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Lst>
  <p:sldIdLst>
    <p:sldId id="256" r:id="rId5"/>
    <p:sldId id="338" r:id="rId6"/>
    <p:sldId id="375" r:id="rId7"/>
    <p:sldId id="353" r:id="rId8"/>
    <p:sldId id="376" r:id="rId9"/>
    <p:sldId id="273" r:id="rId10"/>
    <p:sldId id="383" r:id="rId11"/>
    <p:sldId id="259" r:id="rId12"/>
    <p:sldId id="379" r:id="rId13"/>
    <p:sldId id="355" r:id="rId14"/>
    <p:sldId id="380" r:id="rId15"/>
    <p:sldId id="342" r:id="rId16"/>
    <p:sldId id="381" r:id="rId17"/>
    <p:sldId id="261" r:id="rId18"/>
    <p:sldId id="382" r:id="rId19"/>
    <p:sldId id="422" r:id="rId20"/>
    <p:sldId id="423" r:id="rId21"/>
    <p:sldId id="263" r:id="rId22"/>
    <p:sldId id="384" r:id="rId23"/>
    <p:sldId id="341" r:id="rId24"/>
    <p:sldId id="385" r:id="rId25"/>
    <p:sldId id="270" r:id="rId26"/>
    <p:sldId id="386" r:id="rId27"/>
    <p:sldId id="387" r:id="rId28"/>
    <p:sldId id="388" r:id="rId29"/>
    <p:sldId id="462" r:id="rId30"/>
    <p:sldId id="275" r:id="rId31"/>
    <p:sldId id="277" r:id="rId32"/>
    <p:sldId id="426" r:id="rId33"/>
    <p:sldId id="425" r:id="rId34"/>
    <p:sldId id="278" r:id="rId35"/>
    <p:sldId id="427" r:id="rId36"/>
    <p:sldId id="351" r:id="rId37"/>
    <p:sldId id="389" r:id="rId38"/>
    <p:sldId id="428" r:id="rId39"/>
    <p:sldId id="279" r:id="rId40"/>
    <p:sldId id="391" r:id="rId41"/>
    <p:sldId id="390" r:id="rId42"/>
    <p:sldId id="429" r:id="rId43"/>
    <p:sldId id="392" r:id="rId44"/>
    <p:sldId id="430" r:id="rId45"/>
    <p:sldId id="281" r:id="rId46"/>
    <p:sldId id="393" r:id="rId47"/>
    <p:sldId id="432" r:id="rId48"/>
    <p:sldId id="433" r:id="rId49"/>
    <p:sldId id="284" r:id="rId50"/>
    <p:sldId id="436" r:id="rId51"/>
    <p:sldId id="394" r:id="rId52"/>
    <p:sldId id="439" r:id="rId53"/>
    <p:sldId id="285" r:id="rId54"/>
    <p:sldId id="359" r:id="rId55"/>
    <p:sldId id="441" r:id="rId56"/>
    <p:sldId id="440" r:id="rId57"/>
    <p:sldId id="442" r:id="rId58"/>
    <p:sldId id="444" r:id="rId59"/>
    <p:sldId id="443" r:id="rId60"/>
    <p:sldId id="287" r:id="rId61"/>
    <p:sldId id="395" r:id="rId62"/>
    <p:sldId id="446" r:id="rId63"/>
    <p:sldId id="445" r:id="rId64"/>
    <p:sldId id="447" r:id="rId65"/>
    <p:sldId id="448" r:id="rId66"/>
    <p:sldId id="449" r:id="rId67"/>
    <p:sldId id="450" r:id="rId68"/>
    <p:sldId id="451" r:id="rId69"/>
    <p:sldId id="366" r:id="rId70"/>
    <p:sldId id="289" r:id="rId71"/>
    <p:sldId id="290" r:id="rId72"/>
    <p:sldId id="397" r:id="rId73"/>
    <p:sldId id="396" r:id="rId74"/>
    <p:sldId id="292" r:id="rId75"/>
    <p:sldId id="399" r:id="rId76"/>
    <p:sldId id="293" r:id="rId77"/>
    <p:sldId id="398" r:id="rId78"/>
    <p:sldId id="400" r:id="rId79"/>
    <p:sldId id="401" r:id="rId80"/>
    <p:sldId id="294" r:id="rId81"/>
    <p:sldId id="295" r:id="rId82"/>
    <p:sldId id="454" r:id="rId83"/>
    <p:sldId id="455" r:id="rId84"/>
    <p:sldId id="453" r:id="rId85"/>
    <p:sldId id="452" r:id="rId86"/>
    <p:sldId id="457" r:id="rId87"/>
    <p:sldId id="463" r:id="rId88"/>
    <p:sldId id="297" r:id="rId89"/>
    <p:sldId id="298" r:id="rId90"/>
    <p:sldId id="360" r:id="rId91"/>
    <p:sldId id="402" r:id="rId92"/>
    <p:sldId id="459" r:id="rId93"/>
    <p:sldId id="458" r:id="rId94"/>
    <p:sldId id="361" r:id="rId95"/>
    <p:sldId id="347" r:id="rId96"/>
    <p:sldId id="403" r:id="rId97"/>
    <p:sldId id="406" r:id="rId98"/>
    <p:sldId id="404" r:id="rId99"/>
    <p:sldId id="461" r:id="rId100"/>
    <p:sldId id="465" r:id="rId101"/>
    <p:sldId id="466" r:id="rId102"/>
    <p:sldId id="467" r:id="rId103"/>
    <p:sldId id="468" r:id="rId104"/>
    <p:sldId id="310" r:id="rId105"/>
    <p:sldId id="311" r:id="rId106"/>
    <p:sldId id="469" r:id="rId107"/>
    <p:sldId id="313" r:id="rId108"/>
    <p:sldId id="314" r:id="rId109"/>
    <p:sldId id="315" r:id="rId110"/>
    <p:sldId id="408" r:id="rId111"/>
    <p:sldId id="317" r:id="rId112"/>
    <p:sldId id="470" r:id="rId113"/>
    <p:sldId id="319" r:id="rId114"/>
    <p:sldId id="471" r:id="rId115"/>
    <p:sldId id="321" r:id="rId116"/>
    <p:sldId id="410" r:id="rId117"/>
    <p:sldId id="323" r:id="rId118"/>
    <p:sldId id="411" r:id="rId119"/>
    <p:sldId id="325" r:id="rId120"/>
    <p:sldId id="472" r:id="rId121"/>
    <p:sldId id="327" r:id="rId122"/>
    <p:sldId id="413" r:id="rId123"/>
    <p:sldId id="329" r:id="rId124"/>
    <p:sldId id="414" r:id="rId125"/>
    <p:sldId id="331" r:id="rId126"/>
    <p:sldId id="415" r:id="rId127"/>
    <p:sldId id="333" r:id="rId128"/>
    <p:sldId id="416" r:id="rId129"/>
    <p:sldId id="369" r:id="rId130"/>
    <p:sldId id="417" r:id="rId131"/>
    <p:sldId id="371" r:id="rId132"/>
    <p:sldId id="418" r:id="rId133"/>
    <p:sldId id="374" r:id="rId134"/>
    <p:sldId id="419" r:id="rId1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6600"/>
    <a:srgbClr val="339933"/>
    <a:srgbClr val="336699"/>
    <a:srgbClr val="D6ECEE"/>
    <a:srgbClr val="FFFF99"/>
    <a:srgbClr val="D0EBB3"/>
    <a:srgbClr val="FFF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3897" autoAdjust="0"/>
  </p:normalViewPr>
  <p:slideViewPr>
    <p:cSldViewPr>
      <p:cViewPr varScale="1">
        <p:scale>
          <a:sx n="80" d="100"/>
          <a:sy n="80" d="100"/>
        </p:scale>
        <p:origin x="1507"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97A2DE-903D-4A0B-B75D-65311C2A1239}" type="datetimeFigureOut">
              <a:rPr lang="en-US" smtClean="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2024187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97A2DE-903D-4A0B-B75D-65311C2A1239}" type="datetimeFigureOut">
              <a:rPr lang="en-US" smtClean="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1266912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97A2DE-903D-4A0B-B75D-65311C2A1239}" type="datetimeFigureOut">
              <a:rPr lang="en-US" smtClean="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105874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39BBDB-2FFE-4AAD-82AB-E3060FE65A0C}" type="datetimeFigureOut">
              <a:rPr lang="en-US">
                <a:solidFill>
                  <a:prstClr val="black">
                    <a:tint val="75000"/>
                  </a:prstClr>
                </a:solidFill>
              </a:rPr>
              <a:pPr>
                <a:defRPr/>
              </a:pPr>
              <a:t>10/3/2022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172A53-03B3-499A-89F9-00075D297A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9080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7277B1-D32E-4719-B52F-F5B50E2508F6}" type="datetimeFigureOut">
              <a:rPr lang="en-US">
                <a:solidFill>
                  <a:prstClr val="black">
                    <a:tint val="75000"/>
                  </a:prstClr>
                </a:solidFill>
              </a:rPr>
              <a:pPr>
                <a:defRPr/>
              </a:pPr>
              <a:t>10/3/2022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B4A65D-8FDB-47DE-861D-C66F177EF1F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63849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F7040EF-D012-4DED-B4B3-BA103BDE7769}" type="datetimeFigureOut">
              <a:rPr lang="en-US">
                <a:solidFill>
                  <a:prstClr val="black">
                    <a:tint val="75000"/>
                  </a:prstClr>
                </a:solidFill>
              </a:rPr>
              <a:pPr>
                <a:defRPr/>
              </a:pPr>
              <a:t>10/3/2022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F9C96D-CE37-44C1-8EDA-2D948B8E8D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35272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F456EBD-8811-42DE-9FA3-8167E3A77C7D}" type="datetimeFigureOut">
              <a:rPr lang="en-US">
                <a:solidFill>
                  <a:prstClr val="black">
                    <a:tint val="75000"/>
                  </a:prstClr>
                </a:solidFill>
              </a:rPr>
              <a:pPr>
                <a:defRPr/>
              </a:pPr>
              <a:t>10/3/2022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7D4297-412F-445E-AD6B-4C19DAB906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26959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5BF08B4-B704-4C7D-8B3C-73283421ABE6}" type="datetimeFigureOut">
              <a:rPr lang="en-US">
                <a:solidFill>
                  <a:prstClr val="black">
                    <a:tint val="75000"/>
                  </a:prstClr>
                </a:solidFill>
              </a:rPr>
              <a:pPr>
                <a:defRPr/>
              </a:pPr>
              <a:t>10/3/2022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D567D7A-624F-461E-8B1C-62230D0F3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024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F925446-0FAE-4489-AEE9-C19B57EE9311}" type="datetimeFigureOut">
              <a:rPr lang="en-US">
                <a:solidFill>
                  <a:prstClr val="black">
                    <a:tint val="75000"/>
                  </a:prstClr>
                </a:solidFill>
              </a:rPr>
              <a:pPr>
                <a:defRPr/>
              </a:pPr>
              <a:t>10/3/2022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8F964D-E9DC-417F-A246-25F7090351F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1588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342B20-1D17-4D6B-B881-8913B2F64D14}" type="datetimeFigureOut">
              <a:rPr lang="en-US">
                <a:solidFill>
                  <a:prstClr val="black">
                    <a:tint val="75000"/>
                  </a:prstClr>
                </a:solidFill>
              </a:rPr>
              <a:pPr>
                <a:defRPr/>
              </a:pPr>
              <a:t>10/3/2022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518EEA4-2555-40B4-8EDB-0D8BBF38F9A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01749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710231E-45ED-46CF-B90F-F1EB8C7EA76E}" type="datetimeFigureOut">
              <a:rPr lang="en-US">
                <a:solidFill>
                  <a:prstClr val="black">
                    <a:tint val="75000"/>
                  </a:prstClr>
                </a:solidFill>
              </a:rPr>
              <a:pPr>
                <a:defRPr/>
              </a:pPr>
              <a:t>10/3/2022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AD7412E-050F-4AB5-8242-3AB2889ADCE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0034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97A2DE-903D-4A0B-B75D-65311C2A1239}" type="datetimeFigureOut">
              <a:rPr lang="en-US" smtClean="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2827648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B93BAD-C2C3-4BFE-98FF-956B8D41E600}" type="datetimeFigureOut">
              <a:rPr lang="en-US">
                <a:solidFill>
                  <a:prstClr val="black">
                    <a:tint val="75000"/>
                  </a:prstClr>
                </a:solidFill>
              </a:rPr>
              <a:pPr>
                <a:defRPr/>
              </a:pPr>
              <a:t>10/3/2022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2AC3BE5-4B61-4253-8C31-2F6B8CFCD0B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4242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341B60-3618-43FC-B4B3-98FCFC0FFB98}" type="datetimeFigureOut">
              <a:rPr lang="en-US">
                <a:solidFill>
                  <a:prstClr val="black">
                    <a:tint val="75000"/>
                  </a:prstClr>
                </a:solidFill>
              </a:rPr>
              <a:pPr>
                <a:defRPr/>
              </a:pPr>
              <a:t>10/3/2022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06FCDF-77F5-4452-B1CD-180C7AE26F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94235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CF0AB51-B50F-445F-B90E-A072ECBB2189}" type="datetimeFigureOut">
              <a:rPr lang="en-US">
                <a:solidFill>
                  <a:prstClr val="black">
                    <a:tint val="75000"/>
                  </a:prstClr>
                </a:solidFill>
              </a:rPr>
              <a:pPr>
                <a:defRPr/>
              </a:pPr>
              <a:t>10/3/2022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67F046-AFF0-4E67-8109-762AC45486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63151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422079-5ED7-446C-A96F-7548090ED371}" type="datetimeFigureOut">
              <a:rPr lang="en-US" smtClean="0">
                <a:solidFill>
                  <a:prstClr val="black">
                    <a:tint val="75000"/>
                  </a:prstClr>
                </a:solidFill>
              </a:rPr>
              <a:pPr/>
              <a:t>10/3/2022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96CDBB-046F-4431-A796-7CA7B772C9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2767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422079-5ED7-446C-A96F-7548090ED371}" type="datetimeFigureOut">
              <a:rPr lang="en-US" smtClean="0">
                <a:solidFill>
                  <a:prstClr val="black">
                    <a:tint val="75000"/>
                  </a:prstClr>
                </a:solidFill>
              </a:rPr>
              <a:pPr/>
              <a:t>10/3/2022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96CDBB-046F-4431-A796-7CA7B772C9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7979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22079-5ED7-446C-A96F-7548090ED371}" type="datetimeFigureOut">
              <a:rPr lang="en-US" smtClean="0">
                <a:solidFill>
                  <a:prstClr val="black">
                    <a:tint val="75000"/>
                  </a:prstClr>
                </a:solidFill>
              </a:rPr>
              <a:pPr/>
              <a:t>10/3/2022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96CDBB-046F-4431-A796-7CA7B772C9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7717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422079-5ED7-446C-A96F-7548090ED371}" type="datetimeFigureOut">
              <a:rPr lang="en-US" smtClean="0">
                <a:solidFill>
                  <a:prstClr val="black">
                    <a:tint val="75000"/>
                  </a:prstClr>
                </a:solidFill>
              </a:rPr>
              <a:pPr/>
              <a:t>10/3/2022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96CDBB-046F-4431-A796-7CA7B772C9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5906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422079-5ED7-446C-A96F-7548090ED371}" type="datetimeFigureOut">
              <a:rPr lang="en-US" smtClean="0">
                <a:solidFill>
                  <a:prstClr val="black">
                    <a:tint val="75000"/>
                  </a:prstClr>
                </a:solidFill>
              </a:rPr>
              <a:pPr/>
              <a:t>10/3/2022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96CDBB-046F-4431-A796-7CA7B772C9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8994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422079-5ED7-446C-A96F-7548090ED371}" type="datetimeFigureOut">
              <a:rPr lang="en-US" smtClean="0">
                <a:solidFill>
                  <a:prstClr val="black">
                    <a:tint val="75000"/>
                  </a:prstClr>
                </a:solidFill>
              </a:rPr>
              <a:pPr/>
              <a:t>10/3/2022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96CDBB-046F-4431-A796-7CA7B772C9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391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22079-5ED7-446C-A96F-7548090ED371}" type="datetimeFigureOut">
              <a:rPr lang="en-US" smtClean="0">
                <a:solidFill>
                  <a:prstClr val="black">
                    <a:tint val="75000"/>
                  </a:prstClr>
                </a:solidFill>
              </a:rPr>
              <a:pPr/>
              <a:t>10/3/2022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96CDBB-046F-4431-A796-7CA7B772C9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4620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97A2DE-903D-4A0B-B75D-65311C2A1239}" type="datetimeFigureOut">
              <a:rPr lang="en-US" smtClean="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1807611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422079-5ED7-446C-A96F-7548090ED371}" type="datetimeFigureOut">
              <a:rPr lang="en-US" smtClean="0">
                <a:solidFill>
                  <a:prstClr val="black">
                    <a:tint val="75000"/>
                  </a:prstClr>
                </a:solidFill>
              </a:rPr>
              <a:pPr/>
              <a:t>10/3/2022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96CDBB-046F-4431-A796-7CA7B772C9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5778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422079-5ED7-446C-A96F-7548090ED371}" type="datetimeFigureOut">
              <a:rPr lang="en-US" smtClean="0">
                <a:solidFill>
                  <a:prstClr val="black">
                    <a:tint val="75000"/>
                  </a:prstClr>
                </a:solidFill>
              </a:rPr>
              <a:pPr/>
              <a:t>10/3/2022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96CDBB-046F-4431-A796-7CA7B772C9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491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422079-5ED7-446C-A96F-7548090ED371}" type="datetimeFigureOut">
              <a:rPr lang="en-US" smtClean="0">
                <a:solidFill>
                  <a:prstClr val="black">
                    <a:tint val="75000"/>
                  </a:prstClr>
                </a:solidFill>
              </a:rPr>
              <a:pPr/>
              <a:t>10/3/2022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96CDBB-046F-4431-A796-7CA7B772C9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461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422079-5ED7-446C-A96F-7548090ED371}" type="datetimeFigureOut">
              <a:rPr lang="en-US" smtClean="0">
                <a:solidFill>
                  <a:prstClr val="black">
                    <a:tint val="75000"/>
                  </a:prstClr>
                </a:solidFill>
              </a:rPr>
              <a:pPr/>
              <a:t>10/3/2022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96CDBB-046F-4431-A796-7CA7B772C9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5711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8596D3-B091-44C6-A152-9503B8691B01}" type="datetimeFigureOut">
              <a:rPr lang="en-US" smtClean="0">
                <a:solidFill>
                  <a:prstClr val="black">
                    <a:tint val="75000"/>
                  </a:prstClr>
                </a:solidFill>
              </a:rPr>
              <a:pPr/>
              <a:t>10/3/2022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0753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596D3-B091-44C6-A152-9503B8691B01}" type="datetimeFigureOut">
              <a:rPr lang="en-US" smtClean="0">
                <a:solidFill>
                  <a:prstClr val="black">
                    <a:tint val="75000"/>
                  </a:prstClr>
                </a:solidFill>
              </a:rPr>
              <a:pPr/>
              <a:t>10/3/2022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6049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8596D3-B091-44C6-A152-9503B8691B01}" type="datetimeFigureOut">
              <a:rPr lang="en-US" smtClean="0">
                <a:solidFill>
                  <a:prstClr val="black">
                    <a:tint val="75000"/>
                  </a:prstClr>
                </a:solidFill>
              </a:rPr>
              <a:pPr/>
              <a:t>10/3/2022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551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8596D3-B091-44C6-A152-9503B8691B01}" type="datetimeFigureOut">
              <a:rPr lang="en-US" smtClean="0">
                <a:solidFill>
                  <a:prstClr val="black">
                    <a:tint val="75000"/>
                  </a:prstClr>
                </a:solidFill>
              </a:rPr>
              <a:pPr/>
              <a:t>10/3/2022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0323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8596D3-B091-44C6-A152-9503B8691B01}" type="datetimeFigureOut">
              <a:rPr lang="en-US" smtClean="0">
                <a:solidFill>
                  <a:prstClr val="black">
                    <a:tint val="75000"/>
                  </a:prstClr>
                </a:solidFill>
              </a:rPr>
              <a:pPr/>
              <a:t>10/3/2022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4673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8596D3-B091-44C6-A152-9503B8691B01}" type="datetimeFigureOut">
              <a:rPr lang="en-US" smtClean="0">
                <a:solidFill>
                  <a:prstClr val="black">
                    <a:tint val="75000"/>
                  </a:prstClr>
                </a:solidFill>
              </a:rPr>
              <a:pPr/>
              <a:t>10/3/2022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719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97A2DE-903D-4A0B-B75D-65311C2A1239}" type="datetimeFigureOut">
              <a:rPr lang="en-US" smtClean="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3972993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596D3-B091-44C6-A152-9503B8691B01}" type="datetimeFigureOut">
              <a:rPr lang="en-US" smtClean="0">
                <a:solidFill>
                  <a:prstClr val="black">
                    <a:tint val="75000"/>
                  </a:prstClr>
                </a:solidFill>
              </a:rPr>
              <a:pPr/>
              <a:t>10/3/2022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8317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596D3-B091-44C6-A152-9503B8691B01}" type="datetimeFigureOut">
              <a:rPr lang="en-US" smtClean="0">
                <a:solidFill>
                  <a:prstClr val="black">
                    <a:tint val="75000"/>
                  </a:prstClr>
                </a:solidFill>
              </a:rPr>
              <a:pPr/>
              <a:t>10/3/2022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4285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596D3-B091-44C6-A152-9503B8691B01}" type="datetimeFigureOut">
              <a:rPr lang="en-US" smtClean="0">
                <a:solidFill>
                  <a:prstClr val="black">
                    <a:tint val="75000"/>
                  </a:prstClr>
                </a:solidFill>
              </a:rPr>
              <a:pPr/>
              <a:t>10/3/2022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27736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596D3-B091-44C6-A152-9503B8691B01}" type="datetimeFigureOut">
              <a:rPr lang="en-US" smtClean="0">
                <a:solidFill>
                  <a:prstClr val="black">
                    <a:tint val="75000"/>
                  </a:prstClr>
                </a:solidFill>
              </a:rPr>
              <a:pPr/>
              <a:t>10/3/2022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0680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596D3-B091-44C6-A152-9503B8691B01}" type="datetimeFigureOut">
              <a:rPr lang="en-US" smtClean="0">
                <a:solidFill>
                  <a:prstClr val="black">
                    <a:tint val="75000"/>
                  </a:prstClr>
                </a:solidFill>
              </a:rPr>
              <a:pPr/>
              <a:t>10/3/2022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22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97A2DE-903D-4A0B-B75D-65311C2A1239}" type="datetimeFigureOut">
              <a:rPr lang="en-US" smtClean="0"/>
              <a:t>10/3/2022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3230346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97A2DE-903D-4A0B-B75D-65311C2A1239}" type="datetimeFigureOut">
              <a:rPr lang="en-US" smtClean="0"/>
              <a:t>10/3/2022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378901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7A2DE-903D-4A0B-B75D-65311C2A1239}" type="datetimeFigureOut">
              <a:rPr lang="en-US" smtClean="0"/>
              <a:t>10/3/2022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382828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97A2DE-903D-4A0B-B75D-65311C2A1239}" type="datetimeFigureOut">
              <a:rPr lang="en-US" smtClean="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53215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97A2DE-903D-4A0B-B75D-65311C2A1239}" type="datetimeFigureOut">
              <a:rPr lang="en-US" smtClean="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B6272C-EFA0-448E-9E5E-B123DE787F10}" type="slidenum">
              <a:rPr lang="en-US" smtClean="0"/>
              <a:t>‹#›</a:t>
            </a:fld>
            <a:endParaRPr lang="en-US" dirty="0"/>
          </a:p>
        </p:txBody>
      </p:sp>
    </p:spTree>
    <p:extLst>
      <p:ext uri="{BB962C8B-B14F-4D97-AF65-F5344CB8AC3E}">
        <p14:creationId xmlns:p14="http://schemas.microsoft.com/office/powerpoint/2010/main" val="82149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7A2DE-903D-4A0B-B75D-65311C2A1239}" type="datetimeFigureOut">
              <a:rPr lang="en-US" smtClean="0"/>
              <a:t>10/3/2022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6272C-EFA0-448E-9E5E-B123DE787F10}" type="slidenum">
              <a:rPr lang="en-US" smtClean="0"/>
              <a:t>‹#›</a:t>
            </a:fld>
            <a:endParaRPr lang="en-US" dirty="0"/>
          </a:p>
        </p:txBody>
      </p:sp>
    </p:spTree>
    <p:extLst>
      <p:ext uri="{BB962C8B-B14F-4D97-AF65-F5344CB8AC3E}">
        <p14:creationId xmlns:p14="http://schemas.microsoft.com/office/powerpoint/2010/main" val="1134164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17C91B8-AAED-441C-BCDF-A807204F39DB}" type="datetimeFigureOut">
              <a:rPr lang="en-US">
                <a:solidFill>
                  <a:prstClr val="black">
                    <a:tint val="75000"/>
                  </a:prstClr>
                </a:solidFill>
              </a:rPr>
              <a:pPr>
                <a:defRPr/>
              </a:pPr>
              <a:t>10/3/2022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2F63026-745C-43BB-94D6-437B247A3FC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9678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22079-5ED7-446C-A96F-7548090ED371}" type="datetimeFigureOut">
              <a:rPr lang="en-US" smtClean="0">
                <a:solidFill>
                  <a:prstClr val="black">
                    <a:tint val="75000"/>
                  </a:prstClr>
                </a:solidFill>
              </a:rPr>
              <a:pPr/>
              <a:t>10/3/2022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6CDBB-046F-4431-A796-7CA7B772C9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77471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596D3-B091-44C6-A152-9503B8691B01}" type="datetimeFigureOut">
              <a:rPr lang="en-US" smtClean="0">
                <a:solidFill>
                  <a:prstClr val="black">
                    <a:tint val="75000"/>
                  </a:prstClr>
                </a:solidFill>
              </a:rPr>
              <a:pPr/>
              <a:t>10/3/2022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46711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1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a:t>Matter Class #1</a:t>
            </a:r>
          </a:p>
        </p:txBody>
      </p:sp>
      <p:sp>
        <p:nvSpPr>
          <p:cNvPr id="3" name="Subtitle 2"/>
          <p:cNvSpPr>
            <a:spLocks noGrp="1"/>
          </p:cNvSpPr>
          <p:nvPr>
            <p:ph type="subTitle" idx="1"/>
          </p:nvPr>
        </p:nvSpPr>
        <p:spPr>
          <a:xfrm>
            <a:off x="152400" y="1905000"/>
            <a:ext cx="8763000" cy="4267200"/>
          </a:xfrm>
        </p:spPr>
        <p:txBody>
          <a:bodyPr>
            <a:noAutofit/>
          </a:bodyPr>
          <a:lstStyle/>
          <a:p>
            <a:pPr algn="l"/>
            <a:r>
              <a:rPr lang="en-US" dirty="0">
                <a:solidFill>
                  <a:schemeClr val="tx1">
                    <a:lumMod val="95000"/>
                    <a:lumOff val="5000"/>
                  </a:schemeClr>
                </a:solidFill>
                <a:latin typeface="Times New Roman" panose="02020603050405020304" pitchFamily="18" charset="0"/>
                <a:cs typeface="Times New Roman" panose="02020603050405020304" pitchFamily="18" charset="0"/>
              </a:rPr>
              <a:t>OB:  We will determine what matter is, what are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dirty="0">
                <a:solidFill>
                  <a:schemeClr val="tx1">
                    <a:lumMod val="95000"/>
                    <a:lumOff val="5000"/>
                  </a:schemeClr>
                </a:solidFill>
                <a:latin typeface="Times New Roman" panose="02020603050405020304" pitchFamily="18" charset="0"/>
                <a:cs typeface="Times New Roman" panose="02020603050405020304" pitchFamily="18" charset="0"/>
              </a:rPr>
              <a:t>the phases of matter, and describe physical properties of matter.  We’ll also cover lots of vocabulary that you MUST MASTER ASAP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dirty="0">
                <a:solidFill>
                  <a:schemeClr val="tx1">
                    <a:lumMod val="95000"/>
                    <a:lumOff val="5000"/>
                  </a:schemeClr>
                </a:solidFill>
                <a:latin typeface="Times New Roman" panose="02020603050405020304" pitchFamily="18" charset="0"/>
                <a:cs typeface="Times New Roman" panose="02020603050405020304" pitchFamily="18" charset="0"/>
              </a:rPr>
              <a:t>(put it on a leash!)</a:t>
            </a:r>
          </a:p>
          <a:p>
            <a:pPr algn="l"/>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algn="l"/>
            <a:r>
              <a:rPr lang="en-US" i="1" dirty="0">
                <a:solidFill>
                  <a:srgbClr val="0000CC"/>
                </a:solidFill>
                <a:latin typeface="Times New Roman" panose="02020603050405020304" pitchFamily="18" charset="0"/>
                <a:cs typeface="Times New Roman" panose="02020603050405020304" pitchFamily="18" charset="0"/>
              </a:rPr>
              <a:t>There is NOTHING the matter with you, one silly joke per day is all you get.  </a:t>
            </a:r>
          </a:p>
        </p:txBody>
      </p:sp>
    </p:spTree>
    <p:extLst>
      <p:ext uri="{BB962C8B-B14F-4D97-AF65-F5344CB8AC3E}">
        <p14:creationId xmlns:p14="http://schemas.microsoft.com/office/powerpoint/2010/main" val="3381158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7.  Examples of physical properties include… </a:t>
            </a:r>
          </a:p>
          <a:p>
            <a:endParaRPr lang="en-US" sz="3200" dirty="0"/>
          </a:p>
        </p:txBody>
      </p:sp>
    </p:spTree>
    <p:extLst>
      <p:ext uri="{BB962C8B-B14F-4D97-AF65-F5344CB8AC3E}">
        <p14:creationId xmlns:p14="http://schemas.microsoft.com/office/powerpoint/2010/main" val="17888039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7924800" y="2209800"/>
            <a:ext cx="914400" cy="533400"/>
            <a:chOff x="2420" y="4360"/>
            <a:chExt cx="500" cy="220"/>
          </a:xfrm>
        </p:grpSpPr>
        <p:sp>
          <p:nvSpPr>
            <p:cNvPr id="5200" name="Oval 3"/>
            <p:cNvSpPr>
              <a:spLocks noChangeArrowheads="1"/>
            </p:cNvSpPr>
            <p:nvPr/>
          </p:nvSpPr>
          <p:spPr bwMode="auto">
            <a:xfrm>
              <a:off x="2420" y="4360"/>
              <a:ext cx="260" cy="220"/>
            </a:xfrm>
            <a:prstGeom prst="ellipse">
              <a:avLst/>
            </a:prstGeom>
            <a:gradFill rotWithShape="1">
              <a:gsLst>
                <a:gs pos="0">
                  <a:srgbClr val="9E9E9E"/>
                </a:gs>
                <a:gs pos="50000">
                  <a:srgbClr val="C4C4C4"/>
                </a:gs>
                <a:gs pos="100000">
                  <a:srgbClr val="E3E3E3"/>
                </a:gs>
              </a:gsLst>
              <a:lin ang="5400000" scaled="1"/>
            </a:gra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80" name="Oval 4"/>
            <p:cNvSpPr>
              <a:spLocks noChangeArrowheads="1"/>
            </p:cNvSpPr>
            <p:nvPr/>
          </p:nvSpPr>
          <p:spPr bwMode="auto">
            <a:xfrm>
              <a:off x="2660" y="4360"/>
              <a:ext cx="260" cy="220"/>
            </a:xfrm>
            <a:prstGeom prst="ellipse">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path path="circle">
                <a:fillToRect l="50000" t="50000" r="50000" b="50000"/>
              </a:path>
              <a:tileRect/>
            </a:gra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dirty="0">
                <a:solidFill>
                  <a:srgbClr val="000000"/>
                </a:solidFill>
              </a:endParaRPr>
            </a:p>
          </p:txBody>
        </p:sp>
      </p:grpSp>
      <p:grpSp>
        <p:nvGrpSpPr>
          <p:cNvPr id="5123" name="Group 5"/>
          <p:cNvGrpSpPr>
            <a:grpSpLocks/>
          </p:cNvGrpSpPr>
          <p:nvPr/>
        </p:nvGrpSpPr>
        <p:grpSpPr bwMode="auto">
          <a:xfrm rot="-2685655">
            <a:off x="8153400" y="1371600"/>
            <a:ext cx="714375" cy="423863"/>
            <a:chOff x="2420" y="4360"/>
            <a:chExt cx="500" cy="220"/>
          </a:xfrm>
        </p:grpSpPr>
        <p:sp>
          <p:nvSpPr>
            <p:cNvPr id="5198" name="Oval 6"/>
            <p:cNvSpPr>
              <a:spLocks noChangeArrowheads="1"/>
            </p:cNvSpPr>
            <p:nvPr/>
          </p:nvSpPr>
          <p:spPr bwMode="auto">
            <a:xfrm>
              <a:off x="242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9" name="Oval 7"/>
            <p:cNvSpPr>
              <a:spLocks noChangeArrowheads="1"/>
            </p:cNvSpPr>
            <p:nvPr/>
          </p:nvSpPr>
          <p:spPr bwMode="auto">
            <a:xfrm>
              <a:off x="266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4" name="Group 8"/>
          <p:cNvGrpSpPr>
            <a:grpSpLocks/>
          </p:cNvGrpSpPr>
          <p:nvPr/>
        </p:nvGrpSpPr>
        <p:grpSpPr bwMode="auto">
          <a:xfrm rot="2561598">
            <a:off x="8001000" y="3200400"/>
            <a:ext cx="762000" cy="444500"/>
            <a:chOff x="2420" y="4360"/>
            <a:chExt cx="500" cy="220"/>
          </a:xfrm>
        </p:grpSpPr>
        <p:sp>
          <p:nvSpPr>
            <p:cNvPr id="5196" name="Oval 9"/>
            <p:cNvSpPr>
              <a:spLocks noChangeArrowheads="1"/>
            </p:cNvSpPr>
            <p:nvPr/>
          </p:nvSpPr>
          <p:spPr bwMode="auto">
            <a:xfrm>
              <a:off x="2420" y="4360"/>
              <a:ext cx="260" cy="220"/>
            </a:xfrm>
            <a:prstGeom prst="ellipse">
              <a:avLst/>
            </a:prstGeom>
            <a:solidFill>
              <a:srgbClr val="FF33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7" name="Oval 10"/>
            <p:cNvSpPr>
              <a:spLocks noChangeArrowheads="1"/>
            </p:cNvSpPr>
            <p:nvPr/>
          </p:nvSpPr>
          <p:spPr bwMode="auto">
            <a:xfrm>
              <a:off x="2660" y="4360"/>
              <a:ext cx="260" cy="220"/>
            </a:xfrm>
            <a:prstGeom prst="ellipse">
              <a:avLst/>
            </a:prstGeom>
            <a:solidFill>
              <a:srgbClr val="FF33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7" name="Group 17"/>
          <p:cNvGrpSpPr>
            <a:grpSpLocks/>
          </p:cNvGrpSpPr>
          <p:nvPr/>
        </p:nvGrpSpPr>
        <p:grpSpPr bwMode="auto">
          <a:xfrm rot="-896003">
            <a:off x="5029200" y="1066800"/>
            <a:ext cx="1003300" cy="520700"/>
            <a:chOff x="3000" y="7280"/>
            <a:chExt cx="1100" cy="460"/>
          </a:xfrm>
        </p:grpSpPr>
        <p:sp>
          <p:nvSpPr>
            <p:cNvPr id="5189" name="Oval 18"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0" name="Oval 19"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1" name="Oval 20"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8" name="Group 21"/>
          <p:cNvGrpSpPr>
            <a:grpSpLocks/>
          </p:cNvGrpSpPr>
          <p:nvPr/>
        </p:nvGrpSpPr>
        <p:grpSpPr bwMode="auto">
          <a:xfrm rot="4898850">
            <a:off x="3917950" y="425450"/>
            <a:ext cx="914400" cy="520700"/>
            <a:chOff x="3000" y="7280"/>
            <a:chExt cx="1100" cy="460"/>
          </a:xfrm>
        </p:grpSpPr>
        <p:sp>
          <p:nvSpPr>
            <p:cNvPr id="5186" name="Oval 22"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7" name="Oval 23"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8" name="Oval 24"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9" name="Group 25"/>
          <p:cNvGrpSpPr>
            <a:grpSpLocks/>
          </p:cNvGrpSpPr>
          <p:nvPr/>
        </p:nvGrpSpPr>
        <p:grpSpPr bwMode="auto">
          <a:xfrm rot="2413476">
            <a:off x="4114800" y="1371600"/>
            <a:ext cx="927100" cy="457200"/>
            <a:chOff x="3000" y="7280"/>
            <a:chExt cx="1100" cy="460"/>
          </a:xfrm>
        </p:grpSpPr>
        <p:sp>
          <p:nvSpPr>
            <p:cNvPr id="5183" name="Oval 26"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4" name="Oval 27"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5" name="Oval 28"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2" name="Group 40"/>
          <p:cNvGrpSpPr>
            <a:grpSpLocks/>
          </p:cNvGrpSpPr>
          <p:nvPr/>
        </p:nvGrpSpPr>
        <p:grpSpPr bwMode="auto">
          <a:xfrm rot="5646866">
            <a:off x="8045664" y="5191955"/>
            <a:ext cx="431800" cy="215900"/>
            <a:chOff x="3000" y="10664"/>
            <a:chExt cx="680" cy="340"/>
          </a:xfrm>
        </p:grpSpPr>
        <p:sp>
          <p:nvSpPr>
            <p:cNvPr id="5179" name="Oval 41"/>
            <p:cNvSpPr>
              <a:spLocks noChangeArrowheads="1"/>
            </p:cNvSpPr>
            <p:nvPr/>
          </p:nvSpPr>
          <p:spPr bwMode="auto">
            <a:xfrm>
              <a:off x="3000" y="10664"/>
              <a:ext cx="340" cy="34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0" name="Oval 42"/>
            <p:cNvSpPr>
              <a:spLocks noChangeArrowheads="1"/>
            </p:cNvSpPr>
            <p:nvPr/>
          </p:nvSpPr>
          <p:spPr bwMode="auto">
            <a:xfrm>
              <a:off x="3340" y="10664"/>
              <a:ext cx="340" cy="34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4" name="Group 46"/>
          <p:cNvGrpSpPr>
            <a:grpSpLocks/>
          </p:cNvGrpSpPr>
          <p:nvPr/>
        </p:nvGrpSpPr>
        <p:grpSpPr bwMode="auto">
          <a:xfrm rot="3474544">
            <a:off x="2516706" y="1678423"/>
            <a:ext cx="914400" cy="669925"/>
            <a:chOff x="4180" y="12580"/>
            <a:chExt cx="780" cy="580"/>
          </a:xfrm>
        </p:grpSpPr>
        <p:sp>
          <p:nvSpPr>
            <p:cNvPr id="5173" name="Oval 47"/>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4" name="Oval 48"/>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5" name="Oval 49"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6" name="Oval 50"/>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5" name="Group 51"/>
          <p:cNvGrpSpPr>
            <a:grpSpLocks/>
          </p:cNvGrpSpPr>
          <p:nvPr/>
        </p:nvGrpSpPr>
        <p:grpSpPr bwMode="auto">
          <a:xfrm>
            <a:off x="1495943" y="2318186"/>
            <a:ext cx="914400" cy="685800"/>
            <a:chOff x="4180" y="12580"/>
            <a:chExt cx="780" cy="580"/>
          </a:xfrm>
        </p:grpSpPr>
        <p:sp>
          <p:nvSpPr>
            <p:cNvPr id="5169" name="Oval 52"/>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0" name="Oval 53"/>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1" name="Oval 54"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2" name="Oval 55"/>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6" name="Group 56"/>
          <p:cNvGrpSpPr>
            <a:grpSpLocks/>
          </p:cNvGrpSpPr>
          <p:nvPr/>
        </p:nvGrpSpPr>
        <p:grpSpPr bwMode="auto">
          <a:xfrm>
            <a:off x="581543" y="336986"/>
            <a:ext cx="773113" cy="635000"/>
            <a:chOff x="4180" y="12580"/>
            <a:chExt cx="780" cy="580"/>
          </a:xfrm>
        </p:grpSpPr>
        <p:sp>
          <p:nvSpPr>
            <p:cNvPr id="5165" name="Oval 57"/>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6" name="Oval 58"/>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7" name="Oval 59"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8" name="Oval 60"/>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7" name="Group 61"/>
          <p:cNvGrpSpPr>
            <a:grpSpLocks/>
          </p:cNvGrpSpPr>
          <p:nvPr/>
        </p:nvGrpSpPr>
        <p:grpSpPr bwMode="auto">
          <a:xfrm rot="1980029">
            <a:off x="505343" y="1556186"/>
            <a:ext cx="909638" cy="685800"/>
            <a:chOff x="4180" y="12580"/>
            <a:chExt cx="780" cy="580"/>
          </a:xfrm>
        </p:grpSpPr>
        <p:sp>
          <p:nvSpPr>
            <p:cNvPr id="5161" name="Oval 62"/>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2" name="Oval 63"/>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3" name="Oval 64"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4" name="Oval 65"/>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8" name="Group 66"/>
          <p:cNvGrpSpPr>
            <a:grpSpLocks/>
          </p:cNvGrpSpPr>
          <p:nvPr/>
        </p:nvGrpSpPr>
        <p:grpSpPr bwMode="auto">
          <a:xfrm rot="-4290040">
            <a:off x="1495943" y="870386"/>
            <a:ext cx="838200" cy="685800"/>
            <a:chOff x="4180" y="12580"/>
            <a:chExt cx="780" cy="580"/>
          </a:xfrm>
        </p:grpSpPr>
        <p:sp>
          <p:nvSpPr>
            <p:cNvPr id="5157" name="Oval 67"/>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58" name="Oval 68"/>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59" name="Oval 69"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0" name="Oval 70"/>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sp>
        <p:nvSpPr>
          <p:cNvPr id="5140" name="Rectangle 72"/>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41" name="Rectangle 73"/>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42" name="Rectangle 74"/>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43" name="Rectangle 75"/>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cxnSp>
        <p:nvCxnSpPr>
          <p:cNvPr id="4" name="Straight Connector 3"/>
          <p:cNvCxnSpPr>
            <a:cxnSpLocks/>
          </p:cNvCxnSpPr>
          <p:nvPr/>
        </p:nvCxnSpPr>
        <p:spPr>
          <a:xfrm flipH="1">
            <a:off x="5095461" y="208784"/>
            <a:ext cx="2053489" cy="397557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p:cNvCxnSpPr>
          <p:nvPr/>
        </p:nvCxnSpPr>
        <p:spPr>
          <a:xfrm>
            <a:off x="2703289" y="208784"/>
            <a:ext cx="2706950" cy="322021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22425013-2AF3-49CC-A0E2-73529A2BE65E}"/>
              </a:ext>
            </a:extLst>
          </p:cNvPr>
          <p:cNvSpPr/>
          <p:nvPr/>
        </p:nvSpPr>
        <p:spPr>
          <a:xfrm>
            <a:off x="7835623" y="504851"/>
            <a:ext cx="272111" cy="423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C432161-B271-43DD-B423-ED1ED00BED2E}"/>
              </a:ext>
            </a:extLst>
          </p:cNvPr>
          <p:cNvSpPr/>
          <p:nvPr/>
        </p:nvSpPr>
        <p:spPr>
          <a:xfrm>
            <a:off x="8128177" y="516244"/>
            <a:ext cx="272111" cy="423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BEB7C2E-5DFC-490A-8AA0-2DAA580313EF}"/>
              </a:ext>
            </a:extLst>
          </p:cNvPr>
          <p:cNvSpPr/>
          <p:nvPr/>
        </p:nvSpPr>
        <p:spPr>
          <a:xfrm>
            <a:off x="7835623" y="4121790"/>
            <a:ext cx="425941" cy="42383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1B3D2C8B-249C-4A7C-B2CF-B34E24F0CCE9}"/>
              </a:ext>
            </a:extLst>
          </p:cNvPr>
          <p:cNvSpPr/>
          <p:nvPr/>
        </p:nvSpPr>
        <p:spPr>
          <a:xfrm>
            <a:off x="8261564" y="4184359"/>
            <a:ext cx="425941" cy="42383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FE3E440C-2925-49BB-B425-2A2811D8CEB8}"/>
              </a:ext>
            </a:extLst>
          </p:cNvPr>
          <p:cNvSpPr/>
          <p:nvPr/>
        </p:nvSpPr>
        <p:spPr>
          <a:xfrm rot="17368586">
            <a:off x="8080292" y="5954235"/>
            <a:ext cx="525485" cy="43878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a:extLst>
              <a:ext uri="{FF2B5EF4-FFF2-40B4-BE49-F238E27FC236}">
                <a16:creationId xmlns:a16="http://schemas.microsoft.com/office/drawing/2014/main" id="{6A0C55E0-0346-4155-A500-5EF11F9371AB}"/>
              </a:ext>
            </a:extLst>
          </p:cNvPr>
          <p:cNvSpPr/>
          <p:nvPr/>
        </p:nvSpPr>
        <p:spPr>
          <a:xfrm rot="6531776">
            <a:off x="7675403" y="5786503"/>
            <a:ext cx="525485" cy="43878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1DFB39AF-B98E-49A6-8F01-002D30542535}"/>
              </a:ext>
            </a:extLst>
          </p:cNvPr>
          <p:cNvSpPr/>
          <p:nvPr/>
        </p:nvSpPr>
        <p:spPr>
          <a:xfrm>
            <a:off x="604066"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BC87A5E-8C45-860E-68B8-8442CE9650D7}"/>
              </a:ext>
            </a:extLst>
          </p:cNvPr>
          <p:cNvCxnSpPr/>
          <p:nvPr/>
        </p:nvCxnSpPr>
        <p:spPr>
          <a:xfrm flipH="1" flipV="1">
            <a:off x="304800" y="3248963"/>
            <a:ext cx="4723757" cy="935396"/>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018622F4-5ACF-0E4B-372F-CB2BD083A06E}"/>
              </a:ext>
            </a:extLst>
          </p:cNvPr>
          <p:cNvCxnSpPr/>
          <p:nvPr/>
        </p:nvCxnSpPr>
        <p:spPr>
          <a:xfrm>
            <a:off x="304800" y="6429731"/>
            <a:ext cx="3121046" cy="0"/>
          </a:xfrm>
          <a:prstGeom prst="line">
            <a:avLst/>
          </a:prstGeom>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D5E7C3F5-ABB3-EE11-09EE-2D6306D8E991}"/>
              </a:ext>
            </a:extLst>
          </p:cNvPr>
          <p:cNvSpPr/>
          <p:nvPr/>
        </p:nvSpPr>
        <p:spPr>
          <a:xfrm>
            <a:off x="1061733"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62AD4E2-ED70-667B-394A-C5C6F6077FC9}"/>
              </a:ext>
            </a:extLst>
          </p:cNvPr>
          <p:cNvSpPr/>
          <p:nvPr/>
        </p:nvSpPr>
        <p:spPr>
          <a:xfrm>
            <a:off x="1495943"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43D0CD4-7E40-534B-1C64-B3F08F8D03A9}"/>
              </a:ext>
            </a:extLst>
          </p:cNvPr>
          <p:cNvSpPr/>
          <p:nvPr/>
        </p:nvSpPr>
        <p:spPr>
          <a:xfrm>
            <a:off x="1928751"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F09B46D-AA10-1D63-3BFB-2D5D292916D2}"/>
              </a:ext>
            </a:extLst>
          </p:cNvPr>
          <p:cNvSpPr/>
          <p:nvPr/>
        </p:nvSpPr>
        <p:spPr>
          <a:xfrm>
            <a:off x="844633" y="564085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F091233-E6A8-E52E-5DF9-3F40CBEB3A4F}"/>
              </a:ext>
            </a:extLst>
          </p:cNvPr>
          <p:cNvSpPr/>
          <p:nvPr/>
        </p:nvSpPr>
        <p:spPr>
          <a:xfrm>
            <a:off x="1296309" y="5637738"/>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3C73171-9ACB-E9D2-578C-FC5B58DA9FC6}"/>
              </a:ext>
            </a:extLst>
          </p:cNvPr>
          <p:cNvSpPr/>
          <p:nvPr/>
        </p:nvSpPr>
        <p:spPr>
          <a:xfrm>
            <a:off x="1715780" y="5618409"/>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F59FCF4-65C0-F364-D3AE-A27860C91847}"/>
              </a:ext>
            </a:extLst>
          </p:cNvPr>
          <p:cNvSpPr/>
          <p:nvPr/>
        </p:nvSpPr>
        <p:spPr>
          <a:xfrm>
            <a:off x="683952" y="5258605"/>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5DDB8C2-6AD4-3394-060B-A2F3146FB438}"/>
              </a:ext>
            </a:extLst>
          </p:cNvPr>
          <p:cNvSpPr/>
          <p:nvPr/>
        </p:nvSpPr>
        <p:spPr>
          <a:xfrm>
            <a:off x="1090205" y="52726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4C4CC1C-DFF2-4C8D-DE66-BED0CE3105F7}"/>
              </a:ext>
            </a:extLst>
          </p:cNvPr>
          <p:cNvSpPr/>
          <p:nvPr/>
        </p:nvSpPr>
        <p:spPr>
          <a:xfrm>
            <a:off x="1509676" y="5258607"/>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5008774-CA14-2CC8-D562-CE494F1450E7}"/>
              </a:ext>
            </a:extLst>
          </p:cNvPr>
          <p:cNvSpPr/>
          <p:nvPr/>
        </p:nvSpPr>
        <p:spPr>
          <a:xfrm>
            <a:off x="1905000" y="525860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A08314C2-9143-C4DA-1AC0-7ED6EFE43B49}"/>
              </a:ext>
            </a:extLst>
          </p:cNvPr>
          <p:cNvCxnSpPr/>
          <p:nvPr/>
        </p:nvCxnSpPr>
        <p:spPr>
          <a:xfrm flipV="1">
            <a:off x="304800" y="4608196"/>
            <a:ext cx="0" cy="1821535"/>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D2BFB0D-EAAC-D977-4DBC-8BF1D16E1257}"/>
              </a:ext>
            </a:extLst>
          </p:cNvPr>
          <p:cNvCxnSpPr/>
          <p:nvPr/>
        </p:nvCxnSpPr>
        <p:spPr>
          <a:xfrm flipV="1">
            <a:off x="3425846" y="4608196"/>
            <a:ext cx="0" cy="1821535"/>
          </a:xfrm>
          <a:prstGeom prst="line">
            <a:avLst/>
          </a:prstGeom>
        </p:spPr>
        <p:style>
          <a:lnRef idx="1">
            <a:schemeClr val="dk1"/>
          </a:lnRef>
          <a:fillRef idx="0">
            <a:schemeClr val="dk1"/>
          </a:fillRef>
          <a:effectRef idx="0">
            <a:schemeClr val="dk1"/>
          </a:effectRef>
          <a:fontRef idx="minor">
            <a:schemeClr val="tx1"/>
          </a:fontRef>
        </p:style>
      </p:cxnSp>
      <p:sp>
        <p:nvSpPr>
          <p:cNvPr id="28" name="Oval 27">
            <a:extLst>
              <a:ext uri="{FF2B5EF4-FFF2-40B4-BE49-F238E27FC236}">
                <a16:creationId xmlns:a16="http://schemas.microsoft.com/office/drawing/2014/main" id="{DDDE5567-A187-E5BA-5F31-6A77C1B76B52}"/>
              </a:ext>
            </a:extLst>
          </p:cNvPr>
          <p:cNvSpPr/>
          <p:nvPr/>
        </p:nvSpPr>
        <p:spPr>
          <a:xfrm>
            <a:off x="3929905"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A8AD1DD1-9372-0149-BD7C-5BC5249670BA}"/>
              </a:ext>
            </a:extLst>
          </p:cNvPr>
          <p:cNvCxnSpPr/>
          <p:nvPr/>
        </p:nvCxnSpPr>
        <p:spPr>
          <a:xfrm>
            <a:off x="3891463" y="6419193"/>
            <a:ext cx="3121046" cy="0"/>
          </a:xfrm>
          <a:prstGeom prst="line">
            <a:avLst/>
          </a:prstGeom>
        </p:spPr>
        <p:style>
          <a:lnRef idx="1">
            <a:schemeClr val="dk1"/>
          </a:lnRef>
          <a:fillRef idx="0">
            <a:schemeClr val="dk1"/>
          </a:fillRef>
          <a:effectRef idx="0">
            <a:schemeClr val="dk1"/>
          </a:effectRef>
          <a:fontRef idx="minor">
            <a:schemeClr val="tx1"/>
          </a:fontRef>
        </p:style>
      </p:cxnSp>
      <p:sp>
        <p:nvSpPr>
          <p:cNvPr id="30" name="Oval 29">
            <a:extLst>
              <a:ext uri="{FF2B5EF4-FFF2-40B4-BE49-F238E27FC236}">
                <a16:creationId xmlns:a16="http://schemas.microsoft.com/office/drawing/2014/main" id="{2CB758D5-6973-15B0-7004-9442D80465C6}"/>
              </a:ext>
            </a:extLst>
          </p:cNvPr>
          <p:cNvSpPr/>
          <p:nvPr/>
        </p:nvSpPr>
        <p:spPr>
          <a:xfrm>
            <a:off x="4866967"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99AF638-F5B3-2B4A-0BC9-3EB45CB14693}"/>
              </a:ext>
            </a:extLst>
          </p:cNvPr>
          <p:cNvSpPr/>
          <p:nvPr/>
        </p:nvSpPr>
        <p:spPr>
          <a:xfrm>
            <a:off x="5298844" y="5955318"/>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C4F7244-9F1E-9D5A-E503-9990070C1E40}"/>
              </a:ext>
            </a:extLst>
          </p:cNvPr>
          <p:cNvSpPr/>
          <p:nvPr/>
        </p:nvSpPr>
        <p:spPr>
          <a:xfrm>
            <a:off x="6167097" y="5798278"/>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DAA3FF1-78F3-6325-A754-B6B790A012A6}"/>
              </a:ext>
            </a:extLst>
          </p:cNvPr>
          <p:cNvSpPr/>
          <p:nvPr/>
        </p:nvSpPr>
        <p:spPr>
          <a:xfrm>
            <a:off x="4402940"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7D29409-8D3E-384E-B476-6AF4D88FB985}"/>
              </a:ext>
            </a:extLst>
          </p:cNvPr>
          <p:cNvSpPr/>
          <p:nvPr/>
        </p:nvSpPr>
        <p:spPr>
          <a:xfrm>
            <a:off x="4882972" y="562720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2C3C484-173C-C84A-3B98-A08675A1F101}"/>
              </a:ext>
            </a:extLst>
          </p:cNvPr>
          <p:cNvSpPr/>
          <p:nvPr/>
        </p:nvSpPr>
        <p:spPr>
          <a:xfrm>
            <a:off x="5736656"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1D7E505-8207-E8D1-7526-2D4253702274}"/>
              </a:ext>
            </a:extLst>
          </p:cNvPr>
          <p:cNvSpPr/>
          <p:nvPr/>
        </p:nvSpPr>
        <p:spPr>
          <a:xfrm>
            <a:off x="4169334" y="565285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6378EAF-B563-90E1-E0B9-A50F548F89A9}"/>
              </a:ext>
            </a:extLst>
          </p:cNvPr>
          <p:cNvSpPr/>
          <p:nvPr/>
        </p:nvSpPr>
        <p:spPr>
          <a:xfrm>
            <a:off x="5750777" y="559936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83F4D34-3BB0-E765-51AB-C869A80CB3D7}"/>
              </a:ext>
            </a:extLst>
          </p:cNvPr>
          <p:cNvSpPr/>
          <p:nvPr/>
        </p:nvSpPr>
        <p:spPr>
          <a:xfrm>
            <a:off x="6637705" y="547836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319D1E5-116D-C52B-EA06-4D1B8A1611AC}"/>
              </a:ext>
            </a:extLst>
          </p:cNvPr>
          <p:cNvSpPr/>
          <p:nvPr/>
        </p:nvSpPr>
        <p:spPr>
          <a:xfrm>
            <a:off x="6621280" y="591528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CE04B87B-6239-0245-ABBB-5E0ED3EA6654}"/>
              </a:ext>
            </a:extLst>
          </p:cNvPr>
          <p:cNvCxnSpPr/>
          <p:nvPr/>
        </p:nvCxnSpPr>
        <p:spPr>
          <a:xfrm flipV="1">
            <a:off x="3891463" y="4597658"/>
            <a:ext cx="0" cy="1821535"/>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B6E2B2DC-2F88-F0ED-F6DD-5BF9EA811884}"/>
              </a:ext>
            </a:extLst>
          </p:cNvPr>
          <p:cNvCxnSpPr/>
          <p:nvPr/>
        </p:nvCxnSpPr>
        <p:spPr>
          <a:xfrm flipV="1">
            <a:off x="7012509" y="4597658"/>
            <a:ext cx="0" cy="1821535"/>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0F0088EE-E50A-09F2-5AC3-C942755203D7}"/>
              </a:ext>
            </a:extLst>
          </p:cNvPr>
          <p:cNvSpPr txBox="1"/>
          <p:nvPr/>
        </p:nvSpPr>
        <p:spPr>
          <a:xfrm>
            <a:off x="488005" y="4227000"/>
            <a:ext cx="2614334" cy="923330"/>
          </a:xfrm>
          <a:prstGeom prst="rect">
            <a:avLst/>
          </a:prstGeom>
          <a:noFill/>
        </p:spPr>
        <p:txBody>
          <a:bodyPr wrap="square" rtlCol="0">
            <a:spAutoFit/>
          </a:bodyPr>
          <a:lstStyle/>
          <a:p>
            <a:pPr algn="ctr"/>
            <a:r>
              <a:rPr lang="en-US" b="1" dirty="0">
                <a:solidFill>
                  <a:srgbClr val="006600"/>
                </a:solidFill>
              </a:rPr>
              <a:t>Solid: organized and does not conform to shape of container.</a:t>
            </a:r>
          </a:p>
        </p:txBody>
      </p:sp>
      <p:sp>
        <p:nvSpPr>
          <p:cNvPr id="7" name="TextBox 6">
            <a:extLst>
              <a:ext uri="{FF2B5EF4-FFF2-40B4-BE49-F238E27FC236}">
                <a16:creationId xmlns:a16="http://schemas.microsoft.com/office/drawing/2014/main" id="{87970EB7-85AB-807C-E379-3D58FEEA0E40}"/>
              </a:ext>
            </a:extLst>
          </p:cNvPr>
          <p:cNvSpPr txBox="1"/>
          <p:nvPr/>
        </p:nvSpPr>
        <p:spPr>
          <a:xfrm>
            <a:off x="3929905" y="4292555"/>
            <a:ext cx="3127271" cy="923330"/>
          </a:xfrm>
          <a:prstGeom prst="rect">
            <a:avLst/>
          </a:prstGeom>
          <a:noFill/>
        </p:spPr>
        <p:txBody>
          <a:bodyPr wrap="square" rtlCol="0">
            <a:spAutoFit/>
          </a:bodyPr>
          <a:lstStyle/>
          <a:p>
            <a:pPr algn="ctr"/>
            <a:r>
              <a:rPr lang="en-US" b="1" dirty="0">
                <a:solidFill>
                  <a:srgbClr val="0000CC"/>
                </a:solidFill>
              </a:rPr>
              <a:t>Liquid: a bit random, </a:t>
            </a:r>
            <a:br>
              <a:rPr lang="en-US" b="1" dirty="0">
                <a:solidFill>
                  <a:srgbClr val="0000CC"/>
                </a:solidFill>
              </a:rPr>
            </a:br>
            <a:r>
              <a:rPr lang="en-US" b="1" dirty="0">
                <a:solidFill>
                  <a:srgbClr val="0000CC"/>
                </a:solidFill>
              </a:rPr>
              <a:t>takes the shape of the bottom of the container.</a:t>
            </a:r>
          </a:p>
        </p:txBody>
      </p:sp>
      <p:sp>
        <p:nvSpPr>
          <p:cNvPr id="9" name="TextBox 8">
            <a:extLst>
              <a:ext uri="{FF2B5EF4-FFF2-40B4-BE49-F238E27FC236}">
                <a16:creationId xmlns:a16="http://schemas.microsoft.com/office/drawing/2014/main" id="{69D5572B-2335-D4A4-B9E6-628EC2A9153E}"/>
              </a:ext>
            </a:extLst>
          </p:cNvPr>
          <p:cNvSpPr txBox="1"/>
          <p:nvPr/>
        </p:nvSpPr>
        <p:spPr>
          <a:xfrm>
            <a:off x="2580680" y="3000951"/>
            <a:ext cx="2217604" cy="646331"/>
          </a:xfrm>
          <a:prstGeom prst="rect">
            <a:avLst/>
          </a:prstGeom>
          <a:noFill/>
        </p:spPr>
        <p:txBody>
          <a:bodyPr wrap="square" rtlCol="0">
            <a:spAutoFit/>
          </a:bodyPr>
          <a:lstStyle/>
          <a:p>
            <a:pPr algn="ctr"/>
            <a:r>
              <a:rPr lang="en-US" b="1" dirty="0">
                <a:solidFill>
                  <a:srgbClr val="FF0000"/>
                </a:solidFill>
              </a:rPr>
              <a:t>Gas, Molecules, like NH</a:t>
            </a:r>
            <a:r>
              <a:rPr lang="en-US" b="1" baseline="-25000" dirty="0">
                <a:solidFill>
                  <a:srgbClr val="FF0000"/>
                </a:solidFill>
              </a:rPr>
              <a:t>3  </a:t>
            </a:r>
            <a:r>
              <a:rPr lang="en-US" b="1" dirty="0">
                <a:solidFill>
                  <a:srgbClr val="FF0000"/>
                </a:solidFill>
              </a:rPr>
              <a:t>or SO</a:t>
            </a:r>
            <a:r>
              <a:rPr lang="en-US" b="1" baseline="-25000" dirty="0">
                <a:solidFill>
                  <a:srgbClr val="FF0000"/>
                </a:solidFill>
              </a:rPr>
              <a:t>3</a:t>
            </a:r>
          </a:p>
        </p:txBody>
      </p:sp>
      <p:sp>
        <p:nvSpPr>
          <p:cNvPr id="2" name="TextBox 1">
            <a:extLst>
              <a:ext uri="{FF2B5EF4-FFF2-40B4-BE49-F238E27FC236}">
                <a16:creationId xmlns:a16="http://schemas.microsoft.com/office/drawing/2014/main" id="{DE4BCFEC-6AAF-AAE3-2370-858E3817B9CA}"/>
              </a:ext>
            </a:extLst>
          </p:cNvPr>
          <p:cNvSpPr txBox="1"/>
          <p:nvPr/>
        </p:nvSpPr>
        <p:spPr>
          <a:xfrm>
            <a:off x="6162597" y="2743200"/>
            <a:ext cx="1568063" cy="1200329"/>
          </a:xfrm>
          <a:prstGeom prst="rect">
            <a:avLst/>
          </a:prstGeom>
          <a:noFill/>
        </p:spPr>
        <p:txBody>
          <a:bodyPr wrap="square" rtlCol="0">
            <a:spAutoFit/>
          </a:bodyPr>
          <a:lstStyle/>
          <a:p>
            <a:pPr algn="ctr"/>
            <a:r>
              <a:rPr lang="en-US" b="1" dirty="0" err="1"/>
              <a:t>HONClBrIF</a:t>
            </a:r>
            <a:br>
              <a:rPr lang="en-US" b="1" dirty="0"/>
            </a:br>
            <a:r>
              <a:rPr lang="en-US" b="1" dirty="0"/>
              <a:t>Twins, </a:t>
            </a:r>
            <a:br>
              <a:rPr lang="en-US" b="1" dirty="0"/>
            </a:br>
            <a:r>
              <a:rPr lang="en-US" b="1" dirty="0"/>
              <a:t>Diatomic Elements</a:t>
            </a:r>
          </a:p>
        </p:txBody>
      </p:sp>
      <p:sp>
        <p:nvSpPr>
          <p:cNvPr id="10" name="TextBox 9">
            <a:extLst>
              <a:ext uri="{FF2B5EF4-FFF2-40B4-BE49-F238E27FC236}">
                <a16:creationId xmlns:a16="http://schemas.microsoft.com/office/drawing/2014/main" id="{AFEB45A3-3271-5636-2B07-3B61F6237803}"/>
              </a:ext>
            </a:extLst>
          </p:cNvPr>
          <p:cNvSpPr txBox="1"/>
          <p:nvPr/>
        </p:nvSpPr>
        <p:spPr>
          <a:xfrm>
            <a:off x="5002387" y="261473"/>
            <a:ext cx="1635318" cy="646331"/>
          </a:xfrm>
          <a:prstGeom prst="rect">
            <a:avLst/>
          </a:prstGeom>
          <a:noFill/>
        </p:spPr>
        <p:txBody>
          <a:bodyPr wrap="square" rtlCol="0">
            <a:spAutoFit/>
          </a:bodyPr>
          <a:lstStyle/>
          <a:p>
            <a:r>
              <a:rPr lang="en-US" b="1" dirty="0">
                <a:solidFill>
                  <a:srgbClr val="0000CC"/>
                </a:solidFill>
              </a:rPr>
              <a:t>Gas, like CO</a:t>
            </a:r>
            <a:r>
              <a:rPr lang="en-US" b="1" baseline="-25000" dirty="0">
                <a:solidFill>
                  <a:srgbClr val="0000CC"/>
                </a:solidFill>
              </a:rPr>
              <a:t>2</a:t>
            </a:r>
          </a:p>
          <a:p>
            <a:endParaRPr lang="en-US" dirty="0"/>
          </a:p>
        </p:txBody>
      </p:sp>
    </p:spTree>
    <p:extLst>
      <p:ext uri="{BB962C8B-B14F-4D97-AF65-F5344CB8AC3E}">
        <p14:creationId xmlns:p14="http://schemas.microsoft.com/office/powerpoint/2010/main" val="34020815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82000" cy="2800767"/>
          </a:xfrm>
          <a:prstGeom prst="rect">
            <a:avLst/>
          </a:prstGeom>
          <a:noFill/>
        </p:spPr>
        <p:txBody>
          <a:bodyPr wrap="square" rtlCol="0">
            <a:spAutoFit/>
          </a:bodyPr>
          <a:lstStyle/>
          <a:p>
            <a:pPr algn="ctr"/>
            <a:r>
              <a:rPr lang="en-US" sz="8800" b="1" dirty="0">
                <a:solidFill>
                  <a:prstClr val="black"/>
                </a:solidFill>
              </a:rPr>
              <a:t>REVIEW OF MATTER</a:t>
            </a:r>
          </a:p>
        </p:txBody>
      </p:sp>
      <p:sp>
        <p:nvSpPr>
          <p:cNvPr id="3" name="TextBox 2"/>
          <p:cNvSpPr txBox="1"/>
          <p:nvPr/>
        </p:nvSpPr>
        <p:spPr>
          <a:xfrm>
            <a:off x="508000" y="3105567"/>
            <a:ext cx="8001000" cy="3170099"/>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Know it all, be one with the matter.  You can do it.  Take out a sheet of paper, number it 1 to 12+1 </a:t>
            </a:r>
            <a:r>
              <a:rPr lang="en-US" sz="4000" b="1" dirty="0">
                <a:solidFill>
                  <a:srgbClr val="0000CC"/>
                </a:solidFill>
                <a:latin typeface="Wingdings" panose="05000000000000000000" pitchFamily="2" charset="2"/>
                <a:cs typeface="Times New Roman" panose="02020603050405020304" pitchFamily="18" charset="0"/>
              </a:rPr>
              <a:t>J</a:t>
            </a:r>
          </a:p>
          <a:p>
            <a:br>
              <a:rPr lang="en-US" sz="4000" b="1" dirty="0">
                <a:solidFill>
                  <a:srgbClr val="0000CC"/>
                </a:solidFill>
                <a:latin typeface="Comic Sans MS" panose="030F0702030302020204" pitchFamily="66" charset="0"/>
                <a:cs typeface="Times New Roman" panose="02020603050405020304" pitchFamily="18" charset="0"/>
              </a:rPr>
            </a:br>
            <a:r>
              <a:rPr lang="en-US" sz="4000" b="1" dirty="0">
                <a:solidFill>
                  <a:srgbClr val="0000CC"/>
                </a:solidFill>
                <a:latin typeface="Comic Sans MS" panose="030F0702030302020204" pitchFamily="66" charset="0"/>
                <a:cs typeface="Times New Roman" panose="02020603050405020304" pitchFamily="18" charset="0"/>
              </a:rPr>
              <a:t>Or do this at home!</a:t>
            </a:r>
          </a:p>
        </p:txBody>
      </p:sp>
    </p:spTree>
    <p:extLst>
      <p:ext uri="{BB962C8B-B14F-4D97-AF65-F5344CB8AC3E}">
        <p14:creationId xmlns:p14="http://schemas.microsoft.com/office/powerpoint/2010/main" val="39637646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509200"/>
          </a:xfrm>
          <a:prstGeom prst="rect">
            <a:avLst/>
          </a:prstGeom>
          <a:noFill/>
        </p:spPr>
        <p:txBody>
          <a:bodyPr wrap="square" rtlCol="0">
            <a:spAutoFit/>
          </a:bodyPr>
          <a:lstStyle/>
          <a:p>
            <a:r>
              <a:rPr lang="en-US" sz="4400" dirty="0">
                <a:solidFill>
                  <a:prstClr val="black"/>
                </a:solidFill>
                <a:latin typeface="Times New Roman" panose="02020603050405020304" pitchFamily="18" charset="0"/>
                <a:cs typeface="Times New Roman" panose="02020603050405020304" pitchFamily="18" charset="0"/>
              </a:rPr>
              <a:t>59.  A physical change is another way </a:t>
            </a:r>
            <a:br>
              <a:rPr lang="en-US" sz="4400" dirty="0">
                <a:solidFill>
                  <a:prstClr val="black"/>
                </a:solidFill>
                <a:latin typeface="Times New Roman" panose="02020603050405020304" pitchFamily="18" charset="0"/>
                <a:cs typeface="Times New Roman" panose="02020603050405020304" pitchFamily="18" charset="0"/>
              </a:rPr>
            </a:br>
            <a:r>
              <a:rPr lang="en-US" sz="4400" dirty="0">
                <a:solidFill>
                  <a:prstClr val="black"/>
                </a:solidFill>
                <a:latin typeface="Times New Roman" panose="02020603050405020304" pitchFamily="18" charset="0"/>
                <a:cs typeface="Times New Roman" panose="02020603050405020304" pitchFamily="18" charset="0"/>
              </a:rPr>
              <a:t>     to say</a:t>
            </a:r>
          </a:p>
          <a:p>
            <a:endParaRPr lang="en-US" sz="4400" dirty="0">
              <a:solidFill>
                <a:prstClr val="black"/>
              </a:solidFill>
              <a:latin typeface="Times New Roman" panose="02020603050405020304" pitchFamily="18" charset="0"/>
              <a:cs typeface="Times New Roman" panose="02020603050405020304" pitchFamily="18" charset="0"/>
            </a:endParaRPr>
          </a:p>
          <a:p>
            <a:pPr marL="342900" indent="-342900">
              <a:buFontTx/>
              <a:buAutoNum type="alphaUcPeriod"/>
            </a:pPr>
            <a:r>
              <a:rPr lang="en-US" sz="4400" dirty="0">
                <a:solidFill>
                  <a:prstClr val="black"/>
                </a:solidFill>
                <a:latin typeface="Times New Roman" panose="02020603050405020304" pitchFamily="18" charset="0"/>
                <a:cs typeface="Times New Roman" panose="02020603050405020304" pitchFamily="18" charset="0"/>
              </a:rPr>
              <a:t>  a compound forms</a:t>
            </a:r>
          </a:p>
          <a:p>
            <a:pPr marL="342900" indent="-342900">
              <a:buFontTx/>
              <a:buAutoNum type="alphaUcPeriod"/>
            </a:pPr>
            <a:r>
              <a:rPr lang="en-US" sz="4400" dirty="0">
                <a:solidFill>
                  <a:prstClr val="black"/>
                </a:solidFill>
                <a:latin typeface="Times New Roman" panose="02020603050405020304" pitchFamily="18" charset="0"/>
                <a:cs typeface="Times New Roman" panose="02020603050405020304" pitchFamily="18" charset="0"/>
              </a:rPr>
              <a:t>  a phase change happens</a:t>
            </a:r>
          </a:p>
          <a:p>
            <a:pPr marL="342900" indent="-342900">
              <a:buFontTx/>
              <a:buAutoNum type="alphaUcPeriod"/>
            </a:pPr>
            <a:r>
              <a:rPr lang="en-US" sz="4400" dirty="0">
                <a:solidFill>
                  <a:prstClr val="black"/>
                </a:solidFill>
                <a:latin typeface="Times New Roman" panose="02020603050405020304" pitchFamily="18" charset="0"/>
                <a:cs typeface="Times New Roman" panose="02020603050405020304" pitchFamily="18" charset="0"/>
              </a:rPr>
              <a:t>  matter is turned into other matter</a:t>
            </a:r>
          </a:p>
          <a:p>
            <a:pPr marL="342900" indent="-342900">
              <a:buFontTx/>
              <a:buAutoNum type="alphaUcPeriod"/>
            </a:pPr>
            <a:r>
              <a:rPr lang="en-US" sz="4400" dirty="0">
                <a:solidFill>
                  <a:prstClr val="black"/>
                </a:solidFill>
                <a:latin typeface="Times New Roman" panose="02020603050405020304" pitchFamily="18" charset="0"/>
                <a:cs typeface="Times New Roman" panose="02020603050405020304" pitchFamily="18" charset="0"/>
              </a:rPr>
              <a:t>  you change the shape by squishing   </a:t>
            </a:r>
            <a:br>
              <a:rPr lang="en-US" sz="4400" dirty="0">
                <a:solidFill>
                  <a:prstClr val="black"/>
                </a:solidFill>
                <a:latin typeface="Times New Roman" panose="02020603050405020304" pitchFamily="18" charset="0"/>
                <a:cs typeface="Times New Roman" panose="02020603050405020304" pitchFamily="18" charset="0"/>
              </a:rPr>
            </a:br>
            <a:r>
              <a:rPr lang="en-US" sz="4400" dirty="0">
                <a:solidFill>
                  <a:prstClr val="black"/>
                </a:solidFill>
                <a:latin typeface="Times New Roman" panose="02020603050405020304" pitchFamily="18" charset="0"/>
                <a:cs typeface="Times New Roman" panose="02020603050405020304" pitchFamily="18" charset="0"/>
              </a:rPr>
              <a:t>   or pushing matter</a:t>
            </a:r>
          </a:p>
        </p:txBody>
      </p:sp>
    </p:spTree>
    <p:extLst>
      <p:ext uri="{BB962C8B-B14F-4D97-AF65-F5344CB8AC3E}">
        <p14:creationId xmlns:p14="http://schemas.microsoft.com/office/powerpoint/2010/main" val="14266287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509200"/>
          </a:xfrm>
          <a:prstGeom prst="rect">
            <a:avLst/>
          </a:prstGeom>
          <a:noFill/>
        </p:spPr>
        <p:txBody>
          <a:bodyPr wrap="square" rtlCol="0">
            <a:spAutoFit/>
          </a:bodyPr>
          <a:lstStyle/>
          <a:p>
            <a:r>
              <a:rPr lang="en-US" sz="4400" dirty="0">
                <a:solidFill>
                  <a:prstClr val="black"/>
                </a:solidFill>
                <a:latin typeface="Times New Roman" panose="02020603050405020304" pitchFamily="18" charset="0"/>
                <a:cs typeface="Times New Roman" panose="02020603050405020304" pitchFamily="18" charset="0"/>
              </a:rPr>
              <a:t>59.  A physical change is another way </a:t>
            </a:r>
            <a:br>
              <a:rPr lang="en-US" sz="4400" dirty="0">
                <a:solidFill>
                  <a:prstClr val="black"/>
                </a:solidFill>
                <a:latin typeface="Times New Roman" panose="02020603050405020304" pitchFamily="18" charset="0"/>
                <a:cs typeface="Times New Roman" panose="02020603050405020304" pitchFamily="18" charset="0"/>
              </a:rPr>
            </a:br>
            <a:r>
              <a:rPr lang="en-US" sz="4400" dirty="0">
                <a:solidFill>
                  <a:prstClr val="black"/>
                </a:solidFill>
                <a:latin typeface="Times New Roman" panose="02020603050405020304" pitchFamily="18" charset="0"/>
                <a:cs typeface="Times New Roman" panose="02020603050405020304" pitchFamily="18" charset="0"/>
              </a:rPr>
              <a:t>     to say</a:t>
            </a:r>
          </a:p>
          <a:p>
            <a:endParaRPr lang="en-US" sz="4400" dirty="0">
              <a:solidFill>
                <a:prstClr val="black"/>
              </a:solidFill>
              <a:latin typeface="Times New Roman" panose="02020603050405020304" pitchFamily="18" charset="0"/>
              <a:cs typeface="Times New Roman" panose="02020603050405020304" pitchFamily="18" charset="0"/>
            </a:endParaRPr>
          </a:p>
          <a:p>
            <a:pPr marL="342900" indent="-342900">
              <a:buFontTx/>
              <a:buAutoNum type="alphaUcPeriod"/>
            </a:pPr>
            <a:r>
              <a:rPr lang="en-US" sz="4400" dirty="0">
                <a:solidFill>
                  <a:schemeClr val="bg1">
                    <a:lumMod val="75000"/>
                  </a:schemeClr>
                </a:solidFill>
                <a:latin typeface="Times New Roman" panose="02020603050405020304" pitchFamily="18" charset="0"/>
                <a:cs typeface="Times New Roman" panose="02020603050405020304" pitchFamily="18" charset="0"/>
              </a:rPr>
              <a:t>  a compound forms</a:t>
            </a:r>
          </a:p>
          <a:p>
            <a:pPr marL="342900" indent="-342900">
              <a:buFontTx/>
              <a:buAutoNum type="alphaUcPeriod"/>
            </a:pPr>
            <a:r>
              <a:rPr lang="en-US" sz="4400" dirty="0">
                <a:solidFill>
                  <a:srgbClr val="FF0000"/>
                </a:solidFill>
                <a:latin typeface="Times New Roman" panose="02020603050405020304" pitchFamily="18" charset="0"/>
                <a:cs typeface="Times New Roman" panose="02020603050405020304" pitchFamily="18" charset="0"/>
              </a:rPr>
              <a:t>  a phase change happens</a:t>
            </a:r>
          </a:p>
          <a:p>
            <a:pPr marL="342900" indent="-342900">
              <a:buFontTx/>
              <a:buAutoNum type="alphaUcPeriod"/>
            </a:pPr>
            <a:r>
              <a:rPr lang="en-US" sz="4400" dirty="0">
                <a:solidFill>
                  <a:schemeClr val="bg1">
                    <a:lumMod val="75000"/>
                  </a:schemeClr>
                </a:solidFill>
                <a:latin typeface="Times New Roman" panose="02020603050405020304" pitchFamily="18" charset="0"/>
                <a:cs typeface="Times New Roman" panose="02020603050405020304" pitchFamily="18" charset="0"/>
              </a:rPr>
              <a:t>  matter is turned into other matter</a:t>
            </a:r>
          </a:p>
          <a:p>
            <a:pPr marL="342900" indent="-342900">
              <a:buFontTx/>
              <a:buAutoNum type="alphaUcPeriod"/>
            </a:pPr>
            <a:r>
              <a:rPr lang="en-US" sz="4400" dirty="0">
                <a:solidFill>
                  <a:schemeClr val="bg1">
                    <a:lumMod val="75000"/>
                  </a:schemeClr>
                </a:solidFill>
                <a:latin typeface="Times New Roman" panose="02020603050405020304" pitchFamily="18" charset="0"/>
                <a:cs typeface="Times New Roman" panose="02020603050405020304" pitchFamily="18" charset="0"/>
              </a:rPr>
              <a:t>  you change the shape by squishing   </a:t>
            </a:r>
            <a:br>
              <a:rPr lang="en-US" sz="4400" dirty="0">
                <a:solidFill>
                  <a:schemeClr val="bg1">
                    <a:lumMod val="75000"/>
                  </a:schemeClr>
                </a:solidFill>
                <a:latin typeface="Times New Roman" panose="02020603050405020304" pitchFamily="18" charset="0"/>
                <a:cs typeface="Times New Roman" panose="02020603050405020304" pitchFamily="18" charset="0"/>
              </a:rPr>
            </a:br>
            <a:r>
              <a:rPr lang="en-US" sz="4400" dirty="0">
                <a:solidFill>
                  <a:schemeClr val="bg1">
                    <a:lumMod val="75000"/>
                  </a:schemeClr>
                </a:solidFill>
                <a:latin typeface="Times New Roman" panose="02020603050405020304" pitchFamily="18" charset="0"/>
                <a:cs typeface="Times New Roman" panose="02020603050405020304" pitchFamily="18" charset="0"/>
              </a:rPr>
              <a:t>   or pushing matter</a:t>
            </a:r>
          </a:p>
        </p:txBody>
      </p:sp>
    </p:spTree>
    <p:extLst>
      <p:ext uri="{BB962C8B-B14F-4D97-AF65-F5344CB8AC3E}">
        <p14:creationId xmlns:p14="http://schemas.microsoft.com/office/powerpoint/2010/main" val="1220376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17490"/>
            <a:ext cx="4419600" cy="5632311"/>
          </a:xfrm>
          <a:prstGeom prst="rect">
            <a:avLst/>
          </a:prstGeom>
          <a:noFill/>
        </p:spPr>
        <p:txBody>
          <a:bodyPr wrap="square" rtlCol="0">
            <a:spAutoFit/>
          </a:bodyPr>
          <a:lstStyle/>
          <a:p>
            <a:r>
              <a:rPr lang="en-US" sz="4000" dirty="0">
                <a:solidFill>
                  <a:prstClr val="black"/>
                </a:solidFill>
              </a:rPr>
              <a:t>60.  Match these up</a:t>
            </a:r>
          </a:p>
          <a:p>
            <a:endParaRPr lang="en-US" sz="4000" dirty="0">
              <a:solidFill>
                <a:prstClr val="black"/>
              </a:solidFill>
            </a:endParaRPr>
          </a:p>
          <a:p>
            <a:r>
              <a:rPr lang="en-US" sz="4000" dirty="0">
                <a:solidFill>
                  <a:prstClr val="black"/>
                </a:solidFill>
              </a:rPr>
              <a:t>GAS</a:t>
            </a:r>
          </a:p>
          <a:p>
            <a:endParaRPr lang="en-US" sz="4000" dirty="0">
              <a:solidFill>
                <a:prstClr val="black"/>
              </a:solidFill>
            </a:endParaRPr>
          </a:p>
          <a:p>
            <a:endParaRPr lang="en-US" sz="4000" dirty="0">
              <a:solidFill>
                <a:prstClr val="black"/>
              </a:solidFill>
            </a:endParaRPr>
          </a:p>
          <a:p>
            <a:r>
              <a:rPr lang="en-US" sz="4000" dirty="0">
                <a:solidFill>
                  <a:prstClr val="black"/>
                </a:solidFill>
              </a:rPr>
              <a:t>LIQUID</a:t>
            </a:r>
          </a:p>
          <a:p>
            <a:endParaRPr lang="en-US" sz="4000" dirty="0">
              <a:solidFill>
                <a:prstClr val="black"/>
              </a:solidFill>
            </a:endParaRPr>
          </a:p>
          <a:p>
            <a:br>
              <a:rPr lang="en-US" sz="4000" dirty="0">
                <a:solidFill>
                  <a:prstClr val="black"/>
                </a:solidFill>
              </a:rPr>
            </a:br>
            <a:r>
              <a:rPr lang="en-US" sz="4000" dirty="0">
                <a:solidFill>
                  <a:prstClr val="black"/>
                </a:solidFill>
              </a:rPr>
              <a:t>SOLID</a:t>
            </a:r>
          </a:p>
        </p:txBody>
      </p:sp>
      <p:sp>
        <p:nvSpPr>
          <p:cNvPr id="3" name="TextBox 2"/>
          <p:cNvSpPr txBox="1"/>
          <p:nvPr/>
        </p:nvSpPr>
        <p:spPr>
          <a:xfrm>
            <a:off x="4191000" y="1295400"/>
            <a:ext cx="4648200" cy="5016758"/>
          </a:xfrm>
          <a:prstGeom prst="rect">
            <a:avLst/>
          </a:prstGeom>
          <a:noFill/>
        </p:spPr>
        <p:txBody>
          <a:bodyPr wrap="square" rtlCol="0">
            <a:spAutoFit/>
          </a:bodyPr>
          <a:lstStyle/>
          <a:p>
            <a:r>
              <a:rPr lang="en-US" sz="4000" b="1" dirty="0">
                <a:solidFill>
                  <a:srgbClr val="FF0000"/>
                </a:solidFill>
              </a:rPr>
              <a:t>Definite shape definite volume</a:t>
            </a:r>
          </a:p>
          <a:p>
            <a:endParaRPr lang="en-US" sz="4000" b="1" dirty="0">
              <a:solidFill>
                <a:prstClr val="black"/>
              </a:solidFill>
            </a:endParaRPr>
          </a:p>
          <a:p>
            <a:r>
              <a:rPr lang="en-US" sz="4000" b="1" dirty="0">
                <a:solidFill>
                  <a:srgbClr val="00B050"/>
                </a:solidFill>
              </a:rPr>
              <a:t>Indefinite shape, indefinite volume</a:t>
            </a:r>
          </a:p>
          <a:p>
            <a:endParaRPr lang="en-US" sz="4000" b="1" dirty="0">
              <a:solidFill>
                <a:srgbClr val="00B050"/>
              </a:solidFill>
            </a:endParaRPr>
          </a:p>
          <a:p>
            <a:r>
              <a:rPr lang="en-US" sz="4000" b="1" dirty="0">
                <a:solidFill>
                  <a:srgbClr val="0000FF"/>
                </a:solidFill>
              </a:rPr>
              <a:t>Indefinite shape, definite volume</a:t>
            </a:r>
          </a:p>
        </p:txBody>
      </p:sp>
    </p:spTree>
    <p:extLst>
      <p:ext uri="{BB962C8B-B14F-4D97-AF65-F5344CB8AC3E}">
        <p14:creationId xmlns:p14="http://schemas.microsoft.com/office/powerpoint/2010/main" val="20080880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91000" y="1295400"/>
            <a:ext cx="4648200" cy="5016758"/>
          </a:xfrm>
          <a:prstGeom prst="rect">
            <a:avLst/>
          </a:prstGeom>
          <a:noFill/>
        </p:spPr>
        <p:txBody>
          <a:bodyPr wrap="square" rtlCol="0">
            <a:spAutoFit/>
          </a:bodyPr>
          <a:lstStyle/>
          <a:p>
            <a:r>
              <a:rPr lang="en-US" sz="4000" b="1" dirty="0">
                <a:solidFill>
                  <a:srgbClr val="FF0000"/>
                </a:solidFill>
              </a:rPr>
              <a:t>Definite shape definite volume</a:t>
            </a:r>
          </a:p>
          <a:p>
            <a:endParaRPr lang="en-US" sz="4000" b="1" dirty="0">
              <a:solidFill>
                <a:prstClr val="black"/>
              </a:solidFill>
            </a:endParaRPr>
          </a:p>
          <a:p>
            <a:r>
              <a:rPr lang="en-US" sz="4000" b="1" dirty="0">
                <a:solidFill>
                  <a:srgbClr val="00B050"/>
                </a:solidFill>
              </a:rPr>
              <a:t>Indefinite shape, indefinite volume</a:t>
            </a:r>
          </a:p>
          <a:p>
            <a:endParaRPr lang="en-US" sz="4000" b="1" dirty="0">
              <a:solidFill>
                <a:srgbClr val="00B050"/>
              </a:solidFill>
            </a:endParaRPr>
          </a:p>
          <a:p>
            <a:r>
              <a:rPr lang="en-US" sz="4000" b="1" dirty="0">
                <a:solidFill>
                  <a:srgbClr val="0000FF"/>
                </a:solidFill>
              </a:rPr>
              <a:t>Indefinite shape, definite volume</a:t>
            </a:r>
          </a:p>
        </p:txBody>
      </p:sp>
      <p:cxnSp>
        <p:nvCxnSpPr>
          <p:cNvPr id="5" name="Straight Arrow Connector 4"/>
          <p:cNvCxnSpPr/>
          <p:nvPr/>
        </p:nvCxnSpPr>
        <p:spPr>
          <a:xfrm>
            <a:off x="1295400" y="2057400"/>
            <a:ext cx="2895600" cy="1746379"/>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52600" y="3962400"/>
            <a:ext cx="2438400" cy="1600200"/>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676400" y="1981200"/>
            <a:ext cx="2514600" cy="3581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DF7C234-D5C6-44C5-AD7A-A882F865BB7B}"/>
              </a:ext>
            </a:extLst>
          </p:cNvPr>
          <p:cNvSpPr txBox="1"/>
          <p:nvPr/>
        </p:nvSpPr>
        <p:spPr>
          <a:xfrm>
            <a:off x="152400" y="417490"/>
            <a:ext cx="4419600" cy="5632311"/>
          </a:xfrm>
          <a:prstGeom prst="rect">
            <a:avLst/>
          </a:prstGeom>
          <a:noFill/>
        </p:spPr>
        <p:txBody>
          <a:bodyPr wrap="square" rtlCol="0">
            <a:spAutoFit/>
          </a:bodyPr>
          <a:lstStyle/>
          <a:p>
            <a:r>
              <a:rPr lang="en-US" sz="4000" dirty="0">
                <a:solidFill>
                  <a:prstClr val="black"/>
                </a:solidFill>
              </a:rPr>
              <a:t>60.  Match these up</a:t>
            </a:r>
          </a:p>
          <a:p>
            <a:endParaRPr lang="en-US" sz="4000" dirty="0">
              <a:solidFill>
                <a:prstClr val="black"/>
              </a:solidFill>
            </a:endParaRPr>
          </a:p>
          <a:p>
            <a:r>
              <a:rPr lang="en-US" sz="4000" dirty="0">
                <a:solidFill>
                  <a:srgbClr val="339933"/>
                </a:solidFill>
              </a:rPr>
              <a:t>GAS</a:t>
            </a:r>
          </a:p>
          <a:p>
            <a:endParaRPr lang="en-US" sz="4000" dirty="0">
              <a:solidFill>
                <a:prstClr val="black"/>
              </a:solidFill>
            </a:endParaRPr>
          </a:p>
          <a:p>
            <a:endParaRPr lang="en-US" sz="4000" dirty="0">
              <a:solidFill>
                <a:prstClr val="black"/>
              </a:solidFill>
            </a:endParaRPr>
          </a:p>
          <a:p>
            <a:r>
              <a:rPr lang="en-US" sz="4000" dirty="0">
                <a:solidFill>
                  <a:srgbClr val="0000CC"/>
                </a:solidFill>
              </a:rPr>
              <a:t>LIQUID</a:t>
            </a:r>
          </a:p>
          <a:p>
            <a:endParaRPr lang="en-US" sz="4000" dirty="0">
              <a:solidFill>
                <a:prstClr val="black"/>
              </a:solidFill>
            </a:endParaRPr>
          </a:p>
          <a:p>
            <a:br>
              <a:rPr lang="en-US" sz="4000" dirty="0">
                <a:solidFill>
                  <a:prstClr val="black"/>
                </a:solidFill>
              </a:rPr>
            </a:br>
            <a:r>
              <a:rPr lang="en-US" sz="4000" dirty="0">
                <a:solidFill>
                  <a:srgbClr val="FF0000"/>
                </a:solidFill>
              </a:rPr>
              <a:t>SOLID</a:t>
            </a:r>
          </a:p>
        </p:txBody>
      </p:sp>
    </p:spTree>
    <p:extLst>
      <p:ext uri="{BB962C8B-B14F-4D97-AF65-F5344CB8AC3E}">
        <p14:creationId xmlns:p14="http://schemas.microsoft.com/office/powerpoint/2010/main" val="6226338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400657"/>
          </a:xfrm>
          <a:prstGeom prst="rect">
            <a:avLst/>
          </a:prstGeom>
          <a:noFill/>
        </p:spPr>
        <p:txBody>
          <a:bodyPr wrap="square" rtlCol="0">
            <a:spAutoFit/>
          </a:bodyPr>
          <a:lstStyle/>
          <a:p>
            <a:r>
              <a:rPr lang="en-US" sz="6000" dirty="0">
                <a:solidFill>
                  <a:prstClr val="black"/>
                </a:solidFill>
                <a:latin typeface="Times New Roman" panose="02020603050405020304" pitchFamily="18" charset="0"/>
                <a:cs typeface="Times New Roman" panose="02020603050405020304" pitchFamily="18" charset="0"/>
              </a:rPr>
              <a:t>61.  Define Heterogeneous </a:t>
            </a:r>
          </a:p>
          <a:p>
            <a:pPr marL="342900" indent="-342900">
              <a:buFontTx/>
              <a:buAutoNum type="arabicPeriod" startAt="3"/>
            </a:pPr>
            <a:endParaRPr lang="en-US" sz="7200"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2270868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909310"/>
          </a:xfrm>
          <a:prstGeom prst="rect">
            <a:avLst/>
          </a:prstGeom>
          <a:noFill/>
        </p:spPr>
        <p:txBody>
          <a:bodyPr wrap="square" rtlCol="0">
            <a:spAutoFit/>
          </a:bodyPr>
          <a:lstStyle/>
          <a:p>
            <a:r>
              <a:rPr lang="en-US" sz="6000" dirty="0">
                <a:solidFill>
                  <a:prstClr val="black"/>
                </a:solidFill>
                <a:latin typeface="Times New Roman" panose="02020603050405020304" pitchFamily="18" charset="0"/>
                <a:cs typeface="Times New Roman" panose="02020603050405020304" pitchFamily="18" charset="0"/>
              </a:rPr>
              <a:t>61.  Define Heterogeneous</a:t>
            </a:r>
            <a:br>
              <a:rPr lang="en-US" sz="6000" dirty="0">
                <a:solidFill>
                  <a:prstClr val="black"/>
                </a:solidFill>
                <a:latin typeface="Times New Roman" panose="02020603050405020304" pitchFamily="18" charset="0"/>
                <a:cs typeface="Times New Roman" panose="02020603050405020304" pitchFamily="18" charset="0"/>
              </a:rPr>
            </a:br>
            <a:r>
              <a:rPr lang="en-US" sz="6000" dirty="0">
                <a:solidFill>
                  <a:prstClr val="black"/>
                </a:solidFill>
                <a:latin typeface="Times New Roman" panose="02020603050405020304" pitchFamily="18" charset="0"/>
                <a:cs typeface="Times New Roman" panose="02020603050405020304" pitchFamily="18" charset="0"/>
              </a:rPr>
              <a:t>       </a:t>
            </a:r>
            <a:r>
              <a:rPr lang="en-US" sz="5400" dirty="0">
                <a:solidFill>
                  <a:srgbClr val="0000CC"/>
                </a:solidFill>
                <a:latin typeface="Times New Roman" panose="02020603050405020304" pitchFamily="18" charset="0"/>
                <a:cs typeface="Times New Roman" panose="02020603050405020304" pitchFamily="18" charset="0"/>
              </a:rPr>
              <a:t>NOT the same throughout,    </a:t>
            </a:r>
            <a:br>
              <a:rPr lang="en-US" sz="5400" dirty="0">
                <a:solidFill>
                  <a:srgbClr val="0000CC"/>
                </a:solidFill>
                <a:latin typeface="Times New Roman" panose="02020603050405020304" pitchFamily="18" charset="0"/>
                <a:cs typeface="Times New Roman" panose="02020603050405020304" pitchFamily="18" charset="0"/>
              </a:rPr>
            </a:br>
            <a:r>
              <a:rPr lang="en-US" sz="5400" dirty="0">
                <a:solidFill>
                  <a:srgbClr val="0000CC"/>
                </a:solidFill>
                <a:latin typeface="Times New Roman" panose="02020603050405020304" pitchFamily="18" charset="0"/>
                <a:cs typeface="Times New Roman" panose="02020603050405020304" pitchFamily="18" charset="0"/>
              </a:rPr>
              <a:t>        like raisin bran cereal, or </a:t>
            </a:r>
            <a:br>
              <a:rPr lang="en-US" sz="5400" dirty="0">
                <a:solidFill>
                  <a:srgbClr val="0000CC"/>
                </a:solidFill>
                <a:latin typeface="Times New Roman" panose="02020603050405020304" pitchFamily="18" charset="0"/>
                <a:cs typeface="Times New Roman" panose="02020603050405020304" pitchFamily="18" charset="0"/>
              </a:rPr>
            </a:br>
            <a:r>
              <a:rPr lang="en-US" sz="5400" dirty="0">
                <a:solidFill>
                  <a:srgbClr val="0000CC"/>
                </a:solidFill>
                <a:latin typeface="Times New Roman" panose="02020603050405020304" pitchFamily="18" charset="0"/>
                <a:cs typeface="Times New Roman" panose="02020603050405020304" pitchFamily="18" charset="0"/>
              </a:rPr>
              <a:t>        sand and water.</a:t>
            </a:r>
          </a:p>
          <a:p>
            <a:r>
              <a:rPr lang="en-US" sz="6000" dirty="0">
                <a:solidFill>
                  <a:prstClr val="black"/>
                </a:solidFill>
                <a:latin typeface="Times New Roman" panose="02020603050405020304" pitchFamily="18" charset="0"/>
                <a:cs typeface="Times New Roman" panose="02020603050405020304" pitchFamily="18" charset="0"/>
              </a:rPr>
              <a:t> </a:t>
            </a:r>
          </a:p>
          <a:p>
            <a:pPr marL="342900" indent="-342900">
              <a:buFontTx/>
              <a:buAutoNum type="arabicPeriod" startAt="3"/>
            </a:pPr>
            <a:endParaRPr lang="en-US" sz="7200" dirty="0">
              <a:solidFill>
                <a:prstClr val="black"/>
              </a:solidFill>
            </a:endParaRPr>
          </a:p>
          <a:p>
            <a:endParaRPr lang="en-US" dirty="0">
              <a:solidFill>
                <a:prstClr val="black"/>
              </a:solidFill>
            </a:endParaRPr>
          </a:p>
        </p:txBody>
      </p:sp>
      <p:pic>
        <p:nvPicPr>
          <p:cNvPr id="8194" name="Picture 2" descr="Image result for glass of water with sand">
            <a:extLst>
              <a:ext uri="{FF2B5EF4-FFF2-40B4-BE49-F238E27FC236}">
                <a16:creationId xmlns:a16="http://schemas.microsoft.com/office/drawing/2014/main" id="{C776A4F3-F5B3-4869-9556-930AAD763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618" y="3557954"/>
            <a:ext cx="2454382"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5139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62979"/>
          </a:xfrm>
          <a:prstGeom prst="rect">
            <a:avLst/>
          </a:prstGeom>
          <a:noFill/>
        </p:spPr>
        <p:txBody>
          <a:bodyPr wrap="square" rtlCol="0">
            <a:spAutoFit/>
          </a:bodyPr>
          <a:lstStyle/>
          <a:p>
            <a:r>
              <a:rPr lang="en-US" sz="6000" dirty="0">
                <a:solidFill>
                  <a:prstClr val="black"/>
                </a:solidFill>
                <a:latin typeface="Times New Roman" panose="02020603050405020304" pitchFamily="18" charset="0"/>
                <a:cs typeface="Times New Roman" panose="02020603050405020304" pitchFamily="18" charset="0"/>
              </a:rPr>
              <a:t>62.  Which CAN be    </a:t>
            </a:r>
            <a:br>
              <a:rPr lang="en-US" sz="6000" dirty="0">
                <a:solidFill>
                  <a:prstClr val="black"/>
                </a:solidFill>
                <a:latin typeface="Times New Roman" panose="02020603050405020304" pitchFamily="18" charset="0"/>
                <a:cs typeface="Times New Roman" panose="02020603050405020304" pitchFamily="18" charset="0"/>
              </a:rPr>
            </a:br>
            <a:r>
              <a:rPr lang="en-US" sz="6000" dirty="0">
                <a:solidFill>
                  <a:prstClr val="black"/>
                </a:solidFill>
                <a:latin typeface="Times New Roman" panose="02020603050405020304" pitchFamily="18" charset="0"/>
                <a:cs typeface="Times New Roman" panose="02020603050405020304" pitchFamily="18" charset="0"/>
              </a:rPr>
              <a:t>       decomposed by a</a:t>
            </a:r>
            <a:br>
              <a:rPr lang="en-US" sz="6000" dirty="0">
                <a:solidFill>
                  <a:prstClr val="black"/>
                </a:solidFill>
                <a:latin typeface="Times New Roman" panose="02020603050405020304" pitchFamily="18" charset="0"/>
                <a:cs typeface="Times New Roman" panose="02020603050405020304" pitchFamily="18" charset="0"/>
              </a:rPr>
            </a:br>
            <a:r>
              <a:rPr lang="en-US" sz="6000" dirty="0">
                <a:solidFill>
                  <a:prstClr val="black"/>
                </a:solidFill>
                <a:latin typeface="Times New Roman" panose="02020603050405020304" pitchFamily="18" charset="0"/>
                <a:cs typeface="Times New Roman" panose="02020603050405020304" pitchFamily="18" charset="0"/>
              </a:rPr>
              <a:t>       chemical change?</a:t>
            </a:r>
          </a:p>
          <a:p>
            <a:endParaRPr lang="en-US" sz="2400" dirty="0">
              <a:solidFill>
                <a:prstClr val="black"/>
              </a:solidFill>
              <a:latin typeface="Times New Roman" panose="02020603050405020304" pitchFamily="18" charset="0"/>
              <a:cs typeface="Times New Roman" panose="02020603050405020304" pitchFamily="18" charset="0"/>
            </a:endParaRPr>
          </a:p>
          <a:p>
            <a:r>
              <a:rPr lang="en-US" sz="6600" dirty="0">
                <a:solidFill>
                  <a:prstClr val="black"/>
                </a:solidFill>
                <a:latin typeface="Times New Roman" panose="02020603050405020304" pitchFamily="18" charset="0"/>
                <a:cs typeface="Times New Roman" panose="02020603050405020304" pitchFamily="18" charset="0"/>
              </a:rPr>
              <a:t>      A.  Co            B. CO          </a:t>
            </a:r>
            <a:br>
              <a:rPr lang="en-US" sz="6600" dirty="0">
                <a:solidFill>
                  <a:prstClr val="black"/>
                </a:solidFill>
                <a:latin typeface="Times New Roman" panose="02020603050405020304" pitchFamily="18" charset="0"/>
                <a:cs typeface="Times New Roman" panose="02020603050405020304" pitchFamily="18" charset="0"/>
              </a:rPr>
            </a:br>
            <a:r>
              <a:rPr lang="en-US" sz="6600" dirty="0">
                <a:solidFill>
                  <a:prstClr val="black"/>
                </a:solidFill>
                <a:latin typeface="Times New Roman" panose="02020603050405020304" pitchFamily="18" charset="0"/>
                <a:cs typeface="Times New Roman" panose="02020603050405020304" pitchFamily="18" charset="0"/>
              </a:rPr>
              <a:t>      C.  Hg            D. Fe</a:t>
            </a:r>
          </a:p>
        </p:txBody>
      </p:sp>
    </p:spTree>
    <p:extLst>
      <p:ext uri="{BB962C8B-B14F-4D97-AF65-F5344CB8AC3E}">
        <p14:creationId xmlns:p14="http://schemas.microsoft.com/office/powerpoint/2010/main" val="24988052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62979"/>
          </a:xfrm>
          <a:prstGeom prst="rect">
            <a:avLst/>
          </a:prstGeom>
          <a:noFill/>
        </p:spPr>
        <p:txBody>
          <a:bodyPr wrap="square" rtlCol="0">
            <a:spAutoFit/>
          </a:bodyPr>
          <a:lstStyle/>
          <a:p>
            <a:r>
              <a:rPr lang="en-US" sz="6000" dirty="0">
                <a:solidFill>
                  <a:prstClr val="black"/>
                </a:solidFill>
                <a:latin typeface="Times New Roman" panose="02020603050405020304" pitchFamily="18" charset="0"/>
                <a:cs typeface="Times New Roman" panose="02020603050405020304" pitchFamily="18" charset="0"/>
              </a:rPr>
              <a:t>62.  Which CAN be    </a:t>
            </a:r>
            <a:br>
              <a:rPr lang="en-US" sz="6000" dirty="0">
                <a:solidFill>
                  <a:prstClr val="black"/>
                </a:solidFill>
                <a:latin typeface="Times New Roman" panose="02020603050405020304" pitchFamily="18" charset="0"/>
                <a:cs typeface="Times New Roman" panose="02020603050405020304" pitchFamily="18" charset="0"/>
              </a:rPr>
            </a:br>
            <a:r>
              <a:rPr lang="en-US" sz="6000" dirty="0">
                <a:solidFill>
                  <a:prstClr val="black"/>
                </a:solidFill>
                <a:latin typeface="Times New Roman" panose="02020603050405020304" pitchFamily="18" charset="0"/>
                <a:cs typeface="Times New Roman" panose="02020603050405020304" pitchFamily="18" charset="0"/>
              </a:rPr>
              <a:t>       decomposed by a</a:t>
            </a:r>
            <a:br>
              <a:rPr lang="en-US" sz="6000" dirty="0">
                <a:solidFill>
                  <a:prstClr val="black"/>
                </a:solidFill>
                <a:latin typeface="Times New Roman" panose="02020603050405020304" pitchFamily="18" charset="0"/>
                <a:cs typeface="Times New Roman" panose="02020603050405020304" pitchFamily="18" charset="0"/>
              </a:rPr>
            </a:br>
            <a:r>
              <a:rPr lang="en-US" sz="6000" dirty="0">
                <a:solidFill>
                  <a:prstClr val="black"/>
                </a:solidFill>
                <a:latin typeface="Times New Roman" panose="02020603050405020304" pitchFamily="18" charset="0"/>
                <a:cs typeface="Times New Roman" panose="02020603050405020304" pitchFamily="18" charset="0"/>
              </a:rPr>
              <a:t>       chemical change?</a:t>
            </a:r>
          </a:p>
          <a:p>
            <a:endParaRPr lang="en-US" sz="2400" dirty="0">
              <a:solidFill>
                <a:prstClr val="black"/>
              </a:solidFill>
              <a:latin typeface="Times New Roman" panose="02020603050405020304" pitchFamily="18" charset="0"/>
              <a:cs typeface="Times New Roman" panose="02020603050405020304" pitchFamily="18" charset="0"/>
            </a:endParaRPr>
          </a:p>
          <a:p>
            <a:r>
              <a:rPr lang="en-US" sz="6600" dirty="0">
                <a:solidFill>
                  <a:prstClr val="black"/>
                </a:solidFill>
                <a:latin typeface="Times New Roman" panose="02020603050405020304" pitchFamily="18" charset="0"/>
                <a:cs typeface="Times New Roman" panose="02020603050405020304" pitchFamily="18" charset="0"/>
              </a:rPr>
              <a:t>      </a:t>
            </a:r>
            <a:r>
              <a:rPr lang="en-US" sz="6600" dirty="0">
                <a:solidFill>
                  <a:schemeClr val="bg1">
                    <a:lumMod val="75000"/>
                  </a:schemeClr>
                </a:solidFill>
                <a:latin typeface="Times New Roman" panose="02020603050405020304" pitchFamily="18" charset="0"/>
                <a:cs typeface="Times New Roman" panose="02020603050405020304" pitchFamily="18" charset="0"/>
              </a:rPr>
              <a:t>A.  Co            </a:t>
            </a:r>
            <a:r>
              <a:rPr lang="en-US" sz="6600" dirty="0">
                <a:solidFill>
                  <a:srgbClr val="FF0000"/>
                </a:solidFill>
                <a:latin typeface="Times New Roman" panose="02020603050405020304" pitchFamily="18" charset="0"/>
                <a:cs typeface="Times New Roman" panose="02020603050405020304" pitchFamily="18" charset="0"/>
              </a:rPr>
              <a:t>B. CO          </a:t>
            </a:r>
            <a:br>
              <a:rPr lang="en-US" sz="6600" dirty="0">
                <a:solidFill>
                  <a:prstClr val="black"/>
                </a:solidFill>
                <a:latin typeface="Times New Roman" panose="02020603050405020304" pitchFamily="18" charset="0"/>
                <a:cs typeface="Times New Roman" panose="02020603050405020304" pitchFamily="18" charset="0"/>
              </a:rPr>
            </a:br>
            <a:r>
              <a:rPr lang="en-US" sz="6600" dirty="0">
                <a:solidFill>
                  <a:schemeClr val="bg1">
                    <a:lumMod val="75000"/>
                  </a:schemeClr>
                </a:solidFill>
                <a:latin typeface="Times New Roman" panose="02020603050405020304" pitchFamily="18" charset="0"/>
                <a:cs typeface="Times New Roman" panose="02020603050405020304" pitchFamily="18" charset="0"/>
              </a:rPr>
              <a:t>      C.  Hg            D. Fe</a:t>
            </a:r>
          </a:p>
        </p:txBody>
      </p:sp>
    </p:spTree>
    <p:extLst>
      <p:ext uri="{BB962C8B-B14F-4D97-AF65-F5344CB8AC3E}">
        <p14:creationId xmlns:p14="http://schemas.microsoft.com/office/powerpoint/2010/main" val="2148086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3709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7.  Examples of physical properties include… </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600" dirty="0">
                <a:solidFill>
                  <a:srgbClr val="0000CC"/>
                </a:solidFill>
                <a:latin typeface="Times New Roman" panose="02020603050405020304" pitchFamily="18" charset="0"/>
                <a:cs typeface="Times New Roman" panose="02020603050405020304" pitchFamily="18" charset="0"/>
              </a:rPr>
              <a:t>Density</a:t>
            </a:r>
          </a:p>
          <a:p>
            <a:r>
              <a:rPr lang="en-US" sz="3600" dirty="0">
                <a:solidFill>
                  <a:srgbClr val="0000CC"/>
                </a:solidFill>
                <a:latin typeface="Times New Roman" panose="02020603050405020304" pitchFamily="18" charset="0"/>
                <a:cs typeface="Times New Roman" panose="02020603050405020304" pitchFamily="18" charset="0"/>
              </a:rPr>
              <a:t>Boiling Point (or condensing point)</a:t>
            </a:r>
          </a:p>
          <a:p>
            <a:r>
              <a:rPr lang="en-US" sz="3600" dirty="0">
                <a:solidFill>
                  <a:srgbClr val="0000CC"/>
                </a:solidFill>
                <a:latin typeface="Times New Roman" panose="02020603050405020304" pitchFamily="18" charset="0"/>
                <a:cs typeface="Times New Roman" panose="02020603050405020304" pitchFamily="18" charset="0"/>
              </a:rPr>
              <a:t>Freezing point (or melting point)</a:t>
            </a:r>
          </a:p>
          <a:p>
            <a:r>
              <a:rPr lang="en-US" sz="3600" dirty="0">
                <a:solidFill>
                  <a:srgbClr val="0000CC"/>
                </a:solidFill>
                <a:latin typeface="Times New Roman" panose="02020603050405020304" pitchFamily="18" charset="0"/>
                <a:cs typeface="Times New Roman" panose="02020603050405020304" pitchFamily="18" charset="0"/>
              </a:rPr>
              <a:t>Hardness</a:t>
            </a:r>
          </a:p>
          <a:p>
            <a:r>
              <a:rPr lang="en-US" sz="3600" dirty="0">
                <a:solidFill>
                  <a:srgbClr val="0000CC"/>
                </a:solidFill>
                <a:latin typeface="Times New Roman" panose="02020603050405020304" pitchFamily="18" charset="0"/>
                <a:cs typeface="Times New Roman" panose="02020603050405020304" pitchFamily="18" charset="0"/>
              </a:rPr>
              <a:t>Magnetic attraction (or not)</a:t>
            </a:r>
          </a:p>
          <a:p>
            <a:r>
              <a:rPr lang="en-US" sz="3600" dirty="0">
                <a:solidFill>
                  <a:srgbClr val="0000CC"/>
                </a:solidFill>
                <a:latin typeface="Times New Roman" panose="02020603050405020304" pitchFamily="18" charset="0"/>
                <a:cs typeface="Times New Roman" panose="02020603050405020304" pitchFamily="18" charset="0"/>
              </a:rPr>
              <a:t>Solubility in water (aqueous)</a:t>
            </a:r>
          </a:p>
          <a:p>
            <a:r>
              <a:rPr lang="en-US" sz="3600" dirty="0">
                <a:solidFill>
                  <a:srgbClr val="0000CC"/>
                </a:solidFill>
                <a:latin typeface="Times New Roman" panose="02020603050405020304" pitchFamily="18" charset="0"/>
                <a:cs typeface="Times New Roman" panose="02020603050405020304" pitchFamily="18" charset="0"/>
              </a:rPr>
              <a:t>Solubility in other solvents (oils, ethers, etc.)  </a:t>
            </a:r>
          </a:p>
          <a:p>
            <a:r>
              <a:rPr lang="en-US" sz="6000" dirty="0">
                <a:latin typeface="Times New Roman" panose="02020603050405020304" pitchFamily="18" charset="0"/>
                <a:cs typeface="Times New Roman" panose="02020603050405020304" pitchFamily="18" charset="0"/>
              </a:rPr>
              <a:t>and many more.  </a:t>
            </a:r>
          </a:p>
        </p:txBody>
      </p:sp>
    </p:spTree>
    <p:extLst>
      <p:ext uri="{BB962C8B-B14F-4D97-AF65-F5344CB8AC3E}">
        <p14:creationId xmlns:p14="http://schemas.microsoft.com/office/powerpoint/2010/main" val="23571169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509200"/>
          </a:xfrm>
          <a:prstGeom prst="rect">
            <a:avLst/>
          </a:prstGeom>
          <a:noFill/>
        </p:spPr>
        <p:txBody>
          <a:bodyPr wrap="square" rtlCol="0">
            <a:spAutoFit/>
          </a:bodyPr>
          <a:lstStyle/>
          <a:p>
            <a:r>
              <a:rPr lang="en-US" sz="4400" dirty="0">
                <a:solidFill>
                  <a:prstClr val="black"/>
                </a:solidFill>
                <a:latin typeface="Times New Roman" panose="02020603050405020304" pitchFamily="18" charset="0"/>
                <a:cs typeface="Times New Roman" panose="02020603050405020304" pitchFamily="18" charset="0"/>
              </a:rPr>
              <a:t>63.  How can we separate a mixture of</a:t>
            </a:r>
            <a:br>
              <a:rPr lang="en-US" sz="4400" dirty="0">
                <a:solidFill>
                  <a:prstClr val="black"/>
                </a:solidFill>
                <a:latin typeface="Times New Roman" panose="02020603050405020304" pitchFamily="18" charset="0"/>
                <a:cs typeface="Times New Roman" panose="02020603050405020304" pitchFamily="18" charset="0"/>
              </a:rPr>
            </a:br>
            <a:r>
              <a:rPr lang="en-US" sz="4400" dirty="0">
                <a:solidFill>
                  <a:prstClr val="black"/>
                </a:solidFill>
                <a:latin typeface="Times New Roman" panose="02020603050405020304" pitchFamily="18" charset="0"/>
                <a:cs typeface="Times New Roman" panose="02020603050405020304" pitchFamily="18" charset="0"/>
              </a:rPr>
              <a:t>       salty water?</a:t>
            </a:r>
            <a:br>
              <a:rPr lang="en-US" sz="4400" dirty="0">
                <a:solidFill>
                  <a:prstClr val="black"/>
                </a:solidFill>
                <a:latin typeface="Times New Roman" panose="02020603050405020304" pitchFamily="18" charset="0"/>
                <a:cs typeface="Times New Roman" panose="02020603050405020304" pitchFamily="18" charset="0"/>
              </a:rPr>
            </a:br>
            <a:br>
              <a:rPr lang="en-US" sz="4400" dirty="0">
                <a:solidFill>
                  <a:prstClr val="black"/>
                </a:solidFill>
                <a:latin typeface="Times New Roman" panose="02020603050405020304" pitchFamily="18" charset="0"/>
                <a:cs typeface="Times New Roman" panose="02020603050405020304" pitchFamily="18" charset="0"/>
              </a:rPr>
            </a:br>
            <a:r>
              <a:rPr lang="en-US" sz="4400" dirty="0">
                <a:solidFill>
                  <a:prstClr val="black"/>
                </a:solidFill>
                <a:latin typeface="Times New Roman" panose="02020603050405020304" pitchFamily="18" charset="0"/>
                <a:cs typeface="Times New Roman" panose="02020603050405020304" pitchFamily="18" charset="0"/>
              </a:rPr>
              <a:t>A.  A chemical reaction</a:t>
            </a:r>
            <a:br>
              <a:rPr lang="en-US" sz="4400" dirty="0">
                <a:solidFill>
                  <a:prstClr val="black"/>
                </a:solidFill>
                <a:latin typeface="Times New Roman" panose="02020603050405020304" pitchFamily="18" charset="0"/>
                <a:cs typeface="Times New Roman" panose="02020603050405020304" pitchFamily="18" charset="0"/>
              </a:rPr>
            </a:br>
            <a:r>
              <a:rPr lang="en-US" sz="4400" dirty="0">
                <a:solidFill>
                  <a:prstClr val="black"/>
                </a:solidFill>
                <a:latin typeface="Times New Roman" panose="02020603050405020304" pitchFamily="18" charset="0"/>
                <a:cs typeface="Times New Roman" panose="02020603050405020304" pitchFamily="18" charset="0"/>
              </a:rPr>
              <a:t>B.  Filter paper</a:t>
            </a:r>
            <a:br>
              <a:rPr lang="en-US" sz="4400" dirty="0">
                <a:solidFill>
                  <a:prstClr val="black"/>
                </a:solidFill>
                <a:latin typeface="Times New Roman" panose="02020603050405020304" pitchFamily="18" charset="0"/>
                <a:cs typeface="Times New Roman" panose="02020603050405020304" pitchFamily="18" charset="0"/>
              </a:rPr>
            </a:b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C.  With a magnet</a:t>
            </a:r>
            <a:br>
              <a:rPr lang="en-US" sz="4400" dirty="0">
                <a:solidFill>
                  <a:prstClr val="black"/>
                </a:solidFill>
                <a:latin typeface="Times New Roman" panose="02020603050405020304" pitchFamily="18" charset="0"/>
                <a:cs typeface="Times New Roman" panose="02020603050405020304" pitchFamily="18" charset="0"/>
              </a:rPr>
            </a:b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D.  With a distillation apparatus</a:t>
            </a:r>
            <a:br>
              <a:rPr lang="en-US" sz="4400" dirty="0">
                <a:solidFill>
                  <a:srgbClr val="0000CC"/>
                </a:solidFill>
                <a:latin typeface="Times New Roman" panose="02020603050405020304" pitchFamily="18" charset="0"/>
                <a:cs typeface="Times New Roman" panose="02020603050405020304" pitchFamily="18" charset="0"/>
              </a:rPr>
            </a:b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60541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en-US" sz="4400" dirty="0">
                <a:solidFill>
                  <a:prstClr val="black"/>
                </a:solidFill>
                <a:latin typeface="Times New Roman" panose="02020603050405020304" pitchFamily="18" charset="0"/>
                <a:cs typeface="Times New Roman" panose="02020603050405020304" pitchFamily="18" charset="0"/>
              </a:rPr>
              <a:t>63.  How can we separate a mixture of</a:t>
            </a:r>
            <a:br>
              <a:rPr lang="en-US" sz="4400" dirty="0">
                <a:solidFill>
                  <a:prstClr val="black"/>
                </a:solidFill>
                <a:latin typeface="Times New Roman" panose="02020603050405020304" pitchFamily="18" charset="0"/>
                <a:cs typeface="Times New Roman" panose="02020603050405020304" pitchFamily="18" charset="0"/>
              </a:rPr>
            </a:br>
            <a:r>
              <a:rPr lang="en-US" sz="4400" dirty="0">
                <a:solidFill>
                  <a:prstClr val="black"/>
                </a:solidFill>
                <a:latin typeface="Times New Roman" panose="02020603050405020304" pitchFamily="18" charset="0"/>
                <a:cs typeface="Times New Roman" panose="02020603050405020304" pitchFamily="18" charset="0"/>
              </a:rPr>
              <a:t>       salty water?</a:t>
            </a:r>
            <a:br>
              <a:rPr lang="en-US" sz="4400" dirty="0">
                <a:solidFill>
                  <a:prstClr val="black"/>
                </a:solidFill>
                <a:latin typeface="Times New Roman" panose="02020603050405020304" pitchFamily="18" charset="0"/>
                <a:cs typeface="Times New Roman" panose="02020603050405020304" pitchFamily="18" charset="0"/>
              </a:rPr>
            </a:br>
            <a:br>
              <a:rPr lang="en-US" sz="4400" dirty="0">
                <a:solidFill>
                  <a:prstClr val="black"/>
                </a:solidFill>
                <a:latin typeface="Times New Roman" panose="02020603050405020304" pitchFamily="18" charset="0"/>
                <a:cs typeface="Times New Roman" panose="02020603050405020304" pitchFamily="18" charset="0"/>
              </a:rPr>
            </a:br>
            <a:r>
              <a:rPr lang="en-US" sz="4400" dirty="0">
                <a:solidFill>
                  <a:schemeClr val="bg1">
                    <a:lumMod val="65000"/>
                  </a:schemeClr>
                </a:solidFill>
                <a:latin typeface="Times New Roman" panose="02020603050405020304" pitchFamily="18" charset="0"/>
                <a:cs typeface="Times New Roman" panose="02020603050405020304" pitchFamily="18" charset="0"/>
              </a:rPr>
              <a:t>A.  A chemical reaction</a:t>
            </a:r>
            <a:br>
              <a:rPr lang="en-US" sz="4400" dirty="0">
                <a:solidFill>
                  <a:schemeClr val="bg1">
                    <a:lumMod val="65000"/>
                  </a:schemeClr>
                </a:solidFill>
                <a:latin typeface="Times New Roman" panose="02020603050405020304" pitchFamily="18" charset="0"/>
                <a:cs typeface="Times New Roman" panose="02020603050405020304" pitchFamily="18" charset="0"/>
              </a:rPr>
            </a:br>
            <a:r>
              <a:rPr lang="en-US" sz="4400" dirty="0">
                <a:solidFill>
                  <a:schemeClr val="bg1">
                    <a:lumMod val="65000"/>
                  </a:schemeClr>
                </a:solidFill>
                <a:latin typeface="Times New Roman" panose="02020603050405020304" pitchFamily="18" charset="0"/>
                <a:cs typeface="Times New Roman" panose="02020603050405020304" pitchFamily="18" charset="0"/>
              </a:rPr>
              <a:t>B.  Filter paper</a:t>
            </a:r>
            <a:br>
              <a:rPr lang="en-US" sz="4400" dirty="0">
                <a:solidFill>
                  <a:schemeClr val="bg1">
                    <a:lumMod val="65000"/>
                  </a:schemeClr>
                </a:solidFill>
                <a:latin typeface="Times New Roman" panose="02020603050405020304" pitchFamily="18" charset="0"/>
                <a:cs typeface="Times New Roman" panose="02020603050405020304" pitchFamily="18" charset="0"/>
              </a:rPr>
            </a:br>
            <a:r>
              <a:rPr lang="en-US" sz="4400" dirty="0">
                <a:solidFill>
                  <a:schemeClr val="bg1">
                    <a:lumMod val="65000"/>
                  </a:schemeClr>
                </a:solidFill>
                <a:latin typeface="Times New Roman" panose="02020603050405020304" pitchFamily="18" charset="0"/>
                <a:cs typeface="Times New Roman" panose="02020603050405020304" pitchFamily="18" charset="0"/>
              </a:rPr>
              <a:t>C.  With a magnet</a:t>
            </a:r>
            <a:br>
              <a:rPr lang="en-US" sz="4400" dirty="0">
                <a:solidFill>
                  <a:schemeClr val="bg1">
                    <a:lumMod val="65000"/>
                  </a:schemeClr>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D.  With a distillation apparatus</a:t>
            </a:r>
            <a:br>
              <a:rPr lang="en-US" sz="4400" dirty="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Take advantage of a difference in boiling point between salt and water.</a:t>
            </a:r>
            <a:br>
              <a:rPr lang="en-US" sz="4400" dirty="0">
                <a:solidFill>
                  <a:srgbClr val="0000CC"/>
                </a:solidFill>
                <a:latin typeface="Times New Roman" panose="02020603050405020304" pitchFamily="18" charset="0"/>
                <a:cs typeface="Times New Roman" panose="02020603050405020304" pitchFamily="18" charset="0"/>
              </a:rPr>
            </a:b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5302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52" y="0"/>
            <a:ext cx="9144000" cy="2585323"/>
          </a:xfrm>
          <a:prstGeom prst="rect">
            <a:avLst/>
          </a:prstGeom>
          <a:noFill/>
        </p:spPr>
        <p:txBody>
          <a:bodyPr wrap="square" rtlCol="0">
            <a:spAutoFit/>
          </a:bodyPr>
          <a:lstStyle/>
          <a:p>
            <a:r>
              <a:rPr lang="en-US" sz="5400" dirty="0">
                <a:solidFill>
                  <a:prstClr val="black"/>
                </a:solidFill>
                <a:latin typeface="Times New Roman" panose="02020603050405020304" pitchFamily="18" charset="0"/>
                <a:cs typeface="Times New Roman" panose="02020603050405020304" pitchFamily="18" charset="0"/>
              </a:rPr>
              <a:t>64.  Convert the melting point</a:t>
            </a:r>
            <a:br>
              <a:rPr lang="en-US" sz="5400" dirty="0">
                <a:solidFill>
                  <a:prstClr val="black"/>
                </a:solidFill>
                <a:latin typeface="Times New Roman" panose="02020603050405020304" pitchFamily="18" charset="0"/>
                <a:cs typeface="Times New Roman" panose="02020603050405020304" pitchFamily="18" charset="0"/>
              </a:rPr>
            </a:br>
            <a:r>
              <a:rPr lang="en-US" sz="5400" dirty="0">
                <a:solidFill>
                  <a:prstClr val="black"/>
                </a:solidFill>
                <a:latin typeface="Times New Roman" panose="02020603050405020304" pitchFamily="18" charset="0"/>
                <a:cs typeface="Times New Roman" panose="02020603050405020304" pitchFamily="18" charset="0"/>
              </a:rPr>
              <a:t>       of copper into centigrade</a:t>
            </a:r>
            <a:br>
              <a:rPr lang="en-US" sz="5400" dirty="0">
                <a:solidFill>
                  <a:prstClr val="black"/>
                </a:solidFill>
                <a:latin typeface="Times New Roman" panose="02020603050405020304" pitchFamily="18" charset="0"/>
                <a:cs typeface="Times New Roman" panose="02020603050405020304" pitchFamily="18" charset="0"/>
              </a:rPr>
            </a:br>
            <a:r>
              <a:rPr lang="en-US" sz="5400" dirty="0">
                <a:solidFill>
                  <a:prstClr val="black"/>
                </a:solidFill>
                <a:latin typeface="Times New Roman" panose="02020603050405020304" pitchFamily="18" charset="0"/>
                <a:cs typeface="Times New Roman" panose="02020603050405020304" pitchFamily="18" charset="0"/>
              </a:rPr>
              <a:t>       degrees.  </a:t>
            </a:r>
            <a:r>
              <a:rPr lang="en-US" sz="5400" i="1" dirty="0">
                <a:solidFill>
                  <a:prstClr val="black"/>
                </a:solidFill>
                <a:latin typeface="Times New Roman" panose="02020603050405020304" pitchFamily="18" charset="0"/>
                <a:cs typeface="Times New Roman" panose="02020603050405020304" pitchFamily="18" charset="0"/>
              </a:rPr>
              <a:t>Use a formula.</a:t>
            </a:r>
          </a:p>
        </p:txBody>
      </p:sp>
    </p:spTree>
    <p:extLst>
      <p:ext uri="{BB962C8B-B14F-4D97-AF65-F5344CB8AC3E}">
        <p14:creationId xmlns:p14="http://schemas.microsoft.com/office/powerpoint/2010/main" val="22878383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52" y="0"/>
            <a:ext cx="9144000" cy="6740307"/>
          </a:xfrm>
          <a:prstGeom prst="rect">
            <a:avLst/>
          </a:prstGeom>
          <a:noFill/>
        </p:spPr>
        <p:txBody>
          <a:bodyPr wrap="square" rtlCol="0">
            <a:spAutoFit/>
          </a:bodyPr>
          <a:lstStyle/>
          <a:p>
            <a:r>
              <a:rPr lang="en-US" sz="5400" dirty="0">
                <a:solidFill>
                  <a:prstClr val="black"/>
                </a:solidFill>
                <a:latin typeface="Times New Roman" panose="02020603050405020304" pitchFamily="18" charset="0"/>
                <a:cs typeface="Times New Roman" panose="02020603050405020304" pitchFamily="18" charset="0"/>
              </a:rPr>
              <a:t>64.  Convert the melting point</a:t>
            </a:r>
            <a:br>
              <a:rPr lang="en-US" sz="5400" dirty="0">
                <a:solidFill>
                  <a:prstClr val="black"/>
                </a:solidFill>
                <a:latin typeface="Times New Roman" panose="02020603050405020304" pitchFamily="18" charset="0"/>
                <a:cs typeface="Times New Roman" panose="02020603050405020304" pitchFamily="18" charset="0"/>
              </a:rPr>
            </a:br>
            <a:r>
              <a:rPr lang="en-US" sz="5400" dirty="0">
                <a:solidFill>
                  <a:prstClr val="black"/>
                </a:solidFill>
                <a:latin typeface="Times New Roman" panose="02020603050405020304" pitchFamily="18" charset="0"/>
                <a:cs typeface="Times New Roman" panose="02020603050405020304" pitchFamily="18" charset="0"/>
              </a:rPr>
              <a:t>       of copper into centigrade</a:t>
            </a:r>
            <a:br>
              <a:rPr lang="en-US" sz="5400" dirty="0">
                <a:solidFill>
                  <a:prstClr val="black"/>
                </a:solidFill>
                <a:latin typeface="Times New Roman" panose="02020603050405020304" pitchFamily="18" charset="0"/>
                <a:cs typeface="Times New Roman" panose="02020603050405020304" pitchFamily="18" charset="0"/>
              </a:rPr>
            </a:br>
            <a:r>
              <a:rPr lang="en-US" sz="5400" dirty="0">
                <a:solidFill>
                  <a:prstClr val="black"/>
                </a:solidFill>
                <a:latin typeface="Times New Roman" panose="02020603050405020304" pitchFamily="18" charset="0"/>
                <a:cs typeface="Times New Roman" panose="02020603050405020304" pitchFamily="18" charset="0"/>
              </a:rPr>
              <a:t>       degrees.  </a:t>
            </a:r>
            <a:r>
              <a:rPr lang="en-US" sz="5400" i="1" dirty="0">
                <a:solidFill>
                  <a:prstClr val="black"/>
                </a:solidFill>
                <a:latin typeface="Times New Roman" panose="02020603050405020304" pitchFamily="18" charset="0"/>
                <a:cs typeface="Times New Roman" panose="02020603050405020304" pitchFamily="18" charset="0"/>
              </a:rPr>
              <a:t>Use a formula.</a:t>
            </a:r>
            <a:br>
              <a:rPr lang="en-US" sz="5400" i="1" dirty="0">
                <a:solidFill>
                  <a:prstClr val="black"/>
                </a:solidFill>
                <a:latin typeface="Times New Roman" panose="02020603050405020304" pitchFamily="18" charset="0"/>
                <a:cs typeface="Times New Roman" panose="02020603050405020304" pitchFamily="18" charset="0"/>
              </a:rPr>
            </a:br>
            <a:r>
              <a:rPr lang="en-US" sz="5400" i="1" dirty="0">
                <a:solidFill>
                  <a:prstClr val="black"/>
                </a:solidFill>
                <a:latin typeface="Times New Roman" panose="02020603050405020304" pitchFamily="18" charset="0"/>
                <a:cs typeface="Times New Roman" panose="02020603050405020304" pitchFamily="18" charset="0"/>
              </a:rPr>
              <a:t> </a:t>
            </a:r>
            <a:br>
              <a:rPr lang="en-US" sz="5400" i="1" dirty="0">
                <a:solidFill>
                  <a:prstClr val="black"/>
                </a:solidFill>
                <a:latin typeface="Times New Roman" panose="02020603050405020304" pitchFamily="18" charset="0"/>
                <a:cs typeface="Times New Roman" panose="02020603050405020304" pitchFamily="18" charset="0"/>
              </a:rPr>
            </a:br>
            <a:r>
              <a:rPr lang="en-US" sz="5400" i="1" dirty="0">
                <a:solidFill>
                  <a:prstClr val="black"/>
                </a:solidFill>
                <a:latin typeface="Times New Roman" panose="02020603050405020304" pitchFamily="18" charset="0"/>
                <a:cs typeface="Times New Roman" panose="02020603050405020304" pitchFamily="18" charset="0"/>
              </a:rPr>
              <a:t>            </a:t>
            </a:r>
            <a:r>
              <a:rPr lang="en-US" sz="5400" dirty="0">
                <a:solidFill>
                  <a:srgbClr val="FF0000"/>
                </a:solidFill>
                <a:latin typeface="Times New Roman" panose="02020603050405020304" pitchFamily="18" charset="0"/>
                <a:cs typeface="Times New Roman" panose="02020603050405020304" pitchFamily="18" charset="0"/>
              </a:rPr>
              <a:t>K = C + 273</a:t>
            </a:r>
          </a:p>
          <a:p>
            <a:r>
              <a:rPr lang="en-US" sz="5400" dirty="0">
                <a:solidFill>
                  <a:srgbClr val="FF0000"/>
                </a:solidFill>
                <a:latin typeface="Times New Roman" panose="02020603050405020304" pitchFamily="18" charset="0"/>
                <a:cs typeface="Times New Roman" panose="02020603050405020304" pitchFamily="18" charset="0"/>
              </a:rPr>
              <a:t>       1358 = C + 273</a:t>
            </a:r>
          </a:p>
          <a:p>
            <a:r>
              <a:rPr lang="en-US" sz="5400" dirty="0">
                <a:solidFill>
                  <a:srgbClr val="FF0000"/>
                </a:solidFill>
                <a:latin typeface="Times New Roman" panose="02020603050405020304" pitchFamily="18" charset="0"/>
                <a:cs typeface="Times New Roman" panose="02020603050405020304" pitchFamily="18" charset="0"/>
              </a:rPr>
              <a:t>     1085° = C</a:t>
            </a:r>
          </a:p>
          <a:p>
            <a:endParaRPr lang="en-US" sz="54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58000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046988"/>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65.  If 502 grams of iron completely </a:t>
            </a:r>
            <a:br>
              <a:rPr lang="en-US" sz="4800" dirty="0">
                <a:solidFill>
                  <a:prstClr val="black"/>
                </a:solidFill>
                <a:latin typeface="Times New Roman" panose="02020603050405020304" pitchFamily="18" charset="0"/>
                <a:cs typeface="Times New Roman" panose="02020603050405020304" pitchFamily="18" charset="0"/>
              </a:rPr>
            </a:br>
            <a:r>
              <a:rPr lang="en-US" sz="4800" dirty="0">
                <a:solidFill>
                  <a:prstClr val="black"/>
                </a:solidFill>
                <a:latin typeface="Times New Roman" panose="02020603050405020304" pitchFamily="18" charset="0"/>
                <a:cs typeface="Times New Roman" panose="02020603050405020304" pitchFamily="18" charset="0"/>
              </a:rPr>
              <a:t>       combines with 216 grams of</a:t>
            </a:r>
            <a:br>
              <a:rPr lang="en-US" sz="4800" dirty="0">
                <a:solidFill>
                  <a:prstClr val="black"/>
                </a:solidFill>
                <a:latin typeface="Times New Roman" panose="02020603050405020304" pitchFamily="18" charset="0"/>
                <a:cs typeface="Times New Roman" panose="02020603050405020304" pitchFamily="18" charset="0"/>
              </a:rPr>
            </a:br>
            <a:r>
              <a:rPr lang="en-US" sz="4800" dirty="0">
                <a:solidFill>
                  <a:prstClr val="black"/>
                </a:solidFill>
                <a:latin typeface="Times New Roman" panose="02020603050405020304" pitchFamily="18" charset="0"/>
                <a:cs typeface="Times New Roman" panose="02020603050405020304" pitchFamily="18" charset="0"/>
              </a:rPr>
              <a:t>       oxygen to form rust, how many</a:t>
            </a:r>
            <a:br>
              <a:rPr lang="en-US" sz="4800" dirty="0">
                <a:solidFill>
                  <a:prstClr val="black"/>
                </a:solidFill>
                <a:latin typeface="Times New Roman" panose="02020603050405020304" pitchFamily="18" charset="0"/>
                <a:cs typeface="Times New Roman" panose="02020603050405020304" pitchFamily="18" charset="0"/>
              </a:rPr>
            </a:br>
            <a:r>
              <a:rPr lang="en-US" sz="4800" dirty="0">
                <a:solidFill>
                  <a:prstClr val="black"/>
                </a:solidFill>
                <a:latin typeface="Times New Roman" panose="02020603050405020304" pitchFamily="18" charset="0"/>
                <a:cs typeface="Times New Roman" panose="02020603050405020304" pitchFamily="18" charset="0"/>
              </a:rPr>
              <a:t>       grams of rust form?</a:t>
            </a:r>
          </a:p>
        </p:txBody>
      </p:sp>
    </p:spTree>
    <p:extLst>
      <p:ext uri="{BB962C8B-B14F-4D97-AF65-F5344CB8AC3E}">
        <p14:creationId xmlns:p14="http://schemas.microsoft.com/office/powerpoint/2010/main" val="4094578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48"/>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65.  If 502 grams of iron completely </a:t>
            </a:r>
            <a:br>
              <a:rPr lang="en-US" sz="4800" dirty="0">
                <a:solidFill>
                  <a:prstClr val="black"/>
                </a:solidFill>
                <a:latin typeface="Times New Roman" panose="02020603050405020304" pitchFamily="18" charset="0"/>
                <a:cs typeface="Times New Roman" panose="02020603050405020304" pitchFamily="18" charset="0"/>
              </a:rPr>
            </a:br>
            <a:r>
              <a:rPr lang="en-US" sz="4800" dirty="0">
                <a:solidFill>
                  <a:prstClr val="black"/>
                </a:solidFill>
                <a:latin typeface="Times New Roman" panose="02020603050405020304" pitchFamily="18" charset="0"/>
                <a:cs typeface="Times New Roman" panose="02020603050405020304" pitchFamily="18" charset="0"/>
              </a:rPr>
              <a:t>       combines with 216 grams of</a:t>
            </a:r>
            <a:br>
              <a:rPr lang="en-US" sz="4800" dirty="0">
                <a:solidFill>
                  <a:prstClr val="black"/>
                </a:solidFill>
                <a:latin typeface="Times New Roman" panose="02020603050405020304" pitchFamily="18" charset="0"/>
                <a:cs typeface="Times New Roman" panose="02020603050405020304" pitchFamily="18" charset="0"/>
              </a:rPr>
            </a:br>
            <a:r>
              <a:rPr lang="en-US" sz="4800" dirty="0">
                <a:solidFill>
                  <a:prstClr val="black"/>
                </a:solidFill>
                <a:latin typeface="Times New Roman" panose="02020603050405020304" pitchFamily="18" charset="0"/>
                <a:cs typeface="Times New Roman" panose="02020603050405020304" pitchFamily="18" charset="0"/>
              </a:rPr>
              <a:t>       oxygen to form rust, how many</a:t>
            </a:r>
            <a:br>
              <a:rPr lang="en-US" sz="4800" dirty="0">
                <a:solidFill>
                  <a:prstClr val="black"/>
                </a:solidFill>
                <a:latin typeface="Times New Roman" panose="02020603050405020304" pitchFamily="18" charset="0"/>
                <a:cs typeface="Times New Roman" panose="02020603050405020304" pitchFamily="18" charset="0"/>
              </a:rPr>
            </a:br>
            <a:r>
              <a:rPr lang="en-US" sz="4800" dirty="0">
                <a:solidFill>
                  <a:prstClr val="black"/>
                </a:solidFill>
                <a:latin typeface="Times New Roman" panose="02020603050405020304" pitchFamily="18" charset="0"/>
                <a:cs typeface="Times New Roman" panose="02020603050405020304" pitchFamily="18" charset="0"/>
              </a:rPr>
              <a:t>       grams of rust form?</a:t>
            </a:r>
            <a:br>
              <a:rPr lang="en-US" sz="4800" dirty="0">
                <a:solidFill>
                  <a:prstClr val="black"/>
                </a:solidFill>
                <a:latin typeface="Times New Roman" panose="02020603050405020304" pitchFamily="18" charset="0"/>
                <a:cs typeface="Times New Roman" panose="02020603050405020304" pitchFamily="18" charset="0"/>
              </a:rPr>
            </a:br>
            <a:br>
              <a:rPr lang="en-US" sz="4800" dirty="0">
                <a:solidFill>
                  <a:prstClr val="black"/>
                </a:solidFill>
                <a:latin typeface="Times New Roman" panose="02020603050405020304" pitchFamily="18" charset="0"/>
                <a:cs typeface="Times New Roman" panose="02020603050405020304" pitchFamily="18" charset="0"/>
              </a:rPr>
            </a:br>
            <a:r>
              <a:rPr lang="en-US" sz="4800" dirty="0">
                <a:solidFill>
                  <a:prstClr val="black"/>
                </a:solidFill>
                <a:latin typeface="Times New Roman" panose="02020603050405020304" pitchFamily="18" charset="0"/>
                <a:cs typeface="Times New Roman" panose="02020603050405020304" pitchFamily="18" charset="0"/>
              </a:rPr>
              <a:t>       </a:t>
            </a:r>
            <a:r>
              <a:rPr lang="en-US" sz="4800" dirty="0">
                <a:solidFill>
                  <a:srgbClr val="FF0000"/>
                </a:solidFill>
                <a:latin typeface="Times New Roman" panose="02020603050405020304" pitchFamily="18" charset="0"/>
                <a:cs typeface="Times New Roman" panose="02020603050405020304" pitchFamily="18" charset="0"/>
              </a:rPr>
              <a:t>502 g + 216 g = 718 grams rust</a:t>
            </a:r>
            <a:endParaRPr lang="en-US" sz="4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69845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509200"/>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66.  When 2 elements chemically combine into a </a:t>
            </a: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prstClr val="black"/>
                </a:solidFill>
                <a:latin typeface="Times New Roman" panose="02020603050405020304" pitchFamily="18" charset="0"/>
                <a:cs typeface="Times New Roman" panose="02020603050405020304" pitchFamily="18" charset="0"/>
              </a:rPr>
              <a:t>        product, the product… </a:t>
            </a:r>
            <a:br>
              <a:rPr lang="en-US" sz="3200" dirty="0">
                <a:solidFill>
                  <a:prstClr val="black"/>
                </a:solidFill>
                <a:latin typeface="Times New Roman" panose="02020603050405020304" pitchFamily="18" charset="0"/>
                <a:cs typeface="Times New Roman" panose="02020603050405020304" pitchFamily="18" charset="0"/>
              </a:rPr>
            </a:b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prstClr val="black"/>
                </a:solidFill>
                <a:latin typeface="Times New Roman" panose="02020603050405020304" pitchFamily="18" charset="0"/>
                <a:cs typeface="Times New Roman" panose="02020603050405020304" pitchFamily="18" charset="0"/>
              </a:rPr>
              <a:t>A.  has the same properties as the reactants</a:t>
            </a:r>
            <a:br>
              <a:rPr lang="en-US" sz="3200" dirty="0">
                <a:solidFill>
                  <a:prstClr val="black"/>
                </a:solidFill>
                <a:latin typeface="Times New Roman" panose="02020603050405020304" pitchFamily="18" charset="0"/>
                <a:cs typeface="Times New Roman" panose="02020603050405020304" pitchFamily="18" charset="0"/>
              </a:rPr>
            </a:b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prstClr val="black"/>
                </a:solidFill>
                <a:latin typeface="Times New Roman" panose="02020603050405020304" pitchFamily="18" charset="0"/>
                <a:cs typeface="Times New Roman" panose="02020603050405020304" pitchFamily="18" charset="0"/>
              </a:rPr>
              <a:t>B.  has a blend of properties of the reactants</a:t>
            </a:r>
            <a:br>
              <a:rPr lang="en-US" sz="3200" dirty="0">
                <a:solidFill>
                  <a:prstClr val="black"/>
                </a:solidFill>
                <a:latin typeface="Times New Roman" panose="02020603050405020304" pitchFamily="18" charset="0"/>
                <a:cs typeface="Times New Roman" panose="02020603050405020304" pitchFamily="18" charset="0"/>
              </a:rPr>
            </a:b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prstClr val="black"/>
                </a:solidFill>
                <a:latin typeface="Times New Roman" panose="02020603050405020304" pitchFamily="18" charset="0"/>
                <a:cs typeface="Times New Roman" panose="02020603050405020304" pitchFamily="18" charset="0"/>
              </a:rPr>
              <a:t>C.  has new, unique properties, unlike the reactants</a:t>
            </a:r>
            <a:br>
              <a:rPr lang="en-US" sz="3200" dirty="0">
                <a:solidFill>
                  <a:prstClr val="black"/>
                </a:solidFill>
                <a:latin typeface="Times New Roman" panose="02020603050405020304" pitchFamily="18" charset="0"/>
                <a:cs typeface="Times New Roman" panose="02020603050405020304" pitchFamily="18" charset="0"/>
              </a:rPr>
            </a:b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prstClr val="black"/>
                </a:solidFill>
                <a:latin typeface="Times New Roman" panose="02020603050405020304" pitchFamily="18" charset="0"/>
                <a:cs typeface="Times New Roman" panose="02020603050405020304" pitchFamily="18" charset="0"/>
              </a:rPr>
              <a:t>D.  may or may not be similar, it depends on </a:t>
            </a: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prstClr val="black"/>
                </a:solidFill>
                <a:latin typeface="Times New Roman" panose="02020603050405020304" pitchFamily="18" charset="0"/>
                <a:cs typeface="Times New Roman" panose="02020603050405020304" pitchFamily="18" charset="0"/>
              </a:rPr>
              <a:t>      the elements combining</a:t>
            </a:r>
          </a:p>
        </p:txBody>
      </p:sp>
    </p:spTree>
    <p:extLst>
      <p:ext uri="{BB962C8B-B14F-4D97-AF65-F5344CB8AC3E}">
        <p14:creationId xmlns:p14="http://schemas.microsoft.com/office/powerpoint/2010/main" val="2118209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509200"/>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66.  When 2 elements chemically combine into a </a:t>
            </a: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prstClr val="black"/>
                </a:solidFill>
                <a:latin typeface="Times New Roman" panose="02020603050405020304" pitchFamily="18" charset="0"/>
                <a:cs typeface="Times New Roman" panose="02020603050405020304" pitchFamily="18" charset="0"/>
              </a:rPr>
              <a:t>        product, the product… </a:t>
            </a:r>
            <a:br>
              <a:rPr lang="en-US" sz="3200" dirty="0">
                <a:solidFill>
                  <a:prstClr val="black"/>
                </a:solidFill>
                <a:latin typeface="Times New Roman" panose="02020603050405020304" pitchFamily="18" charset="0"/>
                <a:cs typeface="Times New Roman" panose="02020603050405020304" pitchFamily="18" charset="0"/>
              </a:rPr>
            </a:b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schemeClr val="bg1">
                    <a:lumMod val="65000"/>
                  </a:schemeClr>
                </a:solidFill>
                <a:latin typeface="Times New Roman" panose="02020603050405020304" pitchFamily="18" charset="0"/>
                <a:cs typeface="Times New Roman" panose="02020603050405020304" pitchFamily="18" charset="0"/>
              </a:rPr>
              <a:t>A.  has the same properties as the reactants</a:t>
            </a:r>
            <a:br>
              <a:rPr lang="en-US" sz="3200" dirty="0">
                <a:solidFill>
                  <a:schemeClr val="bg1">
                    <a:lumMod val="65000"/>
                  </a:schemeClr>
                </a:solidFill>
                <a:latin typeface="Times New Roman" panose="02020603050405020304" pitchFamily="18" charset="0"/>
                <a:cs typeface="Times New Roman" panose="02020603050405020304" pitchFamily="18" charset="0"/>
              </a:rPr>
            </a:br>
            <a:br>
              <a:rPr lang="en-US" sz="3200" dirty="0">
                <a:solidFill>
                  <a:schemeClr val="bg1">
                    <a:lumMod val="65000"/>
                  </a:schemeClr>
                </a:solidFill>
                <a:latin typeface="Times New Roman" panose="02020603050405020304" pitchFamily="18" charset="0"/>
                <a:cs typeface="Times New Roman" panose="02020603050405020304" pitchFamily="18" charset="0"/>
              </a:rPr>
            </a:br>
            <a:r>
              <a:rPr lang="en-US" sz="3200" dirty="0">
                <a:solidFill>
                  <a:schemeClr val="bg1">
                    <a:lumMod val="65000"/>
                  </a:schemeClr>
                </a:solidFill>
                <a:latin typeface="Times New Roman" panose="02020603050405020304" pitchFamily="18" charset="0"/>
                <a:cs typeface="Times New Roman" panose="02020603050405020304" pitchFamily="18" charset="0"/>
              </a:rPr>
              <a:t>B.  has a blend of properties of the reactants</a:t>
            </a:r>
            <a:br>
              <a:rPr lang="en-US" sz="3200" dirty="0">
                <a:solidFill>
                  <a:prstClr val="black"/>
                </a:solidFill>
                <a:latin typeface="Times New Roman" panose="02020603050405020304" pitchFamily="18" charset="0"/>
                <a:cs typeface="Times New Roman" panose="02020603050405020304" pitchFamily="18" charset="0"/>
              </a:rPr>
            </a:b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C.  has new, unique properties, unlike the reactants</a:t>
            </a:r>
            <a:br>
              <a:rPr lang="en-US" sz="3200" dirty="0">
                <a:solidFill>
                  <a:prstClr val="black"/>
                </a:solidFill>
                <a:latin typeface="Times New Roman" panose="02020603050405020304" pitchFamily="18" charset="0"/>
                <a:cs typeface="Times New Roman" panose="02020603050405020304" pitchFamily="18" charset="0"/>
              </a:rPr>
            </a:br>
            <a:br>
              <a:rPr lang="en-US" sz="3200" dirty="0">
                <a:solidFill>
                  <a:schemeClr val="bg1">
                    <a:lumMod val="65000"/>
                  </a:schemeClr>
                </a:solidFill>
                <a:latin typeface="Times New Roman" panose="02020603050405020304" pitchFamily="18" charset="0"/>
                <a:cs typeface="Times New Roman" panose="02020603050405020304" pitchFamily="18" charset="0"/>
              </a:rPr>
            </a:br>
            <a:r>
              <a:rPr lang="en-US" sz="3200" dirty="0">
                <a:solidFill>
                  <a:schemeClr val="bg1">
                    <a:lumMod val="65000"/>
                  </a:schemeClr>
                </a:solidFill>
                <a:latin typeface="Times New Roman" panose="02020603050405020304" pitchFamily="18" charset="0"/>
                <a:cs typeface="Times New Roman" panose="02020603050405020304" pitchFamily="18" charset="0"/>
              </a:rPr>
              <a:t>D.  may or may not be similar, it depends on </a:t>
            </a:r>
            <a:br>
              <a:rPr lang="en-US" sz="3200" dirty="0">
                <a:solidFill>
                  <a:schemeClr val="bg1">
                    <a:lumMod val="65000"/>
                  </a:schemeClr>
                </a:solidFill>
                <a:latin typeface="Times New Roman" panose="02020603050405020304" pitchFamily="18" charset="0"/>
                <a:cs typeface="Times New Roman" panose="02020603050405020304" pitchFamily="18" charset="0"/>
              </a:rPr>
            </a:br>
            <a:r>
              <a:rPr lang="en-US" sz="3200" dirty="0">
                <a:solidFill>
                  <a:schemeClr val="bg1">
                    <a:lumMod val="65000"/>
                  </a:schemeClr>
                </a:solidFill>
                <a:latin typeface="Times New Roman" panose="02020603050405020304" pitchFamily="18" charset="0"/>
                <a:cs typeface="Times New Roman" panose="02020603050405020304" pitchFamily="18" charset="0"/>
              </a:rPr>
              <a:t>      the elements combining</a:t>
            </a:r>
          </a:p>
        </p:txBody>
      </p:sp>
    </p:spTree>
    <p:extLst>
      <p:ext uri="{BB962C8B-B14F-4D97-AF65-F5344CB8AC3E}">
        <p14:creationId xmlns:p14="http://schemas.microsoft.com/office/powerpoint/2010/main" val="22331783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4524315"/>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67.  Count the number of atoms in these formulas</a:t>
            </a:r>
            <a:br>
              <a:rPr lang="en-US" sz="3200" dirty="0">
                <a:solidFill>
                  <a:prstClr val="black"/>
                </a:solidFill>
                <a:latin typeface="Times New Roman" panose="02020603050405020304" pitchFamily="18" charset="0"/>
                <a:cs typeface="Times New Roman" panose="02020603050405020304" pitchFamily="18" charset="0"/>
              </a:rPr>
            </a:b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A.  aluminum permanganate    Al(MnO</a:t>
            </a:r>
            <a:r>
              <a:rPr lang="en-US" sz="3200" baseline="-25000" dirty="0">
                <a:solidFill>
                  <a:srgbClr val="FF0000"/>
                </a:solidFill>
                <a:latin typeface="Times New Roman" panose="02020603050405020304" pitchFamily="18" charset="0"/>
                <a:cs typeface="Times New Roman" panose="02020603050405020304" pitchFamily="18" charset="0"/>
              </a:rPr>
              <a:t>4</a:t>
            </a:r>
            <a:r>
              <a:rPr lang="en-US" sz="3200" dirty="0">
                <a:solidFill>
                  <a:srgbClr val="FF0000"/>
                </a:solidFill>
                <a:latin typeface="Times New Roman" panose="02020603050405020304" pitchFamily="18" charset="0"/>
                <a:cs typeface="Times New Roman" panose="02020603050405020304" pitchFamily="18" charset="0"/>
              </a:rPr>
              <a:t>)</a:t>
            </a:r>
            <a:r>
              <a:rPr lang="en-US" sz="3200" baseline="-25000" dirty="0">
                <a:solidFill>
                  <a:srgbClr val="FF0000"/>
                </a:solidFill>
                <a:latin typeface="Times New Roman" panose="02020603050405020304" pitchFamily="18" charset="0"/>
                <a:cs typeface="Times New Roman" panose="02020603050405020304" pitchFamily="18" charset="0"/>
              </a:rPr>
              <a:t>3</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prstClr val="black"/>
                </a:solidFill>
                <a:latin typeface="Times New Roman" panose="02020603050405020304" pitchFamily="18" charset="0"/>
                <a:cs typeface="Times New Roman" panose="02020603050405020304" pitchFamily="18" charset="0"/>
              </a:rPr>
              <a:t>B.  ammonium carbonate   (NH</a:t>
            </a:r>
            <a:r>
              <a:rPr lang="en-US" sz="3200" baseline="-25000" dirty="0">
                <a:solidFill>
                  <a:prstClr val="black"/>
                </a:solidFill>
                <a:latin typeface="Times New Roman" panose="02020603050405020304" pitchFamily="18" charset="0"/>
                <a:cs typeface="Times New Roman" panose="02020603050405020304" pitchFamily="18" charset="0"/>
              </a:rPr>
              <a:t>4</a:t>
            </a:r>
            <a:r>
              <a:rPr lang="en-US" sz="3200" dirty="0">
                <a:solidFill>
                  <a:prstClr val="black"/>
                </a:solidFill>
                <a:latin typeface="Times New Roman" panose="02020603050405020304" pitchFamily="18" charset="0"/>
                <a:cs typeface="Times New Roman" panose="02020603050405020304" pitchFamily="18" charset="0"/>
              </a:rPr>
              <a:t>)</a:t>
            </a:r>
            <a:r>
              <a:rPr lang="en-US" sz="3200" baseline="-25000" dirty="0">
                <a:solidFill>
                  <a:prstClr val="black"/>
                </a:solidFill>
                <a:latin typeface="Times New Roman" panose="02020603050405020304" pitchFamily="18" charset="0"/>
                <a:cs typeface="Times New Roman" panose="02020603050405020304" pitchFamily="18" charset="0"/>
              </a:rPr>
              <a:t>2</a:t>
            </a:r>
            <a:r>
              <a:rPr lang="en-US" sz="3200" dirty="0">
                <a:solidFill>
                  <a:prstClr val="black"/>
                </a:solidFill>
                <a:latin typeface="Times New Roman" panose="02020603050405020304" pitchFamily="18" charset="0"/>
                <a:cs typeface="Times New Roman" panose="02020603050405020304" pitchFamily="18" charset="0"/>
              </a:rPr>
              <a:t>CO</a:t>
            </a:r>
            <a:r>
              <a:rPr lang="en-US" sz="3200" baseline="-25000" dirty="0">
                <a:solidFill>
                  <a:prstClr val="black"/>
                </a:solidFill>
                <a:latin typeface="Times New Roman" panose="02020603050405020304" pitchFamily="18" charset="0"/>
                <a:cs typeface="Times New Roman" panose="02020603050405020304" pitchFamily="18" charset="0"/>
              </a:rPr>
              <a:t>3</a:t>
            </a:r>
            <a:br>
              <a:rPr lang="en-US" sz="3200" dirty="0">
                <a:solidFill>
                  <a:prstClr val="black"/>
                </a:solidFill>
                <a:latin typeface="Times New Roman" panose="02020603050405020304" pitchFamily="18" charset="0"/>
                <a:cs typeface="Times New Roman" panose="02020603050405020304" pitchFamily="18" charset="0"/>
              </a:rPr>
            </a:br>
            <a:br>
              <a:rPr lang="en-US" sz="3200" dirty="0">
                <a:solidFill>
                  <a:prstClr val="black"/>
                </a:solidFill>
                <a:latin typeface="Times New Roman" panose="02020603050405020304" pitchFamily="18" charset="0"/>
                <a:cs typeface="Times New Roman" panose="02020603050405020304" pitchFamily="18" charset="0"/>
              </a:rPr>
            </a:b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C.  nickel (III) acetate     Ni(C</a:t>
            </a:r>
            <a:r>
              <a:rPr lang="en-US" sz="3200" baseline="-250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H</a:t>
            </a:r>
            <a:r>
              <a:rPr lang="en-US" sz="3200" baseline="-25000" dirty="0">
                <a:solidFill>
                  <a:srgbClr val="0000FF"/>
                </a:solidFill>
                <a:latin typeface="Times New Roman" panose="02020603050405020304" pitchFamily="18" charset="0"/>
                <a:cs typeface="Times New Roman" panose="02020603050405020304" pitchFamily="18" charset="0"/>
              </a:rPr>
              <a:t>3</a:t>
            </a:r>
            <a:r>
              <a:rPr lang="en-US" sz="3200" dirty="0">
                <a:solidFill>
                  <a:srgbClr val="0000FF"/>
                </a:solidFill>
                <a:latin typeface="Times New Roman" panose="02020603050405020304" pitchFamily="18" charset="0"/>
                <a:cs typeface="Times New Roman" panose="02020603050405020304" pitchFamily="18" charset="0"/>
              </a:rPr>
              <a:t>O</a:t>
            </a:r>
            <a:r>
              <a:rPr lang="en-US" sz="3200" baseline="-250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a:t>
            </a:r>
            <a:r>
              <a:rPr lang="en-US" sz="3200" baseline="-25000" dirty="0">
                <a:solidFill>
                  <a:srgbClr val="0000FF"/>
                </a:solidFill>
                <a:latin typeface="Times New Roman" panose="02020603050405020304" pitchFamily="18" charset="0"/>
                <a:cs typeface="Times New Roman" panose="02020603050405020304" pitchFamily="18" charset="0"/>
              </a:rPr>
              <a:t>3</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1764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4524315"/>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67.  Count the number of atoms in these formulas</a:t>
            </a:r>
            <a:br>
              <a:rPr lang="en-US" sz="3200" dirty="0">
                <a:solidFill>
                  <a:prstClr val="black"/>
                </a:solidFill>
                <a:latin typeface="Times New Roman" panose="02020603050405020304" pitchFamily="18" charset="0"/>
                <a:cs typeface="Times New Roman" panose="02020603050405020304" pitchFamily="18" charset="0"/>
              </a:rPr>
            </a:b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A.  aluminum permanganate    Al(MnO</a:t>
            </a:r>
            <a:r>
              <a:rPr lang="en-US" sz="3200" baseline="-25000" dirty="0">
                <a:solidFill>
                  <a:srgbClr val="FF0000"/>
                </a:solidFill>
                <a:latin typeface="Times New Roman" panose="02020603050405020304" pitchFamily="18" charset="0"/>
                <a:cs typeface="Times New Roman" panose="02020603050405020304" pitchFamily="18" charset="0"/>
              </a:rPr>
              <a:t>4</a:t>
            </a:r>
            <a:r>
              <a:rPr lang="en-US" sz="3200" dirty="0">
                <a:solidFill>
                  <a:srgbClr val="FF0000"/>
                </a:solidFill>
                <a:latin typeface="Times New Roman" panose="02020603050405020304" pitchFamily="18" charset="0"/>
                <a:cs typeface="Times New Roman" panose="02020603050405020304" pitchFamily="18" charset="0"/>
              </a:rPr>
              <a:t>)</a:t>
            </a:r>
            <a:r>
              <a:rPr lang="en-US" sz="3200" baseline="-25000" dirty="0">
                <a:solidFill>
                  <a:srgbClr val="FF0000"/>
                </a:solidFill>
                <a:latin typeface="Times New Roman" panose="02020603050405020304" pitchFamily="18" charset="0"/>
                <a:cs typeface="Times New Roman" panose="02020603050405020304" pitchFamily="18" charset="0"/>
              </a:rPr>
              <a:t>3   </a:t>
            </a:r>
            <a:r>
              <a:rPr lang="en-US" sz="3200" dirty="0">
                <a:solidFill>
                  <a:srgbClr val="FF0000"/>
                </a:solidFill>
                <a:latin typeface="Times New Roman" panose="02020603050405020304" pitchFamily="18" charset="0"/>
                <a:cs typeface="Times New Roman" panose="02020603050405020304" pitchFamily="18" charset="0"/>
              </a:rPr>
              <a:t> 16</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prstClr val="black"/>
                </a:solidFill>
                <a:latin typeface="Times New Roman" panose="02020603050405020304" pitchFamily="18" charset="0"/>
                <a:cs typeface="Times New Roman" panose="02020603050405020304" pitchFamily="18" charset="0"/>
              </a:rPr>
              <a:t>B.  ammonium carbonate   (NH</a:t>
            </a:r>
            <a:r>
              <a:rPr lang="en-US" sz="3200" baseline="-25000" dirty="0">
                <a:solidFill>
                  <a:prstClr val="black"/>
                </a:solidFill>
                <a:latin typeface="Times New Roman" panose="02020603050405020304" pitchFamily="18" charset="0"/>
                <a:cs typeface="Times New Roman" panose="02020603050405020304" pitchFamily="18" charset="0"/>
              </a:rPr>
              <a:t>4</a:t>
            </a:r>
            <a:r>
              <a:rPr lang="en-US" sz="3200" dirty="0">
                <a:solidFill>
                  <a:prstClr val="black"/>
                </a:solidFill>
                <a:latin typeface="Times New Roman" panose="02020603050405020304" pitchFamily="18" charset="0"/>
                <a:cs typeface="Times New Roman" panose="02020603050405020304" pitchFamily="18" charset="0"/>
              </a:rPr>
              <a:t>)</a:t>
            </a:r>
            <a:r>
              <a:rPr lang="en-US" sz="3200" baseline="-25000" dirty="0">
                <a:solidFill>
                  <a:prstClr val="black"/>
                </a:solidFill>
                <a:latin typeface="Times New Roman" panose="02020603050405020304" pitchFamily="18" charset="0"/>
                <a:cs typeface="Times New Roman" panose="02020603050405020304" pitchFamily="18" charset="0"/>
              </a:rPr>
              <a:t>2</a:t>
            </a:r>
            <a:r>
              <a:rPr lang="en-US" sz="3200" dirty="0">
                <a:solidFill>
                  <a:prstClr val="black"/>
                </a:solidFill>
                <a:latin typeface="Times New Roman" panose="02020603050405020304" pitchFamily="18" charset="0"/>
                <a:cs typeface="Times New Roman" panose="02020603050405020304" pitchFamily="18" charset="0"/>
              </a:rPr>
              <a:t>CO</a:t>
            </a:r>
            <a:r>
              <a:rPr lang="en-US" sz="3200" baseline="-25000" dirty="0">
                <a:solidFill>
                  <a:prstClr val="black"/>
                </a:solidFill>
                <a:latin typeface="Times New Roman" panose="02020603050405020304" pitchFamily="18" charset="0"/>
                <a:cs typeface="Times New Roman" panose="02020603050405020304" pitchFamily="18" charset="0"/>
              </a:rPr>
              <a:t>3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14</a:t>
            </a:r>
            <a:br>
              <a:rPr lang="en-US" sz="3200" dirty="0">
                <a:solidFill>
                  <a:prstClr val="black"/>
                </a:solidFill>
                <a:latin typeface="Times New Roman" panose="02020603050405020304" pitchFamily="18" charset="0"/>
                <a:cs typeface="Times New Roman" panose="02020603050405020304" pitchFamily="18" charset="0"/>
              </a:rPr>
            </a:br>
            <a:br>
              <a:rPr lang="en-US" sz="3200" dirty="0">
                <a:solidFill>
                  <a:prstClr val="black"/>
                </a:solidFill>
                <a:latin typeface="Times New Roman" panose="02020603050405020304" pitchFamily="18" charset="0"/>
                <a:cs typeface="Times New Roman" panose="02020603050405020304" pitchFamily="18" charset="0"/>
              </a:rPr>
            </a:b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C.  nickel (III) acetate     Ni(C</a:t>
            </a:r>
            <a:r>
              <a:rPr lang="en-US" sz="3200" baseline="-250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H</a:t>
            </a:r>
            <a:r>
              <a:rPr lang="en-US" sz="3200" baseline="-25000" dirty="0">
                <a:solidFill>
                  <a:srgbClr val="0000FF"/>
                </a:solidFill>
                <a:latin typeface="Times New Roman" panose="02020603050405020304" pitchFamily="18" charset="0"/>
                <a:cs typeface="Times New Roman" panose="02020603050405020304" pitchFamily="18" charset="0"/>
              </a:rPr>
              <a:t>3</a:t>
            </a:r>
            <a:r>
              <a:rPr lang="en-US" sz="3200" dirty="0">
                <a:solidFill>
                  <a:srgbClr val="0000FF"/>
                </a:solidFill>
                <a:latin typeface="Times New Roman" panose="02020603050405020304" pitchFamily="18" charset="0"/>
                <a:cs typeface="Times New Roman" panose="02020603050405020304" pitchFamily="18" charset="0"/>
              </a:rPr>
              <a:t>O</a:t>
            </a:r>
            <a:r>
              <a:rPr lang="en-US" sz="3200" baseline="-250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a:t>
            </a:r>
            <a:r>
              <a:rPr lang="en-US" sz="3200" baseline="-25000" dirty="0">
                <a:solidFill>
                  <a:srgbClr val="0000FF"/>
                </a:solidFill>
                <a:latin typeface="Times New Roman" panose="02020603050405020304" pitchFamily="18" charset="0"/>
                <a:cs typeface="Times New Roman" panose="02020603050405020304" pitchFamily="18" charset="0"/>
              </a:rPr>
              <a:t>3       </a:t>
            </a:r>
            <a:r>
              <a:rPr lang="en-US" sz="3200" dirty="0">
                <a:solidFill>
                  <a:srgbClr val="0000CC"/>
                </a:solidFill>
                <a:latin typeface="Times New Roman" panose="02020603050405020304" pitchFamily="18" charset="0"/>
                <a:cs typeface="Times New Roman" panose="02020603050405020304" pitchFamily="18" charset="0"/>
              </a:rPr>
              <a:t>22</a:t>
            </a:r>
          </a:p>
        </p:txBody>
      </p:sp>
    </p:spTree>
    <p:extLst>
      <p:ext uri="{BB962C8B-B14F-4D97-AF65-F5344CB8AC3E}">
        <p14:creationId xmlns:p14="http://schemas.microsoft.com/office/powerpoint/2010/main" val="2354808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9144000" cy="3262432"/>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8. Physical Changes are also</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    called __________ changes. </a:t>
            </a:r>
          </a:p>
          <a:p>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73767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646485"/>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68.  Name the phase changes</a:t>
            </a:r>
          </a:p>
          <a:p>
            <a:pPr marL="342900" indent="-342900">
              <a:buFontTx/>
              <a:buAutoNum type="arabicPeriod" startAt="10"/>
            </a:pPr>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Solid to Gas</a:t>
            </a:r>
          </a:p>
          <a:p>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Liquid to Gas</a:t>
            </a:r>
          </a:p>
          <a:p>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srgbClr val="006600"/>
                </a:solidFill>
                <a:latin typeface="Times New Roman" panose="02020603050405020304" pitchFamily="18" charset="0"/>
                <a:cs typeface="Times New Roman" panose="02020603050405020304" pitchFamily="18" charset="0"/>
              </a:rPr>
              <a:t>Solid to Liquid</a:t>
            </a:r>
          </a:p>
          <a:p>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Gas to Solid</a:t>
            </a:r>
          </a:p>
          <a:p>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Liquid to Solid</a:t>
            </a:r>
          </a:p>
          <a:p>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srgbClr val="006600"/>
                </a:solidFill>
                <a:latin typeface="Times New Roman" panose="02020603050405020304" pitchFamily="18" charset="0"/>
                <a:cs typeface="Times New Roman" panose="02020603050405020304" pitchFamily="18" charset="0"/>
              </a:rPr>
              <a:t>Gas to Liquid</a:t>
            </a:r>
          </a:p>
        </p:txBody>
      </p:sp>
    </p:spTree>
    <p:extLst>
      <p:ext uri="{BB962C8B-B14F-4D97-AF65-F5344CB8AC3E}">
        <p14:creationId xmlns:p14="http://schemas.microsoft.com/office/powerpoint/2010/main" val="25999417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646485"/>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68.  Name the phase changes</a:t>
            </a:r>
          </a:p>
          <a:p>
            <a:pPr marL="342900" indent="-342900">
              <a:buFontTx/>
              <a:buAutoNum type="arabicPeriod" startAt="10"/>
            </a:pPr>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Solid to Gas - sublimation</a:t>
            </a:r>
          </a:p>
          <a:p>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Liquid to Gas - vaporization</a:t>
            </a:r>
          </a:p>
          <a:p>
            <a:r>
              <a:rPr lang="en-US" sz="3200" dirty="0">
                <a:solidFill>
                  <a:prstClr val="black"/>
                </a:solidFill>
                <a:latin typeface="Times New Roman" panose="02020603050405020304" pitchFamily="18" charset="0"/>
                <a:cs typeface="Times New Roman" panose="02020603050405020304" pitchFamily="18" charset="0"/>
              </a:rPr>
              <a:t> </a:t>
            </a:r>
          </a:p>
          <a:p>
            <a:r>
              <a:rPr lang="en-US" sz="3200" dirty="0">
                <a:solidFill>
                  <a:srgbClr val="006600"/>
                </a:solidFill>
                <a:latin typeface="Times New Roman" panose="02020603050405020304" pitchFamily="18" charset="0"/>
                <a:cs typeface="Times New Roman" panose="02020603050405020304" pitchFamily="18" charset="0"/>
              </a:rPr>
              <a:t>Solid to Liquid - melting</a:t>
            </a:r>
          </a:p>
          <a:p>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Gas to Solid - deposition</a:t>
            </a:r>
          </a:p>
          <a:p>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Liquid to Solid - freezing</a:t>
            </a:r>
          </a:p>
          <a:p>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srgbClr val="006600"/>
                </a:solidFill>
                <a:latin typeface="Times New Roman" panose="02020603050405020304" pitchFamily="18" charset="0"/>
                <a:cs typeface="Times New Roman" panose="02020603050405020304" pitchFamily="18" charset="0"/>
              </a:rPr>
              <a:t>Gas to Liquid - condensation</a:t>
            </a:r>
          </a:p>
        </p:txBody>
      </p:sp>
    </p:spTree>
    <p:extLst>
      <p:ext uri="{BB962C8B-B14F-4D97-AF65-F5344CB8AC3E}">
        <p14:creationId xmlns:p14="http://schemas.microsoft.com/office/powerpoint/2010/main" val="214585352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446550"/>
          </a:xfrm>
          <a:prstGeom prst="rect">
            <a:avLst/>
          </a:prstGeom>
          <a:noFill/>
        </p:spPr>
        <p:txBody>
          <a:bodyPr wrap="square" rtlCol="0">
            <a:spAutoFit/>
          </a:bodyPr>
          <a:lstStyle/>
          <a:p>
            <a:r>
              <a:rPr lang="en-US" sz="4400" dirty="0">
                <a:solidFill>
                  <a:prstClr val="black"/>
                </a:solidFill>
                <a:latin typeface="Times New Roman" panose="02020603050405020304" pitchFamily="18" charset="0"/>
                <a:cs typeface="Times New Roman" panose="02020603050405020304" pitchFamily="18" charset="0"/>
              </a:rPr>
              <a:t>69.  State standard temperature in both</a:t>
            </a:r>
            <a:br>
              <a:rPr lang="en-US" sz="4400" dirty="0">
                <a:solidFill>
                  <a:prstClr val="black"/>
                </a:solidFill>
                <a:latin typeface="Times New Roman" panose="02020603050405020304" pitchFamily="18" charset="0"/>
                <a:cs typeface="Times New Roman" panose="02020603050405020304" pitchFamily="18" charset="0"/>
              </a:rPr>
            </a:br>
            <a:r>
              <a:rPr lang="en-US" sz="4400" dirty="0">
                <a:solidFill>
                  <a:prstClr val="black"/>
                </a:solidFill>
                <a:latin typeface="Times New Roman" panose="02020603050405020304" pitchFamily="18" charset="0"/>
                <a:cs typeface="Times New Roman" panose="02020603050405020304" pitchFamily="18" charset="0"/>
              </a:rPr>
              <a:t>       Kelvin and in Centigrade.</a:t>
            </a:r>
          </a:p>
        </p:txBody>
      </p:sp>
    </p:spTree>
    <p:extLst>
      <p:ext uri="{BB962C8B-B14F-4D97-AF65-F5344CB8AC3E}">
        <p14:creationId xmlns:p14="http://schemas.microsoft.com/office/powerpoint/2010/main" val="3931197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832092"/>
          </a:xfrm>
          <a:prstGeom prst="rect">
            <a:avLst/>
          </a:prstGeom>
          <a:noFill/>
        </p:spPr>
        <p:txBody>
          <a:bodyPr wrap="square" rtlCol="0">
            <a:spAutoFit/>
          </a:bodyPr>
          <a:lstStyle/>
          <a:p>
            <a:r>
              <a:rPr lang="en-US" sz="4400" dirty="0">
                <a:solidFill>
                  <a:prstClr val="black"/>
                </a:solidFill>
                <a:latin typeface="Times New Roman" panose="02020603050405020304" pitchFamily="18" charset="0"/>
                <a:cs typeface="Times New Roman" panose="02020603050405020304" pitchFamily="18" charset="0"/>
              </a:rPr>
              <a:t>69.  State standard temperature in both</a:t>
            </a:r>
            <a:br>
              <a:rPr lang="en-US" sz="4400" dirty="0">
                <a:solidFill>
                  <a:prstClr val="black"/>
                </a:solidFill>
                <a:latin typeface="Times New Roman" panose="02020603050405020304" pitchFamily="18" charset="0"/>
                <a:cs typeface="Times New Roman" panose="02020603050405020304" pitchFamily="18" charset="0"/>
              </a:rPr>
            </a:br>
            <a:r>
              <a:rPr lang="en-US" sz="4400" dirty="0">
                <a:solidFill>
                  <a:prstClr val="black"/>
                </a:solidFill>
                <a:latin typeface="Times New Roman" panose="02020603050405020304" pitchFamily="18" charset="0"/>
                <a:cs typeface="Times New Roman" panose="02020603050405020304" pitchFamily="18" charset="0"/>
              </a:rPr>
              <a:t>       Kelvin and in Centigrade.</a:t>
            </a:r>
            <a:br>
              <a:rPr lang="en-US" sz="4400" dirty="0">
                <a:solidFill>
                  <a:prstClr val="black"/>
                </a:solidFill>
                <a:latin typeface="Times New Roman" panose="02020603050405020304" pitchFamily="18" charset="0"/>
                <a:cs typeface="Times New Roman" panose="02020603050405020304" pitchFamily="18" charset="0"/>
              </a:rPr>
            </a:br>
            <a:br>
              <a:rPr lang="en-US" sz="4400" dirty="0">
                <a:solidFill>
                  <a:prstClr val="black"/>
                </a:solidFill>
                <a:latin typeface="Times New Roman" panose="02020603050405020304" pitchFamily="18" charset="0"/>
                <a:cs typeface="Times New Roman" panose="02020603050405020304" pitchFamily="18" charset="0"/>
              </a:rPr>
            </a:br>
            <a:br>
              <a:rPr lang="en-US" sz="4400" dirty="0">
                <a:solidFill>
                  <a:prstClr val="black"/>
                </a:solidFill>
                <a:latin typeface="Times New Roman" panose="02020603050405020304" pitchFamily="18" charset="0"/>
                <a:cs typeface="Times New Roman" panose="02020603050405020304" pitchFamily="18" charset="0"/>
              </a:rPr>
            </a:br>
            <a:r>
              <a:rPr lang="en-US" sz="4400" dirty="0">
                <a:solidFill>
                  <a:prstClr val="black"/>
                </a:solidFill>
                <a:latin typeface="Times New Roman" panose="02020603050405020304" pitchFamily="18" charset="0"/>
                <a:cs typeface="Times New Roman" panose="02020603050405020304" pitchFamily="18" charset="0"/>
              </a:rPr>
              <a:t>	Table A shows this.</a:t>
            </a:r>
          </a:p>
          <a:p>
            <a:endParaRPr lang="en-US" sz="4400" dirty="0">
              <a:solidFill>
                <a:prstClr val="black"/>
              </a:solidFill>
              <a:latin typeface="Times New Roman" panose="02020603050405020304" pitchFamily="18" charset="0"/>
              <a:cs typeface="Times New Roman" panose="02020603050405020304" pitchFamily="18" charset="0"/>
            </a:endParaRPr>
          </a:p>
          <a:p>
            <a:r>
              <a:rPr lang="en-US" sz="4400" dirty="0">
                <a:solidFill>
                  <a:prstClr val="black"/>
                </a:solidFill>
                <a:latin typeface="Times New Roman" panose="02020603050405020304" pitchFamily="18" charset="0"/>
                <a:cs typeface="Times New Roman" panose="02020603050405020304" pitchFamily="18" charset="0"/>
              </a:rPr>
              <a:t>	273 Kelvin, or 0°C</a:t>
            </a:r>
          </a:p>
        </p:txBody>
      </p:sp>
    </p:spTree>
    <p:extLst>
      <p:ext uri="{BB962C8B-B14F-4D97-AF65-F5344CB8AC3E}">
        <p14:creationId xmlns:p14="http://schemas.microsoft.com/office/powerpoint/2010/main" val="339997608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23439"/>
          </a:xfrm>
          <a:prstGeom prst="rect">
            <a:avLst/>
          </a:prstGeom>
          <a:noFill/>
        </p:spPr>
        <p:txBody>
          <a:bodyPr wrap="square" rtlCol="0">
            <a:spAutoFit/>
          </a:bodyPr>
          <a:lstStyle/>
          <a:p>
            <a:r>
              <a:rPr lang="en-US" sz="4000" dirty="0">
                <a:solidFill>
                  <a:prstClr val="black"/>
                </a:solidFill>
                <a:latin typeface="Times New Roman" panose="02020603050405020304" pitchFamily="18" charset="0"/>
                <a:cs typeface="Times New Roman" panose="02020603050405020304" pitchFamily="18" charset="0"/>
              </a:rPr>
              <a:t>70.  Calculate (with a formula) the volume</a:t>
            </a:r>
            <a:br>
              <a:rPr lang="en-US" sz="4000" dirty="0">
                <a:solidFill>
                  <a:prstClr val="black"/>
                </a:solidFill>
                <a:latin typeface="Times New Roman" panose="02020603050405020304" pitchFamily="18" charset="0"/>
                <a:cs typeface="Times New Roman" panose="02020603050405020304" pitchFamily="18" charset="0"/>
              </a:rPr>
            </a:br>
            <a:r>
              <a:rPr lang="en-US" sz="4000" dirty="0">
                <a:solidFill>
                  <a:prstClr val="black"/>
                </a:solidFill>
                <a:latin typeface="Times New Roman" panose="02020603050405020304" pitchFamily="18" charset="0"/>
                <a:cs typeface="Times New Roman" panose="02020603050405020304" pitchFamily="18" charset="0"/>
              </a:rPr>
              <a:t>        of 375 grams of sodium metal.</a:t>
            </a:r>
          </a:p>
        </p:txBody>
      </p:sp>
    </p:spTree>
    <p:extLst>
      <p:ext uri="{BB962C8B-B14F-4D97-AF65-F5344CB8AC3E}">
        <p14:creationId xmlns:p14="http://schemas.microsoft.com/office/powerpoint/2010/main" val="12763443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23439"/>
          </a:xfrm>
          <a:prstGeom prst="rect">
            <a:avLst/>
          </a:prstGeom>
          <a:noFill/>
        </p:spPr>
        <p:txBody>
          <a:bodyPr wrap="square" rtlCol="0">
            <a:spAutoFit/>
          </a:bodyPr>
          <a:lstStyle/>
          <a:p>
            <a:r>
              <a:rPr lang="en-US" sz="4000" dirty="0">
                <a:solidFill>
                  <a:prstClr val="black"/>
                </a:solidFill>
                <a:latin typeface="Times New Roman" panose="02020603050405020304" pitchFamily="18" charset="0"/>
                <a:cs typeface="Times New Roman" panose="02020603050405020304" pitchFamily="18" charset="0"/>
              </a:rPr>
              <a:t>70.  Calculate (with a formula) </a:t>
            </a:r>
            <a:r>
              <a:rPr lang="en-US" sz="4000">
                <a:solidFill>
                  <a:prstClr val="black"/>
                </a:solidFill>
                <a:latin typeface="Times New Roman" panose="02020603050405020304" pitchFamily="18" charset="0"/>
                <a:cs typeface="Times New Roman" panose="02020603050405020304" pitchFamily="18" charset="0"/>
              </a:rPr>
              <a:t>the volume</a:t>
            </a:r>
            <a:br>
              <a:rPr lang="en-US" sz="4000">
                <a:solidFill>
                  <a:prstClr val="black"/>
                </a:solidFill>
                <a:latin typeface="Times New Roman" panose="02020603050405020304" pitchFamily="18" charset="0"/>
                <a:cs typeface="Times New Roman" panose="02020603050405020304" pitchFamily="18" charset="0"/>
              </a:rPr>
            </a:br>
            <a:r>
              <a:rPr lang="en-US" sz="4000">
                <a:solidFill>
                  <a:prstClr val="black"/>
                </a:solidFill>
                <a:latin typeface="Times New Roman" panose="02020603050405020304" pitchFamily="18" charset="0"/>
                <a:cs typeface="Times New Roman" panose="02020603050405020304" pitchFamily="18" charset="0"/>
              </a:rPr>
              <a:t>        </a:t>
            </a:r>
            <a:r>
              <a:rPr lang="en-US" sz="4000" dirty="0">
                <a:solidFill>
                  <a:prstClr val="black"/>
                </a:solidFill>
                <a:latin typeface="Times New Roman" panose="02020603050405020304" pitchFamily="18" charset="0"/>
                <a:cs typeface="Times New Roman" panose="02020603050405020304" pitchFamily="18" charset="0"/>
              </a:rPr>
              <a:t>of 375 grams of sodium metal.</a:t>
            </a:r>
          </a:p>
        </p:txBody>
      </p:sp>
      <p:sp>
        <p:nvSpPr>
          <p:cNvPr id="3" name="TextBox 2">
            <a:extLst>
              <a:ext uri="{FF2B5EF4-FFF2-40B4-BE49-F238E27FC236}">
                <a16:creationId xmlns:a16="http://schemas.microsoft.com/office/drawing/2014/main" id="{447BC322-1824-4B32-A236-13D0C9BBE1B3}"/>
              </a:ext>
            </a:extLst>
          </p:cNvPr>
          <p:cNvSpPr txBox="1"/>
          <p:nvPr/>
        </p:nvSpPr>
        <p:spPr>
          <a:xfrm>
            <a:off x="838200" y="1494711"/>
            <a:ext cx="1752600" cy="1323439"/>
          </a:xfrm>
          <a:prstGeom prst="rect">
            <a:avLst/>
          </a:prstGeom>
          <a:noFill/>
        </p:spPr>
        <p:txBody>
          <a:bodyPr wrap="square" rtlCol="0">
            <a:spAutoFit/>
          </a:bodyPr>
          <a:lstStyle/>
          <a:p>
            <a:r>
              <a:rPr lang="en-US" sz="8000" dirty="0">
                <a:solidFill>
                  <a:prstClr val="black"/>
                </a:solidFill>
              </a:rPr>
              <a:t>D =</a:t>
            </a:r>
          </a:p>
        </p:txBody>
      </p:sp>
      <p:sp>
        <p:nvSpPr>
          <p:cNvPr id="4" name="TextBox 3">
            <a:extLst>
              <a:ext uri="{FF2B5EF4-FFF2-40B4-BE49-F238E27FC236}">
                <a16:creationId xmlns:a16="http://schemas.microsoft.com/office/drawing/2014/main" id="{FBC0BFF9-BC86-48B8-83E7-BF0BDA908609}"/>
              </a:ext>
            </a:extLst>
          </p:cNvPr>
          <p:cNvSpPr txBox="1"/>
          <p:nvPr/>
        </p:nvSpPr>
        <p:spPr>
          <a:xfrm>
            <a:off x="2209800" y="1371600"/>
            <a:ext cx="2438400" cy="1569660"/>
          </a:xfrm>
          <a:prstGeom prst="rect">
            <a:avLst/>
          </a:prstGeom>
          <a:noFill/>
        </p:spPr>
        <p:txBody>
          <a:bodyPr wrap="square" rtlCol="0">
            <a:spAutoFit/>
          </a:bodyPr>
          <a:lstStyle/>
          <a:p>
            <a:pPr algn="ctr"/>
            <a:r>
              <a:rPr lang="en-US" sz="4800" u="sng" dirty="0">
                <a:solidFill>
                  <a:prstClr val="black"/>
                </a:solidFill>
              </a:rPr>
              <a:t>Mass</a:t>
            </a:r>
            <a:br>
              <a:rPr lang="en-US" sz="4800" u="sng" dirty="0">
                <a:solidFill>
                  <a:prstClr val="black"/>
                </a:solidFill>
              </a:rPr>
            </a:br>
            <a:r>
              <a:rPr lang="en-US" sz="4800" dirty="0">
                <a:solidFill>
                  <a:prstClr val="black"/>
                </a:solidFill>
              </a:rPr>
              <a:t>Volume</a:t>
            </a:r>
          </a:p>
        </p:txBody>
      </p:sp>
      <p:sp>
        <p:nvSpPr>
          <p:cNvPr id="5" name="TextBox 4">
            <a:extLst>
              <a:ext uri="{FF2B5EF4-FFF2-40B4-BE49-F238E27FC236}">
                <a16:creationId xmlns:a16="http://schemas.microsoft.com/office/drawing/2014/main" id="{35FD7E8A-86E6-474F-879C-89AA9712A874}"/>
              </a:ext>
            </a:extLst>
          </p:cNvPr>
          <p:cNvSpPr txBox="1"/>
          <p:nvPr/>
        </p:nvSpPr>
        <p:spPr>
          <a:xfrm>
            <a:off x="152400" y="3446622"/>
            <a:ext cx="3657600" cy="830997"/>
          </a:xfrm>
          <a:prstGeom prst="rect">
            <a:avLst/>
          </a:prstGeom>
          <a:noFill/>
        </p:spPr>
        <p:txBody>
          <a:bodyPr wrap="square" rtlCol="0">
            <a:spAutoFit/>
          </a:bodyPr>
          <a:lstStyle/>
          <a:p>
            <a:r>
              <a:rPr lang="en-US" sz="4800" dirty="0">
                <a:solidFill>
                  <a:prstClr val="black"/>
                </a:solidFill>
              </a:rPr>
              <a:t>0.97 g/cm</a:t>
            </a:r>
            <a:r>
              <a:rPr lang="en-US" sz="4800" baseline="30000" dirty="0">
                <a:solidFill>
                  <a:prstClr val="black"/>
                </a:solidFill>
              </a:rPr>
              <a:t>3</a:t>
            </a:r>
            <a:r>
              <a:rPr lang="en-US" sz="4800" dirty="0">
                <a:solidFill>
                  <a:prstClr val="black"/>
                </a:solidFill>
              </a:rPr>
              <a:t> =</a:t>
            </a:r>
          </a:p>
        </p:txBody>
      </p:sp>
      <p:sp>
        <p:nvSpPr>
          <p:cNvPr id="6" name="TextBox 5">
            <a:extLst>
              <a:ext uri="{FF2B5EF4-FFF2-40B4-BE49-F238E27FC236}">
                <a16:creationId xmlns:a16="http://schemas.microsoft.com/office/drawing/2014/main" id="{04B4660F-AD78-4C6C-8AC5-AB8FB51F4144}"/>
              </a:ext>
            </a:extLst>
          </p:cNvPr>
          <p:cNvSpPr txBox="1"/>
          <p:nvPr/>
        </p:nvSpPr>
        <p:spPr>
          <a:xfrm>
            <a:off x="3048000" y="3158232"/>
            <a:ext cx="4191000" cy="1569660"/>
          </a:xfrm>
          <a:prstGeom prst="rect">
            <a:avLst/>
          </a:prstGeom>
          <a:noFill/>
        </p:spPr>
        <p:txBody>
          <a:bodyPr wrap="square" rtlCol="0">
            <a:spAutoFit/>
          </a:bodyPr>
          <a:lstStyle/>
          <a:p>
            <a:pPr algn="ctr"/>
            <a:r>
              <a:rPr lang="en-US" sz="4800" u="sng" dirty="0">
                <a:solidFill>
                  <a:prstClr val="black"/>
                </a:solidFill>
              </a:rPr>
              <a:t>375 grams</a:t>
            </a:r>
            <a:br>
              <a:rPr lang="en-US" sz="4800" u="sng" dirty="0">
                <a:solidFill>
                  <a:prstClr val="black"/>
                </a:solidFill>
              </a:rPr>
            </a:br>
            <a:r>
              <a:rPr lang="en-US" sz="4800" dirty="0">
                <a:solidFill>
                  <a:prstClr val="black"/>
                </a:solidFill>
              </a:rPr>
              <a:t>Volume</a:t>
            </a:r>
          </a:p>
        </p:txBody>
      </p:sp>
      <p:sp>
        <p:nvSpPr>
          <p:cNvPr id="7" name="TextBox 6">
            <a:extLst>
              <a:ext uri="{FF2B5EF4-FFF2-40B4-BE49-F238E27FC236}">
                <a16:creationId xmlns:a16="http://schemas.microsoft.com/office/drawing/2014/main" id="{25E8A465-A7FD-443D-85BB-E414A654DE39}"/>
              </a:ext>
            </a:extLst>
          </p:cNvPr>
          <p:cNvSpPr txBox="1"/>
          <p:nvPr/>
        </p:nvSpPr>
        <p:spPr>
          <a:xfrm>
            <a:off x="304800" y="5181600"/>
            <a:ext cx="7772400" cy="584775"/>
          </a:xfrm>
          <a:prstGeom prst="rect">
            <a:avLst/>
          </a:prstGeom>
          <a:noFill/>
        </p:spPr>
        <p:txBody>
          <a:bodyPr wrap="square" rtlCol="0">
            <a:spAutoFit/>
          </a:bodyPr>
          <a:lstStyle/>
          <a:p>
            <a:r>
              <a:rPr lang="en-US" sz="3200" dirty="0">
                <a:solidFill>
                  <a:prstClr val="black"/>
                </a:solidFill>
              </a:rPr>
              <a:t>0.97 g/cm</a:t>
            </a:r>
            <a:r>
              <a:rPr lang="en-US" sz="3200" baseline="30000" dirty="0">
                <a:solidFill>
                  <a:prstClr val="black"/>
                </a:solidFill>
              </a:rPr>
              <a:t>3</a:t>
            </a:r>
            <a:r>
              <a:rPr lang="en-US" sz="3200" dirty="0">
                <a:solidFill>
                  <a:prstClr val="black"/>
                </a:solidFill>
              </a:rPr>
              <a:t> (V) = 375 grams   </a:t>
            </a:r>
          </a:p>
        </p:txBody>
      </p:sp>
      <p:sp>
        <p:nvSpPr>
          <p:cNvPr id="8" name="TextBox 7">
            <a:extLst>
              <a:ext uri="{FF2B5EF4-FFF2-40B4-BE49-F238E27FC236}">
                <a16:creationId xmlns:a16="http://schemas.microsoft.com/office/drawing/2014/main" id="{5BB0CEB6-74F3-4EC1-A412-BEBDC70D9542}"/>
              </a:ext>
            </a:extLst>
          </p:cNvPr>
          <p:cNvSpPr txBox="1"/>
          <p:nvPr/>
        </p:nvSpPr>
        <p:spPr>
          <a:xfrm>
            <a:off x="304800" y="5766375"/>
            <a:ext cx="5029200" cy="584775"/>
          </a:xfrm>
          <a:prstGeom prst="rect">
            <a:avLst/>
          </a:prstGeom>
          <a:noFill/>
        </p:spPr>
        <p:txBody>
          <a:bodyPr wrap="square" rtlCol="0">
            <a:spAutoFit/>
          </a:bodyPr>
          <a:lstStyle/>
          <a:p>
            <a:r>
              <a:rPr lang="en-US" sz="3200" dirty="0">
                <a:solidFill>
                  <a:srgbClr val="FF0000"/>
                </a:solidFill>
              </a:rPr>
              <a:t>0.97 g/cm</a:t>
            </a:r>
            <a:r>
              <a:rPr lang="en-US" sz="3200" baseline="30000" dirty="0">
                <a:solidFill>
                  <a:srgbClr val="FF0000"/>
                </a:solidFill>
              </a:rPr>
              <a:t>3           </a:t>
            </a:r>
            <a:r>
              <a:rPr lang="en-US" sz="3200" dirty="0">
                <a:solidFill>
                  <a:srgbClr val="FF0000"/>
                </a:solidFill>
              </a:rPr>
              <a:t>=</a:t>
            </a:r>
            <a:r>
              <a:rPr lang="en-US" sz="3200" baseline="30000" dirty="0">
                <a:solidFill>
                  <a:srgbClr val="FF0000"/>
                </a:solidFill>
              </a:rPr>
              <a:t> </a:t>
            </a:r>
            <a:r>
              <a:rPr lang="en-US" sz="3200" dirty="0">
                <a:solidFill>
                  <a:srgbClr val="FF0000"/>
                </a:solidFill>
              </a:rPr>
              <a:t>0.97 g/cm</a:t>
            </a:r>
            <a:r>
              <a:rPr lang="en-US" sz="3200" baseline="30000" dirty="0">
                <a:solidFill>
                  <a:srgbClr val="FF0000"/>
                </a:solidFill>
              </a:rPr>
              <a:t>3</a:t>
            </a:r>
            <a:r>
              <a:rPr lang="en-US" sz="3200" dirty="0">
                <a:solidFill>
                  <a:srgbClr val="FF0000"/>
                </a:solidFill>
              </a:rPr>
              <a:t> </a:t>
            </a:r>
            <a:endParaRPr lang="en-US" dirty="0">
              <a:solidFill>
                <a:srgbClr val="FF0000"/>
              </a:solidFill>
            </a:endParaRPr>
          </a:p>
        </p:txBody>
      </p:sp>
      <p:cxnSp>
        <p:nvCxnSpPr>
          <p:cNvPr id="9" name="Straight Connector 8">
            <a:extLst>
              <a:ext uri="{FF2B5EF4-FFF2-40B4-BE49-F238E27FC236}">
                <a16:creationId xmlns:a16="http://schemas.microsoft.com/office/drawing/2014/main" id="{3A327C49-DE8C-464A-9A0A-96720B1EE2B8}"/>
              </a:ext>
            </a:extLst>
          </p:cNvPr>
          <p:cNvCxnSpPr/>
          <p:nvPr/>
        </p:nvCxnSpPr>
        <p:spPr>
          <a:xfrm>
            <a:off x="381000" y="5766375"/>
            <a:ext cx="24384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64BF18-AF75-4C92-8D02-A218F92C31B9}"/>
              </a:ext>
            </a:extLst>
          </p:cNvPr>
          <p:cNvCxnSpPr/>
          <p:nvPr/>
        </p:nvCxnSpPr>
        <p:spPr>
          <a:xfrm>
            <a:off x="3048000" y="5766375"/>
            <a:ext cx="19812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AC8C80-138F-4B74-9D8E-EC11A7AF0BFC}"/>
              </a:ext>
            </a:extLst>
          </p:cNvPr>
          <p:cNvCxnSpPr/>
          <p:nvPr/>
        </p:nvCxnSpPr>
        <p:spPr>
          <a:xfrm>
            <a:off x="533400" y="5029200"/>
            <a:ext cx="1676400" cy="160020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8CF2770-0D62-43C0-A53A-530255BE6834}"/>
              </a:ext>
            </a:extLst>
          </p:cNvPr>
          <p:cNvCxnSpPr/>
          <p:nvPr/>
        </p:nvCxnSpPr>
        <p:spPr>
          <a:xfrm flipV="1">
            <a:off x="381000" y="5181600"/>
            <a:ext cx="1828800" cy="116955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C3C18FC-307B-4136-A402-2E7B9E96C1F2}"/>
              </a:ext>
            </a:extLst>
          </p:cNvPr>
          <p:cNvSpPr txBox="1"/>
          <p:nvPr/>
        </p:nvSpPr>
        <p:spPr>
          <a:xfrm>
            <a:off x="5867400" y="5473987"/>
            <a:ext cx="3276600" cy="461665"/>
          </a:xfrm>
          <a:prstGeom prst="rect">
            <a:avLst/>
          </a:prstGeom>
          <a:noFill/>
        </p:spPr>
        <p:txBody>
          <a:bodyPr wrap="square" rtlCol="0">
            <a:spAutoFit/>
          </a:bodyPr>
          <a:lstStyle/>
          <a:p>
            <a:r>
              <a:rPr lang="en-US" sz="2400" b="1" dirty="0">
                <a:solidFill>
                  <a:srgbClr val="0000FF"/>
                </a:solidFill>
                <a:latin typeface="Comic Sans MS" panose="030F0702030302020204" pitchFamily="66" charset="0"/>
              </a:rPr>
              <a:t>V = 387 cm</a:t>
            </a:r>
            <a:r>
              <a:rPr lang="en-US" sz="2400" b="1" baseline="30000" dirty="0">
                <a:solidFill>
                  <a:srgbClr val="0000FF"/>
                </a:solidFill>
                <a:latin typeface="Comic Sans MS" panose="030F0702030302020204" pitchFamily="66" charset="0"/>
              </a:rPr>
              <a:t>3</a:t>
            </a:r>
            <a:r>
              <a:rPr lang="en-US" sz="2400" b="1" dirty="0">
                <a:solidFill>
                  <a:srgbClr val="0000FF"/>
                </a:solidFill>
                <a:latin typeface="Comic Sans MS" panose="030F0702030302020204" pitchFamily="66" charset="0"/>
              </a:rPr>
              <a:t>  (3 sf)</a:t>
            </a:r>
          </a:p>
        </p:txBody>
      </p:sp>
      <p:cxnSp>
        <p:nvCxnSpPr>
          <p:cNvPr id="14" name="Straight Connector 13">
            <a:extLst>
              <a:ext uri="{FF2B5EF4-FFF2-40B4-BE49-F238E27FC236}">
                <a16:creationId xmlns:a16="http://schemas.microsoft.com/office/drawing/2014/main" id="{A94407EC-D565-4866-95B2-E25B289CF69A}"/>
              </a:ext>
            </a:extLst>
          </p:cNvPr>
          <p:cNvCxnSpPr/>
          <p:nvPr/>
        </p:nvCxnSpPr>
        <p:spPr>
          <a:xfrm>
            <a:off x="4038600" y="5334000"/>
            <a:ext cx="914400" cy="370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81C4D19-3E6F-4346-B52C-54D54483D74E}"/>
              </a:ext>
            </a:extLst>
          </p:cNvPr>
          <p:cNvCxnSpPr/>
          <p:nvPr/>
        </p:nvCxnSpPr>
        <p:spPr>
          <a:xfrm>
            <a:off x="3962400" y="5879742"/>
            <a:ext cx="228600" cy="5413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2478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29D33D-CF26-4814-8F5C-0DF00AD181CF}"/>
              </a:ext>
            </a:extLst>
          </p:cNvPr>
          <p:cNvSpPr txBox="1"/>
          <p:nvPr/>
        </p:nvSpPr>
        <p:spPr>
          <a:xfrm>
            <a:off x="76200" y="304800"/>
            <a:ext cx="9067800" cy="5262979"/>
          </a:xfrm>
          <a:prstGeom prst="rect">
            <a:avLst/>
          </a:prstGeom>
          <a:noFill/>
        </p:spPr>
        <p:txBody>
          <a:bodyPr wrap="square" rtlCol="0">
            <a:spAutoFit/>
          </a:bodyPr>
          <a:lstStyle/>
          <a:p>
            <a:pPr algn="ctr"/>
            <a:r>
              <a:rPr lang="pt-BR" sz="4200" dirty="0">
                <a:latin typeface="Times New Roman" panose="02020603050405020304" pitchFamily="18" charset="0"/>
                <a:cs typeface="Times New Roman" panose="02020603050405020304" pitchFamily="18" charset="0"/>
              </a:rPr>
              <a:t>C</a:t>
            </a:r>
            <a:r>
              <a:rPr lang="pt-BR" sz="4200" baseline="-25000" dirty="0">
                <a:latin typeface="Times New Roman" panose="02020603050405020304" pitchFamily="18" charset="0"/>
                <a:cs typeface="Times New Roman" panose="02020603050405020304" pitchFamily="18" charset="0"/>
              </a:rPr>
              <a:t>7</a:t>
            </a:r>
            <a:r>
              <a:rPr lang="pt-BR" sz="4200" dirty="0">
                <a:latin typeface="Times New Roman" panose="02020603050405020304" pitchFamily="18" charset="0"/>
                <a:cs typeface="Times New Roman" panose="02020603050405020304" pitchFamily="18" charset="0"/>
              </a:rPr>
              <a:t>H</a:t>
            </a:r>
            <a:r>
              <a:rPr lang="pt-BR" sz="4200" baseline="-25000" dirty="0">
                <a:latin typeface="Times New Roman" panose="02020603050405020304" pitchFamily="18" charset="0"/>
                <a:cs typeface="Times New Roman" panose="02020603050405020304" pitchFamily="18" charset="0"/>
              </a:rPr>
              <a:t>16(L) </a:t>
            </a:r>
            <a:r>
              <a:rPr lang="pt-BR" sz="4200" dirty="0">
                <a:latin typeface="Times New Roman" panose="02020603050405020304" pitchFamily="18" charset="0"/>
                <a:cs typeface="Times New Roman" panose="02020603050405020304" pitchFamily="18" charset="0"/>
              </a:rPr>
              <a:t>+ 11O</a:t>
            </a:r>
            <a:r>
              <a:rPr lang="pt-BR" sz="4200" baseline="-25000" dirty="0">
                <a:latin typeface="Times New Roman" panose="02020603050405020304" pitchFamily="18" charset="0"/>
                <a:cs typeface="Times New Roman" panose="02020603050405020304" pitchFamily="18" charset="0"/>
              </a:rPr>
              <a:t>2(G)  </a:t>
            </a:r>
            <a:r>
              <a:rPr lang="pt-BR" sz="4200" dirty="0">
                <a:latin typeface="Times New Roman" panose="02020603050405020304" pitchFamily="18" charset="0"/>
                <a:cs typeface="Times New Roman" panose="02020603050405020304" pitchFamily="18" charset="0"/>
              </a:rPr>
              <a:t>→ 7CO</a:t>
            </a:r>
            <a:r>
              <a:rPr lang="pt-BR" sz="4200" baseline="-25000" dirty="0">
                <a:latin typeface="Times New Roman" panose="02020603050405020304" pitchFamily="18" charset="0"/>
                <a:cs typeface="Times New Roman" panose="02020603050405020304" pitchFamily="18" charset="0"/>
              </a:rPr>
              <a:t>2(G)  </a:t>
            </a:r>
            <a:r>
              <a:rPr lang="pt-BR" sz="4200" dirty="0">
                <a:latin typeface="Times New Roman" panose="02020603050405020304" pitchFamily="18" charset="0"/>
                <a:cs typeface="Times New Roman" panose="02020603050405020304" pitchFamily="18" charset="0"/>
              </a:rPr>
              <a:t>+ 8H</a:t>
            </a:r>
            <a:r>
              <a:rPr lang="pt-BR" sz="4200" baseline="-25000" dirty="0">
                <a:latin typeface="Times New Roman" panose="02020603050405020304" pitchFamily="18" charset="0"/>
                <a:cs typeface="Times New Roman" panose="02020603050405020304" pitchFamily="18" charset="0"/>
              </a:rPr>
              <a:t>2</a:t>
            </a:r>
            <a:r>
              <a:rPr lang="pt-BR" sz="4200" dirty="0">
                <a:latin typeface="Times New Roman" panose="02020603050405020304" pitchFamily="18" charset="0"/>
                <a:cs typeface="Times New Roman" panose="02020603050405020304" pitchFamily="18" charset="0"/>
              </a:rPr>
              <a:t>O</a:t>
            </a:r>
            <a:r>
              <a:rPr lang="pt-BR" sz="4200" baseline="-25000" dirty="0">
                <a:latin typeface="Times New Roman" panose="02020603050405020304" pitchFamily="18" charset="0"/>
                <a:cs typeface="Times New Roman" panose="02020603050405020304" pitchFamily="18" charset="0"/>
              </a:rPr>
              <a:t>(G)</a:t>
            </a:r>
            <a:br>
              <a:rPr lang="pt-BR" sz="4200" dirty="0">
                <a:latin typeface="Times New Roman" panose="02020603050405020304" pitchFamily="18" charset="0"/>
                <a:cs typeface="Times New Roman" panose="02020603050405020304" pitchFamily="18" charset="0"/>
              </a:rPr>
            </a:br>
            <a:endParaRPr lang="pt-BR" sz="4200" dirty="0">
              <a:latin typeface="Times New Roman" panose="02020603050405020304" pitchFamily="18" charset="0"/>
              <a:cs typeface="Times New Roman" panose="02020603050405020304" pitchFamily="18" charset="0"/>
            </a:endParaRPr>
          </a:p>
          <a:p>
            <a:pPr algn="ctr"/>
            <a:r>
              <a:rPr lang="pt-BR" sz="4200" dirty="0">
                <a:latin typeface="Times New Roman" panose="02020603050405020304" pitchFamily="18" charset="0"/>
                <a:cs typeface="Times New Roman" panose="02020603050405020304" pitchFamily="18" charset="0"/>
              </a:rPr>
              <a:t>This is a balanced equation for the combustion of heptane.  </a:t>
            </a:r>
          </a:p>
          <a:p>
            <a:pPr algn="ctr"/>
            <a:endParaRPr lang="pt-BR" sz="4200" dirty="0">
              <a:latin typeface="Times New Roman" panose="02020603050405020304" pitchFamily="18" charset="0"/>
              <a:cs typeface="Times New Roman" panose="02020603050405020304" pitchFamily="18" charset="0"/>
            </a:endParaRPr>
          </a:p>
          <a:p>
            <a:r>
              <a:rPr lang="pt-BR" sz="4200" dirty="0">
                <a:solidFill>
                  <a:srgbClr val="0000CC"/>
                </a:solidFill>
                <a:latin typeface="Times New Roman" panose="02020603050405020304" pitchFamily="18" charset="0"/>
                <a:cs typeface="Times New Roman" panose="02020603050405020304" pitchFamily="18" charset="0"/>
              </a:rPr>
              <a:t>71.  Which of the four are reactants?  </a:t>
            </a:r>
            <a:br>
              <a:rPr lang="pt-BR" sz="4200" dirty="0">
                <a:latin typeface="Times New Roman" panose="02020603050405020304" pitchFamily="18" charset="0"/>
                <a:cs typeface="Times New Roman" panose="02020603050405020304" pitchFamily="18" charset="0"/>
              </a:rPr>
            </a:br>
            <a:r>
              <a:rPr lang="pt-BR" sz="4200" dirty="0">
                <a:solidFill>
                  <a:srgbClr val="FF0000"/>
                </a:solidFill>
                <a:latin typeface="Times New Roman" panose="02020603050405020304" pitchFamily="18" charset="0"/>
                <a:cs typeface="Times New Roman" panose="02020603050405020304" pitchFamily="18" charset="0"/>
              </a:rPr>
              <a:t>72.  Which are the products?</a:t>
            </a:r>
          </a:p>
          <a:p>
            <a:r>
              <a:rPr lang="pt-BR" sz="4200" dirty="0">
                <a:latin typeface="Times New Roman" panose="02020603050405020304" pitchFamily="18" charset="0"/>
                <a:cs typeface="Times New Roman" panose="02020603050405020304" pitchFamily="18" charset="0"/>
              </a:rPr>
              <a:t>73.  How many atoms in heptane?</a:t>
            </a:r>
            <a:endParaRPr lang="en-US" sz="4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60340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29D33D-CF26-4814-8F5C-0DF00AD181CF}"/>
              </a:ext>
            </a:extLst>
          </p:cNvPr>
          <p:cNvSpPr txBox="1"/>
          <p:nvPr/>
        </p:nvSpPr>
        <p:spPr>
          <a:xfrm>
            <a:off x="76200" y="304800"/>
            <a:ext cx="9067800" cy="5909310"/>
          </a:xfrm>
          <a:prstGeom prst="rect">
            <a:avLst/>
          </a:prstGeom>
          <a:noFill/>
        </p:spPr>
        <p:txBody>
          <a:bodyPr wrap="square" rtlCol="0">
            <a:spAutoFit/>
          </a:bodyPr>
          <a:lstStyle/>
          <a:p>
            <a:pPr algn="ctr"/>
            <a:r>
              <a:rPr lang="pt-BR" sz="4200" dirty="0">
                <a:solidFill>
                  <a:srgbClr val="0000CC"/>
                </a:solidFill>
                <a:latin typeface="Times New Roman" panose="02020603050405020304" pitchFamily="18" charset="0"/>
                <a:cs typeface="Times New Roman" panose="02020603050405020304" pitchFamily="18" charset="0"/>
              </a:rPr>
              <a:t>C</a:t>
            </a:r>
            <a:r>
              <a:rPr lang="pt-BR" sz="4200" baseline="-25000" dirty="0">
                <a:solidFill>
                  <a:srgbClr val="0000CC"/>
                </a:solidFill>
                <a:latin typeface="Times New Roman" panose="02020603050405020304" pitchFamily="18" charset="0"/>
                <a:cs typeface="Times New Roman" panose="02020603050405020304" pitchFamily="18" charset="0"/>
              </a:rPr>
              <a:t>7</a:t>
            </a:r>
            <a:r>
              <a:rPr lang="pt-BR" sz="4200" dirty="0">
                <a:solidFill>
                  <a:srgbClr val="0000CC"/>
                </a:solidFill>
                <a:latin typeface="Times New Roman" panose="02020603050405020304" pitchFamily="18" charset="0"/>
                <a:cs typeface="Times New Roman" panose="02020603050405020304" pitchFamily="18" charset="0"/>
              </a:rPr>
              <a:t>H</a:t>
            </a:r>
            <a:r>
              <a:rPr lang="pt-BR" sz="4200" baseline="-25000" dirty="0">
                <a:solidFill>
                  <a:srgbClr val="0000CC"/>
                </a:solidFill>
                <a:latin typeface="Times New Roman" panose="02020603050405020304" pitchFamily="18" charset="0"/>
                <a:cs typeface="Times New Roman" panose="02020603050405020304" pitchFamily="18" charset="0"/>
              </a:rPr>
              <a:t>16(L) </a:t>
            </a:r>
            <a:r>
              <a:rPr lang="pt-BR" sz="4200" dirty="0">
                <a:solidFill>
                  <a:srgbClr val="0000CC"/>
                </a:solidFill>
                <a:latin typeface="Times New Roman" panose="02020603050405020304" pitchFamily="18" charset="0"/>
                <a:cs typeface="Times New Roman" panose="02020603050405020304" pitchFamily="18" charset="0"/>
              </a:rPr>
              <a:t>+ 11O</a:t>
            </a:r>
            <a:r>
              <a:rPr lang="pt-BR" sz="4200" baseline="-25000" dirty="0">
                <a:solidFill>
                  <a:srgbClr val="0000CC"/>
                </a:solidFill>
                <a:latin typeface="Times New Roman" panose="02020603050405020304" pitchFamily="18" charset="0"/>
                <a:cs typeface="Times New Roman" panose="02020603050405020304" pitchFamily="18" charset="0"/>
              </a:rPr>
              <a:t>2(G)  </a:t>
            </a:r>
            <a:r>
              <a:rPr lang="pt-BR" sz="4200" dirty="0">
                <a:latin typeface="Times New Roman" panose="02020603050405020304" pitchFamily="18" charset="0"/>
                <a:cs typeface="Times New Roman" panose="02020603050405020304" pitchFamily="18" charset="0"/>
              </a:rPr>
              <a:t>→ </a:t>
            </a:r>
            <a:r>
              <a:rPr lang="pt-BR" sz="4200" dirty="0">
                <a:solidFill>
                  <a:srgbClr val="FF0000"/>
                </a:solidFill>
                <a:latin typeface="Times New Roman" panose="02020603050405020304" pitchFamily="18" charset="0"/>
                <a:cs typeface="Times New Roman" panose="02020603050405020304" pitchFamily="18" charset="0"/>
              </a:rPr>
              <a:t>7CO</a:t>
            </a:r>
            <a:r>
              <a:rPr lang="pt-BR" sz="4200" baseline="-25000" dirty="0">
                <a:solidFill>
                  <a:srgbClr val="FF0000"/>
                </a:solidFill>
                <a:latin typeface="Times New Roman" panose="02020603050405020304" pitchFamily="18" charset="0"/>
                <a:cs typeface="Times New Roman" panose="02020603050405020304" pitchFamily="18" charset="0"/>
              </a:rPr>
              <a:t>2(G)  </a:t>
            </a:r>
            <a:r>
              <a:rPr lang="pt-BR" sz="4200" dirty="0">
                <a:solidFill>
                  <a:srgbClr val="FF0000"/>
                </a:solidFill>
                <a:latin typeface="Times New Roman" panose="02020603050405020304" pitchFamily="18" charset="0"/>
                <a:cs typeface="Times New Roman" panose="02020603050405020304" pitchFamily="18" charset="0"/>
              </a:rPr>
              <a:t>+ 8H</a:t>
            </a:r>
            <a:r>
              <a:rPr lang="pt-BR" sz="4200" baseline="-25000" dirty="0">
                <a:solidFill>
                  <a:srgbClr val="FF0000"/>
                </a:solidFill>
                <a:latin typeface="Times New Roman" panose="02020603050405020304" pitchFamily="18" charset="0"/>
                <a:cs typeface="Times New Roman" panose="02020603050405020304" pitchFamily="18" charset="0"/>
              </a:rPr>
              <a:t>2</a:t>
            </a:r>
            <a:r>
              <a:rPr lang="pt-BR" sz="4200" dirty="0">
                <a:solidFill>
                  <a:srgbClr val="FF0000"/>
                </a:solidFill>
                <a:latin typeface="Times New Roman" panose="02020603050405020304" pitchFamily="18" charset="0"/>
                <a:cs typeface="Times New Roman" panose="02020603050405020304" pitchFamily="18" charset="0"/>
              </a:rPr>
              <a:t>O</a:t>
            </a:r>
            <a:r>
              <a:rPr lang="pt-BR" sz="4200" baseline="-25000" dirty="0">
                <a:solidFill>
                  <a:srgbClr val="FF0000"/>
                </a:solidFill>
                <a:latin typeface="Times New Roman" panose="02020603050405020304" pitchFamily="18" charset="0"/>
                <a:cs typeface="Times New Roman" panose="02020603050405020304" pitchFamily="18" charset="0"/>
              </a:rPr>
              <a:t>(G)</a:t>
            </a:r>
            <a:br>
              <a:rPr lang="pt-BR" sz="4200" dirty="0">
                <a:solidFill>
                  <a:srgbClr val="FF0000"/>
                </a:solidFill>
                <a:latin typeface="Times New Roman" panose="02020603050405020304" pitchFamily="18" charset="0"/>
                <a:cs typeface="Times New Roman" panose="02020603050405020304" pitchFamily="18" charset="0"/>
              </a:rPr>
            </a:br>
            <a:endParaRPr lang="pt-BR" sz="4200" dirty="0">
              <a:solidFill>
                <a:srgbClr val="FF0000"/>
              </a:solidFill>
              <a:latin typeface="Times New Roman" panose="02020603050405020304" pitchFamily="18" charset="0"/>
              <a:cs typeface="Times New Roman" panose="02020603050405020304" pitchFamily="18" charset="0"/>
            </a:endParaRPr>
          </a:p>
          <a:p>
            <a:pPr algn="ctr"/>
            <a:r>
              <a:rPr lang="pt-BR" sz="4200" dirty="0">
                <a:solidFill>
                  <a:srgbClr val="0000CC"/>
                </a:solidFill>
                <a:latin typeface="Times New Roman" panose="02020603050405020304" pitchFamily="18" charset="0"/>
                <a:cs typeface="Times New Roman" panose="02020603050405020304" pitchFamily="18" charset="0"/>
              </a:rPr>
              <a:t>Reactants in blue, </a:t>
            </a:r>
            <a:r>
              <a:rPr lang="pt-BR" sz="4200" dirty="0">
                <a:solidFill>
                  <a:srgbClr val="FF0000"/>
                </a:solidFill>
                <a:latin typeface="Times New Roman" panose="02020603050405020304" pitchFamily="18" charset="0"/>
                <a:cs typeface="Times New Roman" panose="02020603050405020304" pitchFamily="18" charset="0"/>
              </a:rPr>
              <a:t>products are in red</a:t>
            </a:r>
          </a:p>
          <a:p>
            <a:endParaRPr lang="pt-BR" sz="4200" dirty="0">
              <a:solidFill>
                <a:srgbClr val="0000CC"/>
              </a:solidFill>
              <a:latin typeface="Times New Roman" panose="02020603050405020304" pitchFamily="18" charset="0"/>
              <a:cs typeface="Times New Roman" panose="02020603050405020304" pitchFamily="18" charset="0"/>
            </a:endParaRPr>
          </a:p>
          <a:p>
            <a:endParaRPr lang="pt-BR" sz="4200" dirty="0">
              <a:solidFill>
                <a:srgbClr val="0000CC"/>
              </a:solidFill>
              <a:latin typeface="Times New Roman" panose="02020603050405020304" pitchFamily="18" charset="0"/>
              <a:cs typeface="Times New Roman" panose="02020603050405020304" pitchFamily="18" charset="0"/>
            </a:endParaRPr>
          </a:p>
          <a:p>
            <a:r>
              <a:rPr lang="pt-BR" sz="4200" dirty="0">
                <a:solidFill>
                  <a:srgbClr val="0000CC"/>
                </a:solidFill>
                <a:latin typeface="Times New Roman" panose="02020603050405020304" pitchFamily="18" charset="0"/>
                <a:cs typeface="Times New Roman" panose="02020603050405020304" pitchFamily="18" charset="0"/>
              </a:rPr>
              <a:t>71.  Which of the four are reactants?  </a:t>
            </a:r>
            <a:br>
              <a:rPr lang="pt-BR" sz="4200" dirty="0">
                <a:latin typeface="Times New Roman" panose="02020603050405020304" pitchFamily="18" charset="0"/>
                <a:cs typeface="Times New Roman" panose="02020603050405020304" pitchFamily="18" charset="0"/>
              </a:rPr>
            </a:br>
            <a:r>
              <a:rPr lang="pt-BR" sz="4200" dirty="0">
                <a:solidFill>
                  <a:srgbClr val="FF0000"/>
                </a:solidFill>
                <a:latin typeface="Times New Roman" panose="02020603050405020304" pitchFamily="18" charset="0"/>
                <a:cs typeface="Times New Roman" panose="02020603050405020304" pitchFamily="18" charset="0"/>
              </a:rPr>
              <a:t>72.  Which are the products?</a:t>
            </a:r>
          </a:p>
          <a:p>
            <a:r>
              <a:rPr lang="pt-BR" sz="4200" dirty="0">
                <a:latin typeface="Times New Roman" panose="02020603050405020304" pitchFamily="18" charset="0"/>
                <a:cs typeface="Times New Roman" panose="02020603050405020304" pitchFamily="18" charset="0"/>
              </a:rPr>
              <a:t>73.  How many atoms in heptane?</a:t>
            </a:r>
            <a:br>
              <a:rPr lang="pt-BR" sz="4200" dirty="0">
                <a:latin typeface="Times New Roman" panose="02020603050405020304" pitchFamily="18" charset="0"/>
                <a:cs typeface="Times New Roman" panose="02020603050405020304" pitchFamily="18" charset="0"/>
              </a:rPr>
            </a:br>
            <a:r>
              <a:rPr lang="pt-BR" sz="4200" dirty="0">
                <a:latin typeface="Times New Roman" panose="02020603050405020304" pitchFamily="18" charset="0"/>
                <a:cs typeface="Times New Roman" panose="02020603050405020304" pitchFamily="18" charset="0"/>
              </a:rPr>
              <a:t> 	</a:t>
            </a:r>
            <a:r>
              <a:rPr lang="pt-BR" sz="4200" dirty="0">
                <a:solidFill>
                  <a:srgbClr val="0000CC"/>
                </a:solidFill>
                <a:latin typeface="Times New Roman" panose="02020603050405020304" pitchFamily="18" charset="0"/>
                <a:cs typeface="Times New Roman" panose="02020603050405020304" pitchFamily="18" charset="0"/>
              </a:rPr>
              <a:t>C</a:t>
            </a:r>
            <a:r>
              <a:rPr lang="pt-BR" sz="4200" baseline="-25000" dirty="0">
                <a:solidFill>
                  <a:srgbClr val="0000CC"/>
                </a:solidFill>
                <a:latin typeface="Times New Roman" panose="02020603050405020304" pitchFamily="18" charset="0"/>
                <a:cs typeface="Times New Roman" panose="02020603050405020304" pitchFamily="18" charset="0"/>
              </a:rPr>
              <a:t>7</a:t>
            </a:r>
            <a:r>
              <a:rPr lang="pt-BR" sz="4200" dirty="0">
                <a:solidFill>
                  <a:srgbClr val="0000CC"/>
                </a:solidFill>
                <a:latin typeface="Times New Roman" panose="02020603050405020304" pitchFamily="18" charset="0"/>
                <a:cs typeface="Times New Roman" panose="02020603050405020304" pitchFamily="18" charset="0"/>
              </a:rPr>
              <a:t>H</a:t>
            </a:r>
            <a:r>
              <a:rPr lang="pt-BR" sz="4200" baseline="-25000" dirty="0">
                <a:solidFill>
                  <a:srgbClr val="0000CC"/>
                </a:solidFill>
                <a:latin typeface="Times New Roman" panose="02020603050405020304" pitchFamily="18" charset="0"/>
                <a:cs typeface="Times New Roman" panose="02020603050405020304" pitchFamily="18" charset="0"/>
              </a:rPr>
              <a:t>16  </a:t>
            </a:r>
            <a:r>
              <a:rPr lang="pt-BR" sz="4200" dirty="0">
                <a:solidFill>
                  <a:srgbClr val="0000CC"/>
                </a:solidFill>
                <a:latin typeface="Times New Roman" panose="02020603050405020304" pitchFamily="18" charset="0"/>
                <a:cs typeface="Times New Roman" panose="02020603050405020304" pitchFamily="18" charset="0"/>
              </a:rPr>
              <a:t>has 7 + 16 = 23 atoms </a:t>
            </a:r>
            <a:endParaRPr lang="en-US" sz="4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642050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C015F-B23C-4898-B064-B8D73E49A102}"/>
              </a:ext>
            </a:extLst>
          </p:cNvPr>
          <p:cNvSpPr txBox="1"/>
          <p:nvPr/>
        </p:nvSpPr>
        <p:spPr>
          <a:xfrm>
            <a:off x="0" y="0"/>
            <a:ext cx="9144000" cy="3046988"/>
          </a:xfrm>
          <a:prstGeom prst="rect">
            <a:avLst/>
          </a:prstGeom>
          <a:noFill/>
        </p:spPr>
        <p:txBody>
          <a:bodyPr wrap="square" rtlCol="0">
            <a:spAutoFit/>
          </a:bodyPr>
          <a:lstStyle/>
          <a:p>
            <a:r>
              <a:rPr lang="en-US" sz="4800" dirty="0">
                <a:latin typeface="Comic Sans MS" panose="030F0702030302020204" pitchFamily="66" charset="0"/>
              </a:rPr>
              <a:t>74.  Name some ways to</a:t>
            </a:r>
            <a:br>
              <a:rPr lang="en-US" sz="4800" dirty="0">
                <a:latin typeface="Comic Sans MS" panose="030F0702030302020204" pitchFamily="66" charset="0"/>
              </a:rPr>
            </a:br>
            <a:r>
              <a:rPr lang="en-US" sz="4800" dirty="0">
                <a:latin typeface="Comic Sans MS" panose="030F0702030302020204" pitchFamily="66" charset="0"/>
              </a:rPr>
              <a:t>       separate mixtures, </a:t>
            </a:r>
            <a:br>
              <a:rPr lang="en-US" sz="4800" dirty="0">
                <a:latin typeface="Comic Sans MS" panose="030F0702030302020204" pitchFamily="66" charset="0"/>
              </a:rPr>
            </a:br>
            <a:r>
              <a:rPr lang="en-US" sz="4800" dirty="0">
                <a:latin typeface="Comic Sans MS" panose="030F0702030302020204" pitchFamily="66" charset="0"/>
              </a:rPr>
              <a:t>       (use the “one liner” that</a:t>
            </a:r>
            <a:br>
              <a:rPr lang="en-US" sz="4800" dirty="0">
                <a:latin typeface="Comic Sans MS" panose="030F0702030302020204" pitchFamily="66" charset="0"/>
              </a:rPr>
            </a:br>
            <a:r>
              <a:rPr lang="en-US" sz="4800" dirty="0">
                <a:latin typeface="Comic Sans MS" panose="030F0702030302020204" pitchFamily="66" charset="0"/>
              </a:rPr>
              <a:t>       tells us how to do it).</a:t>
            </a:r>
          </a:p>
        </p:txBody>
      </p:sp>
    </p:spTree>
    <p:extLst>
      <p:ext uri="{BB962C8B-B14F-4D97-AF65-F5344CB8AC3E}">
        <p14:creationId xmlns:p14="http://schemas.microsoft.com/office/powerpoint/2010/main" val="29704448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C015F-B23C-4898-B064-B8D73E49A102}"/>
              </a:ext>
            </a:extLst>
          </p:cNvPr>
          <p:cNvSpPr txBox="1"/>
          <p:nvPr/>
        </p:nvSpPr>
        <p:spPr>
          <a:xfrm>
            <a:off x="0" y="0"/>
            <a:ext cx="9144000" cy="7078861"/>
          </a:xfrm>
          <a:prstGeom prst="rect">
            <a:avLst/>
          </a:prstGeom>
          <a:noFill/>
        </p:spPr>
        <p:txBody>
          <a:bodyPr wrap="square" rtlCol="0">
            <a:spAutoFit/>
          </a:bodyPr>
          <a:lstStyle/>
          <a:p>
            <a:r>
              <a:rPr lang="en-US" sz="4800" dirty="0">
                <a:latin typeface="Comic Sans MS" panose="030F0702030302020204" pitchFamily="66" charset="0"/>
              </a:rPr>
              <a:t>74.  Name some ways to</a:t>
            </a:r>
            <a:br>
              <a:rPr lang="en-US" sz="4800" dirty="0">
                <a:latin typeface="Comic Sans MS" panose="030F0702030302020204" pitchFamily="66" charset="0"/>
              </a:rPr>
            </a:br>
            <a:r>
              <a:rPr lang="en-US" sz="4800" dirty="0">
                <a:latin typeface="Comic Sans MS" panose="030F0702030302020204" pitchFamily="66" charset="0"/>
              </a:rPr>
              <a:t>       separate mixtures, </a:t>
            </a:r>
            <a:br>
              <a:rPr lang="en-US" sz="4800" dirty="0">
                <a:latin typeface="Comic Sans MS" panose="030F0702030302020204" pitchFamily="66" charset="0"/>
              </a:rPr>
            </a:br>
            <a:r>
              <a:rPr lang="en-US" sz="4800" dirty="0">
                <a:latin typeface="Comic Sans MS" panose="030F0702030302020204" pitchFamily="66" charset="0"/>
              </a:rPr>
              <a:t>       (use the “one liner” that</a:t>
            </a:r>
            <a:br>
              <a:rPr lang="en-US" sz="4800" dirty="0">
                <a:latin typeface="Comic Sans MS" panose="030F0702030302020204" pitchFamily="66" charset="0"/>
              </a:rPr>
            </a:br>
            <a:r>
              <a:rPr lang="en-US" sz="4800" dirty="0">
                <a:latin typeface="Comic Sans MS" panose="030F0702030302020204" pitchFamily="66" charset="0"/>
              </a:rPr>
              <a:t>       tells us how to do it).</a:t>
            </a:r>
            <a:br>
              <a:rPr lang="en-US" sz="4800" dirty="0">
                <a:latin typeface="Comic Sans MS" panose="030F0702030302020204" pitchFamily="66" charset="0"/>
              </a:rPr>
            </a:br>
            <a:r>
              <a:rPr lang="en-US" sz="4400" dirty="0">
                <a:solidFill>
                  <a:srgbClr val="0000CC"/>
                </a:solidFill>
                <a:latin typeface="Comic Sans MS" panose="030F0702030302020204" pitchFamily="66" charset="0"/>
              </a:rPr>
              <a:t>Take advantage of a difference in physical properties.</a:t>
            </a:r>
          </a:p>
          <a:p>
            <a:endParaRPr lang="en-US" sz="1400" dirty="0">
              <a:solidFill>
                <a:srgbClr val="0000CC"/>
              </a:solidFill>
              <a:latin typeface="Comic Sans MS" panose="030F0702030302020204" pitchFamily="66" charset="0"/>
            </a:endParaRPr>
          </a:p>
          <a:p>
            <a:r>
              <a:rPr lang="en-US" sz="3600" dirty="0">
                <a:solidFill>
                  <a:srgbClr val="FF0000"/>
                </a:solidFill>
                <a:latin typeface="Comic Sans MS" panose="030F0702030302020204" pitchFamily="66" charset="0"/>
              </a:rPr>
              <a:t>Use a filter, a magnet, evaporate or boil away water, a distillation apparatus, chromatography, use tweezers, </a:t>
            </a:r>
            <a:br>
              <a:rPr lang="en-US" sz="3600" dirty="0">
                <a:solidFill>
                  <a:srgbClr val="FF0000"/>
                </a:solidFill>
                <a:latin typeface="Comic Sans MS" panose="030F0702030302020204" pitchFamily="66" charset="0"/>
              </a:rPr>
            </a:br>
            <a:r>
              <a:rPr lang="en-US" sz="3600" dirty="0">
                <a:solidFill>
                  <a:srgbClr val="FF0000"/>
                </a:solidFill>
                <a:latin typeface="Comic Sans MS" panose="030F0702030302020204" pitchFamily="66" charset="0"/>
              </a:rPr>
              <a:t>melt them apart, etc.  </a:t>
            </a:r>
            <a:r>
              <a:rPr lang="en-US" sz="1600" dirty="0">
                <a:solidFill>
                  <a:srgbClr val="FF0000"/>
                </a:solidFill>
                <a:latin typeface="Comic Sans MS" panose="030F0702030302020204" pitchFamily="66" charset="0"/>
              </a:rPr>
              <a:t> </a:t>
            </a:r>
            <a:endParaRPr lang="en-US" sz="3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442987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9144000" cy="3262432"/>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8. Physical Changes are also</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    called </a:t>
            </a:r>
            <a:r>
              <a:rPr lang="en-US" sz="5400" dirty="0">
                <a:solidFill>
                  <a:srgbClr val="FF0000"/>
                </a:solidFill>
                <a:latin typeface="Times New Roman" panose="02020603050405020304" pitchFamily="18" charset="0"/>
                <a:cs typeface="Times New Roman" panose="02020603050405020304" pitchFamily="18" charset="0"/>
              </a:rPr>
              <a:t>PHASE</a:t>
            </a:r>
            <a:r>
              <a:rPr lang="en-US" sz="5400" dirty="0">
                <a:latin typeface="Times New Roman" panose="02020603050405020304" pitchFamily="18" charset="0"/>
                <a:cs typeface="Times New Roman" panose="02020603050405020304" pitchFamily="18" charset="0"/>
              </a:rPr>
              <a:t> changes. </a:t>
            </a:r>
          </a:p>
          <a:p>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7345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ticle diagrams">
            <a:extLst>
              <a:ext uri="{FF2B5EF4-FFF2-40B4-BE49-F238E27FC236}">
                <a16:creationId xmlns:a16="http://schemas.microsoft.com/office/drawing/2014/main" id="{B21DEE5F-AE28-412D-ADAC-17CD937A97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5237"/>
          <a:stretch/>
        </p:blipFill>
        <p:spPr bwMode="auto">
          <a:xfrm>
            <a:off x="485775" y="28575"/>
            <a:ext cx="8172450" cy="2257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CA9451-F3FC-4DF8-B36F-AB6544E82667}"/>
              </a:ext>
            </a:extLst>
          </p:cNvPr>
          <p:cNvSpPr txBox="1"/>
          <p:nvPr/>
        </p:nvSpPr>
        <p:spPr>
          <a:xfrm>
            <a:off x="0" y="2586842"/>
            <a:ext cx="9144000" cy="2862322"/>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75.  Which box or boxes contain</a:t>
            </a:r>
          </a:p>
          <a:p>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A diatomic element?             A mixture?</a:t>
            </a:r>
          </a:p>
          <a:p>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A monoatomic element?       A compound?         </a:t>
            </a:r>
          </a:p>
        </p:txBody>
      </p:sp>
    </p:spTree>
    <p:extLst>
      <p:ext uri="{BB962C8B-B14F-4D97-AF65-F5344CB8AC3E}">
        <p14:creationId xmlns:p14="http://schemas.microsoft.com/office/powerpoint/2010/main" val="32780924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ticle diagrams">
            <a:extLst>
              <a:ext uri="{FF2B5EF4-FFF2-40B4-BE49-F238E27FC236}">
                <a16:creationId xmlns:a16="http://schemas.microsoft.com/office/drawing/2014/main" id="{B21DEE5F-AE28-412D-ADAC-17CD937A97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5237"/>
          <a:stretch/>
        </p:blipFill>
        <p:spPr bwMode="auto">
          <a:xfrm>
            <a:off x="485775" y="28575"/>
            <a:ext cx="8172450" cy="2257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CA9451-F3FC-4DF8-B36F-AB6544E82667}"/>
              </a:ext>
            </a:extLst>
          </p:cNvPr>
          <p:cNvSpPr txBox="1"/>
          <p:nvPr/>
        </p:nvSpPr>
        <p:spPr>
          <a:xfrm>
            <a:off x="0" y="2586842"/>
            <a:ext cx="9144000" cy="2862322"/>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75.  Which box </a:t>
            </a:r>
            <a:r>
              <a:rPr lang="en-US" sz="3600">
                <a:solidFill>
                  <a:srgbClr val="FF0000"/>
                </a:solidFill>
                <a:latin typeface="Times New Roman" panose="02020603050405020304" pitchFamily="18" charset="0"/>
                <a:cs typeface="Times New Roman" panose="02020603050405020304" pitchFamily="18" charset="0"/>
              </a:rPr>
              <a:t>or boxes </a:t>
            </a:r>
            <a:r>
              <a:rPr lang="en-US" sz="3600" dirty="0">
                <a:solidFill>
                  <a:srgbClr val="FF0000"/>
                </a:solidFill>
                <a:latin typeface="Times New Roman" panose="02020603050405020304" pitchFamily="18" charset="0"/>
                <a:cs typeface="Times New Roman" panose="02020603050405020304" pitchFamily="18" charset="0"/>
              </a:rPr>
              <a:t>contain</a:t>
            </a:r>
          </a:p>
          <a:p>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A diatomic element? </a:t>
            </a:r>
            <a:r>
              <a:rPr lang="en-US" sz="3600" dirty="0">
                <a:solidFill>
                  <a:srgbClr val="0000CC"/>
                </a:solidFill>
                <a:latin typeface="Times New Roman" panose="02020603050405020304" pitchFamily="18" charset="0"/>
                <a:cs typeface="Times New Roman" panose="02020603050405020304" pitchFamily="18" charset="0"/>
              </a:rPr>
              <a:t>B</a:t>
            </a:r>
            <a:r>
              <a:rPr lang="en-US" sz="3600" dirty="0">
                <a:solidFill>
                  <a:srgbClr val="FF0000"/>
                </a:solidFill>
                <a:latin typeface="Times New Roman" panose="02020603050405020304" pitchFamily="18" charset="0"/>
                <a:cs typeface="Times New Roman" panose="02020603050405020304" pitchFamily="18" charset="0"/>
              </a:rPr>
              <a:t>        A mixture? </a:t>
            </a:r>
            <a:r>
              <a:rPr lang="en-US" sz="3600" dirty="0">
                <a:solidFill>
                  <a:srgbClr val="0000CC"/>
                </a:solidFill>
                <a:latin typeface="Times New Roman" panose="02020603050405020304" pitchFamily="18" charset="0"/>
                <a:cs typeface="Times New Roman" panose="02020603050405020304" pitchFamily="18" charset="0"/>
              </a:rPr>
              <a:t>none</a:t>
            </a:r>
          </a:p>
          <a:p>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A monoatomic element? </a:t>
            </a:r>
            <a:r>
              <a:rPr lang="en-US" sz="3600" dirty="0">
                <a:solidFill>
                  <a:srgbClr val="0000CC"/>
                </a:solidFill>
                <a:latin typeface="Times New Roman" panose="02020603050405020304" pitchFamily="18" charset="0"/>
                <a:cs typeface="Times New Roman" panose="02020603050405020304" pitchFamily="18" charset="0"/>
              </a:rPr>
              <a:t>D</a:t>
            </a:r>
            <a:r>
              <a:rPr lang="en-US" sz="3600" dirty="0">
                <a:solidFill>
                  <a:srgbClr val="FF0000"/>
                </a:solidFill>
                <a:latin typeface="Times New Roman" panose="02020603050405020304" pitchFamily="18" charset="0"/>
                <a:cs typeface="Times New Roman" panose="02020603050405020304" pitchFamily="18" charset="0"/>
              </a:rPr>
              <a:t>  A compound? </a:t>
            </a:r>
            <a:r>
              <a:rPr lang="en-US" sz="3600" dirty="0">
                <a:solidFill>
                  <a:srgbClr val="0000CC"/>
                </a:solidFill>
                <a:latin typeface="Times New Roman" panose="02020603050405020304" pitchFamily="18" charset="0"/>
                <a:cs typeface="Times New Roman" panose="02020603050405020304" pitchFamily="18" charset="0"/>
              </a:rPr>
              <a:t>A + C        </a:t>
            </a:r>
          </a:p>
        </p:txBody>
      </p:sp>
    </p:spTree>
    <p:extLst>
      <p:ext uri="{BB962C8B-B14F-4D97-AF65-F5344CB8AC3E}">
        <p14:creationId xmlns:p14="http://schemas.microsoft.com/office/powerpoint/2010/main" val="176244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3" y="76200"/>
            <a:ext cx="9144000" cy="2062103"/>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9.  PHYSICAL CHANGES are PHASE CHANGES</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name all six phase changes… </a:t>
            </a:r>
          </a:p>
          <a:p>
            <a:pPr algn="ct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SOLID                      LIQUID                        GAS</a:t>
            </a:r>
          </a:p>
        </p:txBody>
      </p:sp>
      <p:cxnSp>
        <p:nvCxnSpPr>
          <p:cNvPr id="4" name="Straight Arrow Connector 3"/>
          <p:cNvCxnSpPr/>
          <p:nvPr/>
        </p:nvCxnSpPr>
        <p:spPr>
          <a:xfrm>
            <a:off x="1066800" y="2743200"/>
            <a:ext cx="3048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a:off x="5105400" y="2743200"/>
            <a:ext cx="2819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H="1">
            <a:off x="5029200" y="3581400"/>
            <a:ext cx="3048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H="1">
            <a:off x="1066800" y="3581400"/>
            <a:ext cx="3048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1104900" y="5029200"/>
            <a:ext cx="6819900" cy="0"/>
          </a:xfrm>
          <a:prstGeom prst="straightConnector1">
            <a:avLst/>
          </a:prstGeom>
          <a:ln>
            <a:solidFill>
              <a:srgbClr val="339933"/>
            </a:solidFill>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flipH="1">
            <a:off x="1104900" y="5943600"/>
            <a:ext cx="6819900" cy="0"/>
          </a:xfrm>
          <a:prstGeom prst="straightConnector1">
            <a:avLst/>
          </a:prstGeom>
          <a:ln>
            <a:solidFill>
              <a:srgbClr val="339933"/>
            </a:solidFill>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230932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3" y="76200"/>
            <a:ext cx="9144000" cy="2062103"/>
          </a:xfrm>
          <a:prstGeom prst="rect">
            <a:avLst/>
          </a:prstGeom>
          <a:noFill/>
        </p:spPr>
        <p:txBody>
          <a:bodyPr wrap="square" rtlCol="0">
            <a:spAutoFit/>
          </a:bodyPr>
          <a:lstStyle/>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SOLID                      LIQUID                        GAS</a:t>
            </a:r>
          </a:p>
        </p:txBody>
      </p:sp>
      <p:cxnSp>
        <p:nvCxnSpPr>
          <p:cNvPr id="4" name="Straight Arrow Connector 3"/>
          <p:cNvCxnSpPr/>
          <p:nvPr/>
        </p:nvCxnSpPr>
        <p:spPr>
          <a:xfrm>
            <a:off x="1066800" y="2743200"/>
            <a:ext cx="3048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a:off x="5105400" y="2743200"/>
            <a:ext cx="2819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H="1">
            <a:off x="5029200" y="3581400"/>
            <a:ext cx="3048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H="1">
            <a:off x="1066800" y="3581400"/>
            <a:ext cx="3048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1104900" y="5029200"/>
            <a:ext cx="6819900" cy="0"/>
          </a:xfrm>
          <a:prstGeom prst="straightConnector1">
            <a:avLst/>
          </a:prstGeom>
          <a:ln>
            <a:solidFill>
              <a:srgbClr val="339933"/>
            </a:solidFill>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flipH="1">
            <a:off x="1104900" y="5943600"/>
            <a:ext cx="6819900" cy="0"/>
          </a:xfrm>
          <a:prstGeom prst="straightConnector1">
            <a:avLst/>
          </a:prstGeom>
          <a:ln>
            <a:solidFill>
              <a:srgbClr val="339933"/>
            </a:solidFill>
            <a:tailEnd type="arrow"/>
          </a:ln>
        </p:spPr>
        <p:style>
          <a:lnRef idx="3">
            <a:schemeClr val="accent3"/>
          </a:lnRef>
          <a:fillRef idx="0">
            <a:schemeClr val="accent3"/>
          </a:fillRef>
          <a:effectRef idx="2">
            <a:schemeClr val="accent3"/>
          </a:effectRef>
          <a:fontRef idx="minor">
            <a:schemeClr val="tx1"/>
          </a:fontRef>
        </p:style>
      </p:cxnSp>
      <p:sp>
        <p:nvSpPr>
          <p:cNvPr id="9" name="TextBox 8">
            <a:extLst>
              <a:ext uri="{FF2B5EF4-FFF2-40B4-BE49-F238E27FC236}">
                <a16:creationId xmlns:a16="http://schemas.microsoft.com/office/drawing/2014/main" id="{41384401-0FD0-495F-B8D6-35FF281C946D}"/>
              </a:ext>
            </a:extLst>
          </p:cNvPr>
          <p:cNvSpPr txBox="1"/>
          <p:nvPr/>
        </p:nvSpPr>
        <p:spPr>
          <a:xfrm>
            <a:off x="1524000" y="2057400"/>
            <a:ext cx="2209800" cy="523220"/>
          </a:xfrm>
          <a:prstGeom prst="rect">
            <a:avLst/>
          </a:prstGeom>
          <a:noFill/>
        </p:spPr>
        <p:txBody>
          <a:bodyPr wrap="square" rtlCol="0">
            <a:spAutoFit/>
          </a:bodyPr>
          <a:lstStyle/>
          <a:p>
            <a:pPr algn="ctr"/>
            <a:r>
              <a:rPr lang="en-US" sz="2800" dirty="0">
                <a:solidFill>
                  <a:srgbClr val="FF0000"/>
                </a:solidFill>
              </a:rPr>
              <a:t>MELTING</a:t>
            </a:r>
          </a:p>
        </p:txBody>
      </p:sp>
      <p:sp>
        <p:nvSpPr>
          <p:cNvPr id="15" name="TextBox 14">
            <a:extLst>
              <a:ext uri="{FF2B5EF4-FFF2-40B4-BE49-F238E27FC236}">
                <a16:creationId xmlns:a16="http://schemas.microsoft.com/office/drawing/2014/main" id="{61AA4F5E-F06C-4563-9FCA-4113B8FB77EF}"/>
              </a:ext>
            </a:extLst>
          </p:cNvPr>
          <p:cNvSpPr txBox="1"/>
          <p:nvPr/>
        </p:nvSpPr>
        <p:spPr>
          <a:xfrm>
            <a:off x="5410200" y="2041301"/>
            <a:ext cx="2209800" cy="523220"/>
          </a:xfrm>
          <a:prstGeom prst="rect">
            <a:avLst/>
          </a:prstGeom>
          <a:noFill/>
        </p:spPr>
        <p:txBody>
          <a:bodyPr wrap="square" rtlCol="0">
            <a:spAutoFit/>
          </a:bodyPr>
          <a:lstStyle/>
          <a:p>
            <a:pPr lvl="0" algn="ctr"/>
            <a:r>
              <a:rPr lang="en-US" sz="2800" dirty="0">
                <a:solidFill>
                  <a:srgbClr val="FF0000"/>
                </a:solidFill>
              </a:rPr>
              <a:t>VAPORIZING</a:t>
            </a:r>
          </a:p>
        </p:txBody>
      </p:sp>
    </p:spTree>
    <p:extLst>
      <p:ext uri="{BB962C8B-B14F-4D97-AF65-F5344CB8AC3E}">
        <p14:creationId xmlns:p14="http://schemas.microsoft.com/office/powerpoint/2010/main" val="1847414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3" y="76200"/>
            <a:ext cx="9144000" cy="2062103"/>
          </a:xfrm>
          <a:prstGeom prst="rect">
            <a:avLst/>
          </a:prstGeom>
          <a:noFill/>
        </p:spPr>
        <p:txBody>
          <a:bodyPr wrap="square" rtlCol="0">
            <a:spAutoFit/>
          </a:bodyPr>
          <a:lstStyle/>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SOLID                      LIQUID                        GAS</a:t>
            </a:r>
          </a:p>
        </p:txBody>
      </p:sp>
      <p:cxnSp>
        <p:nvCxnSpPr>
          <p:cNvPr id="4" name="Straight Arrow Connector 3"/>
          <p:cNvCxnSpPr/>
          <p:nvPr/>
        </p:nvCxnSpPr>
        <p:spPr>
          <a:xfrm>
            <a:off x="1066800" y="2743200"/>
            <a:ext cx="3048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a:off x="5105400" y="2743200"/>
            <a:ext cx="2819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H="1">
            <a:off x="5029200" y="3581400"/>
            <a:ext cx="3048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H="1">
            <a:off x="1066800" y="3581400"/>
            <a:ext cx="3048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1104900" y="5029200"/>
            <a:ext cx="6819900" cy="0"/>
          </a:xfrm>
          <a:prstGeom prst="straightConnector1">
            <a:avLst/>
          </a:prstGeom>
          <a:ln>
            <a:solidFill>
              <a:srgbClr val="339933"/>
            </a:solidFill>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flipH="1">
            <a:off x="1104900" y="5943600"/>
            <a:ext cx="6819900" cy="0"/>
          </a:xfrm>
          <a:prstGeom prst="straightConnector1">
            <a:avLst/>
          </a:prstGeom>
          <a:ln>
            <a:solidFill>
              <a:srgbClr val="339933"/>
            </a:solidFill>
            <a:tailEnd type="arrow"/>
          </a:ln>
        </p:spPr>
        <p:style>
          <a:lnRef idx="3">
            <a:schemeClr val="accent3"/>
          </a:lnRef>
          <a:fillRef idx="0">
            <a:schemeClr val="accent3"/>
          </a:fillRef>
          <a:effectRef idx="2">
            <a:schemeClr val="accent3"/>
          </a:effectRef>
          <a:fontRef idx="minor">
            <a:schemeClr val="tx1"/>
          </a:fontRef>
        </p:style>
      </p:cxnSp>
      <p:sp>
        <p:nvSpPr>
          <p:cNvPr id="9" name="TextBox 8">
            <a:extLst>
              <a:ext uri="{FF2B5EF4-FFF2-40B4-BE49-F238E27FC236}">
                <a16:creationId xmlns:a16="http://schemas.microsoft.com/office/drawing/2014/main" id="{41384401-0FD0-495F-B8D6-35FF281C946D}"/>
              </a:ext>
            </a:extLst>
          </p:cNvPr>
          <p:cNvSpPr txBox="1"/>
          <p:nvPr/>
        </p:nvSpPr>
        <p:spPr>
          <a:xfrm>
            <a:off x="1524000" y="2057400"/>
            <a:ext cx="2209800" cy="523220"/>
          </a:xfrm>
          <a:prstGeom prst="rect">
            <a:avLst/>
          </a:prstGeom>
          <a:noFill/>
        </p:spPr>
        <p:txBody>
          <a:bodyPr wrap="square" rtlCol="0">
            <a:spAutoFit/>
          </a:bodyPr>
          <a:lstStyle/>
          <a:p>
            <a:pPr algn="ctr"/>
            <a:r>
              <a:rPr lang="en-US" sz="2800" dirty="0">
                <a:solidFill>
                  <a:srgbClr val="FF0000"/>
                </a:solidFill>
              </a:rPr>
              <a:t>MELTING</a:t>
            </a:r>
          </a:p>
        </p:txBody>
      </p:sp>
      <p:sp>
        <p:nvSpPr>
          <p:cNvPr id="12" name="TextBox 11">
            <a:extLst>
              <a:ext uri="{FF2B5EF4-FFF2-40B4-BE49-F238E27FC236}">
                <a16:creationId xmlns:a16="http://schemas.microsoft.com/office/drawing/2014/main" id="{75CF095D-C18A-4147-ADF0-5AE95158A0A7}"/>
              </a:ext>
            </a:extLst>
          </p:cNvPr>
          <p:cNvSpPr txBox="1"/>
          <p:nvPr/>
        </p:nvSpPr>
        <p:spPr>
          <a:xfrm>
            <a:off x="1790700" y="3101371"/>
            <a:ext cx="1600200" cy="523220"/>
          </a:xfrm>
          <a:prstGeom prst="rect">
            <a:avLst/>
          </a:prstGeom>
          <a:noFill/>
        </p:spPr>
        <p:txBody>
          <a:bodyPr wrap="square" rtlCol="0">
            <a:spAutoFit/>
          </a:bodyPr>
          <a:lstStyle/>
          <a:p>
            <a:pPr lvl="0" algn="ctr"/>
            <a:r>
              <a:rPr lang="en-US" sz="2800" dirty="0">
                <a:solidFill>
                  <a:srgbClr val="336699"/>
                </a:solidFill>
              </a:rPr>
              <a:t>FREEZING</a:t>
            </a:r>
          </a:p>
        </p:txBody>
      </p:sp>
      <p:sp>
        <p:nvSpPr>
          <p:cNvPr id="15" name="TextBox 14">
            <a:extLst>
              <a:ext uri="{FF2B5EF4-FFF2-40B4-BE49-F238E27FC236}">
                <a16:creationId xmlns:a16="http://schemas.microsoft.com/office/drawing/2014/main" id="{61AA4F5E-F06C-4563-9FCA-4113B8FB77EF}"/>
              </a:ext>
            </a:extLst>
          </p:cNvPr>
          <p:cNvSpPr txBox="1"/>
          <p:nvPr/>
        </p:nvSpPr>
        <p:spPr>
          <a:xfrm>
            <a:off x="5410200" y="2041301"/>
            <a:ext cx="2209800" cy="523220"/>
          </a:xfrm>
          <a:prstGeom prst="rect">
            <a:avLst/>
          </a:prstGeom>
          <a:noFill/>
        </p:spPr>
        <p:txBody>
          <a:bodyPr wrap="square" rtlCol="0">
            <a:spAutoFit/>
          </a:bodyPr>
          <a:lstStyle/>
          <a:p>
            <a:pPr lvl="0" algn="ctr"/>
            <a:r>
              <a:rPr lang="en-US" sz="2800" dirty="0">
                <a:solidFill>
                  <a:srgbClr val="FF0000"/>
                </a:solidFill>
              </a:rPr>
              <a:t>VAPORIZING</a:t>
            </a:r>
          </a:p>
        </p:txBody>
      </p:sp>
      <p:sp>
        <p:nvSpPr>
          <p:cNvPr id="16" name="TextBox 15">
            <a:extLst>
              <a:ext uri="{FF2B5EF4-FFF2-40B4-BE49-F238E27FC236}">
                <a16:creationId xmlns:a16="http://schemas.microsoft.com/office/drawing/2014/main" id="{DA30C5F2-2464-4B6C-BAB6-49CE6A9DB2C7}"/>
              </a:ext>
            </a:extLst>
          </p:cNvPr>
          <p:cNvSpPr txBox="1"/>
          <p:nvPr/>
        </p:nvSpPr>
        <p:spPr>
          <a:xfrm>
            <a:off x="5438220" y="3101371"/>
            <a:ext cx="2362200" cy="523220"/>
          </a:xfrm>
          <a:prstGeom prst="rect">
            <a:avLst/>
          </a:prstGeom>
          <a:noFill/>
        </p:spPr>
        <p:txBody>
          <a:bodyPr wrap="square" rtlCol="0">
            <a:spAutoFit/>
          </a:bodyPr>
          <a:lstStyle/>
          <a:p>
            <a:pPr lvl="0" algn="ctr"/>
            <a:r>
              <a:rPr lang="en-US" sz="2800" dirty="0">
                <a:solidFill>
                  <a:srgbClr val="336699"/>
                </a:solidFill>
              </a:rPr>
              <a:t>CONDENSING</a:t>
            </a:r>
          </a:p>
        </p:txBody>
      </p:sp>
    </p:spTree>
    <p:extLst>
      <p:ext uri="{BB962C8B-B14F-4D97-AF65-F5344CB8AC3E}">
        <p14:creationId xmlns:p14="http://schemas.microsoft.com/office/powerpoint/2010/main" val="2632664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3" y="76200"/>
            <a:ext cx="9144000" cy="2062103"/>
          </a:xfrm>
          <a:prstGeom prst="rect">
            <a:avLst/>
          </a:prstGeom>
          <a:noFill/>
        </p:spPr>
        <p:txBody>
          <a:bodyPr wrap="square" rtlCol="0">
            <a:spAutoFit/>
          </a:bodyPr>
          <a:lstStyle/>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SOLID                      LIQUID                        GAS</a:t>
            </a:r>
          </a:p>
        </p:txBody>
      </p:sp>
      <p:cxnSp>
        <p:nvCxnSpPr>
          <p:cNvPr id="4" name="Straight Arrow Connector 3"/>
          <p:cNvCxnSpPr/>
          <p:nvPr/>
        </p:nvCxnSpPr>
        <p:spPr>
          <a:xfrm>
            <a:off x="1066800" y="2743200"/>
            <a:ext cx="3048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a:off x="5105400" y="2743200"/>
            <a:ext cx="2819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H="1">
            <a:off x="5029200" y="3581400"/>
            <a:ext cx="3048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H="1">
            <a:off x="1066800" y="3581400"/>
            <a:ext cx="3048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1104900" y="5029200"/>
            <a:ext cx="6819900" cy="0"/>
          </a:xfrm>
          <a:prstGeom prst="straightConnector1">
            <a:avLst/>
          </a:prstGeom>
          <a:ln>
            <a:solidFill>
              <a:srgbClr val="339933"/>
            </a:solidFill>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flipH="1">
            <a:off x="1104900" y="5943600"/>
            <a:ext cx="6819900" cy="0"/>
          </a:xfrm>
          <a:prstGeom prst="straightConnector1">
            <a:avLst/>
          </a:prstGeom>
          <a:ln>
            <a:solidFill>
              <a:srgbClr val="339933"/>
            </a:solidFill>
            <a:tailEnd type="arrow"/>
          </a:ln>
        </p:spPr>
        <p:style>
          <a:lnRef idx="3">
            <a:schemeClr val="accent3"/>
          </a:lnRef>
          <a:fillRef idx="0">
            <a:schemeClr val="accent3"/>
          </a:fillRef>
          <a:effectRef idx="2">
            <a:schemeClr val="accent3"/>
          </a:effectRef>
          <a:fontRef idx="minor">
            <a:schemeClr val="tx1"/>
          </a:fontRef>
        </p:style>
      </p:cxnSp>
      <p:sp>
        <p:nvSpPr>
          <p:cNvPr id="9" name="TextBox 8">
            <a:extLst>
              <a:ext uri="{FF2B5EF4-FFF2-40B4-BE49-F238E27FC236}">
                <a16:creationId xmlns:a16="http://schemas.microsoft.com/office/drawing/2014/main" id="{41384401-0FD0-495F-B8D6-35FF281C946D}"/>
              </a:ext>
            </a:extLst>
          </p:cNvPr>
          <p:cNvSpPr txBox="1"/>
          <p:nvPr/>
        </p:nvSpPr>
        <p:spPr>
          <a:xfrm>
            <a:off x="1524000" y="2057400"/>
            <a:ext cx="2209800" cy="523220"/>
          </a:xfrm>
          <a:prstGeom prst="rect">
            <a:avLst/>
          </a:prstGeom>
          <a:noFill/>
        </p:spPr>
        <p:txBody>
          <a:bodyPr wrap="square" rtlCol="0">
            <a:spAutoFit/>
          </a:bodyPr>
          <a:lstStyle/>
          <a:p>
            <a:pPr algn="ctr"/>
            <a:r>
              <a:rPr lang="en-US" sz="2800" dirty="0">
                <a:solidFill>
                  <a:srgbClr val="FF0000"/>
                </a:solidFill>
              </a:rPr>
              <a:t>MELTING</a:t>
            </a:r>
          </a:p>
        </p:txBody>
      </p:sp>
      <p:sp>
        <p:nvSpPr>
          <p:cNvPr id="12" name="TextBox 11">
            <a:extLst>
              <a:ext uri="{FF2B5EF4-FFF2-40B4-BE49-F238E27FC236}">
                <a16:creationId xmlns:a16="http://schemas.microsoft.com/office/drawing/2014/main" id="{75CF095D-C18A-4147-ADF0-5AE95158A0A7}"/>
              </a:ext>
            </a:extLst>
          </p:cNvPr>
          <p:cNvSpPr txBox="1"/>
          <p:nvPr/>
        </p:nvSpPr>
        <p:spPr>
          <a:xfrm>
            <a:off x="1790700" y="3101371"/>
            <a:ext cx="1600200" cy="523220"/>
          </a:xfrm>
          <a:prstGeom prst="rect">
            <a:avLst/>
          </a:prstGeom>
          <a:noFill/>
        </p:spPr>
        <p:txBody>
          <a:bodyPr wrap="square" rtlCol="0">
            <a:spAutoFit/>
          </a:bodyPr>
          <a:lstStyle/>
          <a:p>
            <a:pPr lvl="0" algn="ctr"/>
            <a:r>
              <a:rPr lang="en-US" sz="2800" dirty="0">
                <a:solidFill>
                  <a:srgbClr val="336699"/>
                </a:solidFill>
              </a:rPr>
              <a:t>FREEZING</a:t>
            </a:r>
          </a:p>
        </p:txBody>
      </p:sp>
      <p:sp>
        <p:nvSpPr>
          <p:cNvPr id="15" name="TextBox 14">
            <a:extLst>
              <a:ext uri="{FF2B5EF4-FFF2-40B4-BE49-F238E27FC236}">
                <a16:creationId xmlns:a16="http://schemas.microsoft.com/office/drawing/2014/main" id="{61AA4F5E-F06C-4563-9FCA-4113B8FB77EF}"/>
              </a:ext>
            </a:extLst>
          </p:cNvPr>
          <p:cNvSpPr txBox="1"/>
          <p:nvPr/>
        </p:nvSpPr>
        <p:spPr>
          <a:xfrm>
            <a:off x="5410200" y="2041301"/>
            <a:ext cx="2209800" cy="523220"/>
          </a:xfrm>
          <a:prstGeom prst="rect">
            <a:avLst/>
          </a:prstGeom>
          <a:noFill/>
        </p:spPr>
        <p:txBody>
          <a:bodyPr wrap="square" rtlCol="0">
            <a:spAutoFit/>
          </a:bodyPr>
          <a:lstStyle/>
          <a:p>
            <a:pPr lvl="0" algn="ctr"/>
            <a:r>
              <a:rPr lang="en-US" sz="2800" dirty="0">
                <a:solidFill>
                  <a:srgbClr val="FF0000"/>
                </a:solidFill>
              </a:rPr>
              <a:t>VAPORIZING</a:t>
            </a:r>
          </a:p>
        </p:txBody>
      </p:sp>
      <p:sp>
        <p:nvSpPr>
          <p:cNvPr id="16" name="TextBox 15">
            <a:extLst>
              <a:ext uri="{FF2B5EF4-FFF2-40B4-BE49-F238E27FC236}">
                <a16:creationId xmlns:a16="http://schemas.microsoft.com/office/drawing/2014/main" id="{DA30C5F2-2464-4B6C-BAB6-49CE6A9DB2C7}"/>
              </a:ext>
            </a:extLst>
          </p:cNvPr>
          <p:cNvSpPr txBox="1"/>
          <p:nvPr/>
        </p:nvSpPr>
        <p:spPr>
          <a:xfrm>
            <a:off x="5438220" y="3101371"/>
            <a:ext cx="2362200" cy="523220"/>
          </a:xfrm>
          <a:prstGeom prst="rect">
            <a:avLst/>
          </a:prstGeom>
          <a:noFill/>
        </p:spPr>
        <p:txBody>
          <a:bodyPr wrap="square" rtlCol="0">
            <a:spAutoFit/>
          </a:bodyPr>
          <a:lstStyle/>
          <a:p>
            <a:pPr lvl="0" algn="ctr"/>
            <a:r>
              <a:rPr lang="en-US" sz="2800" dirty="0">
                <a:solidFill>
                  <a:srgbClr val="336699"/>
                </a:solidFill>
              </a:rPr>
              <a:t>CONDENSING</a:t>
            </a:r>
          </a:p>
        </p:txBody>
      </p:sp>
      <p:sp>
        <p:nvSpPr>
          <p:cNvPr id="17" name="TextBox 16">
            <a:extLst>
              <a:ext uri="{FF2B5EF4-FFF2-40B4-BE49-F238E27FC236}">
                <a16:creationId xmlns:a16="http://schemas.microsoft.com/office/drawing/2014/main" id="{903AA91D-8D3F-4827-8BAE-B6363028EBBD}"/>
              </a:ext>
            </a:extLst>
          </p:cNvPr>
          <p:cNvSpPr txBox="1"/>
          <p:nvPr/>
        </p:nvSpPr>
        <p:spPr>
          <a:xfrm>
            <a:off x="2247900" y="4467881"/>
            <a:ext cx="4267200" cy="523220"/>
          </a:xfrm>
          <a:prstGeom prst="rect">
            <a:avLst/>
          </a:prstGeom>
          <a:noFill/>
        </p:spPr>
        <p:txBody>
          <a:bodyPr wrap="square" rtlCol="0">
            <a:spAutoFit/>
          </a:bodyPr>
          <a:lstStyle/>
          <a:p>
            <a:pPr algn="ctr"/>
            <a:r>
              <a:rPr lang="en-US" sz="2800" dirty="0">
                <a:solidFill>
                  <a:srgbClr val="00B050"/>
                </a:solidFill>
              </a:rPr>
              <a:t>SUBLIMATION</a:t>
            </a:r>
          </a:p>
        </p:txBody>
      </p:sp>
      <p:sp>
        <p:nvSpPr>
          <p:cNvPr id="18" name="TextBox 17">
            <a:extLst>
              <a:ext uri="{FF2B5EF4-FFF2-40B4-BE49-F238E27FC236}">
                <a16:creationId xmlns:a16="http://schemas.microsoft.com/office/drawing/2014/main" id="{A53E6847-864C-4BF8-BFCE-B3BEB48F1D8C}"/>
              </a:ext>
            </a:extLst>
          </p:cNvPr>
          <p:cNvSpPr txBox="1"/>
          <p:nvPr/>
        </p:nvSpPr>
        <p:spPr>
          <a:xfrm>
            <a:off x="2362200" y="5384038"/>
            <a:ext cx="3771900" cy="523220"/>
          </a:xfrm>
          <a:prstGeom prst="rect">
            <a:avLst/>
          </a:prstGeom>
          <a:noFill/>
        </p:spPr>
        <p:txBody>
          <a:bodyPr wrap="square" rtlCol="0">
            <a:spAutoFit/>
          </a:bodyPr>
          <a:lstStyle/>
          <a:p>
            <a:pPr lvl="0" algn="ctr"/>
            <a:r>
              <a:rPr lang="en-US" sz="2800" dirty="0">
                <a:solidFill>
                  <a:srgbClr val="00B050"/>
                </a:solidFill>
              </a:rPr>
              <a:t>DEPOSITION</a:t>
            </a:r>
          </a:p>
        </p:txBody>
      </p:sp>
    </p:spTree>
    <p:extLst>
      <p:ext uri="{BB962C8B-B14F-4D97-AF65-F5344CB8AC3E}">
        <p14:creationId xmlns:p14="http://schemas.microsoft.com/office/powerpoint/2010/main" val="2894359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6124754"/>
          </a:xfrm>
          <a:prstGeom prst="rect">
            <a:avLst/>
          </a:prstGeom>
          <a:noFill/>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Get up, it’s time for a neat demo</a:t>
            </a:r>
          </a:p>
          <a:p>
            <a:endParaRPr lang="en-US"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Iodine, the element, which is a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solid at normal temperature,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will be made to sublimate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into iodine gas, without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becoming a liquid first.</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That means it will Sublimate.</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Then it will undergo</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Deposition.  </a:t>
            </a:r>
          </a:p>
        </p:txBody>
      </p:sp>
      <p:pic>
        <p:nvPicPr>
          <p:cNvPr id="1026" name="Picture 2" descr="http://cdn.c.photoshelter.com/img-get/I00004z8KlraGIqo/s/860/860/Fphoto-17318609B-2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057400"/>
            <a:ext cx="3343275" cy="413385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4038600" y="3429000"/>
            <a:ext cx="1524000" cy="304800"/>
          </a:xfrm>
          <a:prstGeom prst="straightConnector1">
            <a:avLst/>
          </a:prstGeom>
          <a:ln>
            <a:solidFill>
              <a:srgbClr val="7030A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16156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E8DDDD3-1727-49CD-8149-EED190B7DCF4}"/>
              </a:ext>
            </a:extLst>
          </p:cNvPr>
          <p:cNvSpPr/>
          <p:nvPr/>
        </p:nvSpPr>
        <p:spPr>
          <a:xfrm>
            <a:off x="1905000" y="1524000"/>
            <a:ext cx="3581400" cy="3581400"/>
          </a:xfrm>
          <a:prstGeom prst="ellipse">
            <a:avLst/>
          </a:prstGeom>
          <a:noFill/>
          <a:ln w="76200">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prstDash val="lgDash"/>
              </a:ln>
              <a:noFill/>
            </a:endParaRPr>
          </a:p>
        </p:txBody>
      </p:sp>
      <p:sp>
        <p:nvSpPr>
          <p:cNvPr id="3" name="TextBox 2">
            <a:extLst>
              <a:ext uri="{FF2B5EF4-FFF2-40B4-BE49-F238E27FC236}">
                <a16:creationId xmlns:a16="http://schemas.microsoft.com/office/drawing/2014/main" id="{BEEB8988-20FA-4832-BF3C-7BE45F0467E4}"/>
              </a:ext>
            </a:extLst>
          </p:cNvPr>
          <p:cNvSpPr txBox="1"/>
          <p:nvPr/>
        </p:nvSpPr>
        <p:spPr>
          <a:xfrm>
            <a:off x="0" y="0"/>
            <a:ext cx="9144000" cy="707886"/>
          </a:xfrm>
          <a:prstGeom prst="rect">
            <a:avLst/>
          </a:prstGeom>
          <a:noFill/>
        </p:spPr>
        <p:txBody>
          <a:bodyPr wrap="square" rtlCol="0">
            <a:spAutoFit/>
          </a:bodyPr>
          <a:lstStyle/>
          <a:p>
            <a:pPr algn="ctr"/>
            <a:r>
              <a:rPr lang="en-US" sz="4000" u="sng" dirty="0">
                <a:latin typeface="Times New Roman" panose="02020603050405020304" pitchFamily="18" charset="0"/>
                <a:cs typeface="Times New Roman" panose="02020603050405020304" pitchFamily="18" charset="0"/>
              </a:rPr>
              <a:t>10.  </a:t>
            </a:r>
            <a:r>
              <a:rPr lang="en-US" sz="3900" u="sng" dirty="0">
                <a:latin typeface="Times New Roman" panose="02020603050405020304" pitchFamily="18" charset="0"/>
                <a:cs typeface="Times New Roman" panose="02020603050405020304" pitchFamily="18" charset="0"/>
              </a:rPr>
              <a:t>Chemical &amp; Physical Changes in matter</a:t>
            </a:r>
          </a:p>
        </p:txBody>
      </p:sp>
      <p:cxnSp>
        <p:nvCxnSpPr>
          <p:cNvPr id="5" name="Straight Connector 4">
            <a:extLst>
              <a:ext uri="{FF2B5EF4-FFF2-40B4-BE49-F238E27FC236}">
                <a16:creationId xmlns:a16="http://schemas.microsoft.com/office/drawing/2014/main" id="{F8AB88BF-0FA8-4373-BBCF-53E686AF863B}"/>
              </a:ext>
            </a:extLst>
          </p:cNvPr>
          <p:cNvCxnSpPr>
            <a:cxnSpLocks/>
          </p:cNvCxnSpPr>
          <p:nvPr/>
        </p:nvCxnSpPr>
        <p:spPr>
          <a:xfrm flipV="1">
            <a:off x="1371600" y="2111683"/>
            <a:ext cx="4305300" cy="339635"/>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0E056AE-FA7D-4B47-BD3C-4E858B3C3B7F}"/>
              </a:ext>
            </a:extLst>
          </p:cNvPr>
          <p:cNvCxnSpPr>
            <a:cxnSpLocks/>
          </p:cNvCxnSpPr>
          <p:nvPr/>
        </p:nvCxnSpPr>
        <p:spPr>
          <a:xfrm>
            <a:off x="1524000" y="4071367"/>
            <a:ext cx="4114800" cy="49983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7530F6AC-A03C-499A-A4C9-00ABD0E19431}"/>
              </a:ext>
            </a:extLst>
          </p:cNvPr>
          <p:cNvSpPr txBox="1"/>
          <p:nvPr/>
        </p:nvSpPr>
        <p:spPr>
          <a:xfrm>
            <a:off x="38100" y="2133600"/>
            <a:ext cx="1485900" cy="2308324"/>
          </a:xfrm>
          <a:prstGeom prst="rect">
            <a:avLst/>
          </a:prstGeom>
          <a:noFill/>
        </p:spPr>
        <p:txBody>
          <a:bodyPr wrap="square" rtlCol="0">
            <a:spAutoFit/>
          </a:bodyPr>
          <a:lstStyle/>
          <a:p>
            <a:pPr algn="ctr"/>
            <a:r>
              <a:rPr lang="en-US" sz="2400" dirty="0">
                <a:solidFill>
                  <a:srgbClr val="0000CC"/>
                </a:solidFill>
                <a:latin typeface="Times New Roman" panose="02020603050405020304" pitchFamily="18" charset="0"/>
                <a:cs typeface="Times New Roman" panose="02020603050405020304" pitchFamily="18" charset="0"/>
              </a:rPr>
              <a:t>Physical </a:t>
            </a:r>
            <a:br>
              <a:rPr lang="en-US" sz="2400" dirty="0">
                <a:solidFill>
                  <a:srgbClr val="0000CC"/>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Changes</a:t>
            </a: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r>
              <a:rPr lang="en-US" sz="2400" dirty="0">
                <a:solidFill>
                  <a:srgbClr val="FF0000"/>
                </a:solidFill>
                <a:latin typeface="Times New Roman" panose="02020603050405020304" pitchFamily="18" charset="0"/>
                <a:cs typeface="Times New Roman" panose="02020603050405020304" pitchFamily="18" charset="0"/>
              </a:rPr>
              <a:t>Chemical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Changes</a:t>
            </a:r>
          </a:p>
        </p:txBody>
      </p:sp>
      <p:sp>
        <p:nvSpPr>
          <p:cNvPr id="9" name="TextBox 8">
            <a:extLst>
              <a:ext uri="{FF2B5EF4-FFF2-40B4-BE49-F238E27FC236}">
                <a16:creationId xmlns:a16="http://schemas.microsoft.com/office/drawing/2014/main" id="{EC255C20-B4B6-4063-A61D-8EF4D39B49FE}"/>
              </a:ext>
            </a:extLst>
          </p:cNvPr>
          <p:cNvSpPr txBox="1"/>
          <p:nvPr/>
        </p:nvSpPr>
        <p:spPr>
          <a:xfrm>
            <a:off x="2209800" y="2451318"/>
            <a:ext cx="3200400" cy="1815882"/>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 rearrangement of the atoms or particles of the substance</a:t>
            </a:r>
          </a:p>
        </p:txBody>
      </p:sp>
      <p:sp>
        <p:nvSpPr>
          <p:cNvPr id="12" name="TextBox 11">
            <a:extLst>
              <a:ext uri="{FF2B5EF4-FFF2-40B4-BE49-F238E27FC236}">
                <a16:creationId xmlns:a16="http://schemas.microsoft.com/office/drawing/2014/main" id="{0A52E7A7-5CBB-423F-B03B-1521E22A2DAE}"/>
              </a:ext>
            </a:extLst>
          </p:cNvPr>
          <p:cNvSpPr txBox="1"/>
          <p:nvPr/>
        </p:nvSpPr>
        <p:spPr>
          <a:xfrm>
            <a:off x="5938325" y="1248589"/>
            <a:ext cx="3048000" cy="2246769"/>
          </a:xfrm>
          <a:prstGeom prst="rect">
            <a:avLst/>
          </a:prstGeom>
          <a:noFill/>
        </p:spPr>
        <p:txBody>
          <a:bodyPr wrap="square" rtlCol="0">
            <a:spAutoFit/>
          </a:bodyPr>
          <a:lstStyle/>
          <a:p>
            <a:pPr algn="ctr"/>
            <a:r>
              <a:rPr lang="en-US" sz="2800" dirty="0">
                <a:solidFill>
                  <a:srgbClr val="0000CC"/>
                </a:solidFill>
                <a:latin typeface="Times New Roman" panose="02020603050405020304" pitchFamily="18" charset="0"/>
                <a:cs typeface="Times New Roman" panose="02020603050405020304" pitchFamily="18" charset="0"/>
              </a:rPr>
              <a:t>No new matter forms.</a:t>
            </a:r>
            <a:br>
              <a:rPr lang="en-US" sz="2800" dirty="0">
                <a:solidFill>
                  <a:srgbClr val="0000CC"/>
                </a:solidFill>
                <a:latin typeface="Times New Roman" panose="02020603050405020304" pitchFamily="18" charset="0"/>
                <a:cs typeface="Times New Roman" panose="02020603050405020304" pitchFamily="18" charset="0"/>
              </a:rPr>
            </a:br>
            <a:r>
              <a:rPr lang="en-US" sz="2800" dirty="0">
                <a:solidFill>
                  <a:srgbClr val="0000CC"/>
                </a:solidFill>
                <a:latin typeface="Times New Roman" panose="02020603050405020304" pitchFamily="18" charset="0"/>
                <a:cs typeface="Times New Roman" panose="02020603050405020304" pitchFamily="18" charset="0"/>
              </a:rPr>
              <a:t> No new properties form.  </a:t>
            </a:r>
            <a:br>
              <a:rPr lang="en-US" sz="2800" dirty="0">
                <a:solidFill>
                  <a:srgbClr val="0000CC"/>
                </a:solidFill>
                <a:latin typeface="Times New Roman" panose="02020603050405020304" pitchFamily="18" charset="0"/>
                <a:cs typeface="Times New Roman" panose="02020603050405020304" pitchFamily="18" charset="0"/>
              </a:rPr>
            </a:br>
            <a:r>
              <a:rPr lang="en-US" sz="2800" dirty="0">
                <a:solidFill>
                  <a:srgbClr val="0000CC"/>
                </a:solidFill>
                <a:latin typeface="Times New Roman" panose="02020603050405020304" pitchFamily="18" charset="0"/>
                <a:cs typeface="Times New Roman" panose="02020603050405020304" pitchFamily="18" charset="0"/>
              </a:rPr>
              <a:t>Same formulas.  </a:t>
            </a:r>
          </a:p>
        </p:txBody>
      </p:sp>
      <p:cxnSp>
        <p:nvCxnSpPr>
          <p:cNvPr id="13" name="Straight Connector 12">
            <a:extLst>
              <a:ext uri="{FF2B5EF4-FFF2-40B4-BE49-F238E27FC236}">
                <a16:creationId xmlns:a16="http://schemas.microsoft.com/office/drawing/2014/main" id="{1B5A10C6-2F69-4B86-B946-C1B92E830A1A}"/>
              </a:ext>
            </a:extLst>
          </p:cNvPr>
          <p:cNvCxnSpPr>
            <a:cxnSpLocks/>
          </p:cNvCxnSpPr>
          <p:nvPr/>
        </p:nvCxnSpPr>
        <p:spPr>
          <a:xfrm flipH="1">
            <a:off x="5638800" y="1708497"/>
            <a:ext cx="571500" cy="403186"/>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25FE17D-AE34-4712-84A6-75A4A9BD2C92}"/>
              </a:ext>
            </a:extLst>
          </p:cNvPr>
          <p:cNvCxnSpPr>
            <a:cxnSpLocks/>
          </p:cNvCxnSpPr>
          <p:nvPr/>
        </p:nvCxnSpPr>
        <p:spPr>
          <a:xfrm flipH="1" flipV="1">
            <a:off x="5638800" y="2144269"/>
            <a:ext cx="381000" cy="227705"/>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4B74F47-4E06-4B80-96C0-5A1744838F85}"/>
              </a:ext>
            </a:extLst>
          </p:cNvPr>
          <p:cNvSpPr txBox="1"/>
          <p:nvPr/>
        </p:nvSpPr>
        <p:spPr>
          <a:xfrm>
            <a:off x="6010422" y="3808769"/>
            <a:ext cx="3048000" cy="1815882"/>
          </a:xfrm>
          <a:prstGeom prst="rect">
            <a:avLst/>
          </a:prstGeom>
          <a:noFill/>
        </p:spPr>
        <p:txBody>
          <a:bodyPr wrap="square" rtlCol="0">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New matter forms.</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New properties form.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Different formulas.  </a:t>
            </a:r>
          </a:p>
        </p:txBody>
      </p:sp>
      <p:cxnSp>
        <p:nvCxnSpPr>
          <p:cNvPr id="26" name="Straight Connector 25">
            <a:extLst>
              <a:ext uri="{FF2B5EF4-FFF2-40B4-BE49-F238E27FC236}">
                <a16:creationId xmlns:a16="http://schemas.microsoft.com/office/drawing/2014/main" id="{372E345D-F0B0-42B1-AF3B-4E196CAF9BFB}"/>
              </a:ext>
            </a:extLst>
          </p:cNvPr>
          <p:cNvCxnSpPr>
            <a:cxnSpLocks/>
          </p:cNvCxnSpPr>
          <p:nvPr/>
        </p:nvCxnSpPr>
        <p:spPr>
          <a:xfrm>
            <a:off x="5638800" y="4572000"/>
            <a:ext cx="76200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23580C07-61DF-4A00-ACFF-F80D01249582}"/>
              </a:ext>
            </a:extLst>
          </p:cNvPr>
          <p:cNvCxnSpPr>
            <a:cxnSpLocks/>
          </p:cNvCxnSpPr>
          <p:nvPr/>
        </p:nvCxnSpPr>
        <p:spPr>
          <a:xfrm flipV="1">
            <a:off x="5619750" y="4224115"/>
            <a:ext cx="400050" cy="338311"/>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7" name="TextBox 36">
            <a:extLst>
              <a:ext uri="{FF2B5EF4-FFF2-40B4-BE49-F238E27FC236}">
                <a16:creationId xmlns:a16="http://schemas.microsoft.com/office/drawing/2014/main" id="{4735198F-7A99-4486-9C60-BF24CEFB98F2}"/>
              </a:ext>
            </a:extLst>
          </p:cNvPr>
          <p:cNvSpPr txBox="1"/>
          <p:nvPr/>
        </p:nvSpPr>
        <p:spPr>
          <a:xfrm>
            <a:off x="19050" y="5814799"/>
            <a:ext cx="9105900" cy="1061829"/>
          </a:xfrm>
          <a:prstGeom prst="rect">
            <a:avLst/>
          </a:prstGeom>
          <a:noFill/>
        </p:spPr>
        <p:txBody>
          <a:bodyPr wrap="square" rtlCol="0">
            <a:spAutoFit/>
          </a:bodyPr>
          <a:lstStyle/>
          <a:p>
            <a:r>
              <a:rPr lang="en-US" sz="3200" dirty="0">
                <a:solidFill>
                  <a:srgbClr val="0000CC"/>
                </a:solidFill>
                <a:latin typeface="Times New Roman" panose="02020603050405020304" pitchFamily="18" charset="0"/>
                <a:cs typeface="Times New Roman" panose="02020603050405020304" pitchFamily="18" charset="0"/>
              </a:rPr>
              <a:t>11.  Physical changes are just phase changes.  </a:t>
            </a:r>
            <a:br>
              <a:rPr lang="en-US" sz="3200" dirty="0">
                <a:solidFill>
                  <a:srgbClr val="0000CC"/>
                </a:solidFill>
                <a:latin typeface="Times New Roman" panose="02020603050405020304" pitchFamily="18" charset="0"/>
                <a:cs typeface="Times New Roman" panose="02020603050405020304" pitchFamily="18" charset="0"/>
              </a:rPr>
            </a:br>
            <a:r>
              <a:rPr lang="en-US" sz="3100" dirty="0">
                <a:solidFill>
                  <a:srgbClr val="FF0000"/>
                </a:solidFill>
                <a:latin typeface="Times New Roman" panose="02020603050405020304" pitchFamily="18" charset="0"/>
                <a:cs typeface="Times New Roman" panose="02020603050405020304" pitchFamily="18" charset="0"/>
              </a:rPr>
              <a:t>Chemical changes are reactions, which make new stuff.  </a:t>
            </a:r>
          </a:p>
        </p:txBody>
      </p:sp>
    </p:spTree>
    <p:extLst>
      <p:ext uri="{BB962C8B-B14F-4D97-AF65-F5344CB8AC3E}">
        <p14:creationId xmlns:p14="http://schemas.microsoft.com/office/powerpoint/2010/main" val="275736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509200"/>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1.  Define Matter – </a:t>
            </a:r>
            <a:r>
              <a:rPr lang="en-US" sz="4000" dirty="0">
                <a:solidFill>
                  <a:srgbClr val="FF0000"/>
                </a:solidFill>
                <a:latin typeface="Times New Roman" panose="02020603050405020304" pitchFamily="18" charset="0"/>
                <a:cs typeface="Times New Roman" panose="02020603050405020304" pitchFamily="18" charset="0"/>
              </a:rPr>
              <a:t> </a:t>
            </a:r>
            <a:br>
              <a:rPr lang="en-US" sz="4000" dirty="0">
                <a:solidFill>
                  <a:srgbClr val="FF0000"/>
                </a:solidFill>
                <a:latin typeface="Times New Roman" panose="02020603050405020304" pitchFamily="18" charset="0"/>
                <a:cs typeface="Times New Roman" panose="02020603050405020304" pitchFamily="18" charset="0"/>
              </a:rPr>
            </a:br>
            <a:br>
              <a:rPr lang="en-US" sz="4000" dirty="0">
                <a:solidFill>
                  <a:srgbClr val="FF0000"/>
                </a:solidFill>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2.  All matter is in one of these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4 “states” or phases:</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  </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B. </a:t>
            </a:r>
            <a:r>
              <a:rPr lang="en-US" sz="4000" dirty="0">
                <a:solidFill>
                  <a:srgbClr val="FF0000"/>
                </a:solidFill>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C.  </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D.  </a:t>
            </a:r>
            <a:r>
              <a:rPr lang="en-US" sz="40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73473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12.  What are MIXTURES?</a:t>
            </a:r>
          </a:p>
        </p:txBody>
      </p:sp>
      <p:sp>
        <p:nvSpPr>
          <p:cNvPr id="3" name="TextBox 2"/>
          <p:cNvSpPr txBox="1"/>
          <p:nvPr/>
        </p:nvSpPr>
        <p:spPr>
          <a:xfrm>
            <a:off x="0" y="1905000"/>
            <a:ext cx="9144000" cy="310854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Mixtures are… </a:t>
            </a:r>
            <a:r>
              <a:rPr lang="en-US" sz="2800" dirty="0">
                <a:solidFill>
                  <a:srgbClr val="FF0000"/>
                </a:solidFill>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properties of matter in a mixture… </a:t>
            </a:r>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935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12.  What are MIXTURES?</a:t>
            </a:r>
          </a:p>
        </p:txBody>
      </p:sp>
      <p:sp>
        <p:nvSpPr>
          <p:cNvPr id="3" name="TextBox 2"/>
          <p:cNvSpPr txBox="1"/>
          <p:nvPr/>
        </p:nvSpPr>
        <p:spPr>
          <a:xfrm>
            <a:off x="0" y="1905000"/>
            <a:ext cx="9144000" cy="483209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Mixtures are… </a:t>
            </a:r>
            <a:r>
              <a:rPr lang="en-US" sz="2800" dirty="0">
                <a:solidFill>
                  <a:srgbClr val="FF0000"/>
                </a:solidFill>
                <a:latin typeface="Times New Roman" panose="02020603050405020304" pitchFamily="18" charset="0"/>
                <a:cs typeface="Times New Roman" panose="02020603050405020304" pitchFamily="18" charset="0"/>
              </a:rPr>
              <a:t>PHYSICAL BLENDS OF PURE MATTER</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properties of matter in a mixture… </a:t>
            </a:r>
            <a:r>
              <a:rPr lang="en-US" sz="2800" dirty="0">
                <a:solidFill>
                  <a:srgbClr val="FF0000"/>
                </a:solidFill>
                <a:latin typeface="Times New Roman" panose="02020603050405020304" pitchFamily="18" charset="0"/>
                <a:cs typeface="Times New Roman" panose="02020603050405020304" pitchFamily="18" charset="0"/>
              </a:rPr>
              <a:t>CONSTANT.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THEY ARE STILL PRESENT.  </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NO NEW COMPOUNDS ARE FORMED WHEN MAKING A MIXTURE. </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NO NEW PROPERTIES FORM EITHER. </a:t>
            </a:r>
          </a:p>
        </p:txBody>
      </p:sp>
    </p:spTree>
    <p:extLst>
      <p:ext uri="{BB962C8B-B14F-4D97-AF65-F5344CB8AC3E}">
        <p14:creationId xmlns:p14="http://schemas.microsoft.com/office/powerpoint/2010/main" val="1990319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652"/>
            <a:ext cx="9144000" cy="6401753"/>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14.  Mixtures are either </a:t>
            </a:r>
            <a:r>
              <a:rPr lang="en-US" sz="3600" u="sng" dirty="0">
                <a:latin typeface="Times New Roman" panose="02020603050405020304" pitchFamily="18" charset="0"/>
                <a:cs typeface="Times New Roman" panose="02020603050405020304" pitchFamily="18" charset="0"/>
              </a:rPr>
              <a:t>the same throughout</a:t>
            </a:r>
            <a:r>
              <a:rPr lang="en-US" sz="3600" dirty="0">
                <a:latin typeface="Times New Roman" panose="02020603050405020304" pitchFamily="18" charset="0"/>
                <a:cs typeface="Times New Roman" panose="02020603050405020304" pitchFamily="18" charset="0"/>
              </a:rPr>
              <a:t> or</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are </a:t>
            </a:r>
            <a:r>
              <a:rPr lang="en-US" sz="3600" u="sng" dirty="0">
                <a:latin typeface="Times New Roman" panose="02020603050405020304" pitchFamily="18" charset="0"/>
                <a:cs typeface="Times New Roman" panose="02020603050405020304" pitchFamily="18" charset="0"/>
              </a:rPr>
              <a:t>randomly mixed</a:t>
            </a:r>
            <a:r>
              <a:rPr lang="en-US" sz="3600" dirty="0">
                <a:latin typeface="Times New Roman" panose="02020603050405020304" pitchFamily="18" charset="0"/>
                <a:cs typeface="Times New Roman" panose="02020603050405020304" pitchFamily="18" charset="0"/>
              </a:rPr>
              <a:t> together.  </a:t>
            </a:r>
          </a:p>
          <a:p>
            <a:endParaRPr lang="en-US"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t>
            </a:r>
          </a:p>
          <a:p>
            <a:r>
              <a:rPr lang="en-US" sz="4000" dirty="0">
                <a:solidFill>
                  <a:srgbClr val="FF0000"/>
                </a:solidFill>
                <a:latin typeface="Times New Roman" panose="02020603050405020304" pitchFamily="18" charset="0"/>
                <a:cs typeface="Times New Roman" panose="02020603050405020304" pitchFamily="18" charset="0"/>
              </a:rPr>
              <a:t>15.  Mixtures that are mixed the</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        SAME THROUGHOUT are called…</a:t>
            </a:r>
          </a:p>
          <a:p>
            <a:endParaRPr lang="en-US" sz="4000" dirty="0">
              <a:latin typeface="Times New Roman" panose="02020603050405020304" pitchFamily="18" charset="0"/>
              <a:cs typeface="Times New Roman" panose="02020603050405020304" pitchFamily="18" charset="0"/>
            </a:endParaRPr>
          </a:p>
          <a:p>
            <a:r>
              <a:rPr lang="en-US" sz="4000" dirty="0">
                <a:solidFill>
                  <a:srgbClr val="0000CC"/>
                </a:solidFill>
                <a:latin typeface="Times New Roman" panose="02020603050405020304" pitchFamily="18" charset="0"/>
                <a:cs typeface="Times New Roman" panose="02020603050405020304" pitchFamily="18" charset="0"/>
              </a:rPr>
              <a:t>16.  Mixtures that are mixed</a:t>
            </a:r>
            <a:br>
              <a:rPr lang="en-US" sz="4000" dirty="0">
                <a:solidFill>
                  <a:srgbClr val="0000CC"/>
                </a:solidFill>
                <a:latin typeface="Times New Roman" panose="02020603050405020304" pitchFamily="18" charset="0"/>
                <a:cs typeface="Times New Roman" panose="02020603050405020304" pitchFamily="18" charset="0"/>
              </a:rPr>
            </a:br>
            <a:r>
              <a:rPr lang="en-US" sz="4000" dirty="0">
                <a:solidFill>
                  <a:srgbClr val="0000CC"/>
                </a:solidFill>
                <a:latin typeface="Times New Roman" panose="02020603050405020304" pitchFamily="18" charset="0"/>
                <a:cs typeface="Times New Roman" panose="02020603050405020304" pitchFamily="18" charset="0"/>
              </a:rPr>
              <a:t>       DIFFERENTLY THROUGHOUT </a:t>
            </a:r>
            <a:br>
              <a:rPr lang="en-US" sz="4000" dirty="0">
                <a:solidFill>
                  <a:srgbClr val="0000CC"/>
                </a:solidFill>
                <a:latin typeface="Times New Roman" panose="02020603050405020304" pitchFamily="18" charset="0"/>
                <a:cs typeface="Times New Roman" panose="02020603050405020304" pitchFamily="18" charset="0"/>
              </a:rPr>
            </a:br>
            <a:r>
              <a:rPr lang="en-US" sz="4000" dirty="0">
                <a:solidFill>
                  <a:srgbClr val="0000CC"/>
                </a:solidFill>
                <a:latin typeface="Times New Roman" panose="02020603050405020304" pitchFamily="18" charset="0"/>
                <a:cs typeface="Times New Roman" panose="02020603050405020304" pitchFamily="18" charset="0"/>
              </a:rPr>
              <a:t>       are called…</a:t>
            </a: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4244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652"/>
            <a:ext cx="9144000" cy="6247864"/>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15.  Mixtures that are mixed the</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        SAME THROUGHOUT are called…</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        </a:t>
            </a:r>
            <a:r>
              <a:rPr lang="en-US" sz="6000" u="sng" dirty="0">
                <a:solidFill>
                  <a:srgbClr val="FF0000"/>
                </a:solidFill>
                <a:latin typeface="Times New Roman" panose="02020603050405020304" pitchFamily="18" charset="0"/>
                <a:cs typeface="Times New Roman" panose="02020603050405020304" pitchFamily="18" charset="0"/>
              </a:rPr>
              <a:t>HOMOGENEOUS</a:t>
            </a:r>
            <a:endParaRPr lang="en-US" sz="4000" u="sng" dirty="0">
              <a:solidFill>
                <a:srgbClr val="FF0000"/>
              </a:solidFill>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r>
              <a:rPr lang="en-US" sz="4000" dirty="0">
                <a:solidFill>
                  <a:srgbClr val="0000CC"/>
                </a:solidFill>
                <a:latin typeface="Times New Roman" panose="02020603050405020304" pitchFamily="18" charset="0"/>
                <a:cs typeface="Times New Roman" panose="02020603050405020304" pitchFamily="18" charset="0"/>
              </a:rPr>
              <a:t>16.  Mixtures that are mixed</a:t>
            </a:r>
            <a:br>
              <a:rPr lang="en-US" sz="4000" dirty="0">
                <a:solidFill>
                  <a:srgbClr val="0000CC"/>
                </a:solidFill>
                <a:latin typeface="Times New Roman" panose="02020603050405020304" pitchFamily="18" charset="0"/>
                <a:cs typeface="Times New Roman" panose="02020603050405020304" pitchFamily="18" charset="0"/>
              </a:rPr>
            </a:br>
            <a:r>
              <a:rPr lang="en-US" sz="4000" dirty="0">
                <a:solidFill>
                  <a:srgbClr val="0000CC"/>
                </a:solidFill>
                <a:latin typeface="Times New Roman" panose="02020603050405020304" pitchFamily="18" charset="0"/>
                <a:cs typeface="Times New Roman" panose="02020603050405020304" pitchFamily="18" charset="0"/>
              </a:rPr>
              <a:t>       DIFFERENTLY THROUGHOUT </a:t>
            </a:r>
            <a:br>
              <a:rPr lang="en-US" sz="4000" dirty="0">
                <a:solidFill>
                  <a:srgbClr val="0000CC"/>
                </a:solidFill>
                <a:latin typeface="Times New Roman" panose="02020603050405020304" pitchFamily="18" charset="0"/>
                <a:cs typeface="Times New Roman" panose="02020603050405020304" pitchFamily="18" charset="0"/>
              </a:rPr>
            </a:br>
            <a:r>
              <a:rPr lang="en-US" sz="4000" dirty="0">
                <a:solidFill>
                  <a:srgbClr val="0000CC"/>
                </a:solidFill>
                <a:latin typeface="Times New Roman" panose="02020603050405020304" pitchFamily="18" charset="0"/>
                <a:cs typeface="Times New Roman" panose="02020603050405020304" pitchFamily="18" charset="0"/>
              </a:rPr>
              <a:t>       are called…</a:t>
            </a:r>
            <a:br>
              <a:rPr lang="en-US" sz="4000" dirty="0">
                <a:solidFill>
                  <a:srgbClr val="0000CC"/>
                </a:solidFill>
                <a:latin typeface="Times New Roman" panose="02020603050405020304" pitchFamily="18" charset="0"/>
                <a:cs typeface="Times New Roman" panose="02020603050405020304" pitchFamily="18" charset="0"/>
              </a:rPr>
            </a:br>
            <a:r>
              <a:rPr lang="en-US" sz="4000">
                <a:solidFill>
                  <a:srgbClr val="0000CC"/>
                </a:solidFill>
                <a:latin typeface="Times New Roman" panose="02020603050405020304" pitchFamily="18" charset="0"/>
                <a:cs typeface="Times New Roman" panose="02020603050405020304" pitchFamily="18" charset="0"/>
              </a:rPr>
              <a:t>       </a:t>
            </a:r>
            <a:r>
              <a:rPr lang="en-US" sz="6000" u="sng">
                <a:solidFill>
                  <a:srgbClr val="0000CC"/>
                </a:solidFill>
                <a:latin typeface="Times New Roman" panose="02020603050405020304" pitchFamily="18" charset="0"/>
                <a:cs typeface="Times New Roman" panose="02020603050405020304" pitchFamily="18" charset="0"/>
              </a:rPr>
              <a:t>HETEROGENOUS</a:t>
            </a:r>
            <a:endParaRPr lang="en-US" sz="6000" u="sng" dirty="0">
              <a:solidFill>
                <a:srgbClr val="0000CC"/>
              </a:solidFill>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1406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eterogeneous mixture">
            <a:extLst>
              <a:ext uri="{FF2B5EF4-FFF2-40B4-BE49-F238E27FC236}">
                <a16:creationId xmlns:a16="http://schemas.microsoft.com/office/drawing/2014/main" id="{61344DB0-5CEA-4D89-A499-D8C853BF237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7083" y="1600201"/>
            <a:ext cx="9009831" cy="4571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822BB5F-8037-4E63-B726-B641870D2EDD}"/>
              </a:ext>
            </a:extLst>
          </p:cNvPr>
          <p:cNvSpPr txBox="1"/>
          <p:nvPr/>
        </p:nvSpPr>
        <p:spPr>
          <a:xfrm>
            <a:off x="0" y="0"/>
            <a:ext cx="9144000" cy="1200329"/>
          </a:xfrm>
          <a:prstGeom prst="rect">
            <a:avLst/>
          </a:prstGeom>
          <a:noFill/>
        </p:spPr>
        <p:txBody>
          <a:bodyPr wrap="square" rtlCol="0">
            <a:spAutoFit/>
          </a:bodyPr>
          <a:lstStyle/>
          <a:p>
            <a:pPr algn="ctr"/>
            <a:r>
              <a:rPr lang="en-US" sz="7200" dirty="0">
                <a:solidFill>
                  <a:srgbClr val="0000CC"/>
                </a:solidFill>
                <a:latin typeface="Comic Sans MS" panose="030F0702030302020204" pitchFamily="66" charset="0"/>
              </a:rPr>
              <a:t>Examples</a:t>
            </a:r>
          </a:p>
        </p:txBody>
      </p:sp>
      <p:sp>
        <p:nvSpPr>
          <p:cNvPr id="3" name="TextBox 2">
            <a:extLst>
              <a:ext uri="{FF2B5EF4-FFF2-40B4-BE49-F238E27FC236}">
                <a16:creationId xmlns:a16="http://schemas.microsoft.com/office/drawing/2014/main" id="{018C8C09-AA3F-4E3C-8718-DAEF848FBF75}"/>
              </a:ext>
            </a:extLst>
          </p:cNvPr>
          <p:cNvSpPr txBox="1"/>
          <p:nvPr/>
        </p:nvSpPr>
        <p:spPr>
          <a:xfrm>
            <a:off x="67083" y="1371600"/>
            <a:ext cx="694917" cy="707886"/>
          </a:xfrm>
          <a:prstGeom prst="rect">
            <a:avLst/>
          </a:prstGeom>
          <a:noFill/>
        </p:spPr>
        <p:txBody>
          <a:bodyPr wrap="square" rtlCol="0">
            <a:spAutoFit/>
          </a:bodyPr>
          <a:lstStyle/>
          <a:p>
            <a:r>
              <a:rPr lang="en-US" sz="4000" dirty="0">
                <a:solidFill>
                  <a:srgbClr val="0000CC"/>
                </a:solidFill>
                <a:latin typeface="Times New Roman" panose="02020603050405020304" pitchFamily="18" charset="0"/>
                <a:cs typeface="Times New Roman" panose="02020603050405020304" pitchFamily="18" charset="0"/>
              </a:rPr>
              <a:t>17</a:t>
            </a:r>
          </a:p>
        </p:txBody>
      </p:sp>
      <p:sp>
        <p:nvSpPr>
          <p:cNvPr id="5" name="TextBox 4">
            <a:extLst>
              <a:ext uri="{FF2B5EF4-FFF2-40B4-BE49-F238E27FC236}">
                <a16:creationId xmlns:a16="http://schemas.microsoft.com/office/drawing/2014/main" id="{CA89812A-179A-4BA3-A0F5-80AB0250D77E}"/>
              </a:ext>
            </a:extLst>
          </p:cNvPr>
          <p:cNvSpPr txBox="1"/>
          <p:nvPr/>
        </p:nvSpPr>
        <p:spPr>
          <a:xfrm>
            <a:off x="0" y="3941487"/>
            <a:ext cx="694917"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18</a:t>
            </a:r>
          </a:p>
        </p:txBody>
      </p:sp>
    </p:spTree>
    <p:extLst>
      <p:ext uri="{BB962C8B-B14F-4D97-AF65-F5344CB8AC3E}">
        <p14:creationId xmlns:p14="http://schemas.microsoft.com/office/powerpoint/2010/main" val="567150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B7E6E0-AD47-4F41-9E39-1FE3C3D9D2DC}"/>
              </a:ext>
            </a:extLst>
          </p:cNvPr>
          <p:cNvSpPr txBox="1"/>
          <p:nvPr/>
        </p:nvSpPr>
        <p:spPr>
          <a:xfrm>
            <a:off x="0" y="4191000"/>
            <a:ext cx="9144000" cy="246221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19.  Salt water is homogeneous – it’s the same throughout.  </a:t>
            </a:r>
          </a:p>
          <a:p>
            <a:endParaRPr lang="en-US" sz="14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20.  Chocolate milk is heterogeneous, because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the chocolate will settle to the bottom.  </a:t>
            </a:r>
            <a:r>
              <a:rPr lang="en-US" sz="1400" dirty="0">
                <a:solidFill>
                  <a:srgbClr val="FF0000"/>
                </a:solidFill>
                <a:latin typeface="Times New Roman" panose="02020603050405020304" pitchFamily="18" charset="0"/>
                <a:cs typeface="Times New Roman" panose="02020603050405020304" pitchFamily="18" charset="0"/>
              </a:rPr>
              <a:t>(It does start mostly homogeneous)</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21.  Oil and vinegar are heterogeneous; they will not mix. </a:t>
            </a:r>
            <a:endParaRPr lang="en-US" sz="1400" dirty="0">
              <a:latin typeface="Times New Roman" panose="02020603050405020304" pitchFamily="18" charset="0"/>
              <a:cs typeface="Times New Roman" panose="02020603050405020304" pitchFamily="18" charset="0"/>
            </a:endParaRPr>
          </a:p>
        </p:txBody>
      </p:sp>
      <p:pic>
        <p:nvPicPr>
          <p:cNvPr id="3078" name="Picture 6" descr="Image result for heterogeneous solutions">
            <a:extLst>
              <a:ext uri="{FF2B5EF4-FFF2-40B4-BE49-F238E27FC236}">
                <a16:creationId xmlns:a16="http://schemas.microsoft.com/office/drawing/2014/main" id="{6B62E275-B96A-428D-9741-9647FDBC94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96" b="15406"/>
          <a:stretch/>
        </p:blipFill>
        <p:spPr bwMode="auto">
          <a:xfrm>
            <a:off x="0" y="533400"/>
            <a:ext cx="54864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lated image">
            <a:extLst>
              <a:ext uri="{FF2B5EF4-FFF2-40B4-BE49-F238E27FC236}">
                <a16:creationId xmlns:a16="http://schemas.microsoft.com/office/drawing/2014/main" id="{D5A16E78-BECC-4F2B-8AD2-F2C2C7C21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5726" y="580580"/>
            <a:ext cx="2024062" cy="26270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A93AD71-61EE-4FB0-8CB8-497F6481F29A}"/>
              </a:ext>
            </a:extLst>
          </p:cNvPr>
          <p:cNvSpPr txBox="1"/>
          <p:nvPr/>
        </p:nvSpPr>
        <p:spPr>
          <a:xfrm>
            <a:off x="6096000" y="3283803"/>
            <a:ext cx="2514600" cy="830997"/>
          </a:xfrm>
          <a:prstGeom prst="rect">
            <a:avLst/>
          </a:prstGeom>
          <a:no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Heterogeneous, will not mix at all</a:t>
            </a:r>
          </a:p>
        </p:txBody>
      </p:sp>
      <p:sp>
        <p:nvSpPr>
          <p:cNvPr id="4" name="TextBox 3">
            <a:extLst>
              <a:ext uri="{FF2B5EF4-FFF2-40B4-BE49-F238E27FC236}">
                <a16:creationId xmlns:a16="http://schemas.microsoft.com/office/drawing/2014/main" id="{668D7094-2A89-45B4-AE8A-442194151A04}"/>
              </a:ext>
            </a:extLst>
          </p:cNvPr>
          <p:cNvSpPr txBox="1"/>
          <p:nvPr/>
        </p:nvSpPr>
        <p:spPr>
          <a:xfrm>
            <a:off x="76200" y="0"/>
            <a:ext cx="8839200" cy="400110"/>
          </a:xfrm>
          <a:prstGeom prst="rect">
            <a:avLst/>
          </a:prstGeom>
          <a:noFill/>
        </p:spPr>
        <p:txBody>
          <a:bodyPr wrap="square" rtlCol="0">
            <a:spAutoFit/>
          </a:bodyPr>
          <a:lstStyle/>
          <a:p>
            <a:r>
              <a:rPr lang="en-US" sz="2000" dirty="0">
                <a:latin typeface="Comic Sans MS" panose="030F0702030302020204" pitchFamily="66" charset="0"/>
              </a:rPr>
              <a:t>   Salty Water                    Chocolate milk               Oil &amp; white vinegar</a:t>
            </a:r>
          </a:p>
        </p:txBody>
      </p:sp>
      <p:sp>
        <p:nvSpPr>
          <p:cNvPr id="9" name="TextBox 8">
            <a:extLst>
              <a:ext uri="{FF2B5EF4-FFF2-40B4-BE49-F238E27FC236}">
                <a16:creationId xmlns:a16="http://schemas.microsoft.com/office/drawing/2014/main" id="{96E92F2D-5515-4313-A484-9F3E266DC7BC}"/>
              </a:ext>
            </a:extLst>
          </p:cNvPr>
          <p:cNvSpPr txBox="1"/>
          <p:nvPr/>
        </p:nvSpPr>
        <p:spPr>
          <a:xfrm>
            <a:off x="-28136" y="3371056"/>
            <a:ext cx="2847535" cy="830997"/>
          </a:xfrm>
          <a:prstGeom prst="rect">
            <a:avLst/>
          </a:prstGeom>
          <a:no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Homogeneous</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stays mixed perfectly</a:t>
            </a:r>
          </a:p>
        </p:txBody>
      </p:sp>
      <p:sp>
        <p:nvSpPr>
          <p:cNvPr id="10" name="TextBox 9">
            <a:extLst>
              <a:ext uri="{FF2B5EF4-FFF2-40B4-BE49-F238E27FC236}">
                <a16:creationId xmlns:a16="http://schemas.microsoft.com/office/drawing/2014/main" id="{490D0979-DBE1-4430-9FAB-B9772E70FF02}"/>
              </a:ext>
            </a:extLst>
          </p:cNvPr>
          <p:cNvSpPr txBox="1"/>
          <p:nvPr/>
        </p:nvSpPr>
        <p:spPr>
          <a:xfrm>
            <a:off x="3086686" y="3394502"/>
            <a:ext cx="2514600" cy="830997"/>
          </a:xfrm>
          <a:prstGeom prst="rect">
            <a:avLst/>
          </a:prstGeom>
          <a:no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Heterogenous, will settle apart soon</a:t>
            </a:r>
          </a:p>
        </p:txBody>
      </p:sp>
    </p:spTree>
    <p:extLst>
      <p:ext uri="{BB962C8B-B14F-4D97-AF65-F5344CB8AC3E}">
        <p14:creationId xmlns:p14="http://schemas.microsoft.com/office/powerpoint/2010/main" val="672376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noFill/>
        </p:spPr>
        <p:txBody>
          <a:bodyPr wrap="square" rtlCol="0">
            <a:spAutoFit/>
          </a:bodyPr>
          <a:lstStyle/>
          <a:p>
            <a:r>
              <a:rPr lang="en-US" sz="2800" dirty="0"/>
              <a:t>22.  Mixtures can come in ALL PHASES.  Examples of mixtures </a:t>
            </a:r>
          </a:p>
          <a:p>
            <a:endParaRPr lang="en-US" sz="2800" dirty="0"/>
          </a:p>
        </p:txBody>
      </p:sp>
      <p:graphicFrame>
        <p:nvGraphicFramePr>
          <p:cNvPr id="3" name="Table 3">
            <a:extLst>
              <a:ext uri="{FF2B5EF4-FFF2-40B4-BE49-F238E27FC236}">
                <a16:creationId xmlns:a16="http://schemas.microsoft.com/office/drawing/2014/main" id="{54470430-33CF-4143-B810-749E4662C715}"/>
              </a:ext>
            </a:extLst>
          </p:cNvPr>
          <p:cNvGraphicFramePr>
            <a:graphicFrameLocks noGrp="1"/>
          </p:cNvGraphicFramePr>
          <p:nvPr>
            <p:extLst>
              <p:ext uri="{D42A27DB-BD31-4B8C-83A1-F6EECF244321}">
                <p14:modId xmlns:p14="http://schemas.microsoft.com/office/powerpoint/2010/main" val="4197792499"/>
              </p:ext>
            </p:extLst>
          </p:nvPr>
        </p:nvGraphicFramePr>
        <p:xfrm>
          <a:off x="0" y="762000"/>
          <a:ext cx="9144000" cy="6095998"/>
        </p:xfrm>
        <a:graphic>
          <a:graphicData uri="http://schemas.openxmlformats.org/drawingml/2006/table">
            <a:tbl>
              <a:tblPr firstRow="1" bandRow="1">
                <a:tableStyleId>{5C22544A-7EE6-4342-B048-85BDC9FD1C3A}</a:tableStyleId>
              </a:tblPr>
              <a:tblGrid>
                <a:gridCol w="1801091">
                  <a:extLst>
                    <a:ext uri="{9D8B030D-6E8A-4147-A177-3AD203B41FA5}">
                      <a16:colId xmlns:a16="http://schemas.microsoft.com/office/drawing/2014/main" val="3210130167"/>
                    </a:ext>
                  </a:extLst>
                </a:gridCol>
                <a:gridCol w="2389909">
                  <a:extLst>
                    <a:ext uri="{9D8B030D-6E8A-4147-A177-3AD203B41FA5}">
                      <a16:colId xmlns:a16="http://schemas.microsoft.com/office/drawing/2014/main" val="1527558730"/>
                    </a:ext>
                  </a:extLst>
                </a:gridCol>
                <a:gridCol w="2819400">
                  <a:extLst>
                    <a:ext uri="{9D8B030D-6E8A-4147-A177-3AD203B41FA5}">
                      <a16:colId xmlns:a16="http://schemas.microsoft.com/office/drawing/2014/main" val="1392301196"/>
                    </a:ext>
                  </a:extLst>
                </a:gridCol>
                <a:gridCol w="2133600">
                  <a:extLst>
                    <a:ext uri="{9D8B030D-6E8A-4147-A177-3AD203B41FA5}">
                      <a16:colId xmlns:a16="http://schemas.microsoft.com/office/drawing/2014/main" val="3689296762"/>
                    </a:ext>
                  </a:extLst>
                </a:gridCol>
              </a:tblGrid>
              <a:tr h="832737">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Solution phase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examples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Contains this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Mixed with this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37089487"/>
                  </a:ext>
                </a:extLst>
              </a:tr>
              <a:tr h="699315">
                <a:tc rowSpan="2">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Solids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0" dirty="0">
                          <a:solidFill>
                            <a:srgbClr val="0000CC"/>
                          </a:solidFill>
                          <a:latin typeface="Times New Roman" panose="02020603050405020304" pitchFamily="18" charset="0"/>
                          <a:cs typeface="Times New Roman" panose="02020603050405020304" pitchFamily="18" charset="0"/>
                        </a:rPr>
                        <a:t>Steel</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0" dirty="0">
                          <a:solidFill>
                            <a:srgbClr val="0000CC"/>
                          </a:solidFill>
                          <a:latin typeface="Times New Roman" panose="02020603050405020304" pitchFamily="18" charset="0"/>
                          <a:cs typeface="Times New Roman" panose="02020603050405020304" pitchFamily="18" charset="0"/>
                        </a:rPr>
                        <a:t>Carbon</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0" dirty="0">
                          <a:solidFill>
                            <a:srgbClr val="0000CC"/>
                          </a:solidFill>
                          <a:latin typeface="Times New Roman" panose="02020603050405020304" pitchFamily="18" charset="0"/>
                          <a:cs typeface="Times New Roman" panose="02020603050405020304" pitchFamily="18" charset="0"/>
                        </a:rPr>
                        <a:t>Iron</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62554393"/>
                  </a:ext>
                </a:extLst>
              </a:tr>
              <a:tr h="699315">
                <a:tc vMerge="1">
                  <a:txBody>
                    <a:bodyPr/>
                    <a:lstStyle/>
                    <a:p>
                      <a:endParaRPr lang="en-US"/>
                    </a:p>
                  </a:txBody>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Brass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Zinc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163233008"/>
                  </a:ext>
                </a:extLst>
              </a:tr>
              <a:tr h="717717">
                <a:tc rowSpan="2">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Liquids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000" b="0" dirty="0">
                          <a:solidFill>
                            <a:srgbClr val="FF0000"/>
                          </a:solidFill>
                          <a:latin typeface="Times New Roman" panose="02020603050405020304" pitchFamily="18" charset="0"/>
                          <a:cs typeface="Times New Roman" panose="02020603050405020304" pitchFamily="18" charset="0"/>
                        </a:rPr>
                        <a:t>Wine</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000" b="0" dirty="0">
                          <a:solidFill>
                            <a:srgbClr val="FF0000"/>
                          </a:solidFill>
                          <a:latin typeface="Times New Roman" panose="02020603050405020304" pitchFamily="18" charset="0"/>
                          <a:cs typeface="Times New Roman" panose="02020603050405020304" pitchFamily="18" charset="0"/>
                        </a:rPr>
                        <a:t>Ethanol</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000" b="0" dirty="0">
                          <a:solidFill>
                            <a:srgbClr val="FF0000"/>
                          </a:solidFill>
                          <a:latin typeface="Times New Roman" panose="02020603050405020304" pitchFamily="18" charset="0"/>
                          <a:cs typeface="Times New Roman" panose="02020603050405020304" pitchFamily="18" charset="0"/>
                        </a:rPr>
                        <a:t>Fruit juice</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9482082"/>
                  </a:ext>
                </a:extLst>
              </a:tr>
              <a:tr h="717717">
                <a:tc vMerge="1">
                  <a:txBody>
                    <a:bodyPr/>
                    <a:lstStyle/>
                    <a:p>
                      <a:endParaRPr lang="en-US"/>
                    </a:p>
                  </a:txBody>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Vinegar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Acetic acid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31466635"/>
                  </a:ext>
                </a:extLst>
              </a:tr>
              <a:tr h="993763">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Gas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 Air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Nitrogen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451211"/>
                  </a:ext>
                </a:extLst>
              </a:tr>
              <a:tr h="717717">
                <a:tc rowSpan="2">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Aqueous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2000" b="0" dirty="0">
                          <a:solidFill>
                            <a:srgbClr val="0000CC"/>
                          </a:solidFill>
                          <a:latin typeface="Times New Roman" panose="02020603050405020304" pitchFamily="18" charset="0"/>
                          <a:cs typeface="Times New Roman" panose="02020603050405020304" pitchFamily="18" charset="0"/>
                        </a:rPr>
                        <a:t>Salty water</a:t>
                      </a:r>
                      <a:endParaRPr lang="en-US" sz="20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2000" b="0" dirty="0">
                          <a:solidFill>
                            <a:srgbClr val="0000CC"/>
                          </a:solidFill>
                          <a:latin typeface="Times New Roman" panose="02020603050405020304" pitchFamily="18" charset="0"/>
                          <a:cs typeface="Times New Roman" panose="02020603050405020304" pitchFamily="18" charset="0"/>
                        </a:rPr>
                        <a:t>Table salt</a:t>
                      </a:r>
                      <a:endParaRPr lang="en-US" sz="20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2000" b="0" dirty="0">
                          <a:solidFill>
                            <a:srgbClr val="0000CC"/>
                          </a:solidFill>
                          <a:latin typeface="Times New Roman" panose="02020603050405020304" pitchFamily="18" charset="0"/>
                          <a:cs typeface="Times New Roman" panose="02020603050405020304" pitchFamily="18" charset="0"/>
                        </a:rPr>
                        <a:t>Water</a:t>
                      </a:r>
                      <a:endParaRPr lang="en-US" sz="20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326579223"/>
                  </a:ext>
                </a:extLst>
              </a:tr>
              <a:tr h="717717">
                <a:tc vMerge="1">
                  <a:txBody>
                    <a:bodyPr/>
                    <a:lstStyle/>
                    <a:p>
                      <a:endParaRPr lang="en-US"/>
                    </a:p>
                  </a:txBody>
                  <a:tcPr/>
                </a:tc>
                <a:tc>
                  <a:txBody>
                    <a:bodyPr/>
                    <a:lstStyle/>
                    <a:p>
                      <a:pPr algn="ctr"/>
                      <a:r>
                        <a:rPr lang="en-US" sz="2000" b="0" dirty="0">
                          <a:solidFill>
                            <a:srgbClr val="FF0000"/>
                          </a:solidFill>
                          <a:latin typeface="Times New Roman" panose="02020603050405020304" pitchFamily="18" charset="0"/>
                          <a:cs typeface="Times New Roman" panose="02020603050405020304" pitchFamily="18" charset="0"/>
                        </a:rPr>
                        <a:t>Kool Aid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2000" b="0" dirty="0">
                          <a:solidFill>
                            <a:srgbClr val="FF0000"/>
                          </a:solidFill>
                          <a:latin typeface="Times New Roman" panose="02020603050405020304" pitchFamily="18" charset="0"/>
                          <a:cs typeface="Times New Roman" panose="02020603050405020304" pitchFamily="18" charset="0"/>
                        </a:rPr>
                        <a:t>Sugar + Food color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2000" b="0" dirty="0">
                          <a:solidFill>
                            <a:srgbClr val="FF0000"/>
                          </a:solidFill>
                          <a:latin typeface="Times New Roman" panose="02020603050405020304" pitchFamily="18" charset="0"/>
                          <a:cs typeface="Times New Roman" panose="02020603050405020304" pitchFamily="18" charset="0"/>
                        </a:rPr>
                        <a:t>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899040620"/>
                  </a:ext>
                </a:extLst>
              </a:tr>
            </a:tbl>
          </a:graphicData>
        </a:graphic>
      </p:graphicFrame>
    </p:spTree>
    <p:extLst>
      <p:ext uri="{BB962C8B-B14F-4D97-AF65-F5344CB8AC3E}">
        <p14:creationId xmlns:p14="http://schemas.microsoft.com/office/powerpoint/2010/main" val="1630941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533400" y="685800"/>
            <a:ext cx="8382000" cy="2438400"/>
          </a:xfrm>
        </p:spPr>
        <p:txBody>
          <a:bodyPr/>
          <a:lstStyle/>
          <a:p>
            <a:pPr eaLnBrk="1" hangingPunct="1"/>
            <a:r>
              <a:rPr lang="en-US" altLang="en-US" dirty="0">
                <a:latin typeface="Times New Roman" panose="02020603050405020304" pitchFamily="18" charset="0"/>
                <a:cs typeface="Times New Roman" panose="02020603050405020304" pitchFamily="18" charset="0"/>
              </a:rPr>
              <a:t>Matter Class #2</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OB: Matter Vocabulary,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Compounds + Elements,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the Law of Conservation of Matter</a:t>
            </a:r>
          </a:p>
        </p:txBody>
      </p:sp>
    </p:spTree>
    <p:extLst>
      <p:ext uri="{BB962C8B-B14F-4D97-AF65-F5344CB8AC3E}">
        <p14:creationId xmlns:p14="http://schemas.microsoft.com/office/powerpoint/2010/main" val="1733985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2286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4000" u="sng">
                <a:solidFill>
                  <a:prstClr val="black"/>
                </a:solidFill>
              </a:rPr>
              <a:t>MATTER</a:t>
            </a:r>
          </a:p>
        </p:txBody>
      </p:sp>
      <p:sp>
        <p:nvSpPr>
          <p:cNvPr id="4099" name="TextBox 2"/>
          <p:cNvSpPr txBox="1">
            <a:spLocks noChangeArrowheads="1"/>
          </p:cNvSpPr>
          <p:nvPr/>
        </p:nvSpPr>
        <p:spPr bwMode="auto">
          <a:xfrm>
            <a:off x="381000" y="1600200"/>
            <a:ext cx="3352800" cy="9540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800">
                <a:solidFill>
                  <a:prstClr val="black"/>
                </a:solidFill>
                <a:latin typeface="Century Schoolbook" pitchFamily="18" charset="0"/>
                <a:cs typeface="Arial" charset="0"/>
              </a:rPr>
              <a:t>Pure substances</a:t>
            </a:r>
            <a:br>
              <a:rPr lang="en-US" altLang="en-US" sz="2800">
                <a:solidFill>
                  <a:prstClr val="black"/>
                </a:solidFill>
                <a:latin typeface="Century Schoolbook" pitchFamily="18" charset="0"/>
                <a:cs typeface="Arial" charset="0"/>
              </a:rPr>
            </a:br>
            <a:r>
              <a:rPr lang="en-US" altLang="en-US" sz="2800">
                <a:solidFill>
                  <a:prstClr val="black"/>
                </a:solidFill>
                <a:latin typeface="Century Schoolbook" pitchFamily="18" charset="0"/>
                <a:cs typeface="Arial" charset="0"/>
              </a:rPr>
              <a:t>all homogeneous</a:t>
            </a:r>
          </a:p>
        </p:txBody>
      </p:sp>
      <p:sp>
        <p:nvSpPr>
          <p:cNvPr id="4100" name="TextBox 3"/>
          <p:cNvSpPr txBox="1">
            <a:spLocks noChangeArrowheads="1"/>
          </p:cNvSpPr>
          <p:nvPr/>
        </p:nvSpPr>
        <p:spPr bwMode="auto">
          <a:xfrm>
            <a:off x="4876800" y="1371600"/>
            <a:ext cx="3352800" cy="954107"/>
          </a:xfrm>
          <a:prstGeom prst="rect">
            <a:avLst/>
          </a:prstGeom>
          <a:noFill/>
          <a:ln w="9525">
            <a:solidFill>
              <a:srgbClr val="FF0000"/>
            </a:solidFill>
            <a:miter lim="800000"/>
            <a:headEnd/>
            <a:tailEnd/>
          </a:ln>
        </p:spPr>
        <p:txBody>
          <a:bodyPr>
            <a:spAutoFit/>
          </a:bodyPr>
          <a:lstStyle/>
          <a:p>
            <a:pPr algn="ctr" fontAlgn="base">
              <a:spcBef>
                <a:spcPct val="0"/>
              </a:spcBef>
              <a:spcAft>
                <a:spcPct val="0"/>
              </a:spcAft>
              <a:defRPr/>
            </a:pPr>
            <a:r>
              <a:rPr lang="en-US" sz="2800" dirty="0">
                <a:solidFill>
                  <a:prstClr val="black"/>
                </a:solidFill>
                <a:cs typeface="Arial" charset="0"/>
              </a:rPr>
              <a:t>Mixtures</a:t>
            </a:r>
            <a:br>
              <a:rPr lang="en-US" sz="2800" dirty="0">
                <a:solidFill>
                  <a:prstClr val="black"/>
                </a:solidFill>
                <a:cs typeface="Arial" charset="0"/>
              </a:rPr>
            </a:br>
            <a:r>
              <a:rPr lang="en-US" sz="2800" dirty="0">
                <a:solidFill>
                  <a:prstClr val="black"/>
                </a:solidFill>
                <a:cs typeface="Arial" charset="0"/>
              </a:rPr>
              <a:t>(two flavors </a:t>
            </a:r>
            <a:r>
              <a:rPr lang="en-US" sz="2800" dirty="0">
                <a:solidFill>
                  <a:prstClr val="black"/>
                </a:solidFill>
                <a:cs typeface="Arial" charset="0"/>
                <a:sym typeface="Wingdings" panose="05000000000000000000" pitchFamily="2" charset="2"/>
              </a:rPr>
              <a:t></a:t>
            </a:r>
            <a:r>
              <a:rPr lang="en-US" sz="2800" dirty="0">
                <a:solidFill>
                  <a:prstClr val="black"/>
                </a:solidFill>
                <a:cs typeface="Arial" charset="0"/>
              </a:rPr>
              <a:t>)</a:t>
            </a:r>
          </a:p>
        </p:txBody>
      </p:sp>
      <p:sp>
        <p:nvSpPr>
          <p:cNvPr id="4101" name="TextBox 4"/>
          <p:cNvSpPr txBox="1">
            <a:spLocks noChangeArrowheads="1"/>
          </p:cNvSpPr>
          <p:nvPr/>
        </p:nvSpPr>
        <p:spPr bwMode="auto">
          <a:xfrm>
            <a:off x="1447800" y="3276600"/>
            <a:ext cx="2438400"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endParaRPr lang="en-US" altLang="en-US" sz="1800" dirty="0">
              <a:solidFill>
                <a:schemeClr val="accent3">
                  <a:lumMod val="50000"/>
                </a:schemeClr>
              </a:solidFill>
              <a:latin typeface="Arial" charset="0"/>
              <a:cs typeface="Arial" charset="0"/>
            </a:endParaRPr>
          </a:p>
          <a:p>
            <a:pPr algn="ctr" eaLnBrk="1" fontAlgn="base" hangingPunct="1">
              <a:spcBef>
                <a:spcPct val="0"/>
              </a:spcBef>
              <a:spcAft>
                <a:spcPct val="0"/>
              </a:spcAft>
              <a:buFontTx/>
              <a:buNone/>
            </a:pPr>
            <a:endParaRPr lang="en-US" altLang="en-US" sz="1800" dirty="0">
              <a:solidFill>
                <a:schemeClr val="accent3">
                  <a:lumMod val="50000"/>
                </a:schemeClr>
              </a:solidFill>
              <a:latin typeface="Arial" charset="0"/>
              <a:cs typeface="Arial" charset="0"/>
            </a:endParaRPr>
          </a:p>
        </p:txBody>
      </p:sp>
      <p:sp>
        <p:nvSpPr>
          <p:cNvPr id="4102" name="TextBox 5"/>
          <p:cNvSpPr txBox="1">
            <a:spLocks noChangeArrowheads="1"/>
          </p:cNvSpPr>
          <p:nvPr/>
        </p:nvSpPr>
        <p:spPr bwMode="auto">
          <a:xfrm>
            <a:off x="228600" y="5105400"/>
            <a:ext cx="4114800" cy="76944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400" b="1" dirty="0">
                <a:solidFill>
                  <a:srgbClr val="FF0000"/>
                </a:solidFill>
                <a:latin typeface="Arial" charset="0"/>
                <a:cs typeface="Arial" charset="0"/>
              </a:rPr>
              <a:t> </a:t>
            </a:r>
          </a:p>
          <a:p>
            <a:pPr algn="ctr" eaLnBrk="1" fontAlgn="base" hangingPunct="1">
              <a:spcBef>
                <a:spcPct val="0"/>
              </a:spcBef>
              <a:spcAft>
                <a:spcPct val="0"/>
              </a:spcAft>
              <a:buFontTx/>
              <a:buNone/>
            </a:pPr>
            <a:endParaRPr lang="en-US" altLang="en-US" sz="2000" dirty="0">
              <a:solidFill>
                <a:srgbClr val="FF0000"/>
              </a:solidFill>
              <a:latin typeface="Arial" charset="0"/>
              <a:cs typeface="Arial" charset="0"/>
            </a:endParaRPr>
          </a:p>
        </p:txBody>
      </p:sp>
      <p:sp>
        <p:nvSpPr>
          <p:cNvPr id="4103" name="TextBox 6"/>
          <p:cNvSpPr txBox="1">
            <a:spLocks noChangeArrowheads="1"/>
          </p:cNvSpPr>
          <p:nvPr/>
        </p:nvSpPr>
        <p:spPr bwMode="auto">
          <a:xfrm>
            <a:off x="4876800" y="3048000"/>
            <a:ext cx="2438400"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400" b="1" dirty="0">
                <a:solidFill>
                  <a:prstClr val="black"/>
                </a:solidFill>
              </a:rPr>
              <a:t> </a:t>
            </a:r>
          </a:p>
          <a:p>
            <a:pPr algn="ctr" eaLnBrk="1" fontAlgn="base" hangingPunct="1">
              <a:spcBef>
                <a:spcPct val="0"/>
              </a:spcBef>
              <a:spcAft>
                <a:spcPct val="0"/>
              </a:spcAft>
              <a:buFontTx/>
              <a:buNone/>
            </a:pPr>
            <a:endParaRPr lang="en-US" altLang="en-US" sz="2400" b="1" dirty="0">
              <a:solidFill>
                <a:prstClr val="black"/>
              </a:solidFill>
            </a:endParaRPr>
          </a:p>
          <a:p>
            <a:pPr algn="ctr" eaLnBrk="1" fontAlgn="base" hangingPunct="1">
              <a:spcBef>
                <a:spcPct val="0"/>
              </a:spcBef>
              <a:spcAft>
                <a:spcPct val="0"/>
              </a:spcAft>
              <a:buFontTx/>
              <a:buNone/>
            </a:pPr>
            <a:endParaRPr lang="en-US" altLang="en-US" sz="2400" b="1" dirty="0">
              <a:solidFill>
                <a:prstClr val="black"/>
              </a:solidFill>
            </a:endParaRPr>
          </a:p>
        </p:txBody>
      </p:sp>
      <p:sp>
        <p:nvSpPr>
          <p:cNvPr id="4104" name="TextBox 7"/>
          <p:cNvSpPr txBox="1">
            <a:spLocks noChangeArrowheads="1"/>
          </p:cNvSpPr>
          <p:nvPr/>
        </p:nvSpPr>
        <p:spPr bwMode="auto">
          <a:xfrm>
            <a:off x="4962525" y="4876800"/>
            <a:ext cx="3657600" cy="120032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endParaRPr lang="en-US" altLang="en-US" sz="2400" b="1" dirty="0">
              <a:solidFill>
                <a:prstClr val="black"/>
              </a:solidFill>
              <a:latin typeface="Century Schoolbook" pitchFamily="18" charset="0"/>
              <a:cs typeface="Arial" charset="0"/>
            </a:endParaRPr>
          </a:p>
          <a:p>
            <a:pPr algn="ctr" eaLnBrk="1" fontAlgn="base" hangingPunct="1">
              <a:spcBef>
                <a:spcPct val="0"/>
              </a:spcBef>
              <a:spcAft>
                <a:spcPct val="0"/>
              </a:spcAft>
              <a:buFontTx/>
              <a:buNone/>
            </a:pPr>
            <a:endParaRPr lang="en-US" altLang="en-US" sz="2400" b="1" dirty="0">
              <a:solidFill>
                <a:prstClr val="black"/>
              </a:solidFill>
              <a:latin typeface="Century Schoolbook" pitchFamily="18" charset="0"/>
              <a:cs typeface="Arial" charset="0"/>
            </a:endParaRPr>
          </a:p>
          <a:p>
            <a:pPr algn="ctr" eaLnBrk="1" fontAlgn="base" hangingPunct="1">
              <a:spcBef>
                <a:spcPct val="0"/>
              </a:spcBef>
              <a:spcAft>
                <a:spcPct val="0"/>
              </a:spcAft>
              <a:buFontTx/>
              <a:buNone/>
            </a:pPr>
            <a:endParaRPr lang="en-US" altLang="en-US" sz="2400" b="1" dirty="0">
              <a:solidFill>
                <a:prstClr val="black"/>
              </a:solidFill>
              <a:latin typeface="Century Schoolbook" pitchFamily="18" charset="0"/>
              <a:cs typeface="Arial" charset="0"/>
            </a:endParaRPr>
          </a:p>
        </p:txBody>
      </p:sp>
      <p:cxnSp>
        <p:nvCxnSpPr>
          <p:cNvPr id="12" name="Straight Connector 11"/>
          <p:cNvCxnSpPr/>
          <p:nvPr/>
        </p:nvCxnSpPr>
        <p:spPr>
          <a:xfrm flipH="1">
            <a:off x="533400" y="2554288"/>
            <a:ext cx="685800" cy="2551112"/>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a:endCxn id="4101" idx="0"/>
          </p:cNvCxnSpPr>
          <p:nvPr/>
        </p:nvCxnSpPr>
        <p:spPr>
          <a:xfrm flipH="1">
            <a:off x="2667000" y="2514600"/>
            <a:ext cx="381000" cy="762000"/>
          </a:xfrm>
          <a:prstGeom prst="line">
            <a:avLst/>
          </a:prstGeom>
        </p:spPr>
        <p:style>
          <a:lnRef idx="2">
            <a:schemeClr val="accent3"/>
          </a:lnRef>
          <a:fillRef idx="0">
            <a:schemeClr val="accent3"/>
          </a:fillRef>
          <a:effectRef idx="1">
            <a:schemeClr val="accent3"/>
          </a:effectRef>
          <a:fontRef idx="minor">
            <a:schemeClr val="tx1"/>
          </a:fontRef>
        </p:style>
      </p:cxnSp>
      <p:cxnSp>
        <p:nvCxnSpPr>
          <p:cNvPr id="16" name="Straight Connector 15"/>
          <p:cNvCxnSpPr>
            <a:cxnSpLocks/>
          </p:cNvCxnSpPr>
          <p:nvPr/>
        </p:nvCxnSpPr>
        <p:spPr>
          <a:xfrm flipH="1">
            <a:off x="5410200" y="2325707"/>
            <a:ext cx="228600" cy="722293"/>
          </a:xfrm>
          <a:prstGeom prst="line">
            <a:avLst/>
          </a:prstGeom>
        </p:spPr>
        <p:style>
          <a:lnRef idx="2">
            <a:schemeClr val="accent3"/>
          </a:lnRef>
          <a:fillRef idx="0">
            <a:schemeClr val="accent3"/>
          </a:fillRef>
          <a:effectRef idx="1">
            <a:schemeClr val="accent3"/>
          </a:effectRef>
          <a:fontRef idx="minor">
            <a:schemeClr val="tx1"/>
          </a:fontRef>
        </p:style>
      </p:cxnSp>
      <p:cxnSp>
        <p:nvCxnSpPr>
          <p:cNvPr id="18" name="Straight Connector 17"/>
          <p:cNvCxnSpPr>
            <a:cxnSpLocks/>
          </p:cNvCxnSpPr>
          <p:nvPr/>
        </p:nvCxnSpPr>
        <p:spPr>
          <a:xfrm>
            <a:off x="7467600" y="2325707"/>
            <a:ext cx="304800" cy="2551093"/>
          </a:xfrm>
          <a:prstGeom prst="line">
            <a:avLst/>
          </a:prstGeom>
        </p:spPr>
        <p:style>
          <a:lnRef idx="2">
            <a:schemeClr val="accent3"/>
          </a:lnRef>
          <a:fillRef idx="0">
            <a:schemeClr val="accent3"/>
          </a:fillRef>
          <a:effectRef idx="1">
            <a:schemeClr val="accent3"/>
          </a:effectRef>
          <a:fontRef idx="minor">
            <a:schemeClr val="tx1"/>
          </a:fontRef>
        </p:style>
      </p:cxnSp>
      <p:cxnSp>
        <p:nvCxnSpPr>
          <p:cNvPr id="3" name="Straight Connector 2"/>
          <p:cNvCxnSpPr/>
          <p:nvPr/>
        </p:nvCxnSpPr>
        <p:spPr>
          <a:xfrm flipH="1">
            <a:off x="2514600" y="838200"/>
            <a:ext cx="1447800" cy="76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4100" idx="0"/>
          </p:cNvCxnSpPr>
          <p:nvPr/>
        </p:nvCxnSpPr>
        <p:spPr>
          <a:xfrm>
            <a:off x="5105400" y="838200"/>
            <a:ext cx="14478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7636D21-87B2-422D-9836-597072311958}"/>
              </a:ext>
            </a:extLst>
          </p:cNvPr>
          <p:cNvSpPr txBox="1"/>
          <p:nvPr/>
        </p:nvSpPr>
        <p:spPr>
          <a:xfrm>
            <a:off x="0" y="0"/>
            <a:ext cx="914400" cy="923330"/>
          </a:xfrm>
          <a:prstGeom prst="rect">
            <a:avLst/>
          </a:prstGeom>
          <a:noFill/>
        </p:spPr>
        <p:txBody>
          <a:bodyPr wrap="square" rtlCol="0">
            <a:spAutoFit/>
          </a:bodyPr>
          <a:lstStyle/>
          <a:p>
            <a:r>
              <a:rPr lang="en-US" sz="5400" dirty="0">
                <a:solidFill>
                  <a:srgbClr val="0000CC"/>
                </a:solidFill>
              </a:rPr>
              <a:t>23</a:t>
            </a:r>
          </a:p>
        </p:txBody>
      </p:sp>
    </p:spTree>
    <p:extLst>
      <p:ext uri="{BB962C8B-B14F-4D97-AF65-F5344CB8AC3E}">
        <p14:creationId xmlns:p14="http://schemas.microsoft.com/office/powerpoint/2010/main" val="2116241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2286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4000" u="sng">
                <a:solidFill>
                  <a:prstClr val="black"/>
                </a:solidFill>
              </a:rPr>
              <a:t>MATTER</a:t>
            </a:r>
          </a:p>
        </p:txBody>
      </p:sp>
      <p:sp>
        <p:nvSpPr>
          <p:cNvPr id="4099" name="TextBox 2"/>
          <p:cNvSpPr txBox="1">
            <a:spLocks noChangeArrowheads="1"/>
          </p:cNvSpPr>
          <p:nvPr/>
        </p:nvSpPr>
        <p:spPr bwMode="auto">
          <a:xfrm>
            <a:off x="381000" y="1600200"/>
            <a:ext cx="3352800" cy="9540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800">
                <a:solidFill>
                  <a:prstClr val="black"/>
                </a:solidFill>
                <a:latin typeface="Century Schoolbook" pitchFamily="18" charset="0"/>
                <a:cs typeface="Arial" charset="0"/>
              </a:rPr>
              <a:t>Pure substances</a:t>
            </a:r>
            <a:br>
              <a:rPr lang="en-US" altLang="en-US" sz="2800">
                <a:solidFill>
                  <a:prstClr val="black"/>
                </a:solidFill>
                <a:latin typeface="Century Schoolbook" pitchFamily="18" charset="0"/>
                <a:cs typeface="Arial" charset="0"/>
              </a:rPr>
            </a:br>
            <a:r>
              <a:rPr lang="en-US" altLang="en-US" sz="2800">
                <a:solidFill>
                  <a:prstClr val="black"/>
                </a:solidFill>
                <a:latin typeface="Century Schoolbook" pitchFamily="18" charset="0"/>
                <a:cs typeface="Arial" charset="0"/>
              </a:rPr>
              <a:t>all homogeneous</a:t>
            </a:r>
          </a:p>
        </p:txBody>
      </p:sp>
      <p:sp>
        <p:nvSpPr>
          <p:cNvPr id="4100" name="TextBox 3"/>
          <p:cNvSpPr txBox="1">
            <a:spLocks noChangeArrowheads="1"/>
          </p:cNvSpPr>
          <p:nvPr/>
        </p:nvSpPr>
        <p:spPr bwMode="auto">
          <a:xfrm>
            <a:off x="4876800" y="1371600"/>
            <a:ext cx="3352800" cy="954107"/>
          </a:xfrm>
          <a:prstGeom prst="rect">
            <a:avLst/>
          </a:prstGeom>
          <a:noFill/>
          <a:ln w="9525">
            <a:solidFill>
              <a:srgbClr val="FF0000"/>
            </a:solidFill>
            <a:miter lim="800000"/>
            <a:headEnd/>
            <a:tailEnd/>
          </a:ln>
        </p:spPr>
        <p:txBody>
          <a:bodyPr>
            <a:spAutoFit/>
          </a:bodyPr>
          <a:lstStyle/>
          <a:p>
            <a:pPr algn="ctr" fontAlgn="base">
              <a:spcBef>
                <a:spcPct val="0"/>
              </a:spcBef>
              <a:spcAft>
                <a:spcPct val="0"/>
              </a:spcAft>
              <a:defRPr/>
            </a:pPr>
            <a:r>
              <a:rPr lang="en-US" sz="2800" dirty="0">
                <a:solidFill>
                  <a:prstClr val="black"/>
                </a:solidFill>
                <a:cs typeface="Arial" charset="0"/>
              </a:rPr>
              <a:t>Mixtures</a:t>
            </a:r>
            <a:br>
              <a:rPr lang="en-US" sz="2800" dirty="0">
                <a:solidFill>
                  <a:prstClr val="black"/>
                </a:solidFill>
                <a:cs typeface="Arial" charset="0"/>
              </a:rPr>
            </a:br>
            <a:r>
              <a:rPr lang="en-US" sz="2800" dirty="0">
                <a:solidFill>
                  <a:prstClr val="black"/>
                </a:solidFill>
                <a:cs typeface="Arial" charset="0"/>
              </a:rPr>
              <a:t>(two flavors </a:t>
            </a:r>
            <a:r>
              <a:rPr lang="en-US" sz="2800" dirty="0">
                <a:solidFill>
                  <a:prstClr val="black"/>
                </a:solidFill>
                <a:cs typeface="Arial" charset="0"/>
                <a:sym typeface="Wingdings" panose="05000000000000000000" pitchFamily="2" charset="2"/>
              </a:rPr>
              <a:t></a:t>
            </a:r>
            <a:r>
              <a:rPr lang="en-US" sz="2800" dirty="0">
                <a:solidFill>
                  <a:prstClr val="black"/>
                </a:solidFill>
                <a:cs typeface="Arial" charset="0"/>
              </a:rPr>
              <a:t>)</a:t>
            </a:r>
          </a:p>
        </p:txBody>
      </p:sp>
      <p:sp>
        <p:nvSpPr>
          <p:cNvPr id="4101" name="TextBox 4"/>
          <p:cNvSpPr txBox="1">
            <a:spLocks noChangeArrowheads="1"/>
          </p:cNvSpPr>
          <p:nvPr/>
        </p:nvSpPr>
        <p:spPr bwMode="auto">
          <a:xfrm>
            <a:off x="1447800" y="3276600"/>
            <a:ext cx="2438400"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400" b="1" dirty="0">
                <a:solidFill>
                  <a:schemeClr val="accent3">
                    <a:lumMod val="50000"/>
                  </a:schemeClr>
                </a:solidFill>
                <a:latin typeface="Arial" charset="0"/>
                <a:cs typeface="Arial" charset="0"/>
              </a:rPr>
              <a:t>Elements</a:t>
            </a:r>
            <a:br>
              <a:rPr lang="en-US" altLang="en-US" sz="2000" dirty="0">
                <a:solidFill>
                  <a:schemeClr val="accent3">
                    <a:lumMod val="50000"/>
                  </a:schemeClr>
                </a:solidFill>
                <a:latin typeface="Arial" charset="0"/>
                <a:cs typeface="Arial" charset="0"/>
              </a:rPr>
            </a:br>
            <a:r>
              <a:rPr lang="en-US" altLang="en-US" sz="1800" dirty="0">
                <a:solidFill>
                  <a:schemeClr val="accent3">
                    <a:lumMod val="50000"/>
                  </a:schemeClr>
                </a:solidFill>
                <a:latin typeface="Arial" charset="0"/>
                <a:cs typeface="Arial" charset="0"/>
              </a:rPr>
              <a:t>examples: Mg, Ca, Fe</a:t>
            </a:r>
          </a:p>
        </p:txBody>
      </p:sp>
      <p:sp>
        <p:nvSpPr>
          <p:cNvPr id="4102" name="TextBox 5"/>
          <p:cNvSpPr txBox="1">
            <a:spLocks noChangeArrowheads="1"/>
          </p:cNvSpPr>
          <p:nvPr/>
        </p:nvSpPr>
        <p:spPr bwMode="auto">
          <a:xfrm>
            <a:off x="228600" y="5105400"/>
            <a:ext cx="4114800" cy="7699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400" b="1">
                <a:solidFill>
                  <a:srgbClr val="FF0000"/>
                </a:solidFill>
                <a:latin typeface="Arial" charset="0"/>
                <a:cs typeface="Arial" charset="0"/>
              </a:rPr>
              <a:t>Compounds</a:t>
            </a:r>
            <a:br>
              <a:rPr lang="en-US" altLang="en-US" sz="2400">
                <a:solidFill>
                  <a:srgbClr val="FF0000"/>
                </a:solidFill>
                <a:latin typeface="Arial" charset="0"/>
                <a:cs typeface="Arial" charset="0"/>
              </a:rPr>
            </a:br>
            <a:r>
              <a:rPr lang="en-US" altLang="en-US" sz="2000">
                <a:solidFill>
                  <a:srgbClr val="FF0000"/>
                </a:solidFill>
                <a:latin typeface="Arial" charset="0"/>
                <a:cs typeface="Arial" charset="0"/>
              </a:rPr>
              <a:t>examples: H</a:t>
            </a:r>
            <a:r>
              <a:rPr lang="en-US" altLang="en-US" sz="2000" baseline="-25000">
                <a:solidFill>
                  <a:srgbClr val="FF0000"/>
                </a:solidFill>
                <a:latin typeface="Arial" charset="0"/>
                <a:cs typeface="Arial" charset="0"/>
              </a:rPr>
              <a:t>2</a:t>
            </a:r>
            <a:r>
              <a:rPr lang="en-US" altLang="en-US" sz="2000">
                <a:solidFill>
                  <a:srgbClr val="FF0000"/>
                </a:solidFill>
                <a:latin typeface="Arial" charset="0"/>
                <a:cs typeface="Arial" charset="0"/>
              </a:rPr>
              <a:t>0, CO</a:t>
            </a:r>
            <a:r>
              <a:rPr lang="en-US" altLang="en-US" sz="2000" baseline="-25000">
                <a:solidFill>
                  <a:srgbClr val="FF0000"/>
                </a:solidFill>
                <a:latin typeface="Arial" charset="0"/>
                <a:cs typeface="Arial" charset="0"/>
              </a:rPr>
              <a:t>2</a:t>
            </a:r>
            <a:r>
              <a:rPr lang="en-US" altLang="en-US" sz="2000">
                <a:solidFill>
                  <a:srgbClr val="FF0000"/>
                </a:solidFill>
                <a:latin typeface="Arial" charset="0"/>
                <a:cs typeface="Arial" charset="0"/>
              </a:rPr>
              <a:t>, NaCl</a:t>
            </a:r>
          </a:p>
        </p:txBody>
      </p:sp>
      <p:sp>
        <p:nvSpPr>
          <p:cNvPr id="4103" name="TextBox 6"/>
          <p:cNvSpPr txBox="1">
            <a:spLocks noChangeArrowheads="1"/>
          </p:cNvSpPr>
          <p:nvPr/>
        </p:nvSpPr>
        <p:spPr bwMode="auto">
          <a:xfrm>
            <a:off x="4876800" y="3048000"/>
            <a:ext cx="2438400"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endParaRPr lang="en-US" altLang="en-US" sz="2400" b="1" dirty="0">
              <a:solidFill>
                <a:prstClr val="black"/>
              </a:solidFill>
            </a:endParaRPr>
          </a:p>
          <a:p>
            <a:pPr algn="ctr" eaLnBrk="1" fontAlgn="base" hangingPunct="1">
              <a:spcBef>
                <a:spcPct val="0"/>
              </a:spcBef>
              <a:spcAft>
                <a:spcPct val="0"/>
              </a:spcAft>
              <a:buFontTx/>
              <a:buNone/>
            </a:pPr>
            <a:endParaRPr lang="en-US" altLang="en-US" sz="2400" b="1" dirty="0">
              <a:solidFill>
                <a:prstClr val="black"/>
              </a:solidFill>
            </a:endParaRPr>
          </a:p>
          <a:p>
            <a:pPr algn="ctr" eaLnBrk="1" fontAlgn="base" hangingPunct="1">
              <a:spcBef>
                <a:spcPct val="0"/>
              </a:spcBef>
              <a:spcAft>
                <a:spcPct val="0"/>
              </a:spcAft>
              <a:buFontTx/>
              <a:buNone/>
            </a:pPr>
            <a:endParaRPr lang="en-US" altLang="en-US" sz="2400" b="1" dirty="0">
              <a:solidFill>
                <a:prstClr val="black"/>
              </a:solidFill>
            </a:endParaRPr>
          </a:p>
        </p:txBody>
      </p:sp>
      <p:sp>
        <p:nvSpPr>
          <p:cNvPr id="4104" name="TextBox 7"/>
          <p:cNvSpPr txBox="1">
            <a:spLocks noChangeArrowheads="1"/>
          </p:cNvSpPr>
          <p:nvPr/>
        </p:nvSpPr>
        <p:spPr bwMode="auto">
          <a:xfrm>
            <a:off x="4962525" y="4876800"/>
            <a:ext cx="3657600" cy="120032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endParaRPr lang="en-US" altLang="en-US" sz="2400" b="1" dirty="0">
              <a:solidFill>
                <a:prstClr val="black"/>
              </a:solidFill>
              <a:latin typeface="Century Schoolbook" pitchFamily="18" charset="0"/>
              <a:cs typeface="Arial" charset="0"/>
            </a:endParaRPr>
          </a:p>
          <a:p>
            <a:pPr algn="ctr" eaLnBrk="1" fontAlgn="base" hangingPunct="1">
              <a:spcBef>
                <a:spcPct val="0"/>
              </a:spcBef>
              <a:spcAft>
                <a:spcPct val="0"/>
              </a:spcAft>
              <a:buFontTx/>
              <a:buNone/>
            </a:pPr>
            <a:endParaRPr lang="en-US" altLang="en-US" sz="2400" b="1" dirty="0">
              <a:solidFill>
                <a:prstClr val="black"/>
              </a:solidFill>
              <a:latin typeface="Century Schoolbook" pitchFamily="18" charset="0"/>
              <a:cs typeface="Arial" charset="0"/>
            </a:endParaRPr>
          </a:p>
          <a:p>
            <a:pPr algn="ctr" eaLnBrk="1" fontAlgn="base" hangingPunct="1">
              <a:spcBef>
                <a:spcPct val="0"/>
              </a:spcBef>
              <a:spcAft>
                <a:spcPct val="0"/>
              </a:spcAft>
              <a:buFontTx/>
              <a:buNone/>
            </a:pPr>
            <a:endParaRPr lang="en-US" altLang="en-US" sz="2400" b="1" dirty="0">
              <a:solidFill>
                <a:prstClr val="black"/>
              </a:solidFill>
              <a:latin typeface="Century Schoolbook" pitchFamily="18" charset="0"/>
              <a:cs typeface="Arial" charset="0"/>
            </a:endParaRPr>
          </a:p>
        </p:txBody>
      </p:sp>
      <p:cxnSp>
        <p:nvCxnSpPr>
          <p:cNvPr id="12" name="Straight Connector 11"/>
          <p:cNvCxnSpPr/>
          <p:nvPr/>
        </p:nvCxnSpPr>
        <p:spPr>
          <a:xfrm flipH="1">
            <a:off x="533400" y="2554288"/>
            <a:ext cx="685800" cy="2551112"/>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a:endCxn id="4101" idx="0"/>
          </p:cNvCxnSpPr>
          <p:nvPr/>
        </p:nvCxnSpPr>
        <p:spPr>
          <a:xfrm flipH="1">
            <a:off x="2667000" y="2514600"/>
            <a:ext cx="381000" cy="762000"/>
          </a:xfrm>
          <a:prstGeom prst="line">
            <a:avLst/>
          </a:prstGeom>
        </p:spPr>
        <p:style>
          <a:lnRef idx="2">
            <a:schemeClr val="accent3"/>
          </a:lnRef>
          <a:fillRef idx="0">
            <a:schemeClr val="accent3"/>
          </a:fillRef>
          <a:effectRef idx="1">
            <a:schemeClr val="accent3"/>
          </a:effectRef>
          <a:fontRef idx="minor">
            <a:schemeClr val="tx1"/>
          </a:fontRef>
        </p:style>
      </p:cxnSp>
      <p:cxnSp>
        <p:nvCxnSpPr>
          <p:cNvPr id="16" name="Straight Connector 15"/>
          <p:cNvCxnSpPr>
            <a:cxnSpLocks/>
          </p:cNvCxnSpPr>
          <p:nvPr/>
        </p:nvCxnSpPr>
        <p:spPr>
          <a:xfrm flipH="1">
            <a:off x="5410200" y="2325707"/>
            <a:ext cx="304800" cy="722293"/>
          </a:xfrm>
          <a:prstGeom prst="line">
            <a:avLst/>
          </a:prstGeom>
        </p:spPr>
        <p:style>
          <a:lnRef idx="2">
            <a:schemeClr val="accent3"/>
          </a:lnRef>
          <a:fillRef idx="0">
            <a:schemeClr val="accent3"/>
          </a:fillRef>
          <a:effectRef idx="1">
            <a:schemeClr val="accent3"/>
          </a:effectRef>
          <a:fontRef idx="minor">
            <a:schemeClr val="tx1"/>
          </a:fontRef>
        </p:style>
      </p:cxnSp>
      <p:cxnSp>
        <p:nvCxnSpPr>
          <p:cNvPr id="18" name="Straight Connector 17"/>
          <p:cNvCxnSpPr>
            <a:cxnSpLocks/>
          </p:cNvCxnSpPr>
          <p:nvPr/>
        </p:nvCxnSpPr>
        <p:spPr>
          <a:xfrm>
            <a:off x="7467600" y="2325707"/>
            <a:ext cx="304800" cy="2551093"/>
          </a:xfrm>
          <a:prstGeom prst="line">
            <a:avLst/>
          </a:prstGeom>
        </p:spPr>
        <p:style>
          <a:lnRef idx="2">
            <a:schemeClr val="accent3"/>
          </a:lnRef>
          <a:fillRef idx="0">
            <a:schemeClr val="accent3"/>
          </a:fillRef>
          <a:effectRef idx="1">
            <a:schemeClr val="accent3"/>
          </a:effectRef>
          <a:fontRef idx="minor">
            <a:schemeClr val="tx1"/>
          </a:fontRef>
        </p:style>
      </p:cxnSp>
      <p:cxnSp>
        <p:nvCxnSpPr>
          <p:cNvPr id="3" name="Straight Connector 2"/>
          <p:cNvCxnSpPr/>
          <p:nvPr/>
        </p:nvCxnSpPr>
        <p:spPr>
          <a:xfrm flipH="1">
            <a:off x="2514600" y="838200"/>
            <a:ext cx="1447800" cy="76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4100" idx="0"/>
          </p:cNvCxnSpPr>
          <p:nvPr/>
        </p:nvCxnSpPr>
        <p:spPr>
          <a:xfrm>
            <a:off x="5105400" y="838200"/>
            <a:ext cx="14478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7636D21-87B2-422D-9836-597072311958}"/>
              </a:ext>
            </a:extLst>
          </p:cNvPr>
          <p:cNvSpPr txBox="1"/>
          <p:nvPr/>
        </p:nvSpPr>
        <p:spPr>
          <a:xfrm>
            <a:off x="0" y="0"/>
            <a:ext cx="914400" cy="923330"/>
          </a:xfrm>
          <a:prstGeom prst="rect">
            <a:avLst/>
          </a:prstGeom>
          <a:noFill/>
        </p:spPr>
        <p:txBody>
          <a:bodyPr wrap="square" rtlCol="0">
            <a:spAutoFit/>
          </a:bodyPr>
          <a:lstStyle/>
          <a:p>
            <a:r>
              <a:rPr lang="en-US" sz="5400" dirty="0">
                <a:solidFill>
                  <a:srgbClr val="0000CC"/>
                </a:solidFill>
              </a:rPr>
              <a:t>23</a:t>
            </a:r>
          </a:p>
        </p:txBody>
      </p:sp>
    </p:spTree>
    <p:extLst>
      <p:ext uri="{BB962C8B-B14F-4D97-AF65-F5344CB8AC3E}">
        <p14:creationId xmlns:p14="http://schemas.microsoft.com/office/powerpoint/2010/main" val="239471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509200"/>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1.  Define Matter – </a:t>
            </a:r>
            <a:r>
              <a:rPr lang="en-US" sz="4000" dirty="0">
                <a:solidFill>
                  <a:srgbClr val="FF0000"/>
                </a:solidFill>
                <a:latin typeface="Times New Roman" panose="02020603050405020304" pitchFamily="18" charset="0"/>
                <a:cs typeface="Times New Roman" panose="02020603050405020304" pitchFamily="18" charset="0"/>
              </a:rPr>
              <a:t>ANYTHING THAT</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                                TAKES UP SPACE</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                                AND HAS MASS</a:t>
            </a:r>
            <a:r>
              <a:rPr lang="en-US" sz="4000" dirty="0">
                <a:latin typeface="Times New Roman" panose="02020603050405020304" pitchFamily="18" charset="0"/>
                <a:cs typeface="Times New Roman" panose="02020603050405020304" pitchFamily="18" charset="0"/>
              </a:rPr>
              <a:t>.  </a:t>
            </a:r>
          </a:p>
          <a:p>
            <a:r>
              <a:rPr lang="en-US" sz="4000" dirty="0">
                <a:latin typeface="Times New Roman" panose="02020603050405020304" pitchFamily="18" charset="0"/>
                <a:cs typeface="Times New Roman" panose="02020603050405020304" pitchFamily="18" charset="0"/>
              </a:rPr>
              <a:t>2.  All matter is in one of these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4 “states” or phases:</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  </a:t>
            </a:r>
            <a:r>
              <a:rPr lang="en-US" sz="4000" dirty="0">
                <a:solidFill>
                  <a:srgbClr val="FF0000"/>
                </a:solidFill>
                <a:latin typeface="Times New Roman" panose="02020603050405020304" pitchFamily="18" charset="0"/>
                <a:cs typeface="Times New Roman" panose="02020603050405020304" pitchFamily="18" charset="0"/>
              </a:rPr>
              <a:t>SOLIDS             </a:t>
            </a:r>
            <a:r>
              <a:rPr lang="en-US" sz="4000" dirty="0">
                <a:latin typeface="Times New Roman" panose="02020603050405020304" pitchFamily="18" charset="0"/>
                <a:cs typeface="Times New Roman" panose="02020603050405020304" pitchFamily="18" charset="0"/>
              </a:rPr>
              <a:t>B. </a:t>
            </a:r>
            <a:r>
              <a:rPr lang="en-US" sz="4000" dirty="0">
                <a:solidFill>
                  <a:srgbClr val="FF0000"/>
                </a:solidFill>
                <a:latin typeface="Times New Roman" panose="02020603050405020304" pitchFamily="18" charset="0"/>
                <a:cs typeface="Times New Roman" panose="02020603050405020304" pitchFamily="18" charset="0"/>
              </a:rPr>
              <a:t>LIQUIDS</a:t>
            </a:r>
          </a:p>
          <a:p>
            <a:endParaRPr lang="en-US" sz="32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C.  </a:t>
            </a:r>
            <a:r>
              <a:rPr lang="en-US" sz="4000" dirty="0">
                <a:solidFill>
                  <a:srgbClr val="FF0000"/>
                </a:solidFill>
                <a:latin typeface="Times New Roman" panose="02020603050405020304" pitchFamily="18" charset="0"/>
                <a:cs typeface="Times New Roman" panose="02020603050405020304" pitchFamily="18" charset="0"/>
              </a:rPr>
              <a:t>GASES              </a:t>
            </a:r>
            <a:r>
              <a:rPr lang="en-US" sz="4000" dirty="0">
                <a:latin typeface="Times New Roman" panose="02020603050405020304" pitchFamily="18" charset="0"/>
                <a:cs typeface="Times New Roman" panose="02020603050405020304" pitchFamily="18" charset="0"/>
              </a:rPr>
              <a:t>D.  </a:t>
            </a:r>
            <a:r>
              <a:rPr lang="en-US" sz="4000" dirty="0">
                <a:solidFill>
                  <a:srgbClr val="FF0000"/>
                </a:solidFill>
                <a:latin typeface="Times New Roman" panose="02020603050405020304" pitchFamily="18" charset="0"/>
                <a:cs typeface="Times New Roman" panose="02020603050405020304" pitchFamily="18" charset="0"/>
              </a:rPr>
              <a:t>AQUEOUS</a:t>
            </a:r>
          </a:p>
        </p:txBody>
      </p:sp>
    </p:spTree>
    <p:extLst>
      <p:ext uri="{BB962C8B-B14F-4D97-AF65-F5344CB8AC3E}">
        <p14:creationId xmlns:p14="http://schemas.microsoft.com/office/powerpoint/2010/main" val="3822233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2286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4000" u="sng">
                <a:solidFill>
                  <a:prstClr val="black"/>
                </a:solidFill>
              </a:rPr>
              <a:t>MATTER</a:t>
            </a:r>
          </a:p>
        </p:txBody>
      </p:sp>
      <p:sp>
        <p:nvSpPr>
          <p:cNvPr id="4099" name="TextBox 2"/>
          <p:cNvSpPr txBox="1">
            <a:spLocks noChangeArrowheads="1"/>
          </p:cNvSpPr>
          <p:nvPr/>
        </p:nvSpPr>
        <p:spPr bwMode="auto">
          <a:xfrm>
            <a:off x="381000" y="1600200"/>
            <a:ext cx="3352800" cy="9540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800">
                <a:solidFill>
                  <a:prstClr val="black"/>
                </a:solidFill>
                <a:latin typeface="Century Schoolbook" pitchFamily="18" charset="0"/>
                <a:cs typeface="Arial" charset="0"/>
              </a:rPr>
              <a:t>Pure substances</a:t>
            </a:r>
            <a:br>
              <a:rPr lang="en-US" altLang="en-US" sz="2800">
                <a:solidFill>
                  <a:prstClr val="black"/>
                </a:solidFill>
                <a:latin typeface="Century Schoolbook" pitchFamily="18" charset="0"/>
                <a:cs typeface="Arial" charset="0"/>
              </a:rPr>
            </a:br>
            <a:r>
              <a:rPr lang="en-US" altLang="en-US" sz="2800">
                <a:solidFill>
                  <a:prstClr val="black"/>
                </a:solidFill>
                <a:latin typeface="Century Schoolbook" pitchFamily="18" charset="0"/>
                <a:cs typeface="Arial" charset="0"/>
              </a:rPr>
              <a:t>all homogeneous</a:t>
            </a:r>
          </a:p>
        </p:txBody>
      </p:sp>
      <p:sp>
        <p:nvSpPr>
          <p:cNvPr id="4100" name="TextBox 3"/>
          <p:cNvSpPr txBox="1">
            <a:spLocks noChangeArrowheads="1"/>
          </p:cNvSpPr>
          <p:nvPr/>
        </p:nvSpPr>
        <p:spPr bwMode="auto">
          <a:xfrm>
            <a:off x="4876800" y="1371600"/>
            <a:ext cx="3352800" cy="954107"/>
          </a:xfrm>
          <a:prstGeom prst="rect">
            <a:avLst/>
          </a:prstGeom>
          <a:noFill/>
          <a:ln w="9525">
            <a:solidFill>
              <a:srgbClr val="FF0000"/>
            </a:solidFill>
            <a:miter lim="800000"/>
            <a:headEnd/>
            <a:tailEnd/>
          </a:ln>
        </p:spPr>
        <p:txBody>
          <a:bodyPr>
            <a:spAutoFit/>
          </a:bodyPr>
          <a:lstStyle/>
          <a:p>
            <a:pPr algn="ctr" fontAlgn="base">
              <a:spcBef>
                <a:spcPct val="0"/>
              </a:spcBef>
              <a:spcAft>
                <a:spcPct val="0"/>
              </a:spcAft>
              <a:defRPr/>
            </a:pPr>
            <a:r>
              <a:rPr lang="en-US" sz="2800" dirty="0">
                <a:solidFill>
                  <a:prstClr val="black"/>
                </a:solidFill>
                <a:cs typeface="Arial" charset="0"/>
              </a:rPr>
              <a:t>Mixtures</a:t>
            </a:r>
            <a:br>
              <a:rPr lang="en-US" sz="2800" dirty="0">
                <a:solidFill>
                  <a:prstClr val="black"/>
                </a:solidFill>
                <a:cs typeface="Arial" charset="0"/>
              </a:rPr>
            </a:br>
            <a:r>
              <a:rPr lang="en-US" sz="2800" dirty="0">
                <a:solidFill>
                  <a:prstClr val="black"/>
                </a:solidFill>
                <a:cs typeface="Arial" charset="0"/>
              </a:rPr>
              <a:t>(two flavors </a:t>
            </a:r>
            <a:r>
              <a:rPr lang="en-US" sz="2800" dirty="0">
                <a:solidFill>
                  <a:prstClr val="black"/>
                </a:solidFill>
                <a:cs typeface="Arial" charset="0"/>
                <a:sym typeface="Wingdings" panose="05000000000000000000" pitchFamily="2" charset="2"/>
              </a:rPr>
              <a:t></a:t>
            </a:r>
            <a:r>
              <a:rPr lang="en-US" sz="2800" dirty="0">
                <a:solidFill>
                  <a:prstClr val="black"/>
                </a:solidFill>
                <a:cs typeface="Arial" charset="0"/>
              </a:rPr>
              <a:t>)</a:t>
            </a:r>
          </a:p>
        </p:txBody>
      </p:sp>
      <p:sp>
        <p:nvSpPr>
          <p:cNvPr id="4101" name="TextBox 4"/>
          <p:cNvSpPr txBox="1">
            <a:spLocks noChangeArrowheads="1"/>
          </p:cNvSpPr>
          <p:nvPr/>
        </p:nvSpPr>
        <p:spPr bwMode="auto">
          <a:xfrm>
            <a:off x="1447800" y="3276600"/>
            <a:ext cx="2438400"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400" b="1" dirty="0">
                <a:solidFill>
                  <a:schemeClr val="accent3">
                    <a:lumMod val="50000"/>
                  </a:schemeClr>
                </a:solidFill>
                <a:latin typeface="Arial" charset="0"/>
                <a:cs typeface="Arial" charset="0"/>
              </a:rPr>
              <a:t>Elements</a:t>
            </a:r>
            <a:br>
              <a:rPr lang="en-US" altLang="en-US" sz="2000" dirty="0">
                <a:solidFill>
                  <a:schemeClr val="accent3">
                    <a:lumMod val="50000"/>
                  </a:schemeClr>
                </a:solidFill>
                <a:latin typeface="Arial" charset="0"/>
                <a:cs typeface="Arial" charset="0"/>
              </a:rPr>
            </a:br>
            <a:r>
              <a:rPr lang="en-US" altLang="en-US" sz="1800" dirty="0">
                <a:solidFill>
                  <a:schemeClr val="accent3">
                    <a:lumMod val="50000"/>
                  </a:schemeClr>
                </a:solidFill>
                <a:latin typeface="Arial" charset="0"/>
                <a:cs typeface="Arial" charset="0"/>
              </a:rPr>
              <a:t>examples: Mg, Ca, Fe</a:t>
            </a:r>
          </a:p>
        </p:txBody>
      </p:sp>
      <p:sp>
        <p:nvSpPr>
          <p:cNvPr id="4102" name="TextBox 5"/>
          <p:cNvSpPr txBox="1">
            <a:spLocks noChangeArrowheads="1"/>
          </p:cNvSpPr>
          <p:nvPr/>
        </p:nvSpPr>
        <p:spPr bwMode="auto">
          <a:xfrm>
            <a:off x="228600" y="5105400"/>
            <a:ext cx="4114800" cy="7699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400" b="1">
                <a:solidFill>
                  <a:srgbClr val="FF0000"/>
                </a:solidFill>
                <a:latin typeface="Arial" charset="0"/>
                <a:cs typeface="Arial" charset="0"/>
              </a:rPr>
              <a:t>Compounds</a:t>
            </a:r>
            <a:br>
              <a:rPr lang="en-US" altLang="en-US" sz="2400">
                <a:solidFill>
                  <a:srgbClr val="FF0000"/>
                </a:solidFill>
                <a:latin typeface="Arial" charset="0"/>
                <a:cs typeface="Arial" charset="0"/>
              </a:rPr>
            </a:br>
            <a:r>
              <a:rPr lang="en-US" altLang="en-US" sz="2000">
                <a:solidFill>
                  <a:srgbClr val="FF0000"/>
                </a:solidFill>
                <a:latin typeface="Arial" charset="0"/>
                <a:cs typeface="Arial" charset="0"/>
              </a:rPr>
              <a:t>examples: H</a:t>
            </a:r>
            <a:r>
              <a:rPr lang="en-US" altLang="en-US" sz="2000" baseline="-25000">
                <a:solidFill>
                  <a:srgbClr val="FF0000"/>
                </a:solidFill>
                <a:latin typeface="Arial" charset="0"/>
                <a:cs typeface="Arial" charset="0"/>
              </a:rPr>
              <a:t>2</a:t>
            </a:r>
            <a:r>
              <a:rPr lang="en-US" altLang="en-US" sz="2000">
                <a:solidFill>
                  <a:srgbClr val="FF0000"/>
                </a:solidFill>
                <a:latin typeface="Arial" charset="0"/>
                <a:cs typeface="Arial" charset="0"/>
              </a:rPr>
              <a:t>0, CO</a:t>
            </a:r>
            <a:r>
              <a:rPr lang="en-US" altLang="en-US" sz="2000" baseline="-25000">
                <a:solidFill>
                  <a:srgbClr val="FF0000"/>
                </a:solidFill>
                <a:latin typeface="Arial" charset="0"/>
                <a:cs typeface="Arial" charset="0"/>
              </a:rPr>
              <a:t>2</a:t>
            </a:r>
            <a:r>
              <a:rPr lang="en-US" altLang="en-US" sz="2000">
                <a:solidFill>
                  <a:srgbClr val="FF0000"/>
                </a:solidFill>
                <a:latin typeface="Arial" charset="0"/>
                <a:cs typeface="Arial" charset="0"/>
              </a:rPr>
              <a:t>, NaCl</a:t>
            </a:r>
          </a:p>
        </p:txBody>
      </p:sp>
      <p:sp>
        <p:nvSpPr>
          <p:cNvPr id="4103" name="TextBox 6"/>
          <p:cNvSpPr txBox="1">
            <a:spLocks noChangeArrowheads="1"/>
          </p:cNvSpPr>
          <p:nvPr/>
        </p:nvSpPr>
        <p:spPr bwMode="auto">
          <a:xfrm>
            <a:off x="4876800" y="3048000"/>
            <a:ext cx="2438400" cy="1292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400" b="1">
                <a:solidFill>
                  <a:prstClr val="black"/>
                </a:solidFill>
              </a:rPr>
              <a:t>Homogeneous</a:t>
            </a:r>
          </a:p>
          <a:p>
            <a:pPr algn="ctr" eaLnBrk="1" fontAlgn="base" hangingPunct="1">
              <a:spcBef>
                <a:spcPct val="0"/>
              </a:spcBef>
              <a:spcAft>
                <a:spcPct val="0"/>
              </a:spcAft>
              <a:buFontTx/>
              <a:buNone/>
            </a:pPr>
            <a:r>
              <a:rPr lang="en-US" altLang="en-US" sz="1800">
                <a:solidFill>
                  <a:prstClr val="black"/>
                </a:solidFill>
              </a:rPr>
              <a:t>examples:</a:t>
            </a:r>
          </a:p>
          <a:p>
            <a:pPr algn="ctr" eaLnBrk="1" fontAlgn="base" hangingPunct="1">
              <a:spcBef>
                <a:spcPct val="0"/>
              </a:spcBef>
              <a:spcAft>
                <a:spcPct val="0"/>
              </a:spcAft>
              <a:buFontTx/>
              <a:buNone/>
            </a:pPr>
            <a:r>
              <a:rPr lang="en-US" altLang="en-US" sz="1800">
                <a:solidFill>
                  <a:prstClr val="black"/>
                </a:solidFill>
              </a:rPr>
              <a:t>air, tap water, </a:t>
            </a:r>
            <a:br>
              <a:rPr lang="en-US" altLang="en-US" sz="1800">
                <a:solidFill>
                  <a:prstClr val="black"/>
                </a:solidFill>
              </a:rPr>
            </a:br>
            <a:r>
              <a:rPr lang="en-US" altLang="en-US" sz="1800" b="1">
                <a:solidFill>
                  <a:prstClr val="black"/>
                </a:solidFill>
              </a:rPr>
              <a:t>includes all solutions</a:t>
            </a:r>
          </a:p>
        </p:txBody>
      </p:sp>
      <p:sp>
        <p:nvSpPr>
          <p:cNvPr id="4104" name="TextBox 7"/>
          <p:cNvSpPr txBox="1">
            <a:spLocks noChangeArrowheads="1"/>
          </p:cNvSpPr>
          <p:nvPr/>
        </p:nvSpPr>
        <p:spPr bwMode="auto">
          <a:xfrm>
            <a:off x="4962525" y="4876800"/>
            <a:ext cx="3657600" cy="15696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400" b="1" dirty="0">
                <a:solidFill>
                  <a:prstClr val="black"/>
                </a:solidFill>
                <a:latin typeface="Century Schoolbook" pitchFamily="18" charset="0"/>
                <a:cs typeface="Arial" charset="0"/>
              </a:rPr>
              <a:t>Heterogeneous</a:t>
            </a:r>
            <a:br>
              <a:rPr lang="en-US" altLang="en-US" sz="2400" dirty="0">
                <a:solidFill>
                  <a:prstClr val="black"/>
                </a:solidFill>
                <a:latin typeface="Century Schoolbook" pitchFamily="18" charset="0"/>
                <a:cs typeface="Arial" charset="0"/>
              </a:rPr>
            </a:br>
            <a:r>
              <a:rPr lang="en-US" altLang="en-US" sz="2400" dirty="0">
                <a:solidFill>
                  <a:prstClr val="black"/>
                </a:solidFill>
                <a:latin typeface="Century Schoolbook" pitchFamily="18" charset="0"/>
                <a:cs typeface="Arial" charset="0"/>
              </a:rPr>
              <a:t>sugar + salt, </a:t>
            </a:r>
            <a:br>
              <a:rPr lang="en-US" altLang="en-US" sz="2400" dirty="0">
                <a:solidFill>
                  <a:prstClr val="black"/>
                </a:solidFill>
                <a:latin typeface="Century Schoolbook" pitchFamily="18" charset="0"/>
                <a:cs typeface="Arial" charset="0"/>
              </a:rPr>
            </a:br>
            <a:r>
              <a:rPr lang="en-US" altLang="en-US" sz="2400" dirty="0">
                <a:solidFill>
                  <a:prstClr val="black"/>
                </a:solidFill>
                <a:latin typeface="Century Schoolbook" pitchFamily="18" charset="0"/>
                <a:cs typeface="Arial" charset="0"/>
              </a:rPr>
              <a:t>sand + water,</a:t>
            </a:r>
            <a:br>
              <a:rPr lang="en-US" altLang="en-US" sz="2400" dirty="0">
                <a:solidFill>
                  <a:prstClr val="black"/>
                </a:solidFill>
                <a:latin typeface="Century Schoolbook" pitchFamily="18" charset="0"/>
                <a:cs typeface="Arial" charset="0"/>
              </a:rPr>
            </a:br>
            <a:r>
              <a:rPr lang="en-US" altLang="en-US" sz="2400" dirty="0">
                <a:solidFill>
                  <a:prstClr val="black"/>
                </a:solidFill>
                <a:latin typeface="Century Schoolbook" pitchFamily="18" charset="0"/>
                <a:cs typeface="Arial" charset="0"/>
              </a:rPr>
              <a:t>concrete, soup</a:t>
            </a:r>
          </a:p>
        </p:txBody>
      </p:sp>
      <p:cxnSp>
        <p:nvCxnSpPr>
          <p:cNvPr id="12" name="Straight Connector 11"/>
          <p:cNvCxnSpPr/>
          <p:nvPr/>
        </p:nvCxnSpPr>
        <p:spPr>
          <a:xfrm flipH="1">
            <a:off x="533400" y="2554288"/>
            <a:ext cx="685800" cy="2551112"/>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a:endCxn id="4101" idx="0"/>
          </p:cNvCxnSpPr>
          <p:nvPr/>
        </p:nvCxnSpPr>
        <p:spPr>
          <a:xfrm flipH="1">
            <a:off x="2667000" y="2514600"/>
            <a:ext cx="381000" cy="762000"/>
          </a:xfrm>
          <a:prstGeom prst="line">
            <a:avLst/>
          </a:prstGeom>
        </p:spPr>
        <p:style>
          <a:lnRef idx="2">
            <a:schemeClr val="accent3"/>
          </a:lnRef>
          <a:fillRef idx="0">
            <a:schemeClr val="accent3"/>
          </a:fillRef>
          <a:effectRef idx="1">
            <a:schemeClr val="accent3"/>
          </a:effectRef>
          <a:fontRef idx="minor">
            <a:schemeClr val="tx1"/>
          </a:fontRef>
        </p:style>
      </p:cxnSp>
      <p:cxnSp>
        <p:nvCxnSpPr>
          <p:cNvPr id="16" name="Straight Connector 15"/>
          <p:cNvCxnSpPr>
            <a:cxnSpLocks/>
          </p:cNvCxnSpPr>
          <p:nvPr/>
        </p:nvCxnSpPr>
        <p:spPr>
          <a:xfrm flipH="1">
            <a:off x="5410200" y="2325707"/>
            <a:ext cx="152400" cy="722293"/>
          </a:xfrm>
          <a:prstGeom prst="line">
            <a:avLst/>
          </a:prstGeom>
        </p:spPr>
        <p:style>
          <a:lnRef idx="2">
            <a:schemeClr val="accent3"/>
          </a:lnRef>
          <a:fillRef idx="0">
            <a:schemeClr val="accent3"/>
          </a:fillRef>
          <a:effectRef idx="1">
            <a:schemeClr val="accent3"/>
          </a:effectRef>
          <a:fontRef idx="minor">
            <a:schemeClr val="tx1"/>
          </a:fontRef>
        </p:style>
      </p:cxnSp>
      <p:cxnSp>
        <p:nvCxnSpPr>
          <p:cNvPr id="18" name="Straight Connector 17"/>
          <p:cNvCxnSpPr>
            <a:cxnSpLocks/>
          </p:cNvCxnSpPr>
          <p:nvPr/>
        </p:nvCxnSpPr>
        <p:spPr>
          <a:xfrm>
            <a:off x="7391400" y="2325707"/>
            <a:ext cx="381000" cy="2551093"/>
          </a:xfrm>
          <a:prstGeom prst="line">
            <a:avLst/>
          </a:prstGeom>
        </p:spPr>
        <p:style>
          <a:lnRef idx="2">
            <a:schemeClr val="accent3"/>
          </a:lnRef>
          <a:fillRef idx="0">
            <a:schemeClr val="accent3"/>
          </a:fillRef>
          <a:effectRef idx="1">
            <a:schemeClr val="accent3"/>
          </a:effectRef>
          <a:fontRef idx="minor">
            <a:schemeClr val="tx1"/>
          </a:fontRef>
        </p:style>
      </p:cxnSp>
      <p:cxnSp>
        <p:nvCxnSpPr>
          <p:cNvPr id="3" name="Straight Connector 2"/>
          <p:cNvCxnSpPr/>
          <p:nvPr/>
        </p:nvCxnSpPr>
        <p:spPr>
          <a:xfrm flipH="1">
            <a:off x="2514600" y="838200"/>
            <a:ext cx="1447800" cy="76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4100" idx="0"/>
          </p:cNvCxnSpPr>
          <p:nvPr/>
        </p:nvCxnSpPr>
        <p:spPr>
          <a:xfrm>
            <a:off x="5105400" y="838200"/>
            <a:ext cx="14478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7636D21-87B2-422D-9836-597072311958}"/>
              </a:ext>
            </a:extLst>
          </p:cNvPr>
          <p:cNvSpPr txBox="1"/>
          <p:nvPr/>
        </p:nvSpPr>
        <p:spPr>
          <a:xfrm>
            <a:off x="0" y="0"/>
            <a:ext cx="914400" cy="923330"/>
          </a:xfrm>
          <a:prstGeom prst="rect">
            <a:avLst/>
          </a:prstGeom>
          <a:noFill/>
        </p:spPr>
        <p:txBody>
          <a:bodyPr wrap="square" rtlCol="0">
            <a:spAutoFit/>
          </a:bodyPr>
          <a:lstStyle/>
          <a:p>
            <a:r>
              <a:rPr lang="en-US" sz="5400" dirty="0">
                <a:solidFill>
                  <a:srgbClr val="0000CC"/>
                </a:solidFill>
              </a:rPr>
              <a:t>23</a:t>
            </a:r>
          </a:p>
        </p:txBody>
      </p:sp>
    </p:spTree>
    <p:extLst>
      <p:ext uri="{BB962C8B-B14F-4D97-AF65-F5344CB8AC3E}">
        <p14:creationId xmlns:p14="http://schemas.microsoft.com/office/powerpoint/2010/main" val="1794083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0" y="0"/>
            <a:ext cx="9144000"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The Law of Conservation of Matter</a:t>
            </a:r>
          </a:p>
          <a:p>
            <a:pPr algn="ctr" eaLnBrk="1" fontAlgn="base" hangingPunct="1">
              <a:spcBef>
                <a:spcPct val="0"/>
              </a:spcBef>
              <a:spcAft>
                <a:spcPct val="0"/>
              </a:spcAft>
              <a:buFontTx/>
              <a:buNone/>
            </a:pPr>
            <a:endPar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r>
              <a:rPr lang="en-US" altLang="en-US" sz="6000" b="1" dirty="0">
                <a:solidFill>
                  <a:schemeClr val="tx1">
                    <a:lumMod val="95000"/>
                    <a:lumOff val="5000"/>
                  </a:schemeClr>
                </a:solidFill>
                <a:latin typeface="Times New Roman" panose="02020603050405020304" pitchFamily="18" charset="0"/>
                <a:cs typeface="Times New Roman" panose="02020603050405020304" pitchFamily="18" charset="0"/>
              </a:rPr>
              <a:t>Matter cannot be created </a:t>
            </a:r>
            <a:br>
              <a:rPr lang="en-US" altLang="en-US" sz="60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6000" b="1" dirty="0">
                <a:solidFill>
                  <a:schemeClr val="tx1">
                    <a:lumMod val="95000"/>
                    <a:lumOff val="5000"/>
                  </a:schemeClr>
                </a:solidFill>
                <a:latin typeface="Times New Roman" panose="02020603050405020304" pitchFamily="18" charset="0"/>
                <a:cs typeface="Times New Roman" panose="02020603050405020304" pitchFamily="18" charset="0"/>
              </a:rPr>
              <a:t>or destroyed </a:t>
            </a:r>
            <a:br>
              <a:rPr lang="en-US" altLang="en-US" sz="60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6000" b="1" dirty="0">
                <a:solidFill>
                  <a:schemeClr val="tx1">
                    <a:lumMod val="95000"/>
                    <a:lumOff val="5000"/>
                  </a:schemeClr>
                </a:solidFill>
                <a:latin typeface="Times New Roman" panose="02020603050405020304" pitchFamily="18" charset="0"/>
                <a:cs typeface="Times New Roman" panose="02020603050405020304" pitchFamily="18" charset="0"/>
              </a:rPr>
              <a:t>in a chemical reaction, </a:t>
            </a:r>
            <a:br>
              <a:rPr lang="en-US" altLang="en-US" sz="60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6000" b="1" dirty="0">
                <a:solidFill>
                  <a:schemeClr val="tx1">
                    <a:lumMod val="95000"/>
                    <a:lumOff val="5000"/>
                  </a:schemeClr>
                </a:solidFill>
                <a:latin typeface="Times New Roman" panose="02020603050405020304" pitchFamily="18" charset="0"/>
                <a:cs typeface="Times New Roman" panose="02020603050405020304" pitchFamily="18" charset="0"/>
              </a:rPr>
              <a:t>or in a physical change.</a:t>
            </a:r>
            <a:b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endPar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r>
              <a:rPr lang="en-US" altLang="en-US" sz="4400" i="1" dirty="0">
                <a:solidFill>
                  <a:srgbClr val="0000CC"/>
                </a:solidFill>
                <a:latin typeface="Times New Roman" panose="02020603050405020304" pitchFamily="18" charset="0"/>
                <a:cs typeface="Times New Roman" panose="02020603050405020304" pitchFamily="18" charset="0"/>
              </a:rPr>
              <a:t>What is a physical change again?</a:t>
            </a:r>
            <a:endParaRPr lang="en-US" altLang="en-US" sz="4400"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r>
              <a:rPr lang="en-US" altLang="en-US" sz="2400" dirty="0">
                <a:solidFill>
                  <a:srgbClr val="0000CC"/>
                </a:solidFill>
              </a:rPr>
              <a:t> </a:t>
            </a:r>
            <a:br>
              <a:rPr lang="en-US" altLang="en-US" sz="2400" dirty="0">
                <a:solidFill>
                  <a:srgbClr val="0000CC"/>
                </a:solidFill>
              </a:rPr>
            </a:br>
            <a:r>
              <a:rPr lang="en-US" altLang="en-US" sz="2400" dirty="0">
                <a:solidFill>
                  <a:srgbClr val="0000CC"/>
                </a:solidFill>
              </a:rPr>
              <a:t> </a:t>
            </a:r>
            <a:endParaRPr lang="en-US" altLang="en-US" sz="2400" dirty="0">
              <a:solidFill>
                <a:srgbClr val="FF0000"/>
              </a:solidFill>
            </a:endParaRPr>
          </a:p>
        </p:txBody>
      </p:sp>
      <p:sp>
        <p:nvSpPr>
          <p:cNvPr id="3" name="TextBox 2">
            <a:extLst>
              <a:ext uri="{FF2B5EF4-FFF2-40B4-BE49-F238E27FC236}">
                <a16:creationId xmlns:a16="http://schemas.microsoft.com/office/drawing/2014/main" id="{7CC4FAEB-0DC8-44A7-97D1-370C3D17612A}"/>
              </a:ext>
            </a:extLst>
          </p:cNvPr>
          <p:cNvSpPr txBox="1"/>
          <p:nvPr/>
        </p:nvSpPr>
        <p:spPr>
          <a:xfrm>
            <a:off x="0" y="0"/>
            <a:ext cx="914400" cy="923330"/>
          </a:xfrm>
          <a:prstGeom prst="rect">
            <a:avLst/>
          </a:prstGeom>
          <a:noFill/>
        </p:spPr>
        <p:txBody>
          <a:bodyPr wrap="square" rtlCol="0">
            <a:spAutoFit/>
          </a:bodyPr>
          <a:lstStyle/>
          <a:p>
            <a:r>
              <a:rPr lang="en-US" sz="5400" dirty="0">
                <a:solidFill>
                  <a:srgbClr val="FF0000"/>
                </a:solidFill>
              </a:rPr>
              <a:t>24</a:t>
            </a:r>
          </a:p>
        </p:txBody>
      </p:sp>
    </p:spTree>
    <p:extLst>
      <p:ext uri="{BB962C8B-B14F-4D97-AF65-F5344CB8AC3E}">
        <p14:creationId xmlns:p14="http://schemas.microsoft.com/office/powerpoint/2010/main" val="2125324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0" y="0"/>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The Law of Conservation of Matter</a:t>
            </a:r>
          </a:p>
          <a:p>
            <a:pPr algn="ctr" eaLnBrk="1" fontAlgn="base" hangingPunct="1">
              <a:spcBef>
                <a:spcPct val="0"/>
              </a:spcBef>
              <a:spcAft>
                <a:spcPct val="0"/>
              </a:spcAft>
              <a:buFontTx/>
              <a:buNone/>
            </a:pPr>
            <a:endPar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t>Matter cannot be created </a:t>
            </a:r>
            <a:b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t>or destroyed in a chemical reaction, </a:t>
            </a:r>
            <a:b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t>or in a physical change.</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1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endPar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r>
              <a:rPr lang="en-US" altLang="en-US" sz="4400" i="1" dirty="0">
                <a:solidFill>
                  <a:srgbClr val="0000CC"/>
                </a:solidFill>
                <a:latin typeface="Times New Roman" panose="02020603050405020304" pitchFamily="18" charset="0"/>
                <a:cs typeface="Times New Roman" panose="02020603050405020304" pitchFamily="18" charset="0"/>
              </a:rPr>
              <a:t>What is a physical change again?</a:t>
            </a:r>
          </a:p>
          <a:p>
            <a:pPr algn="ctr" eaLnBrk="1" fontAlgn="base" hangingPunct="1">
              <a:spcBef>
                <a:spcPct val="0"/>
              </a:spcBef>
              <a:spcAft>
                <a:spcPct val="0"/>
              </a:spcAft>
              <a:buFontTx/>
              <a:buNone/>
            </a:pPr>
            <a:r>
              <a:rPr lang="en-US" altLang="en-US" sz="8800" dirty="0">
                <a:solidFill>
                  <a:srgbClr val="FF0000"/>
                </a:solidFill>
                <a:latin typeface="Times New Roman" panose="02020603050405020304" pitchFamily="18" charset="0"/>
                <a:cs typeface="Times New Roman" panose="02020603050405020304" pitchFamily="18" charset="0"/>
              </a:rPr>
              <a:t>A phase change.</a:t>
            </a:r>
          </a:p>
          <a:p>
            <a:pPr algn="ctr" eaLnBrk="1" fontAlgn="base" hangingPunct="1">
              <a:spcBef>
                <a:spcPct val="0"/>
              </a:spcBef>
              <a:spcAft>
                <a:spcPct val="0"/>
              </a:spcAft>
              <a:buFontTx/>
              <a:buNone/>
            </a:pPr>
            <a:r>
              <a:rPr lang="en-US" altLang="en-US" sz="5400" dirty="0">
                <a:solidFill>
                  <a:srgbClr val="FF0000"/>
                </a:solidFill>
              </a:rPr>
              <a:t> </a:t>
            </a:r>
            <a:endParaRPr lang="en-US" altLang="en-US" sz="2400" dirty="0">
              <a:solidFill>
                <a:srgbClr val="FF0000"/>
              </a:solidFill>
            </a:endParaRPr>
          </a:p>
        </p:txBody>
      </p:sp>
      <p:sp>
        <p:nvSpPr>
          <p:cNvPr id="3" name="TextBox 2">
            <a:extLst>
              <a:ext uri="{FF2B5EF4-FFF2-40B4-BE49-F238E27FC236}">
                <a16:creationId xmlns:a16="http://schemas.microsoft.com/office/drawing/2014/main" id="{7CC4FAEB-0DC8-44A7-97D1-370C3D17612A}"/>
              </a:ext>
            </a:extLst>
          </p:cNvPr>
          <p:cNvSpPr txBox="1"/>
          <p:nvPr/>
        </p:nvSpPr>
        <p:spPr>
          <a:xfrm>
            <a:off x="0" y="0"/>
            <a:ext cx="914400" cy="923330"/>
          </a:xfrm>
          <a:prstGeom prst="rect">
            <a:avLst/>
          </a:prstGeom>
          <a:noFill/>
        </p:spPr>
        <p:txBody>
          <a:bodyPr wrap="square" rtlCol="0">
            <a:spAutoFit/>
          </a:bodyPr>
          <a:lstStyle/>
          <a:p>
            <a:r>
              <a:rPr lang="en-US" sz="5400" dirty="0">
                <a:solidFill>
                  <a:srgbClr val="FF0000"/>
                </a:solidFill>
              </a:rPr>
              <a:t>24</a:t>
            </a:r>
          </a:p>
        </p:txBody>
      </p:sp>
    </p:spTree>
    <p:extLst>
      <p:ext uri="{BB962C8B-B14F-4D97-AF65-F5344CB8AC3E}">
        <p14:creationId xmlns:p14="http://schemas.microsoft.com/office/powerpoint/2010/main" val="247499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0" y="0"/>
            <a:ext cx="9144000"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br>
              <a:rPr lang="en-US" altLang="en-US" sz="2400" dirty="0">
                <a:solidFill>
                  <a:srgbClr val="0000CC"/>
                </a:solidFill>
              </a:rPr>
            </a:br>
            <a:r>
              <a:rPr lang="en-US" altLang="en-US" sz="2400" dirty="0">
                <a:solidFill>
                  <a:srgbClr val="0000CC"/>
                </a:solidFill>
              </a:rPr>
              <a:t>Write this word equation on the line to start:</a:t>
            </a:r>
          </a:p>
          <a:p>
            <a:pPr algn="ctr" eaLnBrk="1" fontAlgn="base" hangingPunct="1">
              <a:spcBef>
                <a:spcPct val="0"/>
              </a:spcBef>
              <a:spcAft>
                <a:spcPct val="0"/>
              </a:spcAft>
              <a:buFontTx/>
              <a:buNone/>
            </a:pPr>
            <a:r>
              <a:rPr lang="en-US" altLang="en-US" sz="3600" dirty="0">
                <a:solidFill>
                  <a:prstClr val="black"/>
                </a:solidFill>
                <a:latin typeface="Times New Roman" panose="02020603050405020304" pitchFamily="18" charset="0"/>
                <a:cs typeface="Times New Roman" panose="02020603050405020304" pitchFamily="18" charset="0"/>
              </a:rPr>
              <a:t>Sodium and Chlorine yields Sodium Chloride</a:t>
            </a:r>
          </a:p>
          <a:p>
            <a:pPr algn="ctr" eaLnBrk="1" fontAlgn="base" hangingPunct="1">
              <a:spcBef>
                <a:spcPct val="0"/>
              </a:spcBef>
              <a:spcAft>
                <a:spcPct val="0"/>
              </a:spcAft>
              <a:buFontTx/>
              <a:buNone/>
            </a:pPr>
            <a:endParaRPr lang="en-US" altLang="en-US" sz="2400" dirty="0">
              <a:solidFill>
                <a:srgbClr val="0000CC"/>
              </a:solidFill>
            </a:endParaRPr>
          </a:p>
          <a:p>
            <a:pPr eaLnBrk="1" fontAlgn="base" hangingPunct="1">
              <a:spcBef>
                <a:spcPct val="0"/>
              </a:spcBef>
              <a:spcAft>
                <a:spcPct val="0"/>
              </a:spcAft>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25.</a:t>
            </a:r>
            <a:r>
              <a:rPr lang="en-US" altLang="en-US" dirty="0">
                <a:solidFill>
                  <a:srgbClr val="0000CC"/>
                </a:solidFill>
                <a:latin typeface="Times New Roman" panose="02020603050405020304" pitchFamily="18" charset="0"/>
                <a:cs typeface="Times New Roman" panose="02020603050405020304" pitchFamily="18" charset="0"/>
              </a:rPr>
              <a:t>  The sodium + chlorine are called </a:t>
            </a:r>
            <a:r>
              <a:rPr lang="en-US" altLang="en-US" sz="3600" dirty="0">
                <a:solidFill>
                  <a:srgbClr val="0000CC"/>
                </a:solidFill>
                <a:latin typeface="Times New Roman" panose="02020603050405020304" pitchFamily="18" charset="0"/>
                <a:cs typeface="Times New Roman" panose="02020603050405020304" pitchFamily="18" charset="0"/>
              </a:rPr>
              <a:t>____________</a:t>
            </a:r>
          </a:p>
          <a:p>
            <a:pPr algn="ctr" eaLnBrk="1" fontAlgn="base" hangingPunct="1">
              <a:spcBef>
                <a:spcPct val="0"/>
              </a:spcBef>
              <a:spcAft>
                <a:spcPct val="0"/>
              </a:spcAft>
              <a:buFontTx/>
              <a:buNone/>
            </a:pPr>
            <a:endParaRPr lang="en-US" altLang="en-US" sz="2400" dirty="0">
              <a:solidFill>
                <a:srgbClr val="0000CC"/>
              </a:solidFill>
            </a:endParaRPr>
          </a:p>
          <a:p>
            <a:pPr algn="ctr" eaLnBrk="1" fontAlgn="base" hangingPunct="1">
              <a:spcBef>
                <a:spcPct val="0"/>
              </a:spcBef>
              <a:spcAft>
                <a:spcPct val="0"/>
              </a:spcAft>
              <a:buFontTx/>
              <a:buNone/>
            </a:pPr>
            <a:endParaRPr lang="en-US" altLang="en-US" sz="2400" dirty="0">
              <a:solidFill>
                <a:srgbClr val="0000CC"/>
              </a:solidFill>
            </a:endParaRPr>
          </a:p>
          <a:p>
            <a:pPr eaLnBrk="1" fontAlgn="base" hangingPunct="1">
              <a:spcBef>
                <a:spcPct val="0"/>
              </a:spcBef>
              <a:spcAft>
                <a:spcPct val="0"/>
              </a:spcAft>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26.</a:t>
            </a:r>
            <a:r>
              <a:rPr lang="en-US" altLang="en-US" dirty="0">
                <a:solidFill>
                  <a:srgbClr val="0000CC"/>
                </a:solidFill>
                <a:latin typeface="Times New Roman" panose="02020603050405020304" pitchFamily="18" charset="0"/>
                <a:cs typeface="Times New Roman" panose="02020603050405020304" pitchFamily="18" charset="0"/>
              </a:rPr>
              <a:t>  Sodium Chloride is the </a:t>
            </a:r>
            <a:r>
              <a:rPr lang="en-US" altLang="en-US" sz="3600" dirty="0">
                <a:solidFill>
                  <a:srgbClr val="0000CC"/>
                </a:solidFill>
                <a:latin typeface="Times New Roman" panose="02020603050405020304" pitchFamily="18" charset="0"/>
                <a:cs typeface="Times New Roman" panose="02020603050405020304" pitchFamily="18" charset="0"/>
              </a:rPr>
              <a:t>__________________</a:t>
            </a:r>
          </a:p>
          <a:p>
            <a:pPr algn="ctr" eaLnBrk="1" fontAlgn="base" hangingPunct="1">
              <a:spcBef>
                <a:spcPct val="0"/>
              </a:spcBef>
              <a:spcAft>
                <a:spcPct val="0"/>
              </a:spcAft>
              <a:buFontTx/>
              <a:buNone/>
            </a:pPr>
            <a:endParaRPr lang="en-US" altLang="en-US" sz="2400" dirty="0">
              <a:solidFill>
                <a:srgbClr val="0000CC"/>
              </a:solidFill>
            </a:endParaRPr>
          </a:p>
          <a:p>
            <a:pPr algn="ctr" eaLnBrk="1" fontAlgn="base" hangingPunct="1">
              <a:spcBef>
                <a:spcPct val="0"/>
              </a:spcBef>
              <a:spcAft>
                <a:spcPct val="0"/>
              </a:spcAft>
              <a:buFontTx/>
              <a:buNone/>
            </a:pPr>
            <a:endParaRPr lang="en-US" altLang="en-US" sz="2400" dirty="0">
              <a:solidFill>
                <a:srgbClr val="0000CC"/>
              </a:solidFill>
            </a:endParaRPr>
          </a:p>
          <a:p>
            <a:pPr eaLnBrk="1" fontAlgn="base" hangingPunct="1">
              <a:spcBef>
                <a:spcPct val="0"/>
              </a:spcBef>
              <a:spcAft>
                <a:spcPct val="0"/>
              </a:spcAft>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27.  </a:t>
            </a:r>
            <a:r>
              <a:rPr lang="en-US" altLang="en-US" sz="3600" dirty="0">
                <a:solidFill>
                  <a:srgbClr val="0000CC"/>
                </a:solidFill>
                <a:latin typeface="Times New Roman" panose="02020603050405020304" pitchFamily="18" charset="0"/>
                <a:cs typeface="Times New Roman" panose="02020603050405020304" pitchFamily="18" charset="0"/>
              </a:rPr>
              <a:t>The mass of the                  </a:t>
            </a:r>
            <a:r>
              <a:rPr lang="en-US" altLang="en-US" sz="3600" dirty="0" err="1">
                <a:solidFill>
                  <a:srgbClr val="0000CC"/>
                </a:solidFill>
                <a:latin typeface="Times New Roman" panose="02020603050405020304" pitchFamily="18" charset="0"/>
                <a:cs typeface="Times New Roman" panose="02020603050405020304" pitchFamily="18" charset="0"/>
              </a:rPr>
              <a:t>the</a:t>
            </a:r>
            <a:r>
              <a:rPr lang="en-US" altLang="en-US" sz="3600" dirty="0">
                <a:solidFill>
                  <a:srgbClr val="0000CC"/>
                </a:solidFill>
                <a:latin typeface="Times New Roman" panose="02020603050405020304" pitchFamily="18" charset="0"/>
                <a:cs typeface="Times New Roman" panose="02020603050405020304" pitchFamily="18" charset="0"/>
              </a:rPr>
              <a:t> mass of the </a:t>
            </a:r>
            <a:br>
              <a:rPr lang="en-US" altLang="en-US" sz="3600" dirty="0">
                <a:solidFill>
                  <a:srgbClr val="0000CC"/>
                </a:solidFill>
                <a:latin typeface="Times New Roman" panose="02020603050405020304" pitchFamily="18" charset="0"/>
                <a:cs typeface="Times New Roman" panose="02020603050405020304" pitchFamily="18" charset="0"/>
              </a:rPr>
            </a:br>
            <a:r>
              <a:rPr lang="en-US" altLang="en-US" sz="3600" dirty="0">
                <a:solidFill>
                  <a:srgbClr val="0000CC"/>
                </a:solidFill>
                <a:latin typeface="Times New Roman" panose="02020603050405020304" pitchFamily="18" charset="0"/>
                <a:cs typeface="Times New Roman" panose="02020603050405020304" pitchFamily="18" charset="0"/>
              </a:rPr>
              <a:t>          ____________                 _____________</a:t>
            </a:r>
            <a:br>
              <a:rPr lang="en-US" altLang="en-US" sz="2400" dirty="0">
                <a:solidFill>
                  <a:srgbClr val="0000CC"/>
                </a:solidFill>
              </a:rPr>
            </a:br>
            <a:endParaRPr lang="en-US" altLang="en-US" sz="2400" dirty="0">
              <a:solidFill>
                <a:srgbClr val="0000CC"/>
              </a:solidFill>
            </a:endParaRPr>
          </a:p>
          <a:p>
            <a:pPr algn="ctr" eaLnBrk="1" fontAlgn="base" hangingPunct="1">
              <a:spcBef>
                <a:spcPct val="0"/>
              </a:spcBef>
              <a:spcAft>
                <a:spcPct val="0"/>
              </a:spcAft>
              <a:buFontTx/>
              <a:buNone/>
            </a:pPr>
            <a:r>
              <a:rPr lang="en-US" altLang="en-US" sz="2400" dirty="0">
                <a:solidFill>
                  <a:srgbClr val="FF0000"/>
                </a:solidFill>
                <a:latin typeface="Times New Roman" panose="02020603050405020304" pitchFamily="18" charset="0"/>
                <a:cs typeface="Times New Roman" panose="02020603050405020304" pitchFamily="18" charset="0"/>
              </a:rPr>
              <a:t>because all chemical reactions follows the…</a:t>
            </a:r>
          </a:p>
        </p:txBody>
      </p:sp>
      <p:sp>
        <p:nvSpPr>
          <p:cNvPr id="2" name="TextBox 1">
            <a:extLst>
              <a:ext uri="{FF2B5EF4-FFF2-40B4-BE49-F238E27FC236}">
                <a16:creationId xmlns:a16="http://schemas.microsoft.com/office/drawing/2014/main" id="{4205398E-A35F-4FFB-B3FF-09F61806FB69}"/>
              </a:ext>
            </a:extLst>
          </p:cNvPr>
          <p:cNvSpPr txBox="1"/>
          <p:nvPr/>
        </p:nvSpPr>
        <p:spPr>
          <a:xfrm>
            <a:off x="4343400" y="4114800"/>
            <a:ext cx="609600" cy="1446550"/>
          </a:xfrm>
          <a:prstGeom prst="rect">
            <a:avLst/>
          </a:prstGeom>
          <a:noFill/>
        </p:spPr>
        <p:txBody>
          <a:bodyPr wrap="square" rtlCol="0">
            <a:spAutoFit/>
          </a:bodyPr>
          <a:lstStyle/>
          <a:p>
            <a:r>
              <a:rPr lang="en-US" sz="8800"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95987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0" y="0"/>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br>
              <a:rPr lang="en-US" altLang="en-US" sz="2400" dirty="0">
                <a:solidFill>
                  <a:srgbClr val="0000CC"/>
                </a:solidFill>
              </a:rPr>
            </a:br>
            <a:r>
              <a:rPr lang="en-US" altLang="en-US" sz="2400" dirty="0">
                <a:solidFill>
                  <a:srgbClr val="0000CC"/>
                </a:solidFill>
              </a:rPr>
              <a:t>Write this word equation on the line to start:</a:t>
            </a:r>
          </a:p>
          <a:p>
            <a:pPr algn="ctr" eaLnBrk="1" fontAlgn="base" hangingPunct="1">
              <a:spcBef>
                <a:spcPct val="0"/>
              </a:spcBef>
              <a:spcAft>
                <a:spcPct val="0"/>
              </a:spcAft>
              <a:buFontTx/>
              <a:buNone/>
            </a:pPr>
            <a:r>
              <a:rPr lang="en-US" altLang="en-US" sz="3600" dirty="0">
                <a:solidFill>
                  <a:prstClr val="black"/>
                </a:solidFill>
                <a:latin typeface="Times New Roman" panose="02020603050405020304" pitchFamily="18" charset="0"/>
                <a:cs typeface="Times New Roman" panose="02020603050405020304" pitchFamily="18" charset="0"/>
              </a:rPr>
              <a:t>Sodium and Chlorine yields Sodium Chloride</a:t>
            </a:r>
          </a:p>
          <a:p>
            <a:pPr algn="ctr" eaLnBrk="1" fontAlgn="base" hangingPunct="1">
              <a:spcBef>
                <a:spcPct val="0"/>
              </a:spcBef>
              <a:spcAft>
                <a:spcPct val="0"/>
              </a:spcAft>
              <a:buFontTx/>
              <a:buNone/>
            </a:pPr>
            <a:endParaRPr lang="en-US" altLang="en-US" sz="2400" dirty="0">
              <a:solidFill>
                <a:srgbClr val="0000CC"/>
              </a:solidFill>
            </a:endParaRPr>
          </a:p>
          <a:p>
            <a:pPr eaLnBrk="1" fontAlgn="base" hangingPunct="1">
              <a:spcBef>
                <a:spcPct val="0"/>
              </a:spcBef>
              <a:spcAft>
                <a:spcPct val="0"/>
              </a:spcAft>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25.</a:t>
            </a:r>
            <a:r>
              <a:rPr lang="en-US" altLang="en-US" dirty="0">
                <a:solidFill>
                  <a:srgbClr val="0000CC"/>
                </a:solidFill>
                <a:latin typeface="Times New Roman" panose="02020603050405020304" pitchFamily="18" charset="0"/>
                <a:cs typeface="Times New Roman" panose="02020603050405020304" pitchFamily="18" charset="0"/>
              </a:rPr>
              <a:t>  The sodium + chlorine are called </a:t>
            </a:r>
            <a:r>
              <a:rPr lang="en-US" altLang="en-US" sz="3600" dirty="0">
                <a:solidFill>
                  <a:schemeClr val="accent2">
                    <a:lumMod val="50000"/>
                  </a:schemeClr>
                </a:solidFill>
                <a:latin typeface="Times New Roman" panose="02020603050405020304" pitchFamily="18" charset="0"/>
                <a:cs typeface="Times New Roman" panose="02020603050405020304" pitchFamily="18" charset="0"/>
              </a:rPr>
              <a:t>REACTANTS</a:t>
            </a:r>
          </a:p>
          <a:p>
            <a:pPr algn="ctr" eaLnBrk="1" fontAlgn="base" hangingPunct="1">
              <a:spcBef>
                <a:spcPct val="0"/>
              </a:spcBef>
              <a:spcAft>
                <a:spcPct val="0"/>
              </a:spcAft>
              <a:buFontTx/>
              <a:buNone/>
            </a:pPr>
            <a:endParaRPr lang="en-US" altLang="en-US" sz="2400" dirty="0">
              <a:solidFill>
                <a:srgbClr val="0000CC"/>
              </a:solidFill>
            </a:endParaRPr>
          </a:p>
          <a:p>
            <a:pPr algn="ctr" eaLnBrk="1" fontAlgn="base" hangingPunct="1">
              <a:spcBef>
                <a:spcPct val="0"/>
              </a:spcBef>
              <a:spcAft>
                <a:spcPct val="0"/>
              </a:spcAft>
              <a:buFontTx/>
              <a:buNone/>
            </a:pPr>
            <a:endParaRPr lang="en-US" altLang="en-US" sz="2400" dirty="0">
              <a:solidFill>
                <a:srgbClr val="0000CC"/>
              </a:solidFill>
            </a:endParaRPr>
          </a:p>
          <a:p>
            <a:pPr eaLnBrk="1" fontAlgn="base" hangingPunct="1">
              <a:spcBef>
                <a:spcPct val="0"/>
              </a:spcBef>
              <a:spcAft>
                <a:spcPct val="0"/>
              </a:spcAft>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26.</a:t>
            </a:r>
            <a:r>
              <a:rPr lang="en-US" altLang="en-US" dirty="0">
                <a:solidFill>
                  <a:srgbClr val="0000CC"/>
                </a:solidFill>
                <a:latin typeface="Times New Roman" panose="02020603050405020304" pitchFamily="18" charset="0"/>
                <a:cs typeface="Times New Roman" panose="02020603050405020304" pitchFamily="18" charset="0"/>
              </a:rPr>
              <a:t>  Sodium Chloride is the </a:t>
            </a:r>
            <a:r>
              <a:rPr lang="en-US" altLang="en-US" sz="3600" dirty="0">
                <a:solidFill>
                  <a:schemeClr val="accent2">
                    <a:lumMod val="50000"/>
                  </a:schemeClr>
                </a:solidFill>
                <a:latin typeface="Times New Roman" panose="02020603050405020304" pitchFamily="18" charset="0"/>
                <a:cs typeface="Times New Roman" panose="02020603050405020304" pitchFamily="18" charset="0"/>
              </a:rPr>
              <a:t>PRODUCT</a:t>
            </a:r>
          </a:p>
          <a:p>
            <a:pPr algn="ctr" eaLnBrk="1" fontAlgn="base" hangingPunct="1">
              <a:spcBef>
                <a:spcPct val="0"/>
              </a:spcBef>
              <a:spcAft>
                <a:spcPct val="0"/>
              </a:spcAft>
              <a:buFontTx/>
              <a:buNone/>
            </a:pPr>
            <a:endParaRPr lang="en-US" altLang="en-US" sz="2400" dirty="0">
              <a:solidFill>
                <a:srgbClr val="0000CC"/>
              </a:solidFill>
            </a:endParaRPr>
          </a:p>
          <a:p>
            <a:pPr algn="ctr" eaLnBrk="1" fontAlgn="base" hangingPunct="1">
              <a:spcBef>
                <a:spcPct val="0"/>
              </a:spcBef>
              <a:spcAft>
                <a:spcPct val="0"/>
              </a:spcAft>
              <a:buFontTx/>
              <a:buNone/>
            </a:pPr>
            <a:endParaRPr lang="en-US" altLang="en-US" sz="2400" dirty="0">
              <a:solidFill>
                <a:srgbClr val="0000CC"/>
              </a:solidFill>
            </a:endParaRPr>
          </a:p>
          <a:p>
            <a:pPr eaLnBrk="1" fontAlgn="base" hangingPunct="1">
              <a:spcBef>
                <a:spcPct val="0"/>
              </a:spcBef>
              <a:spcAft>
                <a:spcPct val="0"/>
              </a:spcAft>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27.  </a:t>
            </a:r>
            <a:r>
              <a:rPr lang="en-US" altLang="en-US" sz="3600" dirty="0">
                <a:solidFill>
                  <a:srgbClr val="0000CC"/>
                </a:solidFill>
                <a:latin typeface="Times New Roman" panose="02020603050405020304" pitchFamily="18" charset="0"/>
                <a:cs typeface="Times New Roman" panose="02020603050405020304" pitchFamily="18" charset="0"/>
              </a:rPr>
              <a:t>The mass of the                  </a:t>
            </a:r>
            <a:r>
              <a:rPr lang="en-US" altLang="en-US" sz="3600" dirty="0" err="1">
                <a:solidFill>
                  <a:srgbClr val="0000CC"/>
                </a:solidFill>
                <a:latin typeface="Times New Roman" panose="02020603050405020304" pitchFamily="18" charset="0"/>
                <a:cs typeface="Times New Roman" panose="02020603050405020304" pitchFamily="18" charset="0"/>
              </a:rPr>
              <a:t>the</a:t>
            </a:r>
            <a:r>
              <a:rPr lang="en-US" altLang="en-US" sz="3600" dirty="0">
                <a:solidFill>
                  <a:srgbClr val="0000CC"/>
                </a:solidFill>
                <a:latin typeface="Times New Roman" panose="02020603050405020304" pitchFamily="18" charset="0"/>
                <a:cs typeface="Times New Roman" panose="02020603050405020304" pitchFamily="18" charset="0"/>
              </a:rPr>
              <a:t> mass of the </a:t>
            </a:r>
            <a:br>
              <a:rPr lang="en-US" altLang="en-US" sz="3600" dirty="0">
                <a:solidFill>
                  <a:srgbClr val="0000CC"/>
                </a:solidFill>
                <a:latin typeface="Times New Roman" panose="02020603050405020304" pitchFamily="18" charset="0"/>
                <a:cs typeface="Times New Roman" panose="02020603050405020304" pitchFamily="18" charset="0"/>
              </a:rPr>
            </a:b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a:solidFill>
                  <a:schemeClr val="accent2">
                    <a:lumMod val="50000"/>
                  </a:schemeClr>
                </a:solidFill>
                <a:latin typeface="Times New Roman" panose="02020603050405020304" pitchFamily="18" charset="0"/>
                <a:cs typeface="Times New Roman" panose="02020603050405020304" pitchFamily="18" charset="0"/>
              </a:rPr>
              <a:t> </a:t>
            </a:r>
            <a:br>
              <a:rPr lang="en-US" altLang="en-US" sz="2400" dirty="0">
                <a:solidFill>
                  <a:srgbClr val="0000CC"/>
                </a:solidFill>
              </a:rPr>
            </a:br>
            <a:endParaRPr lang="en-US" altLang="en-US" sz="2400" dirty="0">
              <a:solidFill>
                <a:srgbClr val="0000CC"/>
              </a:solidFill>
            </a:endParaRPr>
          </a:p>
          <a:p>
            <a:pPr algn="ctr" eaLnBrk="1" fontAlgn="base" hangingPunct="1">
              <a:spcBef>
                <a:spcPct val="0"/>
              </a:spcBef>
              <a:spcAft>
                <a:spcPct val="0"/>
              </a:spcAft>
              <a:buFontTx/>
              <a:buNone/>
            </a:pPr>
            <a:r>
              <a:rPr lang="en-US" altLang="en-US" sz="2400" dirty="0">
                <a:solidFill>
                  <a:srgbClr val="FF0000"/>
                </a:solidFill>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4205398E-A35F-4FFB-B3FF-09F61806FB69}"/>
              </a:ext>
            </a:extLst>
          </p:cNvPr>
          <p:cNvSpPr txBox="1"/>
          <p:nvPr/>
        </p:nvSpPr>
        <p:spPr>
          <a:xfrm>
            <a:off x="4343400" y="4114800"/>
            <a:ext cx="609600" cy="1446550"/>
          </a:xfrm>
          <a:prstGeom prst="rect">
            <a:avLst/>
          </a:prstGeom>
          <a:noFill/>
        </p:spPr>
        <p:txBody>
          <a:bodyPr wrap="square" rtlCol="0">
            <a:spAutoFit/>
          </a:bodyPr>
          <a:lstStyle/>
          <a:p>
            <a:r>
              <a:rPr lang="en-US" sz="8800"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77343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0" y="0"/>
            <a:ext cx="9144000"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br>
              <a:rPr lang="en-US" altLang="en-US" sz="2400" dirty="0">
                <a:solidFill>
                  <a:srgbClr val="0000CC"/>
                </a:solidFill>
              </a:rPr>
            </a:br>
            <a:r>
              <a:rPr lang="en-US" altLang="en-US" sz="2400" dirty="0">
                <a:solidFill>
                  <a:srgbClr val="0000CC"/>
                </a:solidFill>
              </a:rPr>
              <a:t>Write this word equation on the line to start:</a:t>
            </a:r>
          </a:p>
          <a:p>
            <a:pPr algn="ctr" eaLnBrk="1" fontAlgn="base" hangingPunct="1">
              <a:spcBef>
                <a:spcPct val="0"/>
              </a:spcBef>
              <a:spcAft>
                <a:spcPct val="0"/>
              </a:spcAft>
              <a:buFontTx/>
              <a:buNone/>
            </a:pPr>
            <a:r>
              <a:rPr lang="en-US" altLang="en-US" sz="3600" dirty="0">
                <a:solidFill>
                  <a:prstClr val="black"/>
                </a:solidFill>
                <a:latin typeface="Times New Roman" panose="02020603050405020304" pitchFamily="18" charset="0"/>
                <a:cs typeface="Times New Roman" panose="02020603050405020304" pitchFamily="18" charset="0"/>
              </a:rPr>
              <a:t>Sodium and Chlorine yields Sodium Chloride</a:t>
            </a:r>
          </a:p>
          <a:p>
            <a:pPr algn="ctr" eaLnBrk="1" fontAlgn="base" hangingPunct="1">
              <a:spcBef>
                <a:spcPct val="0"/>
              </a:spcBef>
              <a:spcAft>
                <a:spcPct val="0"/>
              </a:spcAft>
              <a:buFontTx/>
              <a:buNone/>
            </a:pPr>
            <a:endParaRPr lang="en-US" altLang="en-US" sz="2400" dirty="0">
              <a:solidFill>
                <a:srgbClr val="0000CC"/>
              </a:solidFill>
            </a:endParaRPr>
          </a:p>
          <a:p>
            <a:pPr eaLnBrk="1" fontAlgn="base" hangingPunct="1">
              <a:spcBef>
                <a:spcPct val="0"/>
              </a:spcBef>
              <a:spcAft>
                <a:spcPct val="0"/>
              </a:spcAft>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25.</a:t>
            </a:r>
            <a:r>
              <a:rPr lang="en-US" altLang="en-US" dirty="0">
                <a:solidFill>
                  <a:srgbClr val="0000CC"/>
                </a:solidFill>
                <a:latin typeface="Times New Roman" panose="02020603050405020304" pitchFamily="18" charset="0"/>
                <a:cs typeface="Times New Roman" panose="02020603050405020304" pitchFamily="18" charset="0"/>
              </a:rPr>
              <a:t>  The sodium + chlorine are called </a:t>
            </a:r>
            <a:r>
              <a:rPr lang="en-US" altLang="en-US" sz="3600" dirty="0">
                <a:solidFill>
                  <a:schemeClr val="accent2">
                    <a:lumMod val="50000"/>
                  </a:schemeClr>
                </a:solidFill>
                <a:latin typeface="Times New Roman" panose="02020603050405020304" pitchFamily="18" charset="0"/>
                <a:cs typeface="Times New Roman" panose="02020603050405020304" pitchFamily="18" charset="0"/>
              </a:rPr>
              <a:t>REACTANTS</a:t>
            </a:r>
          </a:p>
          <a:p>
            <a:pPr algn="ctr" eaLnBrk="1" fontAlgn="base" hangingPunct="1">
              <a:spcBef>
                <a:spcPct val="0"/>
              </a:spcBef>
              <a:spcAft>
                <a:spcPct val="0"/>
              </a:spcAft>
              <a:buFontTx/>
              <a:buNone/>
            </a:pPr>
            <a:endParaRPr lang="en-US" altLang="en-US" sz="2400" dirty="0">
              <a:solidFill>
                <a:srgbClr val="0000CC"/>
              </a:solidFill>
            </a:endParaRPr>
          </a:p>
          <a:p>
            <a:pPr algn="ctr" eaLnBrk="1" fontAlgn="base" hangingPunct="1">
              <a:spcBef>
                <a:spcPct val="0"/>
              </a:spcBef>
              <a:spcAft>
                <a:spcPct val="0"/>
              </a:spcAft>
              <a:buFontTx/>
              <a:buNone/>
            </a:pPr>
            <a:endParaRPr lang="en-US" altLang="en-US" sz="2400" dirty="0">
              <a:solidFill>
                <a:srgbClr val="0000CC"/>
              </a:solidFill>
            </a:endParaRPr>
          </a:p>
          <a:p>
            <a:pPr eaLnBrk="1" fontAlgn="base" hangingPunct="1">
              <a:spcBef>
                <a:spcPct val="0"/>
              </a:spcBef>
              <a:spcAft>
                <a:spcPct val="0"/>
              </a:spcAft>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26.</a:t>
            </a:r>
            <a:r>
              <a:rPr lang="en-US" altLang="en-US" dirty="0">
                <a:solidFill>
                  <a:srgbClr val="0000CC"/>
                </a:solidFill>
                <a:latin typeface="Times New Roman" panose="02020603050405020304" pitchFamily="18" charset="0"/>
                <a:cs typeface="Times New Roman" panose="02020603050405020304" pitchFamily="18" charset="0"/>
              </a:rPr>
              <a:t>  Sodium Chloride is the </a:t>
            </a:r>
            <a:r>
              <a:rPr lang="en-US" altLang="en-US" sz="3600" dirty="0">
                <a:solidFill>
                  <a:schemeClr val="accent2">
                    <a:lumMod val="50000"/>
                  </a:schemeClr>
                </a:solidFill>
                <a:latin typeface="Times New Roman" panose="02020603050405020304" pitchFamily="18" charset="0"/>
                <a:cs typeface="Times New Roman" panose="02020603050405020304" pitchFamily="18" charset="0"/>
              </a:rPr>
              <a:t>PRODUCT</a:t>
            </a:r>
          </a:p>
          <a:p>
            <a:pPr algn="ctr" eaLnBrk="1" fontAlgn="base" hangingPunct="1">
              <a:spcBef>
                <a:spcPct val="0"/>
              </a:spcBef>
              <a:spcAft>
                <a:spcPct val="0"/>
              </a:spcAft>
              <a:buFontTx/>
              <a:buNone/>
            </a:pPr>
            <a:endParaRPr lang="en-US" altLang="en-US" sz="2400" dirty="0">
              <a:solidFill>
                <a:srgbClr val="0000CC"/>
              </a:solidFill>
            </a:endParaRPr>
          </a:p>
          <a:p>
            <a:pPr algn="ctr" eaLnBrk="1" fontAlgn="base" hangingPunct="1">
              <a:spcBef>
                <a:spcPct val="0"/>
              </a:spcBef>
              <a:spcAft>
                <a:spcPct val="0"/>
              </a:spcAft>
              <a:buFontTx/>
              <a:buNone/>
            </a:pPr>
            <a:endParaRPr lang="en-US" altLang="en-US" sz="2400" dirty="0">
              <a:solidFill>
                <a:srgbClr val="0000CC"/>
              </a:solidFill>
            </a:endParaRPr>
          </a:p>
          <a:p>
            <a:pPr eaLnBrk="1" fontAlgn="base" hangingPunct="1">
              <a:spcBef>
                <a:spcPct val="0"/>
              </a:spcBef>
              <a:spcAft>
                <a:spcPct val="0"/>
              </a:spcAft>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27.  </a:t>
            </a:r>
            <a:r>
              <a:rPr lang="en-US" altLang="en-US" sz="3600" dirty="0">
                <a:solidFill>
                  <a:srgbClr val="0000CC"/>
                </a:solidFill>
                <a:latin typeface="Times New Roman" panose="02020603050405020304" pitchFamily="18" charset="0"/>
                <a:cs typeface="Times New Roman" panose="02020603050405020304" pitchFamily="18" charset="0"/>
              </a:rPr>
              <a:t>The mass of the                  </a:t>
            </a:r>
            <a:r>
              <a:rPr lang="en-US" altLang="en-US" sz="3600" dirty="0" err="1">
                <a:solidFill>
                  <a:srgbClr val="0000CC"/>
                </a:solidFill>
                <a:latin typeface="Times New Roman" panose="02020603050405020304" pitchFamily="18" charset="0"/>
                <a:cs typeface="Times New Roman" panose="02020603050405020304" pitchFamily="18" charset="0"/>
              </a:rPr>
              <a:t>the</a:t>
            </a:r>
            <a:r>
              <a:rPr lang="en-US" altLang="en-US" sz="3600" dirty="0">
                <a:solidFill>
                  <a:srgbClr val="0000CC"/>
                </a:solidFill>
                <a:latin typeface="Times New Roman" panose="02020603050405020304" pitchFamily="18" charset="0"/>
                <a:cs typeface="Times New Roman" panose="02020603050405020304" pitchFamily="18" charset="0"/>
              </a:rPr>
              <a:t> mass of the </a:t>
            </a:r>
            <a:br>
              <a:rPr lang="en-US" altLang="en-US" sz="3600" dirty="0">
                <a:solidFill>
                  <a:srgbClr val="0000CC"/>
                </a:solidFill>
                <a:latin typeface="Times New Roman" panose="02020603050405020304" pitchFamily="18" charset="0"/>
                <a:cs typeface="Times New Roman" panose="02020603050405020304" pitchFamily="18" charset="0"/>
              </a:rPr>
            </a:b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a:solidFill>
                  <a:schemeClr val="accent2">
                    <a:lumMod val="50000"/>
                  </a:schemeClr>
                </a:solidFill>
                <a:latin typeface="Times New Roman" panose="02020603050405020304" pitchFamily="18" charset="0"/>
                <a:cs typeface="Times New Roman" panose="02020603050405020304" pitchFamily="18" charset="0"/>
              </a:rPr>
              <a:t>REACTANTS</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a:solidFill>
                  <a:schemeClr val="accent2">
                    <a:lumMod val="50000"/>
                  </a:schemeClr>
                </a:solidFill>
                <a:latin typeface="Times New Roman" panose="02020603050405020304" pitchFamily="18" charset="0"/>
                <a:cs typeface="Times New Roman" panose="02020603050405020304" pitchFamily="18" charset="0"/>
              </a:rPr>
              <a:t>PRODUCTS</a:t>
            </a:r>
            <a:br>
              <a:rPr lang="en-US" altLang="en-US" sz="2400" dirty="0">
                <a:solidFill>
                  <a:srgbClr val="0000CC"/>
                </a:solidFill>
              </a:rPr>
            </a:br>
            <a:endParaRPr lang="en-US" altLang="en-US" sz="2400" dirty="0">
              <a:solidFill>
                <a:srgbClr val="0000CC"/>
              </a:solidFill>
            </a:endParaRPr>
          </a:p>
          <a:p>
            <a:pPr algn="ctr" eaLnBrk="1" fontAlgn="base" hangingPunct="1">
              <a:spcBef>
                <a:spcPct val="0"/>
              </a:spcBef>
              <a:spcAft>
                <a:spcPct val="0"/>
              </a:spcAft>
              <a:buFontTx/>
              <a:buNone/>
            </a:pPr>
            <a:r>
              <a:rPr lang="en-US" altLang="en-US" sz="2400" dirty="0">
                <a:solidFill>
                  <a:srgbClr val="FF0000"/>
                </a:solidFill>
                <a:latin typeface="Times New Roman" panose="02020603050405020304" pitchFamily="18" charset="0"/>
                <a:cs typeface="Times New Roman" panose="02020603050405020304" pitchFamily="18" charset="0"/>
              </a:rPr>
              <a:t>because all chemical reactions follows the…</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4400" dirty="0">
                <a:solidFill>
                  <a:schemeClr val="accent2">
                    <a:lumMod val="50000"/>
                  </a:schemeClr>
                </a:solidFill>
                <a:latin typeface="Times New Roman" panose="02020603050405020304" pitchFamily="18" charset="0"/>
                <a:cs typeface="Times New Roman" panose="02020603050405020304" pitchFamily="18" charset="0"/>
              </a:rPr>
              <a:t>Law of Conservation of Matter</a:t>
            </a:r>
            <a:endParaRPr lang="en-US" altLang="en-US" sz="2400"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205398E-A35F-4FFB-B3FF-09F61806FB69}"/>
              </a:ext>
            </a:extLst>
          </p:cNvPr>
          <p:cNvSpPr txBox="1"/>
          <p:nvPr/>
        </p:nvSpPr>
        <p:spPr>
          <a:xfrm>
            <a:off x="4343400" y="4114800"/>
            <a:ext cx="609600" cy="1446550"/>
          </a:xfrm>
          <a:prstGeom prst="rect">
            <a:avLst/>
          </a:prstGeom>
          <a:noFill/>
        </p:spPr>
        <p:txBody>
          <a:bodyPr wrap="square" rtlCol="0">
            <a:spAutoFit/>
          </a:bodyPr>
          <a:lstStyle/>
          <a:p>
            <a:r>
              <a:rPr lang="en-US" sz="8800"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34437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2895" y="0"/>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742950" indent="-742950" eaLnBrk="1" fontAlgn="base" hangingPunct="1">
              <a:spcBef>
                <a:spcPct val="0"/>
              </a:spcBef>
              <a:spcAft>
                <a:spcPct val="0"/>
              </a:spcAft>
              <a:buAutoNum type="arabicPeriod" startAt="28"/>
            </a:pPr>
            <a:r>
              <a:rPr lang="en-US" sz="3600" dirty="0">
                <a:latin typeface="Times New Roman" panose="02020603050405020304" pitchFamily="18" charset="0"/>
                <a:cs typeface="Times New Roman" panose="02020603050405020304" pitchFamily="18" charset="0"/>
              </a:rPr>
              <a:t>If you completely react 46 grams of sodium with 70 grams of chlorine gas, how many grams of sodium chloride form?  _____</a:t>
            </a:r>
          </a:p>
          <a:p>
            <a:pPr eaLnBrk="1" fontAlgn="base" hangingPunct="1">
              <a:spcBef>
                <a:spcPct val="0"/>
              </a:spcBef>
              <a:spcAft>
                <a:spcPct val="0"/>
              </a:spcAft>
              <a:buFontTx/>
              <a:buNone/>
            </a:pPr>
            <a:br>
              <a:rPr lang="en-US" altLang="en-US" sz="3600" dirty="0">
                <a:solidFill>
                  <a:prstClr val="black"/>
                </a:solidFill>
                <a:latin typeface="Times New Roman" panose="02020603050405020304" pitchFamily="18" charset="0"/>
                <a:cs typeface="Times New Roman" panose="02020603050405020304" pitchFamily="18" charset="0"/>
              </a:rPr>
            </a:br>
            <a:endParaRPr lang="en-US" altLang="en-US" sz="3600" dirty="0">
              <a:solidFill>
                <a:prstClr val="black"/>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Tx/>
              <a:buNone/>
            </a:pPr>
            <a:endParaRPr lang="en-US" altLang="en-US" sz="3600" dirty="0">
              <a:solidFill>
                <a:prstClr val="black"/>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None/>
            </a:pPr>
            <a:r>
              <a:rPr lang="en-US" sz="3600" dirty="0">
                <a:latin typeface="Times New Roman" panose="02020603050405020304" pitchFamily="18" charset="0"/>
                <a:cs typeface="Times New Roman" panose="02020603050405020304" pitchFamily="18" charset="0"/>
              </a:rPr>
              <a:t> </a:t>
            </a:r>
            <a:endParaRPr lang="en-US" altLang="en-US" sz="2800" dirty="0">
              <a:solidFill>
                <a:prstClr val="black"/>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47214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2895" y="0"/>
            <a:ext cx="9144000"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742950" indent="-742950" eaLnBrk="1" fontAlgn="base" hangingPunct="1">
              <a:spcBef>
                <a:spcPct val="0"/>
              </a:spcBef>
              <a:spcAft>
                <a:spcPct val="0"/>
              </a:spcAft>
              <a:buAutoNum type="arabicPeriod" startAt="28"/>
            </a:pPr>
            <a:r>
              <a:rPr lang="en-US" sz="3600" dirty="0">
                <a:latin typeface="Times New Roman" panose="02020603050405020304" pitchFamily="18" charset="0"/>
                <a:cs typeface="Times New Roman" panose="02020603050405020304" pitchFamily="18" charset="0"/>
              </a:rPr>
              <a:t>If you completely react 46 grams of sodium with 70 grams of chlorine gas, how many grams of sodium chloride form?  _____</a:t>
            </a:r>
          </a:p>
          <a:p>
            <a:pPr marL="742950" indent="-742950" eaLnBrk="1" fontAlgn="base" hangingPunct="1">
              <a:spcBef>
                <a:spcPct val="0"/>
              </a:spcBef>
              <a:spcAft>
                <a:spcPct val="0"/>
              </a:spcAft>
              <a:buAutoNum type="arabicPeriod" startAt="28"/>
            </a:pPr>
            <a:endParaRPr lang="en-US" sz="3600" dirty="0">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None/>
            </a:pPr>
            <a:r>
              <a:rPr lang="en-US" sz="3600" dirty="0">
                <a:latin typeface="Times New Roman" panose="02020603050405020304" pitchFamily="18" charset="0"/>
                <a:cs typeface="Times New Roman" panose="02020603050405020304" pitchFamily="18" charset="0"/>
              </a:rPr>
              <a:t>46 g Na  +  70 g Cl   </a:t>
            </a:r>
            <a:r>
              <a:rPr lang="en-US" sz="3600">
                <a:latin typeface="Times New Roman" panose="02020603050405020304" pitchFamily="18" charset="0"/>
                <a:cs typeface="Times New Roman" panose="02020603050405020304" pitchFamily="18" charset="0"/>
              </a:rPr>
              <a:t>→   </a:t>
            </a:r>
            <a:r>
              <a:rPr lang="en-US" sz="3600" u="sng">
                <a:solidFill>
                  <a:srgbClr val="FF0000"/>
                </a:solidFill>
                <a:latin typeface="Times New Roman" panose="02020603050405020304" pitchFamily="18" charset="0"/>
                <a:cs typeface="Times New Roman" panose="02020603050405020304" pitchFamily="18" charset="0"/>
              </a:rPr>
              <a:t>116  </a:t>
            </a:r>
            <a:r>
              <a:rPr lang="en-US" sz="3600" u="sng" dirty="0">
                <a:solidFill>
                  <a:srgbClr val="FF0000"/>
                </a:solidFill>
                <a:latin typeface="Times New Roman" panose="02020603050405020304" pitchFamily="18" charset="0"/>
                <a:cs typeface="Times New Roman" panose="02020603050405020304" pitchFamily="18" charset="0"/>
              </a:rPr>
              <a:t>grams of NaCl</a:t>
            </a:r>
          </a:p>
          <a:p>
            <a:pPr marL="742950" indent="-742950" eaLnBrk="1" fontAlgn="base" hangingPunct="1">
              <a:spcBef>
                <a:spcPct val="0"/>
              </a:spcBef>
              <a:spcAft>
                <a:spcPct val="0"/>
              </a:spcAft>
              <a:buAutoNum type="arabicPeriod" startAt="28"/>
            </a:pPr>
            <a:endParaRPr lang="en-US" sz="3600" dirty="0">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Tx/>
              <a:buNone/>
            </a:pPr>
            <a:br>
              <a:rPr lang="en-US" altLang="en-US" sz="3600" dirty="0">
                <a:solidFill>
                  <a:prstClr val="black"/>
                </a:solidFill>
                <a:latin typeface="Times New Roman" panose="02020603050405020304" pitchFamily="18" charset="0"/>
                <a:cs typeface="Times New Roman" panose="02020603050405020304" pitchFamily="18" charset="0"/>
              </a:rPr>
            </a:br>
            <a:endParaRPr lang="en-US" altLang="en-US" sz="3600" dirty="0">
              <a:solidFill>
                <a:prstClr val="black"/>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Tx/>
              <a:buNone/>
            </a:pPr>
            <a:endParaRPr lang="en-US" altLang="en-US" sz="3600" dirty="0">
              <a:solidFill>
                <a:prstClr val="black"/>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None/>
            </a:pPr>
            <a:r>
              <a:rPr lang="en-US" sz="3600" dirty="0">
                <a:latin typeface="Times New Roman" panose="02020603050405020304" pitchFamily="18" charset="0"/>
                <a:cs typeface="Times New Roman" panose="02020603050405020304" pitchFamily="18" charset="0"/>
              </a:rPr>
              <a:t> </a:t>
            </a:r>
            <a:endParaRPr lang="en-US" altLang="en-US" sz="2800" dirty="0">
              <a:solidFill>
                <a:prstClr val="black"/>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3832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2895" y="0"/>
            <a:ext cx="91440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US" sz="3600" dirty="0">
                <a:solidFill>
                  <a:srgbClr val="0000CC"/>
                </a:solidFill>
                <a:latin typeface="Times New Roman" panose="02020603050405020304" pitchFamily="18" charset="0"/>
                <a:cs typeface="Times New Roman" panose="02020603050405020304" pitchFamily="18" charset="0"/>
              </a:rPr>
              <a:t>29.  If you completely react 8 g hydrogen with  </a:t>
            </a:r>
            <a:br>
              <a:rPr lang="en-US" sz="3600" dirty="0">
                <a:solidFill>
                  <a:srgbClr val="0000CC"/>
                </a:solidFill>
                <a:latin typeface="Times New Roman" panose="02020603050405020304" pitchFamily="18" charset="0"/>
                <a:cs typeface="Times New Roman" panose="02020603050405020304" pitchFamily="18" charset="0"/>
              </a:rPr>
            </a:br>
            <a:r>
              <a:rPr lang="en-US" sz="3600" dirty="0">
                <a:solidFill>
                  <a:srgbClr val="0000CC"/>
                </a:solidFill>
                <a:latin typeface="Times New Roman" panose="02020603050405020304" pitchFamily="18" charset="0"/>
                <a:cs typeface="Times New Roman" panose="02020603050405020304" pitchFamily="18" charset="0"/>
              </a:rPr>
              <a:t>       64 g of oxygen, how many grams of water</a:t>
            </a:r>
            <a:br>
              <a:rPr lang="en-US" sz="3600" dirty="0">
                <a:solidFill>
                  <a:srgbClr val="0000CC"/>
                </a:solidFill>
                <a:latin typeface="Times New Roman" panose="02020603050405020304" pitchFamily="18" charset="0"/>
                <a:cs typeface="Times New Roman" panose="02020603050405020304" pitchFamily="18" charset="0"/>
              </a:rPr>
            </a:br>
            <a:r>
              <a:rPr lang="en-US" sz="3600" dirty="0">
                <a:solidFill>
                  <a:srgbClr val="0000CC"/>
                </a:solidFill>
                <a:latin typeface="Times New Roman" panose="02020603050405020304" pitchFamily="18" charset="0"/>
                <a:cs typeface="Times New Roman" panose="02020603050405020304" pitchFamily="18" charset="0"/>
              </a:rPr>
              <a:t>       will form? </a:t>
            </a:r>
            <a:endParaRPr lang="en-US" altLang="en-US" sz="3600" dirty="0">
              <a:solidFill>
                <a:srgbClr val="0000CC"/>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Tx/>
              <a:buNone/>
            </a:pPr>
            <a:endParaRPr lang="en-US" altLang="en-US" sz="3600" dirty="0">
              <a:solidFill>
                <a:prstClr val="black"/>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Tx/>
              <a:buNone/>
            </a:pPr>
            <a:endParaRPr lang="en-US" altLang="en-US" sz="3600" dirty="0">
              <a:solidFill>
                <a:prstClr val="black"/>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Tx/>
              <a:buNone/>
            </a:pPr>
            <a:endParaRPr lang="en-US" altLang="en-US" sz="2800" dirty="0">
              <a:solidFill>
                <a:prstClr val="black"/>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79249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2895" y="0"/>
            <a:ext cx="9144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US" sz="3600" dirty="0">
                <a:solidFill>
                  <a:srgbClr val="0000CC"/>
                </a:solidFill>
                <a:latin typeface="Times New Roman" panose="02020603050405020304" pitchFamily="18" charset="0"/>
                <a:cs typeface="Times New Roman" panose="02020603050405020304" pitchFamily="18" charset="0"/>
              </a:rPr>
              <a:t>29.  If you completely react 8 g hydrogen with  </a:t>
            </a:r>
            <a:br>
              <a:rPr lang="en-US" sz="3600" dirty="0">
                <a:solidFill>
                  <a:srgbClr val="0000CC"/>
                </a:solidFill>
                <a:latin typeface="Times New Roman" panose="02020603050405020304" pitchFamily="18" charset="0"/>
                <a:cs typeface="Times New Roman" panose="02020603050405020304" pitchFamily="18" charset="0"/>
              </a:rPr>
            </a:br>
            <a:r>
              <a:rPr lang="en-US" sz="3600" dirty="0">
                <a:solidFill>
                  <a:srgbClr val="0000CC"/>
                </a:solidFill>
                <a:latin typeface="Times New Roman" panose="02020603050405020304" pitchFamily="18" charset="0"/>
                <a:cs typeface="Times New Roman" panose="02020603050405020304" pitchFamily="18" charset="0"/>
              </a:rPr>
              <a:t>       64 g of oxygen, how many grams of water</a:t>
            </a:r>
            <a:br>
              <a:rPr lang="en-US" sz="3600" dirty="0">
                <a:solidFill>
                  <a:srgbClr val="0000CC"/>
                </a:solidFill>
                <a:latin typeface="Times New Roman" panose="02020603050405020304" pitchFamily="18" charset="0"/>
                <a:cs typeface="Times New Roman" panose="02020603050405020304" pitchFamily="18" charset="0"/>
              </a:rPr>
            </a:br>
            <a:r>
              <a:rPr lang="en-US" sz="3600" dirty="0">
                <a:solidFill>
                  <a:srgbClr val="0000CC"/>
                </a:solidFill>
                <a:latin typeface="Times New Roman" panose="02020603050405020304" pitchFamily="18" charset="0"/>
                <a:cs typeface="Times New Roman" panose="02020603050405020304" pitchFamily="18" charset="0"/>
              </a:rPr>
              <a:t>       will form? </a:t>
            </a:r>
            <a:br>
              <a:rPr lang="en-US" sz="3600" dirty="0">
                <a:solidFill>
                  <a:srgbClr val="0000CC"/>
                </a:solidFill>
                <a:latin typeface="Times New Roman" panose="02020603050405020304" pitchFamily="18" charset="0"/>
                <a:cs typeface="Times New Roman" panose="02020603050405020304" pitchFamily="18" charset="0"/>
              </a:rPr>
            </a:br>
            <a:endParaRPr lang="en-US" altLang="en-US" sz="3600" dirty="0">
              <a:solidFill>
                <a:srgbClr val="0000CC"/>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Tx/>
              <a:buNone/>
            </a:pPr>
            <a:r>
              <a:rPr lang="en-US" sz="3600" dirty="0">
                <a:solidFill>
                  <a:srgbClr val="0000CC"/>
                </a:solidFill>
                <a:latin typeface="Times New Roman" panose="02020603050405020304" pitchFamily="18" charset="0"/>
                <a:cs typeface="Times New Roman" panose="02020603050405020304" pitchFamily="18" charset="0"/>
              </a:rPr>
              <a:t>     8 g hydrogen  +  64 g oxygen  →   </a:t>
            </a:r>
            <a:r>
              <a:rPr lang="en-US" sz="3600" u="sng" dirty="0">
                <a:solidFill>
                  <a:srgbClr val="0000CC"/>
                </a:solidFill>
                <a:latin typeface="Times New Roman" panose="02020603050405020304" pitchFamily="18" charset="0"/>
                <a:cs typeface="Times New Roman" panose="02020603050405020304" pitchFamily="18" charset="0"/>
              </a:rPr>
              <a:t>72 g water</a:t>
            </a:r>
            <a:endParaRPr lang="en-US" altLang="en-US" sz="3600" dirty="0">
              <a:solidFill>
                <a:prstClr val="black"/>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Tx/>
              <a:buNone/>
            </a:pPr>
            <a:endParaRPr lang="en-US" altLang="en-US" sz="3600" dirty="0">
              <a:solidFill>
                <a:prstClr val="black"/>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Tx/>
              <a:buNone/>
            </a:pPr>
            <a:endParaRPr lang="en-US" altLang="en-US" sz="2800" dirty="0">
              <a:solidFill>
                <a:prstClr val="black"/>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31057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 </a:t>
            </a:r>
            <a:endParaRPr lang="en-US" sz="4400" dirty="0">
              <a:solidFill>
                <a:srgbClr val="0000CC"/>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D61289E-20BA-481A-A84F-003C1DFF14F6}"/>
              </a:ext>
            </a:extLst>
          </p:cNvPr>
          <p:cNvSpPr txBox="1"/>
          <p:nvPr/>
        </p:nvSpPr>
        <p:spPr>
          <a:xfrm>
            <a:off x="2345" y="76200"/>
            <a:ext cx="9144000"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3.  The word AQUEOUS means…</a:t>
            </a:r>
          </a:p>
        </p:txBody>
      </p:sp>
    </p:spTree>
    <p:extLst>
      <p:ext uri="{BB962C8B-B14F-4D97-AF65-F5344CB8AC3E}">
        <p14:creationId xmlns:p14="http://schemas.microsoft.com/office/powerpoint/2010/main" val="1675924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2895" y="0"/>
            <a:ext cx="9144000" cy="302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US" altLang="en-US" sz="3600" dirty="0">
                <a:solidFill>
                  <a:srgbClr val="FF0000"/>
                </a:solidFill>
                <a:latin typeface="Times New Roman" panose="02020603050405020304" pitchFamily="18" charset="0"/>
                <a:cs typeface="Times New Roman" panose="02020603050405020304" pitchFamily="18" charset="0"/>
              </a:rPr>
              <a:t>30.  If 4 g hydrogen   reacts with sufficient</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oxygen and forms 36 grams water, how</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many grams of oxygen was used up in </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this reaction?</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1050" dirty="0">
                <a:solidFill>
                  <a:srgbClr val="FF0000"/>
                </a:solidFill>
                <a:latin typeface="Times New Roman" panose="02020603050405020304" pitchFamily="18" charset="0"/>
                <a:cs typeface="Times New Roman" panose="02020603050405020304" pitchFamily="18" charset="0"/>
              </a:rPr>
              <a:t> </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FF0000"/>
                </a:solidFill>
                <a:latin typeface="Times New Roman" panose="02020603050405020304" pitchFamily="18" charset="0"/>
                <a:cs typeface="Times New Roman" panose="02020603050405020304" pitchFamily="18" charset="0"/>
              </a:rPr>
              <a:t> </a:t>
            </a:r>
            <a:endParaRPr lang="en-US" alt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268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2895" y="0"/>
            <a:ext cx="9144000" cy="357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US" altLang="en-US" sz="3600" dirty="0">
                <a:solidFill>
                  <a:srgbClr val="FF0000"/>
                </a:solidFill>
                <a:latin typeface="Times New Roman" panose="02020603050405020304" pitchFamily="18" charset="0"/>
                <a:cs typeface="Times New Roman" panose="02020603050405020304" pitchFamily="18" charset="0"/>
              </a:rPr>
              <a:t>30.  If 4 g hydrogen   reacts with sufficient</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oxygen and forms 36 grams water, how</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many grams of oxygen was used up in </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this reaction?</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1050" dirty="0">
                <a:solidFill>
                  <a:srgbClr val="FF0000"/>
                </a:solidFill>
                <a:latin typeface="Times New Roman" panose="02020603050405020304" pitchFamily="18" charset="0"/>
                <a:cs typeface="Times New Roman" panose="02020603050405020304" pitchFamily="18" charset="0"/>
              </a:rPr>
              <a:t> </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FF0000"/>
                </a:solidFill>
                <a:latin typeface="Times New Roman" panose="02020603050405020304" pitchFamily="18" charset="0"/>
                <a:cs typeface="Times New Roman" panose="02020603050405020304" pitchFamily="18" charset="0"/>
              </a:rPr>
              <a:t>4 g hydrogen  +  </a:t>
            </a:r>
            <a:r>
              <a:rPr lang="en-US" altLang="en-US" u="sng" dirty="0">
                <a:solidFill>
                  <a:srgbClr val="FF0000"/>
                </a:solidFill>
                <a:latin typeface="Times New Roman" panose="02020603050405020304" pitchFamily="18" charset="0"/>
                <a:cs typeface="Times New Roman" panose="02020603050405020304" pitchFamily="18" charset="0"/>
              </a:rPr>
              <a:t>32 g oxygen</a:t>
            </a:r>
            <a:r>
              <a:rPr lang="en-US" altLang="en-US" dirty="0">
                <a:solidFill>
                  <a:srgbClr val="FF0000"/>
                </a:solidFill>
                <a:latin typeface="Times New Roman" panose="02020603050405020304" pitchFamily="18" charset="0"/>
                <a:cs typeface="Times New Roman" panose="02020603050405020304" pitchFamily="18" charset="0"/>
              </a:rPr>
              <a:t>  →   36 grams H</a:t>
            </a:r>
            <a:r>
              <a:rPr lang="en-US" altLang="en-US" baseline="-25000" dirty="0">
                <a:solidFill>
                  <a:srgbClr val="FF0000"/>
                </a:solidFill>
                <a:latin typeface="Times New Roman" panose="02020603050405020304" pitchFamily="18" charset="0"/>
                <a:cs typeface="Times New Roman" panose="02020603050405020304" pitchFamily="18" charset="0"/>
              </a:rPr>
              <a:t>2</a:t>
            </a:r>
            <a:r>
              <a:rPr lang="en-US" altLang="en-US" dirty="0">
                <a:solidFill>
                  <a:srgbClr val="FF0000"/>
                </a:solidFill>
                <a:latin typeface="Times New Roman" panose="02020603050405020304" pitchFamily="18" charset="0"/>
                <a:cs typeface="Times New Roman" panose="02020603050405020304" pitchFamily="18" charset="0"/>
              </a:rPr>
              <a:t>O</a:t>
            </a:r>
            <a:endParaRPr lang="en-US" alt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056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2401401"/>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dirty="0">
                <a:solidFill>
                  <a:prstClr val="black"/>
                </a:solidFill>
                <a:latin typeface="Times New Roman" panose="02020603050405020304" pitchFamily="18" charset="0"/>
                <a:cs typeface="Times New Roman" panose="02020603050405020304" pitchFamily="18" charset="0"/>
              </a:rPr>
              <a:t>____ g H</a:t>
            </a:r>
            <a:r>
              <a:rPr lang="en-US" altLang="en-US" baseline="-25000" dirty="0">
                <a:solidFill>
                  <a:prstClr val="black"/>
                </a:solidFill>
                <a:latin typeface="Times New Roman" panose="02020603050405020304" pitchFamily="18" charset="0"/>
                <a:cs typeface="Times New Roman" panose="02020603050405020304" pitchFamily="18" charset="0"/>
              </a:rPr>
              <a:t>2</a:t>
            </a:r>
            <a:r>
              <a:rPr lang="en-US" altLang="en-US" dirty="0">
                <a:solidFill>
                  <a:prstClr val="black"/>
                </a:solidFill>
                <a:latin typeface="Times New Roman" panose="02020603050405020304" pitchFamily="18" charset="0"/>
                <a:cs typeface="Times New Roman" panose="02020603050405020304" pitchFamily="18" charset="0"/>
              </a:rPr>
              <a:t> + 28 g N</a:t>
            </a:r>
            <a:r>
              <a:rPr lang="en-US" altLang="en-US" baseline="-25000" dirty="0">
                <a:solidFill>
                  <a:prstClr val="black"/>
                </a:solidFill>
                <a:latin typeface="Times New Roman" panose="02020603050405020304" pitchFamily="18" charset="0"/>
                <a:cs typeface="Times New Roman" panose="02020603050405020304" pitchFamily="18" charset="0"/>
              </a:rPr>
              <a:t>2</a:t>
            </a:r>
            <a:r>
              <a:rPr lang="en-US" altLang="en-US" dirty="0">
                <a:solidFill>
                  <a:prstClr val="black"/>
                </a:solidFill>
                <a:latin typeface="Times New Roman" panose="02020603050405020304" pitchFamily="18" charset="0"/>
                <a:cs typeface="Times New Roman" panose="02020603050405020304" pitchFamily="18" charset="0"/>
              </a:rPr>
              <a:t>   →  34 g NH</a:t>
            </a:r>
            <a:r>
              <a:rPr lang="en-US" altLang="en-US" baseline="-25000" dirty="0">
                <a:solidFill>
                  <a:prstClr val="black"/>
                </a:solidFill>
                <a:latin typeface="Times New Roman" panose="02020603050405020304" pitchFamily="18" charset="0"/>
                <a:cs typeface="Times New Roman" panose="02020603050405020304" pitchFamily="18" charset="0"/>
              </a:rPr>
              <a:t>3</a:t>
            </a:r>
            <a:endParaRPr lang="en-US" altLang="en-US" dirty="0">
              <a:solidFill>
                <a:prstClr val="black"/>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endParaRPr lang="en-US" altLang="en-US" dirty="0">
              <a:solidFill>
                <a:prstClr val="black"/>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endParaRPr lang="en-US" altLang="en-US" dirty="0">
              <a:solidFill>
                <a:prstClr val="black"/>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endParaRPr lang="en-US" altLang="en-US" dirty="0">
              <a:solidFill>
                <a:prstClr val="black"/>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C4D3BA6-C74A-409F-B723-EFC228741802}"/>
              </a:ext>
            </a:extLst>
          </p:cNvPr>
          <p:cNvSpPr txBox="1"/>
          <p:nvPr/>
        </p:nvSpPr>
        <p:spPr>
          <a:xfrm>
            <a:off x="0" y="0"/>
            <a:ext cx="9144000" cy="1754326"/>
          </a:xfrm>
          <a:prstGeom prst="rect">
            <a:avLst/>
          </a:prstGeom>
          <a:noFill/>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31.  Fill in the blank</a:t>
            </a:r>
            <a:br>
              <a:rPr lang="en-US" sz="5400" dirty="0">
                <a:solidFill>
                  <a:srgbClr val="FF0000"/>
                </a:solidFill>
                <a:latin typeface="Times New Roman" panose="02020603050405020304" pitchFamily="18" charset="0"/>
                <a:cs typeface="Times New Roman" panose="02020603050405020304" pitchFamily="18" charset="0"/>
              </a:rPr>
            </a:br>
            <a:r>
              <a:rPr lang="en-US" sz="5400" dirty="0">
                <a:solidFill>
                  <a:srgbClr val="FF0000"/>
                </a:solidFill>
                <a:latin typeface="Times New Roman" panose="02020603050405020304" pitchFamily="18" charset="0"/>
                <a:cs typeface="Times New Roman" panose="02020603050405020304" pitchFamily="18" charset="0"/>
              </a:rPr>
              <a:t>              with the correct value.  </a:t>
            </a:r>
          </a:p>
        </p:txBody>
      </p:sp>
    </p:spTree>
    <p:extLst>
      <p:ext uri="{BB962C8B-B14F-4D97-AF65-F5344CB8AC3E}">
        <p14:creationId xmlns:p14="http://schemas.microsoft.com/office/powerpoint/2010/main" val="2325212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2057400"/>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7200" dirty="0">
                <a:solidFill>
                  <a:srgbClr val="FF0000"/>
                </a:solidFill>
                <a:latin typeface="Comic Sans MS" panose="030F0702030302020204" pitchFamily="66" charset="0"/>
                <a:cs typeface="Times New Roman" panose="02020603050405020304" pitchFamily="18" charset="0"/>
              </a:rPr>
              <a:t>6</a:t>
            </a:r>
            <a:r>
              <a:rPr lang="en-US" altLang="en-US" dirty="0">
                <a:solidFill>
                  <a:prstClr val="black"/>
                </a:solidFill>
                <a:latin typeface="Times New Roman" panose="02020603050405020304" pitchFamily="18" charset="0"/>
                <a:cs typeface="Times New Roman" panose="02020603050405020304" pitchFamily="18" charset="0"/>
              </a:rPr>
              <a:t> g H</a:t>
            </a:r>
            <a:r>
              <a:rPr lang="en-US" altLang="en-US" baseline="-25000" dirty="0">
                <a:solidFill>
                  <a:prstClr val="black"/>
                </a:solidFill>
                <a:latin typeface="Times New Roman" panose="02020603050405020304" pitchFamily="18" charset="0"/>
                <a:cs typeface="Times New Roman" panose="02020603050405020304" pitchFamily="18" charset="0"/>
              </a:rPr>
              <a:t>2</a:t>
            </a:r>
            <a:r>
              <a:rPr lang="en-US" altLang="en-US" dirty="0">
                <a:solidFill>
                  <a:prstClr val="black"/>
                </a:solidFill>
                <a:latin typeface="Times New Roman" panose="02020603050405020304" pitchFamily="18" charset="0"/>
                <a:cs typeface="Times New Roman" panose="02020603050405020304" pitchFamily="18" charset="0"/>
              </a:rPr>
              <a:t> + 28 g N</a:t>
            </a:r>
            <a:r>
              <a:rPr lang="en-US" altLang="en-US" baseline="-25000" dirty="0">
                <a:solidFill>
                  <a:prstClr val="black"/>
                </a:solidFill>
                <a:latin typeface="Times New Roman" panose="02020603050405020304" pitchFamily="18" charset="0"/>
                <a:cs typeface="Times New Roman" panose="02020603050405020304" pitchFamily="18" charset="0"/>
              </a:rPr>
              <a:t>2</a:t>
            </a:r>
            <a:r>
              <a:rPr lang="en-US" altLang="en-US" dirty="0">
                <a:solidFill>
                  <a:prstClr val="black"/>
                </a:solidFill>
                <a:latin typeface="Times New Roman" panose="02020603050405020304" pitchFamily="18" charset="0"/>
                <a:cs typeface="Times New Roman" panose="02020603050405020304" pitchFamily="18" charset="0"/>
              </a:rPr>
              <a:t>   →  34 g NH</a:t>
            </a:r>
            <a:r>
              <a:rPr lang="en-US" altLang="en-US" baseline="-25000" dirty="0">
                <a:solidFill>
                  <a:prstClr val="black"/>
                </a:solidFill>
                <a:latin typeface="Times New Roman" panose="02020603050405020304" pitchFamily="18" charset="0"/>
                <a:cs typeface="Times New Roman" panose="02020603050405020304" pitchFamily="18" charset="0"/>
              </a:rPr>
              <a:t>3</a:t>
            </a:r>
            <a:endParaRPr lang="en-US" altLang="en-US" dirty="0">
              <a:solidFill>
                <a:prstClr val="black"/>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endParaRPr lang="en-US" altLang="en-US" dirty="0">
              <a:solidFill>
                <a:prstClr val="black"/>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endParaRPr lang="en-US" altLang="en-US" dirty="0">
              <a:solidFill>
                <a:prstClr val="black"/>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endParaRPr lang="en-US" altLang="en-US" dirty="0">
              <a:solidFill>
                <a:prstClr val="black"/>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C4D3BA6-C74A-409F-B723-EFC228741802}"/>
              </a:ext>
            </a:extLst>
          </p:cNvPr>
          <p:cNvSpPr txBox="1"/>
          <p:nvPr/>
        </p:nvSpPr>
        <p:spPr>
          <a:xfrm>
            <a:off x="0" y="0"/>
            <a:ext cx="9144000" cy="1754326"/>
          </a:xfrm>
          <a:prstGeom prst="rect">
            <a:avLst/>
          </a:prstGeom>
          <a:noFill/>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31.  Fill in the blank</a:t>
            </a:r>
            <a:br>
              <a:rPr lang="en-US" sz="5400" dirty="0">
                <a:solidFill>
                  <a:srgbClr val="FF0000"/>
                </a:solidFill>
                <a:latin typeface="Times New Roman" panose="02020603050405020304" pitchFamily="18" charset="0"/>
                <a:cs typeface="Times New Roman" panose="02020603050405020304" pitchFamily="18" charset="0"/>
              </a:rPr>
            </a:br>
            <a:r>
              <a:rPr lang="en-US" sz="5400" dirty="0">
                <a:solidFill>
                  <a:srgbClr val="FF0000"/>
                </a:solidFill>
                <a:latin typeface="Times New Roman" panose="02020603050405020304" pitchFamily="18" charset="0"/>
                <a:cs typeface="Times New Roman" panose="02020603050405020304" pitchFamily="18" charset="0"/>
              </a:rPr>
              <a:t>              with the correct value.  </a:t>
            </a:r>
          </a:p>
        </p:txBody>
      </p:sp>
    </p:spTree>
    <p:extLst>
      <p:ext uri="{BB962C8B-B14F-4D97-AF65-F5344CB8AC3E}">
        <p14:creationId xmlns:p14="http://schemas.microsoft.com/office/powerpoint/2010/main" val="891617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2057400"/>
            <a:ext cx="9144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223 g Fe + 96 grams 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5400" dirty="0">
                <a:solidFill>
                  <a:schemeClr val="tx1">
                    <a:lumMod val="95000"/>
                    <a:lumOff val="5000"/>
                  </a:schemeClr>
                </a:solidFill>
                <a:latin typeface="Comic Sans MS" panose="030F0702030302020204" pitchFamily="66" charset="0"/>
                <a:cs typeface="Times New Roman" panose="02020603050405020304" pitchFamily="18" charset="0"/>
              </a:rPr>
              <a:t>___</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g Fe</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(rust)</a:t>
            </a:r>
          </a:p>
        </p:txBody>
      </p:sp>
      <p:sp>
        <p:nvSpPr>
          <p:cNvPr id="2" name="TextBox 1">
            <a:extLst>
              <a:ext uri="{FF2B5EF4-FFF2-40B4-BE49-F238E27FC236}">
                <a16:creationId xmlns:a16="http://schemas.microsoft.com/office/drawing/2014/main" id="{3C4D3BA6-C74A-409F-B723-EFC228741802}"/>
              </a:ext>
            </a:extLst>
          </p:cNvPr>
          <p:cNvSpPr txBox="1"/>
          <p:nvPr/>
        </p:nvSpPr>
        <p:spPr>
          <a:xfrm>
            <a:off x="0" y="0"/>
            <a:ext cx="9144000" cy="1754326"/>
          </a:xfrm>
          <a:prstGeom prst="rect">
            <a:avLst/>
          </a:prstGeom>
          <a:noFill/>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32.  Fill in the blank</a:t>
            </a:r>
            <a:br>
              <a:rPr lang="en-US" sz="5400" dirty="0">
                <a:solidFill>
                  <a:srgbClr val="FF0000"/>
                </a:solidFill>
                <a:latin typeface="Times New Roman" panose="02020603050405020304" pitchFamily="18" charset="0"/>
                <a:cs typeface="Times New Roman" panose="02020603050405020304" pitchFamily="18" charset="0"/>
              </a:rPr>
            </a:br>
            <a:r>
              <a:rPr lang="en-US" sz="5400" dirty="0">
                <a:solidFill>
                  <a:srgbClr val="FF0000"/>
                </a:solidFill>
                <a:latin typeface="Times New Roman" panose="02020603050405020304" pitchFamily="18" charset="0"/>
                <a:cs typeface="Times New Roman" panose="02020603050405020304" pitchFamily="18" charset="0"/>
              </a:rPr>
              <a:t>              with the correct value.  </a:t>
            </a:r>
          </a:p>
        </p:txBody>
      </p:sp>
    </p:spTree>
    <p:extLst>
      <p:ext uri="{BB962C8B-B14F-4D97-AF65-F5344CB8AC3E}">
        <p14:creationId xmlns:p14="http://schemas.microsoft.com/office/powerpoint/2010/main" val="208756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2057400"/>
            <a:ext cx="9144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223 g Fe + 96 grams 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6000" dirty="0">
                <a:solidFill>
                  <a:schemeClr val="tx1">
                    <a:lumMod val="95000"/>
                    <a:lumOff val="5000"/>
                  </a:schemeClr>
                </a:solidFill>
                <a:latin typeface="Comic Sans MS" panose="030F0702030302020204" pitchFamily="66" charset="0"/>
                <a:cs typeface="Times New Roman" panose="02020603050405020304" pitchFamily="18" charset="0"/>
              </a:rPr>
              <a:t>319</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g Fe</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(rust)</a:t>
            </a:r>
          </a:p>
        </p:txBody>
      </p:sp>
      <p:sp>
        <p:nvSpPr>
          <p:cNvPr id="2" name="TextBox 1">
            <a:extLst>
              <a:ext uri="{FF2B5EF4-FFF2-40B4-BE49-F238E27FC236}">
                <a16:creationId xmlns:a16="http://schemas.microsoft.com/office/drawing/2014/main" id="{3C4D3BA6-C74A-409F-B723-EFC228741802}"/>
              </a:ext>
            </a:extLst>
          </p:cNvPr>
          <p:cNvSpPr txBox="1"/>
          <p:nvPr/>
        </p:nvSpPr>
        <p:spPr>
          <a:xfrm>
            <a:off x="0" y="0"/>
            <a:ext cx="9144000" cy="1754326"/>
          </a:xfrm>
          <a:prstGeom prst="rect">
            <a:avLst/>
          </a:prstGeom>
          <a:noFill/>
        </p:spPr>
        <p:txBody>
          <a:bodyPr wrap="square" rtlCol="0">
            <a:spAutoFit/>
          </a:bodyPr>
          <a:lstStyle/>
          <a:p>
            <a:r>
              <a:rPr lang="en-US" sz="5400">
                <a:solidFill>
                  <a:srgbClr val="FF0000"/>
                </a:solidFill>
                <a:latin typeface="Times New Roman" panose="02020603050405020304" pitchFamily="18" charset="0"/>
                <a:cs typeface="Times New Roman" panose="02020603050405020304" pitchFamily="18" charset="0"/>
              </a:rPr>
              <a:t>32.  </a:t>
            </a:r>
            <a:r>
              <a:rPr lang="en-US" sz="5400" dirty="0">
                <a:solidFill>
                  <a:srgbClr val="FF0000"/>
                </a:solidFill>
                <a:latin typeface="Times New Roman" panose="02020603050405020304" pitchFamily="18" charset="0"/>
                <a:cs typeface="Times New Roman" panose="02020603050405020304" pitchFamily="18" charset="0"/>
              </a:rPr>
              <a:t>Fill in the blanks</a:t>
            </a:r>
            <a:br>
              <a:rPr lang="en-US" sz="5400" dirty="0">
                <a:solidFill>
                  <a:srgbClr val="FF0000"/>
                </a:solidFill>
                <a:latin typeface="Times New Roman" panose="02020603050405020304" pitchFamily="18" charset="0"/>
                <a:cs typeface="Times New Roman" panose="02020603050405020304" pitchFamily="18" charset="0"/>
              </a:rPr>
            </a:br>
            <a:r>
              <a:rPr lang="en-US" sz="5400" dirty="0">
                <a:solidFill>
                  <a:srgbClr val="FF0000"/>
                </a:solidFill>
                <a:latin typeface="Times New Roman" panose="02020603050405020304" pitchFamily="18" charset="0"/>
                <a:cs typeface="Times New Roman" panose="02020603050405020304" pitchFamily="18" charset="0"/>
              </a:rPr>
              <a:t>              with the correct values.  </a:t>
            </a:r>
          </a:p>
        </p:txBody>
      </p:sp>
    </p:spTree>
    <p:extLst>
      <p:ext uri="{BB962C8B-B14F-4D97-AF65-F5344CB8AC3E}">
        <p14:creationId xmlns:p14="http://schemas.microsoft.com/office/powerpoint/2010/main" val="3898977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2667000" cy="1470025"/>
          </a:xfrm>
        </p:spPr>
        <p:txBody>
          <a:bodyPr/>
          <a:lstStyle/>
          <a:p>
            <a:r>
              <a:rPr lang="en-US" dirty="0"/>
              <a:t> </a:t>
            </a:r>
          </a:p>
        </p:txBody>
      </p:sp>
      <p:sp>
        <p:nvSpPr>
          <p:cNvPr id="2" name="TextBox 1"/>
          <p:cNvSpPr txBox="1"/>
          <p:nvPr/>
        </p:nvSpPr>
        <p:spPr>
          <a:xfrm>
            <a:off x="0" y="32825"/>
            <a:ext cx="9144000" cy="6781344"/>
          </a:xfrm>
          <a:prstGeom prst="rect">
            <a:avLst/>
          </a:prstGeom>
          <a:noFill/>
        </p:spPr>
        <p:txBody>
          <a:bodyPr wrap="square" rtlCol="0">
            <a:spAutoFit/>
          </a:bodyPr>
          <a:lstStyle/>
          <a:p>
            <a:r>
              <a:rPr lang="en-US" sz="5400" dirty="0">
                <a:solidFill>
                  <a:srgbClr val="0000CC"/>
                </a:solidFill>
                <a:latin typeface="Times New Roman" panose="02020603050405020304" pitchFamily="18" charset="0"/>
                <a:cs typeface="Times New Roman" panose="02020603050405020304" pitchFamily="18" charset="0"/>
              </a:rPr>
              <a:t>How to counting atoms in chemical formulas.</a:t>
            </a:r>
          </a:p>
          <a:p>
            <a:endParaRPr lang="en-US" sz="4000" dirty="0">
              <a:solidFill>
                <a:srgbClr val="0000CC"/>
              </a:solidFill>
              <a:latin typeface="Times New Roman" panose="02020603050405020304" pitchFamily="18" charset="0"/>
              <a:cs typeface="Times New Roman" panose="02020603050405020304" pitchFamily="18" charset="0"/>
            </a:endParaRPr>
          </a:p>
          <a:p>
            <a:pPr marL="742950" indent="-742950">
              <a:buAutoNum type="arabicPeriod" startAt="33"/>
            </a:pPr>
            <a:r>
              <a:rPr lang="en-US" sz="4000" dirty="0">
                <a:solidFill>
                  <a:srgbClr val="0000CC"/>
                </a:solidFill>
                <a:latin typeface="Times New Roman" panose="02020603050405020304" pitchFamily="18" charset="0"/>
                <a:cs typeface="Times New Roman" panose="02020603050405020304" pitchFamily="18" charset="0"/>
              </a:rPr>
              <a:t>  Rust has this formula:  </a:t>
            </a:r>
            <a:r>
              <a:rPr lang="en-US" altLang="en-US" sz="4000" dirty="0">
                <a:solidFill>
                  <a:srgbClr val="0000CC"/>
                </a:solidFill>
                <a:latin typeface="Times New Roman" panose="02020603050405020304" pitchFamily="18" charset="0"/>
                <a:cs typeface="Times New Roman" panose="02020603050405020304" pitchFamily="18" charset="0"/>
              </a:rPr>
              <a:t>Fe</a:t>
            </a:r>
            <a:r>
              <a:rPr lang="en-US" altLang="en-US" sz="4000" baseline="-25000" dirty="0">
                <a:solidFill>
                  <a:srgbClr val="0000CC"/>
                </a:solidFill>
                <a:latin typeface="Times New Roman" panose="02020603050405020304" pitchFamily="18" charset="0"/>
                <a:cs typeface="Times New Roman" panose="02020603050405020304" pitchFamily="18" charset="0"/>
              </a:rPr>
              <a:t>2</a:t>
            </a:r>
            <a:r>
              <a:rPr lang="en-US" altLang="en-US" sz="4000" dirty="0">
                <a:solidFill>
                  <a:srgbClr val="0000CC"/>
                </a:solidFill>
                <a:latin typeface="Times New Roman" panose="02020603050405020304" pitchFamily="18" charset="0"/>
                <a:cs typeface="Times New Roman" panose="02020603050405020304" pitchFamily="18" charset="0"/>
              </a:rPr>
              <a:t>O</a:t>
            </a:r>
            <a:r>
              <a:rPr lang="en-US" altLang="en-US" sz="4000" baseline="-25000" dirty="0">
                <a:solidFill>
                  <a:srgbClr val="0000CC"/>
                </a:solidFill>
                <a:latin typeface="Times New Roman" panose="02020603050405020304" pitchFamily="18" charset="0"/>
                <a:cs typeface="Times New Roman" panose="02020603050405020304" pitchFamily="18" charset="0"/>
              </a:rPr>
              <a:t>3 </a:t>
            </a:r>
            <a:br>
              <a:rPr lang="en-US" altLang="en-US" sz="4000" baseline="-25000" dirty="0">
                <a:solidFill>
                  <a:prstClr val="black"/>
                </a:solidFill>
                <a:latin typeface="Times New Roman" panose="02020603050405020304" pitchFamily="18" charset="0"/>
                <a:cs typeface="Times New Roman" panose="02020603050405020304" pitchFamily="18" charset="0"/>
              </a:rPr>
            </a:br>
            <a:r>
              <a:rPr lang="en-US" altLang="en-US" sz="4000" baseline="-25000" dirty="0">
                <a:solidFill>
                  <a:prstClr val="black"/>
                </a:solidFill>
                <a:latin typeface="Times New Roman" panose="02020603050405020304" pitchFamily="18" charset="0"/>
                <a:cs typeface="Times New Roman" panose="02020603050405020304" pitchFamily="18" charset="0"/>
              </a:rPr>
              <a:t>  </a:t>
            </a:r>
            <a:br>
              <a:rPr lang="en-US" altLang="en-US" sz="4000" baseline="-25000" dirty="0">
                <a:solidFill>
                  <a:prstClr val="black"/>
                </a:solidFill>
                <a:latin typeface="Times New Roman" panose="02020603050405020304" pitchFamily="18" charset="0"/>
                <a:cs typeface="Times New Roman" panose="02020603050405020304" pitchFamily="18" charset="0"/>
              </a:rPr>
            </a:br>
            <a:r>
              <a:rPr lang="en-US" altLang="en-US" sz="4000" baseline="-25000" dirty="0">
                <a:solidFill>
                  <a:prstClr val="black"/>
                </a:solidFill>
                <a:latin typeface="Times New Roman" panose="02020603050405020304" pitchFamily="18" charset="0"/>
                <a:cs typeface="Times New Roman" panose="02020603050405020304" pitchFamily="18" charset="0"/>
              </a:rPr>
              <a:t>    </a:t>
            </a:r>
            <a:r>
              <a:rPr lang="en-US" altLang="en-US" sz="4800" baseline="-25000" dirty="0">
                <a:solidFill>
                  <a:prstClr val="black"/>
                </a:solidFill>
                <a:latin typeface="Times New Roman" panose="02020603050405020304" pitchFamily="18" charset="0"/>
                <a:cs typeface="Times New Roman" panose="02020603050405020304" pitchFamily="18" charset="0"/>
              </a:rPr>
              <a:t>It has __ atoms of iron bonded to </a:t>
            </a:r>
            <a:br>
              <a:rPr lang="en-US" altLang="en-US" sz="4800" baseline="-25000" dirty="0">
                <a:solidFill>
                  <a:prstClr val="black"/>
                </a:solidFill>
                <a:latin typeface="Times New Roman" panose="02020603050405020304" pitchFamily="18" charset="0"/>
                <a:cs typeface="Times New Roman" panose="02020603050405020304" pitchFamily="18" charset="0"/>
              </a:rPr>
            </a:br>
            <a:br>
              <a:rPr lang="en-US" altLang="en-US" sz="4800" baseline="-25000" dirty="0">
                <a:solidFill>
                  <a:prstClr val="black"/>
                </a:solidFill>
                <a:latin typeface="Times New Roman" panose="02020603050405020304" pitchFamily="18" charset="0"/>
                <a:cs typeface="Times New Roman" panose="02020603050405020304" pitchFamily="18" charset="0"/>
              </a:rPr>
            </a:br>
            <a:r>
              <a:rPr lang="en-US" altLang="en-US" sz="4800" baseline="-25000" dirty="0">
                <a:solidFill>
                  <a:prstClr val="black"/>
                </a:solidFill>
                <a:latin typeface="Times New Roman" panose="02020603050405020304" pitchFamily="18" charset="0"/>
                <a:cs typeface="Times New Roman" panose="02020603050405020304" pitchFamily="18" charset="0"/>
              </a:rPr>
              <a:t>    __ atoms of oxygen</a:t>
            </a:r>
            <a:br>
              <a:rPr lang="en-US" altLang="en-US" sz="4800" baseline="-25000" dirty="0">
                <a:solidFill>
                  <a:prstClr val="black"/>
                </a:solidFill>
                <a:latin typeface="Times New Roman" panose="02020603050405020304" pitchFamily="18" charset="0"/>
                <a:cs typeface="Times New Roman" panose="02020603050405020304" pitchFamily="18" charset="0"/>
              </a:rPr>
            </a:br>
            <a:r>
              <a:rPr lang="en-US" altLang="en-US" sz="4800" baseline="-25000" dirty="0">
                <a:solidFill>
                  <a:prstClr val="black"/>
                </a:solidFill>
                <a:latin typeface="Times New Roman" panose="02020603050405020304" pitchFamily="18" charset="0"/>
                <a:cs typeface="Times New Roman" panose="02020603050405020304" pitchFamily="18" charset="0"/>
              </a:rPr>
              <a:t>  </a:t>
            </a:r>
            <a:br>
              <a:rPr lang="en-US" altLang="en-US" sz="4800" baseline="-25000" dirty="0">
                <a:solidFill>
                  <a:prstClr val="black"/>
                </a:solidFill>
                <a:latin typeface="Times New Roman" panose="02020603050405020304" pitchFamily="18" charset="0"/>
                <a:cs typeface="Times New Roman" panose="02020603050405020304" pitchFamily="18" charset="0"/>
              </a:rPr>
            </a:br>
            <a:r>
              <a:rPr lang="en-US" altLang="en-US" sz="4800" baseline="-25000" dirty="0">
                <a:solidFill>
                  <a:prstClr val="black"/>
                </a:solidFill>
                <a:latin typeface="Times New Roman" panose="02020603050405020304" pitchFamily="18" charset="0"/>
                <a:cs typeface="Times New Roman" panose="02020603050405020304" pitchFamily="18" charset="0"/>
              </a:rPr>
              <a:t>   for a total of __ atoms in this compound.  </a:t>
            </a:r>
            <a:br>
              <a:rPr lang="en-US" sz="4400" dirty="0">
                <a:solidFill>
                  <a:srgbClr val="0070C0"/>
                </a:solidFill>
                <a:latin typeface="Times New Roman" panose="02020603050405020304" pitchFamily="18" charset="0"/>
                <a:cs typeface="Times New Roman" panose="02020603050405020304" pitchFamily="18" charset="0"/>
              </a:rPr>
            </a:br>
            <a:r>
              <a:rPr lang="en-US" sz="4400"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00106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2667000" cy="1470025"/>
          </a:xfrm>
        </p:spPr>
        <p:txBody>
          <a:bodyPr/>
          <a:lstStyle/>
          <a:p>
            <a:r>
              <a:rPr lang="en-US" dirty="0"/>
              <a:t> </a:t>
            </a:r>
          </a:p>
        </p:txBody>
      </p:sp>
      <p:sp>
        <p:nvSpPr>
          <p:cNvPr id="2" name="TextBox 1"/>
          <p:cNvSpPr txBox="1"/>
          <p:nvPr/>
        </p:nvSpPr>
        <p:spPr>
          <a:xfrm>
            <a:off x="0" y="32825"/>
            <a:ext cx="9144000" cy="7150675"/>
          </a:xfrm>
          <a:prstGeom prst="rect">
            <a:avLst/>
          </a:prstGeom>
          <a:noFill/>
        </p:spPr>
        <p:txBody>
          <a:bodyPr wrap="square" rtlCol="0">
            <a:spAutoFit/>
          </a:bodyPr>
          <a:lstStyle/>
          <a:p>
            <a:r>
              <a:rPr lang="en-US" sz="5400" dirty="0">
                <a:solidFill>
                  <a:srgbClr val="0000CC"/>
                </a:solidFill>
                <a:latin typeface="Times New Roman" panose="02020603050405020304" pitchFamily="18" charset="0"/>
                <a:cs typeface="Times New Roman" panose="02020603050405020304" pitchFamily="18" charset="0"/>
              </a:rPr>
              <a:t>How to counting atoms in chemical formulas.</a:t>
            </a:r>
          </a:p>
          <a:p>
            <a:endParaRPr lang="en-US" sz="4000" dirty="0">
              <a:solidFill>
                <a:srgbClr val="0000CC"/>
              </a:solidFill>
              <a:latin typeface="Times New Roman" panose="02020603050405020304" pitchFamily="18" charset="0"/>
              <a:cs typeface="Times New Roman" panose="02020603050405020304" pitchFamily="18" charset="0"/>
            </a:endParaRPr>
          </a:p>
          <a:p>
            <a:pPr marL="742950" indent="-742950">
              <a:buAutoNum type="arabicPeriod" startAt="33"/>
            </a:pPr>
            <a:r>
              <a:rPr lang="en-US" sz="4000" dirty="0">
                <a:solidFill>
                  <a:srgbClr val="0000CC"/>
                </a:solidFill>
                <a:latin typeface="Times New Roman" panose="02020603050405020304" pitchFamily="18" charset="0"/>
                <a:cs typeface="Times New Roman" panose="02020603050405020304" pitchFamily="18" charset="0"/>
              </a:rPr>
              <a:t>  Rust has this formula:  </a:t>
            </a:r>
            <a:r>
              <a:rPr lang="en-US" altLang="en-US" sz="4000" dirty="0">
                <a:solidFill>
                  <a:srgbClr val="0000CC"/>
                </a:solidFill>
                <a:latin typeface="Times New Roman" panose="02020603050405020304" pitchFamily="18" charset="0"/>
                <a:cs typeface="Times New Roman" panose="02020603050405020304" pitchFamily="18" charset="0"/>
              </a:rPr>
              <a:t>Fe</a:t>
            </a:r>
            <a:r>
              <a:rPr lang="en-US" altLang="en-US" sz="4000" baseline="-25000" dirty="0">
                <a:solidFill>
                  <a:srgbClr val="0000CC"/>
                </a:solidFill>
                <a:latin typeface="Times New Roman" panose="02020603050405020304" pitchFamily="18" charset="0"/>
                <a:cs typeface="Times New Roman" panose="02020603050405020304" pitchFamily="18" charset="0"/>
              </a:rPr>
              <a:t>2</a:t>
            </a:r>
            <a:r>
              <a:rPr lang="en-US" altLang="en-US" sz="4000" dirty="0">
                <a:solidFill>
                  <a:srgbClr val="0000CC"/>
                </a:solidFill>
                <a:latin typeface="Times New Roman" panose="02020603050405020304" pitchFamily="18" charset="0"/>
                <a:cs typeface="Times New Roman" panose="02020603050405020304" pitchFamily="18" charset="0"/>
              </a:rPr>
              <a:t>O</a:t>
            </a:r>
            <a:r>
              <a:rPr lang="en-US" altLang="en-US" sz="4000" baseline="-25000" dirty="0">
                <a:solidFill>
                  <a:srgbClr val="0000CC"/>
                </a:solidFill>
                <a:latin typeface="Times New Roman" panose="02020603050405020304" pitchFamily="18" charset="0"/>
                <a:cs typeface="Times New Roman" panose="02020603050405020304" pitchFamily="18" charset="0"/>
              </a:rPr>
              <a:t>3 </a:t>
            </a:r>
            <a:br>
              <a:rPr lang="en-US" altLang="en-US" sz="4000" baseline="-25000" dirty="0">
                <a:solidFill>
                  <a:prstClr val="black"/>
                </a:solidFill>
                <a:latin typeface="Times New Roman" panose="02020603050405020304" pitchFamily="18" charset="0"/>
                <a:cs typeface="Times New Roman" panose="02020603050405020304" pitchFamily="18" charset="0"/>
              </a:rPr>
            </a:br>
            <a:r>
              <a:rPr lang="en-US" altLang="en-US" sz="4000" baseline="-25000" dirty="0">
                <a:solidFill>
                  <a:prstClr val="black"/>
                </a:solidFill>
                <a:latin typeface="Times New Roman" panose="02020603050405020304" pitchFamily="18" charset="0"/>
                <a:cs typeface="Times New Roman" panose="02020603050405020304" pitchFamily="18" charset="0"/>
              </a:rPr>
              <a:t>  </a:t>
            </a:r>
            <a:br>
              <a:rPr lang="en-US" altLang="en-US" sz="4000" baseline="-25000" dirty="0">
                <a:solidFill>
                  <a:prstClr val="black"/>
                </a:solidFill>
                <a:latin typeface="Times New Roman" panose="02020603050405020304" pitchFamily="18" charset="0"/>
                <a:cs typeface="Times New Roman" panose="02020603050405020304" pitchFamily="18" charset="0"/>
              </a:rPr>
            </a:br>
            <a:r>
              <a:rPr lang="en-US" altLang="en-US" sz="4000" baseline="-25000" dirty="0">
                <a:solidFill>
                  <a:prstClr val="black"/>
                </a:solidFill>
                <a:latin typeface="Times New Roman" panose="02020603050405020304" pitchFamily="18" charset="0"/>
                <a:cs typeface="Times New Roman" panose="02020603050405020304" pitchFamily="18" charset="0"/>
              </a:rPr>
              <a:t>    </a:t>
            </a:r>
            <a:r>
              <a:rPr lang="en-US" altLang="en-US" sz="4800" baseline="-25000" dirty="0">
                <a:solidFill>
                  <a:prstClr val="black"/>
                </a:solidFill>
                <a:latin typeface="Times New Roman" panose="02020603050405020304" pitchFamily="18" charset="0"/>
                <a:cs typeface="Times New Roman" panose="02020603050405020304" pitchFamily="18" charset="0"/>
              </a:rPr>
              <a:t>It has </a:t>
            </a:r>
            <a:r>
              <a:rPr lang="en-US" altLang="en-US" sz="6600" baseline="-25000" dirty="0">
                <a:solidFill>
                  <a:srgbClr val="FF0000"/>
                </a:solidFill>
                <a:latin typeface="Times New Roman" panose="02020603050405020304" pitchFamily="18" charset="0"/>
                <a:cs typeface="Times New Roman" panose="02020603050405020304" pitchFamily="18" charset="0"/>
              </a:rPr>
              <a:t>2</a:t>
            </a:r>
            <a:r>
              <a:rPr lang="en-US" altLang="en-US" sz="4800" baseline="-25000" dirty="0">
                <a:solidFill>
                  <a:prstClr val="black"/>
                </a:solidFill>
                <a:latin typeface="Times New Roman" panose="02020603050405020304" pitchFamily="18" charset="0"/>
                <a:cs typeface="Times New Roman" panose="02020603050405020304" pitchFamily="18" charset="0"/>
              </a:rPr>
              <a:t> atoms of iron bonded to </a:t>
            </a:r>
            <a:br>
              <a:rPr lang="en-US" altLang="en-US" sz="4800" baseline="-25000" dirty="0">
                <a:solidFill>
                  <a:prstClr val="black"/>
                </a:solidFill>
                <a:latin typeface="Times New Roman" panose="02020603050405020304" pitchFamily="18" charset="0"/>
                <a:cs typeface="Times New Roman" panose="02020603050405020304" pitchFamily="18" charset="0"/>
              </a:rPr>
            </a:br>
            <a:br>
              <a:rPr lang="en-US" altLang="en-US" sz="4800" baseline="-25000" dirty="0">
                <a:solidFill>
                  <a:prstClr val="black"/>
                </a:solidFill>
                <a:latin typeface="Times New Roman" panose="02020603050405020304" pitchFamily="18" charset="0"/>
                <a:cs typeface="Times New Roman" panose="02020603050405020304" pitchFamily="18" charset="0"/>
              </a:rPr>
            </a:br>
            <a:r>
              <a:rPr lang="en-US" altLang="en-US" sz="4800" baseline="-25000" dirty="0">
                <a:solidFill>
                  <a:prstClr val="black"/>
                </a:solidFill>
                <a:latin typeface="Times New Roman" panose="02020603050405020304" pitchFamily="18" charset="0"/>
                <a:cs typeface="Times New Roman" panose="02020603050405020304" pitchFamily="18" charset="0"/>
              </a:rPr>
              <a:t>   </a:t>
            </a:r>
            <a:r>
              <a:rPr lang="en-US" altLang="en-US" sz="6600" baseline="-25000" dirty="0">
                <a:solidFill>
                  <a:srgbClr val="FF0000"/>
                </a:solidFill>
                <a:latin typeface="Times New Roman" panose="02020603050405020304" pitchFamily="18" charset="0"/>
                <a:cs typeface="Times New Roman" panose="02020603050405020304" pitchFamily="18" charset="0"/>
              </a:rPr>
              <a:t>3</a:t>
            </a:r>
            <a:r>
              <a:rPr lang="en-US" altLang="en-US" sz="4800" baseline="-25000" dirty="0">
                <a:solidFill>
                  <a:prstClr val="black"/>
                </a:solidFill>
                <a:latin typeface="Times New Roman" panose="02020603050405020304" pitchFamily="18" charset="0"/>
                <a:cs typeface="Times New Roman" panose="02020603050405020304" pitchFamily="18" charset="0"/>
              </a:rPr>
              <a:t> atoms of oxygen</a:t>
            </a:r>
            <a:br>
              <a:rPr lang="en-US" altLang="en-US" sz="4800" baseline="-25000" dirty="0">
                <a:solidFill>
                  <a:prstClr val="black"/>
                </a:solidFill>
                <a:latin typeface="Times New Roman" panose="02020603050405020304" pitchFamily="18" charset="0"/>
                <a:cs typeface="Times New Roman" panose="02020603050405020304" pitchFamily="18" charset="0"/>
              </a:rPr>
            </a:br>
            <a:r>
              <a:rPr lang="en-US" altLang="en-US" sz="4800" baseline="-25000" dirty="0">
                <a:solidFill>
                  <a:prstClr val="black"/>
                </a:solidFill>
                <a:latin typeface="Times New Roman" panose="02020603050405020304" pitchFamily="18" charset="0"/>
                <a:cs typeface="Times New Roman" panose="02020603050405020304" pitchFamily="18" charset="0"/>
              </a:rPr>
              <a:t>  </a:t>
            </a:r>
            <a:br>
              <a:rPr lang="en-US" altLang="en-US" sz="4800" baseline="-25000" dirty="0">
                <a:solidFill>
                  <a:prstClr val="black"/>
                </a:solidFill>
                <a:latin typeface="Times New Roman" panose="02020603050405020304" pitchFamily="18" charset="0"/>
                <a:cs typeface="Times New Roman" panose="02020603050405020304" pitchFamily="18" charset="0"/>
              </a:rPr>
            </a:br>
            <a:r>
              <a:rPr lang="en-US" altLang="en-US" sz="4800" baseline="-25000" dirty="0">
                <a:solidFill>
                  <a:prstClr val="black"/>
                </a:solidFill>
                <a:latin typeface="Times New Roman" panose="02020603050405020304" pitchFamily="18" charset="0"/>
                <a:cs typeface="Times New Roman" panose="02020603050405020304" pitchFamily="18" charset="0"/>
              </a:rPr>
              <a:t>   for a total of </a:t>
            </a:r>
            <a:r>
              <a:rPr lang="en-US" altLang="en-US" sz="6600" baseline="-25000" dirty="0">
                <a:solidFill>
                  <a:srgbClr val="FF0000"/>
                </a:solidFill>
                <a:latin typeface="Times New Roman" panose="02020603050405020304" pitchFamily="18" charset="0"/>
                <a:cs typeface="Times New Roman" panose="02020603050405020304" pitchFamily="18" charset="0"/>
              </a:rPr>
              <a:t>5</a:t>
            </a:r>
            <a:r>
              <a:rPr lang="en-US" altLang="en-US" sz="4800" baseline="-25000" dirty="0">
                <a:solidFill>
                  <a:prstClr val="black"/>
                </a:solidFill>
                <a:latin typeface="Times New Roman" panose="02020603050405020304" pitchFamily="18" charset="0"/>
                <a:cs typeface="Times New Roman" panose="02020603050405020304" pitchFamily="18" charset="0"/>
              </a:rPr>
              <a:t> atoms in this compound.  </a:t>
            </a:r>
            <a:br>
              <a:rPr lang="en-US" sz="4400" dirty="0">
                <a:solidFill>
                  <a:srgbClr val="0070C0"/>
                </a:solidFill>
                <a:latin typeface="Times New Roman" panose="02020603050405020304" pitchFamily="18" charset="0"/>
                <a:cs typeface="Times New Roman" panose="02020603050405020304" pitchFamily="18" charset="0"/>
              </a:rPr>
            </a:br>
            <a:r>
              <a:rPr lang="en-US" sz="4400"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43668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2667000" cy="1470025"/>
          </a:xfrm>
        </p:spPr>
        <p:txBody>
          <a:bodyPr/>
          <a:lstStyle/>
          <a:p>
            <a:r>
              <a:rPr lang="en-US" dirty="0"/>
              <a:t> </a:t>
            </a:r>
          </a:p>
        </p:txBody>
      </p:sp>
      <p:sp>
        <p:nvSpPr>
          <p:cNvPr id="2" name="TextBox 1"/>
          <p:cNvSpPr txBox="1"/>
          <p:nvPr/>
        </p:nvSpPr>
        <p:spPr>
          <a:xfrm>
            <a:off x="0" y="32825"/>
            <a:ext cx="9144000" cy="5919569"/>
          </a:xfrm>
          <a:prstGeom prst="rect">
            <a:avLst/>
          </a:prstGeom>
          <a:noFill/>
        </p:spPr>
        <p:txBody>
          <a:bodyPr wrap="square" rtlCol="0">
            <a:spAutoFit/>
          </a:bodyPr>
          <a:lstStyle/>
          <a:p>
            <a:r>
              <a:rPr lang="en-US" sz="5400" dirty="0">
                <a:solidFill>
                  <a:srgbClr val="006600"/>
                </a:solidFill>
                <a:latin typeface="Times New Roman" panose="02020603050405020304" pitchFamily="18" charset="0"/>
                <a:cs typeface="Times New Roman" panose="02020603050405020304" pitchFamily="18" charset="0"/>
              </a:rPr>
              <a:t>How to counting atoms in chemical formulas.</a:t>
            </a:r>
          </a:p>
          <a:p>
            <a:endParaRPr lang="en-US" sz="4400" dirty="0">
              <a:solidFill>
                <a:srgbClr val="006600"/>
              </a:solidFill>
              <a:latin typeface="Times New Roman" panose="02020603050405020304" pitchFamily="18" charset="0"/>
              <a:cs typeface="Times New Roman" panose="02020603050405020304" pitchFamily="18" charset="0"/>
            </a:endParaRPr>
          </a:p>
          <a:p>
            <a:r>
              <a:rPr lang="en-US" sz="4400" dirty="0">
                <a:solidFill>
                  <a:srgbClr val="006600"/>
                </a:solidFill>
                <a:latin typeface="Times New Roman" panose="02020603050405020304" pitchFamily="18" charset="0"/>
                <a:cs typeface="Times New Roman" panose="02020603050405020304" pitchFamily="18" charset="0"/>
              </a:rPr>
              <a:t>34.  Carbon dioxide is </a:t>
            </a:r>
            <a:r>
              <a:rPr lang="en-US" sz="4800" dirty="0">
                <a:solidFill>
                  <a:srgbClr val="006600"/>
                </a:solidFill>
                <a:latin typeface="Times New Roman" panose="02020603050405020304" pitchFamily="18" charset="0"/>
                <a:cs typeface="Times New Roman" panose="02020603050405020304" pitchFamily="18" charset="0"/>
              </a:rPr>
              <a:t>CO</a:t>
            </a:r>
            <a:r>
              <a:rPr lang="en-US" sz="4800" baseline="-25000" dirty="0">
                <a:solidFill>
                  <a:srgbClr val="006600"/>
                </a:solidFill>
                <a:latin typeface="Times New Roman" panose="02020603050405020304" pitchFamily="18" charset="0"/>
                <a:cs typeface="Times New Roman" panose="02020603050405020304" pitchFamily="18" charset="0"/>
              </a:rPr>
              <a:t>2</a:t>
            </a:r>
            <a:r>
              <a:rPr lang="en-US" sz="4400" baseline="-25000" dirty="0">
                <a:solidFill>
                  <a:srgbClr val="006600"/>
                </a:solidFill>
                <a:latin typeface="Times New Roman" panose="02020603050405020304" pitchFamily="18" charset="0"/>
                <a:cs typeface="Times New Roman" panose="02020603050405020304" pitchFamily="18" charset="0"/>
              </a:rPr>
              <a:t> </a:t>
            </a:r>
            <a:br>
              <a:rPr lang="en-US" sz="4400" baseline="-25000" dirty="0">
                <a:solidFill>
                  <a:srgbClr val="006600"/>
                </a:solidFill>
                <a:latin typeface="Times New Roman" panose="02020603050405020304" pitchFamily="18" charset="0"/>
                <a:cs typeface="Times New Roman" panose="02020603050405020304" pitchFamily="18" charset="0"/>
              </a:rPr>
            </a:br>
            <a:br>
              <a:rPr lang="en-US" sz="4400" baseline="-25000" dirty="0">
                <a:solidFill>
                  <a:srgbClr val="0070C0"/>
                </a:solidFill>
                <a:latin typeface="Times New Roman" panose="02020603050405020304" pitchFamily="18" charset="0"/>
                <a:cs typeface="Times New Roman" panose="02020603050405020304" pitchFamily="18" charset="0"/>
              </a:rPr>
            </a:br>
            <a:r>
              <a:rPr lang="en-US" sz="4400" baseline="-25000" dirty="0">
                <a:solidFill>
                  <a:srgbClr val="0070C0"/>
                </a:solidFill>
                <a:latin typeface="Times New Roman" panose="02020603050405020304" pitchFamily="18" charset="0"/>
                <a:cs typeface="Times New Roman" panose="02020603050405020304" pitchFamily="18" charset="0"/>
              </a:rPr>
              <a:t>           </a:t>
            </a:r>
            <a:r>
              <a:rPr lang="en-US" altLang="en-US" sz="4000" baseline="-25000" dirty="0">
                <a:solidFill>
                  <a:prstClr val="black"/>
                </a:solidFill>
                <a:latin typeface="Times New Roman" panose="02020603050405020304" pitchFamily="18" charset="0"/>
                <a:cs typeface="Times New Roman" panose="02020603050405020304" pitchFamily="18" charset="0"/>
              </a:rPr>
              <a:t>It has </a:t>
            </a:r>
            <a:r>
              <a:rPr lang="en-US" altLang="en-US" sz="4000" baseline="-25000" dirty="0">
                <a:solidFill>
                  <a:srgbClr val="FF0000"/>
                </a:solidFill>
                <a:latin typeface="Times New Roman" panose="02020603050405020304" pitchFamily="18" charset="0"/>
                <a:cs typeface="Times New Roman" panose="02020603050405020304" pitchFamily="18" charset="0"/>
              </a:rPr>
              <a:t>__</a:t>
            </a:r>
            <a:r>
              <a:rPr lang="en-US" altLang="en-US" sz="4000" baseline="-25000" dirty="0">
                <a:solidFill>
                  <a:prstClr val="black"/>
                </a:solidFill>
                <a:latin typeface="Times New Roman" panose="02020603050405020304" pitchFamily="18" charset="0"/>
                <a:cs typeface="Times New Roman" panose="02020603050405020304" pitchFamily="18" charset="0"/>
              </a:rPr>
              <a:t> atom of carbon bonded to </a:t>
            </a:r>
            <a:br>
              <a:rPr lang="en-US" altLang="en-US" sz="4000" baseline="-25000" dirty="0">
                <a:solidFill>
                  <a:prstClr val="black"/>
                </a:solidFill>
                <a:latin typeface="Times New Roman" panose="02020603050405020304" pitchFamily="18" charset="0"/>
                <a:cs typeface="Times New Roman" panose="02020603050405020304" pitchFamily="18" charset="0"/>
              </a:rPr>
            </a:br>
            <a:br>
              <a:rPr lang="en-US" altLang="en-US" sz="4000" baseline="-25000" dirty="0">
                <a:solidFill>
                  <a:prstClr val="black"/>
                </a:solidFill>
                <a:latin typeface="Times New Roman" panose="02020603050405020304" pitchFamily="18" charset="0"/>
                <a:cs typeface="Times New Roman" panose="02020603050405020304" pitchFamily="18" charset="0"/>
              </a:rPr>
            </a:br>
            <a:r>
              <a:rPr lang="en-US" altLang="en-US" sz="4000" baseline="-25000" dirty="0">
                <a:solidFill>
                  <a:prstClr val="black"/>
                </a:solidFill>
                <a:latin typeface="Times New Roman" panose="02020603050405020304" pitchFamily="18" charset="0"/>
                <a:cs typeface="Times New Roman" panose="02020603050405020304" pitchFamily="18" charset="0"/>
              </a:rPr>
              <a:t>            </a:t>
            </a:r>
            <a:r>
              <a:rPr lang="en-US" altLang="en-US" sz="4000" baseline="-25000" dirty="0">
                <a:solidFill>
                  <a:srgbClr val="FF0000"/>
                </a:solidFill>
                <a:latin typeface="Times New Roman" panose="02020603050405020304" pitchFamily="18" charset="0"/>
                <a:cs typeface="Times New Roman" panose="02020603050405020304" pitchFamily="18" charset="0"/>
              </a:rPr>
              <a:t>__</a:t>
            </a:r>
            <a:r>
              <a:rPr lang="en-US" altLang="en-US" sz="4000" baseline="-25000" dirty="0">
                <a:solidFill>
                  <a:prstClr val="black"/>
                </a:solidFill>
                <a:latin typeface="Times New Roman" panose="02020603050405020304" pitchFamily="18" charset="0"/>
                <a:cs typeface="Times New Roman" panose="02020603050405020304" pitchFamily="18" charset="0"/>
              </a:rPr>
              <a:t> atoms of oxygen, for a total of </a:t>
            </a:r>
            <a:br>
              <a:rPr lang="en-US" altLang="en-US" sz="4000" baseline="-25000" dirty="0">
                <a:solidFill>
                  <a:prstClr val="black"/>
                </a:solidFill>
                <a:latin typeface="Times New Roman" panose="02020603050405020304" pitchFamily="18" charset="0"/>
                <a:cs typeface="Times New Roman" panose="02020603050405020304" pitchFamily="18" charset="0"/>
              </a:rPr>
            </a:br>
            <a:br>
              <a:rPr lang="en-US" altLang="en-US" sz="4000" baseline="-25000" dirty="0">
                <a:solidFill>
                  <a:prstClr val="black"/>
                </a:solidFill>
                <a:latin typeface="Times New Roman" panose="02020603050405020304" pitchFamily="18" charset="0"/>
                <a:cs typeface="Times New Roman" panose="02020603050405020304" pitchFamily="18" charset="0"/>
              </a:rPr>
            </a:br>
            <a:r>
              <a:rPr lang="en-US" altLang="en-US" sz="4000" baseline="-25000" dirty="0">
                <a:solidFill>
                  <a:prstClr val="black"/>
                </a:solidFill>
                <a:latin typeface="Times New Roman" panose="02020603050405020304" pitchFamily="18" charset="0"/>
                <a:cs typeface="Times New Roman" panose="02020603050405020304" pitchFamily="18" charset="0"/>
              </a:rPr>
              <a:t>            </a:t>
            </a:r>
            <a:r>
              <a:rPr lang="en-US" altLang="en-US" sz="4000" baseline="-25000" dirty="0">
                <a:solidFill>
                  <a:srgbClr val="FF0000"/>
                </a:solidFill>
                <a:latin typeface="Times New Roman" panose="02020603050405020304" pitchFamily="18" charset="0"/>
                <a:cs typeface="Times New Roman" panose="02020603050405020304" pitchFamily="18" charset="0"/>
              </a:rPr>
              <a:t>__</a:t>
            </a:r>
            <a:r>
              <a:rPr lang="en-US" altLang="en-US" sz="4000" baseline="-25000" dirty="0">
                <a:solidFill>
                  <a:prstClr val="black"/>
                </a:solidFill>
                <a:latin typeface="Times New Roman" panose="02020603050405020304" pitchFamily="18" charset="0"/>
                <a:cs typeface="Times New Roman" panose="02020603050405020304" pitchFamily="18" charset="0"/>
              </a:rPr>
              <a:t> atoms in this compound.</a:t>
            </a:r>
            <a:endParaRPr lang="en-US" sz="4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7838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2667000" cy="1470025"/>
          </a:xfrm>
        </p:spPr>
        <p:txBody>
          <a:bodyPr/>
          <a:lstStyle/>
          <a:p>
            <a:r>
              <a:rPr lang="en-US" dirty="0"/>
              <a:t> </a:t>
            </a:r>
          </a:p>
        </p:txBody>
      </p:sp>
      <p:sp>
        <p:nvSpPr>
          <p:cNvPr id="2" name="TextBox 1"/>
          <p:cNvSpPr txBox="1"/>
          <p:nvPr/>
        </p:nvSpPr>
        <p:spPr>
          <a:xfrm>
            <a:off x="0" y="32825"/>
            <a:ext cx="9144000" cy="6432530"/>
          </a:xfrm>
          <a:prstGeom prst="rect">
            <a:avLst/>
          </a:prstGeom>
          <a:noFill/>
        </p:spPr>
        <p:txBody>
          <a:bodyPr wrap="square" rtlCol="0">
            <a:spAutoFit/>
          </a:bodyPr>
          <a:lstStyle/>
          <a:p>
            <a:r>
              <a:rPr lang="en-US" sz="5400" dirty="0">
                <a:solidFill>
                  <a:srgbClr val="006600"/>
                </a:solidFill>
                <a:latin typeface="Times New Roman" panose="02020603050405020304" pitchFamily="18" charset="0"/>
                <a:cs typeface="Times New Roman" panose="02020603050405020304" pitchFamily="18" charset="0"/>
              </a:rPr>
              <a:t>How to counting atoms in chemical formulas.</a:t>
            </a:r>
          </a:p>
          <a:p>
            <a:endParaRPr lang="en-US" sz="4400" dirty="0">
              <a:solidFill>
                <a:srgbClr val="006600"/>
              </a:solidFill>
              <a:latin typeface="Times New Roman" panose="02020603050405020304" pitchFamily="18" charset="0"/>
              <a:cs typeface="Times New Roman" panose="02020603050405020304" pitchFamily="18" charset="0"/>
            </a:endParaRPr>
          </a:p>
          <a:p>
            <a:r>
              <a:rPr lang="en-US" sz="4400" dirty="0">
                <a:solidFill>
                  <a:srgbClr val="006600"/>
                </a:solidFill>
                <a:latin typeface="Times New Roman" panose="02020603050405020304" pitchFamily="18" charset="0"/>
                <a:cs typeface="Times New Roman" panose="02020603050405020304" pitchFamily="18" charset="0"/>
              </a:rPr>
              <a:t>34.  Carbon dioxide is </a:t>
            </a:r>
            <a:r>
              <a:rPr lang="en-US" sz="4800" dirty="0">
                <a:solidFill>
                  <a:srgbClr val="006600"/>
                </a:solidFill>
                <a:latin typeface="Times New Roman" panose="02020603050405020304" pitchFamily="18" charset="0"/>
                <a:cs typeface="Times New Roman" panose="02020603050405020304" pitchFamily="18" charset="0"/>
              </a:rPr>
              <a:t>CO</a:t>
            </a:r>
            <a:r>
              <a:rPr lang="en-US" sz="4800" baseline="-25000" dirty="0">
                <a:solidFill>
                  <a:srgbClr val="006600"/>
                </a:solidFill>
                <a:latin typeface="Times New Roman" panose="02020603050405020304" pitchFamily="18" charset="0"/>
                <a:cs typeface="Times New Roman" panose="02020603050405020304" pitchFamily="18" charset="0"/>
              </a:rPr>
              <a:t>2</a:t>
            </a:r>
            <a:r>
              <a:rPr lang="en-US" sz="4400" baseline="-25000" dirty="0">
                <a:solidFill>
                  <a:srgbClr val="006600"/>
                </a:solidFill>
                <a:latin typeface="Times New Roman" panose="02020603050405020304" pitchFamily="18" charset="0"/>
                <a:cs typeface="Times New Roman" panose="02020603050405020304" pitchFamily="18" charset="0"/>
              </a:rPr>
              <a:t> </a:t>
            </a:r>
            <a:br>
              <a:rPr lang="en-US" sz="4400" baseline="-25000" dirty="0">
                <a:solidFill>
                  <a:srgbClr val="006600"/>
                </a:solidFill>
                <a:latin typeface="Times New Roman" panose="02020603050405020304" pitchFamily="18" charset="0"/>
                <a:cs typeface="Times New Roman" panose="02020603050405020304" pitchFamily="18" charset="0"/>
              </a:rPr>
            </a:br>
            <a:br>
              <a:rPr lang="en-US" altLang="en-US" sz="4000" baseline="-25000" dirty="0">
                <a:solidFill>
                  <a:prstClr val="black"/>
                </a:solidFill>
                <a:latin typeface="Times New Roman" panose="02020603050405020304" pitchFamily="18" charset="0"/>
                <a:cs typeface="Times New Roman" panose="02020603050405020304" pitchFamily="18" charset="0"/>
              </a:rPr>
            </a:br>
            <a:r>
              <a:rPr lang="en-US" altLang="en-US" sz="4000" baseline="-25000" dirty="0">
                <a:solidFill>
                  <a:prstClr val="black"/>
                </a:solidFill>
                <a:latin typeface="Times New Roman" panose="02020603050405020304" pitchFamily="18" charset="0"/>
                <a:cs typeface="Times New Roman" panose="02020603050405020304" pitchFamily="18" charset="0"/>
              </a:rPr>
              <a:t>           It has </a:t>
            </a:r>
            <a:r>
              <a:rPr lang="en-US" altLang="en-US" sz="6600" baseline="-25000" dirty="0">
                <a:solidFill>
                  <a:srgbClr val="FF0000"/>
                </a:solidFill>
                <a:latin typeface="Times New Roman" panose="02020603050405020304" pitchFamily="18" charset="0"/>
                <a:cs typeface="Times New Roman" panose="02020603050405020304" pitchFamily="18" charset="0"/>
              </a:rPr>
              <a:t>1</a:t>
            </a:r>
            <a:r>
              <a:rPr lang="en-US" altLang="en-US" sz="4000" baseline="-25000" dirty="0">
                <a:solidFill>
                  <a:prstClr val="black"/>
                </a:solidFill>
                <a:latin typeface="Times New Roman" panose="02020603050405020304" pitchFamily="18" charset="0"/>
                <a:cs typeface="Times New Roman" panose="02020603050405020304" pitchFamily="18" charset="0"/>
              </a:rPr>
              <a:t> atom of carbon bonded to </a:t>
            </a:r>
            <a:br>
              <a:rPr lang="en-US" altLang="en-US" sz="4000" baseline="-25000" dirty="0">
                <a:solidFill>
                  <a:prstClr val="black"/>
                </a:solidFill>
                <a:latin typeface="Times New Roman" panose="02020603050405020304" pitchFamily="18" charset="0"/>
                <a:cs typeface="Times New Roman" panose="02020603050405020304" pitchFamily="18" charset="0"/>
              </a:rPr>
            </a:br>
            <a:br>
              <a:rPr lang="en-US" altLang="en-US" sz="4000" baseline="-25000" dirty="0">
                <a:solidFill>
                  <a:prstClr val="black"/>
                </a:solidFill>
                <a:latin typeface="Times New Roman" panose="02020603050405020304" pitchFamily="18" charset="0"/>
                <a:cs typeface="Times New Roman" panose="02020603050405020304" pitchFamily="18" charset="0"/>
              </a:rPr>
            </a:br>
            <a:r>
              <a:rPr lang="en-US" altLang="en-US" sz="4000" baseline="-25000" dirty="0">
                <a:solidFill>
                  <a:prstClr val="black"/>
                </a:solidFill>
                <a:latin typeface="Times New Roman" panose="02020603050405020304" pitchFamily="18" charset="0"/>
                <a:cs typeface="Times New Roman" panose="02020603050405020304" pitchFamily="18" charset="0"/>
              </a:rPr>
              <a:t>            </a:t>
            </a:r>
            <a:r>
              <a:rPr lang="en-US" altLang="en-US" sz="6600" baseline="-25000" dirty="0">
                <a:solidFill>
                  <a:srgbClr val="FF0000"/>
                </a:solidFill>
                <a:latin typeface="Times New Roman" panose="02020603050405020304" pitchFamily="18" charset="0"/>
                <a:cs typeface="Times New Roman" panose="02020603050405020304" pitchFamily="18" charset="0"/>
              </a:rPr>
              <a:t>2</a:t>
            </a:r>
            <a:r>
              <a:rPr lang="en-US" altLang="en-US" sz="4000" baseline="-25000" dirty="0">
                <a:solidFill>
                  <a:prstClr val="black"/>
                </a:solidFill>
                <a:latin typeface="Times New Roman" panose="02020603050405020304" pitchFamily="18" charset="0"/>
                <a:cs typeface="Times New Roman" panose="02020603050405020304" pitchFamily="18" charset="0"/>
              </a:rPr>
              <a:t> atoms of oxygen, for a total of </a:t>
            </a:r>
            <a:br>
              <a:rPr lang="en-US" altLang="en-US" sz="4000" baseline="-25000" dirty="0">
                <a:solidFill>
                  <a:prstClr val="black"/>
                </a:solidFill>
                <a:latin typeface="Times New Roman" panose="02020603050405020304" pitchFamily="18" charset="0"/>
                <a:cs typeface="Times New Roman" panose="02020603050405020304" pitchFamily="18" charset="0"/>
              </a:rPr>
            </a:br>
            <a:br>
              <a:rPr lang="en-US" altLang="en-US" sz="4000" baseline="-25000" dirty="0">
                <a:solidFill>
                  <a:prstClr val="black"/>
                </a:solidFill>
                <a:latin typeface="Times New Roman" panose="02020603050405020304" pitchFamily="18" charset="0"/>
                <a:cs typeface="Times New Roman" panose="02020603050405020304" pitchFamily="18" charset="0"/>
              </a:rPr>
            </a:br>
            <a:r>
              <a:rPr lang="en-US" altLang="en-US" sz="4000" baseline="-25000" dirty="0">
                <a:solidFill>
                  <a:prstClr val="black"/>
                </a:solidFill>
                <a:latin typeface="Times New Roman" panose="02020603050405020304" pitchFamily="18" charset="0"/>
                <a:cs typeface="Times New Roman" panose="02020603050405020304" pitchFamily="18" charset="0"/>
              </a:rPr>
              <a:t>           </a:t>
            </a:r>
            <a:r>
              <a:rPr lang="en-US" altLang="en-US" sz="6600" baseline="-25000" dirty="0">
                <a:solidFill>
                  <a:srgbClr val="FF0000"/>
                </a:solidFill>
                <a:latin typeface="Times New Roman" panose="02020603050405020304" pitchFamily="18" charset="0"/>
                <a:cs typeface="Times New Roman" panose="02020603050405020304" pitchFamily="18" charset="0"/>
              </a:rPr>
              <a:t>3</a:t>
            </a:r>
            <a:r>
              <a:rPr lang="en-US" altLang="en-US" sz="4000" baseline="-25000" dirty="0">
                <a:solidFill>
                  <a:prstClr val="black"/>
                </a:solidFill>
                <a:latin typeface="Times New Roman" panose="02020603050405020304" pitchFamily="18" charset="0"/>
                <a:cs typeface="Times New Roman" panose="02020603050405020304" pitchFamily="18" charset="0"/>
              </a:rPr>
              <a:t> atoms in this compound.</a:t>
            </a:r>
            <a:endParaRPr lang="en-US" sz="4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083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queous">
            <a:extLst>
              <a:ext uri="{FF2B5EF4-FFF2-40B4-BE49-F238E27FC236}">
                <a16:creationId xmlns:a16="http://schemas.microsoft.com/office/drawing/2014/main" id="{0BF315BF-4701-47CF-886D-5C5CF95254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7599" y="3214467"/>
            <a:ext cx="5458265" cy="36388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135" y="925954"/>
            <a:ext cx="9144000" cy="2677656"/>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      DISSOLVED into WATER</a:t>
            </a:r>
            <a:br>
              <a:rPr lang="en-US" sz="4800" dirty="0">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(not other liquids, just water)</a:t>
            </a:r>
          </a:p>
          <a:p>
            <a:r>
              <a:rPr lang="en-US" sz="4000" dirty="0">
                <a:solidFill>
                  <a:srgbClr val="0000CC"/>
                </a:solidFill>
                <a:latin typeface="Times New Roman" panose="02020603050405020304" pitchFamily="18" charset="0"/>
                <a:cs typeface="Times New Roman" panose="02020603050405020304" pitchFamily="18" charset="0"/>
              </a:rPr>
              <a:t>Things that are aqueous are SOLUTION - like salt water, or tea, or acids.  </a:t>
            </a:r>
          </a:p>
        </p:txBody>
      </p:sp>
      <p:sp>
        <p:nvSpPr>
          <p:cNvPr id="3" name="TextBox 2">
            <a:extLst>
              <a:ext uri="{FF2B5EF4-FFF2-40B4-BE49-F238E27FC236}">
                <a16:creationId xmlns:a16="http://schemas.microsoft.com/office/drawing/2014/main" id="{6D61289E-20BA-481A-A84F-003C1DFF14F6}"/>
              </a:ext>
            </a:extLst>
          </p:cNvPr>
          <p:cNvSpPr txBox="1"/>
          <p:nvPr/>
        </p:nvSpPr>
        <p:spPr>
          <a:xfrm>
            <a:off x="2345" y="76200"/>
            <a:ext cx="9144000"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3.  The word AQUEOUS means…</a:t>
            </a:r>
          </a:p>
        </p:txBody>
      </p:sp>
      <p:sp>
        <p:nvSpPr>
          <p:cNvPr id="5" name="L-Shape 4">
            <a:extLst>
              <a:ext uri="{FF2B5EF4-FFF2-40B4-BE49-F238E27FC236}">
                <a16:creationId xmlns:a16="http://schemas.microsoft.com/office/drawing/2014/main" id="{6C7F773C-F5D4-4997-AB4B-544051F6F6F0}"/>
              </a:ext>
            </a:extLst>
          </p:cNvPr>
          <p:cNvSpPr/>
          <p:nvPr/>
        </p:nvSpPr>
        <p:spPr>
          <a:xfrm>
            <a:off x="762000" y="3711864"/>
            <a:ext cx="2133600" cy="2394254"/>
          </a:xfrm>
          <a:prstGeom prst="corner">
            <a:avLst>
              <a:gd name="adj1" fmla="val 17950"/>
              <a:gd name="adj2" fmla="val 1941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6" name="Isosceles Triangle 5">
            <a:extLst>
              <a:ext uri="{FF2B5EF4-FFF2-40B4-BE49-F238E27FC236}">
                <a16:creationId xmlns:a16="http://schemas.microsoft.com/office/drawing/2014/main" id="{836E4341-C7B4-4D87-948D-6C9330F998EE}"/>
              </a:ext>
            </a:extLst>
          </p:cNvPr>
          <p:cNvSpPr/>
          <p:nvPr/>
        </p:nvSpPr>
        <p:spPr>
          <a:xfrm rot="5400000">
            <a:off x="2815657" y="5446317"/>
            <a:ext cx="656941" cy="914400"/>
          </a:xfrm>
          <a:prstGeom prst="triangle">
            <a:avLst>
              <a:gd name="adj" fmla="val 5680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0355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517"/>
            <a:ext cx="9144000" cy="6124754"/>
          </a:xfrm>
          <a:prstGeom prst="rect">
            <a:avLst/>
          </a:prstGeom>
          <a:noFill/>
        </p:spPr>
        <p:txBody>
          <a:bodyPr wrap="square" rtlCol="0">
            <a:spAutoFit/>
          </a:bodyPr>
          <a:lstStyle/>
          <a:p>
            <a:r>
              <a:rPr lang="en-US" sz="2800" dirty="0">
                <a:solidFill>
                  <a:srgbClr val="FF0000"/>
                </a:solidFill>
                <a:latin typeface="Comic Sans MS" pitchFamily="66" charset="0"/>
              </a:rPr>
              <a:t>35.  How many atoms are in each compounds?</a:t>
            </a: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2</a:t>
            </a:r>
            <a:r>
              <a:rPr lang="en-US" sz="2800" dirty="0">
                <a:solidFill>
                  <a:prstClr val="black"/>
                </a:solidFill>
                <a:latin typeface="Comic Sans MS" pitchFamily="66" charset="0"/>
              </a:rPr>
              <a:t>O ___________</a:t>
            </a: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NaCl ___________</a:t>
            </a: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CO</a:t>
            </a:r>
            <a:r>
              <a:rPr lang="en-US" sz="2800" baseline="-25000" dirty="0">
                <a:solidFill>
                  <a:prstClr val="black"/>
                </a:solidFill>
                <a:latin typeface="Comic Sans MS" pitchFamily="66" charset="0"/>
              </a:rPr>
              <a:t>2 </a:t>
            </a:r>
            <a:r>
              <a:rPr lang="en-US" sz="2800" dirty="0">
                <a:solidFill>
                  <a:prstClr val="black"/>
                </a:solidFill>
                <a:latin typeface="Comic Sans MS" pitchFamily="66" charset="0"/>
              </a:rPr>
              <a:t>___________</a:t>
            </a:r>
            <a:endParaRPr lang="en-US" sz="2800" baseline="-25000" dirty="0">
              <a:solidFill>
                <a:prstClr val="black"/>
              </a:solidFill>
              <a:latin typeface="Comic Sans MS" pitchFamily="66" charset="0"/>
            </a:endParaRP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3</a:t>
            </a:r>
            <a:r>
              <a:rPr lang="en-US" sz="2800" dirty="0">
                <a:solidFill>
                  <a:prstClr val="black"/>
                </a:solidFill>
                <a:latin typeface="Comic Sans MS" pitchFamily="66" charset="0"/>
              </a:rPr>
              <a:t>PO</a:t>
            </a:r>
            <a:r>
              <a:rPr lang="en-US" sz="2800" baseline="-25000" dirty="0">
                <a:solidFill>
                  <a:prstClr val="black"/>
                </a:solidFill>
                <a:latin typeface="Comic Sans MS" pitchFamily="66" charset="0"/>
              </a:rPr>
              <a:t>4</a:t>
            </a:r>
            <a:r>
              <a:rPr lang="en-US" sz="2800" dirty="0">
                <a:solidFill>
                  <a:prstClr val="black"/>
                </a:solidFill>
                <a:latin typeface="Comic Sans MS" pitchFamily="66" charset="0"/>
              </a:rPr>
              <a:t> ___________</a:t>
            </a: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2</a:t>
            </a:r>
            <a:r>
              <a:rPr lang="en-US" sz="2800" dirty="0">
                <a:solidFill>
                  <a:prstClr val="black"/>
                </a:solidFill>
                <a:latin typeface="Comic Sans MS" pitchFamily="66" charset="0"/>
              </a:rPr>
              <a:t>SO</a:t>
            </a:r>
            <a:r>
              <a:rPr lang="en-US" sz="2800" baseline="-25000" dirty="0">
                <a:solidFill>
                  <a:prstClr val="black"/>
                </a:solidFill>
                <a:latin typeface="Comic Sans MS" pitchFamily="66" charset="0"/>
              </a:rPr>
              <a:t>4 </a:t>
            </a:r>
            <a:r>
              <a:rPr lang="en-US" sz="2800" dirty="0">
                <a:solidFill>
                  <a:prstClr val="black"/>
                </a:solidFill>
                <a:latin typeface="Comic Sans MS" pitchFamily="66" charset="0"/>
              </a:rPr>
              <a:t>___________</a:t>
            </a: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C</a:t>
            </a:r>
            <a:r>
              <a:rPr lang="en-US" sz="2800" baseline="-25000" dirty="0">
                <a:solidFill>
                  <a:prstClr val="black"/>
                </a:solidFill>
                <a:latin typeface="Comic Sans MS" pitchFamily="66" charset="0"/>
              </a:rPr>
              <a:t>6</a:t>
            </a:r>
            <a:r>
              <a:rPr lang="en-US" sz="2800" dirty="0">
                <a:solidFill>
                  <a:prstClr val="black"/>
                </a:solidFill>
                <a:latin typeface="Comic Sans MS" pitchFamily="66" charset="0"/>
              </a:rPr>
              <a:t>H</a:t>
            </a:r>
            <a:r>
              <a:rPr lang="en-US" sz="2800" baseline="-25000" dirty="0">
                <a:solidFill>
                  <a:prstClr val="black"/>
                </a:solidFill>
                <a:latin typeface="Comic Sans MS" pitchFamily="66" charset="0"/>
              </a:rPr>
              <a:t>12</a:t>
            </a:r>
            <a:r>
              <a:rPr lang="en-US" sz="2800" dirty="0">
                <a:solidFill>
                  <a:prstClr val="black"/>
                </a:solidFill>
                <a:latin typeface="Comic Sans MS" pitchFamily="66" charset="0"/>
              </a:rPr>
              <a:t>O</a:t>
            </a:r>
            <a:r>
              <a:rPr lang="en-US" sz="2800" baseline="-25000" dirty="0">
                <a:solidFill>
                  <a:prstClr val="black"/>
                </a:solidFill>
                <a:latin typeface="Comic Sans MS" pitchFamily="66" charset="0"/>
              </a:rPr>
              <a:t>6</a:t>
            </a:r>
            <a:r>
              <a:rPr lang="en-US" sz="2800" dirty="0">
                <a:solidFill>
                  <a:prstClr val="black"/>
                </a:solidFill>
                <a:latin typeface="Comic Sans MS" pitchFamily="66" charset="0"/>
              </a:rPr>
              <a:t> ___________</a:t>
            </a:r>
          </a:p>
          <a:p>
            <a:endParaRPr lang="en-US" sz="2800" dirty="0">
              <a:solidFill>
                <a:prstClr val="black"/>
              </a:solidFill>
              <a:latin typeface="Comic Sans MS" pitchFamily="66" charset="0"/>
            </a:endParaRPr>
          </a:p>
        </p:txBody>
      </p:sp>
    </p:spTree>
    <p:extLst>
      <p:ext uri="{BB962C8B-B14F-4D97-AF65-F5344CB8AC3E}">
        <p14:creationId xmlns:p14="http://schemas.microsoft.com/office/powerpoint/2010/main" val="1517330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08" y="0"/>
            <a:ext cx="9144000" cy="6124754"/>
          </a:xfrm>
          <a:prstGeom prst="rect">
            <a:avLst/>
          </a:prstGeom>
          <a:noFill/>
        </p:spPr>
        <p:txBody>
          <a:bodyPr wrap="square" rtlCol="0">
            <a:spAutoFit/>
          </a:bodyPr>
          <a:lstStyle/>
          <a:p>
            <a:r>
              <a:rPr lang="en-US" sz="2800" dirty="0">
                <a:solidFill>
                  <a:srgbClr val="FF0000"/>
                </a:solidFill>
                <a:latin typeface="Comic Sans MS" pitchFamily="66" charset="0"/>
              </a:rPr>
              <a:t>35.  How many atoms are in each compounds?</a:t>
            </a:r>
            <a:br>
              <a:rPr lang="en-US" sz="2800" dirty="0">
                <a:solidFill>
                  <a:srgbClr val="FF0000"/>
                </a:solidFill>
                <a:latin typeface="Comic Sans MS" pitchFamily="66" charset="0"/>
              </a:rPr>
            </a:br>
            <a:br>
              <a:rPr lang="en-US" sz="2800" dirty="0">
                <a:solidFill>
                  <a:srgbClr val="FF0000"/>
                </a:solidFill>
                <a:latin typeface="Comic Sans MS" pitchFamily="66" charset="0"/>
              </a:rPr>
            </a:br>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2</a:t>
            </a:r>
            <a:r>
              <a:rPr lang="en-US" sz="2800" dirty="0">
                <a:solidFill>
                  <a:prstClr val="black"/>
                </a:solidFill>
                <a:latin typeface="Comic Sans MS" pitchFamily="66" charset="0"/>
              </a:rPr>
              <a:t>O = </a:t>
            </a:r>
            <a:r>
              <a:rPr lang="en-US" sz="2800" dirty="0">
                <a:solidFill>
                  <a:srgbClr val="006600"/>
                </a:solidFill>
                <a:latin typeface="Comic Sans MS" pitchFamily="66" charset="0"/>
              </a:rPr>
              <a:t>3 = 2 hydrogen atoms + 1 oxygen atom</a:t>
            </a: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NaCl </a:t>
            </a:r>
            <a:r>
              <a:rPr lang="en-US" sz="2800" dirty="0">
                <a:solidFill>
                  <a:srgbClr val="006600"/>
                </a:solidFill>
                <a:latin typeface="Comic Sans MS" pitchFamily="66" charset="0"/>
              </a:rPr>
              <a:t> </a:t>
            </a:r>
            <a:endParaRPr lang="en-US" sz="2800" dirty="0">
              <a:solidFill>
                <a:prstClr val="black"/>
              </a:solidFill>
              <a:latin typeface="Comic Sans MS" pitchFamily="66" charset="0"/>
            </a:endParaRP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CO</a:t>
            </a:r>
            <a:r>
              <a:rPr lang="en-US" sz="2800" baseline="-25000" dirty="0">
                <a:solidFill>
                  <a:prstClr val="black"/>
                </a:solidFill>
                <a:latin typeface="Comic Sans MS" pitchFamily="66" charset="0"/>
              </a:rPr>
              <a:t>2 </a:t>
            </a:r>
            <a:r>
              <a:rPr lang="en-US" sz="2800" dirty="0">
                <a:solidFill>
                  <a:prstClr val="black"/>
                </a:solidFill>
                <a:latin typeface="Comic Sans MS" pitchFamily="66" charset="0"/>
              </a:rPr>
              <a:t> </a:t>
            </a:r>
            <a:r>
              <a:rPr lang="en-US" sz="2800" dirty="0">
                <a:solidFill>
                  <a:srgbClr val="006600"/>
                </a:solidFill>
                <a:latin typeface="Comic Sans MS" pitchFamily="66" charset="0"/>
              </a:rPr>
              <a:t> </a:t>
            </a:r>
            <a:endParaRPr lang="en-US" sz="2800" baseline="-25000" dirty="0">
              <a:solidFill>
                <a:prstClr val="black"/>
              </a:solidFill>
              <a:latin typeface="Comic Sans MS" pitchFamily="66" charset="0"/>
            </a:endParaRP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3</a:t>
            </a:r>
            <a:r>
              <a:rPr lang="en-US" sz="2800" dirty="0">
                <a:solidFill>
                  <a:prstClr val="black"/>
                </a:solidFill>
                <a:latin typeface="Comic Sans MS" pitchFamily="66" charset="0"/>
              </a:rPr>
              <a:t>PO</a:t>
            </a:r>
            <a:r>
              <a:rPr lang="en-US" sz="2800" baseline="-25000" dirty="0">
                <a:solidFill>
                  <a:prstClr val="black"/>
                </a:solidFill>
                <a:latin typeface="Comic Sans MS" pitchFamily="66" charset="0"/>
              </a:rPr>
              <a:t>4</a:t>
            </a:r>
            <a:r>
              <a:rPr lang="en-US" sz="2800" dirty="0">
                <a:solidFill>
                  <a:prstClr val="black"/>
                </a:solidFill>
                <a:latin typeface="Comic Sans MS" pitchFamily="66" charset="0"/>
              </a:rPr>
              <a:t> </a:t>
            </a:r>
            <a:r>
              <a:rPr lang="en-US" sz="2800" dirty="0">
                <a:solidFill>
                  <a:srgbClr val="006600"/>
                </a:solidFill>
                <a:latin typeface="Comic Sans MS" pitchFamily="66" charset="0"/>
              </a:rPr>
              <a:t> </a:t>
            </a:r>
            <a:br>
              <a:rPr lang="en-US" sz="2800" dirty="0">
                <a:solidFill>
                  <a:srgbClr val="006600"/>
                </a:solidFill>
                <a:latin typeface="Comic Sans MS" pitchFamily="66" charset="0"/>
              </a:rPr>
            </a:br>
            <a:endParaRPr lang="en-US" sz="2800" dirty="0">
              <a:solidFill>
                <a:prstClr val="black"/>
              </a:solidFill>
              <a:latin typeface="Comic Sans MS" pitchFamily="66" charset="0"/>
            </a:endParaRPr>
          </a:p>
          <a:p>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2</a:t>
            </a:r>
            <a:r>
              <a:rPr lang="en-US" sz="2800" dirty="0">
                <a:solidFill>
                  <a:prstClr val="black"/>
                </a:solidFill>
                <a:latin typeface="Comic Sans MS" pitchFamily="66" charset="0"/>
              </a:rPr>
              <a:t>SO</a:t>
            </a:r>
            <a:r>
              <a:rPr lang="en-US" sz="2800" baseline="-25000" dirty="0">
                <a:solidFill>
                  <a:prstClr val="black"/>
                </a:solidFill>
                <a:latin typeface="Comic Sans MS" pitchFamily="66" charset="0"/>
              </a:rPr>
              <a:t>4 </a:t>
            </a:r>
            <a:r>
              <a:rPr lang="en-US" sz="2800" dirty="0">
                <a:solidFill>
                  <a:prstClr val="black"/>
                </a:solidFill>
                <a:latin typeface="Comic Sans MS" pitchFamily="66" charset="0"/>
              </a:rPr>
              <a:t> </a:t>
            </a:r>
            <a:r>
              <a:rPr lang="en-US" sz="2800" dirty="0">
                <a:solidFill>
                  <a:srgbClr val="006600"/>
                </a:solidFill>
                <a:latin typeface="Comic Sans MS" pitchFamily="66" charset="0"/>
              </a:rPr>
              <a:t> </a:t>
            </a:r>
            <a:endParaRPr lang="en-US" sz="2800" dirty="0">
              <a:solidFill>
                <a:prstClr val="black"/>
              </a:solidFill>
              <a:latin typeface="Comic Sans MS" pitchFamily="66" charset="0"/>
            </a:endParaRP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C</a:t>
            </a:r>
            <a:r>
              <a:rPr lang="en-US" sz="2800" baseline="-25000" dirty="0">
                <a:solidFill>
                  <a:prstClr val="black"/>
                </a:solidFill>
                <a:latin typeface="Comic Sans MS" pitchFamily="66" charset="0"/>
              </a:rPr>
              <a:t>6</a:t>
            </a:r>
            <a:r>
              <a:rPr lang="en-US" sz="2800" dirty="0">
                <a:solidFill>
                  <a:prstClr val="black"/>
                </a:solidFill>
                <a:latin typeface="Comic Sans MS" pitchFamily="66" charset="0"/>
              </a:rPr>
              <a:t>H</a:t>
            </a:r>
            <a:r>
              <a:rPr lang="en-US" sz="2800" baseline="-25000" dirty="0">
                <a:solidFill>
                  <a:prstClr val="black"/>
                </a:solidFill>
                <a:latin typeface="Comic Sans MS" pitchFamily="66" charset="0"/>
              </a:rPr>
              <a:t>12</a:t>
            </a:r>
            <a:r>
              <a:rPr lang="en-US" sz="2800" dirty="0">
                <a:solidFill>
                  <a:prstClr val="black"/>
                </a:solidFill>
                <a:latin typeface="Comic Sans MS" pitchFamily="66" charset="0"/>
              </a:rPr>
              <a:t>O</a:t>
            </a:r>
            <a:r>
              <a:rPr lang="en-US" sz="2800" baseline="-25000" dirty="0">
                <a:solidFill>
                  <a:prstClr val="black"/>
                </a:solidFill>
                <a:latin typeface="Comic Sans MS" pitchFamily="66" charset="0"/>
              </a:rPr>
              <a:t>6</a:t>
            </a:r>
            <a:r>
              <a:rPr lang="en-US" sz="2800" dirty="0">
                <a:solidFill>
                  <a:prstClr val="black"/>
                </a:solidFill>
                <a:latin typeface="Comic Sans MS" pitchFamily="66" charset="0"/>
              </a:rPr>
              <a:t>   </a:t>
            </a:r>
          </a:p>
          <a:p>
            <a:endParaRPr lang="en-US" sz="2800" dirty="0">
              <a:solidFill>
                <a:prstClr val="black"/>
              </a:solidFill>
              <a:latin typeface="Comic Sans MS" pitchFamily="66" charset="0"/>
            </a:endParaRPr>
          </a:p>
        </p:txBody>
      </p:sp>
    </p:spTree>
    <p:extLst>
      <p:ext uri="{BB962C8B-B14F-4D97-AF65-F5344CB8AC3E}">
        <p14:creationId xmlns:p14="http://schemas.microsoft.com/office/powerpoint/2010/main" val="3190414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08" y="0"/>
            <a:ext cx="9144000" cy="6124754"/>
          </a:xfrm>
          <a:prstGeom prst="rect">
            <a:avLst/>
          </a:prstGeom>
          <a:noFill/>
        </p:spPr>
        <p:txBody>
          <a:bodyPr wrap="square" rtlCol="0">
            <a:spAutoFit/>
          </a:bodyPr>
          <a:lstStyle/>
          <a:p>
            <a:r>
              <a:rPr lang="en-US" sz="2800" dirty="0">
                <a:solidFill>
                  <a:srgbClr val="FF0000"/>
                </a:solidFill>
                <a:latin typeface="Comic Sans MS" pitchFamily="66" charset="0"/>
              </a:rPr>
              <a:t>35.  How many atoms are in each compounds?</a:t>
            </a:r>
            <a:br>
              <a:rPr lang="en-US" sz="2800" dirty="0">
                <a:solidFill>
                  <a:srgbClr val="FF0000"/>
                </a:solidFill>
                <a:latin typeface="Comic Sans MS" pitchFamily="66" charset="0"/>
              </a:rPr>
            </a:br>
            <a:br>
              <a:rPr lang="en-US" sz="2800" dirty="0">
                <a:solidFill>
                  <a:srgbClr val="FF0000"/>
                </a:solidFill>
                <a:latin typeface="Comic Sans MS" pitchFamily="66" charset="0"/>
              </a:rPr>
            </a:br>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2</a:t>
            </a:r>
            <a:r>
              <a:rPr lang="en-US" sz="2800" dirty="0">
                <a:solidFill>
                  <a:prstClr val="black"/>
                </a:solidFill>
                <a:latin typeface="Comic Sans MS" pitchFamily="66" charset="0"/>
              </a:rPr>
              <a:t>O = </a:t>
            </a:r>
            <a:r>
              <a:rPr lang="en-US" sz="2800" dirty="0">
                <a:solidFill>
                  <a:srgbClr val="006600"/>
                </a:solidFill>
                <a:latin typeface="Comic Sans MS" pitchFamily="66" charset="0"/>
              </a:rPr>
              <a:t>3 = 2 hydrogen atoms + 1 oxygen atom</a:t>
            </a: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NaCl </a:t>
            </a:r>
            <a:r>
              <a:rPr lang="en-US" sz="2800" dirty="0">
                <a:solidFill>
                  <a:srgbClr val="006600"/>
                </a:solidFill>
                <a:latin typeface="Comic Sans MS" pitchFamily="66" charset="0"/>
              </a:rPr>
              <a:t>= 2 = 1 sodium atom + 1 chlorine atom</a:t>
            </a:r>
            <a:endParaRPr lang="en-US" sz="2800" dirty="0">
              <a:solidFill>
                <a:prstClr val="black"/>
              </a:solidFill>
              <a:latin typeface="Comic Sans MS" pitchFamily="66" charset="0"/>
            </a:endParaRP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CO</a:t>
            </a:r>
            <a:r>
              <a:rPr lang="en-US" sz="2800" baseline="-25000" dirty="0">
                <a:solidFill>
                  <a:prstClr val="black"/>
                </a:solidFill>
                <a:latin typeface="Comic Sans MS" pitchFamily="66" charset="0"/>
              </a:rPr>
              <a:t>2 </a:t>
            </a:r>
            <a:r>
              <a:rPr lang="en-US" sz="2800" dirty="0">
                <a:solidFill>
                  <a:prstClr val="black"/>
                </a:solidFill>
                <a:latin typeface="Comic Sans MS" pitchFamily="66" charset="0"/>
              </a:rPr>
              <a:t> </a:t>
            </a:r>
            <a:r>
              <a:rPr lang="en-US" sz="2800" dirty="0">
                <a:solidFill>
                  <a:srgbClr val="006600"/>
                </a:solidFill>
                <a:latin typeface="Comic Sans MS" pitchFamily="66" charset="0"/>
              </a:rPr>
              <a:t> </a:t>
            </a:r>
            <a:endParaRPr lang="en-US" sz="2800" baseline="-25000" dirty="0">
              <a:solidFill>
                <a:prstClr val="black"/>
              </a:solidFill>
              <a:latin typeface="Comic Sans MS" pitchFamily="66" charset="0"/>
            </a:endParaRP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3</a:t>
            </a:r>
            <a:r>
              <a:rPr lang="en-US" sz="2800" dirty="0">
                <a:solidFill>
                  <a:prstClr val="black"/>
                </a:solidFill>
                <a:latin typeface="Comic Sans MS" pitchFamily="66" charset="0"/>
              </a:rPr>
              <a:t>PO</a:t>
            </a:r>
            <a:r>
              <a:rPr lang="en-US" sz="2800" baseline="-25000" dirty="0">
                <a:solidFill>
                  <a:prstClr val="black"/>
                </a:solidFill>
                <a:latin typeface="Comic Sans MS" pitchFamily="66" charset="0"/>
              </a:rPr>
              <a:t>4</a:t>
            </a:r>
            <a:r>
              <a:rPr lang="en-US" sz="2800" dirty="0">
                <a:solidFill>
                  <a:prstClr val="black"/>
                </a:solidFill>
                <a:latin typeface="Comic Sans MS" pitchFamily="66" charset="0"/>
              </a:rPr>
              <a:t> </a:t>
            </a:r>
            <a:r>
              <a:rPr lang="en-US" sz="2800" dirty="0">
                <a:solidFill>
                  <a:srgbClr val="006600"/>
                </a:solidFill>
                <a:latin typeface="Comic Sans MS" pitchFamily="66" charset="0"/>
              </a:rPr>
              <a:t> </a:t>
            </a:r>
            <a:br>
              <a:rPr lang="en-US" sz="2800" dirty="0">
                <a:solidFill>
                  <a:srgbClr val="006600"/>
                </a:solidFill>
                <a:latin typeface="Comic Sans MS" pitchFamily="66" charset="0"/>
              </a:rPr>
            </a:br>
            <a:endParaRPr lang="en-US" sz="2800" dirty="0">
              <a:solidFill>
                <a:prstClr val="black"/>
              </a:solidFill>
              <a:latin typeface="Comic Sans MS" pitchFamily="66" charset="0"/>
            </a:endParaRPr>
          </a:p>
          <a:p>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2</a:t>
            </a:r>
            <a:r>
              <a:rPr lang="en-US" sz="2800" dirty="0">
                <a:solidFill>
                  <a:prstClr val="black"/>
                </a:solidFill>
                <a:latin typeface="Comic Sans MS" pitchFamily="66" charset="0"/>
              </a:rPr>
              <a:t>SO</a:t>
            </a:r>
            <a:r>
              <a:rPr lang="en-US" sz="2800" baseline="-25000" dirty="0">
                <a:solidFill>
                  <a:prstClr val="black"/>
                </a:solidFill>
                <a:latin typeface="Comic Sans MS" pitchFamily="66" charset="0"/>
              </a:rPr>
              <a:t>4 </a:t>
            </a:r>
            <a:r>
              <a:rPr lang="en-US" sz="2800" dirty="0">
                <a:solidFill>
                  <a:prstClr val="black"/>
                </a:solidFill>
                <a:latin typeface="Comic Sans MS" pitchFamily="66" charset="0"/>
              </a:rPr>
              <a:t> </a:t>
            </a:r>
            <a:r>
              <a:rPr lang="en-US" sz="2800" dirty="0">
                <a:solidFill>
                  <a:srgbClr val="006600"/>
                </a:solidFill>
                <a:latin typeface="Comic Sans MS" pitchFamily="66" charset="0"/>
              </a:rPr>
              <a:t> </a:t>
            </a:r>
            <a:endParaRPr lang="en-US" sz="2800" dirty="0">
              <a:solidFill>
                <a:prstClr val="black"/>
              </a:solidFill>
              <a:latin typeface="Comic Sans MS" pitchFamily="66" charset="0"/>
            </a:endParaRP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C</a:t>
            </a:r>
            <a:r>
              <a:rPr lang="en-US" sz="2800" baseline="-25000" dirty="0">
                <a:solidFill>
                  <a:prstClr val="black"/>
                </a:solidFill>
                <a:latin typeface="Comic Sans MS" pitchFamily="66" charset="0"/>
              </a:rPr>
              <a:t>6</a:t>
            </a:r>
            <a:r>
              <a:rPr lang="en-US" sz="2800" dirty="0">
                <a:solidFill>
                  <a:prstClr val="black"/>
                </a:solidFill>
                <a:latin typeface="Comic Sans MS" pitchFamily="66" charset="0"/>
              </a:rPr>
              <a:t>H</a:t>
            </a:r>
            <a:r>
              <a:rPr lang="en-US" sz="2800" baseline="-25000" dirty="0">
                <a:solidFill>
                  <a:prstClr val="black"/>
                </a:solidFill>
                <a:latin typeface="Comic Sans MS" pitchFamily="66" charset="0"/>
              </a:rPr>
              <a:t>12</a:t>
            </a:r>
            <a:r>
              <a:rPr lang="en-US" sz="2800" dirty="0">
                <a:solidFill>
                  <a:prstClr val="black"/>
                </a:solidFill>
                <a:latin typeface="Comic Sans MS" pitchFamily="66" charset="0"/>
              </a:rPr>
              <a:t>O</a:t>
            </a:r>
            <a:r>
              <a:rPr lang="en-US" sz="2800" baseline="-25000" dirty="0">
                <a:solidFill>
                  <a:prstClr val="black"/>
                </a:solidFill>
                <a:latin typeface="Comic Sans MS" pitchFamily="66" charset="0"/>
              </a:rPr>
              <a:t>6</a:t>
            </a:r>
            <a:r>
              <a:rPr lang="en-US" sz="2800" dirty="0">
                <a:solidFill>
                  <a:prstClr val="black"/>
                </a:solidFill>
                <a:latin typeface="Comic Sans MS" pitchFamily="66" charset="0"/>
              </a:rPr>
              <a:t>   </a:t>
            </a:r>
          </a:p>
          <a:p>
            <a:endParaRPr lang="en-US" sz="2800" dirty="0">
              <a:solidFill>
                <a:prstClr val="black"/>
              </a:solidFill>
              <a:latin typeface="Comic Sans MS" pitchFamily="66" charset="0"/>
            </a:endParaRPr>
          </a:p>
        </p:txBody>
      </p:sp>
    </p:spTree>
    <p:extLst>
      <p:ext uri="{BB962C8B-B14F-4D97-AF65-F5344CB8AC3E}">
        <p14:creationId xmlns:p14="http://schemas.microsoft.com/office/powerpoint/2010/main" val="1090138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08" y="0"/>
            <a:ext cx="9144000" cy="6124754"/>
          </a:xfrm>
          <a:prstGeom prst="rect">
            <a:avLst/>
          </a:prstGeom>
          <a:noFill/>
        </p:spPr>
        <p:txBody>
          <a:bodyPr wrap="square" rtlCol="0">
            <a:spAutoFit/>
          </a:bodyPr>
          <a:lstStyle/>
          <a:p>
            <a:r>
              <a:rPr lang="en-US" sz="2800" dirty="0">
                <a:solidFill>
                  <a:srgbClr val="FF0000"/>
                </a:solidFill>
                <a:latin typeface="Comic Sans MS" pitchFamily="66" charset="0"/>
              </a:rPr>
              <a:t>35.  How many atoms are in each compounds?</a:t>
            </a:r>
            <a:br>
              <a:rPr lang="en-US" sz="2800" dirty="0">
                <a:solidFill>
                  <a:srgbClr val="FF0000"/>
                </a:solidFill>
                <a:latin typeface="Comic Sans MS" pitchFamily="66" charset="0"/>
              </a:rPr>
            </a:br>
            <a:br>
              <a:rPr lang="en-US" sz="2800" dirty="0">
                <a:solidFill>
                  <a:srgbClr val="FF0000"/>
                </a:solidFill>
                <a:latin typeface="Comic Sans MS" pitchFamily="66" charset="0"/>
              </a:rPr>
            </a:br>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2</a:t>
            </a:r>
            <a:r>
              <a:rPr lang="en-US" sz="2800" dirty="0">
                <a:solidFill>
                  <a:prstClr val="black"/>
                </a:solidFill>
                <a:latin typeface="Comic Sans MS" pitchFamily="66" charset="0"/>
              </a:rPr>
              <a:t>O = </a:t>
            </a:r>
            <a:r>
              <a:rPr lang="en-US" sz="2800" dirty="0">
                <a:solidFill>
                  <a:srgbClr val="006600"/>
                </a:solidFill>
                <a:latin typeface="Comic Sans MS" pitchFamily="66" charset="0"/>
              </a:rPr>
              <a:t>3 = 2 hydrogen atoms + 1 oxygen atom</a:t>
            </a: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NaCl </a:t>
            </a:r>
            <a:r>
              <a:rPr lang="en-US" sz="2800" dirty="0">
                <a:solidFill>
                  <a:srgbClr val="006600"/>
                </a:solidFill>
                <a:latin typeface="Comic Sans MS" pitchFamily="66" charset="0"/>
              </a:rPr>
              <a:t>= 2 = 1 sodium atom + 1 chlorine atom</a:t>
            </a:r>
            <a:endParaRPr lang="en-US" sz="2800" dirty="0">
              <a:solidFill>
                <a:prstClr val="black"/>
              </a:solidFill>
              <a:latin typeface="Comic Sans MS" pitchFamily="66" charset="0"/>
            </a:endParaRP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CO</a:t>
            </a:r>
            <a:r>
              <a:rPr lang="en-US" sz="2800" baseline="-25000" dirty="0">
                <a:solidFill>
                  <a:prstClr val="black"/>
                </a:solidFill>
                <a:latin typeface="Comic Sans MS" pitchFamily="66" charset="0"/>
              </a:rPr>
              <a:t>2 </a:t>
            </a:r>
            <a:r>
              <a:rPr lang="en-US" sz="2800" dirty="0">
                <a:solidFill>
                  <a:prstClr val="black"/>
                </a:solidFill>
                <a:latin typeface="Comic Sans MS" pitchFamily="66" charset="0"/>
              </a:rPr>
              <a:t> </a:t>
            </a:r>
            <a:r>
              <a:rPr lang="en-US" sz="2800" dirty="0">
                <a:solidFill>
                  <a:srgbClr val="006600"/>
                </a:solidFill>
                <a:latin typeface="Comic Sans MS" pitchFamily="66" charset="0"/>
              </a:rPr>
              <a:t>= 3 = 1 carbon atom + 2 oxygen atoms</a:t>
            </a:r>
            <a:endParaRPr lang="en-US" sz="2800" baseline="-25000" dirty="0">
              <a:solidFill>
                <a:prstClr val="black"/>
              </a:solidFill>
              <a:latin typeface="Comic Sans MS" pitchFamily="66" charset="0"/>
            </a:endParaRP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3</a:t>
            </a:r>
            <a:r>
              <a:rPr lang="en-US" sz="2800" dirty="0">
                <a:solidFill>
                  <a:prstClr val="black"/>
                </a:solidFill>
                <a:latin typeface="Comic Sans MS" pitchFamily="66" charset="0"/>
              </a:rPr>
              <a:t>PO</a:t>
            </a:r>
            <a:r>
              <a:rPr lang="en-US" sz="2800" baseline="-25000" dirty="0">
                <a:solidFill>
                  <a:prstClr val="black"/>
                </a:solidFill>
                <a:latin typeface="Comic Sans MS" pitchFamily="66" charset="0"/>
              </a:rPr>
              <a:t>4</a:t>
            </a:r>
            <a:r>
              <a:rPr lang="en-US" sz="2800" dirty="0">
                <a:solidFill>
                  <a:prstClr val="black"/>
                </a:solidFill>
                <a:latin typeface="Comic Sans MS" pitchFamily="66" charset="0"/>
              </a:rPr>
              <a:t> </a:t>
            </a:r>
            <a:r>
              <a:rPr lang="en-US" sz="2800" dirty="0">
                <a:solidFill>
                  <a:srgbClr val="006600"/>
                </a:solidFill>
                <a:latin typeface="Comic Sans MS" pitchFamily="66" charset="0"/>
              </a:rPr>
              <a:t> </a:t>
            </a:r>
            <a:br>
              <a:rPr lang="en-US" sz="2800" dirty="0">
                <a:solidFill>
                  <a:srgbClr val="006600"/>
                </a:solidFill>
                <a:latin typeface="Comic Sans MS" pitchFamily="66" charset="0"/>
              </a:rPr>
            </a:br>
            <a:endParaRPr lang="en-US" sz="2800" dirty="0">
              <a:solidFill>
                <a:prstClr val="black"/>
              </a:solidFill>
              <a:latin typeface="Comic Sans MS" pitchFamily="66" charset="0"/>
            </a:endParaRPr>
          </a:p>
          <a:p>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2</a:t>
            </a:r>
            <a:r>
              <a:rPr lang="en-US" sz="2800" dirty="0">
                <a:solidFill>
                  <a:prstClr val="black"/>
                </a:solidFill>
                <a:latin typeface="Comic Sans MS" pitchFamily="66" charset="0"/>
              </a:rPr>
              <a:t>SO</a:t>
            </a:r>
            <a:r>
              <a:rPr lang="en-US" sz="2800" baseline="-25000" dirty="0">
                <a:solidFill>
                  <a:prstClr val="black"/>
                </a:solidFill>
                <a:latin typeface="Comic Sans MS" pitchFamily="66" charset="0"/>
              </a:rPr>
              <a:t>4 </a:t>
            </a:r>
            <a:r>
              <a:rPr lang="en-US" sz="2800" dirty="0">
                <a:solidFill>
                  <a:prstClr val="black"/>
                </a:solidFill>
                <a:latin typeface="Comic Sans MS" pitchFamily="66" charset="0"/>
              </a:rPr>
              <a:t> </a:t>
            </a:r>
            <a:r>
              <a:rPr lang="en-US" sz="2800" dirty="0">
                <a:solidFill>
                  <a:srgbClr val="006600"/>
                </a:solidFill>
                <a:latin typeface="Comic Sans MS" pitchFamily="66" charset="0"/>
              </a:rPr>
              <a:t> </a:t>
            </a:r>
            <a:endParaRPr lang="en-US" sz="2800" dirty="0">
              <a:solidFill>
                <a:prstClr val="black"/>
              </a:solidFill>
              <a:latin typeface="Comic Sans MS" pitchFamily="66" charset="0"/>
            </a:endParaRP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C</a:t>
            </a:r>
            <a:r>
              <a:rPr lang="en-US" sz="2800" baseline="-25000" dirty="0">
                <a:solidFill>
                  <a:prstClr val="black"/>
                </a:solidFill>
                <a:latin typeface="Comic Sans MS" pitchFamily="66" charset="0"/>
              </a:rPr>
              <a:t>6</a:t>
            </a:r>
            <a:r>
              <a:rPr lang="en-US" sz="2800" dirty="0">
                <a:solidFill>
                  <a:prstClr val="black"/>
                </a:solidFill>
                <a:latin typeface="Comic Sans MS" pitchFamily="66" charset="0"/>
              </a:rPr>
              <a:t>H</a:t>
            </a:r>
            <a:r>
              <a:rPr lang="en-US" sz="2800" baseline="-25000" dirty="0">
                <a:solidFill>
                  <a:prstClr val="black"/>
                </a:solidFill>
                <a:latin typeface="Comic Sans MS" pitchFamily="66" charset="0"/>
              </a:rPr>
              <a:t>12</a:t>
            </a:r>
            <a:r>
              <a:rPr lang="en-US" sz="2800" dirty="0">
                <a:solidFill>
                  <a:prstClr val="black"/>
                </a:solidFill>
                <a:latin typeface="Comic Sans MS" pitchFamily="66" charset="0"/>
              </a:rPr>
              <a:t>O</a:t>
            </a:r>
            <a:r>
              <a:rPr lang="en-US" sz="2800" baseline="-25000" dirty="0">
                <a:solidFill>
                  <a:prstClr val="black"/>
                </a:solidFill>
                <a:latin typeface="Comic Sans MS" pitchFamily="66" charset="0"/>
              </a:rPr>
              <a:t>6</a:t>
            </a:r>
            <a:r>
              <a:rPr lang="en-US" sz="2800" dirty="0">
                <a:solidFill>
                  <a:prstClr val="black"/>
                </a:solidFill>
                <a:latin typeface="Comic Sans MS" pitchFamily="66" charset="0"/>
              </a:rPr>
              <a:t>   </a:t>
            </a:r>
          </a:p>
          <a:p>
            <a:endParaRPr lang="en-US" sz="2800" dirty="0">
              <a:solidFill>
                <a:prstClr val="black"/>
              </a:solidFill>
              <a:latin typeface="Comic Sans MS" pitchFamily="66" charset="0"/>
            </a:endParaRPr>
          </a:p>
        </p:txBody>
      </p:sp>
    </p:spTree>
    <p:extLst>
      <p:ext uri="{BB962C8B-B14F-4D97-AF65-F5344CB8AC3E}">
        <p14:creationId xmlns:p14="http://schemas.microsoft.com/office/powerpoint/2010/main" val="26459523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08" y="0"/>
            <a:ext cx="9144000" cy="6124754"/>
          </a:xfrm>
          <a:prstGeom prst="rect">
            <a:avLst/>
          </a:prstGeom>
          <a:noFill/>
        </p:spPr>
        <p:txBody>
          <a:bodyPr wrap="square" rtlCol="0">
            <a:spAutoFit/>
          </a:bodyPr>
          <a:lstStyle/>
          <a:p>
            <a:r>
              <a:rPr lang="en-US" sz="2800" dirty="0">
                <a:solidFill>
                  <a:srgbClr val="FF0000"/>
                </a:solidFill>
                <a:latin typeface="Comic Sans MS" pitchFamily="66" charset="0"/>
              </a:rPr>
              <a:t>35.  How many atoms are in each compounds?</a:t>
            </a:r>
            <a:br>
              <a:rPr lang="en-US" sz="2800" dirty="0">
                <a:solidFill>
                  <a:srgbClr val="FF0000"/>
                </a:solidFill>
                <a:latin typeface="Comic Sans MS" pitchFamily="66" charset="0"/>
              </a:rPr>
            </a:br>
            <a:br>
              <a:rPr lang="en-US" sz="2800" dirty="0">
                <a:solidFill>
                  <a:srgbClr val="FF0000"/>
                </a:solidFill>
                <a:latin typeface="Comic Sans MS" pitchFamily="66" charset="0"/>
              </a:rPr>
            </a:br>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2</a:t>
            </a:r>
            <a:r>
              <a:rPr lang="en-US" sz="2800" dirty="0">
                <a:solidFill>
                  <a:prstClr val="black"/>
                </a:solidFill>
                <a:latin typeface="Comic Sans MS" pitchFamily="66" charset="0"/>
              </a:rPr>
              <a:t>O = </a:t>
            </a:r>
            <a:r>
              <a:rPr lang="en-US" sz="2800" dirty="0">
                <a:solidFill>
                  <a:srgbClr val="006600"/>
                </a:solidFill>
                <a:latin typeface="Comic Sans MS" pitchFamily="66" charset="0"/>
              </a:rPr>
              <a:t>3 = 2 hydrogen atoms + 1 oxygen atom</a:t>
            </a: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NaCl </a:t>
            </a:r>
            <a:r>
              <a:rPr lang="en-US" sz="2800" dirty="0">
                <a:solidFill>
                  <a:srgbClr val="006600"/>
                </a:solidFill>
                <a:latin typeface="Comic Sans MS" pitchFamily="66" charset="0"/>
              </a:rPr>
              <a:t>= 2 = 1 sodium atom + 1 chlorine atom</a:t>
            </a:r>
            <a:endParaRPr lang="en-US" sz="2800" dirty="0">
              <a:solidFill>
                <a:prstClr val="black"/>
              </a:solidFill>
              <a:latin typeface="Comic Sans MS" pitchFamily="66" charset="0"/>
            </a:endParaRP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CO</a:t>
            </a:r>
            <a:r>
              <a:rPr lang="en-US" sz="2800" baseline="-25000" dirty="0">
                <a:solidFill>
                  <a:prstClr val="black"/>
                </a:solidFill>
                <a:latin typeface="Comic Sans MS" pitchFamily="66" charset="0"/>
              </a:rPr>
              <a:t>2 </a:t>
            </a:r>
            <a:r>
              <a:rPr lang="en-US" sz="2800" dirty="0">
                <a:solidFill>
                  <a:prstClr val="black"/>
                </a:solidFill>
                <a:latin typeface="Comic Sans MS" pitchFamily="66" charset="0"/>
              </a:rPr>
              <a:t> </a:t>
            </a:r>
            <a:r>
              <a:rPr lang="en-US" sz="2800" dirty="0">
                <a:solidFill>
                  <a:srgbClr val="006600"/>
                </a:solidFill>
                <a:latin typeface="Comic Sans MS" pitchFamily="66" charset="0"/>
              </a:rPr>
              <a:t>= 3 = 1 carbon atom + 2 oxygen atoms</a:t>
            </a:r>
            <a:endParaRPr lang="en-US" sz="2800" baseline="-25000" dirty="0">
              <a:solidFill>
                <a:prstClr val="black"/>
              </a:solidFill>
              <a:latin typeface="Comic Sans MS" pitchFamily="66" charset="0"/>
            </a:endParaRP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3</a:t>
            </a:r>
            <a:r>
              <a:rPr lang="en-US" sz="2800" dirty="0">
                <a:solidFill>
                  <a:prstClr val="black"/>
                </a:solidFill>
                <a:latin typeface="Comic Sans MS" pitchFamily="66" charset="0"/>
              </a:rPr>
              <a:t>PO</a:t>
            </a:r>
            <a:r>
              <a:rPr lang="en-US" sz="2800" baseline="-25000" dirty="0">
                <a:solidFill>
                  <a:prstClr val="black"/>
                </a:solidFill>
                <a:latin typeface="Comic Sans MS" pitchFamily="66" charset="0"/>
              </a:rPr>
              <a:t>4</a:t>
            </a:r>
            <a:r>
              <a:rPr lang="en-US" sz="2800" dirty="0">
                <a:solidFill>
                  <a:prstClr val="black"/>
                </a:solidFill>
                <a:latin typeface="Comic Sans MS" pitchFamily="66" charset="0"/>
              </a:rPr>
              <a:t> </a:t>
            </a:r>
            <a:r>
              <a:rPr lang="en-US" sz="2800" dirty="0">
                <a:solidFill>
                  <a:srgbClr val="006600"/>
                </a:solidFill>
                <a:latin typeface="Comic Sans MS" pitchFamily="66" charset="0"/>
              </a:rPr>
              <a:t>= 8 = 3 H + 1 P + 4 O</a:t>
            </a:r>
            <a:br>
              <a:rPr lang="en-US" sz="2800" dirty="0">
                <a:solidFill>
                  <a:srgbClr val="006600"/>
                </a:solidFill>
                <a:latin typeface="Comic Sans MS" pitchFamily="66" charset="0"/>
              </a:rPr>
            </a:br>
            <a:endParaRPr lang="en-US" sz="2800" dirty="0">
              <a:solidFill>
                <a:prstClr val="black"/>
              </a:solidFill>
              <a:latin typeface="Comic Sans MS" pitchFamily="66" charset="0"/>
            </a:endParaRPr>
          </a:p>
          <a:p>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2</a:t>
            </a:r>
            <a:r>
              <a:rPr lang="en-US" sz="2800" dirty="0">
                <a:solidFill>
                  <a:prstClr val="black"/>
                </a:solidFill>
                <a:latin typeface="Comic Sans MS" pitchFamily="66" charset="0"/>
              </a:rPr>
              <a:t>SO</a:t>
            </a:r>
            <a:r>
              <a:rPr lang="en-US" sz="2800" baseline="-25000" dirty="0">
                <a:solidFill>
                  <a:prstClr val="black"/>
                </a:solidFill>
                <a:latin typeface="Comic Sans MS" pitchFamily="66" charset="0"/>
              </a:rPr>
              <a:t>4 </a:t>
            </a:r>
            <a:r>
              <a:rPr lang="en-US" sz="2800" dirty="0">
                <a:solidFill>
                  <a:prstClr val="black"/>
                </a:solidFill>
                <a:latin typeface="Comic Sans MS" pitchFamily="66" charset="0"/>
              </a:rPr>
              <a:t> </a:t>
            </a:r>
            <a:r>
              <a:rPr lang="en-US" sz="2800" dirty="0">
                <a:solidFill>
                  <a:srgbClr val="006600"/>
                </a:solidFill>
                <a:latin typeface="Comic Sans MS" pitchFamily="66" charset="0"/>
              </a:rPr>
              <a:t> </a:t>
            </a:r>
            <a:endParaRPr lang="en-US" sz="2800" dirty="0">
              <a:solidFill>
                <a:prstClr val="black"/>
              </a:solidFill>
              <a:latin typeface="Comic Sans MS" pitchFamily="66" charset="0"/>
            </a:endParaRP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C</a:t>
            </a:r>
            <a:r>
              <a:rPr lang="en-US" sz="2800" baseline="-25000" dirty="0">
                <a:solidFill>
                  <a:prstClr val="black"/>
                </a:solidFill>
                <a:latin typeface="Comic Sans MS" pitchFamily="66" charset="0"/>
              </a:rPr>
              <a:t>6</a:t>
            </a:r>
            <a:r>
              <a:rPr lang="en-US" sz="2800" dirty="0">
                <a:solidFill>
                  <a:prstClr val="black"/>
                </a:solidFill>
                <a:latin typeface="Comic Sans MS" pitchFamily="66" charset="0"/>
              </a:rPr>
              <a:t>H</a:t>
            </a:r>
            <a:r>
              <a:rPr lang="en-US" sz="2800" baseline="-25000" dirty="0">
                <a:solidFill>
                  <a:prstClr val="black"/>
                </a:solidFill>
                <a:latin typeface="Comic Sans MS" pitchFamily="66" charset="0"/>
              </a:rPr>
              <a:t>12</a:t>
            </a:r>
            <a:r>
              <a:rPr lang="en-US" sz="2800" dirty="0">
                <a:solidFill>
                  <a:prstClr val="black"/>
                </a:solidFill>
                <a:latin typeface="Comic Sans MS" pitchFamily="66" charset="0"/>
              </a:rPr>
              <a:t>O</a:t>
            </a:r>
            <a:r>
              <a:rPr lang="en-US" sz="2800" baseline="-25000" dirty="0">
                <a:solidFill>
                  <a:prstClr val="black"/>
                </a:solidFill>
                <a:latin typeface="Comic Sans MS" pitchFamily="66" charset="0"/>
              </a:rPr>
              <a:t>6</a:t>
            </a:r>
            <a:r>
              <a:rPr lang="en-US" sz="2800" dirty="0">
                <a:solidFill>
                  <a:prstClr val="black"/>
                </a:solidFill>
                <a:latin typeface="Comic Sans MS" pitchFamily="66" charset="0"/>
              </a:rPr>
              <a:t>   </a:t>
            </a:r>
          </a:p>
          <a:p>
            <a:endParaRPr lang="en-US" sz="2800" dirty="0">
              <a:solidFill>
                <a:prstClr val="black"/>
              </a:solidFill>
              <a:latin typeface="Comic Sans MS" pitchFamily="66" charset="0"/>
            </a:endParaRPr>
          </a:p>
        </p:txBody>
      </p:sp>
    </p:spTree>
    <p:extLst>
      <p:ext uri="{BB962C8B-B14F-4D97-AF65-F5344CB8AC3E}">
        <p14:creationId xmlns:p14="http://schemas.microsoft.com/office/powerpoint/2010/main" val="3706817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08" y="0"/>
            <a:ext cx="9144000" cy="6124754"/>
          </a:xfrm>
          <a:prstGeom prst="rect">
            <a:avLst/>
          </a:prstGeom>
          <a:noFill/>
        </p:spPr>
        <p:txBody>
          <a:bodyPr wrap="square" rtlCol="0">
            <a:spAutoFit/>
          </a:bodyPr>
          <a:lstStyle/>
          <a:p>
            <a:r>
              <a:rPr lang="en-US" sz="2800" dirty="0">
                <a:solidFill>
                  <a:srgbClr val="FF0000"/>
                </a:solidFill>
                <a:latin typeface="Comic Sans MS" pitchFamily="66" charset="0"/>
              </a:rPr>
              <a:t>35.  How many atoms are in each compounds?</a:t>
            </a:r>
            <a:br>
              <a:rPr lang="en-US" sz="2800" dirty="0">
                <a:solidFill>
                  <a:srgbClr val="FF0000"/>
                </a:solidFill>
                <a:latin typeface="Comic Sans MS" pitchFamily="66" charset="0"/>
              </a:rPr>
            </a:br>
            <a:br>
              <a:rPr lang="en-US" sz="2800" dirty="0">
                <a:solidFill>
                  <a:srgbClr val="FF0000"/>
                </a:solidFill>
                <a:latin typeface="Comic Sans MS" pitchFamily="66" charset="0"/>
              </a:rPr>
            </a:br>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2</a:t>
            </a:r>
            <a:r>
              <a:rPr lang="en-US" sz="2800" dirty="0">
                <a:solidFill>
                  <a:prstClr val="black"/>
                </a:solidFill>
                <a:latin typeface="Comic Sans MS" pitchFamily="66" charset="0"/>
              </a:rPr>
              <a:t>O = </a:t>
            </a:r>
            <a:r>
              <a:rPr lang="en-US" sz="2800" dirty="0">
                <a:solidFill>
                  <a:srgbClr val="006600"/>
                </a:solidFill>
                <a:latin typeface="Comic Sans MS" pitchFamily="66" charset="0"/>
              </a:rPr>
              <a:t>3 = 2 hydrogen atoms + 1 oxygen atom</a:t>
            </a: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NaCl </a:t>
            </a:r>
            <a:r>
              <a:rPr lang="en-US" sz="2800" dirty="0">
                <a:solidFill>
                  <a:srgbClr val="006600"/>
                </a:solidFill>
                <a:latin typeface="Comic Sans MS" pitchFamily="66" charset="0"/>
              </a:rPr>
              <a:t>= 2 = 1 sodium atom + 1 chlorine atom</a:t>
            </a:r>
            <a:endParaRPr lang="en-US" sz="2800" dirty="0">
              <a:solidFill>
                <a:prstClr val="black"/>
              </a:solidFill>
              <a:latin typeface="Comic Sans MS" pitchFamily="66" charset="0"/>
            </a:endParaRP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CO</a:t>
            </a:r>
            <a:r>
              <a:rPr lang="en-US" sz="2800" baseline="-25000" dirty="0">
                <a:solidFill>
                  <a:prstClr val="black"/>
                </a:solidFill>
                <a:latin typeface="Comic Sans MS" pitchFamily="66" charset="0"/>
              </a:rPr>
              <a:t>2 </a:t>
            </a:r>
            <a:r>
              <a:rPr lang="en-US" sz="2800" dirty="0">
                <a:solidFill>
                  <a:prstClr val="black"/>
                </a:solidFill>
                <a:latin typeface="Comic Sans MS" pitchFamily="66" charset="0"/>
              </a:rPr>
              <a:t> </a:t>
            </a:r>
            <a:r>
              <a:rPr lang="en-US" sz="2800" dirty="0">
                <a:solidFill>
                  <a:srgbClr val="006600"/>
                </a:solidFill>
                <a:latin typeface="Comic Sans MS" pitchFamily="66" charset="0"/>
              </a:rPr>
              <a:t>= 3 = 1 carbon atom + 2 oxygen atoms</a:t>
            </a:r>
            <a:endParaRPr lang="en-US" sz="2800" baseline="-25000" dirty="0">
              <a:solidFill>
                <a:prstClr val="black"/>
              </a:solidFill>
              <a:latin typeface="Comic Sans MS" pitchFamily="66" charset="0"/>
            </a:endParaRP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3</a:t>
            </a:r>
            <a:r>
              <a:rPr lang="en-US" sz="2800" dirty="0">
                <a:solidFill>
                  <a:prstClr val="black"/>
                </a:solidFill>
                <a:latin typeface="Comic Sans MS" pitchFamily="66" charset="0"/>
              </a:rPr>
              <a:t>PO</a:t>
            </a:r>
            <a:r>
              <a:rPr lang="en-US" sz="2800" baseline="-25000" dirty="0">
                <a:solidFill>
                  <a:prstClr val="black"/>
                </a:solidFill>
                <a:latin typeface="Comic Sans MS" pitchFamily="66" charset="0"/>
              </a:rPr>
              <a:t>4</a:t>
            </a:r>
            <a:r>
              <a:rPr lang="en-US" sz="2800" dirty="0">
                <a:solidFill>
                  <a:prstClr val="black"/>
                </a:solidFill>
                <a:latin typeface="Comic Sans MS" pitchFamily="66" charset="0"/>
              </a:rPr>
              <a:t> </a:t>
            </a:r>
            <a:r>
              <a:rPr lang="en-US" sz="2800" dirty="0">
                <a:solidFill>
                  <a:srgbClr val="006600"/>
                </a:solidFill>
                <a:latin typeface="Comic Sans MS" pitchFamily="66" charset="0"/>
              </a:rPr>
              <a:t>= 8 = 3 H + 1 P + 4 O</a:t>
            </a:r>
            <a:br>
              <a:rPr lang="en-US" sz="2800" dirty="0">
                <a:solidFill>
                  <a:srgbClr val="006600"/>
                </a:solidFill>
                <a:latin typeface="Comic Sans MS" pitchFamily="66" charset="0"/>
              </a:rPr>
            </a:br>
            <a:endParaRPr lang="en-US" sz="2800" dirty="0">
              <a:solidFill>
                <a:prstClr val="black"/>
              </a:solidFill>
              <a:latin typeface="Comic Sans MS" pitchFamily="66" charset="0"/>
            </a:endParaRPr>
          </a:p>
          <a:p>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2</a:t>
            </a:r>
            <a:r>
              <a:rPr lang="en-US" sz="2800" dirty="0">
                <a:solidFill>
                  <a:prstClr val="black"/>
                </a:solidFill>
                <a:latin typeface="Comic Sans MS" pitchFamily="66" charset="0"/>
              </a:rPr>
              <a:t>SO</a:t>
            </a:r>
            <a:r>
              <a:rPr lang="en-US" sz="2800" baseline="-25000" dirty="0">
                <a:solidFill>
                  <a:prstClr val="black"/>
                </a:solidFill>
                <a:latin typeface="Comic Sans MS" pitchFamily="66" charset="0"/>
              </a:rPr>
              <a:t>4 </a:t>
            </a:r>
            <a:r>
              <a:rPr lang="en-US" sz="2800" dirty="0">
                <a:solidFill>
                  <a:prstClr val="black"/>
                </a:solidFill>
                <a:latin typeface="Comic Sans MS" pitchFamily="66" charset="0"/>
              </a:rPr>
              <a:t> </a:t>
            </a:r>
            <a:r>
              <a:rPr lang="en-US" sz="2800" dirty="0">
                <a:solidFill>
                  <a:srgbClr val="006600"/>
                </a:solidFill>
                <a:latin typeface="Comic Sans MS" pitchFamily="66" charset="0"/>
              </a:rPr>
              <a:t>= 2 + 1 + 4  </a:t>
            </a:r>
            <a:endParaRPr lang="en-US" sz="2800" dirty="0">
              <a:solidFill>
                <a:prstClr val="black"/>
              </a:solidFill>
              <a:latin typeface="Comic Sans MS" pitchFamily="66" charset="0"/>
            </a:endParaRP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C</a:t>
            </a:r>
            <a:r>
              <a:rPr lang="en-US" sz="2800" baseline="-25000" dirty="0">
                <a:solidFill>
                  <a:prstClr val="black"/>
                </a:solidFill>
                <a:latin typeface="Comic Sans MS" pitchFamily="66" charset="0"/>
              </a:rPr>
              <a:t>6</a:t>
            </a:r>
            <a:r>
              <a:rPr lang="en-US" sz="2800" dirty="0">
                <a:solidFill>
                  <a:prstClr val="black"/>
                </a:solidFill>
                <a:latin typeface="Comic Sans MS" pitchFamily="66" charset="0"/>
              </a:rPr>
              <a:t>H</a:t>
            </a:r>
            <a:r>
              <a:rPr lang="en-US" sz="2800" baseline="-25000" dirty="0">
                <a:solidFill>
                  <a:prstClr val="black"/>
                </a:solidFill>
                <a:latin typeface="Comic Sans MS" pitchFamily="66" charset="0"/>
              </a:rPr>
              <a:t>12</a:t>
            </a:r>
            <a:r>
              <a:rPr lang="en-US" sz="2800" dirty="0">
                <a:solidFill>
                  <a:prstClr val="black"/>
                </a:solidFill>
                <a:latin typeface="Comic Sans MS" pitchFamily="66" charset="0"/>
              </a:rPr>
              <a:t>O</a:t>
            </a:r>
            <a:r>
              <a:rPr lang="en-US" sz="2800" baseline="-25000" dirty="0">
                <a:solidFill>
                  <a:prstClr val="black"/>
                </a:solidFill>
                <a:latin typeface="Comic Sans MS" pitchFamily="66" charset="0"/>
              </a:rPr>
              <a:t>6</a:t>
            </a:r>
            <a:r>
              <a:rPr lang="en-US" sz="2800" dirty="0">
                <a:solidFill>
                  <a:prstClr val="black"/>
                </a:solidFill>
                <a:latin typeface="Comic Sans MS" pitchFamily="66" charset="0"/>
              </a:rPr>
              <a:t>   </a:t>
            </a:r>
          </a:p>
          <a:p>
            <a:endParaRPr lang="en-US" sz="2800" dirty="0">
              <a:solidFill>
                <a:prstClr val="black"/>
              </a:solidFill>
              <a:latin typeface="Comic Sans MS" pitchFamily="66" charset="0"/>
            </a:endParaRPr>
          </a:p>
        </p:txBody>
      </p:sp>
    </p:spTree>
    <p:extLst>
      <p:ext uri="{BB962C8B-B14F-4D97-AF65-F5344CB8AC3E}">
        <p14:creationId xmlns:p14="http://schemas.microsoft.com/office/powerpoint/2010/main" val="31239162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08" y="0"/>
            <a:ext cx="9144000" cy="6124754"/>
          </a:xfrm>
          <a:prstGeom prst="rect">
            <a:avLst/>
          </a:prstGeom>
          <a:noFill/>
        </p:spPr>
        <p:txBody>
          <a:bodyPr wrap="square" rtlCol="0">
            <a:spAutoFit/>
          </a:bodyPr>
          <a:lstStyle/>
          <a:p>
            <a:r>
              <a:rPr lang="en-US" sz="2800" dirty="0">
                <a:solidFill>
                  <a:srgbClr val="FF0000"/>
                </a:solidFill>
                <a:latin typeface="Comic Sans MS" pitchFamily="66" charset="0"/>
              </a:rPr>
              <a:t>35.  How many atoms are in each compounds?</a:t>
            </a:r>
            <a:br>
              <a:rPr lang="en-US" sz="2800" dirty="0">
                <a:solidFill>
                  <a:srgbClr val="FF0000"/>
                </a:solidFill>
                <a:latin typeface="Comic Sans MS" pitchFamily="66" charset="0"/>
              </a:rPr>
            </a:br>
            <a:br>
              <a:rPr lang="en-US" sz="2800" dirty="0">
                <a:solidFill>
                  <a:srgbClr val="FF0000"/>
                </a:solidFill>
                <a:latin typeface="Comic Sans MS" pitchFamily="66" charset="0"/>
              </a:rPr>
            </a:br>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2</a:t>
            </a:r>
            <a:r>
              <a:rPr lang="en-US" sz="2800" dirty="0">
                <a:solidFill>
                  <a:prstClr val="black"/>
                </a:solidFill>
                <a:latin typeface="Comic Sans MS" pitchFamily="66" charset="0"/>
              </a:rPr>
              <a:t>O = </a:t>
            </a:r>
            <a:r>
              <a:rPr lang="en-US" sz="2800" dirty="0">
                <a:solidFill>
                  <a:srgbClr val="006600"/>
                </a:solidFill>
                <a:latin typeface="Comic Sans MS" pitchFamily="66" charset="0"/>
              </a:rPr>
              <a:t>3 = 2 hydrogen atoms + 1 oxygen atom</a:t>
            </a: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NaCl </a:t>
            </a:r>
            <a:r>
              <a:rPr lang="en-US" sz="2800" dirty="0">
                <a:solidFill>
                  <a:srgbClr val="006600"/>
                </a:solidFill>
                <a:latin typeface="Comic Sans MS" pitchFamily="66" charset="0"/>
              </a:rPr>
              <a:t>= 2 = 1 sodium atom + 1 chlorine atom</a:t>
            </a:r>
            <a:endParaRPr lang="en-US" sz="2800" dirty="0">
              <a:solidFill>
                <a:prstClr val="black"/>
              </a:solidFill>
              <a:latin typeface="Comic Sans MS" pitchFamily="66" charset="0"/>
            </a:endParaRP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CO</a:t>
            </a:r>
            <a:r>
              <a:rPr lang="en-US" sz="2800" baseline="-25000" dirty="0">
                <a:solidFill>
                  <a:prstClr val="black"/>
                </a:solidFill>
                <a:latin typeface="Comic Sans MS" pitchFamily="66" charset="0"/>
              </a:rPr>
              <a:t>2 </a:t>
            </a:r>
            <a:r>
              <a:rPr lang="en-US" sz="2800" dirty="0">
                <a:solidFill>
                  <a:prstClr val="black"/>
                </a:solidFill>
                <a:latin typeface="Comic Sans MS" pitchFamily="66" charset="0"/>
              </a:rPr>
              <a:t> </a:t>
            </a:r>
            <a:r>
              <a:rPr lang="en-US" sz="2800" dirty="0">
                <a:solidFill>
                  <a:srgbClr val="006600"/>
                </a:solidFill>
                <a:latin typeface="Comic Sans MS" pitchFamily="66" charset="0"/>
              </a:rPr>
              <a:t>= 3 = 1 carbon atom + 2 oxygen atoms</a:t>
            </a:r>
            <a:endParaRPr lang="en-US" sz="2800" baseline="-25000" dirty="0">
              <a:solidFill>
                <a:prstClr val="black"/>
              </a:solidFill>
              <a:latin typeface="Comic Sans MS" pitchFamily="66" charset="0"/>
            </a:endParaRP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3</a:t>
            </a:r>
            <a:r>
              <a:rPr lang="en-US" sz="2800" dirty="0">
                <a:solidFill>
                  <a:prstClr val="black"/>
                </a:solidFill>
                <a:latin typeface="Comic Sans MS" pitchFamily="66" charset="0"/>
              </a:rPr>
              <a:t>PO</a:t>
            </a:r>
            <a:r>
              <a:rPr lang="en-US" sz="2800" baseline="-25000" dirty="0">
                <a:solidFill>
                  <a:prstClr val="black"/>
                </a:solidFill>
                <a:latin typeface="Comic Sans MS" pitchFamily="66" charset="0"/>
              </a:rPr>
              <a:t>4</a:t>
            </a:r>
            <a:r>
              <a:rPr lang="en-US" sz="2800" dirty="0">
                <a:solidFill>
                  <a:prstClr val="black"/>
                </a:solidFill>
                <a:latin typeface="Comic Sans MS" pitchFamily="66" charset="0"/>
              </a:rPr>
              <a:t> </a:t>
            </a:r>
            <a:r>
              <a:rPr lang="en-US" sz="2800" dirty="0">
                <a:solidFill>
                  <a:srgbClr val="006600"/>
                </a:solidFill>
                <a:latin typeface="Comic Sans MS" pitchFamily="66" charset="0"/>
              </a:rPr>
              <a:t>= 8 = 3 H + 1 P + 4 O</a:t>
            </a:r>
            <a:br>
              <a:rPr lang="en-US" sz="2800" dirty="0">
                <a:solidFill>
                  <a:srgbClr val="006600"/>
                </a:solidFill>
                <a:latin typeface="Comic Sans MS" pitchFamily="66" charset="0"/>
              </a:rPr>
            </a:br>
            <a:endParaRPr lang="en-US" sz="2800" dirty="0">
              <a:solidFill>
                <a:prstClr val="black"/>
              </a:solidFill>
              <a:latin typeface="Comic Sans MS" pitchFamily="66" charset="0"/>
            </a:endParaRPr>
          </a:p>
          <a:p>
            <a:r>
              <a:rPr lang="en-US" sz="2800" dirty="0">
                <a:solidFill>
                  <a:prstClr val="black"/>
                </a:solidFill>
                <a:latin typeface="Comic Sans MS" pitchFamily="66" charset="0"/>
              </a:rPr>
              <a:t> H</a:t>
            </a:r>
            <a:r>
              <a:rPr lang="en-US" sz="2800" baseline="-25000" dirty="0">
                <a:solidFill>
                  <a:prstClr val="black"/>
                </a:solidFill>
                <a:latin typeface="Comic Sans MS" pitchFamily="66" charset="0"/>
              </a:rPr>
              <a:t>2</a:t>
            </a:r>
            <a:r>
              <a:rPr lang="en-US" sz="2800" dirty="0">
                <a:solidFill>
                  <a:prstClr val="black"/>
                </a:solidFill>
                <a:latin typeface="Comic Sans MS" pitchFamily="66" charset="0"/>
              </a:rPr>
              <a:t>SO</a:t>
            </a:r>
            <a:r>
              <a:rPr lang="en-US" sz="2800" baseline="-25000" dirty="0">
                <a:solidFill>
                  <a:prstClr val="black"/>
                </a:solidFill>
                <a:latin typeface="Comic Sans MS" pitchFamily="66" charset="0"/>
              </a:rPr>
              <a:t>4 </a:t>
            </a:r>
            <a:r>
              <a:rPr lang="en-US" sz="2800" dirty="0">
                <a:solidFill>
                  <a:prstClr val="black"/>
                </a:solidFill>
                <a:latin typeface="Comic Sans MS" pitchFamily="66" charset="0"/>
              </a:rPr>
              <a:t> </a:t>
            </a:r>
            <a:r>
              <a:rPr lang="en-US" sz="2800" dirty="0">
                <a:solidFill>
                  <a:srgbClr val="006600"/>
                </a:solidFill>
                <a:latin typeface="Comic Sans MS" pitchFamily="66" charset="0"/>
              </a:rPr>
              <a:t>= 7 = 2 + 1 + 4  </a:t>
            </a:r>
            <a:endParaRPr lang="en-US" sz="2800" dirty="0">
              <a:solidFill>
                <a:prstClr val="black"/>
              </a:solidFill>
              <a:latin typeface="Comic Sans MS" pitchFamily="66" charset="0"/>
            </a:endParaRPr>
          </a:p>
          <a:p>
            <a:endParaRPr lang="en-US" sz="2800" dirty="0">
              <a:solidFill>
                <a:prstClr val="black"/>
              </a:solidFill>
              <a:latin typeface="Comic Sans MS" pitchFamily="66" charset="0"/>
            </a:endParaRPr>
          </a:p>
          <a:p>
            <a:r>
              <a:rPr lang="en-US" sz="2800" dirty="0">
                <a:solidFill>
                  <a:prstClr val="black"/>
                </a:solidFill>
                <a:latin typeface="Comic Sans MS" pitchFamily="66" charset="0"/>
              </a:rPr>
              <a:t> C</a:t>
            </a:r>
            <a:r>
              <a:rPr lang="en-US" sz="2800" baseline="-25000" dirty="0">
                <a:solidFill>
                  <a:prstClr val="black"/>
                </a:solidFill>
                <a:latin typeface="Comic Sans MS" pitchFamily="66" charset="0"/>
              </a:rPr>
              <a:t>6</a:t>
            </a:r>
            <a:r>
              <a:rPr lang="en-US" sz="2800" dirty="0">
                <a:solidFill>
                  <a:prstClr val="black"/>
                </a:solidFill>
                <a:latin typeface="Comic Sans MS" pitchFamily="66" charset="0"/>
              </a:rPr>
              <a:t>H</a:t>
            </a:r>
            <a:r>
              <a:rPr lang="en-US" sz="2800" baseline="-25000" dirty="0">
                <a:solidFill>
                  <a:prstClr val="black"/>
                </a:solidFill>
                <a:latin typeface="Comic Sans MS" pitchFamily="66" charset="0"/>
              </a:rPr>
              <a:t>12</a:t>
            </a:r>
            <a:r>
              <a:rPr lang="en-US" sz="2800" dirty="0">
                <a:solidFill>
                  <a:prstClr val="black"/>
                </a:solidFill>
                <a:latin typeface="Comic Sans MS" pitchFamily="66" charset="0"/>
              </a:rPr>
              <a:t>O</a:t>
            </a:r>
            <a:r>
              <a:rPr lang="en-US" sz="2800" baseline="-25000" dirty="0">
                <a:solidFill>
                  <a:prstClr val="black"/>
                </a:solidFill>
                <a:latin typeface="Comic Sans MS" pitchFamily="66" charset="0"/>
              </a:rPr>
              <a:t>6</a:t>
            </a:r>
            <a:r>
              <a:rPr lang="en-US" sz="2800" dirty="0">
                <a:solidFill>
                  <a:prstClr val="black"/>
                </a:solidFill>
                <a:latin typeface="Comic Sans MS" pitchFamily="66" charset="0"/>
              </a:rPr>
              <a:t>  </a:t>
            </a:r>
            <a:r>
              <a:rPr lang="en-US" sz="2800" dirty="0">
                <a:solidFill>
                  <a:srgbClr val="FF0000"/>
                </a:solidFill>
                <a:latin typeface="Comic Sans MS" pitchFamily="66" charset="0"/>
              </a:rPr>
              <a:t>= 24 = 6 + 12 + 6</a:t>
            </a:r>
          </a:p>
          <a:p>
            <a:endParaRPr lang="en-US" sz="2800" dirty="0">
              <a:solidFill>
                <a:prstClr val="black"/>
              </a:solidFill>
              <a:latin typeface="Comic Sans MS" pitchFamily="66" charset="0"/>
            </a:endParaRPr>
          </a:p>
        </p:txBody>
      </p:sp>
    </p:spTree>
    <p:extLst>
      <p:ext uri="{BB962C8B-B14F-4D97-AF65-F5344CB8AC3E}">
        <p14:creationId xmlns:p14="http://schemas.microsoft.com/office/powerpoint/2010/main" val="38001438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a:noFill/>
        </p:spPr>
        <p:txBody>
          <a:bodyPr wrap="square" rtlCol="0">
            <a:spAutoFit/>
          </a:bodyPr>
          <a:lstStyle/>
          <a:p>
            <a:r>
              <a:rPr lang="en-US" sz="3600" dirty="0">
                <a:solidFill>
                  <a:srgbClr val="FF0000"/>
                </a:solidFill>
                <a:latin typeface="Times New Roman" panose="02020603050405020304" pitchFamily="18" charset="0"/>
                <a:ea typeface="Verdana" pitchFamily="34" charset="0"/>
                <a:cs typeface="Times New Roman" panose="02020603050405020304" pitchFamily="18" charset="0"/>
              </a:rPr>
              <a:t>36.</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These are harder, how many atoms of each kind, how many all together in each compound?</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SnO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PO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KHCO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Li</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Ca(OH)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Al(OH)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Al</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(Cr</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7</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(NH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SO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p:txBody>
      </p:sp>
    </p:spTree>
    <p:extLst>
      <p:ext uri="{BB962C8B-B14F-4D97-AF65-F5344CB8AC3E}">
        <p14:creationId xmlns:p14="http://schemas.microsoft.com/office/powerpoint/2010/main" val="16163621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a:noFill/>
        </p:spPr>
        <p:txBody>
          <a:bodyPr wrap="square" rtlCol="0">
            <a:spAutoFit/>
          </a:bodyPr>
          <a:lstStyle/>
          <a:p>
            <a:r>
              <a:rPr lang="en-US" sz="3600" dirty="0">
                <a:solidFill>
                  <a:srgbClr val="FF0000"/>
                </a:solidFill>
                <a:latin typeface="Times New Roman" panose="02020603050405020304" pitchFamily="18" charset="0"/>
                <a:ea typeface="Verdana" pitchFamily="34" charset="0"/>
                <a:cs typeface="Times New Roman" panose="02020603050405020304" pitchFamily="18" charset="0"/>
              </a:rPr>
              <a:t>36.  </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These are harder, how many atoms of each kind, how many all together in each compound?</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SnO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PO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KHCO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Li</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Ca(OH)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Al(OH)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Al</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(Cr</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7</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(NH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SO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2DE5E45-20DB-4290-ABB9-511145D62BC3}"/>
              </a:ext>
            </a:extLst>
          </p:cNvPr>
          <p:cNvSpPr txBox="1"/>
          <p:nvPr/>
        </p:nvSpPr>
        <p:spPr>
          <a:xfrm>
            <a:off x="1340055" y="1828800"/>
            <a:ext cx="2133600" cy="369332"/>
          </a:xfrm>
          <a:prstGeom prst="rect">
            <a:avLst/>
          </a:prstGeom>
          <a:noFill/>
        </p:spPr>
        <p:txBody>
          <a:bodyPr wrap="square" rtlCol="0">
            <a:spAutoFit/>
          </a:bodyPr>
          <a:lstStyle/>
          <a:p>
            <a:r>
              <a:rPr lang="en-US" b="1" dirty="0">
                <a:solidFill>
                  <a:srgbClr val="FF0000"/>
                </a:solidFill>
              </a:rPr>
              <a:t>3 total = Sn + 2 O</a:t>
            </a:r>
          </a:p>
        </p:txBody>
      </p:sp>
    </p:spTree>
    <p:extLst>
      <p:ext uri="{BB962C8B-B14F-4D97-AF65-F5344CB8AC3E}">
        <p14:creationId xmlns:p14="http://schemas.microsoft.com/office/powerpoint/2010/main" val="26280078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a:noFill/>
        </p:spPr>
        <p:txBody>
          <a:bodyPr wrap="square" rtlCol="0">
            <a:spAutoFit/>
          </a:bodyPr>
          <a:lstStyle/>
          <a:p>
            <a:r>
              <a:rPr lang="en-US" sz="3600" dirty="0">
                <a:solidFill>
                  <a:srgbClr val="FF0000"/>
                </a:solidFill>
                <a:latin typeface="Times New Roman" panose="02020603050405020304" pitchFamily="18" charset="0"/>
                <a:ea typeface="Verdana" pitchFamily="34" charset="0"/>
                <a:cs typeface="Times New Roman" panose="02020603050405020304" pitchFamily="18" charset="0"/>
              </a:rPr>
              <a:t>36.  </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These are harder, how many atoms of each kind, how many all together in each compound?</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SnO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PO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KHCO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Li</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Ca(OH)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Al(OH)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Al</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(Cr</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7</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(NH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SO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88C6A10-E59D-4425-B983-84697642A1F1}"/>
              </a:ext>
            </a:extLst>
          </p:cNvPr>
          <p:cNvSpPr txBox="1"/>
          <p:nvPr/>
        </p:nvSpPr>
        <p:spPr>
          <a:xfrm>
            <a:off x="6330462" y="1777598"/>
            <a:ext cx="2667000" cy="369332"/>
          </a:xfrm>
          <a:prstGeom prst="rect">
            <a:avLst/>
          </a:prstGeom>
          <a:noFill/>
        </p:spPr>
        <p:txBody>
          <a:bodyPr wrap="square" rtlCol="0">
            <a:spAutoFit/>
          </a:bodyPr>
          <a:lstStyle/>
          <a:p>
            <a:r>
              <a:rPr lang="en-US" b="1" dirty="0">
                <a:solidFill>
                  <a:srgbClr val="FF0000"/>
                </a:solidFill>
              </a:rPr>
              <a:t>8 = 3 H + 1 P + 4 O</a:t>
            </a:r>
          </a:p>
        </p:txBody>
      </p:sp>
      <p:sp>
        <p:nvSpPr>
          <p:cNvPr id="5" name="TextBox 4">
            <a:extLst>
              <a:ext uri="{FF2B5EF4-FFF2-40B4-BE49-F238E27FC236}">
                <a16:creationId xmlns:a16="http://schemas.microsoft.com/office/drawing/2014/main" id="{25D54DA5-8EF6-40FD-8524-E9AFC66BE023}"/>
              </a:ext>
            </a:extLst>
          </p:cNvPr>
          <p:cNvSpPr txBox="1"/>
          <p:nvPr/>
        </p:nvSpPr>
        <p:spPr>
          <a:xfrm>
            <a:off x="1340055" y="1828800"/>
            <a:ext cx="2133600" cy="369332"/>
          </a:xfrm>
          <a:prstGeom prst="rect">
            <a:avLst/>
          </a:prstGeom>
          <a:noFill/>
        </p:spPr>
        <p:txBody>
          <a:bodyPr wrap="square" rtlCol="0">
            <a:spAutoFit/>
          </a:bodyPr>
          <a:lstStyle/>
          <a:p>
            <a:r>
              <a:rPr lang="en-US" b="1" dirty="0">
                <a:solidFill>
                  <a:srgbClr val="FF0000"/>
                </a:solidFill>
              </a:rPr>
              <a:t>3 total = Sn + 2 O</a:t>
            </a:r>
          </a:p>
        </p:txBody>
      </p:sp>
    </p:spTree>
    <p:extLst>
      <p:ext uri="{BB962C8B-B14F-4D97-AF65-F5344CB8AC3E}">
        <p14:creationId xmlns:p14="http://schemas.microsoft.com/office/powerpoint/2010/main" val="1670386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67875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4.  Matter can be </a:t>
            </a:r>
            <a:r>
              <a:rPr lang="en-US" sz="3600" dirty="0">
                <a:solidFill>
                  <a:srgbClr val="0000CC"/>
                </a:solidFill>
                <a:latin typeface="Times New Roman" panose="02020603050405020304" pitchFamily="18" charset="0"/>
                <a:cs typeface="Times New Roman" panose="02020603050405020304" pitchFamily="18" charset="0"/>
              </a:rPr>
              <a:t>PURE</a:t>
            </a:r>
            <a:r>
              <a:rPr lang="en-US" sz="3600" dirty="0">
                <a:latin typeface="Times New Roman" panose="02020603050405020304" pitchFamily="18" charset="0"/>
                <a:cs typeface="Times New Roman" panose="02020603050405020304" pitchFamily="18" charset="0"/>
              </a:rPr>
              <a:t> or </a:t>
            </a:r>
            <a:r>
              <a:rPr lang="en-US" sz="3600" dirty="0">
                <a:solidFill>
                  <a:srgbClr val="FF0000"/>
                </a:solidFill>
                <a:latin typeface="Times New Roman" panose="02020603050405020304" pitchFamily="18" charset="0"/>
                <a:cs typeface="Times New Roman" panose="02020603050405020304" pitchFamily="18" charset="0"/>
              </a:rPr>
              <a:t>MIXED</a:t>
            </a:r>
            <a:r>
              <a:rPr lang="en-US" sz="3600" dirty="0">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Pure matter includes the _________________</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from the ______________  ________________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and all of the millions of _________________</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5.  Mixed Matter is just  </a:t>
            </a:r>
            <a:br>
              <a:rPr lang="en-US" sz="3600" dirty="0">
                <a:solidFill>
                  <a:srgbClr val="FF0000"/>
                </a:solidFill>
                <a:latin typeface="Times New Roman" panose="02020603050405020304" pitchFamily="18" charset="0"/>
                <a:cs typeface="Times New Roman" panose="02020603050405020304" pitchFamily="18" charset="0"/>
              </a:rPr>
            </a:br>
            <a:br>
              <a:rPr lang="en-US" sz="36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709610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a:noFill/>
        </p:spPr>
        <p:txBody>
          <a:bodyPr wrap="square" rtlCol="0">
            <a:spAutoFit/>
          </a:bodyPr>
          <a:lstStyle/>
          <a:p>
            <a:r>
              <a:rPr lang="en-US" sz="3600" dirty="0">
                <a:solidFill>
                  <a:srgbClr val="FF0000"/>
                </a:solidFill>
                <a:latin typeface="Times New Roman" panose="02020603050405020304" pitchFamily="18" charset="0"/>
                <a:ea typeface="Verdana" pitchFamily="34" charset="0"/>
                <a:cs typeface="Times New Roman" panose="02020603050405020304" pitchFamily="18" charset="0"/>
              </a:rPr>
              <a:t>36.  </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These are harder, how many atoms of each kind, how many all together in each compound?</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SnO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PO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KHCO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Li</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Ca(OH)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Al(OH)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Al</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(Cr</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7</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(NH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SO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09D3D81-49B5-4C2A-B1B9-47FF08382450}"/>
              </a:ext>
            </a:extLst>
          </p:cNvPr>
          <p:cNvSpPr txBox="1"/>
          <p:nvPr/>
        </p:nvSpPr>
        <p:spPr>
          <a:xfrm>
            <a:off x="1811216" y="2786533"/>
            <a:ext cx="2057400" cy="646331"/>
          </a:xfrm>
          <a:prstGeom prst="rect">
            <a:avLst/>
          </a:prstGeom>
          <a:noFill/>
        </p:spPr>
        <p:txBody>
          <a:bodyPr wrap="square" rtlCol="0">
            <a:spAutoFit/>
          </a:bodyPr>
          <a:lstStyle/>
          <a:p>
            <a:r>
              <a:rPr lang="en-US" b="1" dirty="0">
                <a:solidFill>
                  <a:srgbClr val="FF0000"/>
                </a:solidFill>
              </a:rPr>
              <a:t>6 total = </a:t>
            </a:r>
            <a:br>
              <a:rPr lang="en-US" b="1" dirty="0">
                <a:solidFill>
                  <a:srgbClr val="FF0000"/>
                </a:solidFill>
              </a:rPr>
            </a:br>
            <a:r>
              <a:rPr lang="en-US" b="1" dirty="0">
                <a:solidFill>
                  <a:srgbClr val="FF0000"/>
                </a:solidFill>
              </a:rPr>
              <a:t>K + 1 H + 1 C + 3 O</a:t>
            </a:r>
          </a:p>
        </p:txBody>
      </p:sp>
      <p:sp>
        <p:nvSpPr>
          <p:cNvPr id="7" name="TextBox 6">
            <a:extLst>
              <a:ext uri="{FF2B5EF4-FFF2-40B4-BE49-F238E27FC236}">
                <a16:creationId xmlns:a16="http://schemas.microsoft.com/office/drawing/2014/main" id="{188C6A10-E59D-4425-B983-84697642A1F1}"/>
              </a:ext>
            </a:extLst>
          </p:cNvPr>
          <p:cNvSpPr txBox="1"/>
          <p:nvPr/>
        </p:nvSpPr>
        <p:spPr>
          <a:xfrm>
            <a:off x="6330462" y="1777598"/>
            <a:ext cx="2667000" cy="369332"/>
          </a:xfrm>
          <a:prstGeom prst="rect">
            <a:avLst/>
          </a:prstGeom>
          <a:noFill/>
        </p:spPr>
        <p:txBody>
          <a:bodyPr wrap="square" rtlCol="0">
            <a:spAutoFit/>
          </a:bodyPr>
          <a:lstStyle/>
          <a:p>
            <a:r>
              <a:rPr lang="en-US" b="1" dirty="0">
                <a:solidFill>
                  <a:srgbClr val="FF0000"/>
                </a:solidFill>
              </a:rPr>
              <a:t>8 = 3 H + 1 P + 4 O</a:t>
            </a:r>
          </a:p>
        </p:txBody>
      </p:sp>
      <p:sp>
        <p:nvSpPr>
          <p:cNvPr id="6" name="TextBox 5">
            <a:extLst>
              <a:ext uri="{FF2B5EF4-FFF2-40B4-BE49-F238E27FC236}">
                <a16:creationId xmlns:a16="http://schemas.microsoft.com/office/drawing/2014/main" id="{ACD78F96-4BF7-4136-BB34-ABEE20E36AC1}"/>
              </a:ext>
            </a:extLst>
          </p:cNvPr>
          <p:cNvSpPr txBox="1"/>
          <p:nvPr/>
        </p:nvSpPr>
        <p:spPr>
          <a:xfrm>
            <a:off x="1340055" y="1828800"/>
            <a:ext cx="2133600" cy="369332"/>
          </a:xfrm>
          <a:prstGeom prst="rect">
            <a:avLst/>
          </a:prstGeom>
          <a:noFill/>
        </p:spPr>
        <p:txBody>
          <a:bodyPr wrap="square" rtlCol="0">
            <a:spAutoFit/>
          </a:bodyPr>
          <a:lstStyle/>
          <a:p>
            <a:r>
              <a:rPr lang="en-US" b="1" dirty="0">
                <a:solidFill>
                  <a:srgbClr val="FF0000"/>
                </a:solidFill>
              </a:rPr>
              <a:t>3 total = Sn + 2 O</a:t>
            </a:r>
          </a:p>
        </p:txBody>
      </p:sp>
    </p:spTree>
    <p:extLst>
      <p:ext uri="{BB962C8B-B14F-4D97-AF65-F5344CB8AC3E}">
        <p14:creationId xmlns:p14="http://schemas.microsoft.com/office/powerpoint/2010/main" val="33663279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a:noFill/>
        </p:spPr>
        <p:txBody>
          <a:bodyPr wrap="square" rtlCol="0">
            <a:spAutoFit/>
          </a:bodyPr>
          <a:lstStyle/>
          <a:p>
            <a:r>
              <a:rPr lang="en-US" sz="3600" dirty="0">
                <a:solidFill>
                  <a:srgbClr val="FF0000"/>
                </a:solidFill>
                <a:latin typeface="Times New Roman" panose="02020603050405020304" pitchFamily="18" charset="0"/>
                <a:ea typeface="Verdana" pitchFamily="34" charset="0"/>
                <a:cs typeface="Times New Roman" panose="02020603050405020304" pitchFamily="18" charset="0"/>
              </a:rPr>
              <a:t>36.  </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These are harder, how many atoms of each kind, how many all together in each compound?</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SnO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PO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KHCO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Li</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Ca(OH)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Al(OH)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Al</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(Cr</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7</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(NH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SO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09D3D81-49B5-4C2A-B1B9-47FF08382450}"/>
              </a:ext>
            </a:extLst>
          </p:cNvPr>
          <p:cNvSpPr txBox="1"/>
          <p:nvPr/>
        </p:nvSpPr>
        <p:spPr>
          <a:xfrm>
            <a:off x="1811216" y="2786533"/>
            <a:ext cx="2057400" cy="646331"/>
          </a:xfrm>
          <a:prstGeom prst="rect">
            <a:avLst/>
          </a:prstGeom>
          <a:noFill/>
        </p:spPr>
        <p:txBody>
          <a:bodyPr wrap="square" rtlCol="0">
            <a:spAutoFit/>
          </a:bodyPr>
          <a:lstStyle/>
          <a:p>
            <a:r>
              <a:rPr lang="en-US" b="1" dirty="0">
                <a:solidFill>
                  <a:srgbClr val="FF0000"/>
                </a:solidFill>
              </a:rPr>
              <a:t>6 total = </a:t>
            </a:r>
            <a:br>
              <a:rPr lang="en-US" b="1" dirty="0">
                <a:solidFill>
                  <a:srgbClr val="FF0000"/>
                </a:solidFill>
              </a:rPr>
            </a:br>
            <a:r>
              <a:rPr lang="en-US" b="1" dirty="0">
                <a:solidFill>
                  <a:srgbClr val="FF0000"/>
                </a:solidFill>
              </a:rPr>
              <a:t>K + 1 H + 1 C + 3 O</a:t>
            </a:r>
          </a:p>
        </p:txBody>
      </p:sp>
      <p:sp>
        <p:nvSpPr>
          <p:cNvPr id="7" name="TextBox 6">
            <a:extLst>
              <a:ext uri="{FF2B5EF4-FFF2-40B4-BE49-F238E27FC236}">
                <a16:creationId xmlns:a16="http://schemas.microsoft.com/office/drawing/2014/main" id="{188C6A10-E59D-4425-B983-84697642A1F1}"/>
              </a:ext>
            </a:extLst>
          </p:cNvPr>
          <p:cNvSpPr txBox="1"/>
          <p:nvPr/>
        </p:nvSpPr>
        <p:spPr>
          <a:xfrm>
            <a:off x="6330462" y="1777598"/>
            <a:ext cx="2667000" cy="369332"/>
          </a:xfrm>
          <a:prstGeom prst="rect">
            <a:avLst/>
          </a:prstGeom>
          <a:noFill/>
        </p:spPr>
        <p:txBody>
          <a:bodyPr wrap="square" rtlCol="0">
            <a:spAutoFit/>
          </a:bodyPr>
          <a:lstStyle/>
          <a:p>
            <a:r>
              <a:rPr lang="en-US" b="1" dirty="0">
                <a:solidFill>
                  <a:srgbClr val="FF0000"/>
                </a:solidFill>
              </a:rPr>
              <a:t>8 = 3 H + 1 P + 4 O</a:t>
            </a:r>
          </a:p>
        </p:txBody>
      </p:sp>
      <p:sp>
        <p:nvSpPr>
          <p:cNvPr id="8" name="TextBox 7">
            <a:extLst>
              <a:ext uri="{FF2B5EF4-FFF2-40B4-BE49-F238E27FC236}">
                <a16:creationId xmlns:a16="http://schemas.microsoft.com/office/drawing/2014/main" id="{C5DBA3D6-C10B-445B-B8E5-2C4A80C1E0D6}"/>
              </a:ext>
            </a:extLst>
          </p:cNvPr>
          <p:cNvSpPr txBox="1"/>
          <p:nvPr/>
        </p:nvSpPr>
        <p:spPr>
          <a:xfrm>
            <a:off x="6482862" y="2925033"/>
            <a:ext cx="2362200" cy="369332"/>
          </a:xfrm>
          <a:prstGeom prst="rect">
            <a:avLst/>
          </a:prstGeom>
          <a:noFill/>
        </p:spPr>
        <p:txBody>
          <a:bodyPr wrap="square" rtlCol="0">
            <a:spAutoFit/>
          </a:bodyPr>
          <a:lstStyle/>
          <a:p>
            <a:r>
              <a:rPr lang="en-US" b="1" dirty="0">
                <a:solidFill>
                  <a:srgbClr val="FF0000"/>
                </a:solidFill>
              </a:rPr>
              <a:t>8 = 2 Li + 2 C + 4 O</a:t>
            </a:r>
          </a:p>
        </p:txBody>
      </p:sp>
      <p:sp>
        <p:nvSpPr>
          <p:cNvPr id="9" name="TextBox 8">
            <a:extLst>
              <a:ext uri="{FF2B5EF4-FFF2-40B4-BE49-F238E27FC236}">
                <a16:creationId xmlns:a16="http://schemas.microsoft.com/office/drawing/2014/main" id="{38F9A3F8-57EA-4ACE-B279-C7F40C5C5D9E}"/>
              </a:ext>
            </a:extLst>
          </p:cNvPr>
          <p:cNvSpPr txBox="1"/>
          <p:nvPr/>
        </p:nvSpPr>
        <p:spPr>
          <a:xfrm>
            <a:off x="1340055" y="1828800"/>
            <a:ext cx="2133600" cy="369332"/>
          </a:xfrm>
          <a:prstGeom prst="rect">
            <a:avLst/>
          </a:prstGeom>
          <a:noFill/>
        </p:spPr>
        <p:txBody>
          <a:bodyPr wrap="square" rtlCol="0">
            <a:spAutoFit/>
          </a:bodyPr>
          <a:lstStyle/>
          <a:p>
            <a:r>
              <a:rPr lang="en-US" b="1" dirty="0">
                <a:solidFill>
                  <a:srgbClr val="FF0000"/>
                </a:solidFill>
              </a:rPr>
              <a:t>3 total = Sn + 2 O</a:t>
            </a:r>
          </a:p>
        </p:txBody>
      </p:sp>
    </p:spTree>
    <p:extLst>
      <p:ext uri="{BB962C8B-B14F-4D97-AF65-F5344CB8AC3E}">
        <p14:creationId xmlns:p14="http://schemas.microsoft.com/office/powerpoint/2010/main" val="12672587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a:noFill/>
        </p:spPr>
        <p:txBody>
          <a:bodyPr wrap="square" rtlCol="0">
            <a:spAutoFit/>
          </a:bodyPr>
          <a:lstStyle/>
          <a:p>
            <a:r>
              <a:rPr lang="en-US" sz="3600" dirty="0">
                <a:solidFill>
                  <a:srgbClr val="FF0000"/>
                </a:solidFill>
                <a:latin typeface="Times New Roman" panose="02020603050405020304" pitchFamily="18" charset="0"/>
                <a:ea typeface="Verdana" pitchFamily="34" charset="0"/>
                <a:cs typeface="Times New Roman" panose="02020603050405020304" pitchFamily="18" charset="0"/>
              </a:rPr>
              <a:t>36.  </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These are harder, how many atoms of each kind, how many all together in each compound?</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SnO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PO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KHCO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Li</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Ca(OH)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Al(OH)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Al</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(Cr</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7</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(NH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SO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09D3D81-49B5-4C2A-B1B9-47FF08382450}"/>
              </a:ext>
            </a:extLst>
          </p:cNvPr>
          <p:cNvSpPr txBox="1"/>
          <p:nvPr/>
        </p:nvSpPr>
        <p:spPr>
          <a:xfrm>
            <a:off x="1811216" y="2786533"/>
            <a:ext cx="2057400" cy="646331"/>
          </a:xfrm>
          <a:prstGeom prst="rect">
            <a:avLst/>
          </a:prstGeom>
          <a:noFill/>
        </p:spPr>
        <p:txBody>
          <a:bodyPr wrap="square" rtlCol="0">
            <a:spAutoFit/>
          </a:bodyPr>
          <a:lstStyle/>
          <a:p>
            <a:r>
              <a:rPr lang="en-US" b="1" dirty="0">
                <a:solidFill>
                  <a:srgbClr val="FF0000"/>
                </a:solidFill>
              </a:rPr>
              <a:t>6 total = </a:t>
            </a:r>
            <a:br>
              <a:rPr lang="en-US" b="1" dirty="0">
                <a:solidFill>
                  <a:srgbClr val="FF0000"/>
                </a:solidFill>
              </a:rPr>
            </a:br>
            <a:r>
              <a:rPr lang="en-US" b="1" dirty="0">
                <a:solidFill>
                  <a:srgbClr val="FF0000"/>
                </a:solidFill>
              </a:rPr>
              <a:t>K + 1 H + 1 C + 3 O</a:t>
            </a:r>
          </a:p>
        </p:txBody>
      </p:sp>
      <p:sp>
        <p:nvSpPr>
          <p:cNvPr id="5" name="TextBox 4">
            <a:extLst>
              <a:ext uri="{FF2B5EF4-FFF2-40B4-BE49-F238E27FC236}">
                <a16:creationId xmlns:a16="http://schemas.microsoft.com/office/drawing/2014/main" id="{E1DF97CA-F2D4-48FA-AF92-35AA6E2A9AA8}"/>
              </a:ext>
            </a:extLst>
          </p:cNvPr>
          <p:cNvSpPr txBox="1"/>
          <p:nvPr/>
        </p:nvSpPr>
        <p:spPr>
          <a:xfrm>
            <a:off x="1818250" y="3962399"/>
            <a:ext cx="2209800" cy="646331"/>
          </a:xfrm>
          <a:prstGeom prst="rect">
            <a:avLst/>
          </a:prstGeom>
          <a:noFill/>
        </p:spPr>
        <p:txBody>
          <a:bodyPr wrap="square" rtlCol="0">
            <a:spAutoFit/>
          </a:bodyPr>
          <a:lstStyle/>
          <a:p>
            <a:r>
              <a:rPr lang="en-US" b="1" dirty="0">
                <a:solidFill>
                  <a:srgbClr val="FF0000"/>
                </a:solidFill>
              </a:rPr>
              <a:t>5 total = 1 Ca + O + H </a:t>
            </a:r>
            <a:r>
              <a:rPr lang="en-US" b="1" u="sng" dirty="0">
                <a:solidFill>
                  <a:srgbClr val="FF0000"/>
                </a:solidFill>
              </a:rPr>
              <a:t>and</a:t>
            </a:r>
            <a:r>
              <a:rPr lang="en-US" b="1" dirty="0">
                <a:solidFill>
                  <a:srgbClr val="FF0000"/>
                </a:solidFill>
              </a:rPr>
              <a:t> O + H again</a:t>
            </a:r>
          </a:p>
        </p:txBody>
      </p:sp>
      <p:sp>
        <p:nvSpPr>
          <p:cNvPr id="7" name="TextBox 6">
            <a:extLst>
              <a:ext uri="{FF2B5EF4-FFF2-40B4-BE49-F238E27FC236}">
                <a16:creationId xmlns:a16="http://schemas.microsoft.com/office/drawing/2014/main" id="{188C6A10-E59D-4425-B983-84697642A1F1}"/>
              </a:ext>
            </a:extLst>
          </p:cNvPr>
          <p:cNvSpPr txBox="1"/>
          <p:nvPr/>
        </p:nvSpPr>
        <p:spPr>
          <a:xfrm>
            <a:off x="6330462" y="1777598"/>
            <a:ext cx="2667000" cy="369332"/>
          </a:xfrm>
          <a:prstGeom prst="rect">
            <a:avLst/>
          </a:prstGeom>
          <a:noFill/>
        </p:spPr>
        <p:txBody>
          <a:bodyPr wrap="square" rtlCol="0">
            <a:spAutoFit/>
          </a:bodyPr>
          <a:lstStyle/>
          <a:p>
            <a:r>
              <a:rPr lang="en-US" b="1" dirty="0">
                <a:solidFill>
                  <a:srgbClr val="FF0000"/>
                </a:solidFill>
              </a:rPr>
              <a:t>8 = 3 H + 1 P + 4 O</a:t>
            </a:r>
          </a:p>
        </p:txBody>
      </p:sp>
      <p:sp>
        <p:nvSpPr>
          <p:cNvPr id="8" name="TextBox 7">
            <a:extLst>
              <a:ext uri="{FF2B5EF4-FFF2-40B4-BE49-F238E27FC236}">
                <a16:creationId xmlns:a16="http://schemas.microsoft.com/office/drawing/2014/main" id="{C5DBA3D6-C10B-445B-B8E5-2C4A80C1E0D6}"/>
              </a:ext>
            </a:extLst>
          </p:cNvPr>
          <p:cNvSpPr txBox="1"/>
          <p:nvPr/>
        </p:nvSpPr>
        <p:spPr>
          <a:xfrm>
            <a:off x="6482862" y="2925033"/>
            <a:ext cx="2362200" cy="369332"/>
          </a:xfrm>
          <a:prstGeom prst="rect">
            <a:avLst/>
          </a:prstGeom>
          <a:noFill/>
        </p:spPr>
        <p:txBody>
          <a:bodyPr wrap="square" rtlCol="0">
            <a:spAutoFit/>
          </a:bodyPr>
          <a:lstStyle/>
          <a:p>
            <a:r>
              <a:rPr lang="en-US" b="1" dirty="0">
                <a:solidFill>
                  <a:srgbClr val="FF0000"/>
                </a:solidFill>
              </a:rPr>
              <a:t>8 = 2 Li + 2 C + 4 O</a:t>
            </a:r>
          </a:p>
        </p:txBody>
      </p:sp>
      <p:sp>
        <p:nvSpPr>
          <p:cNvPr id="9" name="TextBox 8">
            <a:extLst>
              <a:ext uri="{FF2B5EF4-FFF2-40B4-BE49-F238E27FC236}">
                <a16:creationId xmlns:a16="http://schemas.microsoft.com/office/drawing/2014/main" id="{FEF6AC58-FC1F-493E-A205-A81E1D0AA501}"/>
              </a:ext>
            </a:extLst>
          </p:cNvPr>
          <p:cNvSpPr txBox="1"/>
          <p:nvPr/>
        </p:nvSpPr>
        <p:spPr>
          <a:xfrm>
            <a:off x="1340055" y="1828800"/>
            <a:ext cx="2133600" cy="369332"/>
          </a:xfrm>
          <a:prstGeom prst="rect">
            <a:avLst/>
          </a:prstGeom>
          <a:noFill/>
        </p:spPr>
        <p:txBody>
          <a:bodyPr wrap="square" rtlCol="0">
            <a:spAutoFit/>
          </a:bodyPr>
          <a:lstStyle/>
          <a:p>
            <a:r>
              <a:rPr lang="en-US" b="1" dirty="0">
                <a:solidFill>
                  <a:srgbClr val="FF0000"/>
                </a:solidFill>
              </a:rPr>
              <a:t>3 total = Sn + 2 O</a:t>
            </a:r>
          </a:p>
        </p:txBody>
      </p:sp>
    </p:spTree>
    <p:extLst>
      <p:ext uri="{BB962C8B-B14F-4D97-AF65-F5344CB8AC3E}">
        <p14:creationId xmlns:p14="http://schemas.microsoft.com/office/powerpoint/2010/main" val="40649457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a:noFill/>
        </p:spPr>
        <p:txBody>
          <a:bodyPr wrap="square" rtlCol="0">
            <a:spAutoFit/>
          </a:bodyPr>
          <a:lstStyle/>
          <a:p>
            <a:r>
              <a:rPr lang="en-US" sz="3600" dirty="0">
                <a:solidFill>
                  <a:srgbClr val="FF0000"/>
                </a:solidFill>
                <a:latin typeface="Times New Roman" panose="02020603050405020304" pitchFamily="18" charset="0"/>
                <a:ea typeface="Verdana" pitchFamily="34" charset="0"/>
                <a:cs typeface="Times New Roman" panose="02020603050405020304" pitchFamily="18" charset="0"/>
              </a:rPr>
              <a:t>36.  </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These are harder, how many atoms of each kind, how many all together in each compound?</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SnO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PO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KHCO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Li</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Ca(OH)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Al(OH)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Al</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(Cr</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7</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(NH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SO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09D3D81-49B5-4C2A-B1B9-47FF08382450}"/>
              </a:ext>
            </a:extLst>
          </p:cNvPr>
          <p:cNvSpPr txBox="1"/>
          <p:nvPr/>
        </p:nvSpPr>
        <p:spPr>
          <a:xfrm>
            <a:off x="1811216" y="2786533"/>
            <a:ext cx="2057400" cy="646331"/>
          </a:xfrm>
          <a:prstGeom prst="rect">
            <a:avLst/>
          </a:prstGeom>
          <a:noFill/>
        </p:spPr>
        <p:txBody>
          <a:bodyPr wrap="square" rtlCol="0">
            <a:spAutoFit/>
          </a:bodyPr>
          <a:lstStyle/>
          <a:p>
            <a:r>
              <a:rPr lang="en-US" b="1" dirty="0">
                <a:solidFill>
                  <a:srgbClr val="FF0000"/>
                </a:solidFill>
              </a:rPr>
              <a:t>6 total = </a:t>
            </a:r>
            <a:br>
              <a:rPr lang="en-US" b="1" dirty="0">
                <a:solidFill>
                  <a:srgbClr val="FF0000"/>
                </a:solidFill>
              </a:rPr>
            </a:br>
            <a:r>
              <a:rPr lang="en-US" b="1" dirty="0">
                <a:solidFill>
                  <a:srgbClr val="FF0000"/>
                </a:solidFill>
              </a:rPr>
              <a:t>K + 1 H + 1 C + 3 O</a:t>
            </a:r>
          </a:p>
        </p:txBody>
      </p:sp>
      <p:sp>
        <p:nvSpPr>
          <p:cNvPr id="5" name="TextBox 4">
            <a:extLst>
              <a:ext uri="{FF2B5EF4-FFF2-40B4-BE49-F238E27FC236}">
                <a16:creationId xmlns:a16="http://schemas.microsoft.com/office/drawing/2014/main" id="{E1DF97CA-F2D4-48FA-AF92-35AA6E2A9AA8}"/>
              </a:ext>
            </a:extLst>
          </p:cNvPr>
          <p:cNvSpPr txBox="1"/>
          <p:nvPr/>
        </p:nvSpPr>
        <p:spPr>
          <a:xfrm>
            <a:off x="1818250" y="3962399"/>
            <a:ext cx="2209800" cy="646331"/>
          </a:xfrm>
          <a:prstGeom prst="rect">
            <a:avLst/>
          </a:prstGeom>
          <a:noFill/>
        </p:spPr>
        <p:txBody>
          <a:bodyPr wrap="square" rtlCol="0">
            <a:spAutoFit/>
          </a:bodyPr>
          <a:lstStyle/>
          <a:p>
            <a:r>
              <a:rPr lang="en-US" b="1" dirty="0">
                <a:solidFill>
                  <a:srgbClr val="FF0000"/>
                </a:solidFill>
              </a:rPr>
              <a:t>5 total = 1 Ca + O + H </a:t>
            </a:r>
            <a:r>
              <a:rPr lang="en-US" b="1" u="sng" dirty="0">
                <a:solidFill>
                  <a:srgbClr val="FF0000"/>
                </a:solidFill>
              </a:rPr>
              <a:t>and</a:t>
            </a:r>
            <a:r>
              <a:rPr lang="en-US" b="1" dirty="0">
                <a:solidFill>
                  <a:srgbClr val="FF0000"/>
                </a:solidFill>
              </a:rPr>
              <a:t> O + H again</a:t>
            </a:r>
          </a:p>
        </p:txBody>
      </p:sp>
      <p:sp>
        <p:nvSpPr>
          <p:cNvPr id="7" name="TextBox 6">
            <a:extLst>
              <a:ext uri="{FF2B5EF4-FFF2-40B4-BE49-F238E27FC236}">
                <a16:creationId xmlns:a16="http://schemas.microsoft.com/office/drawing/2014/main" id="{188C6A10-E59D-4425-B983-84697642A1F1}"/>
              </a:ext>
            </a:extLst>
          </p:cNvPr>
          <p:cNvSpPr txBox="1"/>
          <p:nvPr/>
        </p:nvSpPr>
        <p:spPr>
          <a:xfrm>
            <a:off x="6330462" y="1777598"/>
            <a:ext cx="2667000" cy="369332"/>
          </a:xfrm>
          <a:prstGeom prst="rect">
            <a:avLst/>
          </a:prstGeom>
          <a:noFill/>
        </p:spPr>
        <p:txBody>
          <a:bodyPr wrap="square" rtlCol="0">
            <a:spAutoFit/>
          </a:bodyPr>
          <a:lstStyle/>
          <a:p>
            <a:r>
              <a:rPr lang="en-US" b="1" dirty="0">
                <a:solidFill>
                  <a:srgbClr val="FF0000"/>
                </a:solidFill>
              </a:rPr>
              <a:t>8 = 3 H + 1 P + 4 O</a:t>
            </a:r>
          </a:p>
        </p:txBody>
      </p:sp>
      <p:sp>
        <p:nvSpPr>
          <p:cNvPr id="8" name="TextBox 7">
            <a:extLst>
              <a:ext uri="{FF2B5EF4-FFF2-40B4-BE49-F238E27FC236}">
                <a16:creationId xmlns:a16="http://schemas.microsoft.com/office/drawing/2014/main" id="{C5DBA3D6-C10B-445B-B8E5-2C4A80C1E0D6}"/>
              </a:ext>
            </a:extLst>
          </p:cNvPr>
          <p:cNvSpPr txBox="1"/>
          <p:nvPr/>
        </p:nvSpPr>
        <p:spPr>
          <a:xfrm>
            <a:off x="6482862" y="2925033"/>
            <a:ext cx="2362200" cy="369332"/>
          </a:xfrm>
          <a:prstGeom prst="rect">
            <a:avLst/>
          </a:prstGeom>
          <a:noFill/>
        </p:spPr>
        <p:txBody>
          <a:bodyPr wrap="square" rtlCol="0">
            <a:spAutoFit/>
          </a:bodyPr>
          <a:lstStyle/>
          <a:p>
            <a:r>
              <a:rPr lang="en-US" b="1" dirty="0">
                <a:solidFill>
                  <a:srgbClr val="FF0000"/>
                </a:solidFill>
              </a:rPr>
              <a:t>8 = 2 Li + 2 C + 4 O</a:t>
            </a:r>
          </a:p>
        </p:txBody>
      </p:sp>
      <p:sp>
        <p:nvSpPr>
          <p:cNvPr id="9" name="TextBox 8">
            <a:extLst>
              <a:ext uri="{FF2B5EF4-FFF2-40B4-BE49-F238E27FC236}">
                <a16:creationId xmlns:a16="http://schemas.microsoft.com/office/drawing/2014/main" id="{41E51569-B8E7-46AD-9571-51F296D56DAE}"/>
              </a:ext>
            </a:extLst>
          </p:cNvPr>
          <p:cNvSpPr txBox="1"/>
          <p:nvPr/>
        </p:nvSpPr>
        <p:spPr>
          <a:xfrm>
            <a:off x="6507480" y="3817006"/>
            <a:ext cx="2362200" cy="646331"/>
          </a:xfrm>
          <a:prstGeom prst="rect">
            <a:avLst/>
          </a:prstGeom>
          <a:noFill/>
        </p:spPr>
        <p:txBody>
          <a:bodyPr wrap="square" rtlCol="0">
            <a:spAutoFit/>
          </a:bodyPr>
          <a:lstStyle/>
          <a:p>
            <a:r>
              <a:rPr lang="en-US" b="1" dirty="0">
                <a:solidFill>
                  <a:srgbClr val="FF0000"/>
                </a:solidFill>
              </a:rPr>
              <a:t>7 = 1 Al + O + H + O + H + O + H </a:t>
            </a:r>
            <a:r>
              <a:rPr lang="en-US" b="1" i="1" dirty="0">
                <a:solidFill>
                  <a:srgbClr val="FF0000"/>
                </a:solidFill>
              </a:rPr>
              <a:t>(three times!)</a:t>
            </a:r>
          </a:p>
        </p:txBody>
      </p:sp>
      <p:sp>
        <p:nvSpPr>
          <p:cNvPr id="10" name="TextBox 9">
            <a:extLst>
              <a:ext uri="{FF2B5EF4-FFF2-40B4-BE49-F238E27FC236}">
                <a16:creationId xmlns:a16="http://schemas.microsoft.com/office/drawing/2014/main" id="{6AA339F5-2248-43A3-B49F-B8B8AFD767BE}"/>
              </a:ext>
            </a:extLst>
          </p:cNvPr>
          <p:cNvSpPr txBox="1"/>
          <p:nvPr/>
        </p:nvSpPr>
        <p:spPr>
          <a:xfrm>
            <a:off x="1340055" y="1828800"/>
            <a:ext cx="2133600" cy="369332"/>
          </a:xfrm>
          <a:prstGeom prst="rect">
            <a:avLst/>
          </a:prstGeom>
          <a:noFill/>
        </p:spPr>
        <p:txBody>
          <a:bodyPr wrap="square" rtlCol="0">
            <a:spAutoFit/>
          </a:bodyPr>
          <a:lstStyle/>
          <a:p>
            <a:r>
              <a:rPr lang="en-US" b="1" dirty="0">
                <a:solidFill>
                  <a:srgbClr val="FF0000"/>
                </a:solidFill>
              </a:rPr>
              <a:t>3 total = Sn + 2 O</a:t>
            </a:r>
          </a:p>
        </p:txBody>
      </p:sp>
    </p:spTree>
    <p:extLst>
      <p:ext uri="{BB962C8B-B14F-4D97-AF65-F5344CB8AC3E}">
        <p14:creationId xmlns:p14="http://schemas.microsoft.com/office/powerpoint/2010/main" val="12961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a:noFill/>
        </p:spPr>
        <p:txBody>
          <a:bodyPr wrap="square" rtlCol="0">
            <a:spAutoFit/>
          </a:bodyPr>
          <a:lstStyle/>
          <a:p>
            <a:r>
              <a:rPr lang="en-US" sz="3600" dirty="0">
                <a:solidFill>
                  <a:srgbClr val="FF0000"/>
                </a:solidFill>
                <a:latin typeface="Times New Roman" panose="02020603050405020304" pitchFamily="18" charset="0"/>
                <a:ea typeface="Verdana" pitchFamily="34" charset="0"/>
                <a:cs typeface="Times New Roman" panose="02020603050405020304" pitchFamily="18" charset="0"/>
              </a:rPr>
              <a:t>36.  </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These are harder, how many atoms of each kind, how many all together in each compound?</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SnO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PO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KHCO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Li</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Ca(OH)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Al(OH)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Al</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(Cr</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7</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(NH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SO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09D3D81-49B5-4C2A-B1B9-47FF08382450}"/>
              </a:ext>
            </a:extLst>
          </p:cNvPr>
          <p:cNvSpPr txBox="1"/>
          <p:nvPr/>
        </p:nvSpPr>
        <p:spPr>
          <a:xfrm>
            <a:off x="1811216" y="2786533"/>
            <a:ext cx="2057400" cy="646331"/>
          </a:xfrm>
          <a:prstGeom prst="rect">
            <a:avLst/>
          </a:prstGeom>
          <a:noFill/>
        </p:spPr>
        <p:txBody>
          <a:bodyPr wrap="square" rtlCol="0">
            <a:spAutoFit/>
          </a:bodyPr>
          <a:lstStyle/>
          <a:p>
            <a:r>
              <a:rPr lang="en-US" b="1" dirty="0">
                <a:solidFill>
                  <a:srgbClr val="FF0000"/>
                </a:solidFill>
              </a:rPr>
              <a:t>6 total = </a:t>
            </a:r>
            <a:br>
              <a:rPr lang="en-US" b="1" dirty="0">
                <a:solidFill>
                  <a:srgbClr val="FF0000"/>
                </a:solidFill>
              </a:rPr>
            </a:br>
            <a:r>
              <a:rPr lang="en-US" b="1" dirty="0">
                <a:solidFill>
                  <a:srgbClr val="FF0000"/>
                </a:solidFill>
              </a:rPr>
              <a:t>K + 1 H + 1 C + 3 O</a:t>
            </a:r>
          </a:p>
        </p:txBody>
      </p:sp>
      <p:sp>
        <p:nvSpPr>
          <p:cNvPr id="5" name="TextBox 4">
            <a:extLst>
              <a:ext uri="{FF2B5EF4-FFF2-40B4-BE49-F238E27FC236}">
                <a16:creationId xmlns:a16="http://schemas.microsoft.com/office/drawing/2014/main" id="{E1DF97CA-F2D4-48FA-AF92-35AA6E2A9AA8}"/>
              </a:ext>
            </a:extLst>
          </p:cNvPr>
          <p:cNvSpPr txBox="1"/>
          <p:nvPr/>
        </p:nvSpPr>
        <p:spPr>
          <a:xfrm>
            <a:off x="1818250" y="3962399"/>
            <a:ext cx="2209800" cy="646331"/>
          </a:xfrm>
          <a:prstGeom prst="rect">
            <a:avLst/>
          </a:prstGeom>
          <a:noFill/>
        </p:spPr>
        <p:txBody>
          <a:bodyPr wrap="square" rtlCol="0">
            <a:spAutoFit/>
          </a:bodyPr>
          <a:lstStyle/>
          <a:p>
            <a:r>
              <a:rPr lang="en-US" b="1" dirty="0">
                <a:solidFill>
                  <a:srgbClr val="FF0000"/>
                </a:solidFill>
              </a:rPr>
              <a:t>5 total = 1 Ca + O + H </a:t>
            </a:r>
            <a:r>
              <a:rPr lang="en-US" b="1" u="sng" dirty="0">
                <a:solidFill>
                  <a:srgbClr val="FF0000"/>
                </a:solidFill>
              </a:rPr>
              <a:t>and</a:t>
            </a:r>
            <a:r>
              <a:rPr lang="en-US" b="1" dirty="0">
                <a:solidFill>
                  <a:srgbClr val="FF0000"/>
                </a:solidFill>
              </a:rPr>
              <a:t> O + H again</a:t>
            </a:r>
          </a:p>
        </p:txBody>
      </p:sp>
      <p:sp>
        <p:nvSpPr>
          <p:cNvPr id="6" name="TextBox 5">
            <a:extLst>
              <a:ext uri="{FF2B5EF4-FFF2-40B4-BE49-F238E27FC236}">
                <a16:creationId xmlns:a16="http://schemas.microsoft.com/office/drawing/2014/main" id="{3B94194B-4DB3-4156-9DF6-735326D0CEE2}"/>
              </a:ext>
            </a:extLst>
          </p:cNvPr>
          <p:cNvSpPr txBox="1"/>
          <p:nvPr/>
        </p:nvSpPr>
        <p:spPr>
          <a:xfrm>
            <a:off x="72684" y="5521234"/>
            <a:ext cx="3962400" cy="646331"/>
          </a:xfrm>
          <a:prstGeom prst="rect">
            <a:avLst/>
          </a:prstGeom>
          <a:noFill/>
        </p:spPr>
        <p:txBody>
          <a:bodyPr wrap="square" rtlCol="0">
            <a:spAutoFit/>
          </a:bodyPr>
          <a:lstStyle/>
          <a:p>
            <a:r>
              <a:rPr lang="en-US" b="1" dirty="0">
                <a:solidFill>
                  <a:srgbClr val="FF0000"/>
                </a:solidFill>
              </a:rPr>
              <a:t>29 = 2 Al + 2 Cr + 7 O </a:t>
            </a:r>
            <a:r>
              <a:rPr lang="en-US" b="1" u="sng" dirty="0">
                <a:solidFill>
                  <a:srgbClr val="FF0000"/>
                </a:solidFill>
              </a:rPr>
              <a:t>and</a:t>
            </a:r>
            <a:r>
              <a:rPr lang="en-US" b="1" dirty="0">
                <a:solidFill>
                  <a:srgbClr val="FF0000"/>
                </a:solidFill>
              </a:rPr>
              <a:t> 2 Cr + 7 O </a:t>
            </a:r>
            <a:r>
              <a:rPr lang="en-US" b="1" u="sng" dirty="0">
                <a:solidFill>
                  <a:srgbClr val="FF0000"/>
                </a:solidFill>
              </a:rPr>
              <a:t>and</a:t>
            </a:r>
            <a:r>
              <a:rPr lang="en-US" b="1" dirty="0">
                <a:solidFill>
                  <a:srgbClr val="FF0000"/>
                </a:solidFill>
              </a:rPr>
              <a:t> 2 Cr + 7 O again </a:t>
            </a:r>
            <a:r>
              <a:rPr lang="en-US" b="1" i="1" dirty="0">
                <a:solidFill>
                  <a:srgbClr val="FF0000"/>
                </a:solidFill>
              </a:rPr>
              <a:t>(</a:t>
            </a:r>
            <a:r>
              <a:rPr lang="en-US" b="1" i="1" u="sng" dirty="0">
                <a:solidFill>
                  <a:srgbClr val="FF0000"/>
                </a:solidFill>
              </a:rPr>
              <a:t>three times</a:t>
            </a:r>
            <a:r>
              <a:rPr lang="en-US" b="1" i="1" dirty="0">
                <a:solidFill>
                  <a:srgbClr val="FF0000"/>
                </a:solidFill>
              </a:rPr>
              <a:t>!) </a:t>
            </a:r>
            <a:endParaRPr lang="en-US" b="1" i="1" dirty="0">
              <a:solidFill>
                <a:prstClr val="black"/>
              </a:solidFill>
            </a:endParaRPr>
          </a:p>
        </p:txBody>
      </p:sp>
      <p:sp>
        <p:nvSpPr>
          <p:cNvPr id="7" name="TextBox 6">
            <a:extLst>
              <a:ext uri="{FF2B5EF4-FFF2-40B4-BE49-F238E27FC236}">
                <a16:creationId xmlns:a16="http://schemas.microsoft.com/office/drawing/2014/main" id="{188C6A10-E59D-4425-B983-84697642A1F1}"/>
              </a:ext>
            </a:extLst>
          </p:cNvPr>
          <p:cNvSpPr txBox="1"/>
          <p:nvPr/>
        </p:nvSpPr>
        <p:spPr>
          <a:xfrm>
            <a:off x="6330462" y="1777598"/>
            <a:ext cx="2667000" cy="369332"/>
          </a:xfrm>
          <a:prstGeom prst="rect">
            <a:avLst/>
          </a:prstGeom>
          <a:noFill/>
        </p:spPr>
        <p:txBody>
          <a:bodyPr wrap="square" rtlCol="0">
            <a:spAutoFit/>
          </a:bodyPr>
          <a:lstStyle/>
          <a:p>
            <a:r>
              <a:rPr lang="en-US" b="1" dirty="0">
                <a:solidFill>
                  <a:srgbClr val="FF0000"/>
                </a:solidFill>
              </a:rPr>
              <a:t>8 = 3 H + 1 P + 4 O</a:t>
            </a:r>
          </a:p>
        </p:txBody>
      </p:sp>
      <p:sp>
        <p:nvSpPr>
          <p:cNvPr id="8" name="TextBox 7">
            <a:extLst>
              <a:ext uri="{FF2B5EF4-FFF2-40B4-BE49-F238E27FC236}">
                <a16:creationId xmlns:a16="http://schemas.microsoft.com/office/drawing/2014/main" id="{C5DBA3D6-C10B-445B-B8E5-2C4A80C1E0D6}"/>
              </a:ext>
            </a:extLst>
          </p:cNvPr>
          <p:cNvSpPr txBox="1"/>
          <p:nvPr/>
        </p:nvSpPr>
        <p:spPr>
          <a:xfrm>
            <a:off x="6482862" y="2925033"/>
            <a:ext cx="2362200" cy="369332"/>
          </a:xfrm>
          <a:prstGeom prst="rect">
            <a:avLst/>
          </a:prstGeom>
          <a:noFill/>
        </p:spPr>
        <p:txBody>
          <a:bodyPr wrap="square" rtlCol="0">
            <a:spAutoFit/>
          </a:bodyPr>
          <a:lstStyle/>
          <a:p>
            <a:r>
              <a:rPr lang="en-US" b="1" dirty="0">
                <a:solidFill>
                  <a:srgbClr val="FF0000"/>
                </a:solidFill>
              </a:rPr>
              <a:t>8 = 2 Li + 2 C + 4 O</a:t>
            </a:r>
          </a:p>
        </p:txBody>
      </p:sp>
      <p:sp>
        <p:nvSpPr>
          <p:cNvPr id="9" name="TextBox 8">
            <a:extLst>
              <a:ext uri="{FF2B5EF4-FFF2-40B4-BE49-F238E27FC236}">
                <a16:creationId xmlns:a16="http://schemas.microsoft.com/office/drawing/2014/main" id="{41E51569-B8E7-46AD-9571-51F296D56DAE}"/>
              </a:ext>
            </a:extLst>
          </p:cNvPr>
          <p:cNvSpPr txBox="1"/>
          <p:nvPr/>
        </p:nvSpPr>
        <p:spPr>
          <a:xfrm>
            <a:off x="6507480" y="3817006"/>
            <a:ext cx="2362200" cy="646331"/>
          </a:xfrm>
          <a:prstGeom prst="rect">
            <a:avLst/>
          </a:prstGeom>
          <a:noFill/>
        </p:spPr>
        <p:txBody>
          <a:bodyPr wrap="square" rtlCol="0">
            <a:spAutoFit/>
          </a:bodyPr>
          <a:lstStyle/>
          <a:p>
            <a:r>
              <a:rPr lang="en-US" b="1" dirty="0">
                <a:solidFill>
                  <a:srgbClr val="FF0000"/>
                </a:solidFill>
              </a:rPr>
              <a:t>7 = 1 Al + O + H + O + H + O + H </a:t>
            </a:r>
            <a:r>
              <a:rPr lang="en-US" b="1" i="1" dirty="0">
                <a:solidFill>
                  <a:srgbClr val="FF0000"/>
                </a:solidFill>
              </a:rPr>
              <a:t>(three times!)</a:t>
            </a:r>
          </a:p>
        </p:txBody>
      </p:sp>
      <p:sp>
        <p:nvSpPr>
          <p:cNvPr id="10" name="TextBox 9">
            <a:extLst>
              <a:ext uri="{FF2B5EF4-FFF2-40B4-BE49-F238E27FC236}">
                <a16:creationId xmlns:a16="http://schemas.microsoft.com/office/drawing/2014/main" id="{C3824118-367B-467A-872D-9D20A8DCAC86}"/>
              </a:ext>
            </a:extLst>
          </p:cNvPr>
          <p:cNvSpPr txBox="1"/>
          <p:nvPr/>
        </p:nvSpPr>
        <p:spPr>
          <a:xfrm>
            <a:off x="1340055" y="1828800"/>
            <a:ext cx="2133600" cy="369332"/>
          </a:xfrm>
          <a:prstGeom prst="rect">
            <a:avLst/>
          </a:prstGeom>
          <a:noFill/>
        </p:spPr>
        <p:txBody>
          <a:bodyPr wrap="square" rtlCol="0">
            <a:spAutoFit/>
          </a:bodyPr>
          <a:lstStyle/>
          <a:p>
            <a:r>
              <a:rPr lang="en-US" b="1" dirty="0">
                <a:solidFill>
                  <a:srgbClr val="FF0000"/>
                </a:solidFill>
              </a:rPr>
              <a:t>3 total = Sn + 2 O</a:t>
            </a:r>
          </a:p>
        </p:txBody>
      </p:sp>
    </p:spTree>
    <p:extLst>
      <p:ext uri="{BB962C8B-B14F-4D97-AF65-F5344CB8AC3E}">
        <p14:creationId xmlns:p14="http://schemas.microsoft.com/office/powerpoint/2010/main" val="11602156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a:noFill/>
        </p:spPr>
        <p:txBody>
          <a:bodyPr wrap="square" rtlCol="0">
            <a:spAutoFit/>
          </a:bodyPr>
          <a:lstStyle/>
          <a:p>
            <a:r>
              <a:rPr lang="en-US" sz="3600" dirty="0">
                <a:solidFill>
                  <a:srgbClr val="FF0000"/>
                </a:solidFill>
                <a:latin typeface="Times New Roman" panose="02020603050405020304" pitchFamily="18" charset="0"/>
                <a:ea typeface="Verdana" pitchFamily="34" charset="0"/>
                <a:cs typeface="Times New Roman" panose="02020603050405020304" pitchFamily="18" charset="0"/>
              </a:rPr>
              <a:t>36.  </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These are harder, how many atoms of each kind, how many all together in each compound?</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SnO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PO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KHCO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Li</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Ca(OH)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Al(OH)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a:p>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Al</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(Cr</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7</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              	  (NH</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4</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2</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SO</a:t>
            </a:r>
            <a:r>
              <a:rPr lang="en-US" sz="3600" baseline="-25000" dirty="0">
                <a:solidFill>
                  <a:prstClr val="black"/>
                </a:solidFill>
                <a:latin typeface="Times New Roman" panose="02020603050405020304" pitchFamily="18" charset="0"/>
                <a:ea typeface="Verdana" pitchFamily="34" charset="0"/>
                <a:cs typeface="Times New Roman" panose="02020603050405020304" pitchFamily="18" charset="0"/>
              </a:rPr>
              <a:t>3</a:t>
            </a:r>
            <a:endParaRPr lang="en-US" sz="3600" dirty="0">
              <a:solidFill>
                <a:prstClr val="black"/>
              </a:solidFill>
              <a:latin typeface="Times New Roman" panose="02020603050405020304" pitchFamily="18" charset="0"/>
              <a:ea typeface="Verdana"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09D3D81-49B5-4C2A-B1B9-47FF08382450}"/>
              </a:ext>
            </a:extLst>
          </p:cNvPr>
          <p:cNvSpPr txBox="1"/>
          <p:nvPr/>
        </p:nvSpPr>
        <p:spPr>
          <a:xfrm>
            <a:off x="1811216" y="2786533"/>
            <a:ext cx="2057400" cy="646331"/>
          </a:xfrm>
          <a:prstGeom prst="rect">
            <a:avLst/>
          </a:prstGeom>
          <a:noFill/>
        </p:spPr>
        <p:txBody>
          <a:bodyPr wrap="square" rtlCol="0">
            <a:spAutoFit/>
          </a:bodyPr>
          <a:lstStyle/>
          <a:p>
            <a:r>
              <a:rPr lang="en-US" b="1" dirty="0">
                <a:solidFill>
                  <a:srgbClr val="FF0000"/>
                </a:solidFill>
              </a:rPr>
              <a:t>6 total = </a:t>
            </a:r>
            <a:br>
              <a:rPr lang="en-US" b="1" dirty="0">
                <a:solidFill>
                  <a:srgbClr val="FF0000"/>
                </a:solidFill>
              </a:rPr>
            </a:br>
            <a:r>
              <a:rPr lang="en-US" b="1" dirty="0">
                <a:solidFill>
                  <a:srgbClr val="FF0000"/>
                </a:solidFill>
              </a:rPr>
              <a:t>K + 1 H + 1 C + 3 O</a:t>
            </a:r>
          </a:p>
        </p:txBody>
      </p:sp>
      <p:sp>
        <p:nvSpPr>
          <p:cNvPr id="5" name="TextBox 4">
            <a:extLst>
              <a:ext uri="{FF2B5EF4-FFF2-40B4-BE49-F238E27FC236}">
                <a16:creationId xmlns:a16="http://schemas.microsoft.com/office/drawing/2014/main" id="{E1DF97CA-F2D4-48FA-AF92-35AA6E2A9AA8}"/>
              </a:ext>
            </a:extLst>
          </p:cNvPr>
          <p:cNvSpPr txBox="1"/>
          <p:nvPr/>
        </p:nvSpPr>
        <p:spPr>
          <a:xfrm>
            <a:off x="1818250" y="3962399"/>
            <a:ext cx="2209800" cy="646331"/>
          </a:xfrm>
          <a:prstGeom prst="rect">
            <a:avLst/>
          </a:prstGeom>
          <a:noFill/>
        </p:spPr>
        <p:txBody>
          <a:bodyPr wrap="square" rtlCol="0">
            <a:spAutoFit/>
          </a:bodyPr>
          <a:lstStyle/>
          <a:p>
            <a:r>
              <a:rPr lang="en-US" b="1" dirty="0">
                <a:solidFill>
                  <a:srgbClr val="FF0000"/>
                </a:solidFill>
              </a:rPr>
              <a:t>5 total = 1 Ca + O + H </a:t>
            </a:r>
            <a:r>
              <a:rPr lang="en-US" b="1" u="sng" dirty="0">
                <a:solidFill>
                  <a:srgbClr val="FF0000"/>
                </a:solidFill>
              </a:rPr>
              <a:t>and</a:t>
            </a:r>
            <a:r>
              <a:rPr lang="en-US" b="1" dirty="0">
                <a:solidFill>
                  <a:srgbClr val="FF0000"/>
                </a:solidFill>
              </a:rPr>
              <a:t> O + H again</a:t>
            </a:r>
          </a:p>
        </p:txBody>
      </p:sp>
      <p:sp>
        <p:nvSpPr>
          <p:cNvPr id="6" name="TextBox 5">
            <a:extLst>
              <a:ext uri="{FF2B5EF4-FFF2-40B4-BE49-F238E27FC236}">
                <a16:creationId xmlns:a16="http://schemas.microsoft.com/office/drawing/2014/main" id="{3B94194B-4DB3-4156-9DF6-735326D0CEE2}"/>
              </a:ext>
            </a:extLst>
          </p:cNvPr>
          <p:cNvSpPr txBox="1"/>
          <p:nvPr/>
        </p:nvSpPr>
        <p:spPr>
          <a:xfrm>
            <a:off x="72684" y="5521234"/>
            <a:ext cx="3962400" cy="646331"/>
          </a:xfrm>
          <a:prstGeom prst="rect">
            <a:avLst/>
          </a:prstGeom>
          <a:noFill/>
        </p:spPr>
        <p:txBody>
          <a:bodyPr wrap="square" rtlCol="0">
            <a:spAutoFit/>
          </a:bodyPr>
          <a:lstStyle/>
          <a:p>
            <a:r>
              <a:rPr lang="en-US" b="1" dirty="0">
                <a:solidFill>
                  <a:srgbClr val="FF0000"/>
                </a:solidFill>
              </a:rPr>
              <a:t>29 = 2 Al + 2 Cr + 7 O </a:t>
            </a:r>
            <a:r>
              <a:rPr lang="en-US" b="1" u="sng" dirty="0">
                <a:solidFill>
                  <a:srgbClr val="FF0000"/>
                </a:solidFill>
              </a:rPr>
              <a:t>and</a:t>
            </a:r>
            <a:r>
              <a:rPr lang="en-US" b="1" dirty="0">
                <a:solidFill>
                  <a:srgbClr val="FF0000"/>
                </a:solidFill>
              </a:rPr>
              <a:t> 2 Cr + 7 O </a:t>
            </a:r>
            <a:r>
              <a:rPr lang="en-US" b="1" u="sng" dirty="0">
                <a:solidFill>
                  <a:srgbClr val="FF0000"/>
                </a:solidFill>
              </a:rPr>
              <a:t>and</a:t>
            </a:r>
            <a:r>
              <a:rPr lang="en-US" b="1" dirty="0">
                <a:solidFill>
                  <a:srgbClr val="FF0000"/>
                </a:solidFill>
              </a:rPr>
              <a:t> 2 Cr + 7 O again </a:t>
            </a:r>
            <a:r>
              <a:rPr lang="en-US" b="1" i="1" dirty="0">
                <a:solidFill>
                  <a:srgbClr val="FF0000"/>
                </a:solidFill>
              </a:rPr>
              <a:t>(</a:t>
            </a:r>
            <a:r>
              <a:rPr lang="en-US" b="1" i="1" u="sng" dirty="0">
                <a:solidFill>
                  <a:srgbClr val="FF0000"/>
                </a:solidFill>
              </a:rPr>
              <a:t>three times</a:t>
            </a:r>
            <a:r>
              <a:rPr lang="en-US" b="1" i="1" dirty="0">
                <a:solidFill>
                  <a:srgbClr val="FF0000"/>
                </a:solidFill>
              </a:rPr>
              <a:t>!) </a:t>
            </a:r>
            <a:endParaRPr lang="en-US" b="1" i="1" dirty="0">
              <a:solidFill>
                <a:prstClr val="black"/>
              </a:solidFill>
            </a:endParaRPr>
          </a:p>
        </p:txBody>
      </p:sp>
      <p:sp>
        <p:nvSpPr>
          <p:cNvPr id="7" name="TextBox 6">
            <a:extLst>
              <a:ext uri="{FF2B5EF4-FFF2-40B4-BE49-F238E27FC236}">
                <a16:creationId xmlns:a16="http://schemas.microsoft.com/office/drawing/2014/main" id="{188C6A10-E59D-4425-B983-84697642A1F1}"/>
              </a:ext>
            </a:extLst>
          </p:cNvPr>
          <p:cNvSpPr txBox="1"/>
          <p:nvPr/>
        </p:nvSpPr>
        <p:spPr>
          <a:xfrm>
            <a:off x="6330462" y="1777598"/>
            <a:ext cx="2667000" cy="369332"/>
          </a:xfrm>
          <a:prstGeom prst="rect">
            <a:avLst/>
          </a:prstGeom>
          <a:noFill/>
        </p:spPr>
        <p:txBody>
          <a:bodyPr wrap="square" rtlCol="0">
            <a:spAutoFit/>
          </a:bodyPr>
          <a:lstStyle/>
          <a:p>
            <a:r>
              <a:rPr lang="en-US" b="1" dirty="0">
                <a:solidFill>
                  <a:srgbClr val="FF0000"/>
                </a:solidFill>
              </a:rPr>
              <a:t>8 = 3 H + 1 P + 4 O</a:t>
            </a:r>
          </a:p>
        </p:txBody>
      </p:sp>
      <p:sp>
        <p:nvSpPr>
          <p:cNvPr id="8" name="TextBox 7">
            <a:extLst>
              <a:ext uri="{FF2B5EF4-FFF2-40B4-BE49-F238E27FC236}">
                <a16:creationId xmlns:a16="http://schemas.microsoft.com/office/drawing/2014/main" id="{C5DBA3D6-C10B-445B-B8E5-2C4A80C1E0D6}"/>
              </a:ext>
            </a:extLst>
          </p:cNvPr>
          <p:cNvSpPr txBox="1"/>
          <p:nvPr/>
        </p:nvSpPr>
        <p:spPr>
          <a:xfrm>
            <a:off x="6482862" y="2925033"/>
            <a:ext cx="2362200" cy="369332"/>
          </a:xfrm>
          <a:prstGeom prst="rect">
            <a:avLst/>
          </a:prstGeom>
          <a:noFill/>
        </p:spPr>
        <p:txBody>
          <a:bodyPr wrap="square" rtlCol="0">
            <a:spAutoFit/>
          </a:bodyPr>
          <a:lstStyle/>
          <a:p>
            <a:r>
              <a:rPr lang="en-US" b="1" dirty="0">
                <a:solidFill>
                  <a:srgbClr val="FF0000"/>
                </a:solidFill>
              </a:rPr>
              <a:t>8 = 2 Li + 2 C + 4 O</a:t>
            </a:r>
          </a:p>
        </p:txBody>
      </p:sp>
      <p:sp>
        <p:nvSpPr>
          <p:cNvPr id="9" name="TextBox 8">
            <a:extLst>
              <a:ext uri="{FF2B5EF4-FFF2-40B4-BE49-F238E27FC236}">
                <a16:creationId xmlns:a16="http://schemas.microsoft.com/office/drawing/2014/main" id="{41E51569-B8E7-46AD-9571-51F296D56DAE}"/>
              </a:ext>
            </a:extLst>
          </p:cNvPr>
          <p:cNvSpPr txBox="1"/>
          <p:nvPr/>
        </p:nvSpPr>
        <p:spPr>
          <a:xfrm>
            <a:off x="6507480" y="3817006"/>
            <a:ext cx="2362200" cy="646331"/>
          </a:xfrm>
          <a:prstGeom prst="rect">
            <a:avLst/>
          </a:prstGeom>
          <a:noFill/>
        </p:spPr>
        <p:txBody>
          <a:bodyPr wrap="square" rtlCol="0">
            <a:spAutoFit/>
          </a:bodyPr>
          <a:lstStyle/>
          <a:p>
            <a:r>
              <a:rPr lang="en-US" b="1" dirty="0">
                <a:solidFill>
                  <a:srgbClr val="FF0000"/>
                </a:solidFill>
              </a:rPr>
              <a:t>7 = 1 Al + O + H + O + H + O + H </a:t>
            </a:r>
            <a:r>
              <a:rPr lang="en-US" b="1" i="1" dirty="0">
                <a:solidFill>
                  <a:srgbClr val="FF0000"/>
                </a:solidFill>
              </a:rPr>
              <a:t>(three times!)</a:t>
            </a:r>
          </a:p>
        </p:txBody>
      </p:sp>
      <p:sp>
        <p:nvSpPr>
          <p:cNvPr id="10" name="TextBox 9">
            <a:extLst>
              <a:ext uri="{FF2B5EF4-FFF2-40B4-BE49-F238E27FC236}">
                <a16:creationId xmlns:a16="http://schemas.microsoft.com/office/drawing/2014/main" id="{AE7DF6C8-63FB-4D39-BF12-B6A27303F7CD}"/>
              </a:ext>
            </a:extLst>
          </p:cNvPr>
          <p:cNvSpPr txBox="1"/>
          <p:nvPr/>
        </p:nvSpPr>
        <p:spPr>
          <a:xfrm>
            <a:off x="4953000" y="5500684"/>
            <a:ext cx="3581400" cy="369332"/>
          </a:xfrm>
          <a:prstGeom prst="rect">
            <a:avLst/>
          </a:prstGeom>
          <a:noFill/>
        </p:spPr>
        <p:txBody>
          <a:bodyPr wrap="square" rtlCol="0">
            <a:spAutoFit/>
          </a:bodyPr>
          <a:lstStyle/>
          <a:p>
            <a:r>
              <a:rPr lang="en-US" b="1" dirty="0">
                <a:solidFill>
                  <a:srgbClr val="FF0000"/>
                </a:solidFill>
              </a:rPr>
              <a:t>14 = N + 4 H + N + 4 H + 1 S + 3 O</a:t>
            </a:r>
            <a:endParaRPr lang="en-US" b="1" i="1" dirty="0">
              <a:solidFill>
                <a:prstClr val="black"/>
              </a:solidFill>
            </a:endParaRPr>
          </a:p>
        </p:txBody>
      </p:sp>
      <p:sp>
        <p:nvSpPr>
          <p:cNvPr id="11" name="TextBox 10">
            <a:extLst>
              <a:ext uri="{FF2B5EF4-FFF2-40B4-BE49-F238E27FC236}">
                <a16:creationId xmlns:a16="http://schemas.microsoft.com/office/drawing/2014/main" id="{0ACCD1EF-C93D-4B62-9E39-C8A1CDC926A5}"/>
              </a:ext>
            </a:extLst>
          </p:cNvPr>
          <p:cNvSpPr txBox="1"/>
          <p:nvPr/>
        </p:nvSpPr>
        <p:spPr>
          <a:xfrm>
            <a:off x="1340055" y="1828800"/>
            <a:ext cx="2133600" cy="369332"/>
          </a:xfrm>
          <a:prstGeom prst="rect">
            <a:avLst/>
          </a:prstGeom>
          <a:noFill/>
        </p:spPr>
        <p:txBody>
          <a:bodyPr wrap="square" rtlCol="0">
            <a:spAutoFit/>
          </a:bodyPr>
          <a:lstStyle/>
          <a:p>
            <a:r>
              <a:rPr lang="en-US" b="1" dirty="0">
                <a:solidFill>
                  <a:srgbClr val="FF0000"/>
                </a:solidFill>
              </a:rPr>
              <a:t>3 total = Sn + 2 O</a:t>
            </a:r>
          </a:p>
        </p:txBody>
      </p:sp>
    </p:spTree>
    <p:extLst>
      <p:ext uri="{BB962C8B-B14F-4D97-AF65-F5344CB8AC3E}">
        <p14:creationId xmlns:p14="http://schemas.microsoft.com/office/powerpoint/2010/main" val="36780508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02D8F2-B286-4C31-AC81-250ED563DAB7}"/>
              </a:ext>
            </a:extLst>
          </p:cNvPr>
          <p:cNvSpPr txBox="1"/>
          <p:nvPr/>
        </p:nvSpPr>
        <p:spPr>
          <a:xfrm>
            <a:off x="0" y="533400"/>
            <a:ext cx="9144000" cy="618630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Matter Class #3</a:t>
            </a:r>
          </a:p>
          <a:p>
            <a:r>
              <a:rPr lang="en-US" sz="3600" dirty="0">
                <a:latin typeface="Times New Roman" panose="02020603050405020304" pitchFamily="18" charset="0"/>
                <a:cs typeface="Times New Roman" panose="02020603050405020304" pitchFamily="18" charset="0"/>
              </a:rPr>
              <a:t>Objectives:  How can we separate mixtures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apart into pure substances?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Also, how can we tell if a chemical</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reaction has occurred?</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i="1" dirty="0">
                <a:solidFill>
                  <a:srgbClr val="FF0000"/>
                </a:solidFill>
                <a:latin typeface="Times New Roman" panose="02020603050405020304" pitchFamily="18" charset="0"/>
                <a:cs typeface="Times New Roman" panose="02020603050405020304" pitchFamily="18" charset="0"/>
              </a:rPr>
              <a:t>Lab pushed back to Friday.  It will be better with a bit more knowledge.  This is bumped up, one period of class notes, one period of chem “art”.  </a:t>
            </a:r>
          </a:p>
        </p:txBody>
      </p:sp>
    </p:spTree>
    <p:extLst>
      <p:ext uri="{BB962C8B-B14F-4D97-AF65-F5344CB8AC3E}">
        <p14:creationId xmlns:p14="http://schemas.microsoft.com/office/powerpoint/2010/main" val="20954553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247864"/>
          </a:xfrm>
          <a:prstGeom prst="rect">
            <a:avLst/>
          </a:prstGeom>
          <a:noFill/>
        </p:spPr>
        <p:txBody>
          <a:bodyPr wrap="square" rtlCol="0">
            <a:spAutoFit/>
          </a:bodyPr>
          <a:lstStyle/>
          <a:p>
            <a:r>
              <a:rPr lang="en-US" sz="2800" dirty="0">
                <a:solidFill>
                  <a:prstClr val="black"/>
                </a:solidFill>
                <a:latin typeface="Comic Sans MS" pitchFamily="66" charset="0"/>
              </a:rPr>
              <a:t>37.  Mixtures are just physical blends of pure substances, they could be</a:t>
            </a:r>
          </a:p>
          <a:p>
            <a:endParaRPr lang="en-US" sz="2800" dirty="0">
              <a:solidFill>
                <a:prstClr val="black"/>
              </a:solidFill>
              <a:latin typeface="Comic Sans MS" pitchFamily="66" charset="0"/>
            </a:endParaRPr>
          </a:p>
          <a:p>
            <a:r>
              <a:rPr lang="en-US" sz="2400" dirty="0">
                <a:solidFill>
                  <a:prstClr val="black"/>
                </a:solidFill>
                <a:latin typeface="Comic Sans MS" pitchFamily="66" charset="0"/>
              </a:rPr>
              <a:t>Elements + Elements, or</a:t>
            </a:r>
          </a:p>
          <a:p>
            <a:endParaRPr lang="en-US" sz="2400" dirty="0">
              <a:solidFill>
                <a:prstClr val="black"/>
              </a:solidFill>
              <a:latin typeface="Comic Sans MS" pitchFamily="66" charset="0"/>
            </a:endParaRPr>
          </a:p>
          <a:p>
            <a:r>
              <a:rPr lang="en-US" sz="2400" dirty="0">
                <a:solidFill>
                  <a:prstClr val="black"/>
                </a:solidFill>
                <a:latin typeface="Comic Sans MS" pitchFamily="66" charset="0"/>
              </a:rPr>
              <a:t>Elements + Compounds, or</a:t>
            </a:r>
          </a:p>
          <a:p>
            <a:endParaRPr lang="en-US" sz="2400" dirty="0">
              <a:solidFill>
                <a:prstClr val="black"/>
              </a:solidFill>
              <a:latin typeface="Comic Sans MS" pitchFamily="66" charset="0"/>
            </a:endParaRPr>
          </a:p>
          <a:p>
            <a:r>
              <a:rPr lang="en-US" sz="2400" dirty="0">
                <a:solidFill>
                  <a:prstClr val="black"/>
                </a:solidFill>
                <a:latin typeface="Comic Sans MS" pitchFamily="66" charset="0"/>
              </a:rPr>
              <a:t>Compounds + Compounds, etc.</a:t>
            </a:r>
          </a:p>
          <a:p>
            <a:endParaRPr lang="en-US" sz="2800" dirty="0">
              <a:solidFill>
                <a:prstClr val="black"/>
              </a:solidFill>
              <a:latin typeface="Comic Sans MS" pitchFamily="66" charset="0"/>
            </a:endParaRPr>
          </a:p>
          <a:p>
            <a:endParaRPr lang="en-US" sz="2800" dirty="0">
              <a:solidFill>
                <a:prstClr val="black"/>
              </a:solidFill>
              <a:latin typeface="Comic Sans MS" pitchFamily="66" charset="0"/>
            </a:endParaRPr>
          </a:p>
          <a:p>
            <a:r>
              <a:rPr lang="en-US" sz="2800" dirty="0">
                <a:solidFill>
                  <a:srgbClr val="FF0000"/>
                </a:solidFill>
                <a:latin typeface="Comic Sans MS" pitchFamily="66" charset="0"/>
              </a:rPr>
              <a:t>38.  Compounds are chemically bonded atoms, which</a:t>
            </a:r>
            <a:br>
              <a:rPr lang="en-US" sz="2800" dirty="0">
                <a:solidFill>
                  <a:srgbClr val="FF0000"/>
                </a:solidFill>
                <a:latin typeface="Comic Sans MS" pitchFamily="66" charset="0"/>
              </a:rPr>
            </a:br>
            <a:r>
              <a:rPr lang="en-US" sz="2800" dirty="0">
                <a:solidFill>
                  <a:srgbClr val="FF0000"/>
                </a:solidFill>
                <a:latin typeface="Comic Sans MS" pitchFamily="66" charset="0"/>
              </a:rPr>
              <a:t>       make new substances, with new properties.  </a:t>
            </a:r>
          </a:p>
          <a:p>
            <a:endParaRPr lang="en-US" sz="2800" dirty="0">
              <a:solidFill>
                <a:prstClr val="black"/>
              </a:solidFill>
              <a:latin typeface="Comic Sans MS" pitchFamily="66" charset="0"/>
            </a:endParaRPr>
          </a:p>
          <a:p>
            <a:r>
              <a:rPr lang="en-US" sz="2800" dirty="0">
                <a:solidFill>
                  <a:srgbClr val="0000CC"/>
                </a:solidFill>
                <a:latin typeface="Comic Sans MS" pitchFamily="66" charset="0"/>
              </a:rPr>
              <a:t>39.  Mixtures retain the properties of the parts, </a:t>
            </a:r>
            <a:br>
              <a:rPr lang="en-US" sz="2800" dirty="0">
                <a:solidFill>
                  <a:srgbClr val="0000CC"/>
                </a:solidFill>
                <a:latin typeface="Comic Sans MS" pitchFamily="66" charset="0"/>
              </a:rPr>
            </a:br>
            <a:r>
              <a:rPr lang="en-US" sz="2800" dirty="0">
                <a:solidFill>
                  <a:srgbClr val="0000CC"/>
                </a:solidFill>
                <a:latin typeface="Comic Sans MS" pitchFamily="66" charset="0"/>
              </a:rPr>
              <a:t>       no new substances and no new properties either.   </a:t>
            </a:r>
          </a:p>
        </p:txBody>
      </p:sp>
    </p:spTree>
    <p:extLst>
      <p:ext uri="{BB962C8B-B14F-4D97-AF65-F5344CB8AC3E}">
        <p14:creationId xmlns:p14="http://schemas.microsoft.com/office/powerpoint/2010/main" val="41572151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938992"/>
          </a:xfrm>
          <a:prstGeom prst="rect">
            <a:avLst/>
          </a:prstGeom>
          <a:noFill/>
        </p:spPr>
        <p:txBody>
          <a:bodyPr wrap="square" rtlCol="0">
            <a:spAutoFit/>
          </a:bodyPr>
          <a:lstStyle/>
          <a:p>
            <a:r>
              <a:rPr lang="en-US" sz="4000" dirty="0">
                <a:solidFill>
                  <a:prstClr val="black"/>
                </a:solidFill>
                <a:latin typeface="Times New Roman" panose="02020603050405020304" pitchFamily="18" charset="0"/>
                <a:cs typeface="Times New Roman" panose="02020603050405020304" pitchFamily="18" charset="0"/>
              </a:rPr>
              <a:t>Since mixtures are just physically mixed, you should be able to separate them with just physical means (not chemical).</a:t>
            </a:r>
          </a:p>
        </p:txBody>
      </p:sp>
      <p:sp>
        <p:nvSpPr>
          <p:cNvPr id="3" name="TextBox 2"/>
          <p:cNvSpPr txBox="1"/>
          <p:nvPr/>
        </p:nvSpPr>
        <p:spPr>
          <a:xfrm>
            <a:off x="4258995" y="1866304"/>
            <a:ext cx="4876800" cy="5047536"/>
          </a:xfrm>
          <a:prstGeom prst="rect">
            <a:avLst/>
          </a:prstGeom>
          <a:noFill/>
        </p:spPr>
        <p:txBody>
          <a:bodyPr wrap="square" rtlCol="0">
            <a:spAutoFit/>
          </a:bodyPr>
          <a:lstStyle/>
          <a:p>
            <a:r>
              <a:rPr lang="en-US" sz="2400" dirty="0">
                <a:solidFill>
                  <a:srgbClr val="0000CC"/>
                </a:solidFill>
                <a:latin typeface="Times New Roman" panose="02020603050405020304" pitchFamily="18" charset="0"/>
                <a:cs typeface="Times New Roman" panose="02020603050405020304" pitchFamily="18" charset="0"/>
              </a:rPr>
              <a:t>For instance, to separate the mixture of sand and water, you could filter them apart.</a:t>
            </a:r>
          </a:p>
          <a:p>
            <a:endParaRPr lang="en-US" sz="2400" dirty="0">
              <a:solidFill>
                <a:srgbClr val="0000CC"/>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40.</a:t>
            </a:r>
            <a:r>
              <a:rPr lang="en-US" sz="2400" dirty="0">
                <a:solidFill>
                  <a:srgbClr val="0000CC"/>
                </a:solidFill>
                <a:latin typeface="Times New Roman" panose="02020603050405020304" pitchFamily="18" charset="0"/>
                <a:cs typeface="Times New Roman" panose="02020603050405020304" pitchFamily="18" charset="0"/>
              </a:rPr>
              <a:t>  The “principle” that allows us to do this is that the sand is much bigger than the water particles, and sand gets stuck in the filter paper.  We…</a:t>
            </a:r>
            <a:br>
              <a:rPr lang="en-US" dirty="0">
                <a:solidFill>
                  <a:prstClr val="black"/>
                </a:solidFill>
                <a:latin typeface="Times New Roman" panose="02020603050405020304" pitchFamily="18" charset="0"/>
                <a:cs typeface="Times New Roman" panose="02020603050405020304" pitchFamily="18" charset="0"/>
              </a:rPr>
            </a:br>
            <a:endParaRPr lang="en-US" dirty="0">
              <a:solidFill>
                <a:prstClr val="black"/>
              </a:solidFill>
              <a:latin typeface="Times New Roman" panose="02020603050405020304" pitchFamily="18" charset="0"/>
              <a:cs typeface="Times New Roman" panose="02020603050405020304" pitchFamily="18" charset="0"/>
            </a:endParaRPr>
          </a:p>
          <a:p>
            <a:pPr algn="ctr"/>
            <a:r>
              <a:rPr lang="en-US" sz="2800" dirty="0">
                <a:solidFill>
                  <a:srgbClr val="FF0000"/>
                </a:solidFill>
                <a:latin typeface="Times New Roman" panose="02020603050405020304" pitchFamily="18" charset="0"/>
                <a:cs typeface="Times New Roman" panose="02020603050405020304" pitchFamily="18" charset="0"/>
              </a:rPr>
              <a:t>TAKE ADVANTAGE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OF A DIFFERENCE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IN THEIR</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PHYSICAL PROPERTIES.  </a:t>
            </a:r>
          </a:p>
        </p:txBody>
      </p:sp>
      <p:pic>
        <p:nvPicPr>
          <p:cNvPr id="4098" name="Picture 2" descr="Related image">
            <a:extLst>
              <a:ext uri="{FF2B5EF4-FFF2-40B4-BE49-F238E27FC236}">
                <a16:creationId xmlns:a16="http://schemas.microsoft.com/office/drawing/2014/main" id="{42C3BC74-6396-4C7B-B74B-F557CCB4F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 y="2209800"/>
            <a:ext cx="4258995" cy="451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8387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9F26C5-E398-490F-BB17-0E12CBE39DB9}"/>
              </a:ext>
            </a:extLst>
          </p:cNvPr>
          <p:cNvSpPr txBox="1"/>
          <p:nvPr/>
        </p:nvSpPr>
        <p:spPr>
          <a:xfrm>
            <a:off x="0" y="0"/>
            <a:ext cx="9144000" cy="2246769"/>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41.</a:t>
            </a:r>
            <a:r>
              <a:rPr lang="en-US" sz="2800" dirty="0">
                <a:latin typeface="Times New Roman" panose="02020603050405020304" pitchFamily="18" charset="0"/>
                <a:cs typeface="Times New Roman" panose="02020603050405020304" pitchFamily="18" charset="0"/>
              </a:rPr>
              <a:t>  If you have an aqueous solution of ethanol and water and need to separate them, you can’t filter them, both particles are too small to be caught in a filter paper.  You can take advantage of the fact that they have a different boiling point  (about 100</a:t>
            </a:r>
            <a:r>
              <a:rPr lang="en-US" sz="2800" dirty="0">
                <a:latin typeface="Times New Roman" panose="02020603050405020304" pitchFamily="18" charset="0"/>
                <a:ea typeface="Verdana" panose="020B0604030504040204" pitchFamily="34"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for water, about 81</a:t>
            </a:r>
            <a:r>
              <a:rPr lang="en-US" sz="2800" dirty="0">
                <a:latin typeface="Times New Roman" panose="02020603050405020304" pitchFamily="18" charset="0"/>
                <a:ea typeface="Verdana" panose="020B0604030504040204" pitchFamily="34"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C for the alcohol).  </a:t>
            </a:r>
          </a:p>
        </p:txBody>
      </p:sp>
      <p:sp>
        <p:nvSpPr>
          <p:cNvPr id="3" name="Oval 2">
            <a:extLst>
              <a:ext uri="{FF2B5EF4-FFF2-40B4-BE49-F238E27FC236}">
                <a16:creationId xmlns:a16="http://schemas.microsoft.com/office/drawing/2014/main" id="{F9204045-DD86-4563-ACA3-3AD0FDC7858D}"/>
              </a:ext>
            </a:extLst>
          </p:cNvPr>
          <p:cNvSpPr/>
          <p:nvPr/>
        </p:nvSpPr>
        <p:spPr>
          <a:xfrm>
            <a:off x="381007" y="2401432"/>
            <a:ext cx="2743195"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Verdana" panose="020B0604030504040204" pitchFamily="34" charset="0"/>
                <a:ea typeface="Verdana" panose="020B0604030504040204" pitchFamily="34" charset="0"/>
                <a:cs typeface="Times New Roman" panose="02020603050405020304" pitchFamily="18" charset="0"/>
              </a:rPr>
              <a:t>°</a:t>
            </a:r>
            <a:endParaRPr lang="en-US" dirty="0"/>
          </a:p>
        </p:txBody>
      </p:sp>
      <p:sp>
        <p:nvSpPr>
          <p:cNvPr id="4" name="Oval 3">
            <a:extLst>
              <a:ext uri="{FF2B5EF4-FFF2-40B4-BE49-F238E27FC236}">
                <a16:creationId xmlns:a16="http://schemas.microsoft.com/office/drawing/2014/main" id="{BE43EFB7-5BF1-4DA5-B8FD-162EC3118FBB}"/>
              </a:ext>
            </a:extLst>
          </p:cNvPr>
          <p:cNvSpPr/>
          <p:nvPr/>
        </p:nvSpPr>
        <p:spPr>
          <a:xfrm>
            <a:off x="381007" y="4306432"/>
            <a:ext cx="2743193" cy="609600"/>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Verdana" panose="020B0604030504040204" pitchFamily="34" charset="0"/>
                <a:ea typeface="Verdana" panose="020B0604030504040204" pitchFamily="34" charset="0"/>
                <a:cs typeface="Times New Roman" panose="02020603050405020304" pitchFamily="18" charset="0"/>
              </a:rPr>
              <a:t>°</a:t>
            </a:r>
            <a:endParaRPr lang="en-US" dirty="0"/>
          </a:p>
        </p:txBody>
      </p:sp>
      <p:cxnSp>
        <p:nvCxnSpPr>
          <p:cNvPr id="6" name="Straight Connector 5">
            <a:extLst>
              <a:ext uri="{FF2B5EF4-FFF2-40B4-BE49-F238E27FC236}">
                <a16:creationId xmlns:a16="http://schemas.microsoft.com/office/drawing/2014/main" id="{F0567674-F576-4AEE-B27F-ED1D51EF73E9}"/>
              </a:ext>
            </a:extLst>
          </p:cNvPr>
          <p:cNvCxnSpPr>
            <a:cxnSpLocks/>
            <a:stCxn id="3" idx="2"/>
            <a:endCxn id="4" idx="2"/>
          </p:cNvCxnSpPr>
          <p:nvPr/>
        </p:nvCxnSpPr>
        <p:spPr>
          <a:xfrm>
            <a:off x="381007" y="2706232"/>
            <a:ext cx="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4704E1E-3003-4F05-93F7-B5B482F5A06E}"/>
              </a:ext>
            </a:extLst>
          </p:cNvPr>
          <p:cNvCxnSpPr/>
          <p:nvPr/>
        </p:nvCxnSpPr>
        <p:spPr>
          <a:xfrm>
            <a:off x="3124200" y="2706232"/>
            <a:ext cx="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629DAED9-FAF7-40EF-A62A-4E66EADA0BD2}"/>
              </a:ext>
            </a:extLst>
          </p:cNvPr>
          <p:cNvSpPr/>
          <p:nvPr/>
        </p:nvSpPr>
        <p:spPr>
          <a:xfrm flipV="1">
            <a:off x="354041" y="3522158"/>
            <a:ext cx="2743190" cy="2286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265A21FD-3222-41F4-9CEC-656E48254B39}"/>
              </a:ext>
            </a:extLst>
          </p:cNvPr>
          <p:cNvSpPr/>
          <p:nvPr/>
        </p:nvSpPr>
        <p:spPr>
          <a:xfrm rot="10800000">
            <a:off x="381007" y="3522158"/>
            <a:ext cx="2743190" cy="2286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950282BC-B931-4445-AA3F-A64971D22ADB}"/>
              </a:ext>
            </a:extLst>
          </p:cNvPr>
          <p:cNvSpPr txBox="1"/>
          <p:nvPr/>
        </p:nvSpPr>
        <p:spPr>
          <a:xfrm>
            <a:off x="381007" y="5027048"/>
            <a:ext cx="2971801"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Ethanol and water solution</a:t>
            </a:r>
          </a:p>
        </p:txBody>
      </p:sp>
      <p:sp>
        <p:nvSpPr>
          <p:cNvPr id="14" name="Oval 13">
            <a:extLst>
              <a:ext uri="{FF2B5EF4-FFF2-40B4-BE49-F238E27FC236}">
                <a16:creationId xmlns:a16="http://schemas.microsoft.com/office/drawing/2014/main" id="{A778E442-DCB6-4FCF-BE67-A66FA7A6305F}"/>
              </a:ext>
            </a:extLst>
          </p:cNvPr>
          <p:cNvSpPr/>
          <p:nvPr/>
        </p:nvSpPr>
        <p:spPr>
          <a:xfrm>
            <a:off x="5257800" y="3594415"/>
            <a:ext cx="2743195"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Verdana" panose="020B0604030504040204" pitchFamily="34" charset="0"/>
                <a:ea typeface="Verdana" panose="020B0604030504040204" pitchFamily="34" charset="0"/>
                <a:cs typeface="Times New Roman" panose="02020603050405020304" pitchFamily="18" charset="0"/>
              </a:rPr>
              <a:t>°</a:t>
            </a:r>
            <a:endParaRPr lang="en-US" dirty="0"/>
          </a:p>
        </p:txBody>
      </p:sp>
      <p:sp>
        <p:nvSpPr>
          <p:cNvPr id="15" name="Oval 14">
            <a:extLst>
              <a:ext uri="{FF2B5EF4-FFF2-40B4-BE49-F238E27FC236}">
                <a16:creationId xmlns:a16="http://schemas.microsoft.com/office/drawing/2014/main" id="{77807379-FEC6-4C88-A8A2-73D24FC7C72E}"/>
              </a:ext>
            </a:extLst>
          </p:cNvPr>
          <p:cNvSpPr/>
          <p:nvPr/>
        </p:nvSpPr>
        <p:spPr>
          <a:xfrm>
            <a:off x="5257800" y="5499415"/>
            <a:ext cx="2743193" cy="609600"/>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Verdana" panose="020B0604030504040204" pitchFamily="34" charset="0"/>
                <a:ea typeface="Verdana" panose="020B0604030504040204" pitchFamily="34" charset="0"/>
                <a:cs typeface="Times New Roman" panose="02020603050405020304" pitchFamily="18" charset="0"/>
              </a:rPr>
              <a:t>°</a:t>
            </a:r>
            <a:endParaRPr lang="en-US" dirty="0"/>
          </a:p>
        </p:txBody>
      </p:sp>
      <p:cxnSp>
        <p:nvCxnSpPr>
          <p:cNvPr id="16" name="Straight Connector 15">
            <a:extLst>
              <a:ext uri="{FF2B5EF4-FFF2-40B4-BE49-F238E27FC236}">
                <a16:creationId xmlns:a16="http://schemas.microsoft.com/office/drawing/2014/main" id="{C67BF4E7-A39F-4521-A08F-CE80047DE2DE}"/>
              </a:ext>
            </a:extLst>
          </p:cNvPr>
          <p:cNvCxnSpPr>
            <a:cxnSpLocks/>
            <a:stCxn id="14" idx="2"/>
            <a:endCxn id="15" idx="2"/>
          </p:cNvCxnSpPr>
          <p:nvPr/>
        </p:nvCxnSpPr>
        <p:spPr>
          <a:xfrm>
            <a:off x="5257800" y="3899215"/>
            <a:ext cx="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A487D92-05FE-40E9-9343-20759F778F9F}"/>
              </a:ext>
            </a:extLst>
          </p:cNvPr>
          <p:cNvCxnSpPr/>
          <p:nvPr/>
        </p:nvCxnSpPr>
        <p:spPr>
          <a:xfrm>
            <a:off x="8000993" y="3899215"/>
            <a:ext cx="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Arc 17">
            <a:extLst>
              <a:ext uri="{FF2B5EF4-FFF2-40B4-BE49-F238E27FC236}">
                <a16:creationId xmlns:a16="http://schemas.microsoft.com/office/drawing/2014/main" id="{13273218-5C57-47F7-94BB-163FEA022CC4}"/>
              </a:ext>
            </a:extLst>
          </p:cNvPr>
          <p:cNvSpPr/>
          <p:nvPr/>
        </p:nvSpPr>
        <p:spPr>
          <a:xfrm flipV="1">
            <a:off x="5230834" y="4715141"/>
            <a:ext cx="2743190" cy="2286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a:extLst>
              <a:ext uri="{FF2B5EF4-FFF2-40B4-BE49-F238E27FC236}">
                <a16:creationId xmlns:a16="http://schemas.microsoft.com/office/drawing/2014/main" id="{7A3D0F3F-CD18-42F2-A1EA-A742A00A9F7D}"/>
              </a:ext>
            </a:extLst>
          </p:cNvPr>
          <p:cNvSpPr/>
          <p:nvPr/>
        </p:nvSpPr>
        <p:spPr>
          <a:xfrm rot="10800000">
            <a:off x="5257800" y="4715141"/>
            <a:ext cx="2743190" cy="2286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C9DBD05B-96BA-4A95-80A5-122E221DC8A0}"/>
              </a:ext>
            </a:extLst>
          </p:cNvPr>
          <p:cNvSpPr txBox="1"/>
          <p:nvPr/>
        </p:nvSpPr>
        <p:spPr>
          <a:xfrm>
            <a:off x="4800609" y="6109015"/>
            <a:ext cx="4038583" cy="707886"/>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Heat up to 81</a:t>
            </a:r>
            <a:r>
              <a:rPr lang="en-US" sz="20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C, only the ethanol boils away, the water just gets hot.  </a:t>
            </a:r>
          </a:p>
        </p:txBody>
      </p:sp>
      <p:cxnSp>
        <p:nvCxnSpPr>
          <p:cNvPr id="22" name="Straight Connector 21">
            <a:extLst>
              <a:ext uri="{FF2B5EF4-FFF2-40B4-BE49-F238E27FC236}">
                <a16:creationId xmlns:a16="http://schemas.microsoft.com/office/drawing/2014/main" id="{6FABE7B3-EF53-4B98-8B70-31B98682004D}"/>
              </a:ext>
            </a:extLst>
          </p:cNvPr>
          <p:cNvCxnSpPr>
            <a:cxnSpLocks/>
          </p:cNvCxnSpPr>
          <p:nvPr/>
        </p:nvCxnSpPr>
        <p:spPr>
          <a:xfrm flipV="1">
            <a:off x="6593730" y="2730071"/>
            <a:ext cx="1799394" cy="3106634"/>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586443B-B26E-4049-A70B-E6D1E508A4E0}"/>
              </a:ext>
            </a:extLst>
          </p:cNvPr>
          <p:cNvCxnSpPr>
            <a:cxnSpLocks/>
          </p:cNvCxnSpPr>
          <p:nvPr/>
        </p:nvCxnSpPr>
        <p:spPr>
          <a:xfrm flipH="1" flipV="1">
            <a:off x="7974024" y="3481087"/>
            <a:ext cx="963622" cy="5111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AFD754F-61E3-455A-AD99-E966525FDE70}"/>
              </a:ext>
            </a:extLst>
          </p:cNvPr>
          <p:cNvSpPr txBox="1"/>
          <p:nvPr/>
        </p:nvSpPr>
        <p:spPr>
          <a:xfrm>
            <a:off x="6773874" y="3083289"/>
            <a:ext cx="1143000" cy="461665"/>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81</a:t>
            </a:r>
            <a:r>
              <a:rPr lang="en-US" sz="24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C</a:t>
            </a:r>
          </a:p>
        </p:txBody>
      </p:sp>
      <p:cxnSp>
        <p:nvCxnSpPr>
          <p:cNvPr id="28" name="Straight Arrow Connector 27">
            <a:extLst>
              <a:ext uri="{FF2B5EF4-FFF2-40B4-BE49-F238E27FC236}">
                <a16:creationId xmlns:a16="http://schemas.microsoft.com/office/drawing/2014/main" id="{BEE35B1F-FEAE-43D5-8DD4-615340E14D33}"/>
              </a:ext>
            </a:extLst>
          </p:cNvPr>
          <p:cNvCxnSpPr>
            <a:cxnSpLocks/>
          </p:cNvCxnSpPr>
          <p:nvPr/>
        </p:nvCxnSpPr>
        <p:spPr>
          <a:xfrm flipH="1" flipV="1">
            <a:off x="5459442" y="2929375"/>
            <a:ext cx="407958" cy="22977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5316860D-CD88-4DC1-BB36-6BA123AB6CDE}"/>
              </a:ext>
            </a:extLst>
          </p:cNvPr>
          <p:cNvCxnSpPr>
            <a:cxnSpLocks/>
          </p:cNvCxnSpPr>
          <p:nvPr/>
        </p:nvCxnSpPr>
        <p:spPr>
          <a:xfrm flipH="1" flipV="1">
            <a:off x="5592792" y="2624575"/>
            <a:ext cx="427008" cy="27549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F3FF770C-A6EC-444E-A9F5-5DC37C932339}"/>
              </a:ext>
            </a:extLst>
          </p:cNvPr>
          <p:cNvCxnSpPr>
            <a:cxnSpLocks/>
          </p:cNvCxnSpPr>
          <p:nvPr/>
        </p:nvCxnSpPr>
        <p:spPr>
          <a:xfrm flipV="1">
            <a:off x="5735676" y="2896886"/>
            <a:ext cx="212691" cy="24501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51C9845D-602F-459D-9383-4796E64C907B}"/>
              </a:ext>
            </a:extLst>
          </p:cNvPr>
          <p:cNvCxnSpPr>
            <a:cxnSpLocks/>
          </p:cNvCxnSpPr>
          <p:nvPr/>
        </p:nvCxnSpPr>
        <p:spPr>
          <a:xfrm flipH="1" flipV="1">
            <a:off x="5988888" y="2472176"/>
            <a:ext cx="335712" cy="32121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7F689693-0909-4AE5-81B7-D25308320999}"/>
              </a:ext>
            </a:extLst>
          </p:cNvPr>
          <p:cNvCxnSpPr>
            <a:cxnSpLocks/>
          </p:cNvCxnSpPr>
          <p:nvPr/>
        </p:nvCxnSpPr>
        <p:spPr>
          <a:xfrm flipH="1" flipV="1">
            <a:off x="6169862" y="2856369"/>
            <a:ext cx="307138" cy="29803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A3439406-0A90-4130-AAC6-5881F2BA0748}"/>
              </a:ext>
            </a:extLst>
          </p:cNvPr>
          <p:cNvCxnSpPr>
            <a:cxnSpLocks/>
          </p:cNvCxnSpPr>
          <p:nvPr/>
        </p:nvCxnSpPr>
        <p:spPr>
          <a:xfrm flipV="1">
            <a:off x="5949533" y="2856369"/>
            <a:ext cx="715630" cy="28400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B348CA7D-B7E0-424C-AEAF-3608DB6AC1F5}"/>
              </a:ext>
            </a:extLst>
          </p:cNvPr>
          <p:cNvCxnSpPr>
            <a:cxnSpLocks/>
            <a:stCxn id="15" idx="0"/>
          </p:cNvCxnSpPr>
          <p:nvPr/>
        </p:nvCxnSpPr>
        <p:spPr>
          <a:xfrm flipH="1" flipV="1">
            <a:off x="6524629" y="3082347"/>
            <a:ext cx="104768" cy="24170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DB8F7AE3-67E5-4D3F-9D36-907DDEA6D8B7}"/>
              </a:ext>
            </a:extLst>
          </p:cNvPr>
          <p:cNvCxnSpPr>
            <a:cxnSpLocks/>
          </p:cNvCxnSpPr>
          <p:nvPr/>
        </p:nvCxnSpPr>
        <p:spPr>
          <a:xfrm flipV="1">
            <a:off x="5903164" y="2680609"/>
            <a:ext cx="535740" cy="28959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5E7650ED-3D95-4A17-9C7D-92B6510B0090}"/>
              </a:ext>
            </a:extLst>
          </p:cNvPr>
          <p:cNvSpPr txBox="1"/>
          <p:nvPr/>
        </p:nvSpPr>
        <p:spPr>
          <a:xfrm>
            <a:off x="5013749" y="2162266"/>
            <a:ext cx="2285989" cy="400110"/>
          </a:xfrm>
          <a:prstGeom prst="rect">
            <a:avLst/>
          </a:prstGeom>
          <a:noFill/>
        </p:spPr>
        <p:txBody>
          <a:bodyPr wrap="square" rtlCol="0">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Ethanol vapor</a:t>
            </a:r>
          </a:p>
        </p:txBody>
      </p:sp>
      <p:sp>
        <p:nvSpPr>
          <p:cNvPr id="52" name="TextBox 51">
            <a:extLst>
              <a:ext uri="{FF2B5EF4-FFF2-40B4-BE49-F238E27FC236}">
                <a16:creationId xmlns:a16="http://schemas.microsoft.com/office/drawing/2014/main" id="{CE3C9DFB-EF08-4E32-B7AA-A3229CFDA397}"/>
              </a:ext>
            </a:extLst>
          </p:cNvPr>
          <p:cNvSpPr txBox="1"/>
          <p:nvPr/>
        </p:nvSpPr>
        <p:spPr>
          <a:xfrm>
            <a:off x="8117724" y="5027048"/>
            <a:ext cx="1026276" cy="830997"/>
          </a:xfrm>
          <a:prstGeom prst="rect">
            <a:avLst/>
          </a:prstGeom>
          <a:noFill/>
          <a:ln>
            <a:solidFill>
              <a:srgbClr val="339933"/>
            </a:solidFill>
          </a:ln>
        </p:spPr>
        <p:txBody>
          <a:bodyPr wrap="square" rtlCol="0">
            <a:spAutoFit/>
          </a:bodyPr>
          <a:lstStyle/>
          <a:p>
            <a:pPr algn="ctr"/>
            <a:r>
              <a:rPr lang="en-US" sz="2400" dirty="0">
                <a:solidFill>
                  <a:schemeClr val="accent3">
                    <a:lumMod val="50000"/>
                  </a:schemeClr>
                </a:solidFill>
              </a:rPr>
              <a:t>Hot water</a:t>
            </a:r>
          </a:p>
        </p:txBody>
      </p:sp>
      <p:cxnSp>
        <p:nvCxnSpPr>
          <p:cNvPr id="54" name="Straight Arrow Connector 53">
            <a:extLst>
              <a:ext uri="{FF2B5EF4-FFF2-40B4-BE49-F238E27FC236}">
                <a16:creationId xmlns:a16="http://schemas.microsoft.com/office/drawing/2014/main" id="{05121894-AF36-4FA6-900D-EBF18F9AEB02}"/>
              </a:ext>
            </a:extLst>
          </p:cNvPr>
          <p:cNvCxnSpPr>
            <a:cxnSpLocks/>
          </p:cNvCxnSpPr>
          <p:nvPr/>
        </p:nvCxnSpPr>
        <p:spPr>
          <a:xfrm flipH="1" flipV="1">
            <a:off x="7696200" y="5379505"/>
            <a:ext cx="609600" cy="47653"/>
          </a:xfrm>
          <a:prstGeom prst="straightConnector1">
            <a:avLst/>
          </a:prstGeom>
          <a:ln w="57150">
            <a:solidFill>
              <a:srgbClr val="339933"/>
            </a:solidFill>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BEAB3983-DB58-42D5-B960-04BE91263ECB}"/>
              </a:ext>
            </a:extLst>
          </p:cNvPr>
          <p:cNvCxnSpPr/>
          <p:nvPr/>
        </p:nvCxnSpPr>
        <p:spPr>
          <a:xfrm flipH="1" flipV="1">
            <a:off x="1447800" y="3992213"/>
            <a:ext cx="304800" cy="103483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7033FCF3-63F1-4471-8E29-B4120E922B24}"/>
              </a:ext>
            </a:extLst>
          </p:cNvPr>
          <p:cNvSpPr txBox="1"/>
          <p:nvPr/>
        </p:nvSpPr>
        <p:spPr>
          <a:xfrm>
            <a:off x="152397" y="6057116"/>
            <a:ext cx="4190995" cy="646331"/>
          </a:xfrm>
          <a:prstGeom prst="rect">
            <a:avLst/>
          </a:prstGeom>
          <a:noFill/>
        </p:spPr>
        <p:txBody>
          <a:bodyPr wrap="square" rtlCol="0">
            <a:spAutoFit/>
          </a:bodyPr>
          <a:lstStyle/>
          <a:p>
            <a:r>
              <a:rPr lang="en-US" sz="3600" dirty="0"/>
              <a:t>DRAW INTO NOTES</a:t>
            </a:r>
          </a:p>
        </p:txBody>
      </p:sp>
    </p:spTree>
    <p:extLst>
      <p:ext uri="{BB962C8B-B14F-4D97-AF65-F5344CB8AC3E}">
        <p14:creationId xmlns:p14="http://schemas.microsoft.com/office/powerpoint/2010/main" val="3790955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4.  Matter can be </a:t>
            </a:r>
            <a:r>
              <a:rPr lang="en-US" sz="3600" dirty="0">
                <a:solidFill>
                  <a:srgbClr val="0000CC"/>
                </a:solidFill>
                <a:latin typeface="Times New Roman" panose="02020603050405020304" pitchFamily="18" charset="0"/>
                <a:cs typeface="Times New Roman" panose="02020603050405020304" pitchFamily="18" charset="0"/>
              </a:rPr>
              <a:t>PURE</a:t>
            </a:r>
            <a:r>
              <a:rPr lang="en-US" sz="3600" dirty="0">
                <a:latin typeface="Times New Roman" panose="02020603050405020304" pitchFamily="18" charset="0"/>
                <a:cs typeface="Times New Roman" panose="02020603050405020304" pitchFamily="18" charset="0"/>
              </a:rPr>
              <a:t> or </a:t>
            </a:r>
            <a:r>
              <a:rPr lang="en-US" sz="3600" dirty="0">
                <a:solidFill>
                  <a:srgbClr val="FF0000"/>
                </a:solidFill>
                <a:latin typeface="Times New Roman" panose="02020603050405020304" pitchFamily="18" charset="0"/>
                <a:cs typeface="Times New Roman" panose="02020603050405020304" pitchFamily="18" charset="0"/>
              </a:rPr>
              <a:t>MIXED</a:t>
            </a:r>
            <a:r>
              <a:rPr lang="en-US" sz="3600" dirty="0">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Pure matter includes the </a:t>
            </a:r>
            <a:r>
              <a:rPr lang="en-US" sz="3600" dirty="0">
                <a:solidFill>
                  <a:srgbClr val="0000CC"/>
                </a:solidFill>
                <a:latin typeface="Times New Roman" panose="02020603050405020304" pitchFamily="18" charset="0"/>
                <a:cs typeface="Times New Roman" panose="02020603050405020304" pitchFamily="18" charset="0"/>
              </a:rPr>
              <a:t>ELEMENTS</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from the </a:t>
            </a:r>
            <a:r>
              <a:rPr lang="en-US" sz="3600" dirty="0">
                <a:solidFill>
                  <a:srgbClr val="0000CC"/>
                </a:solidFill>
                <a:latin typeface="Times New Roman" panose="02020603050405020304" pitchFamily="18" charset="0"/>
                <a:cs typeface="Times New Roman" panose="02020603050405020304" pitchFamily="18" charset="0"/>
              </a:rPr>
              <a:t>PERIODIC TABLE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and all of the millions of </a:t>
            </a:r>
            <a:r>
              <a:rPr lang="en-US" sz="3600" dirty="0">
                <a:solidFill>
                  <a:srgbClr val="0000CC"/>
                </a:solidFill>
                <a:latin typeface="Times New Roman" panose="02020603050405020304" pitchFamily="18" charset="0"/>
                <a:cs typeface="Times New Roman" panose="02020603050405020304" pitchFamily="18" charset="0"/>
              </a:rPr>
              <a:t>COMPOUNDS</a:t>
            </a:r>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5.  Mixed Matter is just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PHYSICAL BLENDS OF PURE 			SUBSTANCES</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2481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04F20CC-B4BE-436F-B533-01C5E098D056}"/>
              </a:ext>
            </a:extLst>
          </p:cNvPr>
          <p:cNvSpPr/>
          <p:nvPr/>
        </p:nvSpPr>
        <p:spPr>
          <a:xfrm>
            <a:off x="685800" y="3810000"/>
            <a:ext cx="2514600" cy="25146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C45402D-8F4A-4149-A2F1-97A021EDA987}"/>
              </a:ext>
            </a:extLst>
          </p:cNvPr>
          <p:cNvSpPr/>
          <p:nvPr/>
        </p:nvSpPr>
        <p:spPr>
          <a:xfrm>
            <a:off x="1676400" y="3709768"/>
            <a:ext cx="533400" cy="228600"/>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EB376034-0C94-4470-8B69-2B1657C30B85}"/>
              </a:ext>
            </a:extLst>
          </p:cNvPr>
          <p:cNvCxnSpPr>
            <a:stCxn id="3" idx="2"/>
          </p:cNvCxnSpPr>
          <p:nvPr/>
        </p:nvCxnSpPr>
        <p:spPr>
          <a:xfrm flipV="1">
            <a:off x="1676400" y="1828800"/>
            <a:ext cx="0" cy="1995268"/>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CA1C9BDA-CE5F-4005-B075-81274B789541}"/>
              </a:ext>
            </a:extLst>
          </p:cNvPr>
          <p:cNvCxnSpPr/>
          <p:nvPr/>
        </p:nvCxnSpPr>
        <p:spPr>
          <a:xfrm flipV="1">
            <a:off x="2209800" y="1828800"/>
            <a:ext cx="0" cy="1995268"/>
          </a:xfrm>
          <a:prstGeom prst="line">
            <a:avLst/>
          </a:prstGeom>
          <a:ln w="28575"/>
        </p:spPr>
        <p:style>
          <a:lnRef idx="1">
            <a:schemeClr val="dk1"/>
          </a:lnRef>
          <a:fillRef idx="0">
            <a:schemeClr val="dk1"/>
          </a:fillRef>
          <a:effectRef idx="0">
            <a:schemeClr val="dk1"/>
          </a:effectRef>
          <a:fontRef idx="minor">
            <a:schemeClr val="tx1"/>
          </a:fontRef>
        </p:style>
      </p:cxnSp>
      <p:sp>
        <p:nvSpPr>
          <p:cNvPr id="7" name="Oval 6">
            <a:extLst>
              <a:ext uri="{FF2B5EF4-FFF2-40B4-BE49-F238E27FC236}">
                <a16:creationId xmlns:a16="http://schemas.microsoft.com/office/drawing/2014/main" id="{56060ED3-39B1-44AE-9B4B-4CA3C67FB419}"/>
              </a:ext>
            </a:extLst>
          </p:cNvPr>
          <p:cNvSpPr/>
          <p:nvPr/>
        </p:nvSpPr>
        <p:spPr>
          <a:xfrm>
            <a:off x="1678158" y="1714500"/>
            <a:ext cx="533400" cy="228600"/>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3E46465-4236-4ECC-BAF7-D5003A58DC53}"/>
              </a:ext>
            </a:extLst>
          </p:cNvPr>
          <p:cNvCxnSpPr>
            <a:cxnSpLocks/>
          </p:cNvCxnSpPr>
          <p:nvPr/>
        </p:nvCxnSpPr>
        <p:spPr>
          <a:xfrm>
            <a:off x="1943100" y="304800"/>
            <a:ext cx="0" cy="2819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D6BE27D6-2CDA-4EE2-8810-94E2E92915B7}"/>
              </a:ext>
            </a:extLst>
          </p:cNvPr>
          <p:cNvSpPr/>
          <p:nvPr/>
        </p:nvSpPr>
        <p:spPr>
          <a:xfrm>
            <a:off x="2112794" y="1998785"/>
            <a:ext cx="190497" cy="457200"/>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9E2C777-BD5B-4605-A687-46141659F22B}"/>
              </a:ext>
            </a:extLst>
          </p:cNvPr>
          <p:cNvCxnSpPr>
            <a:cxnSpLocks/>
            <a:stCxn id="15" idx="2"/>
            <a:endCxn id="10" idx="4"/>
          </p:cNvCxnSpPr>
          <p:nvPr/>
        </p:nvCxnSpPr>
        <p:spPr>
          <a:xfrm flipH="1" flipV="1">
            <a:off x="2208043" y="2455985"/>
            <a:ext cx="3934852" cy="1482383"/>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2857E64-3364-48E8-98D3-9F8384DF2294}"/>
              </a:ext>
            </a:extLst>
          </p:cNvPr>
          <p:cNvCxnSpPr>
            <a:cxnSpLocks/>
            <a:stCxn id="15" idx="7"/>
          </p:cNvCxnSpPr>
          <p:nvPr/>
        </p:nvCxnSpPr>
        <p:spPr>
          <a:xfrm flipH="1" flipV="1">
            <a:off x="2219991" y="2027466"/>
            <a:ext cx="4323398" cy="1838576"/>
          </a:xfrm>
          <a:prstGeom prst="line">
            <a:avLst/>
          </a:prstGeom>
          <a:ln w="28575"/>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id="{A5AC1CB5-C7DB-4BC6-A88F-213AAC07F6A7}"/>
              </a:ext>
            </a:extLst>
          </p:cNvPr>
          <p:cNvSpPr/>
          <p:nvPr/>
        </p:nvSpPr>
        <p:spPr>
          <a:xfrm>
            <a:off x="6142895" y="3836084"/>
            <a:ext cx="469208" cy="204568"/>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919734D-90DF-4167-9D9E-7F525A70E77D}"/>
              </a:ext>
            </a:extLst>
          </p:cNvPr>
          <p:cNvSpPr/>
          <p:nvPr/>
        </p:nvSpPr>
        <p:spPr>
          <a:xfrm>
            <a:off x="731520" y="5164015"/>
            <a:ext cx="2419643" cy="200460"/>
          </a:xfrm>
          <a:custGeom>
            <a:avLst/>
            <a:gdLst>
              <a:gd name="connsiteX0" fmla="*/ 0 w 2419643"/>
              <a:gd name="connsiteY0" fmla="*/ 0 h 200460"/>
              <a:gd name="connsiteX1" fmla="*/ 126609 w 2419643"/>
              <a:gd name="connsiteY1" fmla="*/ 28136 h 200460"/>
              <a:gd name="connsiteX2" fmla="*/ 168812 w 2419643"/>
              <a:gd name="connsiteY2" fmla="*/ 56271 h 200460"/>
              <a:gd name="connsiteX3" fmla="*/ 267286 w 2419643"/>
              <a:gd name="connsiteY3" fmla="*/ 84407 h 200460"/>
              <a:gd name="connsiteX4" fmla="*/ 309489 w 2419643"/>
              <a:gd name="connsiteY4" fmla="*/ 112542 h 200460"/>
              <a:gd name="connsiteX5" fmla="*/ 365760 w 2419643"/>
              <a:gd name="connsiteY5" fmla="*/ 126610 h 200460"/>
              <a:gd name="connsiteX6" fmla="*/ 745588 w 2419643"/>
              <a:gd name="connsiteY6" fmla="*/ 112542 h 200460"/>
              <a:gd name="connsiteX7" fmla="*/ 787791 w 2419643"/>
              <a:gd name="connsiteY7" fmla="*/ 98474 h 200460"/>
              <a:gd name="connsiteX8" fmla="*/ 872197 w 2419643"/>
              <a:gd name="connsiteY8" fmla="*/ 42203 h 200460"/>
              <a:gd name="connsiteX9" fmla="*/ 914400 w 2419643"/>
              <a:gd name="connsiteY9" fmla="*/ 28136 h 200460"/>
              <a:gd name="connsiteX10" fmla="*/ 970671 w 2419643"/>
              <a:gd name="connsiteY10" fmla="*/ 70339 h 200460"/>
              <a:gd name="connsiteX11" fmla="*/ 998806 w 2419643"/>
              <a:gd name="connsiteY11" fmla="*/ 112542 h 200460"/>
              <a:gd name="connsiteX12" fmla="*/ 1055077 w 2419643"/>
              <a:gd name="connsiteY12" fmla="*/ 140677 h 200460"/>
              <a:gd name="connsiteX13" fmla="*/ 1083212 w 2419643"/>
              <a:gd name="connsiteY13" fmla="*/ 168813 h 200460"/>
              <a:gd name="connsiteX14" fmla="*/ 1322363 w 2419643"/>
              <a:gd name="connsiteY14" fmla="*/ 168813 h 200460"/>
              <a:gd name="connsiteX15" fmla="*/ 1364566 w 2419643"/>
              <a:gd name="connsiteY15" fmla="*/ 154745 h 200460"/>
              <a:gd name="connsiteX16" fmla="*/ 1392702 w 2419643"/>
              <a:gd name="connsiteY16" fmla="*/ 126610 h 200460"/>
              <a:gd name="connsiteX17" fmla="*/ 1463040 w 2419643"/>
              <a:gd name="connsiteY17" fmla="*/ 112542 h 200460"/>
              <a:gd name="connsiteX18" fmla="*/ 1505243 w 2419643"/>
              <a:gd name="connsiteY18" fmla="*/ 98474 h 200460"/>
              <a:gd name="connsiteX19" fmla="*/ 1617785 w 2419643"/>
              <a:gd name="connsiteY19" fmla="*/ 42203 h 200460"/>
              <a:gd name="connsiteX20" fmla="*/ 1702191 w 2419643"/>
              <a:gd name="connsiteY20" fmla="*/ 14068 h 200460"/>
              <a:gd name="connsiteX21" fmla="*/ 1744394 w 2419643"/>
              <a:gd name="connsiteY21" fmla="*/ 70339 h 200460"/>
              <a:gd name="connsiteX22" fmla="*/ 1800665 w 2419643"/>
              <a:gd name="connsiteY22" fmla="*/ 98474 h 200460"/>
              <a:gd name="connsiteX23" fmla="*/ 1913206 w 2419643"/>
              <a:gd name="connsiteY23" fmla="*/ 126610 h 200460"/>
              <a:gd name="connsiteX24" fmla="*/ 2180492 w 2419643"/>
              <a:gd name="connsiteY24" fmla="*/ 112542 h 200460"/>
              <a:gd name="connsiteX25" fmla="*/ 2278966 w 2419643"/>
              <a:gd name="connsiteY25" fmla="*/ 84407 h 200460"/>
              <a:gd name="connsiteX26" fmla="*/ 2419643 w 2419643"/>
              <a:gd name="connsiteY26" fmla="*/ 98474 h 2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19643" h="200460">
                <a:moveTo>
                  <a:pt x="0" y="0"/>
                </a:moveTo>
                <a:cubicBezTo>
                  <a:pt x="32421" y="5404"/>
                  <a:pt x="91976" y="10820"/>
                  <a:pt x="126609" y="28136"/>
                </a:cubicBezTo>
                <a:cubicBezTo>
                  <a:pt x="141731" y="35697"/>
                  <a:pt x="153690" y="48710"/>
                  <a:pt x="168812" y="56271"/>
                </a:cubicBezTo>
                <a:cubicBezTo>
                  <a:pt x="188995" y="66362"/>
                  <a:pt x="249255" y="79899"/>
                  <a:pt x="267286" y="84407"/>
                </a:cubicBezTo>
                <a:cubicBezTo>
                  <a:pt x="281354" y="93785"/>
                  <a:pt x="293949" y="105882"/>
                  <a:pt x="309489" y="112542"/>
                </a:cubicBezTo>
                <a:cubicBezTo>
                  <a:pt x="327260" y="120158"/>
                  <a:pt x="346426" y="126610"/>
                  <a:pt x="365760" y="126610"/>
                </a:cubicBezTo>
                <a:cubicBezTo>
                  <a:pt x="492456" y="126610"/>
                  <a:pt x="618979" y="117231"/>
                  <a:pt x="745588" y="112542"/>
                </a:cubicBezTo>
                <a:cubicBezTo>
                  <a:pt x="759656" y="107853"/>
                  <a:pt x="774828" y="105675"/>
                  <a:pt x="787791" y="98474"/>
                </a:cubicBezTo>
                <a:cubicBezTo>
                  <a:pt x="817350" y="82052"/>
                  <a:pt x="840118" y="52896"/>
                  <a:pt x="872197" y="42203"/>
                </a:cubicBezTo>
                <a:lnTo>
                  <a:pt x="914400" y="28136"/>
                </a:lnTo>
                <a:cubicBezTo>
                  <a:pt x="933157" y="42204"/>
                  <a:pt x="954092" y="53760"/>
                  <a:pt x="970671" y="70339"/>
                </a:cubicBezTo>
                <a:cubicBezTo>
                  <a:pt x="982626" y="82294"/>
                  <a:pt x="985818" y="101718"/>
                  <a:pt x="998806" y="112542"/>
                </a:cubicBezTo>
                <a:cubicBezTo>
                  <a:pt x="1014916" y="125967"/>
                  <a:pt x="1036320" y="131299"/>
                  <a:pt x="1055077" y="140677"/>
                </a:cubicBezTo>
                <a:cubicBezTo>
                  <a:pt x="1064455" y="150056"/>
                  <a:pt x="1072176" y="161456"/>
                  <a:pt x="1083212" y="168813"/>
                </a:cubicBezTo>
                <a:cubicBezTo>
                  <a:pt x="1172012" y="228013"/>
                  <a:pt x="1185334" y="189894"/>
                  <a:pt x="1322363" y="168813"/>
                </a:cubicBezTo>
                <a:cubicBezTo>
                  <a:pt x="1336431" y="164124"/>
                  <a:pt x="1351850" y="162374"/>
                  <a:pt x="1364566" y="154745"/>
                </a:cubicBezTo>
                <a:cubicBezTo>
                  <a:pt x="1375939" y="147921"/>
                  <a:pt x="1380511" y="131835"/>
                  <a:pt x="1392702" y="126610"/>
                </a:cubicBezTo>
                <a:cubicBezTo>
                  <a:pt x="1414679" y="117191"/>
                  <a:pt x="1439844" y="118341"/>
                  <a:pt x="1463040" y="112542"/>
                </a:cubicBezTo>
                <a:cubicBezTo>
                  <a:pt x="1477426" y="108945"/>
                  <a:pt x="1491175" y="103163"/>
                  <a:pt x="1505243" y="98474"/>
                </a:cubicBezTo>
                <a:cubicBezTo>
                  <a:pt x="1587627" y="36686"/>
                  <a:pt x="1529989" y="68542"/>
                  <a:pt x="1617785" y="42203"/>
                </a:cubicBezTo>
                <a:cubicBezTo>
                  <a:pt x="1646191" y="33681"/>
                  <a:pt x="1702191" y="14068"/>
                  <a:pt x="1702191" y="14068"/>
                </a:cubicBezTo>
                <a:cubicBezTo>
                  <a:pt x="1716259" y="32825"/>
                  <a:pt x="1726592" y="55080"/>
                  <a:pt x="1744394" y="70339"/>
                </a:cubicBezTo>
                <a:cubicBezTo>
                  <a:pt x="1760316" y="83987"/>
                  <a:pt x="1781390" y="90213"/>
                  <a:pt x="1800665" y="98474"/>
                </a:cubicBezTo>
                <a:cubicBezTo>
                  <a:pt x="1838517" y="114696"/>
                  <a:pt x="1871918" y="118352"/>
                  <a:pt x="1913206" y="126610"/>
                </a:cubicBezTo>
                <a:cubicBezTo>
                  <a:pt x="2002301" y="121921"/>
                  <a:pt x="2091609" y="120271"/>
                  <a:pt x="2180492" y="112542"/>
                </a:cubicBezTo>
                <a:cubicBezTo>
                  <a:pt x="2204387" y="110464"/>
                  <a:pt x="2254285" y="92633"/>
                  <a:pt x="2278966" y="84407"/>
                </a:cubicBezTo>
                <a:cubicBezTo>
                  <a:pt x="2400814" y="99637"/>
                  <a:pt x="2353702" y="98474"/>
                  <a:pt x="2419643" y="984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68D1D229-045E-4626-A0C6-9C07ACF00D45}"/>
              </a:ext>
            </a:extLst>
          </p:cNvPr>
          <p:cNvCxnSpPr/>
          <p:nvPr/>
        </p:nvCxnSpPr>
        <p:spPr>
          <a:xfrm>
            <a:off x="1143000" y="990600"/>
            <a:ext cx="6096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A2FDBB5-3FF6-41A8-8337-53A8891B4731}"/>
              </a:ext>
            </a:extLst>
          </p:cNvPr>
          <p:cNvSpPr txBox="1"/>
          <p:nvPr/>
        </p:nvSpPr>
        <p:spPr>
          <a:xfrm>
            <a:off x="188735" y="477179"/>
            <a:ext cx="1371600" cy="769441"/>
          </a:xfrm>
          <a:prstGeom prst="rect">
            <a:avLst/>
          </a:prstGeom>
          <a:noFill/>
        </p:spPr>
        <p:txBody>
          <a:bodyPr wrap="square" rtlCol="0">
            <a:spAutoFit/>
          </a:bodyPr>
          <a:lstStyle/>
          <a:p>
            <a:r>
              <a:rPr lang="en-US" sz="1600" dirty="0">
                <a:solidFill>
                  <a:srgbClr val="FF0000"/>
                </a:solidFill>
                <a:latin typeface="Times New Roman" panose="02020603050405020304" pitchFamily="18" charset="0"/>
                <a:cs typeface="Times New Roman" panose="02020603050405020304" pitchFamily="18" charset="0"/>
              </a:rPr>
              <a:t>Thermometer</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81</a:t>
            </a:r>
            <a:r>
              <a:rPr lang="en-US" sz="28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C</a:t>
            </a:r>
          </a:p>
        </p:txBody>
      </p:sp>
      <p:sp>
        <p:nvSpPr>
          <p:cNvPr id="21" name="TextBox 20">
            <a:extLst>
              <a:ext uri="{FF2B5EF4-FFF2-40B4-BE49-F238E27FC236}">
                <a16:creationId xmlns:a16="http://schemas.microsoft.com/office/drawing/2014/main" id="{CC10CD7A-5AEF-4301-8701-03F44DDB137C}"/>
              </a:ext>
            </a:extLst>
          </p:cNvPr>
          <p:cNvSpPr txBox="1"/>
          <p:nvPr/>
        </p:nvSpPr>
        <p:spPr>
          <a:xfrm>
            <a:off x="304800" y="6324600"/>
            <a:ext cx="3124200" cy="523220"/>
          </a:xfrm>
          <a:prstGeom prst="rect">
            <a:avLst/>
          </a:prstGeom>
          <a:noFill/>
        </p:spPr>
        <p:txBody>
          <a:bodyPr wrap="square" rtlCol="0">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Controlled Heat</a:t>
            </a:r>
          </a:p>
        </p:txBody>
      </p:sp>
      <p:sp>
        <p:nvSpPr>
          <p:cNvPr id="22" name="TextBox 21">
            <a:extLst>
              <a:ext uri="{FF2B5EF4-FFF2-40B4-BE49-F238E27FC236}">
                <a16:creationId xmlns:a16="http://schemas.microsoft.com/office/drawing/2014/main" id="{D130774F-67C2-447F-8FC4-3175366FAC52}"/>
              </a:ext>
            </a:extLst>
          </p:cNvPr>
          <p:cNvSpPr txBox="1"/>
          <p:nvPr/>
        </p:nvSpPr>
        <p:spPr>
          <a:xfrm>
            <a:off x="1026937" y="5345222"/>
            <a:ext cx="1828808" cy="830997"/>
          </a:xfrm>
          <a:prstGeom prst="rect">
            <a:avLst/>
          </a:prstGeom>
          <a:noFill/>
        </p:spPr>
        <p:txBody>
          <a:bodyPr wrap="square" rtlCol="0">
            <a:spAutoFit/>
          </a:bodyPr>
          <a:lstStyle/>
          <a:p>
            <a:pPr algn="ctr"/>
            <a:r>
              <a:rPr lang="en-US" sz="2400" dirty="0">
                <a:latin typeface="Comic Sans MS" panose="030F0702030302020204" pitchFamily="66" charset="0"/>
              </a:rPr>
              <a:t>Water + ethanol</a:t>
            </a:r>
          </a:p>
        </p:txBody>
      </p:sp>
      <p:sp>
        <p:nvSpPr>
          <p:cNvPr id="28" name="Oval 27">
            <a:extLst>
              <a:ext uri="{FF2B5EF4-FFF2-40B4-BE49-F238E27FC236}">
                <a16:creationId xmlns:a16="http://schemas.microsoft.com/office/drawing/2014/main" id="{DA934DAA-533A-4945-8752-BBFE02CFE172}"/>
              </a:ext>
            </a:extLst>
          </p:cNvPr>
          <p:cNvSpPr/>
          <p:nvPr/>
        </p:nvSpPr>
        <p:spPr>
          <a:xfrm>
            <a:off x="5943602" y="4267200"/>
            <a:ext cx="1828798" cy="457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392E036-18E0-4296-9E9C-7BA498852A7F}"/>
              </a:ext>
            </a:extLst>
          </p:cNvPr>
          <p:cNvSpPr/>
          <p:nvPr/>
        </p:nvSpPr>
        <p:spPr>
          <a:xfrm>
            <a:off x="5943602" y="5719019"/>
            <a:ext cx="1828798" cy="457200"/>
          </a:xfrm>
          <a:prstGeom prst="ellipse">
            <a:avLst/>
          </a:prstGeom>
          <a:solidFill>
            <a:srgbClr val="FF0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F2A40DAC-7278-47E5-AC72-B23E36BAD54E}"/>
              </a:ext>
            </a:extLst>
          </p:cNvPr>
          <p:cNvCxnSpPr>
            <a:stCxn id="28" idx="2"/>
            <a:endCxn id="30" idx="2"/>
          </p:cNvCxnSpPr>
          <p:nvPr/>
        </p:nvCxnSpPr>
        <p:spPr>
          <a:xfrm>
            <a:off x="5943602" y="4495800"/>
            <a:ext cx="0" cy="1451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593413-9BCB-47F3-A2A4-A96B3F2DD40A}"/>
              </a:ext>
            </a:extLst>
          </p:cNvPr>
          <p:cNvCxnSpPr/>
          <p:nvPr/>
        </p:nvCxnSpPr>
        <p:spPr>
          <a:xfrm>
            <a:off x="7772400" y="4464438"/>
            <a:ext cx="0" cy="1554103"/>
          </a:xfrm>
          <a:prstGeom prst="line">
            <a:avLst/>
          </a:prstGeom>
        </p:spPr>
        <p:style>
          <a:lnRef idx="1">
            <a:schemeClr val="accent1"/>
          </a:lnRef>
          <a:fillRef idx="0">
            <a:schemeClr val="accent1"/>
          </a:fillRef>
          <a:effectRef idx="0">
            <a:schemeClr val="accent1"/>
          </a:effectRef>
          <a:fontRef idx="minor">
            <a:schemeClr val="tx1"/>
          </a:fontRef>
        </p:style>
      </p:cxnSp>
      <p:sp>
        <p:nvSpPr>
          <p:cNvPr id="34" name="Freeform: Shape 33">
            <a:extLst>
              <a:ext uri="{FF2B5EF4-FFF2-40B4-BE49-F238E27FC236}">
                <a16:creationId xmlns:a16="http://schemas.microsoft.com/office/drawing/2014/main" id="{8A695F88-4D49-4622-B9C4-38405E90D33E}"/>
              </a:ext>
            </a:extLst>
          </p:cNvPr>
          <p:cNvSpPr/>
          <p:nvPr/>
        </p:nvSpPr>
        <p:spPr>
          <a:xfrm>
            <a:off x="5943603" y="5419940"/>
            <a:ext cx="1828798" cy="141401"/>
          </a:xfrm>
          <a:custGeom>
            <a:avLst/>
            <a:gdLst>
              <a:gd name="connsiteX0" fmla="*/ 0 w 2419643"/>
              <a:gd name="connsiteY0" fmla="*/ 0 h 200460"/>
              <a:gd name="connsiteX1" fmla="*/ 126609 w 2419643"/>
              <a:gd name="connsiteY1" fmla="*/ 28136 h 200460"/>
              <a:gd name="connsiteX2" fmla="*/ 168812 w 2419643"/>
              <a:gd name="connsiteY2" fmla="*/ 56271 h 200460"/>
              <a:gd name="connsiteX3" fmla="*/ 267286 w 2419643"/>
              <a:gd name="connsiteY3" fmla="*/ 84407 h 200460"/>
              <a:gd name="connsiteX4" fmla="*/ 309489 w 2419643"/>
              <a:gd name="connsiteY4" fmla="*/ 112542 h 200460"/>
              <a:gd name="connsiteX5" fmla="*/ 365760 w 2419643"/>
              <a:gd name="connsiteY5" fmla="*/ 126610 h 200460"/>
              <a:gd name="connsiteX6" fmla="*/ 745588 w 2419643"/>
              <a:gd name="connsiteY6" fmla="*/ 112542 h 200460"/>
              <a:gd name="connsiteX7" fmla="*/ 787791 w 2419643"/>
              <a:gd name="connsiteY7" fmla="*/ 98474 h 200460"/>
              <a:gd name="connsiteX8" fmla="*/ 872197 w 2419643"/>
              <a:gd name="connsiteY8" fmla="*/ 42203 h 200460"/>
              <a:gd name="connsiteX9" fmla="*/ 914400 w 2419643"/>
              <a:gd name="connsiteY9" fmla="*/ 28136 h 200460"/>
              <a:gd name="connsiteX10" fmla="*/ 970671 w 2419643"/>
              <a:gd name="connsiteY10" fmla="*/ 70339 h 200460"/>
              <a:gd name="connsiteX11" fmla="*/ 998806 w 2419643"/>
              <a:gd name="connsiteY11" fmla="*/ 112542 h 200460"/>
              <a:gd name="connsiteX12" fmla="*/ 1055077 w 2419643"/>
              <a:gd name="connsiteY12" fmla="*/ 140677 h 200460"/>
              <a:gd name="connsiteX13" fmla="*/ 1083212 w 2419643"/>
              <a:gd name="connsiteY13" fmla="*/ 168813 h 200460"/>
              <a:gd name="connsiteX14" fmla="*/ 1322363 w 2419643"/>
              <a:gd name="connsiteY14" fmla="*/ 168813 h 200460"/>
              <a:gd name="connsiteX15" fmla="*/ 1364566 w 2419643"/>
              <a:gd name="connsiteY15" fmla="*/ 154745 h 200460"/>
              <a:gd name="connsiteX16" fmla="*/ 1392702 w 2419643"/>
              <a:gd name="connsiteY16" fmla="*/ 126610 h 200460"/>
              <a:gd name="connsiteX17" fmla="*/ 1463040 w 2419643"/>
              <a:gd name="connsiteY17" fmla="*/ 112542 h 200460"/>
              <a:gd name="connsiteX18" fmla="*/ 1505243 w 2419643"/>
              <a:gd name="connsiteY18" fmla="*/ 98474 h 200460"/>
              <a:gd name="connsiteX19" fmla="*/ 1617785 w 2419643"/>
              <a:gd name="connsiteY19" fmla="*/ 42203 h 200460"/>
              <a:gd name="connsiteX20" fmla="*/ 1702191 w 2419643"/>
              <a:gd name="connsiteY20" fmla="*/ 14068 h 200460"/>
              <a:gd name="connsiteX21" fmla="*/ 1744394 w 2419643"/>
              <a:gd name="connsiteY21" fmla="*/ 70339 h 200460"/>
              <a:gd name="connsiteX22" fmla="*/ 1800665 w 2419643"/>
              <a:gd name="connsiteY22" fmla="*/ 98474 h 200460"/>
              <a:gd name="connsiteX23" fmla="*/ 1913206 w 2419643"/>
              <a:gd name="connsiteY23" fmla="*/ 126610 h 200460"/>
              <a:gd name="connsiteX24" fmla="*/ 2180492 w 2419643"/>
              <a:gd name="connsiteY24" fmla="*/ 112542 h 200460"/>
              <a:gd name="connsiteX25" fmla="*/ 2278966 w 2419643"/>
              <a:gd name="connsiteY25" fmla="*/ 84407 h 200460"/>
              <a:gd name="connsiteX26" fmla="*/ 2419643 w 2419643"/>
              <a:gd name="connsiteY26" fmla="*/ 98474 h 2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19643" h="200460">
                <a:moveTo>
                  <a:pt x="0" y="0"/>
                </a:moveTo>
                <a:cubicBezTo>
                  <a:pt x="32421" y="5404"/>
                  <a:pt x="91976" y="10820"/>
                  <a:pt x="126609" y="28136"/>
                </a:cubicBezTo>
                <a:cubicBezTo>
                  <a:pt x="141731" y="35697"/>
                  <a:pt x="153690" y="48710"/>
                  <a:pt x="168812" y="56271"/>
                </a:cubicBezTo>
                <a:cubicBezTo>
                  <a:pt x="188995" y="66362"/>
                  <a:pt x="249255" y="79899"/>
                  <a:pt x="267286" y="84407"/>
                </a:cubicBezTo>
                <a:cubicBezTo>
                  <a:pt x="281354" y="93785"/>
                  <a:pt x="293949" y="105882"/>
                  <a:pt x="309489" y="112542"/>
                </a:cubicBezTo>
                <a:cubicBezTo>
                  <a:pt x="327260" y="120158"/>
                  <a:pt x="346426" y="126610"/>
                  <a:pt x="365760" y="126610"/>
                </a:cubicBezTo>
                <a:cubicBezTo>
                  <a:pt x="492456" y="126610"/>
                  <a:pt x="618979" y="117231"/>
                  <a:pt x="745588" y="112542"/>
                </a:cubicBezTo>
                <a:cubicBezTo>
                  <a:pt x="759656" y="107853"/>
                  <a:pt x="774828" y="105675"/>
                  <a:pt x="787791" y="98474"/>
                </a:cubicBezTo>
                <a:cubicBezTo>
                  <a:pt x="817350" y="82052"/>
                  <a:pt x="840118" y="52896"/>
                  <a:pt x="872197" y="42203"/>
                </a:cubicBezTo>
                <a:lnTo>
                  <a:pt x="914400" y="28136"/>
                </a:lnTo>
                <a:cubicBezTo>
                  <a:pt x="933157" y="42204"/>
                  <a:pt x="954092" y="53760"/>
                  <a:pt x="970671" y="70339"/>
                </a:cubicBezTo>
                <a:cubicBezTo>
                  <a:pt x="982626" y="82294"/>
                  <a:pt x="985818" y="101718"/>
                  <a:pt x="998806" y="112542"/>
                </a:cubicBezTo>
                <a:cubicBezTo>
                  <a:pt x="1014916" y="125967"/>
                  <a:pt x="1036320" y="131299"/>
                  <a:pt x="1055077" y="140677"/>
                </a:cubicBezTo>
                <a:cubicBezTo>
                  <a:pt x="1064455" y="150056"/>
                  <a:pt x="1072176" y="161456"/>
                  <a:pt x="1083212" y="168813"/>
                </a:cubicBezTo>
                <a:cubicBezTo>
                  <a:pt x="1172012" y="228013"/>
                  <a:pt x="1185334" y="189894"/>
                  <a:pt x="1322363" y="168813"/>
                </a:cubicBezTo>
                <a:cubicBezTo>
                  <a:pt x="1336431" y="164124"/>
                  <a:pt x="1351850" y="162374"/>
                  <a:pt x="1364566" y="154745"/>
                </a:cubicBezTo>
                <a:cubicBezTo>
                  <a:pt x="1375939" y="147921"/>
                  <a:pt x="1380511" y="131835"/>
                  <a:pt x="1392702" y="126610"/>
                </a:cubicBezTo>
                <a:cubicBezTo>
                  <a:pt x="1414679" y="117191"/>
                  <a:pt x="1439844" y="118341"/>
                  <a:pt x="1463040" y="112542"/>
                </a:cubicBezTo>
                <a:cubicBezTo>
                  <a:pt x="1477426" y="108945"/>
                  <a:pt x="1491175" y="103163"/>
                  <a:pt x="1505243" y="98474"/>
                </a:cubicBezTo>
                <a:cubicBezTo>
                  <a:pt x="1587627" y="36686"/>
                  <a:pt x="1529989" y="68542"/>
                  <a:pt x="1617785" y="42203"/>
                </a:cubicBezTo>
                <a:cubicBezTo>
                  <a:pt x="1646191" y="33681"/>
                  <a:pt x="1702191" y="14068"/>
                  <a:pt x="1702191" y="14068"/>
                </a:cubicBezTo>
                <a:cubicBezTo>
                  <a:pt x="1716259" y="32825"/>
                  <a:pt x="1726592" y="55080"/>
                  <a:pt x="1744394" y="70339"/>
                </a:cubicBezTo>
                <a:cubicBezTo>
                  <a:pt x="1760316" y="83987"/>
                  <a:pt x="1781390" y="90213"/>
                  <a:pt x="1800665" y="98474"/>
                </a:cubicBezTo>
                <a:cubicBezTo>
                  <a:pt x="1838517" y="114696"/>
                  <a:pt x="1871918" y="118352"/>
                  <a:pt x="1913206" y="126610"/>
                </a:cubicBezTo>
                <a:cubicBezTo>
                  <a:pt x="2002301" y="121921"/>
                  <a:pt x="2091609" y="120271"/>
                  <a:pt x="2180492" y="112542"/>
                </a:cubicBezTo>
                <a:cubicBezTo>
                  <a:pt x="2204387" y="110464"/>
                  <a:pt x="2254285" y="92633"/>
                  <a:pt x="2278966" y="84407"/>
                </a:cubicBezTo>
                <a:cubicBezTo>
                  <a:pt x="2400814" y="99637"/>
                  <a:pt x="2353702" y="98474"/>
                  <a:pt x="2419643" y="984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6FB8E21-8240-4173-82EE-FF4E1BF7C12A}"/>
              </a:ext>
            </a:extLst>
          </p:cNvPr>
          <p:cNvSpPr/>
          <p:nvPr/>
        </p:nvSpPr>
        <p:spPr>
          <a:xfrm>
            <a:off x="6324600" y="4159822"/>
            <a:ext cx="142589"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878E30E-137F-4A45-A6A1-8FFFB37A1B65}"/>
              </a:ext>
            </a:extLst>
          </p:cNvPr>
          <p:cNvSpPr/>
          <p:nvPr/>
        </p:nvSpPr>
        <p:spPr>
          <a:xfrm>
            <a:off x="6448083" y="4419600"/>
            <a:ext cx="142589"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17966D7-820E-4FAE-B18F-0E00217B9157}"/>
              </a:ext>
            </a:extLst>
          </p:cNvPr>
          <p:cNvSpPr/>
          <p:nvPr/>
        </p:nvSpPr>
        <p:spPr>
          <a:xfrm>
            <a:off x="6393801" y="4852981"/>
            <a:ext cx="142589"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02D8498-4DC5-4283-940A-6950E4126502}"/>
              </a:ext>
            </a:extLst>
          </p:cNvPr>
          <p:cNvSpPr/>
          <p:nvPr/>
        </p:nvSpPr>
        <p:spPr>
          <a:xfrm>
            <a:off x="6465100" y="5559858"/>
            <a:ext cx="112497" cy="2894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71AE904-1074-4FD9-9FE4-13A7452878D2}"/>
              </a:ext>
            </a:extLst>
          </p:cNvPr>
          <p:cNvSpPr/>
          <p:nvPr/>
        </p:nvSpPr>
        <p:spPr>
          <a:xfrm>
            <a:off x="6683746" y="5569552"/>
            <a:ext cx="142589"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45AD4B9-6D93-4F66-A34F-C5543AA239EA}"/>
              </a:ext>
            </a:extLst>
          </p:cNvPr>
          <p:cNvSpPr/>
          <p:nvPr/>
        </p:nvSpPr>
        <p:spPr>
          <a:xfrm>
            <a:off x="6166646" y="5598460"/>
            <a:ext cx="142589"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C001FC4-82DA-4EA7-8A83-2265F54FD0FC}"/>
              </a:ext>
            </a:extLst>
          </p:cNvPr>
          <p:cNvSpPr/>
          <p:nvPr/>
        </p:nvSpPr>
        <p:spPr>
          <a:xfrm>
            <a:off x="6543389" y="5133962"/>
            <a:ext cx="142589"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FEC1AB3-090D-485B-A770-B0E2C06E5AF2}"/>
              </a:ext>
            </a:extLst>
          </p:cNvPr>
          <p:cNvSpPr/>
          <p:nvPr/>
        </p:nvSpPr>
        <p:spPr>
          <a:xfrm>
            <a:off x="6990920" y="5510320"/>
            <a:ext cx="142589"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06F036B-180E-447D-A09B-F99DFD8CCE3C}"/>
              </a:ext>
            </a:extLst>
          </p:cNvPr>
          <p:cNvSpPr/>
          <p:nvPr/>
        </p:nvSpPr>
        <p:spPr>
          <a:xfrm>
            <a:off x="7143320" y="5662720"/>
            <a:ext cx="142589"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9E97BA9-3C1D-44BF-9BAF-7925FD5BD1D1}"/>
              </a:ext>
            </a:extLst>
          </p:cNvPr>
          <p:cNvSpPr/>
          <p:nvPr/>
        </p:nvSpPr>
        <p:spPr>
          <a:xfrm>
            <a:off x="7295720" y="5628363"/>
            <a:ext cx="142589"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6F75081-1FA5-4607-89C9-ED8496EB3D7E}"/>
              </a:ext>
            </a:extLst>
          </p:cNvPr>
          <p:cNvSpPr/>
          <p:nvPr/>
        </p:nvSpPr>
        <p:spPr>
          <a:xfrm>
            <a:off x="7448120" y="5967520"/>
            <a:ext cx="142589"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9D35B93-D06E-474C-8BA2-528DD85DB5D0}"/>
              </a:ext>
            </a:extLst>
          </p:cNvPr>
          <p:cNvSpPr/>
          <p:nvPr/>
        </p:nvSpPr>
        <p:spPr>
          <a:xfrm>
            <a:off x="7575632" y="5628363"/>
            <a:ext cx="142589"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1958756-7C36-485E-9D46-1F0A97B15E0D}"/>
              </a:ext>
            </a:extLst>
          </p:cNvPr>
          <p:cNvSpPr txBox="1"/>
          <p:nvPr/>
        </p:nvSpPr>
        <p:spPr>
          <a:xfrm>
            <a:off x="3011666" y="10180"/>
            <a:ext cx="6132334" cy="2246769"/>
          </a:xfrm>
          <a:prstGeom prst="rect">
            <a:avLst/>
          </a:prstGeom>
          <a:noFill/>
        </p:spPr>
        <p:txBody>
          <a:bodyPr wrap="square" rtlCol="0">
            <a:spAutoFit/>
          </a:bodyPr>
          <a:lstStyle/>
          <a:p>
            <a:r>
              <a:rPr lang="en-US" sz="2000" dirty="0">
                <a:solidFill>
                  <a:srgbClr val="0000CC"/>
                </a:solidFill>
                <a:latin typeface="Times New Roman" panose="02020603050405020304" pitchFamily="18" charset="0"/>
                <a:cs typeface="Times New Roman" panose="02020603050405020304" pitchFamily="18" charset="0"/>
              </a:rPr>
              <a:t>42.</a:t>
            </a:r>
            <a:r>
              <a:rPr lang="en-US" sz="2000" dirty="0">
                <a:latin typeface="Times New Roman" panose="02020603050405020304" pitchFamily="18" charset="0"/>
                <a:cs typeface="Times New Roman" panose="02020603050405020304" pitchFamily="18" charset="0"/>
              </a:rPr>
              <a:t>  Using a distillation apparatus, you can control the temperature of heating, boiling away only the ethanol.  The ethanol vaporizes, rises up, and is pushed into the condensing tube, dripping pure ethanol into the beaker.  This will leave the hot water in the flask.  You separate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mixture by taking advantage of the physical property difference between water and ethanol called boiling point.   </a:t>
            </a:r>
          </a:p>
        </p:txBody>
      </p:sp>
      <p:sp>
        <p:nvSpPr>
          <p:cNvPr id="49" name="TextBox 48">
            <a:extLst>
              <a:ext uri="{FF2B5EF4-FFF2-40B4-BE49-F238E27FC236}">
                <a16:creationId xmlns:a16="http://schemas.microsoft.com/office/drawing/2014/main" id="{B652E865-FD92-4D5B-8A1C-8710E7A59516}"/>
              </a:ext>
            </a:extLst>
          </p:cNvPr>
          <p:cNvSpPr txBox="1"/>
          <p:nvPr/>
        </p:nvSpPr>
        <p:spPr>
          <a:xfrm>
            <a:off x="5652515" y="6302857"/>
            <a:ext cx="3428998"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Ethanol collects in beaker</a:t>
            </a:r>
          </a:p>
        </p:txBody>
      </p:sp>
      <p:sp>
        <p:nvSpPr>
          <p:cNvPr id="50" name="TextBox 49">
            <a:extLst>
              <a:ext uri="{FF2B5EF4-FFF2-40B4-BE49-F238E27FC236}">
                <a16:creationId xmlns:a16="http://schemas.microsoft.com/office/drawing/2014/main" id="{C820E852-6D9B-4E66-BD69-168A5E7B219B}"/>
              </a:ext>
            </a:extLst>
          </p:cNvPr>
          <p:cNvSpPr txBox="1"/>
          <p:nvPr/>
        </p:nvSpPr>
        <p:spPr>
          <a:xfrm>
            <a:off x="6577597" y="2590800"/>
            <a:ext cx="2337802" cy="400110"/>
          </a:xfrm>
          <a:prstGeom prst="rect">
            <a:avLst/>
          </a:prstGeom>
          <a:noFill/>
        </p:spPr>
        <p:txBody>
          <a:bodyPr wrap="square" rtlCol="0">
            <a:spAutoFit/>
          </a:bodyPr>
          <a:lstStyle/>
          <a:p>
            <a:r>
              <a:rPr lang="en-US" sz="2000" dirty="0">
                <a:solidFill>
                  <a:srgbClr val="0000CC"/>
                </a:solidFill>
                <a:latin typeface="Comic Sans MS" panose="030F0702030302020204" pitchFamily="66" charset="0"/>
              </a:rPr>
              <a:t>Condensing tube</a:t>
            </a:r>
          </a:p>
        </p:txBody>
      </p:sp>
      <p:cxnSp>
        <p:nvCxnSpPr>
          <p:cNvPr id="52" name="Straight Arrow Connector 51">
            <a:extLst>
              <a:ext uri="{FF2B5EF4-FFF2-40B4-BE49-F238E27FC236}">
                <a16:creationId xmlns:a16="http://schemas.microsoft.com/office/drawing/2014/main" id="{B361D2F2-5943-4C09-AA7C-9849F5B873CF}"/>
              </a:ext>
            </a:extLst>
          </p:cNvPr>
          <p:cNvCxnSpPr>
            <a:cxnSpLocks/>
            <a:stCxn id="50" idx="1"/>
          </p:cNvCxnSpPr>
          <p:nvPr/>
        </p:nvCxnSpPr>
        <p:spPr>
          <a:xfrm flipH="1">
            <a:off x="5486400" y="2790855"/>
            <a:ext cx="1091197" cy="409545"/>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8623E84-E12F-417E-9CCB-330E9A523044}"/>
              </a:ext>
            </a:extLst>
          </p:cNvPr>
          <p:cNvSpPr txBox="1"/>
          <p:nvPr/>
        </p:nvSpPr>
        <p:spPr>
          <a:xfrm>
            <a:off x="0" y="2027466"/>
            <a:ext cx="1234724"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Vaporized</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ethanol</a:t>
            </a:r>
          </a:p>
        </p:txBody>
      </p:sp>
      <p:cxnSp>
        <p:nvCxnSpPr>
          <p:cNvPr id="55" name="Straight Arrow Connector 54">
            <a:extLst>
              <a:ext uri="{FF2B5EF4-FFF2-40B4-BE49-F238E27FC236}">
                <a16:creationId xmlns:a16="http://schemas.microsoft.com/office/drawing/2014/main" id="{BEE73F54-E045-47B9-A05F-FB229AD96770}"/>
              </a:ext>
            </a:extLst>
          </p:cNvPr>
          <p:cNvCxnSpPr>
            <a:cxnSpLocks/>
            <a:stCxn id="53" idx="2"/>
          </p:cNvCxnSpPr>
          <p:nvPr/>
        </p:nvCxnSpPr>
        <p:spPr>
          <a:xfrm>
            <a:off x="617362" y="2735352"/>
            <a:ext cx="1325738" cy="69364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00743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noFill/>
        </p:spPr>
        <p:txBody>
          <a:bodyPr wrap="square" rtlCol="0">
            <a:spAutoFit/>
          </a:bodyPr>
          <a:lstStyle/>
          <a:p>
            <a:r>
              <a:rPr lang="en-US" sz="3600" dirty="0">
                <a:solidFill>
                  <a:prstClr val="black"/>
                </a:solidFill>
                <a:latin typeface="Times New Roman" panose="02020603050405020304" pitchFamily="18" charset="0"/>
                <a:cs typeface="Times New Roman" panose="02020603050405020304" pitchFamily="18" charset="0"/>
              </a:rPr>
              <a:t>Solid sulfur and solid iron cannot be filtered apart, nor can they be distilled apart.  THINK…</a:t>
            </a:r>
          </a:p>
        </p:txBody>
      </p:sp>
      <p:sp>
        <p:nvSpPr>
          <p:cNvPr id="3" name="TextBox 2"/>
          <p:cNvSpPr txBox="1"/>
          <p:nvPr/>
        </p:nvSpPr>
        <p:spPr>
          <a:xfrm>
            <a:off x="164602" y="2142149"/>
            <a:ext cx="3645397" cy="3108543"/>
          </a:xfrm>
          <a:prstGeom prst="rect">
            <a:avLst/>
          </a:prstGeom>
          <a:solidFill>
            <a:srgbClr val="FFFF99"/>
          </a:solidFill>
          <a:ln>
            <a:solidFill>
              <a:srgbClr val="FF0000"/>
            </a:solidFill>
          </a:ln>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43.  Here, the iron is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separated from sulfur, by </a:t>
            </a:r>
            <a:r>
              <a:rPr lang="en-US" sz="2800" u="sng" dirty="0">
                <a:solidFill>
                  <a:schemeClr val="tx1">
                    <a:lumMod val="95000"/>
                    <a:lumOff val="5000"/>
                  </a:schemeClr>
                </a:solidFill>
                <a:latin typeface="Times New Roman" panose="02020603050405020304" pitchFamily="18" charset="0"/>
                <a:cs typeface="Times New Roman" panose="02020603050405020304" pitchFamily="18" charset="0"/>
              </a:rPr>
              <a:t>taking advantage</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of the magnetic attraction of iron to the magnet, which sulfur does not have.</a:t>
            </a:r>
          </a:p>
        </p:txBody>
      </p:sp>
      <p:pic>
        <p:nvPicPr>
          <p:cNvPr id="5122" name="Picture 2" descr="Image result for magnet separating mixture">
            <a:extLst>
              <a:ext uri="{FF2B5EF4-FFF2-40B4-BE49-F238E27FC236}">
                <a16:creationId xmlns:a16="http://schemas.microsoft.com/office/drawing/2014/main" id="{24C53C82-4B67-4FB1-A6E1-0E71C9FE2E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00200"/>
            <a:ext cx="4665103"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3668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black marker chromatography">
            <a:extLst>
              <a:ext uri="{FF2B5EF4-FFF2-40B4-BE49-F238E27FC236}">
                <a16:creationId xmlns:a16="http://schemas.microsoft.com/office/drawing/2014/main" id="{57EE6FC1-D30C-42B8-8856-0340D694C9F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9387" b="15319"/>
          <a:stretch/>
        </p:blipFill>
        <p:spPr bwMode="auto">
          <a:xfrm>
            <a:off x="0" y="0"/>
            <a:ext cx="9160412"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D122A9A-17A7-439F-BF7E-7F03FF4835AA}"/>
              </a:ext>
            </a:extLst>
          </p:cNvPr>
          <p:cNvSpPr txBox="1"/>
          <p:nvPr/>
        </p:nvSpPr>
        <p:spPr>
          <a:xfrm>
            <a:off x="-16412" y="3810000"/>
            <a:ext cx="9160412" cy="2677656"/>
          </a:xfrm>
          <a:prstGeom prst="rect">
            <a:avLst/>
          </a:prstGeom>
          <a:noFill/>
        </p:spPr>
        <p:txBody>
          <a:bodyPr wrap="square" rtlCol="0">
            <a:spAutoFit/>
          </a:bodyPr>
          <a:lstStyle/>
          <a:p>
            <a:r>
              <a:rPr lang="en-US" sz="2400" dirty="0">
                <a:solidFill>
                  <a:srgbClr val="0000CC"/>
                </a:solidFill>
                <a:latin typeface="Times New Roman" panose="02020603050405020304" pitchFamily="18" charset="0"/>
                <a:cs typeface="Times New Roman" panose="02020603050405020304" pitchFamily="18" charset="0"/>
              </a:rPr>
              <a:t>44.  Something that we will do is called PAPER CHROMATOGRAPHY.  It will allow the separate of colors by taking advantage of both solubility of ink in water, and density of particles.  Some inks are permanent (insoluble in water) and won’t move. Some are able to dissolve into water.  When the color particles lift up, the particles travel based upon their density.  Some black markers are not all black (we will see soon what colors are hiding in the black looking mixture).  </a:t>
            </a:r>
          </a:p>
        </p:txBody>
      </p:sp>
    </p:spTree>
    <p:extLst>
      <p:ext uri="{BB962C8B-B14F-4D97-AF65-F5344CB8AC3E}">
        <p14:creationId xmlns:p14="http://schemas.microsoft.com/office/powerpoint/2010/main" val="21078414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447645"/>
          </a:xfrm>
          <a:prstGeom prst="rect">
            <a:avLst/>
          </a:prstGeom>
          <a:noFill/>
        </p:spPr>
        <p:txBody>
          <a:bodyPr wrap="square" rtlCol="0">
            <a:spAutoFit/>
          </a:bodyPr>
          <a:lstStyle/>
          <a:p>
            <a:r>
              <a:rPr lang="en-US" sz="4400" dirty="0">
                <a:solidFill>
                  <a:prstClr val="black"/>
                </a:solidFill>
                <a:latin typeface="Times New Roman" panose="02020603050405020304" pitchFamily="18" charset="0"/>
                <a:cs typeface="Times New Roman" panose="02020603050405020304" pitchFamily="18" charset="0"/>
              </a:rPr>
              <a:t>45.  You could also separate mixtures by taking advantage of differences in </a:t>
            </a:r>
          </a:p>
          <a:p>
            <a:endParaRPr lang="en-US" sz="4400" dirty="0">
              <a:solidFill>
                <a:prstClr val="black"/>
              </a:solidFill>
              <a:latin typeface="Times New Roman" panose="02020603050405020304" pitchFamily="18" charset="0"/>
              <a:cs typeface="Times New Roman" panose="02020603050405020304" pitchFamily="18" charset="0"/>
            </a:endParaRPr>
          </a:p>
          <a:p>
            <a:r>
              <a:rPr lang="en-US" sz="7200" dirty="0">
                <a:solidFill>
                  <a:prstClr val="black"/>
                </a:solidFill>
                <a:latin typeface="Times New Roman" panose="02020603050405020304" pitchFamily="18" charset="0"/>
                <a:cs typeface="Times New Roman" panose="02020603050405020304" pitchFamily="18" charset="0"/>
              </a:rPr>
              <a:t>Freezing Points, Density, Melting Points, Etc.</a:t>
            </a:r>
          </a:p>
        </p:txBody>
      </p:sp>
    </p:spTree>
    <p:extLst>
      <p:ext uri="{BB962C8B-B14F-4D97-AF65-F5344CB8AC3E}">
        <p14:creationId xmlns:p14="http://schemas.microsoft.com/office/powerpoint/2010/main" val="15195028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E6701C-5649-4475-901D-B44E51D4438E}"/>
              </a:ext>
            </a:extLst>
          </p:cNvPr>
          <p:cNvSpPr txBox="1"/>
          <p:nvPr/>
        </p:nvSpPr>
        <p:spPr>
          <a:xfrm>
            <a:off x="0" y="0"/>
            <a:ext cx="9144000" cy="1938992"/>
          </a:xfrm>
          <a:prstGeom prst="rect">
            <a:avLst/>
          </a:prstGeom>
          <a:noFill/>
        </p:spPr>
        <p:txBody>
          <a:bodyPr wrap="square" rtlCol="0">
            <a:spAutoFit/>
          </a:bodyPr>
          <a:lstStyle/>
          <a:p>
            <a:pPr algn="ctr"/>
            <a:r>
              <a:rPr lang="en-US" sz="6000" dirty="0">
                <a:latin typeface="Comic Sans MS" panose="030F0702030302020204" pitchFamily="66" charset="0"/>
              </a:rPr>
              <a:t>Let’s switch to </a:t>
            </a:r>
            <a:br>
              <a:rPr lang="en-US" sz="6000" dirty="0">
                <a:latin typeface="Comic Sans MS" panose="030F0702030302020204" pitchFamily="66" charset="0"/>
              </a:rPr>
            </a:br>
            <a:r>
              <a:rPr lang="en-US" sz="6000" dirty="0">
                <a:latin typeface="Comic Sans MS" panose="030F0702030302020204" pitchFamily="66" charset="0"/>
              </a:rPr>
              <a:t>chemical reactions now.  </a:t>
            </a:r>
          </a:p>
        </p:txBody>
      </p:sp>
    </p:spTree>
    <p:extLst>
      <p:ext uri="{BB962C8B-B14F-4D97-AF65-F5344CB8AC3E}">
        <p14:creationId xmlns:p14="http://schemas.microsoft.com/office/powerpoint/2010/main" val="42149633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355312"/>
          </a:xfrm>
          <a:prstGeom prst="rect">
            <a:avLst/>
          </a:prstGeom>
          <a:noFill/>
        </p:spPr>
        <p:txBody>
          <a:bodyPr wrap="square" rtlCol="0">
            <a:spAutoFit/>
          </a:bodyPr>
          <a:lstStyle/>
          <a:p>
            <a:r>
              <a:rPr lang="en-US" sz="3600" dirty="0">
                <a:solidFill>
                  <a:srgbClr val="0000CC"/>
                </a:solidFill>
                <a:latin typeface="Times New Roman" panose="02020603050405020304" pitchFamily="18" charset="0"/>
                <a:cs typeface="Times New Roman" panose="02020603050405020304" pitchFamily="18" charset="0"/>
              </a:rPr>
              <a:t>46.</a:t>
            </a:r>
            <a:r>
              <a:rPr lang="en-US" sz="3600" dirty="0">
                <a:latin typeface="Times New Roman" panose="02020603050405020304" pitchFamily="18" charset="0"/>
                <a:cs typeface="Times New Roman" panose="02020603050405020304" pitchFamily="18" charset="0"/>
              </a:rPr>
              <a:t>  A chemical reaction is when 2 or more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substances are combined in a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chemical reaction, and we get…</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b="1" u="sng" dirty="0">
                <a:solidFill>
                  <a:srgbClr val="FF0000"/>
                </a:solidFill>
                <a:latin typeface="Times New Roman" panose="02020603050405020304" pitchFamily="18" charset="0"/>
                <a:cs typeface="Times New Roman" panose="02020603050405020304" pitchFamily="18" charset="0"/>
              </a:rPr>
              <a:t>________________________ </a:t>
            </a:r>
            <a:r>
              <a:rPr lang="en-US" sz="3600" dirty="0">
                <a:latin typeface="Times New Roman" panose="02020603050405020304" pitchFamily="18" charset="0"/>
                <a:cs typeface="Times New Roman" panose="02020603050405020304" pitchFamily="18" charset="0"/>
              </a:rPr>
              <a:t>that form, and</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these have </a:t>
            </a:r>
            <a:r>
              <a:rPr lang="en-US" sz="3600" u="sng" dirty="0">
                <a:solidFill>
                  <a:srgbClr val="0000CC"/>
                </a:solidFill>
                <a:latin typeface="Times New Roman" panose="02020603050405020304" pitchFamily="18" charset="0"/>
                <a:cs typeface="Times New Roman" panose="02020603050405020304" pitchFamily="18" charset="0"/>
              </a:rPr>
              <a:t>__________</a:t>
            </a:r>
            <a:r>
              <a:rPr lang="en-US" sz="3600" dirty="0">
                <a:latin typeface="Times New Roman" panose="02020603050405020304" pitchFamily="18" charset="0"/>
                <a:cs typeface="Times New Roman" panose="02020603050405020304" pitchFamily="18" charset="0"/>
              </a:rPr>
              <a:t> properties than the reactants had.  </a:t>
            </a:r>
          </a:p>
          <a:p>
            <a:r>
              <a:rPr lang="en-US" sz="36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5882578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355312"/>
          </a:xfrm>
          <a:prstGeom prst="rect">
            <a:avLst/>
          </a:prstGeom>
          <a:noFill/>
        </p:spPr>
        <p:txBody>
          <a:bodyPr wrap="square" rtlCol="0">
            <a:spAutoFit/>
          </a:bodyPr>
          <a:lstStyle/>
          <a:p>
            <a:r>
              <a:rPr lang="en-US" sz="3600" dirty="0">
                <a:solidFill>
                  <a:srgbClr val="0000CC"/>
                </a:solidFill>
                <a:latin typeface="Times New Roman" panose="02020603050405020304" pitchFamily="18" charset="0"/>
                <a:cs typeface="Times New Roman" panose="02020603050405020304" pitchFamily="18" charset="0"/>
              </a:rPr>
              <a:t>46.</a:t>
            </a:r>
            <a:r>
              <a:rPr lang="en-US" sz="3600" dirty="0">
                <a:latin typeface="Times New Roman" panose="02020603050405020304" pitchFamily="18" charset="0"/>
                <a:cs typeface="Times New Roman" panose="02020603050405020304" pitchFamily="18" charset="0"/>
              </a:rPr>
              <a:t>  A chemical reaction is when 2 or more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substances are combined in a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chemical reaction, and we get…</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b="1" u="sng" dirty="0">
                <a:solidFill>
                  <a:srgbClr val="FF0000"/>
                </a:solidFill>
                <a:latin typeface="Times New Roman" panose="02020603050405020304" pitchFamily="18" charset="0"/>
                <a:cs typeface="Times New Roman" panose="02020603050405020304" pitchFamily="18" charset="0"/>
              </a:rPr>
              <a:t>NEW PURE SUBSTANCES</a:t>
            </a:r>
            <a:r>
              <a:rPr lang="en-US" sz="3600" dirty="0">
                <a:latin typeface="Times New Roman" panose="02020603050405020304" pitchFamily="18" charset="0"/>
                <a:cs typeface="Times New Roman" panose="02020603050405020304" pitchFamily="18" charset="0"/>
              </a:rPr>
              <a:t> that form, and</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these have </a:t>
            </a:r>
            <a:r>
              <a:rPr lang="en-US" sz="3600" u="sng" dirty="0">
                <a:solidFill>
                  <a:srgbClr val="0000CC"/>
                </a:solidFill>
                <a:latin typeface="Times New Roman" panose="02020603050405020304" pitchFamily="18" charset="0"/>
                <a:cs typeface="Times New Roman" panose="02020603050405020304" pitchFamily="18" charset="0"/>
              </a:rPr>
              <a:t>DIFFERENT</a:t>
            </a:r>
            <a:r>
              <a:rPr lang="en-US" sz="3600" dirty="0">
                <a:latin typeface="Times New Roman" panose="02020603050405020304" pitchFamily="18" charset="0"/>
                <a:cs typeface="Times New Roman" panose="02020603050405020304" pitchFamily="18" charset="0"/>
              </a:rPr>
              <a:t> properties than the reactants had.  </a:t>
            </a:r>
          </a:p>
          <a:p>
            <a:r>
              <a:rPr lang="en-US" sz="36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3901116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731" y="0"/>
            <a:ext cx="9095509" cy="1107996"/>
          </a:xfrm>
          <a:prstGeom prst="rect">
            <a:avLst/>
          </a:prstGeom>
          <a:noFill/>
        </p:spPr>
        <p:txBody>
          <a:bodyPr wrap="square" rtlCol="0">
            <a:spAutoFit/>
          </a:bodyPr>
          <a:lstStyle/>
          <a:p>
            <a:pPr algn="ctr"/>
            <a:r>
              <a:rPr lang="en-US" sz="6600" dirty="0">
                <a:solidFill>
                  <a:srgbClr val="FF0000"/>
                </a:solidFill>
                <a:latin typeface="Times New Roman" panose="02020603050405020304" pitchFamily="18" charset="0"/>
                <a:cs typeface="Times New Roman" panose="02020603050405020304" pitchFamily="18" charset="0"/>
              </a:rPr>
              <a:t>TOPIC-B</a:t>
            </a:r>
          </a:p>
        </p:txBody>
      </p:sp>
      <p:sp>
        <p:nvSpPr>
          <p:cNvPr id="3" name="TextBox 2"/>
          <p:cNvSpPr txBox="1"/>
          <p:nvPr/>
        </p:nvSpPr>
        <p:spPr>
          <a:xfrm>
            <a:off x="0" y="1107996"/>
            <a:ext cx="9095508" cy="5262979"/>
          </a:xfrm>
          <a:prstGeom prst="rect">
            <a:avLst/>
          </a:prstGeom>
          <a:noFill/>
        </p:spPr>
        <p:txBody>
          <a:bodyPr wrap="square" rtlCol="0">
            <a:spAutoFit/>
          </a:bodyPr>
          <a:lstStyle/>
          <a:p>
            <a:r>
              <a:rPr lang="en-US" sz="2800" dirty="0">
                <a:solidFill>
                  <a:prstClr val="black"/>
                </a:solidFill>
                <a:latin typeface="Times New Roman" panose="02020603050405020304" pitchFamily="18" charset="0"/>
                <a:ea typeface="Tahoma" pitchFamily="34" charset="0"/>
                <a:cs typeface="Times New Roman" panose="02020603050405020304" pitchFamily="18" charset="0"/>
              </a:rPr>
              <a:t>We need to notice if a chemical reaction happened or not. </a:t>
            </a:r>
          </a:p>
          <a:p>
            <a:endParaRPr lang="en-US" sz="2800" dirty="0">
              <a:solidFill>
                <a:prstClr val="black"/>
              </a:solidFill>
              <a:latin typeface="Times New Roman" panose="02020603050405020304" pitchFamily="18" charset="0"/>
              <a:ea typeface="Tahoma" pitchFamily="34" charset="0"/>
              <a:cs typeface="Times New Roman" panose="02020603050405020304" pitchFamily="18" charset="0"/>
            </a:endParaRPr>
          </a:p>
          <a:p>
            <a:r>
              <a:rPr lang="en-US" sz="2800" dirty="0">
                <a:solidFill>
                  <a:prstClr val="black"/>
                </a:solidFill>
                <a:latin typeface="Times New Roman" panose="02020603050405020304" pitchFamily="18" charset="0"/>
                <a:ea typeface="Tahoma" pitchFamily="34" charset="0"/>
                <a:cs typeface="Times New Roman" panose="02020603050405020304" pitchFamily="18" charset="0"/>
              </a:rPr>
              <a:t>There are several indicators that a chemical reaction has </a:t>
            </a:r>
            <a:r>
              <a:rPr lang="en-US" sz="2800" u="sng" dirty="0">
                <a:solidFill>
                  <a:prstClr val="black"/>
                </a:solidFill>
                <a:latin typeface="Times New Roman" panose="02020603050405020304" pitchFamily="18" charset="0"/>
                <a:ea typeface="Tahoma" pitchFamily="34" charset="0"/>
                <a:cs typeface="Times New Roman" panose="02020603050405020304" pitchFamily="18" charset="0"/>
              </a:rPr>
              <a:t>probably</a:t>
            </a:r>
            <a:r>
              <a:rPr lang="en-US" sz="2800" dirty="0">
                <a:solidFill>
                  <a:prstClr val="black"/>
                </a:solidFill>
                <a:latin typeface="Times New Roman" panose="02020603050405020304" pitchFamily="18" charset="0"/>
                <a:ea typeface="Tahoma" pitchFamily="34" charset="0"/>
                <a:cs typeface="Times New Roman" panose="02020603050405020304" pitchFamily="18" charset="0"/>
              </a:rPr>
              <a:t> happened. </a:t>
            </a:r>
          </a:p>
          <a:p>
            <a:br>
              <a:rPr lang="en-US" sz="2800" dirty="0">
                <a:solidFill>
                  <a:prstClr val="black"/>
                </a:solidFill>
                <a:latin typeface="Times New Roman" panose="02020603050405020304" pitchFamily="18" charset="0"/>
                <a:ea typeface="Tahoma" pitchFamily="34" charset="0"/>
                <a:cs typeface="Times New Roman" panose="02020603050405020304" pitchFamily="18" charset="0"/>
              </a:rPr>
            </a:br>
            <a:r>
              <a:rPr lang="en-US" sz="2800" dirty="0">
                <a:solidFill>
                  <a:prstClr val="black"/>
                </a:solidFill>
                <a:latin typeface="Times New Roman" panose="02020603050405020304" pitchFamily="18" charset="0"/>
                <a:ea typeface="Tahoma" pitchFamily="34" charset="0"/>
                <a:cs typeface="Times New Roman" panose="02020603050405020304" pitchFamily="18" charset="0"/>
              </a:rPr>
              <a:t>Indicators are a heads up, </a:t>
            </a:r>
            <a:r>
              <a:rPr lang="en-US" sz="2800" u="sng" dirty="0">
                <a:solidFill>
                  <a:prstClr val="black"/>
                </a:solidFill>
                <a:latin typeface="Times New Roman" panose="02020603050405020304" pitchFamily="18" charset="0"/>
                <a:ea typeface="Tahoma" pitchFamily="34" charset="0"/>
                <a:cs typeface="Times New Roman" panose="02020603050405020304" pitchFamily="18" charset="0"/>
              </a:rPr>
              <a:t>not PROOF</a:t>
            </a:r>
            <a:r>
              <a:rPr lang="en-US" sz="2800" dirty="0">
                <a:solidFill>
                  <a:prstClr val="black"/>
                </a:solidFill>
                <a:latin typeface="Times New Roman" panose="02020603050405020304" pitchFamily="18" charset="0"/>
                <a:ea typeface="Tahoma" pitchFamily="34" charset="0"/>
                <a:cs typeface="Times New Roman" panose="02020603050405020304" pitchFamily="18" charset="0"/>
              </a:rPr>
              <a:t>.  </a:t>
            </a:r>
            <a:br>
              <a:rPr lang="en-US" sz="2800" dirty="0">
                <a:solidFill>
                  <a:prstClr val="black"/>
                </a:solidFill>
                <a:latin typeface="Times New Roman" panose="02020603050405020304" pitchFamily="18" charset="0"/>
                <a:ea typeface="Tahoma" pitchFamily="34" charset="0"/>
                <a:cs typeface="Times New Roman" panose="02020603050405020304" pitchFamily="18" charset="0"/>
              </a:rPr>
            </a:br>
            <a:r>
              <a:rPr lang="en-US" sz="2800" dirty="0">
                <a:solidFill>
                  <a:prstClr val="black"/>
                </a:solidFill>
                <a:latin typeface="Times New Roman" panose="02020603050405020304" pitchFamily="18" charset="0"/>
                <a:ea typeface="Tahoma" pitchFamily="34" charset="0"/>
                <a:cs typeface="Times New Roman" panose="02020603050405020304" pitchFamily="18" charset="0"/>
              </a:rPr>
              <a:t>           Thinking is still required.</a:t>
            </a:r>
          </a:p>
          <a:p>
            <a:endParaRPr lang="en-US" sz="2800" dirty="0">
              <a:solidFill>
                <a:prstClr val="black"/>
              </a:solidFill>
              <a:latin typeface="Times New Roman" panose="02020603050405020304" pitchFamily="18" charset="0"/>
              <a:ea typeface="Tahoma" pitchFamily="34" charset="0"/>
              <a:cs typeface="Times New Roman" panose="02020603050405020304" pitchFamily="18" charset="0"/>
            </a:endParaRPr>
          </a:p>
          <a:p>
            <a:r>
              <a:rPr lang="en-US" sz="2800" dirty="0">
                <a:solidFill>
                  <a:srgbClr val="0000CC"/>
                </a:solidFill>
                <a:latin typeface="Times New Roman" panose="02020603050405020304" pitchFamily="18" charset="0"/>
                <a:ea typeface="Tahoma" pitchFamily="34" charset="0"/>
                <a:cs typeface="Times New Roman" panose="02020603050405020304" pitchFamily="18" charset="0"/>
              </a:rPr>
              <a:t>47.  How will we recognize if a chemical reaction has</a:t>
            </a:r>
            <a:br>
              <a:rPr lang="en-US" sz="2800" dirty="0">
                <a:solidFill>
                  <a:srgbClr val="0000CC"/>
                </a:solidFill>
                <a:latin typeface="Times New Roman" panose="02020603050405020304" pitchFamily="18" charset="0"/>
                <a:ea typeface="Tahoma" pitchFamily="34" charset="0"/>
                <a:cs typeface="Times New Roman" panose="02020603050405020304" pitchFamily="18" charset="0"/>
              </a:rPr>
            </a:br>
            <a:r>
              <a:rPr lang="en-US" sz="2800" dirty="0">
                <a:solidFill>
                  <a:srgbClr val="0000CC"/>
                </a:solidFill>
                <a:latin typeface="Times New Roman" panose="02020603050405020304" pitchFamily="18" charset="0"/>
                <a:ea typeface="Tahoma" pitchFamily="34" charset="0"/>
                <a:cs typeface="Times New Roman" panose="02020603050405020304" pitchFamily="18" charset="0"/>
              </a:rPr>
              <a:t>       probably happened?  We will use.. </a:t>
            </a:r>
            <a:br>
              <a:rPr lang="en-US" sz="2800" dirty="0">
                <a:solidFill>
                  <a:srgbClr val="0000CC"/>
                </a:solidFill>
                <a:latin typeface="Times New Roman" panose="02020603050405020304" pitchFamily="18" charset="0"/>
                <a:ea typeface="Tahoma" pitchFamily="34" charset="0"/>
                <a:cs typeface="Times New Roman" panose="02020603050405020304" pitchFamily="18" charset="0"/>
              </a:rPr>
            </a:br>
            <a:br>
              <a:rPr lang="en-US" sz="2800" dirty="0">
                <a:solidFill>
                  <a:srgbClr val="0000CC"/>
                </a:solidFill>
                <a:latin typeface="Times New Roman" panose="02020603050405020304" pitchFamily="18" charset="0"/>
                <a:ea typeface="Tahoma" pitchFamily="34" charset="0"/>
                <a:cs typeface="Times New Roman" panose="02020603050405020304" pitchFamily="18" charset="0"/>
              </a:rPr>
            </a:br>
            <a:r>
              <a:rPr lang="en-US" sz="2800" dirty="0">
                <a:solidFill>
                  <a:srgbClr val="0000CC"/>
                </a:solidFill>
                <a:latin typeface="Times New Roman" panose="02020603050405020304" pitchFamily="18" charset="0"/>
                <a:ea typeface="Tahoma" pitchFamily="34" charset="0"/>
                <a:cs typeface="Times New Roman" panose="02020603050405020304" pitchFamily="18" charset="0"/>
              </a:rPr>
              <a:t>      The acronym TOPIC-B to remember what to look for.</a:t>
            </a:r>
          </a:p>
        </p:txBody>
      </p:sp>
    </p:spTree>
    <p:extLst>
      <p:ext uri="{BB962C8B-B14F-4D97-AF65-F5344CB8AC3E}">
        <p14:creationId xmlns:p14="http://schemas.microsoft.com/office/powerpoint/2010/main" val="38346060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63318" cy="1692771"/>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48.  If these things “happen”, a chemical reaction </a:t>
            </a:r>
            <a:r>
              <a:rPr lang="en-US" sz="2400" u="sng" dirty="0">
                <a:solidFill>
                  <a:prstClr val="black"/>
                </a:solidFill>
                <a:latin typeface="Times New Roman" panose="02020603050405020304" pitchFamily="18" charset="0"/>
                <a:cs typeface="Times New Roman" panose="02020603050405020304" pitchFamily="18" charset="0"/>
              </a:rPr>
              <a:t>probably</a:t>
            </a:r>
            <a:r>
              <a:rPr lang="en-US" sz="2400" dirty="0">
                <a:solidFill>
                  <a:prstClr val="black"/>
                </a:solidFill>
                <a:latin typeface="Times New Roman" panose="02020603050405020304" pitchFamily="18" charset="0"/>
                <a:cs typeface="Times New Roman" panose="02020603050405020304" pitchFamily="18" charset="0"/>
              </a:rPr>
              <a:t> happened.</a:t>
            </a:r>
          </a:p>
          <a:p>
            <a:r>
              <a:rPr lang="en-US" sz="2400" dirty="0">
                <a:solidFill>
                  <a:prstClr val="black"/>
                </a:solidFill>
                <a:latin typeface="Times New Roman" panose="02020603050405020304" pitchFamily="18" charset="0"/>
                <a:cs typeface="Times New Roman" panose="02020603050405020304" pitchFamily="18" charset="0"/>
              </a:rPr>
              <a:t>  </a:t>
            </a:r>
          </a:p>
          <a:p>
            <a:r>
              <a:rPr lang="en-US" sz="2800" dirty="0">
                <a:solidFill>
                  <a:prstClr val="black"/>
                </a:solidFill>
                <a:latin typeface="Times New Roman" panose="02020603050405020304" pitchFamily="18" charset="0"/>
                <a:cs typeface="Times New Roman" panose="02020603050405020304" pitchFamily="18" charset="0"/>
              </a:rPr>
              <a:t>T – temperature change -  if substances get hotter or colder</a:t>
            </a:r>
          </a:p>
          <a:p>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06825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63318" cy="2985433"/>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48.  If these things “happen”, a chemical reaction </a:t>
            </a:r>
            <a:r>
              <a:rPr lang="en-US" sz="2400" u="sng" dirty="0">
                <a:solidFill>
                  <a:prstClr val="black"/>
                </a:solidFill>
                <a:latin typeface="Times New Roman" panose="02020603050405020304" pitchFamily="18" charset="0"/>
                <a:cs typeface="Times New Roman" panose="02020603050405020304" pitchFamily="18" charset="0"/>
              </a:rPr>
              <a:t>probably</a:t>
            </a:r>
            <a:r>
              <a:rPr lang="en-US" sz="2400" dirty="0">
                <a:solidFill>
                  <a:prstClr val="black"/>
                </a:solidFill>
                <a:latin typeface="Times New Roman" panose="02020603050405020304" pitchFamily="18" charset="0"/>
                <a:cs typeface="Times New Roman" panose="02020603050405020304" pitchFamily="18" charset="0"/>
              </a:rPr>
              <a:t> happened.</a:t>
            </a:r>
          </a:p>
          <a:p>
            <a:r>
              <a:rPr lang="en-US" sz="2400" dirty="0">
                <a:solidFill>
                  <a:prstClr val="black"/>
                </a:solidFill>
                <a:latin typeface="Times New Roman" panose="02020603050405020304" pitchFamily="18" charset="0"/>
                <a:cs typeface="Times New Roman" panose="02020603050405020304" pitchFamily="18" charset="0"/>
              </a:rPr>
              <a:t>  </a:t>
            </a:r>
          </a:p>
          <a:p>
            <a:r>
              <a:rPr lang="en-US" sz="2800" dirty="0">
                <a:solidFill>
                  <a:prstClr val="black"/>
                </a:solidFill>
                <a:latin typeface="Times New Roman" panose="02020603050405020304" pitchFamily="18" charset="0"/>
                <a:cs typeface="Times New Roman" panose="02020603050405020304" pitchFamily="18" charset="0"/>
              </a:rPr>
              <a:t>T – temperature change -  if substances get hotter or colder</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O – odor change - if the substances changes in smell</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 </a:t>
            </a:r>
            <a:endParaRPr lang="en-US" sz="2000" dirty="0">
              <a:solidFill>
                <a:srgbClr val="0000CC"/>
              </a:solidFill>
            </a:endParaRPr>
          </a:p>
        </p:txBody>
      </p:sp>
    </p:spTree>
    <p:extLst>
      <p:ext uri="{BB962C8B-B14F-4D97-AF65-F5344CB8AC3E}">
        <p14:creationId xmlns:p14="http://schemas.microsoft.com/office/powerpoint/2010/main" val="229922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47426"/>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6. What are physical properties</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of matter?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Qualities that can be…</a:t>
            </a:r>
            <a:endParaRPr lang="en-US" sz="3600" dirty="0">
              <a:latin typeface="Times New Roman" panose="02020603050405020304" pitchFamily="18" charset="0"/>
              <a:cs typeface="Times New Roman" panose="02020603050405020304" pitchFamily="18" charset="0"/>
            </a:endParaRPr>
          </a:p>
          <a:p>
            <a:pPr algn="ct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__________</a:t>
            </a:r>
            <a:r>
              <a:rPr lang="en-US" sz="3600" dirty="0">
                <a:latin typeface="Times New Roman" panose="02020603050405020304" pitchFamily="18" charset="0"/>
                <a:cs typeface="Times New Roman" panose="02020603050405020304" pitchFamily="18" charset="0"/>
              </a:rPr>
              <a:t> and are </a:t>
            </a:r>
            <a:r>
              <a:rPr lang="en-US" sz="3600" dirty="0">
                <a:solidFill>
                  <a:srgbClr val="FF0000"/>
                </a:solidFill>
                <a:latin typeface="Times New Roman" panose="02020603050405020304" pitchFamily="18" charset="0"/>
                <a:cs typeface="Times New Roman" panose="02020603050405020304" pitchFamily="18" charset="0"/>
              </a:rPr>
              <a:t>______________</a:t>
            </a:r>
            <a:endParaRPr lang="en-US" sz="36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020093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63318" cy="3847207"/>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48.  If these things “happen”, a chemical reaction </a:t>
            </a:r>
            <a:r>
              <a:rPr lang="en-US" sz="2400" u="sng" dirty="0">
                <a:solidFill>
                  <a:prstClr val="black"/>
                </a:solidFill>
                <a:latin typeface="Times New Roman" panose="02020603050405020304" pitchFamily="18" charset="0"/>
                <a:cs typeface="Times New Roman" panose="02020603050405020304" pitchFamily="18" charset="0"/>
              </a:rPr>
              <a:t>probably</a:t>
            </a:r>
            <a:r>
              <a:rPr lang="en-US" sz="2400" dirty="0">
                <a:solidFill>
                  <a:prstClr val="black"/>
                </a:solidFill>
                <a:latin typeface="Times New Roman" panose="02020603050405020304" pitchFamily="18" charset="0"/>
                <a:cs typeface="Times New Roman" panose="02020603050405020304" pitchFamily="18" charset="0"/>
              </a:rPr>
              <a:t> happened.</a:t>
            </a:r>
          </a:p>
          <a:p>
            <a:r>
              <a:rPr lang="en-US" sz="2400" dirty="0">
                <a:solidFill>
                  <a:prstClr val="black"/>
                </a:solidFill>
                <a:latin typeface="Times New Roman" panose="02020603050405020304" pitchFamily="18" charset="0"/>
                <a:cs typeface="Times New Roman" panose="02020603050405020304" pitchFamily="18" charset="0"/>
              </a:rPr>
              <a:t>  </a:t>
            </a:r>
          </a:p>
          <a:p>
            <a:r>
              <a:rPr lang="en-US" sz="2800" dirty="0">
                <a:solidFill>
                  <a:prstClr val="black"/>
                </a:solidFill>
                <a:latin typeface="Times New Roman" panose="02020603050405020304" pitchFamily="18" charset="0"/>
                <a:cs typeface="Times New Roman" panose="02020603050405020304" pitchFamily="18" charset="0"/>
              </a:rPr>
              <a:t>T – temperature change -  if substances get hotter or colder</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O – odor change - if the substances changes in smell</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P – precipitate -  if you mix solutions, solids form</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 </a:t>
            </a:r>
            <a:endParaRPr lang="en-US" sz="2000" dirty="0">
              <a:solidFill>
                <a:srgbClr val="0000CC"/>
              </a:solidFill>
            </a:endParaRPr>
          </a:p>
        </p:txBody>
      </p:sp>
    </p:spTree>
    <p:extLst>
      <p:ext uri="{BB962C8B-B14F-4D97-AF65-F5344CB8AC3E}">
        <p14:creationId xmlns:p14="http://schemas.microsoft.com/office/powerpoint/2010/main" val="9990810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63318" cy="5570756"/>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48.  If these things “happen”, a chemical reaction </a:t>
            </a:r>
            <a:r>
              <a:rPr lang="en-US" sz="2400" u="sng" dirty="0">
                <a:solidFill>
                  <a:prstClr val="black"/>
                </a:solidFill>
                <a:latin typeface="Times New Roman" panose="02020603050405020304" pitchFamily="18" charset="0"/>
                <a:cs typeface="Times New Roman" panose="02020603050405020304" pitchFamily="18" charset="0"/>
              </a:rPr>
              <a:t>probably</a:t>
            </a:r>
            <a:r>
              <a:rPr lang="en-US" sz="2400" dirty="0">
                <a:solidFill>
                  <a:prstClr val="black"/>
                </a:solidFill>
                <a:latin typeface="Times New Roman" panose="02020603050405020304" pitchFamily="18" charset="0"/>
                <a:cs typeface="Times New Roman" panose="02020603050405020304" pitchFamily="18" charset="0"/>
              </a:rPr>
              <a:t> happened.</a:t>
            </a:r>
          </a:p>
          <a:p>
            <a:r>
              <a:rPr lang="en-US" sz="2400" dirty="0">
                <a:solidFill>
                  <a:prstClr val="black"/>
                </a:solidFill>
                <a:latin typeface="Times New Roman" panose="02020603050405020304" pitchFamily="18" charset="0"/>
                <a:cs typeface="Times New Roman" panose="02020603050405020304" pitchFamily="18" charset="0"/>
              </a:rPr>
              <a:t>  </a:t>
            </a:r>
          </a:p>
          <a:p>
            <a:r>
              <a:rPr lang="en-US" sz="2800" dirty="0">
                <a:solidFill>
                  <a:prstClr val="black"/>
                </a:solidFill>
                <a:latin typeface="Times New Roman" panose="02020603050405020304" pitchFamily="18" charset="0"/>
                <a:cs typeface="Times New Roman" panose="02020603050405020304" pitchFamily="18" charset="0"/>
              </a:rPr>
              <a:t>T – temperature change -  if substances get hotter or colder</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O – odor change - if the substances changes in smell</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P – precipitate -  if you mix solutions, solids form</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I – irreversibility – technically SPONTANEOUSLY irreversible.  Most reactions are “one way”, if they occur, they stay changed.  Reactions do not usually reverse easily.  </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 </a:t>
            </a:r>
            <a:endParaRPr lang="en-US" sz="2000" dirty="0">
              <a:solidFill>
                <a:srgbClr val="0000CC"/>
              </a:solidFill>
            </a:endParaRPr>
          </a:p>
        </p:txBody>
      </p:sp>
    </p:spTree>
    <p:extLst>
      <p:ext uri="{BB962C8B-B14F-4D97-AF65-F5344CB8AC3E}">
        <p14:creationId xmlns:p14="http://schemas.microsoft.com/office/powerpoint/2010/main" val="6132826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63318" cy="6432530"/>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48.  If these things “happen”, a chemical reaction </a:t>
            </a:r>
            <a:r>
              <a:rPr lang="en-US" sz="2400" u="sng" dirty="0">
                <a:solidFill>
                  <a:prstClr val="black"/>
                </a:solidFill>
                <a:latin typeface="Times New Roman" panose="02020603050405020304" pitchFamily="18" charset="0"/>
                <a:cs typeface="Times New Roman" panose="02020603050405020304" pitchFamily="18" charset="0"/>
              </a:rPr>
              <a:t>probably</a:t>
            </a:r>
            <a:r>
              <a:rPr lang="en-US" sz="2400" dirty="0">
                <a:solidFill>
                  <a:prstClr val="black"/>
                </a:solidFill>
                <a:latin typeface="Times New Roman" panose="02020603050405020304" pitchFamily="18" charset="0"/>
                <a:cs typeface="Times New Roman" panose="02020603050405020304" pitchFamily="18" charset="0"/>
              </a:rPr>
              <a:t> happened.</a:t>
            </a:r>
          </a:p>
          <a:p>
            <a:r>
              <a:rPr lang="en-US" sz="2400" dirty="0">
                <a:solidFill>
                  <a:prstClr val="black"/>
                </a:solidFill>
                <a:latin typeface="Times New Roman" panose="02020603050405020304" pitchFamily="18" charset="0"/>
                <a:cs typeface="Times New Roman" panose="02020603050405020304" pitchFamily="18" charset="0"/>
              </a:rPr>
              <a:t>  </a:t>
            </a:r>
          </a:p>
          <a:p>
            <a:r>
              <a:rPr lang="en-US" sz="2800" dirty="0">
                <a:solidFill>
                  <a:prstClr val="black"/>
                </a:solidFill>
                <a:latin typeface="Times New Roman" panose="02020603050405020304" pitchFamily="18" charset="0"/>
                <a:cs typeface="Times New Roman" panose="02020603050405020304" pitchFamily="18" charset="0"/>
              </a:rPr>
              <a:t>T – temperature change -  if substances get hotter or colder</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O – odor change - if the substances changes in smell</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P – precipitate -  if you mix solutions, solids form</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I – irreversibility – technically SPONTANEOUSLY irreversible.  Most reactions are “one way”, if they occur, they stay changed.  Reactions do not usually reverse easily.  </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C – color change – if your substances changes color  </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srgbClr val="0000CC"/>
                </a:solidFill>
                <a:latin typeface="Times New Roman" panose="02020603050405020304" pitchFamily="18" charset="0"/>
                <a:cs typeface="Times New Roman" panose="02020603050405020304" pitchFamily="18" charset="0"/>
              </a:rPr>
              <a:t> </a:t>
            </a:r>
            <a:endParaRPr lang="en-US" sz="2000" dirty="0">
              <a:solidFill>
                <a:srgbClr val="0000CC"/>
              </a:solidFill>
            </a:endParaRPr>
          </a:p>
        </p:txBody>
      </p:sp>
    </p:spTree>
    <p:extLst>
      <p:ext uri="{BB962C8B-B14F-4D97-AF65-F5344CB8AC3E}">
        <p14:creationId xmlns:p14="http://schemas.microsoft.com/office/powerpoint/2010/main" val="32487426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63318" cy="6432530"/>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48.  If these things “happen”, a chemical reaction </a:t>
            </a:r>
            <a:r>
              <a:rPr lang="en-US" sz="2400" u="sng" dirty="0">
                <a:solidFill>
                  <a:prstClr val="black"/>
                </a:solidFill>
                <a:latin typeface="Times New Roman" panose="02020603050405020304" pitchFamily="18" charset="0"/>
                <a:cs typeface="Times New Roman" panose="02020603050405020304" pitchFamily="18" charset="0"/>
              </a:rPr>
              <a:t>probably</a:t>
            </a:r>
            <a:r>
              <a:rPr lang="en-US" sz="2400" dirty="0">
                <a:solidFill>
                  <a:prstClr val="black"/>
                </a:solidFill>
                <a:latin typeface="Times New Roman" panose="02020603050405020304" pitchFamily="18" charset="0"/>
                <a:cs typeface="Times New Roman" panose="02020603050405020304" pitchFamily="18" charset="0"/>
              </a:rPr>
              <a:t> happened.</a:t>
            </a:r>
          </a:p>
          <a:p>
            <a:r>
              <a:rPr lang="en-US" sz="2400" dirty="0">
                <a:solidFill>
                  <a:prstClr val="black"/>
                </a:solidFill>
                <a:latin typeface="Times New Roman" panose="02020603050405020304" pitchFamily="18" charset="0"/>
                <a:cs typeface="Times New Roman" panose="02020603050405020304" pitchFamily="18" charset="0"/>
              </a:rPr>
              <a:t>  </a:t>
            </a:r>
          </a:p>
          <a:p>
            <a:r>
              <a:rPr lang="en-US" sz="2800" dirty="0">
                <a:solidFill>
                  <a:prstClr val="black"/>
                </a:solidFill>
                <a:latin typeface="Times New Roman" panose="02020603050405020304" pitchFamily="18" charset="0"/>
                <a:cs typeface="Times New Roman" panose="02020603050405020304" pitchFamily="18" charset="0"/>
              </a:rPr>
              <a:t>T – temperature change -  if substances get hotter or colder</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O – odor change - if the substances changes in smell</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P – precipitate -  if you mix solutions, solids form</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I – irreversibility – technically SPONTANEOUSLY irreversible.  Most reactions are “one way”, if they occur, they stay changed.  Reactions do not usually reverse easily.  </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C – color change – if your substances changes color  </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srgbClr val="0000CC"/>
                </a:solidFill>
                <a:latin typeface="Times New Roman" panose="02020603050405020304" pitchFamily="18" charset="0"/>
                <a:cs typeface="Times New Roman" panose="02020603050405020304" pitchFamily="18" charset="0"/>
              </a:rPr>
              <a:t>B – bubbles - if your substances create new bubbles of gas </a:t>
            </a:r>
            <a:endParaRPr lang="en-US" sz="2000" dirty="0">
              <a:solidFill>
                <a:srgbClr val="0000CC"/>
              </a:solidFill>
            </a:endParaRPr>
          </a:p>
        </p:txBody>
      </p:sp>
    </p:spTree>
    <p:extLst>
      <p:ext uri="{BB962C8B-B14F-4D97-AF65-F5344CB8AC3E}">
        <p14:creationId xmlns:p14="http://schemas.microsoft.com/office/powerpoint/2010/main" val="12532208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ECEF3C-F5FB-4877-B463-E59A1EA06AB4}"/>
              </a:ext>
            </a:extLst>
          </p:cNvPr>
          <p:cNvSpPr txBox="1"/>
          <p:nvPr/>
        </p:nvSpPr>
        <p:spPr>
          <a:xfrm>
            <a:off x="0" y="0"/>
            <a:ext cx="9144000" cy="5016758"/>
          </a:xfrm>
          <a:prstGeom prst="rect">
            <a:avLst/>
          </a:prstGeom>
          <a:noFill/>
        </p:spPr>
        <p:txBody>
          <a:bodyPr wrap="square" rtlCol="0">
            <a:spAutoFit/>
          </a:bodyPr>
          <a:lstStyle/>
          <a:p>
            <a:r>
              <a:rPr lang="en-US" sz="8000" dirty="0"/>
              <a:t>Notes away, time for Chromatography Fun.</a:t>
            </a:r>
          </a:p>
          <a:p>
            <a:endParaRPr lang="en-US" sz="8000" dirty="0"/>
          </a:p>
          <a:p>
            <a:r>
              <a:rPr lang="en-US" sz="8000" dirty="0"/>
              <a:t>You will enjoy this.</a:t>
            </a:r>
          </a:p>
        </p:txBody>
      </p:sp>
    </p:spTree>
    <p:extLst>
      <p:ext uri="{BB962C8B-B14F-4D97-AF65-F5344CB8AC3E}">
        <p14:creationId xmlns:p14="http://schemas.microsoft.com/office/powerpoint/2010/main" val="40360575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0"/>
            <a:ext cx="9144000" cy="6477000"/>
          </a:xfrm>
        </p:spPr>
        <p:txBody>
          <a:bodyPr/>
          <a:lstStyle/>
          <a:p>
            <a:pPr algn="l" eaLnBrk="1" hangingPunct="1"/>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Matter Class #4</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Objective:  Particle Diagrams for solids, liquids, gases, atoms, molecules, compounds, and mixtures.   </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Put on your thinking hats.</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rgbClr val="0000CC"/>
                </a:solidFill>
                <a:latin typeface="Times New Roman" panose="02020603050405020304" pitchFamily="18" charset="0"/>
                <a:cs typeface="Times New Roman" panose="02020603050405020304" pitchFamily="18" charset="0"/>
              </a:rPr>
              <a:t> </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pic>
        <p:nvPicPr>
          <p:cNvPr id="20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886200"/>
            <a:ext cx="28321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6612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0" y="0"/>
            <a:ext cx="91440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3600" dirty="0">
                <a:solidFill>
                  <a:srgbClr val="FF0000"/>
                </a:solidFill>
                <a:latin typeface="Times New Roman" panose="02020603050405020304" pitchFamily="18" charset="0"/>
                <a:cs typeface="Times New Roman" panose="02020603050405020304" pitchFamily="18" charset="0"/>
              </a:rPr>
              <a:t>49.  A particle diagram shows the idea of   </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chemical substances in a cartoon sort of way</a:t>
            </a:r>
          </a:p>
          <a:p>
            <a:pPr eaLnBrk="1" fontAlgn="base" hangingPunct="1">
              <a:spcBef>
                <a:spcPct val="0"/>
              </a:spcBef>
              <a:spcAft>
                <a:spcPct val="0"/>
              </a:spcAft>
              <a:buFontTx/>
              <a:buNone/>
            </a:pP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The diagrams are not realistic in shape, but with some imagination and thinking, you can understand what they are going to show.</a:t>
            </a:r>
          </a:p>
          <a:p>
            <a:pPr eaLnBrk="1" fontAlgn="base" hangingPunct="1">
              <a:spcBef>
                <a:spcPct val="0"/>
              </a:spcBef>
              <a:spcAft>
                <a:spcPct val="0"/>
              </a:spcAft>
              <a:buFontTx/>
              <a:buNone/>
            </a:pP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Tx/>
              <a:buNone/>
            </a:pPr>
            <a:r>
              <a:rPr lang="en-US" altLang="en-US" sz="2400" dirty="0">
                <a:solidFill>
                  <a:srgbClr val="000000"/>
                </a:solidFill>
                <a:latin typeface="Times New Roman" panose="02020603050405020304" pitchFamily="18" charset="0"/>
                <a:cs typeface="Times New Roman" panose="02020603050405020304" pitchFamily="18" charset="0"/>
              </a:rPr>
              <a:t>You need to be aware of these vocabulary words to move forward.  Think, or ask now.</a:t>
            </a:r>
          </a:p>
          <a:p>
            <a:pPr eaLnBrk="1" fontAlgn="base" hangingPunct="1">
              <a:spcBef>
                <a:spcPct val="0"/>
              </a:spcBef>
              <a:spcAft>
                <a:spcPct val="0"/>
              </a:spcAft>
              <a:buFontTx/>
              <a:buNone/>
            </a:pP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Tx/>
              <a:buNone/>
            </a:pPr>
            <a:r>
              <a:rPr lang="en-US" altLang="en-US" sz="2400" dirty="0">
                <a:solidFill>
                  <a:srgbClr val="000000"/>
                </a:solidFill>
                <a:latin typeface="Times New Roman" panose="02020603050405020304" pitchFamily="18" charset="0"/>
                <a:cs typeface="Times New Roman" panose="02020603050405020304" pitchFamily="18" charset="0"/>
              </a:rPr>
              <a:t>SOLID – LIQUID – GAS</a:t>
            </a:r>
          </a:p>
          <a:p>
            <a:pPr eaLnBrk="1" fontAlgn="base" hangingPunct="1">
              <a:spcBef>
                <a:spcPct val="0"/>
              </a:spcBef>
              <a:spcAft>
                <a:spcPct val="0"/>
              </a:spcAft>
              <a:buFontTx/>
              <a:buNone/>
            </a:pP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Tx/>
              <a:buNone/>
            </a:pPr>
            <a:r>
              <a:rPr lang="en-US" altLang="en-US" sz="2400" dirty="0">
                <a:solidFill>
                  <a:srgbClr val="000000"/>
                </a:solidFill>
                <a:latin typeface="Times New Roman" panose="02020603050405020304" pitchFamily="18" charset="0"/>
                <a:cs typeface="Times New Roman" panose="02020603050405020304" pitchFamily="18" charset="0"/>
              </a:rPr>
              <a:t>ATOM – COMPOUND – MIXTURE – DIATOMIC ELEMENTS</a:t>
            </a:r>
          </a:p>
          <a:p>
            <a:pPr eaLnBrk="1" fontAlgn="base" hangingPunct="1">
              <a:spcBef>
                <a:spcPct val="0"/>
              </a:spcBef>
              <a:spcAft>
                <a:spcPct val="0"/>
              </a:spcAft>
              <a:buFontTx/>
              <a:buNone/>
            </a:pP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Tx/>
              <a:buNone/>
            </a:pP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Tx/>
              <a:buNone/>
            </a:pPr>
            <a:r>
              <a:rPr lang="en-US" altLang="en-US" sz="2400" dirty="0">
                <a:solidFill>
                  <a:srgbClr val="000000"/>
                </a:solidFill>
                <a:latin typeface="Times New Roman" panose="02020603050405020304" pitchFamily="18" charset="0"/>
                <a:cs typeface="Times New Roman" panose="02020603050405020304" pitchFamily="18" charset="0"/>
              </a:rPr>
              <a:t>These particle diagrams will show all seven of these, you need to be able to recognize them, and draw them too.  </a:t>
            </a:r>
          </a:p>
        </p:txBody>
      </p:sp>
    </p:spTree>
    <p:extLst>
      <p:ext uri="{BB962C8B-B14F-4D97-AF65-F5344CB8AC3E}">
        <p14:creationId xmlns:p14="http://schemas.microsoft.com/office/powerpoint/2010/main" val="32499360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0"/>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3000" dirty="0">
                <a:solidFill>
                  <a:srgbClr val="000000">
                    <a:lumMod val="95000"/>
                    <a:lumOff val="5000"/>
                  </a:srgbClr>
                </a:solidFill>
                <a:latin typeface="Times New Roman" panose="02020603050405020304" pitchFamily="18" charset="0"/>
                <a:cs typeface="Times New Roman" panose="02020603050405020304" pitchFamily="18" charset="0"/>
              </a:rPr>
              <a:t>50.  Particle diagrams for a GAS, a LIQUID, and SOLID</a:t>
            </a:r>
          </a:p>
        </p:txBody>
      </p:sp>
      <p:sp>
        <p:nvSpPr>
          <p:cNvPr id="7171" name="Rectangle 5"/>
          <p:cNvSpPr>
            <a:spLocks noChangeArrowheads="1"/>
          </p:cNvSpPr>
          <p:nvPr/>
        </p:nvSpPr>
        <p:spPr bwMode="auto">
          <a:xfrm>
            <a:off x="342900" y="838200"/>
            <a:ext cx="8153400" cy="3276600"/>
          </a:xfrm>
          <a:prstGeom prst="rect">
            <a:avLst/>
          </a:prstGeom>
          <a:solidFill>
            <a:srgbClr val="D6ECEE"/>
          </a:solidFill>
          <a:ln w="25400">
            <a:solidFill>
              <a:schemeClr val="accent2"/>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2" name="Line 6"/>
          <p:cNvSpPr>
            <a:spLocks noChangeShapeType="1"/>
          </p:cNvSpPr>
          <p:nvPr/>
        </p:nvSpPr>
        <p:spPr bwMode="auto">
          <a:xfrm>
            <a:off x="2705100" y="838200"/>
            <a:ext cx="0" cy="327660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7173" name="Line 9"/>
          <p:cNvSpPr>
            <a:spLocks noChangeShapeType="1"/>
          </p:cNvSpPr>
          <p:nvPr/>
        </p:nvSpPr>
        <p:spPr bwMode="auto">
          <a:xfrm>
            <a:off x="5829300" y="838200"/>
            <a:ext cx="0" cy="327660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7174" name="Oval 10"/>
          <p:cNvSpPr>
            <a:spLocks noChangeArrowheads="1"/>
          </p:cNvSpPr>
          <p:nvPr/>
        </p:nvSpPr>
        <p:spPr bwMode="auto">
          <a:xfrm>
            <a:off x="647700" y="28194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5" name="Oval 11"/>
          <p:cNvSpPr>
            <a:spLocks noChangeArrowheads="1"/>
          </p:cNvSpPr>
          <p:nvPr/>
        </p:nvSpPr>
        <p:spPr bwMode="auto">
          <a:xfrm>
            <a:off x="1790700" y="3276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6" name="Oval 12"/>
          <p:cNvSpPr>
            <a:spLocks noChangeArrowheads="1"/>
          </p:cNvSpPr>
          <p:nvPr/>
        </p:nvSpPr>
        <p:spPr bwMode="auto">
          <a:xfrm>
            <a:off x="1943100" y="19050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7" name="Oval 13"/>
          <p:cNvSpPr>
            <a:spLocks noChangeArrowheads="1"/>
          </p:cNvSpPr>
          <p:nvPr/>
        </p:nvSpPr>
        <p:spPr bwMode="auto">
          <a:xfrm>
            <a:off x="1181100" y="19050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8" name="Oval 14"/>
          <p:cNvSpPr>
            <a:spLocks noChangeArrowheads="1"/>
          </p:cNvSpPr>
          <p:nvPr/>
        </p:nvSpPr>
        <p:spPr bwMode="auto">
          <a:xfrm>
            <a:off x="1943100" y="11430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9" name="Oval 15"/>
          <p:cNvSpPr>
            <a:spLocks noChangeArrowheads="1"/>
          </p:cNvSpPr>
          <p:nvPr/>
        </p:nvSpPr>
        <p:spPr bwMode="auto">
          <a:xfrm>
            <a:off x="723900" y="11430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0" name="Oval 16"/>
          <p:cNvSpPr>
            <a:spLocks noChangeArrowheads="1"/>
          </p:cNvSpPr>
          <p:nvPr/>
        </p:nvSpPr>
        <p:spPr bwMode="auto">
          <a:xfrm>
            <a:off x="952500" y="34290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1" name="Oval 17"/>
          <p:cNvSpPr>
            <a:spLocks noChangeArrowheads="1"/>
          </p:cNvSpPr>
          <p:nvPr/>
        </p:nvSpPr>
        <p:spPr bwMode="auto">
          <a:xfrm>
            <a:off x="4381500" y="3276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2" name="Oval 18"/>
          <p:cNvSpPr>
            <a:spLocks noChangeArrowheads="1"/>
          </p:cNvSpPr>
          <p:nvPr/>
        </p:nvSpPr>
        <p:spPr bwMode="auto">
          <a:xfrm>
            <a:off x="4610100" y="3657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3" name="Oval 19"/>
          <p:cNvSpPr>
            <a:spLocks noChangeArrowheads="1"/>
          </p:cNvSpPr>
          <p:nvPr/>
        </p:nvSpPr>
        <p:spPr bwMode="auto">
          <a:xfrm>
            <a:off x="4152900" y="3657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4" name="Oval 20"/>
          <p:cNvSpPr>
            <a:spLocks noChangeArrowheads="1"/>
          </p:cNvSpPr>
          <p:nvPr/>
        </p:nvSpPr>
        <p:spPr bwMode="auto">
          <a:xfrm>
            <a:off x="3695700" y="35814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5" name="Oval 21"/>
          <p:cNvSpPr>
            <a:spLocks noChangeArrowheads="1"/>
          </p:cNvSpPr>
          <p:nvPr/>
        </p:nvSpPr>
        <p:spPr bwMode="auto">
          <a:xfrm>
            <a:off x="2933700" y="3276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6" name="Oval 22"/>
          <p:cNvSpPr>
            <a:spLocks noChangeArrowheads="1"/>
          </p:cNvSpPr>
          <p:nvPr/>
        </p:nvSpPr>
        <p:spPr bwMode="auto">
          <a:xfrm>
            <a:off x="3238500" y="3657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7" name="Oval 23"/>
          <p:cNvSpPr>
            <a:spLocks noChangeArrowheads="1"/>
          </p:cNvSpPr>
          <p:nvPr/>
        </p:nvSpPr>
        <p:spPr bwMode="auto">
          <a:xfrm>
            <a:off x="2705100" y="3657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8" name="Oval 24"/>
          <p:cNvSpPr>
            <a:spLocks noChangeArrowheads="1"/>
          </p:cNvSpPr>
          <p:nvPr/>
        </p:nvSpPr>
        <p:spPr bwMode="auto">
          <a:xfrm>
            <a:off x="5372100" y="3276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9" name="Oval 25"/>
          <p:cNvSpPr>
            <a:spLocks noChangeArrowheads="1"/>
          </p:cNvSpPr>
          <p:nvPr/>
        </p:nvSpPr>
        <p:spPr bwMode="auto">
          <a:xfrm>
            <a:off x="5067300" y="35814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90" name="Oval 26"/>
          <p:cNvSpPr>
            <a:spLocks noChangeArrowheads="1"/>
          </p:cNvSpPr>
          <p:nvPr/>
        </p:nvSpPr>
        <p:spPr bwMode="auto">
          <a:xfrm>
            <a:off x="6896100" y="2895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91" name="Oval 27"/>
          <p:cNvSpPr>
            <a:spLocks noChangeArrowheads="1"/>
          </p:cNvSpPr>
          <p:nvPr/>
        </p:nvSpPr>
        <p:spPr bwMode="auto">
          <a:xfrm>
            <a:off x="7581900" y="3276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92" name="Oval 28"/>
          <p:cNvSpPr>
            <a:spLocks noChangeArrowheads="1"/>
          </p:cNvSpPr>
          <p:nvPr/>
        </p:nvSpPr>
        <p:spPr bwMode="auto">
          <a:xfrm>
            <a:off x="7124700" y="3276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93" name="Oval 29"/>
          <p:cNvSpPr>
            <a:spLocks noChangeArrowheads="1"/>
          </p:cNvSpPr>
          <p:nvPr/>
        </p:nvSpPr>
        <p:spPr bwMode="auto">
          <a:xfrm>
            <a:off x="6667500" y="3276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94" name="Oval 30"/>
          <p:cNvSpPr>
            <a:spLocks noChangeArrowheads="1"/>
          </p:cNvSpPr>
          <p:nvPr/>
        </p:nvSpPr>
        <p:spPr bwMode="auto">
          <a:xfrm>
            <a:off x="7810500" y="3657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95" name="Oval 31"/>
          <p:cNvSpPr>
            <a:spLocks noChangeArrowheads="1"/>
          </p:cNvSpPr>
          <p:nvPr/>
        </p:nvSpPr>
        <p:spPr bwMode="auto">
          <a:xfrm>
            <a:off x="7353300" y="3657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96" name="Oval 32"/>
          <p:cNvSpPr>
            <a:spLocks noChangeArrowheads="1"/>
          </p:cNvSpPr>
          <p:nvPr/>
        </p:nvSpPr>
        <p:spPr bwMode="auto">
          <a:xfrm>
            <a:off x="6896100" y="3657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97" name="Oval 33"/>
          <p:cNvSpPr>
            <a:spLocks noChangeArrowheads="1"/>
          </p:cNvSpPr>
          <p:nvPr/>
        </p:nvSpPr>
        <p:spPr bwMode="auto">
          <a:xfrm>
            <a:off x="6438900" y="3657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98" name="Oval 35"/>
          <p:cNvSpPr>
            <a:spLocks noChangeArrowheads="1"/>
          </p:cNvSpPr>
          <p:nvPr/>
        </p:nvSpPr>
        <p:spPr bwMode="auto">
          <a:xfrm>
            <a:off x="7124700" y="2514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99" name="Oval 36"/>
          <p:cNvSpPr>
            <a:spLocks noChangeArrowheads="1"/>
          </p:cNvSpPr>
          <p:nvPr/>
        </p:nvSpPr>
        <p:spPr bwMode="auto">
          <a:xfrm>
            <a:off x="7353300" y="2895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200" name="Text Box 37"/>
          <p:cNvSpPr txBox="1">
            <a:spLocks noChangeArrowheads="1"/>
          </p:cNvSpPr>
          <p:nvPr/>
        </p:nvSpPr>
        <p:spPr bwMode="auto">
          <a:xfrm>
            <a:off x="0" y="4267200"/>
            <a:ext cx="9144000" cy="2308324"/>
          </a:xfrm>
          <a:prstGeom prst="rect">
            <a:avLst/>
          </a:prstGeom>
          <a:solidFill>
            <a:srgbClr val="FFFF99"/>
          </a:solid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defRPr/>
            </a:pP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Gas particles don’t touch each other, they “float” in space.  </a:t>
            </a: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Liquids are at the bottom of the container, but not arranged orderly.  </a:t>
            </a: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Solid matter has particles in a very orderly pattern, they do not conform to the shape of the container.  </a:t>
            </a:r>
          </a:p>
        </p:txBody>
      </p:sp>
    </p:spTree>
    <p:extLst>
      <p:ext uri="{BB962C8B-B14F-4D97-AF65-F5344CB8AC3E}">
        <p14:creationId xmlns:p14="http://schemas.microsoft.com/office/powerpoint/2010/main" val="18274897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304800" y="76200"/>
            <a:ext cx="8153400" cy="3276600"/>
          </a:xfrm>
          <a:prstGeom prst="rect">
            <a:avLst/>
          </a:prstGeom>
          <a:solidFill>
            <a:srgbClr val="D6ECEE"/>
          </a:solidFill>
          <a:ln w="25400">
            <a:solidFill>
              <a:schemeClr val="accent2"/>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2" name="Line 6"/>
          <p:cNvSpPr>
            <a:spLocks noChangeShapeType="1"/>
          </p:cNvSpPr>
          <p:nvPr/>
        </p:nvSpPr>
        <p:spPr bwMode="auto">
          <a:xfrm>
            <a:off x="2667000" y="76200"/>
            <a:ext cx="0" cy="327660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7173" name="Line 9"/>
          <p:cNvSpPr>
            <a:spLocks noChangeShapeType="1"/>
          </p:cNvSpPr>
          <p:nvPr/>
        </p:nvSpPr>
        <p:spPr bwMode="auto">
          <a:xfrm>
            <a:off x="5791200" y="76200"/>
            <a:ext cx="0" cy="327660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7174" name="Oval 10"/>
          <p:cNvSpPr>
            <a:spLocks noChangeArrowheads="1"/>
          </p:cNvSpPr>
          <p:nvPr/>
        </p:nvSpPr>
        <p:spPr bwMode="auto">
          <a:xfrm>
            <a:off x="609600" y="20574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5" name="Oval 11"/>
          <p:cNvSpPr>
            <a:spLocks noChangeArrowheads="1"/>
          </p:cNvSpPr>
          <p:nvPr/>
        </p:nvSpPr>
        <p:spPr bwMode="auto">
          <a:xfrm>
            <a:off x="1752600" y="2514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6" name="Oval 12"/>
          <p:cNvSpPr>
            <a:spLocks noChangeArrowheads="1"/>
          </p:cNvSpPr>
          <p:nvPr/>
        </p:nvSpPr>
        <p:spPr bwMode="auto">
          <a:xfrm>
            <a:off x="1905000" y="11430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7" name="Oval 13"/>
          <p:cNvSpPr>
            <a:spLocks noChangeArrowheads="1"/>
          </p:cNvSpPr>
          <p:nvPr/>
        </p:nvSpPr>
        <p:spPr bwMode="auto">
          <a:xfrm>
            <a:off x="1143000" y="11430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8" name="Oval 14"/>
          <p:cNvSpPr>
            <a:spLocks noChangeArrowheads="1"/>
          </p:cNvSpPr>
          <p:nvPr/>
        </p:nvSpPr>
        <p:spPr bwMode="auto">
          <a:xfrm>
            <a:off x="1905000" y="3810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9" name="Oval 15"/>
          <p:cNvSpPr>
            <a:spLocks noChangeArrowheads="1"/>
          </p:cNvSpPr>
          <p:nvPr/>
        </p:nvSpPr>
        <p:spPr bwMode="auto">
          <a:xfrm>
            <a:off x="685800" y="3810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0" name="Oval 16"/>
          <p:cNvSpPr>
            <a:spLocks noChangeArrowheads="1"/>
          </p:cNvSpPr>
          <p:nvPr/>
        </p:nvSpPr>
        <p:spPr bwMode="auto">
          <a:xfrm>
            <a:off x="914400" y="26670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200" name="Text Box 37"/>
          <p:cNvSpPr txBox="1">
            <a:spLocks noChangeArrowheads="1"/>
          </p:cNvSpPr>
          <p:nvPr/>
        </p:nvSpPr>
        <p:spPr bwMode="auto">
          <a:xfrm>
            <a:off x="0" y="3429000"/>
            <a:ext cx="9144000" cy="1938992"/>
          </a:xfrm>
          <a:prstGeom prst="rect">
            <a:avLst/>
          </a:prstGeom>
          <a:solidFill>
            <a:srgbClr val="FFFF99"/>
          </a:solid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defRPr/>
            </a:pP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51.  </a:t>
            </a:r>
            <a:r>
              <a:rPr lang="en-US" altLang="en-US" sz="2400" b="1" dirty="0">
                <a:solidFill>
                  <a:srgbClr val="000000">
                    <a:lumMod val="95000"/>
                    <a:lumOff val="5000"/>
                  </a:srgbClr>
                </a:solidFill>
                <a:latin typeface="Times New Roman" panose="02020603050405020304" pitchFamily="18" charset="0"/>
                <a:cs typeface="Times New Roman" panose="02020603050405020304" pitchFamily="18" charset="0"/>
              </a:rPr>
              <a:t>Gases have indefinite volume, and indefinite shape</a:t>
            </a: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  They fill any</a:t>
            </a: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       container of any size you put them in.  They take the shape of the</a:t>
            </a: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       container.  </a:t>
            </a: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887811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304800" y="76200"/>
            <a:ext cx="8153400" cy="3276600"/>
          </a:xfrm>
          <a:prstGeom prst="rect">
            <a:avLst/>
          </a:prstGeom>
          <a:solidFill>
            <a:srgbClr val="D6ECEE"/>
          </a:solidFill>
          <a:ln w="25400">
            <a:solidFill>
              <a:schemeClr val="accent2"/>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2" name="Line 6"/>
          <p:cNvSpPr>
            <a:spLocks noChangeShapeType="1"/>
          </p:cNvSpPr>
          <p:nvPr/>
        </p:nvSpPr>
        <p:spPr bwMode="auto">
          <a:xfrm>
            <a:off x="2667000" y="76200"/>
            <a:ext cx="0" cy="327660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7173" name="Line 9"/>
          <p:cNvSpPr>
            <a:spLocks noChangeShapeType="1"/>
          </p:cNvSpPr>
          <p:nvPr/>
        </p:nvSpPr>
        <p:spPr bwMode="auto">
          <a:xfrm>
            <a:off x="5791200" y="76200"/>
            <a:ext cx="0" cy="327660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7174" name="Oval 10"/>
          <p:cNvSpPr>
            <a:spLocks noChangeArrowheads="1"/>
          </p:cNvSpPr>
          <p:nvPr/>
        </p:nvSpPr>
        <p:spPr bwMode="auto">
          <a:xfrm>
            <a:off x="609600" y="20574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5" name="Oval 11"/>
          <p:cNvSpPr>
            <a:spLocks noChangeArrowheads="1"/>
          </p:cNvSpPr>
          <p:nvPr/>
        </p:nvSpPr>
        <p:spPr bwMode="auto">
          <a:xfrm>
            <a:off x="1752600" y="2514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6" name="Oval 12"/>
          <p:cNvSpPr>
            <a:spLocks noChangeArrowheads="1"/>
          </p:cNvSpPr>
          <p:nvPr/>
        </p:nvSpPr>
        <p:spPr bwMode="auto">
          <a:xfrm>
            <a:off x="1905000" y="11430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7" name="Oval 13"/>
          <p:cNvSpPr>
            <a:spLocks noChangeArrowheads="1"/>
          </p:cNvSpPr>
          <p:nvPr/>
        </p:nvSpPr>
        <p:spPr bwMode="auto">
          <a:xfrm>
            <a:off x="1143000" y="11430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8" name="Oval 14"/>
          <p:cNvSpPr>
            <a:spLocks noChangeArrowheads="1"/>
          </p:cNvSpPr>
          <p:nvPr/>
        </p:nvSpPr>
        <p:spPr bwMode="auto">
          <a:xfrm>
            <a:off x="1905000" y="3810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9" name="Oval 15"/>
          <p:cNvSpPr>
            <a:spLocks noChangeArrowheads="1"/>
          </p:cNvSpPr>
          <p:nvPr/>
        </p:nvSpPr>
        <p:spPr bwMode="auto">
          <a:xfrm>
            <a:off x="685800" y="3810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0" name="Oval 16"/>
          <p:cNvSpPr>
            <a:spLocks noChangeArrowheads="1"/>
          </p:cNvSpPr>
          <p:nvPr/>
        </p:nvSpPr>
        <p:spPr bwMode="auto">
          <a:xfrm>
            <a:off x="914400" y="26670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1" name="Oval 17"/>
          <p:cNvSpPr>
            <a:spLocks noChangeArrowheads="1"/>
          </p:cNvSpPr>
          <p:nvPr/>
        </p:nvSpPr>
        <p:spPr bwMode="auto">
          <a:xfrm>
            <a:off x="4343400" y="2514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2" name="Oval 18"/>
          <p:cNvSpPr>
            <a:spLocks noChangeArrowheads="1"/>
          </p:cNvSpPr>
          <p:nvPr/>
        </p:nvSpPr>
        <p:spPr bwMode="auto">
          <a:xfrm>
            <a:off x="4572000" y="2895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3" name="Oval 19"/>
          <p:cNvSpPr>
            <a:spLocks noChangeArrowheads="1"/>
          </p:cNvSpPr>
          <p:nvPr/>
        </p:nvSpPr>
        <p:spPr bwMode="auto">
          <a:xfrm>
            <a:off x="4114800" y="2895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4" name="Oval 20"/>
          <p:cNvSpPr>
            <a:spLocks noChangeArrowheads="1"/>
          </p:cNvSpPr>
          <p:nvPr/>
        </p:nvSpPr>
        <p:spPr bwMode="auto">
          <a:xfrm>
            <a:off x="3657600" y="28194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5" name="Oval 21"/>
          <p:cNvSpPr>
            <a:spLocks noChangeArrowheads="1"/>
          </p:cNvSpPr>
          <p:nvPr/>
        </p:nvSpPr>
        <p:spPr bwMode="auto">
          <a:xfrm>
            <a:off x="2895600" y="2514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6" name="Oval 22"/>
          <p:cNvSpPr>
            <a:spLocks noChangeArrowheads="1"/>
          </p:cNvSpPr>
          <p:nvPr/>
        </p:nvSpPr>
        <p:spPr bwMode="auto">
          <a:xfrm>
            <a:off x="3200400" y="2895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7" name="Oval 23"/>
          <p:cNvSpPr>
            <a:spLocks noChangeArrowheads="1"/>
          </p:cNvSpPr>
          <p:nvPr/>
        </p:nvSpPr>
        <p:spPr bwMode="auto">
          <a:xfrm>
            <a:off x="2667000" y="2895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8" name="Oval 24"/>
          <p:cNvSpPr>
            <a:spLocks noChangeArrowheads="1"/>
          </p:cNvSpPr>
          <p:nvPr/>
        </p:nvSpPr>
        <p:spPr bwMode="auto">
          <a:xfrm>
            <a:off x="5334000" y="2514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9" name="Oval 25"/>
          <p:cNvSpPr>
            <a:spLocks noChangeArrowheads="1"/>
          </p:cNvSpPr>
          <p:nvPr/>
        </p:nvSpPr>
        <p:spPr bwMode="auto">
          <a:xfrm>
            <a:off x="5029200" y="28194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200" name="Text Box 37"/>
          <p:cNvSpPr txBox="1">
            <a:spLocks noChangeArrowheads="1"/>
          </p:cNvSpPr>
          <p:nvPr/>
        </p:nvSpPr>
        <p:spPr bwMode="auto">
          <a:xfrm>
            <a:off x="0" y="3429000"/>
            <a:ext cx="9144000" cy="3046988"/>
          </a:xfrm>
          <a:prstGeom prst="rect">
            <a:avLst/>
          </a:prstGeom>
          <a:solidFill>
            <a:srgbClr val="FFFF99"/>
          </a:solid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defRPr/>
            </a:pP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51.  Gases have indefinite volume, and indefinite shape.  They fill any</a:t>
            </a: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       container of any size you put them in.  They take the shape of the</a:t>
            </a: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       container.  </a:t>
            </a: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52.  </a:t>
            </a:r>
            <a:r>
              <a:rPr lang="en-US" altLang="en-US" sz="2400" b="1" dirty="0">
                <a:solidFill>
                  <a:srgbClr val="000000">
                    <a:lumMod val="95000"/>
                    <a:lumOff val="5000"/>
                  </a:srgbClr>
                </a:solidFill>
                <a:latin typeface="Times New Roman" panose="02020603050405020304" pitchFamily="18" charset="0"/>
                <a:cs typeface="Times New Roman" panose="02020603050405020304" pitchFamily="18" charset="0"/>
              </a:rPr>
              <a:t>Liquids have a definite volume, and indefinite shape.</a:t>
            </a:r>
            <a:br>
              <a:rPr lang="en-US" altLang="en-US" sz="2400" b="1" dirty="0">
                <a:solidFill>
                  <a:srgbClr val="000000">
                    <a:lumMod val="95000"/>
                    <a:lumOff val="5000"/>
                  </a:srgbClr>
                </a:solidFill>
                <a:latin typeface="Times New Roman" panose="02020603050405020304" pitchFamily="18" charset="0"/>
                <a:cs typeface="Times New Roman" panose="02020603050405020304" pitchFamily="18" charset="0"/>
              </a:rPr>
            </a:b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       They take the shape of the bottom of the container they are put into.    </a:t>
            </a: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endPar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848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770537"/>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6. What is a physical property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of matter?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Qualities that can be…</a:t>
            </a:r>
          </a:p>
          <a:p>
            <a:endParaRPr lang="en-US" sz="3600" dirty="0">
              <a:latin typeface="Times New Roman" panose="02020603050405020304" pitchFamily="18" charset="0"/>
              <a:cs typeface="Times New Roman" panose="02020603050405020304" pitchFamily="18" charset="0"/>
            </a:endParaRPr>
          </a:p>
          <a:p>
            <a:pPr algn="ctr"/>
            <a:br>
              <a:rPr lang="en-US" sz="3600" dirty="0">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CONSTANT</a:t>
            </a:r>
            <a:r>
              <a:rPr lang="en-US" sz="4400" dirty="0">
                <a:latin typeface="Times New Roman" panose="02020603050405020304" pitchFamily="18" charset="0"/>
                <a:cs typeface="Times New Roman" panose="02020603050405020304" pitchFamily="18" charset="0"/>
              </a:rPr>
              <a:t> and are </a:t>
            </a:r>
            <a:r>
              <a:rPr lang="en-US" sz="4400" dirty="0">
                <a:solidFill>
                  <a:srgbClr val="FF0000"/>
                </a:solidFill>
                <a:latin typeface="Times New Roman" panose="02020603050405020304" pitchFamily="18" charset="0"/>
                <a:cs typeface="Times New Roman" panose="02020603050405020304" pitchFamily="18" charset="0"/>
              </a:rPr>
              <a:t>MEASURABLE</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008227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304800" y="76200"/>
            <a:ext cx="8153400" cy="3276600"/>
          </a:xfrm>
          <a:prstGeom prst="rect">
            <a:avLst/>
          </a:prstGeom>
          <a:solidFill>
            <a:srgbClr val="D6ECEE"/>
          </a:solidFill>
          <a:ln w="25400">
            <a:solidFill>
              <a:schemeClr val="accent2"/>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2" name="Line 6"/>
          <p:cNvSpPr>
            <a:spLocks noChangeShapeType="1"/>
          </p:cNvSpPr>
          <p:nvPr/>
        </p:nvSpPr>
        <p:spPr bwMode="auto">
          <a:xfrm>
            <a:off x="2667000" y="76200"/>
            <a:ext cx="0" cy="327660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7173" name="Line 9"/>
          <p:cNvSpPr>
            <a:spLocks noChangeShapeType="1"/>
          </p:cNvSpPr>
          <p:nvPr/>
        </p:nvSpPr>
        <p:spPr bwMode="auto">
          <a:xfrm>
            <a:off x="5791200" y="76200"/>
            <a:ext cx="0" cy="327660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7174" name="Oval 10"/>
          <p:cNvSpPr>
            <a:spLocks noChangeArrowheads="1"/>
          </p:cNvSpPr>
          <p:nvPr/>
        </p:nvSpPr>
        <p:spPr bwMode="auto">
          <a:xfrm>
            <a:off x="609600" y="20574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5" name="Oval 11"/>
          <p:cNvSpPr>
            <a:spLocks noChangeArrowheads="1"/>
          </p:cNvSpPr>
          <p:nvPr/>
        </p:nvSpPr>
        <p:spPr bwMode="auto">
          <a:xfrm>
            <a:off x="1752600" y="2514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6" name="Oval 12"/>
          <p:cNvSpPr>
            <a:spLocks noChangeArrowheads="1"/>
          </p:cNvSpPr>
          <p:nvPr/>
        </p:nvSpPr>
        <p:spPr bwMode="auto">
          <a:xfrm>
            <a:off x="1905000" y="11430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7" name="Oval 13"/>
          <p:cNvSpPr>
            <a:spLocks noChangeArrowheads="1"/>
          </p:cNvSpPr>
          <p:nvPr/>
        </p:nvSpPr>
        <p:spPr bwMode="auto">
          <a:xfrm>
            <a:off x="1143000" y="11430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8" name="Oval 14"/>
          <p:cNvSpPr>
            <a:spLocks noChangeArrowheads="1"/>
          </p:cNvSpPr>
          <p:nvPr/>
        </p:nvSpPr>
        <p:spPr bwMode="auto">
          <a:xfrm>
            <a:off x="1905000" y="3810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79" name="Oval 15"/>
          <p:cNvSpPr>
            <a:spLocks noChangeArrowheads="1"/>
          </p:cNvSpPr>
          <p:nvPr/>
        </p:nvSpPr>
        <p:spPr bwMode="auto">
          <a:xfrm>
            <a:off x="685800" y="3810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0" name="Oval 16"/>
          <p:cNvSpPr>
            <a:spLocks noChangeArrowheads="1"/>
          </p:cNvSpPr>
          <p:nvPr/>
        </p:nvSpPr>
        <p:spPr bwMode="auto">
          <a:xfrm>
            <a:off x="914400" y="26670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1" name="Oval 17"/>
          <p:cNvSpPr>
            <a:spLocks noChangeArrowheads="1"/>
          </p:cNvSpPr>
          <p:nvPr/>
        </p:nvSpPr>
        <p:spPr bwMode="auto">
          <a:xfrm>
            <a:off x="4343400" y="2514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2" name="Oval 18"/>
          <p:cNvSpPr>
            <a:spLocks noChangeArrowheads="1"/>
          </p:cNvSpPr>
          <p:nvPr/>
        </p:nvSpPr>
        <p:spPr bwMode="auto">
          <a:xfrm>
            <a:off x="4572000" y="2895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3" name="Oval 19"/>
          <p:cNvSpPr>
            <a:spLocks noChangeArrowheads="1"/>
          </p:cNvSpPr>
          <p:nvPr/>
        </p:nvSpPr>
        <p:spPr bwMode="auto">
          <a:xfrm>
            <a:off x="4114800" y="2895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4" name="Oval 20"/>
          <p:cNvSpPr>
            <a:spLocks noChangeArrowheads="1"/>
          </p:cNvSpPr>
          <p:nvPr/>
        </p:nvSpPr>
        <p:spPr bwMode="auto">
          <a:xfrm>
            <a:off x="3657600" y="28194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5" name="Oval 21"/>
          <p:cNvSpPr>
            <a:spLocks noChangeArrowheads="1"/>
          </p:cNvSpPr>
          <p:nvPr/>
        </p:nvSpPr>
        <p:spPr bwMode="auto">
          <a:xfrm>
            <a:off x="2895600" y="2514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6" name="Oval 22"/>
          <p:cNvSpPr>
            <a:spLocks noChangeArrowheads="1"/>
          </p:cNvSpPr>
          <p:nvPr/>
        </p:nvSpPr>
        <p:spPr bwMode="auto">
          <a:xfrm>
            <a:off x="3200400" y="2895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7" name="Oval 23"/>
          <p:cNvSpPr>
            <a:spLocks noChangeArrowheads="1"/>
          </p:cNvSpPr>
          <p:nvPr/>
        </p:nvSpPr>
        <p:spPr bwMode="auto">
          <a:xfrm>
            <a:off x="2667000" y="2895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8" name="Oval 24"/>
          <p:cNvSpPr>
            <a:spLocks noChangeArrowheads="1"/>
          </p:cNvSpPr>
          <p:nvPr/>
        </p:nvSpPr>
        <p:spPr bwMode="auto">
          <a:xfrm>
            <a:off x="5334000" y="2514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89" name="Oval 25"/>
          <p:cNvSpPr>
            <a:spLocks noChangeArrowheads="1"/>
          </p:cNvSpPr>
          <p:nvPr/>
        </p:nvSpPr>
        <p:spPr bwMode="auto">
          <a:xfrm>
            <a:off x="5029200" y="28194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90" name="Oval 26"/>
          <p:cNvSpPr>
            <a:spLocks noChangeArrowheads="1"/>
          </p:cNvSpPr>
          <p:nvPr/>
        </p:nvSpPr>
        <p:spPr bwMode="auto">
          <a:xfrm>
            <a:off x="6858000" y="2133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91" name="Oval 27"/>
          <p:cNvSpPr>
            <a:spLocks noChangeArrowheads="1"/>
          </p:cNvSpPr>
          <p:nvPr/>
        </p:nvSpPr>
        <p:spPr bwMode="auto">
          <a:xfrm>
            <a:off x="7543800" y="2514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92" name="Oval 28"/>
          <p:cNvSpPr>
            <a:spLocks noChangeArrowheads="1"/>
          </p:cNvSpPr>
          <p:nvPr/>
        </p:nvSpPr>
        <p:spPr bwMode="auto">
          <a:xfrm>
            <a:off x="7086600" y="2514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93" name="Oval 29"/>
          <p:cNvSpPr>
            <a:spLocks noChangeArrowheads="1"/>
          </p:cNvSpPr>
          <p:nvPr/>
        </p:nvSpPr>
        <p:spPr bwMode="auto">
          <a:xfrm>
            <a:off x="6629400" y="2514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94" name="Oval 30"/>
          <p:cNvSpPr>
            <a:spLocks noChangeArrowheads="1"/>
          </p:cNvSpPr>
          <p:nvPr/>
        </p:nvSpPr>
        <p:spPr bwMode="auto">
          <a:xfrm>
            <a:off x="7772400" y="2895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95" name="Oval 31"/>
          <p:cNvSpPr>
            <a:spLocks noChangeArrowheads="1"/>
          </p:cNvSpPr>
          <p:nvPr/>
        </p:nvSpPr>
        <p:spPr bwMode="auto">
          <a:xfrm>
            <a:off x="7315200" y="2895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96" name="Oval 32"/>
          <p:cNvSpPr>
            <a:spLocks noChangeArrowheads="1"/>
          </p:cNvSpPr>
          <p:nvPr/>
        </p:nvSpPr>
        <p:spPr bwMode="auto">
          <a:xfrm>
            <a:off x="6858000" y="2895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97" name="Oval 33"/>
          <p:cNvSpPr>
            <a:spLocks noChangeArrowheads="1"/>
          </p:cNvSpPr>
          <p:nvPr/>
        </p:nvSpPr>
        <p:spPr bwMode="auto">
          <a:xfrm>
            <a:off x="6400800" y="2895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98" name="Oval 35"/>
          <p:cNvSpPr>
            <a:spLocks noChangeArrowheads="1"/>
          </p:cNvSpPr>
          <p:nvPr/>
        </p:nvSpPr>
        <p:spPr bwMode="auto">
          <a:xfrm>
            <a:off x="7086600" y="1752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199" name="Oval 36"/>
          <p:cNvSpPr>
            <a:spLocks noChangeArrowheads="1"/>
          </p:cNvSpPr>
          <p:nvPr/>
        </p:nvSpPr>
        <p:spPr bwMode="auto">
          <a:xfrm>
            <a:off x="7315200" y="2133600"/>
            <a:ext cx="457200" cy="457200"/>
          </a:xfrm>
          <a:prstGeom prst="ellipse">
            <a:avLst/>
          </a:prstGeom>
          <a:solidFill>
            <a:schemeClr val="accent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7200" name="Text Box 37"/>
          <p:cNvSpPr txBox="1">
            <a:spLocks noChangeArrowheads="1"/>
          </p:cNvSpPr>
          <p:nvPr/>
        </p:nvSpPr>
        <p:spPr bwMode="auto">
          <a:xfrm>
            <a:off x="0" y="3429000"/>
            <a:ext cx="9144000" cy="3416320"/>
          </a:xfrm>
          <a:prstGeom prst="rect">
            <a:avLst/>
          </a:prstGeom>
          <a:solidFill>
            <a:srgbClr val="FFFF99"/>
          </a:solid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defRPr/>
            </a:pP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51.  Gases have indefinite volume, and indefinite shape.  They fill any</a:t>
            </a: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       container of any size you put them in.  They take the shape of the</a:t>
            </a: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       container.  </a:t>
            </a: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52.  Liquids have a definite volume, and indefinite shape.</a:t>
            </a: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       They take the shape of the bottom of the container they are put into. </a:t>
            </a: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53.  </a:t>
            </a:r>
            <a:r>
              <a:rPr lang="en-US" altLang="en-US" sz="2400" b="1" dirty="0">
                <a:solidFill>
                  <a:srgbClr val="000000">
                    <a:lumMod val="95000"/>
                    <a:lumOff val="5000"/>
                  </a:srgbClr>
                </a:solidFill>
                <a:latin typeface="Times New Roman" panose="02020603050405020304" pitchFamily="18" charset="0"/>
                <a:cs typeface="Times New Roman" panose="02020603050405020304" pitchFamily="18" charset="0"/>
              </a:rPr>
              <a:t>Solids have a definite volume and a definite shape</a:t>
            </a: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 one that </a:t>
            </a:r>
            <a:b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b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       does not conform to the container.  </a:t>
            </a:r>
          </a:p>
        </p:txBody>
      </p:sp>
    </p:spTree>
    <p:extLst>
      <p:ext uri="{BB962C8B-B14F-4D97-AF65-F5344CB8AC3E}">
        <p14:creationId xmlns:p14="http://schemas.microsoft.com/office/powerpoint/2010/main" val="21801447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70"/>
          <p:cNvGrpSpPr>
            <a:grpSpLocks/>
          </p:cNvGrpSpPr>
          <p:nvPr/>
        </p:nvGrpSpPr>
        <p:grpSpPr bwMode="auto">
          <a:xfrm>
            <a:off x="1219200" y="1295400"/>
            <a:ext cx="914400" cy="533400"/>
            <a:chOff x="2420" y="4360"/>
            <a:chExt cx="500" cy="220"/>
          </a:xfrm>
        </p:grpSpPr>
        <p:sp>
          <p:nvSpPr>
            <p:cNvPr id="4171" name="Oval 72"/>
            <p:cNvSpPr>
              <a:spLocks noChangeArrowheads="1"/>
            </p:cNvSpPr>
            <p:nvPr/>
          </p:nvSpPr>
          <p:spPr bwMode="auto">
            <a:xfrm>
              <a:off x="242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72" name="Oval 71"/>
            <p:cNvSpPr>
              <a:spLocks noChangeArrowheads="1"/>
            </p:cNvSpPr>
            <p:nvPr/>
          </p:nvSpPr>
          <p:spPr bwMode="auto">
            <a:xfrm>
              <a:off x="266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4099" name="Group 26"/>
          <p:cNvGrpSpPr>
            <a:grpSpLocks/>
          </p:cNvGrpSpPr>
          <p:nvPr/>
        </p:nvGrpSpPr>
        <p:grpSpPr bwMode="auto">
          <a:xfrm rot="-2685655">
            <a:off x="457200" y="3810000"/>
            <a:ext cx="714375" cy="423863"/>
            <a:chOff x="2420" y="4360"/>
            <a:chExt cx="500" cy="220"/>
          </a:xfrm>
        </p:grpSpPr>
        <p:sp>
          <p:nvSpPr>
            <p:cNvPr id="4169" name="Oval 28"/>
            <p:cNvSpPr>
              <a:spLocks noChangeArrowheads="1"/>
            </p:cNvSpPr>
            <p:nvPr/>
          </p:nvSpPr>
          <p:spPr bwMode="auto">
            <a:xfrm>
              <a:off x="242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70" name="Oval 27"/>
            <p:cNvSpPr>
              <a:spLocks noChangeArrowheads="1"/>
            </p:cNvSpPr>
            <p:nvPr/>
          </p:nvSpPr>
          <p:spPr bwMode="auto">
            <a:xfrm>
              <a:off x="266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4100" name="Group 53"/>
          <p:cNvGrpSpPr>
            <a:grpSpLocks/>
          </p:cNvGrpSpPr>
          <p:nvPr/>
        </p:nvGrpSpPr>
        <p:grpSpPr bwMode="auto">
          <a:xfrm rot="2561598">
            <a:off x="4081463" y="419100"/>
            <a:ext cx="762000" cy="444500"/>
            <a:chOff x="2420" y="4360"/>
            <a:chExt cx="500" cy="220"/>
          </a:xfrm>
        </p:grpSpPr>
        <p:sp>
          <p:nvSpPr>
            <p:cNvPr id="4167" name="Oval 55"/>
            <p:cNvSpPr>
              <a:spLocks noChangeArrowheads="1"/>
            </p:cNvSpPr>
            <p:nvPr/>
          </p:nvSpPr>
          <p:spPr bwMode="auto">
            <a:xfrm>
              <a:off x="242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68" name="Oval 54"/>
            <p:cNvSpPr>
              <a:spLocks noChangeArrowheads="1"/>
            </p:cNvSpPr>
            <p:nvPr/>
          </p:nvSpPr>
          <p:spPr bwMode="auto">
            <a:xfrm>
              <a:off x="266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4101" name="Group 23"/>
          <p:cNvGrpSpPr>
            <a:grpSpLocks/>
          </p:cNvGrpSpPr>
          <p:nvPr/>
        </p:nvGrpSpPr>
        <p:grpSpPr bwMode="auto">
          <a:xfrm rot="3768158">
            <a:off x="7994650" y="387350"/>
            <a:ext cx="698500" cy="381000"/>
            <a:chOff x="2420" y="4360"/>
            <a:chExt cx="500" cy="220"/>
          </a:xfrm>
        </p:grpSpPr>
        <p:sp>
          <p:nvSpPr>
            <p:cNvPr id="4165" name="Oval 25"/>
            <p:cNvSpPr>
              <a:spLocks noChangeArrowheads="1"/>
            </p:cNvSpPr>
            <p:nvPr/>
          </p:nvSpPr>
          <p:spPr bwMode="auto">
            <a:xfrm>
              <a:off x="242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66" name="Oval 24"/>
            <p:cNvSpPr>
              <a:spLocks noChangeArrowheads="1"/>
            </p:cNvSpPr>
            <p:nvPr/>
          </p:nvSpPr>
          <p:spPr bwMode="auto">
            <a:xfrm>
              <a:off x="266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4102" name="Group 43"/>
          <p:cNvGrpSpPr>
            <a:grpSpLocks/>
          </p:cNvGrpSpPr>
          <p:nvPr/>
        </p:nvGrpSpPr>
        <p:grpSpPr bwMode="auto">
          <a:xfrm>
            <a:off x="3640138" y="2438400"/>
            <a:ext cx="855662" cy="488950"/>
            <a:chOff x="2420" y="4360"/>
            <a:chExt cx="500" cy="220"/>
          </a:xfrm>
        </p:grpSpPr>
        <p:sp>
          <p:nvSpPr>
            <p:cNvPr id="4163" name="Oval 45"/>
            <p:cNvSpPr>
              <a:spLocks noChangeArrowheads="1"/>
            </p:cNvSpPr>
            <p:nvPr/>
          </p:nvSpPr>
          <p:spPr bwMode="auto">
            <a:xfrm>
              <a:off x="242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64" name="Oval 44"/>
            <p:cNvSpPr>
              <a:spLocks noChangeArrowheads="1"/>
            </p:cNvSpPr>
            <p:nvPr/>
          </p:nvSpPr>
          <p:spPr bwMode="auto">
            <a:xfrm>
              <a:off x="266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4103" name="Group 56"/>
          <p:cNvGrpSpPr>
            <a:grpSpLocks/>
          </p:cNvGrpSpPr>
          <p:nvPr/>
        </p:nvGrpSpPr>
        <p:grpSpPr bwMode="auto">
          <a:xfrm rot="-896003">
            <a:off x="1879600" y="3395663"/>
            <a:ext cx="1003300" cy="520700"/>
            <a:chOff x="3000" y="7280"/>
            <a:chExt cx="1100" cy="460"/>
          </a:xfrm>
        </p:grpSpPr>
        <p:sp>
          <p:nvSpPr>
            <p:cNvPr id="4160" name="Oval 59"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61" name="Oval 58"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62" name="Oval 57"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4104" name="Group 14"/>
          <p:cNvGrpSpPr>
            <a:grpSpLocks/>
          </p:cNvGrpSpPr>
          <p:nvPr/>
        </p:nvGrpSpPr>
        <p:grpSpPr bwMode="auto">
          <a:xfrm rot="4898850">
            <a:off x="5153025" y="2497138"/>
            <a:ext cx="914400" cy="520700"/>
            <a:chOff x="3000" y="7280"/>
            <a:chExt cx="1100" cy="460"/>
          </a:xfrm>
        </p:grpSpPr>
        <p:sp>
          <p:nvSpPr>
            <p:cNvPr id="4157" name="Oval 17"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58" name="Oval 16"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59" name="Oval 15"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4105" name="Group 46"/>
          <p:cNvGrpSpPr>
            <a:grpSpLocks/>
          </p:cNvGrpSpPr>
          <p:nvPr/>
        </p:nvGrpSpPr>
        <p:grpSpPr bwMode="auto">
          <a:xfrm rot="2413476">
            <a:off x="887413" y="2116138"/>
            <a:ext cx="927100" cy="457200"/>
            <a:chOff x="3000" y="7280"/>
            <a:chExt cx="1100" cy="460"/>
          </a:xfrm>
        </p:grpSpPr>
        <p:sp>
          <p:nvSpPr>
            <p:cNvPr id="4154" name="Oval 49"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55" name="Oval 48"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56" name="Oval 47"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sp>
        <p:nvSpPr>
          <p:cNvPr id="4106" name="Oval 37" descr="Trellis"/>
          <p:cNvSpPr>
            <a:spLocks noChangeArrowheads="1"/>
          </p:cNvSpPr>
          <p:nvPr/>
        </p:nvSpPr>
        <p:spPr bwMode="auto">
          <a:xfrm>
            <a:off x="3665538" y="3498850"/>
            <a:ext cx="228600" cy="215900"/>
          </a:xfrm>
          <a:prstGeom prst="ellipse">
            <a:avLst/>
          </a:prstGeom>
          <a:pattFill prst="trellis">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07" name="Oval 12" descr="Trellis"/>
          <p:cNvSpPr>
            <a:spLocks noChangeArrowheads="1"/>
          </p:cNvSpPr>
          <p:nvPr/>
        </p:nvSpPr>
        <p:spPr bwMode="auto">
          <a:xfrm>
            <a:off x="7848600" y="1219200"/>
            <a:ext cx="228600" cy="288925"/>
          </a:xfrm>
          <a:prstGeom prst="ellipse">
            <a:avLst/>
          </a:prstGeom>
          <a:pattFill prst="trellis">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08" name="Oval 13" descr="Trellis"/>
          <p:cNvSpPr>
            <a:spLocks noChangeArrowheads="1"/>
          </p:cNvSpPr>
          <p:nvPr/>
        </p:nvSpPr>
        <p:spPr bwMode="auto">
          <a:xfrm>
            <a:off x="4724400" y="3352800"/>
            <a:ext cx="228600" cy="215900"/>
          </a:xfrm>
          <a:prstGeom prst="ellipse">
            <a:avLst/>
          </a:prstGeom>
          <a:pattFill prst="trellis">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09" name="Oval 69" descr="Trellis"/>
          <p:cNvSpPr>
            <a:spLocks noChangeArrowheads="1"/>
          </p:cNvSpPr>
          <p:nvPr/>
        </p:nvSpPr>
        <p:spPr bwMode="auto">
          <a:xfrm>
            <a:off x="1277938" y="3119438"/>
            <a:ext cx="228600" cy="215900"/>
          </a:xfrm>
          <a:prstGeom prst="ellipse">
            <a:avLst/>
          </a:prstGeom>
          <a:pattFill prst="trellis">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10" name="Oval 60" descr="Trellis"/>
          <p:cNvSpPr>
            <a:spLocks noChangeArrowheads="1"/>
          </p:cNvSpPr>
          <p:nvPr/>
        </p:nvSpPr>
        <p:spPr bwMode="auto">
          <a:xfrm>
            <a:off x="3048000" y="1066800"/>
            <a:ext cx="228600" cy="228600"/>
          </a:xfrm>
          <a:prstGeom prst="ellipse">
            <a:avLst/>
          </a:prstGeom>
          <a:pattFill prst="trellis">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nvGrpSpPr>
          <p:cNvPr id="4111" name="Group 50"/>
          <p:cNvGrpSpPr>
            <a:grpSpLocks/>
          </p:cNvGrpSpPr>
          <p:nvPr/>
        </p:nvGrpSpPr>
        <p:grpSpPr bwMode="auto">
          <a:xfrm rot="-2119086">
            <a:off x="2636838" y="2679700"/>
            <a:ext cx="431800" cy="215900"/>
            <a:chOff x="3000" y="10664"/>
            <a:chExt cx="680" cy="340"/>
          </a:xfrm>
        </p:grpSpPr>
        <p:sp>
          <p:nvSpPr>
            <p:cNvPr id="4152" name="Oval 52"/>
            <p:cNvSpPr>
              <a:spLocks noChangeArrowheads="1"/>
            </p:cNvSpPr>
            <p:nvPr/>
          </p:nvSpPr>
          <p:spPr bwMode="auto">
            <a:xfrm>
              <a:off x="3000" y="10664"/>
              <a:ext cx="340" cy="34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53" name="Oval 51"/>
            <p:cNvSpPr>
              <a:spLocks noChangeArrowheads="1"/>
            </p:cNvSpPr>
            <p:nvPr/>
          </p:nvSpPr>
          <p:spPr bwMode="auto">
            <a:xfrm>
              <a:off x="3340" y="10664"/>
              <a:ext cx="340" cy="34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4112" name="Group 29"/>
          <p:cNvGrpSpPr>
            <a:grpSpLocks/>
          </p:cNvGrpSpPr>
          <p:nvPr/>
        </p:nvGrpSpPr>
        <p:grpSpPr bwMode="auto">
          <a:xfrm>
            <a:off x="1905000" y="304800"/>
            <a:ext cx="423863" cy="228600"/>
            <a:chOff x="3000" y="10664"/>
            <a:chExt cx="680" cy="340"/>
          </a:xfrm>
        </p:grpSpPr>
        <p:sp>
          <p:nvSpPr>
            <p:cNvPr id="4150" name="Oval 31"/>
            <p:cNvSpPr>
              <a:spLocks noChangeArrowheads="1"/>
            </p:cNvSpPr>
            <p:nvPr/>
          </p:nvSpPr>
          <p:spPr bwMode="auto">
            <a:xfrm>
              <a:off x="3000" y="10664"/>
              <a:ext cx="340" cy="34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51" name="Oval 30"/>
            <p:cNvSpPr>
              <a:spLocks noChangeArrowheads="1"/>
            </p:cNvSpPr>
            <p:nvPr/>
          </p:nvSpPr>
          <p:spPr bwMode="auto">
            <a:xfrm>
              <a:off x="3340" y="10664"/>
              <a:ext cx="340" cy="34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4113" name="Group 66"/>
          <p:cNvGrpSpPr>
            <a:grpSpLocks/>
          </p:cNvGrpSpPr>
          <p:nvPr/>
        </p:nvGrpSpPr>
        <p:grpSpPr bwMode="auto">
          <a:xfrm rot="5646866">
            <a:off x="501650" y="2851150"/>
            <a:ext cx="431800" cy="215900"/>
            <a:chOff x="3000" y="10664"/>
            <a:chExt cx="680" cy="340"/>
          </a:xfrm>
        </p:grpSpPr>
        <p:sp>
          <p:nvSpPr>
            <p:cNvPr id="4148" name="Oval 68"/>
            <p:cNvSpPr>
              <a:spLocks noChangeArrowheads="1"/>
            </p:cNvSpPr>
            <p:nvPr/>
          </p:nvSpPr>
          <p:spPr bwMode="auto">
            <a:xfrm>
              <a:off x="3000" y="10664"/>
              <a:ext cx="340" cy="34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49" name="Oval 67"/>
            <p:cNvSpPr>
              <a:spLocks noChangeArrowheads="1"/>
            </p:cNvSpPr>
            <p:nvPr/>
          </p:nvSpPr>
          <p:spPr bwMode="auto">
            <a:xfrm>
              <a:off x="3340" y="10664"/>
              <a:ext cx="340" cy="34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4114" name="Group 4"/>
          <p:cNvGrpSpPr>
            <a:grpSpLocks/>
          </p:cNvGrpSpPr>
          <p:nvPr/>
        </p:nvGrpSpPr>
        <p:grpSpPr bwMode="auto">
          <a:xfrm rot="2642709">
            <a:off x="7162800" y="762000"/>
            <a:ext cx="431800" cy="215900"/>
            <a:chOff x="3000" y="10664"/>
            <a:chExt cx="680" cy="340"/>
          </a:xfrm>
        </p:grpSpPr>
        <p:sp>
          <p:nvSpPr>
            <p:cNvPr id="4146" name="Oval 6"/>
            <p:cNvSpPr>
              <a:spLocks noChangeArrowheads="1"/>
            </p:cNvSpPr>
            <p:nvPr/>
          </p:nvSpPr>
          <p:spPr bwMode="auto">
            <a:xfrm>
              <a:off x="3000" y="10664"/>
              <a:ext cx="340" cy="34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47" name="Oval 5"/>
            <p:cNvSpPr>
              <a:spLocks noChangeArrowheads="1"/>
            </p:cNvSpPr>
            <p:nvPr/>
          </p:nvSpPr>
          <p:spPr bwMode="auto">
            <a:xfrm>
              <a:off x="3340" y="10664"/>
              <a:ext cx="340" cy="34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4115" name="Group 7"/>
          <p:cNvGrpSpPr>
            <a:grpSpLocks/>
          </p:cNvGrpSpPr>
          <p:nvPr/>
        </p:nvGrpSpPr>
        <p:grpSpPr bwMode="auto">
          <a:xfrm rot="3474544">
            <a:off x="193676" y="236537"/>
            <a:ext cx="914400" cy="669925"/>
            <a:chOff x="4180" y="12580"/>
            <a:chExt cx="780" cy="580"/>
          </a:xfrm>
        </p:grpSpPr>
        <p:sp>
          <p:nvSpPr>
            <p:cNvPr id="4142" name="Oval 11"/>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43" name="Oval 10"/>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44" name="Oval 9"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45" name="Oval 8"/>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4116" name="Group 38"/>
          <p:cNvGrpSpPr>
            <a:grpSpLocks/>
          </p:cNvGrpSpPr>
          <p:nvPr/>
        </p:nvGrpSpPr>
        <p:grpSpPr bwMode="auto">
          <a:xfrm>
            <a:off x="6400800" y="3276600"/>
            <a:ext cx="914400" cy="685800"/>
            <a:chOff x="4180" y="12580"/>
            <a:chExt cx="780" cy="580"/>
          </a:xfrm>
        </p:grpSpPr>
        <p:sp>
          <p:nvSpPr>
            <p:cNvPr id="4138" name="Oval 42"/>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39" name="Oval 41"/>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40" name="Oval 40"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41" name="Oval 39"/>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4117" name="Group 61"/>
          <p:cNvGrpSpPr>
            <a:grpSpLocks/>
          </p:cNvGrpSpPr>
          <p:nvPr/>
        </p:nvGrpSpPr>
        <p:grpSpPr bwMode="auto">
          <a:xfrm>
            <a:off x="4191000" y="1371600"/>
            <a:ext cx="773113" cy="635000"/>
            <a:chOff x="4180" y="12580"/>
            <a:chExt cx="780" cy="580"/>
          </a:xfrm>
        </p:grpSpPr>
        <p:sp>
          <p:nvSpPr>
            <p:cNvPr id="4134" name="Oval 65"/>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35" name="Oval 64"/>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36" name="Oval 63"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37" name="Oval 62"/>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4118" name="Group 32"/>
          <p:cNvGrpSpPr>
            <a:grpSpLocks/>
          </p:cNvGrpSpPr>
          <p:nvPr/>
        </p:nvGrpSpPr>
        <p:grpSpPr bwMode="auto">
          <a:xfrm rot="1980029">
            <a:off x="7239000" y="1905000"/>
            <a:ext cx="909638" cy="685800"/>
            <a:chOff x="4180" y="12580"/>
            <a:chExt cx="780" cy="580"/>
          </a:xfrm>
        </p:grpSpPr>
        <p:sp>
          <p:nvSpPr>
            <p:cNvPr id="4130" name="Oval 36"/>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31" name="Oval 35"/>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32" name="Oval 34"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33" name="Oval 33"/>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4119" name="Group 18"/>
          <p:cNvGrpSpPr>
            <a:grpSpLocks/>
          </p:cNvGrpSpPr>
          <p:nvPr/>
        </p:nvGrpSpPr>
        <p:grpSpPr bwMode="auto">
          <a:xfrm rot="-4290040">
            <a:off x="5194300" y="574675"/>
            <a:ext cx="838200" cy="685800"/>
            <a:chOff x="4180" y="12580"/>
            <a:chExt cx="780" cy="580"/>
          </a:xfrm>
        </p:grpSpPr>
        <p:sp>
          <p:nvSpPr>
            <p:cNvPr id="4126" name="Oval 22"/>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27" name="Oval 21"/>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28" name="Oval 20"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29" name="Oval 19"/>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sp>
        <p:nvSpPr>
          <p:cNvPr id="4120" name="Rectangle 73"/>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21" name="Rectangle 76"/>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22" name="Rectangle 79"/>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23" name="Rectangle 82"/>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24" name="Rectangle 85"/>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25" name="Text Box 136"/>
          <p:cNvSpPr txBox="1">
            <a:spLocks noChangeArrowheads="1"/>
          </p:cNvSpPr>
          <p:nvPr/>
        </p:nvSpPr>
        <p:spPr bwMode="auto">
          <a:xfrm>
            <a:off x="662665" y="5179108"/>
            <a:ext cx="800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4000" dirty="0">
                <a:solidFill>
                  <a:srgbClr val="FF3300"/>
                </a:solidFill>
              </a:rPr>
              <a:t>Atoms, diatomic elements, and molecules… which are which?</a:t>
            </a:r>
          </a:p>
        </p:txBody>
      </p:sp>
      <p:sp>
        <p:nvSpPr>
          <p:cNvPr id="2" name="Rectangle 1"/>
          <p:cNvSpPr/>
          <p:nvPr/>
        </p:nvSpPr>
        <p:spPr>
          <a:xfrm rot="18619328">
            <a:off x="3091310" y="425749"/>
            <a:ext cx="185290" cy="19629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rot="18619328">
            <a:off x="3218574" y="2059330"/>
            <a:ext cx="185290" cy="19629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rot="18619328">
            <a:off x="2465170" y="1985863"/>
            <a:ext cx="185290" cy="19629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rot="18619328">
            <a:off x="6407840" y="2242150"/>
            <a:ext cx="185290" cy="19629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rot="18619328">
            <a:off x="8119331" y="3036919"/>
            <a:ext cx="185290" cy="19629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rot="18619328">
            <a:off x="6407840" y="903122"/>
            <a:ext cx="185290" cy="19629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rot="18619328">
            <a:off x="382456" y="1436131"/>
            <a:ext cx="185290" cy="19629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13939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18630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54.  Particles are small shapes.  A single shape</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alone indicates an _____________   </a:t>
            </a:r>
          </a:p>
          <a:p>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solidFill>
                  <a:srgbClr val="0000CC"/>
                </a:solidFill>
                <a:latin typeface="Times New Roman" panose="02020603050405020304" pitchFamily="18" charset="0"/>
                <a:cs typeface="Times New Roman" panose="02020603050405020304" pitchFamily="18" charset="0"/>
              </a:rPr>
              <a:t>55.  When 2 or more shapes touch, this</a:t>
            </a:r>
            <a:br>
              <a:rPr lang="en-US" sz="3600" dirty="0">
                <a:solidFill>
                  <a:srgbClr val="0000CC"/>
                </a:solidFill>
                <a:latin typeface="Times New Roman" panose="02020603050405020304" pitchFamily="18" charset="0"/>
                <a:cs typeface="Times New Roman" panose="02020603050405020304" pitchFamily="18" charset="0"/>
              </a:rPr>
            </a:br>
            <a:r>
              <a:rPr lang="en-US" sz="3600" dirty="0">
                <a:solidFill>
                  <a:srgbClr val="0000CC"/>
                </a:solidFill>
                <a:latin typeface="Times New Roman" panose="02020603050405020304" pitchFamily="18" charset="0"/>
                <a:cs typeface="Times New Roman" panose="02020603050405020304" pitchFamily="18" charset="0"/>
              </a:rPr>
              <a:t>       symbolizes a __________________.  </a:t>
            </a:r>
          </a:p>
          <a:p>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56.  If the 2 shapes that touch are IDENTICAL,</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that indicates a __________    __________</a:t>
            </a:r>
          </a:p>
          <a:p>
            <a:r>
              <a:rPr lang="en-US" dirty="0"/>
              <a:t> </a:t>
            </a:r>
          </a:p>
          <a:p>
            <a:endParaRPr lang="en-US" dirty="0"/>
          </a:p>
        </p:txBody>
      </p:sp>
    </p:spTree>
    <p:extLst>
      <p:ext uri="{BB962C8B-B14F-4D97-AF65-F5344CB8AC3E}">
        <p14:creationId xmlns:p14="http://schemas.microsoft.com/office/powerpoint/2010/main" val="19820017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18630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54.  Particles are small shapes.  A single shape</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alone indicates an </a:t>
            </a:r>
            <a:r>
              <a:rPr lang="en-US" sz="3600" u="sng" dirty="0">
                <a:latin typeface="Times New Roman" panose="02020603050405020304" pitchFamily="18" charset="0"/>
                <a:cs typeface="Times New Roman" panose="02020603050405020304" pitchFamily="18" charset="0"/>
              </a:rPr>
              <a:t>ATOM</a:t>
            </a:r>
            <a:r>
              <a:rPr lang="en-US" sz="3600" dirty="0">
                <a:latin typeface="Times New Roman" panose="02020603050405020304" pitchFamily="18" charset="0"/>
                <a:cs typeface="Times New Roman" panose="02020603050405020304" pitchFamily="18" charset="0"/>
              </a:rPr>
              <a:t>   </a:t>
            </a:r>
          </a:p>
          <a:p>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solidFill>
                  <a:srgbClr val="0000CC"/>
                </a:solidFill>
                <a:latin typeface="Times New Roman" panose="02020603050405020304" pitchFamily="18" charset="0"/>
                <a:cs typeface="Times New Roman" panose="02020603050405020304" pitchFamily="18" charset="0"/>
              </a:rPr>
              <a:t>55.  When 2 or more shapes touch, this</a:t>
            </a:r>
            <a:br>
              <a:rPr lang="en-US" sz="3600" dirty="0">
                <a:solidFill>
                  <a:srgbClr val="0000CC"/>
                </a:solidFill>
                <a:latin typeface="Times New Roman" panose="02020603050405020304" pitchFamily="18" charset="0"/>
                <a:cs typeface="Times New Roman" panose="02020603050405020304" pitchFamily="18" charset="0"/>
              </a:rPr>
            </a:br>
            <a:r>
              <a:rPr lang="en-US" sz="3600" dirty="0">
                <a:solidFill>
                  <a:srgbClr val="0000CC"/>
                </a:solidFill>
                <a:latin typeface="Times New Roman" panose="02020603050405020304" pitchFamily="18" charset="0"/>
                <a:cs typeface="Times New Roman" panose="02020603050405020304" pitchFamily="18" charset="0"/>
              </a:rPr>
              <a:t>       symbolizes a </a:t>
            </a:r>
            <a:r>
              <a:rPr lang="en-US" sz="3600" u="sng" dirty="0">
                <a:solidFill>
                  <a:srgbClr val="0000CC"/>
                </a:solidFill>
                <a:latin typeface="Times New Roman" panose="02020603050405020304" pitchFamily="18" charset="0"/>
                <a:cs typeface="Times New Roman" panose="02020603050405020304" pitchFamily="18" charset="0"/>
              </a:rPr>
              <a:t>COMPOUND</a:t>
            </a:r>
            <a:r>
              <a:rPr lang="en-US" sz="3600" dirty="0">
                <a:solidFill>
                  <a:srgbClr val="0000CC"/>
                </a:solidFill>
                <a:latin typeface="Times New Roman" panose="02020603050405020304" pitchFamily="18" charset="0"/>
                <a:cs typeface="Times New Roman" panose="02020603050405020304" pitchFamily="18" charset="0"/>
              </a:rPr>
              <a:t>.  </a:t>
            </a:r>
          </a:p>
          <a:p>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56.  If the 2 shapes that touch are IDENTICAL,</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that indicates a </a:t>
            </a:r>
            <a:r>
              <a:rPr lang="en-US" sz="3600" u="sng" dirty="0">
                <a:solidFill>
                  <a:srgbClr val="FF0000"/>
                </a:solidFill>
                <a:latin typeface="Times New Roman" panose="02020603050405020304" pitchFamily="18" charset="0"/>
                <a:cs typeface="Times New Roman" panose="02020603050405020304" pitchFamily="18" charset="0"/>
              </a:rPr>
              <a:t>DIATOMIC</a:t>
            </a:r>
            <a:r>
              <a:rPr lang="en-US" sz="3600" dirty="0">
                <a:solidFill>
                  <a:srgbClr val="FF0000"/>
                </a:solidFill>
                <a:latin typeface="Times New Roman" panose="02020603050405020304" pitchFamily="18" charset="0"/>
                <a:cs typeface="Times New Roman" panose="02020603050405020304" pitchFamily="18" charset="0"/>
              </a:rPr>
              <a:t> </a:t>
            </a:r>
            <a:r>
              <a:rPr lang="en-US" sz="3600" u="sng" dirty="0">
                <a:solidFill>
                  <a:srgbClr val="FF0000"/>
                </a:solidFill>
                <a:latin typeface="Times New Roman" panose="02020603050405020304" pitchFamily="18" charset="0"/>
                <a:cs typeface="Times New Roman" panose="02020603050405020304" pitchFamily="18" charset="0"/>
              </a:rPr>
              <a:t>ELEMENT</a:t>
            </a:r>
          </a:p>
          <a:p>
            <a:r>
              <a:rPr lang="en-US" dirty="0"/>
              <a:t> </a:t>
            </a:r>
          </a:p>
          <a:p>
            <a:endParaRPr lang="en-US" dirty="0"/>
          </a:p>
        </p:txBody>
      </p:sp>
    </p:spTree>
    <p:extLst>
      <p:ext uri="{BB962C8B-B14F-4D97-AF65-F5344CB8AC3E}">
        <p14:creationId xmlns:p14="http://schemas.microsoft.com/office/powerpoint/2010/main" val="28599011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F355CF-C129-4DB9-A28C-656B7751AFC7}"/>
              </a:ext>
            </a:extLst>
          </p:cNvPr>
          <p:cNvSpPr txBox="1"/>
          <p:nvPr/>
        </p:nvSpPr>
        <p:spPr>
          <a:xfrm>
            <a:off x="0" y="0"/>
            <a:ext cx="9144000"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57.  Draw some atoms, some compounds</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and some diatomic elements.  </a:t>
            </a:r>
          </a:p>
        </p:txBody>
      </p:sp>
      <p:sp>
        <p:nvSpPr>
          <p:cNvPr id="3" name="Arrow: Down 2">
            <a:extLst>
              <a:ext uri="{FF2B5EF4-FFF2-40B4-BE49-F238E27FC236}">
                <a16:creationId xmlns:a16="http://schemas.microsoft.com/office/drawing/2014/main" id="{942D1A9E-1367-4AE6-BA8F-36D61A86B236}"/>
              </a:ext>
            </a:extLst>
          </p:cNvPr>
          <p:cNvSpPr/>
          <p:nvPr/>
        </p:nvSpPr>
        <p:spPr>
          <a:xfrm rot="2018724">
            <a:off x="1741201" y="1167522"/>
            <a:ext cx="1066800" cy="3235590"/>
          </a:xfrm>
          <a:prstGeom prst="downArrow">
            <a:avLst>
              <a:gd name="adj1" fmla="val 172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623204C-9276-4FEF-B65C-8AA4C597406D}"/>
              </a:ext>
            </a:extLst>
          </p:cNvPr>
          <p:cNvSpPr txBox="1"/>
          <p:nvPr/>
        </p:nvSpPr>
        <p:spPr>
          <a:xfrm>
            <a:off x="152400" y="4498268"/>
            <a:ext cx="8991600" cy="2062103"/>
          </a:xfrm>
          <a:prstGeom prst="rect">
            <a:avLst/>
          </a:prstGeom>
          <a:noFill/>
        </p:spPr>
        <p:txBody>
          <a:bodyPr wrap="square" rtlCol="0">
            <a:spAutoFit/>
          </a:bodyPr>
          <a:lstStyle/>
          <a:p>
            <a:r>
              <a:rPr lang="en-US" sz="3200" dirty="0">
                <a:solidFill>
                  <a:srgbClr val="FF0000"/>
                </a:solidFill>
                <a:latin typeface="Comic Sans MS" panose="030F0702030302020204" pitchFamily="66" charset="0"/>
              </a:rPr>
              <a:t>58.  How will you remember the 7 elements</a:t>
            </a:r>
            <a:br>
              <a:rPr lang="en-US" sz="3200" dirty="0">
                <a:solidFill>
                  <a:srgbClr val="FF0000"/>
                </a:solidFill>
                <a:latin typeface="Comic Sans MS" panose="030F0702030302020204" pitchFamily="66" charset="0"/>
              </a:rPr>
            </a:br>
            <a:r>
              <a:rPr lang="en-US" sz="3200" dirty="0">
                <a:solidFill>
                  <a:srgbClr val="FF0000"/>
                </a:solidFill>
                <a:latin typeface="Comic Sans MS" panose="030F0702030302020204" pitchFamily="66" charset="0"/>
              </a:rPr>
              <a:t>       that are diatomic?  </a:t>
            </a:r>
          </a:p>
          <a:p>
            <a:endParaRPr lang="en-US" sz="3200" dirty="0">
              <a:solidFill>
                <a:srgbClr val="FF0000"/>
              </a:solidFill>
              <a:latin typeface="Comic Sans MS" panose="030F0702030302020204" pitchFamily="66" charset="0"/>
            </a:endParaRPr>
          </a:p>
          <a:p>
            <a:r>
              <a:rPr lang="en-US" sz="3200" dirty="0">
                <a:solidFill>
                  <a:srgbClr val="FF0000"/>
                </a:solidFill>
                <a:latin typeface="Comic Sans MS" panose="030F0702030302020204" pitchFamily="66" charset="0"/>
              </a:rPr>
              <a:t>       They are the HONClBrIF Twins!</a:t>
            </a:r>
          </a:p>
        </p:txBody>
      </p:sp>
      <p:pic>
        <p:nvPicPr>
          <p:cNvPr id="7170" name="Picture 2" descr="Image result for twins">
            <a:extLst>
              <a:ext uri="{FF2B5EF4-FFF2-40B4-BE49-F238E27FC236}">
                <a16:creationId xmlns:a16="http://schemas.microsoft.com/office/drawing/2014/main" id="{94AE0DBE-5F7A-48DA-9652-2F840AF08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650" y="1301165"/>
            <a:ext cx="462915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0318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7924800" y="2209800"/>
            <a:ext cx="914400" cy="533400"/>
            <a:chOff x="2420" y="4360"/>
            <a:chExt cx="500" cy="220"/>
          </a:xfrm>
        </p:grpSpPr>
        <p:sp>
          <p:nvSpPr>
            <p:cNvPr id="5200" name="Oval 3"/>
            <p:cNvSpPr>
              <a:spLocks noChangeArrowheads="1"/>
            </p:cNvSpPr>
            <p:nvPr/>
          </p:nvSpPr>
          <p:spPr bwMode="auto">
            <a:xfrm>
              <a:off x="2420" y="4360"/>
              <a:ext cx="260" cy="220"/>
            </a:xfrm>
            <a:prstGeom prst="ellipse">
              <a:avLst/>
            </a:prstGeom>
            <a:gradFill rotWithShape="1">
              <a:gsLst>
                <a:gs pos="0">
                  <a:srgbClr val="9E9E9E"/>
                </a:gs>
                <a:gs pos="50000">
                  <a:srgbClr val="C4C4C4"/>
                </a:gs>
                <a:gs pos="100000">
                  <a:srgbClr val="E3E3E3"/>
                </a:gs>
              </a:gsLst>
              <a:lin ang="5400000" scaled="1"/>
            </a:gra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80" name="Oval 4"/>
            <p:cNvSpPr>
              <a:spLocks noChangeArrowheads="1"/>
            </p:cNvSpPr>
            <p:nvPr/>
          </p:nvSpPr>
          <p:spPr bwMode="auto">
            <a:xfrm>
              <a:off x="2660" y="4360"/>
              <a:ext cx="260" cy="220"/>
            </a:xfrm>
            <a:prstGeom prst="ellipse">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path path="circle">
                <a:fillToRect l="50000" t="50000" r="50000" b="50000"/>
              </a:path>
              <a:tileRect/>
            </a:gra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dirty="0">
                <a:solidFill>
                  <a:srgbClr val="000000"/>
                </a:solidFill>
              </a:endParaRPr>
            </a:p>
          </p:txBody>
        </p:sp>
      </p:grpSp>
      <p:grpSp>
        <p:nvGrpSpPr>
          <p:cNvPr id="5123" name="Group 5"/>
          <p:cNvGrpSpPr>
            <a:grpSpLocks/>
          </p:cNvGrpSpPr>
          <p:nvPr/>
        </p:nvGrpSpPr>
        <p:grpSpPr bwMode="auto">
          <a:xfrm rot="-2685655">
            <a:off x="8153400" y="1371600"/>
            <a:ext cx="714375" cy="423863"/>
            <a:chOff x="2420" y="4360"/>
            <a:chExt cx="500" cy="220"/>
          </a:xfrm>
        </p:grpSpPr>
        <p:sp>
          <p:nvSpPr>
            <p:cNvPr id="5198" name="Oval 6"/>
            <p:cNvSpPr>
              <a:spLocks noChangeArrowheads="1"/>
            </p:cNvSpPr>
            <p:nvPr/>
          </p:nvSpPr>
          <p:spPr bwMode="auto">
            <a:xfrm>
              <a:off x="242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9" name="Oval 7"/>
            <p:cNvSpPr>
              <a:spLocks noChangeArrowheads="1"/>
            </p:cNvSpPr>
            <p:nvPr/>
          </p:nvSpPr>
          <p:spPr bwMode="auto">
            <a:xfrm>
              <a:off x="266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4" name="Group 8"/>
          <p:cNvGrpSpPr>
            <a:grpSpLocks/>
          </p:cNvGrpSpPr>
          <p:nvPr/>
        </p:nvGrpSpPr>
        <p:grpSpPr bwMode="auto">
          <a:xfrm rot="2561598">
            <a:off x="8001000" y="3200400"/>
            <a:ext cx="762000" cy="444500"/>
            <a:chOff x="2420" y="4360"/>
            <a:chExt cx="500" cy="220"/>
          </a:xfrm>
        </p:grpSpPr>
        <p:sp>
          <p:nvSpPr>
            <p:cNvPr id="5196" name="Oval 9"/>
            <p:cNvSpPr>
              <a:spLocks noChangeArrowheads="1"/>
            </p:cNvSpPr>
            <p:nvPr/>
          </p:nvSpPr>
          <p:spPr bwMode="auto">
            <a:xfrm>
              <a:off x="2420" y="4360"/>
              <a:ext cx="260" cy="220"/>
            </a:xfrm>
            <a:prstGeom prst="ellipse">
              <a:avLst/>
            </a:prstGeom>
            <a:solidFill>
              <a:srgbClr val="FF33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7" name="Oval 10"/>
            <p:cNvSpPr>
              <a:spLocks noChangeArrowheads="1"/>
            </p:cNvSpPr>
            <p:nvPr/>
          </p:nvSpPr>
          <p:spPr bwMode="auto">
            <a:xfrm>
              <a:off x="2660" y="4360"/>
              <a:ext cx="260" cy="220"/>
            </a:xfrm>
            <a:prstGeom prst="ellipse">
              <a:avLst/>
            </a:prstGeom>
            <a:solidFill>
              <a:srgbClr val="FF33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7" name="Group 17"/>
          <p:cNvGrpSpPr>
            <a:grpSpLocks/>
          </p:cNvGrpSpPr>
          <p:nvPr/>
        </p:nvGrpSpPr>
        <p:grpSpPr bwMode="auto">
          <a:xfrm rot="-896003">
            <a:off x="5029200" y="1066800"/>
            <a:ext cx="1003300" cy="520700"/>
            <a:chOff x="3000" y="7280"/>
            <a:chExt cx="1100" cy="460"/>
          </a:xfrm>
        </p:grpSpPr>
        <p:sp>
          <p:nvSpPr>
            <p:cNvPr id="5189" name="Oval 18"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0" name="Oval 19"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1" name="Oval 20"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8" name="Group 21"/>
          <p:cNvGrpSpPr>
            <a:grpSpLocks/>
          </p:cNvGrpSpPr>
          <p:nvPr/>
        </p:nvGrpSpPr>
        <p:grpSpPr bwMode="auto">
          <a:xfrm rot="4898850">
            <a:off x="3917950" y="425450"/>
            <a:ext cx="914400" cy="520700"/>
            <a:chOff x="3000" y="7280"/>
            <a:chExt cx="1100" cy="460"/>
          </a:xfrm>
        </p:grpSpPr>
        <p:sp>
          <p:nvSpPr>
            <p:cNvPr id="5186" name="Oval 22"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7" name="Oval 23"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8" name="Oval 24"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9" name="Group 25"/>
          <p:cNvGrpSpPr>
            <a:grpSpLocks/>
          </p:cNvGrpSpPr>
          <p:nvPr/>
        </p:nvGrpSpPr>
        <p:grpSpPr bwMode="auto">
          <a:xfrm rot="2413476">
            <a:off x="4114800" y="1371600"/>
            <a:ext cx="927100" cy="457200"/>
            <a:chOff x="3000" y="7280"/>
            <a:chExt cx="1100" cy="460"/>
          </a:xfrm>
        </p:grpSpPr>
        <p:sp>
          <p:nvSpPr>
            <p:cNvPr id="5183" name="Oval 26"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4" name="Oval 27"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5" name="Oval 28"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2" name="Group 40"/>
          <p:cNvGrpSpPr>
            <a:grpSpLocks/>
          </p:cNvGrpSpPr>
          <p:nvPr/>
        </p:nvGrpSpPr>
        <p:grpSpPr bwMode="auto">
          <a:xfrm rot="5646866">
            <a:off x="8045664" y="5191955"/>
            <a:ext cx="431800" cy="215900"/>
            <a:chOff x="3000" y="10664"/>
            <a:chExt cx="680" cy="340"/>
          </a:xfrm>
        </p:grpSpPr>
        <p:sp>
          <p:nvSpPr>
            <p:cNvPr id="5179" name="Oval 41"/>
            <p:cNvSpPr>
              <a:spLocks noChangeArrowheads="1"/>
            </p:cNvSpPr>
            <p:nvPr/>
          </p:nvSpPr>
          <p:spPr bwMode="auto">
            <a:xfrm>
              <a:off x="3000" y="10664"/>
              <a:ext cx="340" cy="34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0" name="Oval 42"/>
            <p:cNvSpPr>
              <a:spLocks noChangeArrowheads="1"/>
            </p:cNvSpPr>
            <p:nvPr/>
          </p:nvSpPr>
          <p:spPr bwMode="auto">
            <a:xfrm>
              <a:off x="3340" y="10664"/>
              <a:ext cx="340" cy="34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4" name="Group 46"/>
          <p:cNvGrpSpPr>
            <a:grpSpLocks/>
          </p:cNvGrpSpPr>
          <p:nvPr/>
        </p:nvGrpSpPr>
        <p:grpSpPr bwMode="auto">
          <a:xfrm rot="3474544">
            <a:off x="2516706" y="1678423"/>
            <a:ext cx="914400" cy="669925"/>
            <a:chOff x="4180" y="12580"/>
            <a:chExt cx="780" cy="580"/>
          </a:xfrm>
        </p:grpSpPr>
        <p:sp>
          <p:nvSpPr>
            <p:cNvPr id="5173" name="Oval 47"/>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4" name="Oval 48"/>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5" name="Oval 49"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6" name="Oval 50"/>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5" name="Group 51"/>
          <p:cNvGrpSpPr>
            <a:grpSpLocks/>
          </p:cNvGrpSpPr>
          <p:nvPr/>
        </p:nvGrpSpPr>
        <p:grpSpPr bwMode="auto">
          <a:xfrm>
            <a:off x="1495943" y="2318186"/>
            <a:ext cx="914400" cy="685800"/>
            <a:chOff x="4180" y="12580"/>
            <a:chExt cx="780" cy="580"/>
          </a:xfrm>
        </p:grpSpPr>
        <p:sp>
          <p:nvSpPr>
            <p:cNvPr id="5169" name="Oval 52"/>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0" name="Oval 53"/>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1" name="Oval 54"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2" name="Oval 55"/>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6" name="Group 56"/>
          <p:cNvGrpSpPr>
            <a:grpSpLocks/>
          </p:cNvGrpSpPr>
          <p:nvPr/>
        </p:nvGrpSpPr>
        <p:grpSpPr bwMode="auto">
          <a:xfrm>
            <a:off x="581543" y="336986"/>
            <a:ext cx="773113" cy="635000"/>
            <a:chOff x="4180" y="12580"/>
            <a:chExt cx="780" cy="580"/>
          </a:xfrm>
        </p:grpSpPr>
        <p:sp>
          <p:nvSpPr>
            <p:cNvPr id="5165" name="Oval 57"/>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6" name="Oval 58"/>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7" name="Oval 59"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8" name="Oval 60"/>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7" name="Group 61"/>
          <p:cNvGrpSpPr>
            <a:grpSpLocks/>
          </p:cNvGrpSpPr>
          <p:nvPr/>
        </p:nvGrpSpPr>
        <p:grpSpPr bwMode="auto">
          <a:xfrm rot="1980029">
            <a:off x="505343" y="1556186"/>
            <a:ext cx="909638" cy="685800"/>
            <a:chOff x="4180" y="12580"/>
            <a:chExt cx="780" cy="580"/>
          </a:xfrm>
        </p:grpSpPr>
        <p:sp>
          <p:nvSpPr>
            <p:cNvPr id="5161" name="Oval 62"/>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2" name="Oval 63"/>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3" name="Oval 64"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4" name="Oval 65"/>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8" name="Group 66"/>
          <p:cNvGrpSpPr>
            <a:grpSpLocks/>
          </p:cNvGrpSpPr>
          <p:nvPr/>
        </p:nvGrpSpPr>
        <p:grpSpPr bwMode="auto">
          <a:xfrm rot="-4290040">
            <a:off x="1495943" y="870386"/>
            <a:ext cx="838200" cy="685800"/>
            <a:chOff x="4180" y="12580"/>
            <a:chExt cx="780" cy="580"/>
          </a:xfrm>
        </p:grpSpPr>
        <p:sp>
          <p:nvSpPr>
            <p:cNvPr id="5157" name="Oval 67"/>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58" name="Oval 68"/>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59" name="Oval 69"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0" name="Oval 70"/>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sp>
        <p:nvSpPr>
          <p:cNvPr id="5140" name="Rectangle 72"/>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41" name="Rectangle 73"/>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42" name="Rectangle 74"/>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43" name="Rectangle 75"/>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cxnSp>
        <p:nvCxnSpPr>
          <p:cNvPr id="4" name="Straight Connector 3"/>
          <p:cNvCxnSpPr>
            <a:cxnSpLocks/>
          </p:cNvCxnSpPr>
          <p:nvPr/>
        </p:nvCxnSpPr>
        <p:spPr>
          <a:xfrm flipH="1">
            <a:off x="5095461" y="208784"/>
            <a:ext cx="2053489" cy="397557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p:cNvCxnSpPr>
          <p:nvPr/>
        </p:nvCxnSpPr>
        <p:spPr>
          <a:xfrm>
            <a:off x="2703289" y="208784"/>
            <a:ext cx="2706950" cy="322021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22425013-2AF3-49CC-A0E2-73529A2BE65E}"/>
              </a:ext>
            </a:extLst>
          </p:cNvPr>
          <p:cNvSpPr/>
          <p:nvPr/>
        </p:nvSpPr>
        <p:spPr>
          <a:xfrm>
            <a:off x="7835623" y="504851"/>
            <a:ext cx="272111" cy="423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C432161-B271-43DD-B423-ED1ED00BED2E}"/>
              </a:ext>
            </a:extLst>
          </p:cNvPr>
          <p:cNvSpPr/>
          <p:nvPr/>
        </p:nvSpPr>
        <p:spPr>
          <a:xfrm>
            <a:off x="8128177" y="516244"/>
            <a:ext cx="272111" cy="423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BEB7C2E-5DFC-490A-8AA0-2DAA580313EF}"/>
              </a:ext>
            </a:extLst>
          </p:cNvPr>
          <p:cNvSpPr/>
          <p:nvPr/>
        </p:nvSpPr>
        <p:spPr>
          <a:xfrm>
            <a:off x="7835623" y="4121790"/>
            <a:ext cx="425941" cy="42383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1B3D2C8B-249C-4A7C-B2CF-B34E24F0CCE9}"/>
              </a:ext>
            </a:extLst>
          </p:cNvPr>
          <p:cNvSpPr/>
          <p:nvPr/>
        </p:nvSpPr>
        <p:spPr>
          <a:xfrm>
            <a:off x="8261564" y="4184359"/>
            <a:ext cx="425941" cy="42383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FE3E440C-2925-49BB-B425-2A2811D8CEB8}"/>
              </a:ext>
            </a:extLst>
          </p:cNvPr>
          <p:cNvSpPr/>
          <p:nvPr/>
        </p:nvSpPr>
        <p:spPr>
          <a:xfrm rot="17368586">
            <a:off x="8080292" y="5954235"/>
            <a:ext cx="525485" cy="43878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a:extLst>
              <a:ext uri="{FF2B5EF4-FFF2-40B4-BE49-F238E27FC236}">
                <a16:creationId xmlns:a16="http://schemas.microsoft.com/office/drawing/2014/main" id="{6A0C55E0-0346-4155-A500-5EF11F9371AB}"/>
              </a:ext>
            </a:extLst>
          </p:cNvPr>
          <p:cNvSpPr/>
          <p:nvPr/>
        </p:nvSpPr>
        <p:spPr>
          <a:xfrm rot="6531776">
            <a:off x="7675403" y="5786503"/>
            <a:ext cx="525485" cy="43878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1DFB39AF-B98E-49A6-8F01-002D30542535}"/>
              </a:ext>
            </a:extLst>
          </p:cNvPr>
          <p:cNvSpPr/>
          <p:nvPr/>
        </p:nvSpPr>
        <p:spPr>
          <a:xfrm>
            <a:off x="604066"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BC87A5E-8C45-860E-68B8-8442CE9650D7}"/>
              </a:ext>
            </a:extLst>
          </p:cNvPr>
          <p:cNvCxnSpPr/>
          <p:nvPr/>
        </p:nvCxnSpPr>
        <p:spPr>
          <a:xfrm flipH="1" flipV="1">
            <a:off x="304800" y="3248963"/>
            <a:ext cx="4723757" cy="935396"/>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018622F4-5ACF-0E4B-372F-CB2BD083A06E}"/>
              </a:ext>
            </a:extLst>
          </p:cNvPr>
          <p:cNvCxnSpPr/>
          <p:nvPr/>
        </p:nvCxnSpPr>
        <p:spPr>
          <a:xfrm>
            <a:off x="304800" y="6429731"/>
            <a:ext cx="3121046" cy="0"/>
          </a:xfrm>
          <a:prstGeom prst="line">
            <a:avLst/>
          </a:prstGeom>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D5E7C3F5-ABB3-EE11-09EE-2D6306D8E991}"/>
              </a:ext>
            </a:extLst>
          </p:cNvPr>
          <p:cNvSpPr/>
          <p:nvPr/>
        </p:nvSpPr>
        <p:spPr>
          <a:xfrm>
            <a:off x="1061733"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62AD4E2-ED70-667B-394A-C5C6F6077FC9}"/>
              </a:ext>
            </a:extLst>
          </p:cNvPr>
          <p:cNvSpPr/>
          <p:nvPr/>
        </p:nvSpPr>
        <p:spPr>
          <a:xfrm>
            <a:off x="1495943"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43D0CD4-7E40-534B-1C64-B3F08F8D03A9}"/>
              </a:ext>
            </a:extLst>
          </p:cNvPr>
          <p:cNvSpPr/>
          <p:nvPr/>
        </p:nvSpPr>
        <p:spPr>
          <a:xfrm>
            <a:off x="1928751"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F09B46D-AA10-1D63-3BFB-2D5D292916D2}"/>
              </a:ext>
            </a:extLst>
          </p:cNvPr>
          <p:cNvSpPr/>
          <p:nvPr/>
        </p:nvSpPr>
        <p:spPr>
          <a:xfrm>
            <a:off x="844633" y="564085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F091233-E6A8-E52E-5DF9-3F40CBEB3A4F}"/>
              </a:ext>
            </a:extLst>
          </p:cNvPr>
          <p:cNvSpPr/>
          <p:nvPr/>
        </p:nvSpPr>
        <p:spPr>
          <a:xfrm>
            <a:off x="1296309" y="5637738"/>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3C73171-9ACB-E9D2-578C-FC5B58DA9FC6}"/>
              </a:ext>
            </a:extLst>
          </p:cNvPr>
          <p:cNvSpPr/>
          <p:nvPr/>
        </p:nvSpPr>
        <p:spPr>
          <a:xfrm>
            <a:off x="1715780" y="5618409"/>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F59FCF4-65C0-F364-D3AE-A27860C91847}"/>
              </a:ext>
            </a:extLst>
          </p:cNvPr>
          <p:cNvSpPr/>
          <p:nvPr/>
        </p:nvSpPr>
        <p:spPr>
          <a:xfrm>
            <a:off x="683952" y="5258605"/>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5DDB8C2-6AD4-3394-060B-A2F3146FB438}"/>
              </a:ext>
            </a:extLst>
          </p:cNvPr>
          <p:cNvSpPr/>
          <p:nvPr/>
        </p:nvSpPr>
        <p:spPr>
          <a:xfrm>
            <a:off x="1090205" y="52726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4C4CC1C-DFF2-4C8D-DE66-BED0CE3105F7}"/>
              </a:ext>
            </a:extLst>
          </p:cNvPr>
          <p:cNvSpPr/>
          <p:nvPr/>
        </p:nvSpPr>
        <p:spPr>
          <a:xfrm>
            <a:off x="1509676" y="5258607"/>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5008774-CA14-2CC8-D562-CE494F1450E7}"/>
              </a:ext>
            </a:extLst>
          </p:cNvPr>
          <p:cNvSpPr/>
          <p:nvPr/>
        </p:nvSpPr>
        <p:spPr>
          <a:xfrm>
            <a:off x="1905000" y="525860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A08314C2-9143-C4DA-1AC0-7ED6EFE43B49}"/>
              </a:ext>
            </a:extLst>
          </p:cNvPr>
          <p:cNvCxnSpPr/>
          <p:nvPr/>
        </p:nvCxnSpPr>
        <p:spPr>
          <a:xfrm flipV="1">
            <a:off x="304800" y="4608196"/>
            <a:ext cx="0" cy="1821535"/>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D2BFB0D-EAAC-D977-4DBC-8BF1D16E1257}"/>
              </a:ext>
            </a:extLst>
          </p:cNvPr>
          <p:cNvCxnSpPr/>
          <p:nvPr/>
        </p:nvCxnSpPr>
        <p:spPr>
          <a:xfrm flipV="1">
            <a:off x="3425846" y="4608196"/>
            <a:ext cx="0" cy="1821535"/>
          </a:xfrm>
          <a:prstGeom prst="line">
            <a:avLst/>
          </a:prstGeom>
        </p:spPr>
        <p:style>
          <a:lnRef idx="1">
            <a:schemeClr val="dk1"/>
          </a:lnRef>
          <a:fillRef idx="0">
            <a:schemeClr val="dk1"/>
          </a:fillRef>
          <a:effectRef idx="0">
            <a:schemeClr val="dk1"/>
          </a:effectRef>
          <a:fontRef idx="minor">
            <a:schemeClr val="tx1"/>
          </a:fontRef>
        </p:style>
      </p:cxnSp>
      <p:sp>
        <p:nvSpPr>
          <p:cNvPr id="28" name="Oval 27">
            <a:extLst>
              <a:ext uri="{FF2B5EF4-FFF2-40B4-BE49-F238E27FC236}">
                <a16:creationId xmlns:a16="http://schemas.microsoft.com/office/drawing/2014/main" id="{DDDE5567-A187-E5BA-5F31-6A77C1B76B52}"/>
              </a:ext>
            </a:extLst>
          </p:cNvPr>
          <p:cNvSpPr/>
          <p:nvPr/>
        </p:nvSpPr>
        <p:spPr>
          <a:xfrm>
            <a:off x="3929905"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A8AD1DD1-9372-0149-BD7C-5BC5249670BA}"/>
              </a:ext>
            </a:extLst>
          </p:cNvPr>
          <p:cNvCxnSpPr/>
          <p:nvPr/>
        </p:nvCxnSpPr>
        <p:spPr>
          <a:xfrm>
            <a:off x="3891463" y="6419193"/>
            <a:ext cx="3121046" cy="0"/>
          </a:xfrm>
          <a:prstGeom prst="line">
            <a:avLst/>
          </a:prstGeom>
        </p:spPr>
        <p:style>
          <a:lnRef idx="1">
            <a:schemeClr val="dk1"/>
          </a:lnRef>
          <a:fillRef idx="0">
            <a:schemeClr val="dk1"/>
          </a:fillRef>
          <a:effectRef idx="0">
            <a:schemeClr val="dk1"/>
          </a:effectRef>
          <a:fontRef idx="minor">
            <a:schemeClr val="tx1"/>
          </a:fontRef>
        </p:style>
      </p:cxnSp>
      <p:sp>
        <p:nvSpPr>
          <p:cNvPr id="30" name="Oval 29">
            <a:extLst>
              <a:ext uri="{FF2B5EF4-FFF2-40B4-BE49-F238E27FC236}">
                <a16:creationId xmlns:a16="http://schemas.microsoft.com/office/drawing/2014/main" id="{2CB758D5-6973-15B0-7004-9442D80465C6}"/>
              </a:ext>
            </a:extLst>
          </p:cNvPr>
          <p:cNvSpPr/>
          <p:nvPr/>
        </p:nvSpPr>
        <p:spPr>
          <a:xfrm>
            <a:off x="4866967"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99AF638-F5B3-2B4A-0BC9-3EB45CB14693}"/>
              </a:ext>
            </a:extLst>
          </p:cNvPr>
          <p:cNvSpPr/>
          <p:nvPr/>
        </p:nvSpPr>
        <p:spPr>
          <a:xfrm>
            <a:off x="5298844" y="5955318"/>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C4F7244-9F1E-9D5A-E503-9990070C1E40}"/>
              </a:ext>
            </a:extLst>
          </p:cNvPr>
          <p:cNvSpPr/>
          <p:nvPr/>
        </p:nvSpPr>
        <p:spPr>
          <a:xfrm>
            <a:off x="6167097" y="5798278"/>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DAA3FF1-78F3-6325-A754-B6B790A012A6}"/>
              </a:ext>
            </a:extLst>
          </p:cNvPr>
          <p:cNvSpPr/>
          <p:nvPr/>
        </p:nvSpPr>
        <p:spPr>
          <a:xfrm>
            <a:off x="4402940"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7D29409-8D3E-384E-B476-6AF4D88FB985}"/>
              </a:ext>
            </a:extLst>
          </p:cNvPr>
          <p:cNvSpPr/>
          <p:nvPr/>
        </p:nvSpPr>
        <p:spPr>
          <a:xfrm>
            <a:off x="4882972" y="562720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2C3C484-173C-C84A-3B98-A08675A1F101}"/>
              </a:ext>
            </a:extLst>
          </p:cNvPr>
          <p:cNvSpPr/>
          <p:nvPr/>
        </p:nvSpPr>
        <p:spPr>
          <a:xfrm>
            <a:off x="5736656"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1D7E505-8207-E8D1-7526-2D4253702274}"/>
              </a:ext>
            </a:extLst>
          </p:cNvPr>
          <p:cNvSpPr/>
          <p:nvPr/>
        </p:nvSpPr>
        <p:spPr>
          <a:xfrm>
            <a:off x="4169334" y="565285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6378EAF-B563-90E1-E0B9-A50F548F89A9}"/>
              </a:ext>
            </a:extLst>
          </p:cNvPr>
          <p:cNvSpPr/>
          <p:nvPr/>
        </p:nvSpPr>
        <p:spPr>
          <a:xfrm>
            <a:off x="5750777" y="559936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83F4D34-3BB0-E765-51AB-C869A80CB3D7}"/>
              </a:ext>
            </a:extLst>
          </p:cNvPr>
          <p:cNvSpPr/>
          <p:nvPr/>
        </p:nvSpPr>
        <p:spPr>
          <a:xfrm>
            <a:off x="6637705" y="547836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319D1E5-116D-C52B-EA06-4D1B8A1611AC}"/>
              </a:ext>
            </a:extLst>
          </p:cNvPr>
          <p:cNvSpPr/>
          <p:nvPr/>
        </p:nvSpPr>
        <p:spPr>
          <a:xfrm>
            <a:off x="6621280" y="591528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CE04B87B-6239-0245-ABBB-5E0ED3EA6654}"/>
              </a:ext>
            </a:extLst>
          </p:cNvPr>
          <p:cNvCxnSpPr/>
          <p:nvPr/>
        </p:nvCxnSpPr>
        <p:spPr>
          <a:xfrm flipV="1">
            <a:off x="3891463" y="4597658"/>
            <a:ext cx="0" cy="1821535"/>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B6E2B2DC-2F88-F0ED-F6DD-5BF9EA811884}"/>
              </a:ext>
            </a:extLst>
          </p:cNvPr>
          <p:cNvCxnSpPr/>
          <p:nvPr/>
        </p:nvCxnSpPr>
        <p:spPr>
          <a:xfrm flipV="1">
            <a:off x="7012509" y="4597658"/>
            <a:ext cx="0" cy="182153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225792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7924800" y="2209800"/>
            <a:ext cx="914400" cy="533400"/>
            <a:chOff x="2420" y="4360"/>
            <a:chExt cx="500" cy="220"/>
          </a:xfrm>
        </p:grpSpPr>
        <p:sp>
          <p:nvSpPr>
            <p:cNvPr id="5200" name="Oval 3"/>
            <p:cNvSpPr>
              <a:spLocks noChangeArrowheads="1"/>
            </p:cNvSpPr>
            <p:nvPr/>
          </p:nvSpPr>
          <p:spPr bwMode="auto">
            <a:xfrm>
              <a:off x="2420" y="4360"/>
              <a:ext cx="260" cy="220"/>
            </a:xfrm>
            <a:prstGeom prst="ellipse">
              <a:avLst/>
            </a:prstGeom>
            <a:gradFill rotWithShape="1">
              <a:gsLst>
                <a:gs pos="0">
                  <a:srgbClr val="9E9E9E"/>
                </a:gs>
                <a:gs pos="50000">
                  <a:srgbClr val="C4C4C4"/>
                </a:gs>
                <a:gs pos="100000">
                  <a:srgbClr val="E3E3E3"/>
                </a:gs>
              </a:gsLst>
              <a:lin ang="5400000" scaled="1"/>
            </a:gra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80" name="Oval 4"/>
            <p:cNvSpPr>
              <a:spLocks noChangeArrowheads="1"/>
            </p:cNvSpPr>
            <p:nvPr/>
          </p:nvSpPr>
          <p:spPr bwMode="auto">
            <a:xfrm>
              <a:off x="2660" y="4360"/>
              <a:ext cx="260" cy="220"/>
            </a:xfrm>
            <a:prstGeom prst="ellipse">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path path="circle">
                <a:fillToRect l="50000" t="50000" r="50000" b="50000"/>
              </a:path>
              <a:tileRect/>
            </a:gra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dirty="0">
                <a:solidFill>
                  <a:srgbClr val="000000"/>
                </a:solidFill>
              </a:endParaRPr>
            </a:p>
          </p:txBody>
        </p:sp>
      </p:grpSp>
      <p:grpSp>
        <p:nvGrpSpPr>
          <p:cNvPr id="5123" name="Group 5"/>
          <p:cNvGrpSpPr>
            <a:grpSpLocks/>
          </p:cNvGrpSpPr>
          <p:nvPr/>
        </p:nvGrpSpPr>
        <p:grpSpPr bwMode="auto">
          <a:xfrm rot="-2685655">
            <a:off x="8153400" y="1371600"/>
            <a:ext cx="714375" cy="423863"/>
            <a:chOff x="2420" y="4360"/>
            <a:chExt cx="500" cy="220"/>
          </a:xfrm>
        </p:grpSpPr>
        <p:sp>
          <p:nvSpPr>
            <p:cNvPr id="5198" name="Oval 6"/>
            <p:cNvSpPr>
              <a:spLocks noChangeArrowheads="1"/>
            </p:cNvSpPr>
            <p:nvPr/>
          </p:nvSpPr>
          <p:spPr bwMode="auto">
            <a:xfrm>
              <a:off x="242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9" name="Oval 7"/>
            <p:cNvSpPr>
              <a:spLocks noChangeArrowheads="1"/>
            </p:cNvSpPr>
            <p:nvPr/>
          </p:nvSpPr>
          <p:spPr bwMode="auto">
            <a:xfrm>
              <a:off x="266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4" name="Group 8"/>
          <p:cNvGrpSpPr>
            <a:grpSpLocks/>
          </p:cNvGrpSpPr>
          <p:nvPr/>
        </p:nvGrpSpPr>
        <p:grpSpPr bwMode="auto">
          <a:xfrm rot="2561598">
            <a:off x="8001000" y="3200400"/>
            <a:ext cx="762000" cy="444500"/>
            <a:chOff x="2420" y="4360"/>
            <a:chExt cx="500" cy="220"/>
          </a:xfrm>
        </p:grpSpPr>
        <p:sp>
          <p:nvSpPr>
            <p:cNvPr id="5196" name="Oval 9"/>
            <p:cNvSpPr>
              <a:spLocks noChangeArrowheads="1"/>
            </p:cNvSpPr>
            <p:nvPr/>
          </p:nvSpPr>
          <p:spPr bwMode="auto">
            <a:xfrm>
              <a:off x="2420" y="4360"/>
              <a:ext cx="260" cy="220"/>
            </a:xfrm>
            <a:prstGeom prst="ellipse">
              <a:avLst/>
            </a:prstGeom>
            <a:solidFill>
              <a:srgbClr val="FF33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7" name="Oval 10"/>
            <p:cNvSpPr>
              <a:spLocks noChangeArrowheads="1"/>
            </p:cNvSpPr>
            <p:nvPr/>
          </p:nvSpPr>
          <p:spPr bwMode="auto">
            <a:xfrm>
              <a:off x="2660" y="4360"/>
              <a:ext cx="260" cy="220"/>
            </a:xfrm>
            <a:prstGeom prst="ellipse">
              <a:avLst/>
            </a:prstGeom>
            <a:solidFill>
              <a:srgbClr val="FF33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7" name="Group 17"/>
          <p:cNvGrpSpPr>
            <a:grpSpLocks/>
          </p:cNvGrpSpPr>
          <p:nvPr/>
        </p:nvGrpSpPr>
        <p:grpSpPr bwMode="auto">
          <a:xfrm rot="-896003">
            <a:off x="5029200" y="1066800"/>
            <a:ext cx="1003300" cy="520700"/>
            <a:chOff x="3000" y="7280"/>
            <a:chExt cx="1100" cy="460"/>
          </a:xfrm>
        </p:grpSpPr>
        <p:sp>
          <p:nvSpPr>
            <p:cNvPr id="5189" name="Oval 18"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0" name="Oval 19"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1" name="Oval 20"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8" name="Group 21"/>
          <p:cNvGrpSpPr>
            <a:grpSpLocks/>
          </p:cNvGrpSpPr>
          <p:nvPr/>
        </p:nvGrpSpPr>
        <p:grpSpPr bwMode="auto">
          <a:xfrm rot="4898850">
            <a:off x="3917950" y="425450"/>
            <a:ext cx="914400" cy="520700"/>
            <a:chOff x="3000" y="7280"/>
            <a:chExt cx="1100" cy="460"/>
          </a:xfrm>
        </p:grpSpPr>
        <p:sp>
          <p:nvSpPr>
            <p:cNvPr id="5186" name="Oval 22"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7" name="Oval 23"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8" name="Oval 24"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9" name="Group 25"/>
          <p:cNvGrpSpPr>
            <a:grpSpLocks/>
          </p:cNvGrpSpPr>
          <p:nvPr/>
        </p:nvGrpSpPr>
        <p:grpSpPr bwMode="auto">
          <a:xfrm rot="2413476">
            <a:off x="4114800" y="1371600"/>
            <a:ext cx="927100" cy="457200"/>
            <a:chOff x="3000" y="7280"/>
            <a:chExt cx="1100" cy="460"/>
          </a:xfrm>
        </p:grpSpPr>
        <p:sp>
          <p:nvSpPr>
            <p:cNvPr id="5183" name="Oval 26"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4" name="Oval 27"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5" name="Oval 28"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2" name="Group 40"/>
          <p:cNvGrpSpPr>
            <a:grpSpLocks/>
          </p:cNvGrpSpPr>
          <p:nvPr/>
        </p:nvGrpSpPr>
        <p:grpSpPr bwMode="auto">
          <a:xfrm rot="5646866">
            <a:off x="8045664" y="5191955"/>
            <a:ext cx="431800" cy="215900"/>
            <a:chOff x="3000" y="10664"/>
            <a:chExt cx="680" cy="340"/>
          </a:xfrm>
        </p:grpSpPr>
        <p:sp>
          <p:nvSpPr>
            <p:cNvPr id="5179" name="Oval 41"/>
            <p:cNvSpPr>
              <a:spLocks noChangeArrowheads="1"/>
            </p:cNvSpPr>
            <p:nvPr/>
          </p:nvSpPr>
          <p:spPr bwMode="auto">
            <a:xfrm>
              <a:off x="3000" y="10664"/>
              <a:ext cx="340" cy="34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0" name="Oval 42"/>
            <p:cNvSpPr>
              <a:spLocks noChangeArrowheads="1"/>
            </p:cNvSpPr>
            <p:nvPr/>
          </p:nvSpPr>
          <p:spPr bwMode="auto">
            <a:xfrm>
              <a:off x="3340" y="10664"/>
              <a:ext cx="340" cy="34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4" name="Group 46"/>
          <p:cNvGrpSpPr>
            <a:grpSpLocks/>
          </p:cNvGrpSpPr>
          <p:nvPr/>
        </p:nvGrpSpPr>
        <p:grpSpPr bwMode="auto">
          <a:xfrm rot="3474544">
            <a:off x="2516706" y="1678423"/>
            <a:ext cx="914400" cy="669925"/>
            <a:chOff x="4180" y="12580"/>
            <a:chExt cx="780" cy="580"/>
          </a:xfrm>
        </p:grpSpPr>
        <p:sp>
          <p:nvSpPr>
            <p:cNvPr id="5173" name="Oval 47"/>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4" name="Oval 48"/>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5" name="Oval 49"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6" name="Oval 50"/>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5" name="Group 51"/>
          <p:cNvGrpSpPr>
            <a:grpSpLocks/>
          </p:cNvGrpSpPr>
          <p:nvPr/>
        </p:nvGrpSpPr>
        <p:grpSpPr bwMode="auto">
          <a:xfrm>
            <a:off x="1495943" y="2318186"/>
            <a:ext cx="914400" cy="685800"/>
            <a:chOff x="4180" y="12580"/>
            <a:chExt cx="780" cy="580"/>
          </a:xfrm>
        </p:grpSpPr>
        <p:sp>
          <p:nvSpPr>
            <p:cNvPr id="5169" name="Oval 52"/>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0" name="Oval 53"/>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1" name="Oval 54"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2" name="Oval 55"/>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6" name="Group 56"/>
          <p:cNvGrpSpPr>
            <a:grpSpLocks/>
          </p:cNvGrpSpPr>
          <p:nvPr/>
        </p:nvGrpSpPr>
        <p:grpSpPr bwMode="auto">
          <a:xfrm>
            <a:off x="581543" y="336986"/>
            <a:ext cx="773113" cy="635000"/>
            <a:chOff x="4180" y="12580"/>
            <a:chExt cx="780" cy="580"/>
          </a:xfrm>
        </p:grpSpPr>
        <p:sp>
          <p:nvSpPr>
            <p:cNvPr id="5165" name="Oval 57"/>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6" name="Oval 58"/>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7" name="Oval 59"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8" name="Oval 60"/>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7" name="Group 61"/>
          <p:cNvGrpSpPr>
            <a:grpSpLocks/>
          </p:cNvGrpSpPr>
          <p:nvPr/>
        </p:nvGrpSpPr>
        <p:grpSpPr bwMode="auto">
          <a:xfrm rot="1980029">
            <a:off x="505343" y="1556186"/>
            <a:ext cx="909638" cy="685800"/>
            <a:chOff x="4180" y="12580"/>
            <a:chExt cx="780" cy="580"/>
          </a:xfrm>
        </p:grpSpPr>
        <p:sp>
          <p:nvSpPr>
            <p:cNvPr id="5161" name="Oval 62"/>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2" name="Oval 63"/>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3" name="Oval 64"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4" name="Oval 65"/>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8" name="Group 66"/>
          <p:cNvGrpSpPr>
            <a:grpSpLocks/>
          </p:cNvGrpSpPr>
          <p:nvPr/>
        </p:nvGrpSpPr>
        <p:grpSpPr bwMode="auto">
          <a:xfrm rot="-4290040">
            <a:off x="1495943" y="870386"/>
            <a:ext cx="838200" cy="685800"/>
            <a:chOff x="4180" y="12580"/>
            <a:chExt cx="780" cy="580"/>
          </a:xfrm>
        </p:grpSpPr>
        <p:sp>
          <p:nvSpPr>
            <p:cNvPr id="5157" name="Oval 67"/>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58" name="Oval 68"/>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59" name="Oval 69"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0" name="Oval 70"/>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sp>
        <p:nvSpPr>
          <p:cNvPr id="5140" name="Rectangle 72"/>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41" name="Rectangle 73"/>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42" name="Rectangle 74"/>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43" name="Rectangle 75"/>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cxnSp>
        <p:nvCxnSpPr>
          <p:cNvPr id="4" name="Straight Connector 3"/>
          <p:cNvCxnSpPr>
            <a:cxnSpLocks/>
          </p:cNvCxnSpPr>
          <p:nvPr/>
        </p:nvCxnSpPr>
        <p:spPr>
          <a:xfrm flipH="1">
            <a:off x="5095461" y="208784"/>
            <a:ext cx="2053489" cy="397557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p:cNvCxnSpPr>
          <p:nvPr/>
        </p:nvCxnSpPr>
        <p:spPr>
          <a:xfrm>
            <a:off x="2703289" y="208784"/>
            <a:ext cx="2706950" cy="322021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22425013-2AF3-49CC-A0E2-73529A2BE65E}"/>
              </a:ext>
            </a:extLst>
          </p:cNvPr>
          <p:cNvSpPr/>
          <p:nvPr/>
        </p:nvSpPr>
        <p:spPr>
          <a:xfrm>
            <a:off x="7835623" y="504851"/>
            <a:ext cx="272111" cy="423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C432161-B271-43DD-B423-ED1ED00BED2E}"/>
              </a:ext>
            </a:extLst>
          </p:cNvPr>
          <p:cNvSpPr/>
          <p:nvPr/>
        </p:nvSpPr>
        <p:spPr>
          <a:xfrm>
            <a:off x="8128177" y="516244"/>
            <a:ext cx="272111" cy="423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BEB7C2E-5DFC-490A-8AA0-2DAA580313EF}"/>
              </a:ext>
            </a:extLst>
          </p:cNvPr>
          <p:cNvSpPr/>
          <p:nvPr/>
        </p:nvSpPr>
        <p:spPr>
          <a:xfrm>
            <a:off x="7835623" y="4121790"/>
            <a:ext cx="425941" cy="42383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1B3D2C8B-249C-4A7C-B2CF-B34E24F0CCE9}"/>
              </a:ext>
            </a:extLst>
          </p:cNvPr>
          <p:cNvSpPr/>
          <p:nvPr/>
        </p:nvSpPr>
        <p:spPr>
          <a:xfrm>
            <a:off x="8261564" y="4184359"/>
            <a:ext cx="425941" cy="42383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FE3E440C-2925-49BB-B425-2A2811D8CEB8}"/>
              </a:ext>
            </a:extLst>
          </p:cNvPr>
          <p:cNvSpPr/>
          <p:nvPr/>
        </p:nvSpPr>
        <p:spPr>
          <a:xfrm rot="17368586">
            <a:off x="8080292" y="5954235"/>
            <a:ext cx="525485" cy="43878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a:extLst>
              <a:ext uri="{FF2B5EF4-FFF2-40B4-BE49-F238E27FC236}">
                <a16:creationId xmlns:a16="http://schemas.microsoft.com/office/drawing/2014/main" id="{6A0C55E0-0346-4155-A500-5EF11F9371AB}"/>
              </a:ext>
            </a:extLst>
          </p:cNvPr>
          <p:cNvSpPr/>
          <p:nvPr/>
        </p:nvSpPr>
        <p:spPr>
          <a:xfrm rot="6531776">
            <a:off x="7675403" y="5786503"/>
            <a:ext cx="525485" cy="43878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1DFB39AF-B98E-49A6-8F01-002D30542535}"/>
              </a:ext>
            </a:extLst>
          </p:cNvPr>
          <p:cNvSpPr/>
          <p:nvPr/>
        </p:nvSpPr>
        <p:spPr>
          <a:xfrm>
            <a:off x="604066"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BC87A5E-8C45-860E-68B8-8442CE9650D7}"/>
              </a:ext>
            </a:extLst>
          </p:cNvPr>
          <p:cNvCxnSpPr/>
          <p:nvPr/>
        </p:nvCxnSpPr>
        <p:spPr>
          <a:xfrm flipH="1" flipV="1">
            <a:off x="304800" y="3248963"/>
            <a:ext cx="4723757" cy="935396"/>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018622F4-5ACF-0E4B-372F-CB2BD083A06E}"/>
              </a:ext>
            </a:extLst>
          </p:cNvPr>
          <p:cNvCxnSpPr/>
          <p:nvPr/>
        </p:nvCxnSpPr>
        <p:spPr>
          <a:xfrm>
            <a:off x="304800" y="6429731"/>
            <a:ext cx="3121046" cy="0"/>
          </a:xfrm>
          <a:prstGeom prst="line">
            <a:avLst/>
          </a:prstGeom>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D5E7C3F5-ABB3-EE11-09EE-2D6306D8E991}"/>
              </a:ext>
            </a:extLst>
          </p:cNvPr>
          <p:cNvSpPr/>
          <p:nvPr/>
        </p:nvSpPr>
        <p:spPr>
          <a:xfrm>
            <a:off x="1061733"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62AD4E2-ED70-667B-394A-C5C6F6077FC9}"/>
              </a:ext>
            </a:extLst>
          </p:cNvPr>
          <p:cNvSpPr/>
          <p:nvPr/>
        </p:nvSpPr>
        <p:spPr>
          <a:xfrm>
            <a:off x="1495943"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43D0CD4-7E40-534B-1C64-B3F08F8D03A9}"/>
              </a:ext>
            </a:extLst>
          </p:cNvPr>
          <p:cNvSpPr/>
          <p:nvPr/>
        </p:nvSpPr>
        <p:spPr>
          <a:xfrm>
            <a:off x="1928751"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F09B46D-AA10-1D63-3BFB-2D5D292916D2}"/>
              </a:ext>
            </a:extLst>
          </p:cNvPr>
          <p:cNvSpPr/>
          <p:nvPr/>
        </p:nvSpPr>
        <p:spPr>
          <a:xfrm>
            <a:off x="844633" y="564085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F091233-E6A8-E52E-5DF9-3F40CBEB3A4F}"/>
              </a:ext>
            </a:extLst>
          </p:cNvPr>
          <p:cNvSpPr/>
          <p:nvPr/>
        </p:nvSpPr>
        <p:spPr>
          <a:xfrm>
            <a:off x="1296309" y="5637738"/>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3C73171-9ACB-E9D2-578C-FC5B58DA9FC6}"/>
              </a:ext>
            </a:extLst>
          </p:cNvPr>
          <p:cNvSpPr/>
          <p:nvPr/>
        </p:nvSpPr>
        <p:spPr>
          <a:xfrm>
            <a:off x="1715780" y="5618409"/>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F59FCF4-65C0-F364-D3AE-A27860C91847}"/>
              </a:ext>
            </a:extLst>
          </p:cNvPr>
          <p:cNvSpPr/>
          <p:nvPr/>
        </p:nvSpPr>
        <p:spPr>
          <a:xfrm>
            <a:off x="683952" y="5258605"/>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5DDB8C2-6AD4-3394-060B-A2F3146FB438}"/>
              </a:ext>
            </a:extLst>
          </p:cNvPr>
          <p:cNvSpPr/>
          <p:nvPr/>
        </p:nvSpPr>
        <p:spPr>
          <a:xfrm>
            <a:off x="1090205" y="52726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4C4CC1C-DFF2-4C8D-DE66-BED0CE3105F7}"/>
              </a:ext>
            </a:extLst>
          </p:cNvPr>
          <p:cNvSpPr/>
          <p:nvPr/>
        </p:nvSpPr>
        <p:spPr>
          <a:xfrm>
            <a:off x="1509676" y="5258607"/>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5008774-CA14-2CC8-D562-CE494F1450E7}"/>
              </a:ext>
            </a:extLst>
          </p:cNvPr>
          <p:cNvSpPr/>
          <p:nvPr/>
        </p:nvSpPr>
        <p:spPr>
          <a:xfrm>
            <a:off x="1905000" y="525860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A08314C2-9143-C4DA-1AC0-7ED6EFE43B49}"/>
              </a:ext>
            </a:extLst>
          </p:cNvPr>
          <p:cNvCxnSpPr/>
          <p:nvPr/>
        </p:nvCxnSpPr>
        <p:spPr>
          <a:xfrm flipV="1">
            <a:off x="304800" y="4608196"/>
            <a:ext cx="0" cy="1821535"/>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D2BFB0D-EAAC-D977-4DBC-8BF1D16E1257}"/>
              </a:ext>
            </a:extLst>
          </p:cNvPr>
          <p:cNvCxnSpPr/>
          <p:nvPr/>
        </p:nvCxnSpPr>
        <p:spPr>
          <a:xfrm flipV="1">
            <a:off x="3425846" y="4608196"/>
            <a:ext cx="0" cy="1821535"/>
          </a:xfrm>
          <a:prstGeom prst="line">
            <a:avLst/>
          </a:prstGeom>
        </p:spPr>
        <p:style>
          <a:lnRef idx="1">
            <a:schemeClr val="dk1"/>
          </a:lnRef>
          <a:fillRef idx="0">
            <a:schemeClr val="dk1"/>
          </a:fillRef>
          <a:effectRef idx="0">
            <a:schemeClr val="dk1"/>
          </a:effectRef>
          <a:fontRef idx="minor">
            <a:schemeClr val="tx1"/>
          </a:fontRef>
        </p:style>
      </p:cxnSp>
      <p:sp>
        <p:nvSpPr>
          <p:cNvPr id="28" name="Oval 27">
            <a:extLst>
              <a:ext uri="{FF2B5EF4-FFF2-40B4-BE49-F238E27FC236}">
                <a16:creationId xmlns:a16="http://schemas.microsoft.com/office/drawing/2014/main" id="{DDDE5567-A187-E5BA-5F31-6A77C1B76B52}"/>
              </a:ext>
            </a:extLst>
          </p:cNvPr>
          <p:cNvSpPr/>
          <p:nvPr/>
        </p:nvSpPr>
        <p:spPr>
          <a:xfrm>
            <a:off x="3929905"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A8AD1DD1-9372-0149-BD7C-5BC5249670BA}"/>
              </a:ext>
            </a:extLst>
          </p:cNvPr>
          <p:cNvCxnSpPr/>
          <p:nvPr/>
        </p:nvCxnSpPr>
        <p:spPr>
          <a:xfrm>
            <a:off x="3891463" y="6419193"/>
            <a:ext cx="3121046" cy="0"/>
          </a:xfrm>
          <a:prstGeom prst="line">
            <a:avLst/>
          </a:prstGeom>
        </p:spPr>
        <p:style>
          <a:lnRef idx="1">
            <a:schemeClr val="dk1"/>
          </a:lnRef>
          <a:fillRef idx="0">
            <a:schemeClr val="dk1"/>
          </a:fillRef>
          <a:effectRef idx="0">
            <a:schemeClr val="dk1"/>
          </a:effectRef>
          <a:fontRef idx="minor">
            <a:schemeClr val="tx1"/>
          </a:fontRef>
        </p:style>
      </p:cxnSp>
      <p:sp>
        <p:nvSpPr>
          <p:cNvPr id="30" name="Oval 29">
            <a:extLst>
              <a:ext uri="{FF2B5EF4-FFF2-40B4-BE49-F238E27FC236}">
                <a16:creationId xmlns:a16="http://schemas.microsoft.com/office/drawing/2014/main" id="{2CB758D5-6973-15B0-7004-9442D80465C6}"/>
              </a:ext>
            </a:extLst>
          </p:cNvPr>
          <p:cNvSpPr/>
          <p:nvPr/>
        </p:nvSpPr>
        <p:spPr>
          <a:xfrm>
            <a:off x="4866967"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99AF638-F5B3-2B4A-0BC9-3EB45CB14693}"/>
              </a:ext>
            </a:extLst>
          </p:cNvPr>
          <p:cNvSpPr/>
          <p:nvPr/>
        </p:nvSpPr>
        <p:spPr>
          <a:xfrm>
            <a:off x="5298844" y="5955318"/>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C4F7244-9F1E-9D5A-E503-9990070C1E40}"/>
              </a:ext>
            </a:extLst>
          </p:cNvPr>
          <p:cNvSpPr/>
          <p:nvPr/>
        </p:nvSpPr>
        <p:spPr>
          <a:xfrm>
            <a:off x="6167097" y="5798278"/>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DAA3FF1-78F3-6325-A754-B6B790A012A6}"/>
              </a:ext>
            </a:extLst>
          </p:cNvPr>
          <p:cNvSpPr/>
          <p:nvPr/>
        </p:nvSpPr>
        <p:spPr>
          <a:xfrm>
            <a:off x="4402940"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7D29409-8D3E-384E-B476-6AF4D88FB985}"/>
              </a:ext>
            </a:extLst>
          </p:cNvPr>
          <p:cNvSpPr/>
          <p:nvPr/>
        </p:nvSpPr>
        <p:spPr>
          <a:xfrm>
            <a:off x="4882972" y="562720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2C3C484-173C-C84A-3B98-A08675A1F101}"/>
              </a:ext>
            </a:extLst>
          </p:cNvPr>
          <p:cNvSpPr/>
          <p:nvPr/>
        </p:nvSpPr>
        <p:spPr>
          <a:xfrm>
            <a:off x="5736656"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1D7E505-8207-E8D1-7526-2D4253702274}"/>
              </a:ext>
            </a:extLst>
          </p:cNvPr>
          <p:cNvSpPr/>
          <p:nvPr/>
        </p:nvSpPr>
        <p:spPr>
          <a:xfrm>
            <a:off x="4169334" y="565285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6378EAF-B563-90E1-E0B9-A50F548F89A9}"/>
              </a:ext>
            </a:extLst>
          </p:cNvPr>
          <p:cNvSpPr/>
          <p:nvPr/>
        </p:nvSpPr>
        <p:spPr>
          <a:xfrm>
            <a:off x="5750777" y="559936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83F4D34-3BB0-E765-51AB-C869A80CB3D7}"/>
              </a:ext>
            </a:extLst>
          </p:cNvPr>
          <p:cNvSpPr/>
          <p:nvPr/>
        </p:nvSpPr>
        <p:spPr>
          <a:xfrm>
            <a:off x="6637705" y="547836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319D1E5-116D-C52B-EA06-4D1B8A1611AC}"/>
              </a:ext>
            </a:extLst>
          </p:cNvPr>
          <p:cNvSpPr/>
          <p:nvPr/>
        </p:nvSpPr>
        <p:spPr>
          <a:xfrm>
            <a:off x="6621280" y="591528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CE04B87B-6239-0245-ABBB-5E0ED3EA6654}"/>
              </a:ext>
            </a:extLst>
          </p:cNvPr>
          <p:cNvCxnSpPr/>
          <p:nvPr/>
        </p:nvCxnSpPr>
        <p:spPr>
          <a:xfrm flipV="1">
            <a:off x="3891463" y="4597658"/>
            <a:ext cx="0" cy="1821535"/>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B6E2B2DC-2F88-F0ED-F6DD-5BF9EA811884}"/>
              </a:ext>
            </a:extLst>
          </p:cNvPr>
          <p:cNvCxnSpPr/>
          <p:nvPr/>
        </p:nvCxnSpPr>
        <p:spPr>
          <a:xfrm flipV="1">
            <a:off x="7012509" y="4597658"/>
            <a:ext cx="0" cy="1821535"/>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F62652C7-DBE4-6975-9C18-7D6D04F496FE}"/>
              </a:ext>
            </a:extLst>
          </p:cNvPr>
          <p:cNvSpPr txBox="1"/>
          <p:nvPr/>
        </p:nvSpPr>
        <p:spPr>
          <a:xfrm>
            <a:off x="2580680" y="3000951"/>
            <a:ext cx="2217604" cy="646331"/>
          </a:xfrm>
          <a:prstGeom prst="rect">
            <a:avLst/>
          </a:prstGeom>
          <a:noFill/>
        </p:spPr>
        <p:txBody>
          <a:bodyPr wrap="square" rtlCol="0">
            <a:spAutoFit/>
          </a:bodyPr>
          <a:lstStyle/>
          <a:p>
            <a:pPr algn="ctr"/>
            <a:r>
              <a:rPr lang="en-US" b="1" dirty="0">
                <a:solidFill>
                  <a:srgbClr val="FF0000"/>
                </a:solidFill>
              </a:rPr>
              <a:t>Gas, Molecules, like NH</a:t>
            </a:r>
            <a:r>
              <a:rPr lang="en-US" b="1" baseline="-25000" dirty="0">
                <a:solidFill>
                  <a:srgbClr val="FF0000"/>
                </a:solidFill>
              </a:rPr>
              <a:t>3  </a:t>
            </a:r>
            <a:r>
              <a:rPr lang="en-US" b="1" dirty="0">
                <a:solidFill>
                  <a:srgbClr val="FF0000"/>
                </a:solidFill>
              </a:rPr>
              <a:t>or SO</a:t>
            </a:r>
            <a:r>
              <a:rPr lang="en-US" b="1" baseline="-25000" dirty="0">
                <a:solidFill>
                  <a:srgbClr val="FF0000"/>
                </a:solidFill>
              </a:rPr>
              <a:t>3</a:t>
            </a:r>
          </a:p>
        </p:txBody>
      </p:sp>
    </p:spTree>
    <p:extLst>
      <p:ext uri="{BB962C8B-B14F-4D97-AF65-F5344CB8AC3E}">
        <p14:creationId xmlns:p14="http://schemas.microsoft.com/office/powerpoint/2010/main" val="11123891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7924800" y="2209800"/>
            <a:ext cx="914400" cy="533400"/>
            <a:chOff x="2420" y="4360"/>
            <a:chExt cx="500" cy="220"/>
          </a:xfrm>
        </p:grpSpPr>
        <p:sp>
          <p:nvSpPr>
            <p:cNvPr id="5200" name="Oval 3"/>
            <p:cNvSpPr>
              <a:spLocks noChangeArrowheads="1"/>
            </p:cNvSpPr>
            <p:nvPr/>
          </p:nvSpPr>
          <p:spPr bwMode="auto">
            <a:xfrm>
              <a:off x="2420" y="4360"/>
              <a:ext cx="260" cy="220"/>
            </a:xfrm>
            <a:prstGeom prst="ellipse">
              <a:avLst/>
            </a:prstGeom>
            <a:gradFill rotWithShape="1">
              <a:gsLst>
                <a:gs pos="0">
                  <a:srgbClr val="9E9E9E"/>
                </a:gs>
                <a:gs pos="50000">
                  <a:srgbClr val="C4C4C4"/>
                </a:gs>
                <a:gs pos="100000">
                  <a:srgbClr val="E3E3E3"/>
                </a:gs>
              </a:gsLst>
              <a:lin ang="5400000" scaled="1"/>
            </a:gra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80" name="Oval 4"/>
            <p:cNvSpPr>
              <a:spLocks noChangeArrowheads="1"/>
            </p:cNvSpPr>
            <p:nvPr/>
          </p:nvSpPr>
          <p:spPr bwMode="auto">
            <a:xfrm>
              <a:off x="2660" y="4360"/>
              <a:ext cx="260" cy="220"/>
            </a:xfrm>
            <a:prstGeom prst="ellipse">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path path="circle">
                <a:fillToRect l="50000" t="50000" r="50000" b="50000"/>
              </a:path>
              <a:tileRect/>
            </a:gra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dirty="0">
                <a:solidFill>
                  <a:srgbClr val="000000"/>
                </a:solidFill>
              </a:endParaRPr>
            </a:p>
          </p:txBody>
        </p:sp>
      </p:grpSp>
      <p:grpSp>
        <p:nvGrpSpPr>
          <p:cNvPr id="5123" name="Group 5"/>
          <p:cNvGrpSpPr>
            <a:grpSpLocks/>
          </p:cNvGrpSpPr>
          <p:nvPr/>
        </p:nvGrpSpPr>
        <p:grpSpPr bwMode="auto">
          <a:xfrm rot="-2685655">
            <a:off x="8153400" y="1371600"/>
            <a:ext cx="714375" cy="423863"/>
            <a:chOff x="2420" y="4360"/>
            <a:chExt cx="500" cy="220"/>
          </a:xfrm>
        </p:grpSpPr>
        <p:sp>
          <p:nvSpPr>
            <p:cNvPr id="5198" name="Oval 6"/>
            <p:cNvSpPr>
              <a:spLocks noChangeArrowheads="1"/>
            </p:cNvSpPr>
            <p:nvPr/>
          </p:nvSpPr>
          <p:spPr bwMode="auto">
            <a:xfrm>
              <a:off x="242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9" name="Oval 7"/>
            <p:cNvSpPr>
              <a:spLocks noChangeArrowheads="1"/>
            </p:cNvSpPr>
            <p:nvPr/>
          </p:nvSpPr>
          <p:spPr bwMode="auto">
            <a:xfrm>
              <a:off x="266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4" name="Group 8"/>
          <p:cNvGrpSpPr>
            <a:grpSpLocks/>
          </p:cNvGrpSpPr>
          <p:nvPr/>
        </p:nvGrpSpPr>
        <p:grpSpPr bwMode="auto">
          <a:xfrm rot="2561598">
            <a:off x="8001000" y="3200400"/>
            <a:ext cx="762000" cy="444500"/>
            <a:chOff x="2420" y="4360"/>
            <a:chExt cx="500" cy="220"/>
          </a:xfrm>
        </p:grpSpPr>
        <p:sp>
          <p:nvSpPr>
            <p:cNvPr id="5196" name="Oval 9"/>
            <p:cNvSpPr>
              <a:spLocks noChangeArrowheads="1"/>
            </p:cNvSpPr>
            <p:nvPr/>
          </p:nvSpPr>
          <p:spPr bwMode="auto">
            <a:xfrm>
              <a:off x="2420" y="4360"/>
              <a:ext cx="260" cy="220"/>
            </a:xfrm>
            <a:prstGeom prst="ellipse">
              <a:avLst/>
            </a:prstGeom>
            <a:solidFill>
              <a:srgbClr val="FF33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7" name="Oval 10"/>
            <p:cNvSpPr>
              <a:spLocks noChangeArrowheads="1"/>
            </p:cNvSpPr>
            <p:nvPr/>
          </p:nvSpPr>
          <p:spPr bwMode="auto">
            <a:xfrm>
              <a:off x="2660" y="4360"/>
              <a:ext cx="260" cy="220"/>
            </a:xfrm>
            <a:prstGeom prst="ellipse">
              <a:avLst/>
            </a:prstGeom>
            <a:solidFill>
              <a:srgbClr val="FF33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7" name="Group 17"/>
          <p:cNvGrpSpPr>
            <a:grpSpLocks/>
          </p:cNvGrpSpPr>
          <p:nvPr/>
        </p:nvGrpSpPr>
        <p:grpSpPr bwMode="auto">
          <a:xfrm rot="-896003">
            <a:off x="5029200" y="1066800"/>
            <a:ext cx="1003300" cy="520700"/>
            <a:chOff x="3000" y="7280"/>
            <a:chExt cx="1100" cy="460"/>
          </a:xfrm>
        </p:grpSpPr>
        <p:sp>
          <p:nvSpPr>
            <p:cNvPr id="5189" name="Oval 18"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0" name="Oval 19"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1" name="Oval 20"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8" name="Group 21"/>
          <p:cNvGrpSpPr>
            <a:grpSpLocks/>
          </p:cNvGrpSpPr>
          <p:nvPr/>
        </p:nvGrpSpPr>
        <p:grpSpPr bwMode="auto">
          <a:xfrm rot="4898850">
            <a:off x="3917950" y="425450"/>
            <a:ext cx="914400" cy="520700"/>
            <a:chOff x="3000" y="7280"/>
            <a:chExt cx="1100" cy="460"/>
          </a:xfrm>
        </p:grpSpPr>
        <p:sp>
          <p:nvSpPr>
            <p:cNvPr id="5186" name="Oval 22"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7" name="Oval 23"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8" name="Oval 24"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9" name="Group 25"/>
          <p:cNvGrpSpPr>
            <a:grpSpLocks/>
          </p:cNvGrpSpPr>
          <p:nvPr/>
        </p:nvGrpSpPr>
        <p:grpSpPr bwMode="auto">
          <a:xfrm rot="2413476">
            <a:off x="4114800" y="1371600"/>
            <a:ext cx="927100" cy="457200"/>
            <a:chOff x="3000" y="7280"/>
            <a:chExt cx="1100" cy="460"/>
          </a:xfrm>
        </p:grpSpPr>
        <p:sp>
          <p:nvSpPr>
            <p:cNvPr id="5183" name="Oval 26"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4" name="Oval 27"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5" name="Oval 28"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2" name="Group 40"/>
          <p:cNvGrpSpPr>
            <a:grpSpLocks/>
          </p:cNvGrpSpPr>
          <p:nvPr/>
        </p:nvGrpSpPr>
        <p:grpSpPr bwMode="auto">
          <a:xfrm rot="5646866">
            <a:off x="8045664" y="5191955"/>
            <a:ext cx="431800" cy="215900"/>
            <a:chOff x="3000" y="10664"/>
            <a:chExt cx="680" cy="340"/>
          </a:xfrm>
        </p:grpSpPr>
        <p:sp>
          <p:nvSpPr>
            <p:cNvPr id="5179" name="Oval 41"/>
            <p:cNvSpPr>
              <a:spLocks noChangeArrowheads="1"/>
            </p:cNvSpPr>
            <p:nvPr/>
          </p:nvSpPr>
          <p:spPr bwMode="auto">
            <a:xfrm>
              <a:off x="3000" y="10664"/>
              <a:ext cx="340" cy="34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0" name="Oval 42"/>
            <p:cNvSpPr>
              <a:spLocks noChangeArrowheads="1"/>
            </p:cNvSpPr>
            <p:nvPr/>
          </p:nvSpPr>
          <p:spPr bwMode="auto">
            <a:xfrm>
              <a:off x="3340" y="10664"/>
              <a:ext cx="340" cy="34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4" name="Group 46"/>
          <p:cNvGrpSpPr>
            <a:grpSpLocks/>
          </p:cNvGrpSpPr>
          <p:nvPr/>
        </p:nvGrpSpPr>
        <p:grpSpPr bwMode="auto">
          <a:xfrm rot="3474544">
            <a:off x="2516706" y="1678423"/>
            <a:ext cx="914400" cy="669925"/>
            <a:chOff x="4180" y="12580"/>
            <a:chExt cx="780" cy="580"/>
          </a:xfrm>
        </p:grpSpPr>
        <p:sp>
          <p:nvSpPr>
            <p:cNvPr id="5173" name="Oval 47"/>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4" name="Oval 48"/>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5" name="Oval 49"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6" name="Oval 50"/>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5" name="Group 51"/>
          <p:cNvGrpSpPr>
            <a:grpSpLocks/>
          </p:cNvGrpSpPr>
          <p:nvPr/>
        </p:nvGrpSpPr>
        <p:grpSpPr bwMode="auto">
          <a:xfrm>
            <a:off x="1495943" y="2318186"/>
            <a:ext cx="914400" cy="685800"/>
            <a:chOff x="4180" y="12580"/>
            <a:chExt cx="780" cy="580"/>
          </a:xfrm>
        </p:grpSpPr>
        <p:sp>
          <p:nvSpPr>
            <p:cNvPr id="5169" name="Oval 52"/>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0" name="Oval 53"/>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1" name="Oval 54"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2" name="Oval 55"/>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6" name="Group 56"/>
          <p:cNvGrpSpPr>
            <a:grpSpLocks/>
          </p:cNvGrpSpPr>
          <p:nvPr/>
        </p:nvGrpSpPr>
        <p:grpSpPr bwMode="auto">
          <a:xfrm>
            <a:off x="581543" y="336986"/>
            <a:ext cx="773113" cy="635000"/>
            <a:chOff x="4180" y="12580"/>
            <a:chExt cx="780" cy="580"/>
          </a:xfrm>
        </p:grpSpPr>
        <p:sp>
          <p:nvSpPr>
            <p:cNvPr id="5165" name="Oval 57"/>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6" name="Oval 58"/>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7" name="Oval 59"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8" name="Oval 60"/>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7" name="Group 61"/>
          <p:cNvGrpSpPr>
            <a:grpSpLocks/>
          </p:cNvGrpSpPr>
          <p:nvPr/>
        </p:nvGrpSpPr>
        <p:grpSpPr bwMode="auto">
          <a:xfrm rot="1980029">
            <a:off x="505343" y="1556186"/>
            <a:ext cx="909638" cy="685800"/>
            <a:chOff x="4180" y="12580"/>
            <a:chExt cx="780" cy="580"/>
          </a:xfrm>
        </p:grpSpPr>
        <p:sp>
          <p:nvSpPr>
            <p:cNvPr id="5161" name="Oval 62"/>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2" name="Oval 63"/>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3" name="Oval 64"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4" name="Oval 65"/>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8" name="Group 66"/>
          <p:cNvGrpSpPr>
            <a:grpSpLocks/>
          </p:cNvGrpSpPr>
          <p:nvPr/>
        </p:nvGrpSpPr>
        <p:grpSpPr bwMode="auto">
          <a:xfrm rot="-4290040">
            <a:off x="1495943" y="870386"/>
            <a:ext cx="838200" cy="685800"/>
            <a:chOff x="4180" y="12580"/>
            <a:chExt cx="780" cy="580"/>
          </a:xfrm>
        </p:grpSpPr>
        <p:sp>
          <p:nvSpPr>
            <p:cNvPr id="5157" name="Oval 67"/>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58" name="Oval 68"/>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59" name="Oval 69"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0" name="Oval 70"/>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sp>
        <p:nvSpPr>
          <p:cNvPr id="5140" name="Rectangle 72"/>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41" name="Rectangle 73"/>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42" name="Rectangle 74"/>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43" name="Rectangle 75"/>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cxnSp>
        <p:nvCxnSpPr>
          <p:cNvPr id="4" name="Straight Connector 3"/>
          <p:cNvCxnSpPr>
            <a:cxnSpLocks/>
          </p:cNvCxnSpPr>
          <p:nvPr/>
        </p:nvCxnSpPr>
        <p:spPr>
          <a:xfrm flipH="1">
            <a:off x="5095461" y="208784"/>
            <a:ext cx="2053489" cy="397557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p:cNvCxnSpPr>
          <p:nvPr/>
        </p:nvCxnSpPr>
        <p:spPr>
          <a:xfrm>
            <a:off x="2703289" y="208784"/>
            <a:ext cx="2706950" cy="322021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22425013-2AF3-49CC-A0E2-73529A2BE65E}"/>
              </a:ext>
            </a:extLst>
          </p:cNvPr>
          <p:cNvSpPr/>
          <p:nvPr/>
        </p:nvSpPr>
        <p:spPr>
          <a:xfrm>
            <a:off x="7835623" y="504851"/>
            <a:ext cx="272111" cy="423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C432161-B271-43DD-B423-ED1ED00BED2E}"/>
              </a:ext>
            </a:extLst>
          </p:cNvPr>
          <p:cNvSpPr/>
          <p:nvPr/>
        </p:nvSpPr>
        <p:spPr>
          <a:xfrm>
            <a:off x="8128177" y="516244"/>
            <a:ext cx="272111" cy="423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BEB7C2E-5DFC-490A-8AA0-2DAA580313EF}"/>
              </a:ext>
            </a:extLst>
          </p:cNvPr>
          <p:cNvSpPr/>
          <p:nvPr/>
        </p:nvSpPr>
        <p:spPr>
          <a:xfrm>
            <a:off x="7835623" y="4121790"/>
            <a:ext cx="425941" cy="42383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1B3D2C8B-249C-4A7C-B2CF-B34E24F0CCE9}"/>
              </a:ext>
            </a:extLst>
          </p:cNvPr>
          <p:cNvSpPr/>
          <p:nvPr/>
        </p:nvSpPr>
        <p:spPr>
          <a:xfrm>
            <a:off x="8261564" y="4184359"/>
            <a:ext cx="425941" cy="42383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FE3E440C-2925-49BB-B425-2A2811D8CEB8}"/>
              </a:ext>
            </a:extLst>
          </p:cNvPr>
          <p:cNvSpPr/>
          <p:nvPr/>
        </p:nvSpPr>
        <p:spPr>
          <a:xfrm rot="17368586">
            <a:off x="8080292" y="5954235"/>
            <a:ext cx="525485" cy="43878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a:extLst>
              <a:ext uri="{FF2B5EF4-FFF2-40B4-BE49-F238E27FC236}">
                <a16:creationId xmlns:a16="http://schemas.microsoft.com/office/drawing/2014/main" id="{6A0C55E0-0346-4155-A500-5EF11F9371AB}"/>
              </a:ext>
            </a:extLst>
          </p:cNvPr>
          <p:cNvSpPr/>
          <p:nvPr/>
        </p:nvSpPr>
        <p:spPr>
          <a:xfrm rot="6531776">
            <a:off x="7675403" y="5786503"/>
            <a:ext cx="525485" cy="43878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1DFB39AF-B98E-49A6-8F01-002D30542535}"/>
              </a:ext>
            </a:extLst>
          </p:cNvPr>
          <p:cNvSpPr/>
          <p:nvPr/>
        </p:nvSpPr>
        <p:spPr>
          <a:xfrm>
            <a:off x="604066"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BC87A5E-8C45-860E-68B8-8442CE9650D7}"/>
              </a:ext>
            </a:extLst>
          </p:cNvPr>
          <p:cNvCxnSpPr/>
          <p:nvPr/>
        </p:nvCxnSpPr>
        <p:spPr>
          <a:xfrm flipH="1" flipV="1">
            <a:off x="304800" y="3248963"/>
            <a:ext cx="4723757" cy="935396"/>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018622F4-5ACF-0E4B-372F-CB2BD083A06E}"/>
              </a:ext>
            </a:extLst>
          </p:cNvPr>
          <p:cNvCxnSpPr/>
          <p:nvPr/>
        </p:nvCxnSpPr>
        <p:spPr>
          <a:xfrm>
            <a:off x="304800" y="6429731"/>
            <a:ext cx="3121046" cy="0"/>
          </a:xfrm>
          <a:prstGeom prst="line">
            <a:avLst/>
          </a:prstGeom>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D5E7C3F5-ABB3-EE11-09EE-2D6306D8E991}"/>
              </a:ext>
            </a:extLst>
          </p:cNvPr>
          <p:cNvSpPr/>
          <p:nvPr/>
        </p:nvSpPr>
        <p:spPr>
          <a:xfrm>
            <a:off x="1061733"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62AD4E2-ED70-667B-394A-C5C6F6077FC9}"/>
              </a:ext>
            </a:extLst>
          </p:cNvPr>
          <p:cNvSpPr/>
          <p:nvPr/>
        </p:nvSpPr>
        <p:spPr>
          <a:xfrm>
            <a:off x="1495943"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43D0CD4-7E40-534B-1C64-B3F08F8D03A9}"/>
              </a:ext>
            </a:extLst>
          </p:cNvPr>
          <p:cNvSpPr/>
          <p:nvPr/>
        </p:nvSpPr>
        <p:spPr>
          <a:xfrm>
            <a:off x="1928751"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F09B46D-AA10-1D63-3BFB-2D5D292916D2}"/>
              </a:ext>
            </a:extLst>
          </p:cNvPr>
          <p:cNvSpPr/>
          <p:nvPr/>
        </p:nvSpPr>
        <p:spPr>
          <a:xfrm>
            <a:off x="844633" y="564085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F091233-E6A8-E52E-5DF9-3F40CBEB3A4F}"/>
              </a:ext>
            </a:extLst>
          </p:cNvPr>
          <p:cNvSpPr/>
          <p:nvPr/>
        </p:nvSpPr>
        <p:spPr>
          <a:xfrm>
            <a:off x="1296309" y="5637738"/>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3C73171-9ACB-E9D2-578C-FC5B58DA9FC6}"/>
              </a:ext>
            </a:extLst>
          </p:cNvPr>
          <p:cNvSpPr/>
          <p:nvPr/>
        </p:nvSpPr>
        <p:spPr>
          <a:xfrm>
            <a:off x="1715780" y="5618409"/>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F59FCF4-65C0-F364-D3AE-A27860C91847}"/>
              </a:ext>
            </a:extLst>
          </p:cNvPr>
          <p:cNvSpPr/>
          <p:nvPr/>
        </p:nvSpPr>
        <p:spPr>
          <a:xfrm>
            <a:off x="683952" y="5258605"/>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5DDB8C2-6AD4-3394-060B-A2F3146FB438}"/>
              </a:ext>
            </a:extLst>
          </p:cNvPr>
          <p:cNvSpPr/>
          <p:nvPr/>
        </p:nvSpPr>
        <p:spPr>
          <a:xfrm>
            <a:off x="1090205" y="52726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4C4CC1C-DFF2-4C8D-DE66-BED0CE3105F7}"/>
              </a:ext>
            </a:extLst>
          </p:cNvPr>
          <p:cNvSpPr/>
          <p:nvPr/>
        </p:nvSpPr>
        <p:spPr>
          <a:xfrm>
            <a:off x="1509676" y="5258607"/>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5008774-CA14-2CC8-D562-CE494F1450E7}"/>
              </a:ext>
            </a:extLst>
          </p:cNvPr>
          <p:cNvSpPr/>
          <p:nvPr/>
        </p:nvSpPr>
        <p:spPr>
          <a:xfrm>
            <a:off x="1905000" y="525860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A08314C2-9143-C4DA-1AC0-7ED6EFE43B49}"/>
              </a:ext>
            </a:extLst>
          </p:cNvPr>
          <p:cNvCxnSpPr/>
          <p:nvPr/>
        </p:nvCxnSpPr>
        <p:spPr>
          <a:xfrm flipV="1">
            <a:off x="304800" y="4608196"/>
            <a:ext cx="0" cy="1821535"/>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D2BFB0D-EAAC-D977-4DBC-8BF1D16E1257}"/>
              </a:ext>
            </a:extLst>
          </p:cNvPr>
          <p:cNvCxnSpPr/>
          <p:nvPr/>
        </p:nvCxnSpPr>
        <p:spPr>
          <a:xfrm flipV="1">
            <a:off x="3425846" y="4608196"/>
            <a:ext cx="0" cy="1821535"/>
          </a:xfrm>
          <a:prstGeom prst="line">
            <a:avLst/>
          </a:prstGeom>
        </p:spPr>
        <p:style>
          <a:lnRef idx="1">
            <a:schemeClr val="dk1"/>
          </a:lnRef>
          <a:fillRef idx="0">
            <a:schemeClr val="dk1"/>
          </a:fillRef>
          <a:effectRef idx="0">
            <a:schemeClr val="dk1"/>
          </a:effectRef>
          <a:fontRef idx="minor">
            <a:schemeClr val="tx1"/>
          </a:fontRef>
        </p:style>
      </p:cxnSp>
      <p:sp>
        <p:nvSpPr>
          <p:cNvPr id="28" name="Oval 27">
            <a:extLst>
              <a:ext uri="{FF2B5EF4-FFF2-40B4-BE49-F238E27FC236}">
                <a16:creationId xmlns:a16="http://schemas.microsoft.com/office/drawing/2014/main" id="{DDDE5567-A187-E5BA-5F31-6A77C1B76B52}"/>
              </a:ext>
            </a:extLst>
          </p:cNvPr>
          <p:cNvSpPr/>
          <p:nvPr/>
        </p:nvSpPr>
        <p:spPr>
          <a:xfrm>
            <a:off x="3929905"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A8AD1DD1-9372-0149-BD7C-5BC5249670BA}"/>
              </a:ext>
            </a:extLst>
          </p:cNvPr>
          <p:cNvCxnSpPr/>
          <p:nvPr/>
        </p:nvCxnSpPr>
        <p:spPr>
          <a:xfrm>
            <a:off x="3891463" y="6419193"/>
            <a:ext cx="3121046" cy="0"/>
          </a:xfrm>
          <a:prstGeom prst="line">
            <a:avLst/>
          </a:prstGeom>
        </p:spPr>
        <p:style>
          <a:lnRef idx="1">
            <a:schemeClr val="dk1"/>
          </a:lnRef>
          <a:fillRef idx="0">
            <a:schemeClr val="dk1"/>
          </a:fillRef>
          <a:effectRef idx="0">
            <a:schemeClr val="dk1"/>
          </a:effectRef>
          <a:fontRef idx="minor">
            <a:schemeClr val="tx1"/>
          </a:fontRef>
        </p:style>
      </p:cxnSp>
      <p:sp>
        <p:nvSpPr>
          <p:cNvPr id="30" name="Oval 29">
            <a:extLst>
              <a:ext uri="{FF2B5EF4-FFF2-40B4-BE49-F238E27FC236}">
                <a16:creationId xmlns:a16="http://schemas.microsoft.com/office/drawing/2014/main" id="{2CB758D5-6973-15B0-7004-9442D80465C6}"/>
              </a:ext>
            </a:extLst>
          </p:cNvPr>
          <p:cNvSpPr/>
          <p:nvPr/>
        </p:nvSpPr>
        <p:spPr>
          <a:xfrm>
            <a:off x="4866967"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99AF638-F5B3-2B4A-0BC9-3EB45CB14693}"/>
              </a:ext>
            </a:extLst>
          </p:cNvPr>
          <p:cNvSpPr/>
          <p:nvPr/>
        </p:nvSpPr>
        <p:spPr>
          <a:xfrm>
            <a:off x="5298844" y="5955318"/>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C4F7244-9F1E-9D5A-E503-9990070C1E40}"/>
              </a:ext>
            </a:extLst>
          </p:cNvPr>
          <p:cNvSpPr/>
          <p:nvPr/>
        </p:nvSpPr>
        <p:spPr>
          <a:xfrm>
            <a:off x="6167097" y="5798278"/>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DAA3FF1-78F3-6325-A754-B6B790A012A6}"/>
              </a:ext>
            </a:extLst>
          </p:cNvPr>
          <p:cNvSpPr/>
          <p:nvPr/>
        </p:nvSpPr>
        <p:spPr>
          <a:xfrm>
            <a:off x="4402940"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7D29409-8D3E-384E-B476-6AF4D88FB985}"/>
              </a:ext>
            </a:extLst>
          </p:cNvPr>
          <p:cNvSpPr/>
          <p:nvPr/>
        </p:nvSpPr>
        <p:spPr>
          <a:xfrm>
            <a:off x="4882972" y="562720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2C3C484-173C-C84A-3B98-A08675A1F101}"/>
              </a:ext>
            </a:extLst>
          </p:cNvPr>
          <p:cNvSpPr/>
          <p:nvPr/>
        </p:nvSpPr>
        <p:spPr>
          <a:xfrm>
            <a:off x="5736656"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1D7E505-8207-E8D1-7526-2D4253702274}"/>
              </a:ext>
            </a:extLst>
          </p:cNvPr>
          <p:cNvSpPr/>
          <p:nvPr/>
        </p:nvSpPr>
        <p:spPr>
          <a:xfrm>
            <a:off x="4169334" y="565285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6378EAF-B563-90E1-E0B9-A50F548F89A9}"/>
              </a:ext>
            </a:extLst>
          </p:cNvPr>
          <p:cNvSpPr/>
          <p:nvPr/>
        </p:nvSpPr>
        <p:spPr>
          <a:xfrm>
            <a:off x="5750777" y="559936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83F4D34-3BB0-E765-51AB-C869A80CB3D7}"/>
              </a:ext>
            </a:extLst>
          </p:cNvPr>
          <p:cNvSpPr/>
          <p:nvPr/>
        </p:nvSpPr>
        <p:spPr>
          <a:xfrm>
            <a:off x="6637705" y="547836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319D1E5-116D-C52B-EA06-4D1B8A1611AC}"/>
              </a:ext>
            </a:extLst>
          </p:cNvPr>
          <p:cNvSpPr/>
          <p:nvPr/>
        </p:nvSpPr>
        <p:spPr>
          <a:xfrm>
            <a:off x="6621280" y="591528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CE04B87B-6239-0245-ABBB-5E0ED3EA6654}"/>
              </a:ext>
            </a:extLst>
          </p:cNvPr>
          <p:cNvCxnSpPr/>
          <p:nvPr/>
        </p:nvCxnSpPr>
        <p:spPr>
          <a:xfrm flipV="1">
            <a:off x="3891463" y="4597658"/>
            <a:ext cx="0" cy="1821535"/>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B6E2B2DC-2F88-F0ED-F6DD-5BF9EA811884}"/>
              </a:ext>
            </a:extLst>
          </p:cNvPr>
          <p:cNvCxnSpPr/>
          <p:nvPr/>
        </p:nvCxnSpPr>
        <p:spPr>
          <a:xfrm flipV="1">
            <a:off x="7012509" y="4597658"/>
            <a:ext cx="0" cy="1821535"/>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0F0088EE-E50A-09F2-5AC3-C942755203D7}"/>
              </a:ext>
            </a:extLst>
          </p:cNvPr>
          <p:cNvSpPr txBox="1"/>
          <p:nvPr/>
        </p:nvSpPr>
        <p:spPr>
          <a:xfrm>
            <a:off x="488005" y="4227000"/>
            <a:ext cx="2614334" cy="923330"/>
          </a:xfrm>
          <a:prstGeom prst="rect">
            <a:avLst/>
          </a:prstGeom>
          <a:noFill/>
        </p:spPr>
        <p:txBody>
          <a:bodyPr wrap="square" rtlCol="0">
            <a:spAutoFit/>
          </a:bodyPr>
          <a:lstStyle/>
          <a:p>
            <a:pPr algn="ctr"/>
            <a:r>
              <a:rPr lang="en-US" b="1" dirty="0">
                <a:solidFill>
                  <a:srgbClr val="006600"/>
                </a:solidFill>
              </a:rPr>
              <a:t>Solid: organized and does not conform to shape of container.</a:t>
            </a:r>
          </a:p>
        </p:txBody>
      </p:sp>
      <p:sp>
        <p:nvSpPr>
          <p:cNvPr id="8" name="TextBox 7">
            <a:extLst>
              <a:ext uri="{FF2B5EF4-FFF2-40B4-BE49-F238E27FC236}">
                <a16:creationId xmlns:a16="http://schemas.microsoft.com/office/drawing/2014/main" id="{5506291A-5164-EC09-3D2A-63BF0E50C4C2}"/>
              </a:ext>
            </a:extLst>
          </p:cNvPr>
          <p:cNvSpPr txBox="1"/>
          <p:nvPr/>
        </p:nvSpPr>
        <p:spPr>
          <a:xfrm>
            <a:off x="2580680" y="3000951"/>
            <a:ext cx="2217604" cy="646331"/>
          </a:xfrm>
          <a:prstGeom prst="rect">
            <a:avLst/>
          </a:prstGeom>
          <a:noFill/>
        </p:spPr>
        <p:txBody>
          <a:bodyPr wrap="square" rtlCol="0">
            <a:spAutoFit/>
          </a:bodyPr>
          <a:lstStyle/>
          <a:p>
            <a:pPr algn="ctr"/>
            <a:r>
              <a:rPr lang="en-US" b="1" dirty="0">
                <a:solidFill>
                  <a:srgbClr val="FF0000"/>
                </a:solidFill>
              </a:rPr>
              <a:t>Gas, Molecules, like NH</a:t>
            </a:r>
            <a:r>
              <a:rPr lang="en-US" b="1" baseline="-25000" dirty="0">
                <a:solidFill>
                  <a:srgbClr val="FF0000"/>
                </a:solidFill>
              </a:rPr>
              <a:t>3  </a:t>
            </a:r>
            <a:r>
              <a:rPr lang="en-US" b="1" dirty="0">
                <a:solidFill>
                  <a:srgbClr val="FF0000"/>
                </a:solidFill>
              </a:rPr>
              <a:t>or SO</a:t>
            </a:r>
            <a:r>
              <a:rPr lang="en-US" b="1" baseline="-25000" dirty="0">
                <a:solidFill>
                  <a:srgbClr val="FF0000"/>
                </a:solidFill>
              </a:rPr>
              <a:t>3</a:t>
            </a:r>
          </a:p>
        </p:txBody>
      </p:sp>
    </p:spTree>
    <p:extLst>
      <p:ext uri="{BB962C8B-B14F-4D97-AF65-F5344CB8AC3E}">
        <p14:creationId xmlns:p14="http://schemas.microsoft.com/office/powerpoint/2010/main" val="30472328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7924800" y="2209800"/>
            <a:ext cx="914400" cy="533400"/>
            <a:chOff x="2420" y="4360"/>
            <a:chExt cx="500" cy="220"/>
          </a:xfrm>
        </p:grpSpPr>
        <p:sp>
          <p:nvSpPr>
            <p:cNvPr id="5200" name="Oval 3"/>
            <p:cNvSpPr>
              <a:spLocks noChangeArrowheads="1"/>
            </p:cNvSpPr>
            <p:nvPr/>
          </p:nvSpPr>
          <p:spPr bwMode="auto">
            <a:xfrm>
              <a:off x="2420" y="4360"/>
              <a:ext cx="260" cy="220"/>
            </a:xfrm>
            <a:prstGeom prst="ellipse">
              <a:avLst/>
            </a:prstGeom>
            <a:gradFill rotWithShape="1">
              <a:gsLst>
                <a:gs pos="0">
                  <a:srgbClr val="9E9E9E"/>
                </a:gs>
                <a:gs pos="50000">
                  <a:srgbClr val="C4C4C4"/>
                </a:gs>
                <a:gs pos="100000">
                  <a:srgbClr val="E3E3E3"/>
                </a:gs>
              </a:gsLst>
              <a:lin ang="5400000" scaled="1"/>
            </a:gra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80" name="Oval 4"/>
            <p:cNvSpPr>
              <a:spLocks noChangeArrowheads="1"/>
            </p:cNvSpPr>
            <p:nvPr/>
          </p:nvSpPr>
          <p:spPr bwMode="auto">
            <a:xfrm>
              <a:off x="2660" y="4360"/>
              <a:ext cx="260" cy="220"/>
            </a:xfrm>
            <a:prstGeom prst="ellipse">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path path="circle">
                <a:fillToRect l="50000" t="50000" r="50000" b="50000"/>
              </a:path>
              <a:tileRect/>
            </a:gra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dirty="0">
                <a:solidFill>
                  <a:srgbClr val="000000"/>
                </a:solidFill>
              </a:endParaRPr>
            </a:p>
          </p:txBody>
        </p:sp>
      </p:grpSp>
      <p:grpSp>
        <p:nvGrpSpPr>
          <p:cNvPr id="5123" name="Group 5"/>
          <p:cNvGrpSpPr>
            <a:grpSpLocks/>
          </p:cNvGrpSpPr>
          <p:nvPr/>
        </p:nvGrpSpPr>
        <p:grpSpPr bwMode="auto">
          <a:xfrm rot="-2685655">
            <a:off x="8153400" y="1371600"/>
            <a:ext cx="714375" cy="423863"/>
            <a:chOff x="2420" y="4360"/>
            <a:chExt cx="500" cy="220"/>
          </a:xfrm>
        </p:grpSpPr>
        <p:sp>
          <p:nvSpPr>
            <p:cNvPr id="5198" name="Oval 6"/>
            <p:cNvSpPr>
              <a:spLocks noChangeArrowheads="1"/>
            </p:cNvSpPr>
            <p:nvPr/>
          </p:nvSpPr>
          <p:spPr bwMode="auto">
            <a:xfrm>
              <a:off x="242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9" name="Oval 7"/>
            <p:cNvSpPr>
              <a:spLocks noChangeArrowheads="1"/>
            </p:cNvSpPr>
            <p:nvPr/>
          </p:nvSpPr>
          <p:spPr bwMode="auto">
            <a:xfrm>
              <a:off x="266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4" name="Group 8"/>
          <p:cNvGrpSpPr>
            <a:grpSpLocks/>
          </p:cNvGrpSpPr>
          <p:nvPr/>
        </p:nvGrpSpPr>
        <p:grpSpPr bwMode="auto">
          <a:xfrm rot="2561598">
            <a:off x="8001000" y="3200400"/>
            <a:ext cx="762000" cy="444500"/>
            <a:chOff x="2420" y="4360"/>
            <a:chExt cx="500" cy="220"/>
          </a:xfrm>
        </p:grpSpPr>
        <p:sp>
          <p:nvSpPr>
            <p:cNvPr id="5196" name="Oval 9"/>
            <p:cNvSpPr>
              <a:spLocks noChangeArrowheads="1"/>
            </p:cNvSpPr>
            <p:nvPr/>
          </p:nvSpPr>
          <p:spPr bwMode="auto">
            <a:xfrm>
              <a:off x="2420" y="4360"/>
              <a:ext cx="260" cy="220"/>
            </a:xfrm>
            <a:prstGeom prst="ellipse">
              <a:avLst/>
            </a:prstGeom>
            <a:solidFill>
              <a:srgbClr val="FF33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7" name="Oval 10"/>
            <p:cNvSpPr>
              <a:spLocks noChangeArrowheads="1"/>
            </p:cNvSpPr>
            <p:nvPr/>
          </p:nvSpPr>
          <p:spPr bwMode="auto">
            <a:xfrm>
              <a:off x="2660" y="4360"/>
              <a:ext cx="260" cy="220"/>
            </a:xfrm>
            <a:prstGeom prst="ellipse">
              <a:avLst/>
            </a:prstGeom>
            <a:solidFill>
              <a:srgbClr val="FF33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7" name="Group 17"/>
          <p:cNvGrpSpPr>
            <a:grpSpLocks/>
          </p:cNvGrpSpPr>
          <p:nvPr/>
        </p:nvGrpSpPr>
        <p:grpSpPr bwMode="auto">
          <a:xfrm rot="-896003">
            <a:off x="5029200" y="1066800"/>
            <a:ext cx="1003300" cy="520700"/>
            <a:chOff x="3000" y="7280"/>
            <a:chExt cx="1100" cy="460"/>
          </a:xfrm>
        </p:grpSpPr>
        <p:sp>
          <p:nvSpPr>
            <p:cNvPr id="5189" name="Oval 18"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0" name="Oval 19"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1" name="Oval 20"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8" name="Group 21"/>
          <p:cNvGrpSpPr>
            <a:grpSpLocks/>
          </p:cNvGrpSpPr>
          <p:nvPr/>
        </p:nvGrpSpPr>
        <p:grpSpPr bwMode="auto">
          <a:xfrm rot="4898850">
            <a:off x="3917950" y="425450"/>
            <a:ext cx="914400" cy="520700"/>
            <a:chOff x="3000" y="7280"/>
            <a:chExt cx="1100" cy="460"/>
          </a:xfrm>
        </p:grpSpPr>
        <p:sp>
          <p:nvSpPr>
            <p:cNvPr id="5186" name="Oval 22"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7" name="Oval 23"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8" name="Oval 24"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9" name="Group 25"/>
          <p:cNvGrpSpPr>
            <a:grpSpLocks/>
          </p:cNvGrpSpPr>
          <p:nvPr/>
        </p:nvGrpSpPr>
        <p:grpSpPr bwMode="auto">
          <a:xfrm rot="2413476">
            <a:off x="4114800" y="1371600"/>
            <a:ext cx="927100" cy="457200"/>
            <a:chOff x="3000" y="7280"/>
            <a:chExt cx="1100" cy="460"/>
          </a:xfrm>
        </p:grpSpPr>
        <p:sp>
          <p:nvSpPr>
            <p:cNvPr id="5183" name="Oval 26"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4" name="Oval 27"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5" name="Oval 28"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2" name="Group 40"/>
          <p:cNvGrpSpPr>
            <a:grpSpLocks/>
          </p:cNvGrpSpPr>
          <p:nvPr/>
        </p:nvGrpSpPr>
        <p:grpSpPr bwMode="auto">
          <a:xfrm rot="5646866">
            <a:off x="8045664" y="5191955"/>
            <a:ext cx="431800" cy="215900"/>
            <a:chOff x="3000" y="10664"/>
            <a:chExt cx="680" cy="340"/>
          </a:xfrm>
        </p:grpSpPr>
        <p:sp>
          <p:nvSpPr>
            <p:cNvPr id="5179" name="Oval 41"/>
            <p:cNvSpPr>
              <a:spLocks noChangeArrowheads="1"/>
            </p:cNvSpPr>
            <p:nvPr/>
          </p:nvSpPr>
          <p:spPr bwMode="auto">
            <a:xfrm>
              <a:off x="3000" y="10664"/>
              <a:ext cx="340" cy="34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0" name="Oval 42"/>
            <p:cNvSpPr>
              <a:spLocks noChangeArrowheads="1"/>
            </p:cNvSpPr>
            <p:nvPr/>
          </p:nvSpPr>
          <p:spPr bwMode="auto">
            <a:xfrm>
              <a:off x="3340" y="10664"/>
              <a:ext cx="340" cy="34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4" name="Group 46"/>
          <p:cNvGrpSpPr>
            <a:grpSpLocks/>
          </p:cNvGrpSpPr>
          <p:nvPr/>
        </p:nvGrpSpPr>
        <p:grpSpPr bwMode="auto">
          <a:xfrm rot="3474544">
            <a:off x="2516706" y="1678423"/>
            <a:ext cx="914400" cy="669925"/>
            <a:chOff x="4180" y="12580"/>
            <a:chExt cx="780" cy="580"/>
          </a:xfrm>
        </p:grpSpPr>
        <p:sp>
          <p:nvSpPr>
            <p:cNvPr id="5173" name="Oval 47"/>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4" name="Oval 48"/>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5" name="Oval 49"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6" name="Oval 50"/>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5" name="Group 51"/>
          <p:cNvGrpSpPr>
            <a:grpSpLocks/>
          </p:cNvGrpSpPr>
          <p:nvPr/>
        </p:nvGrpSpPr>
        <p:grpSpPr bwMode="auto">
          <a:xfrm>
            <a:off x="1495943" y="2318186"/>
            <a:ext cx="914400" cy="685800"/>
            <a:chOff x="4180" y="12580"/>
            <a:chExt cx="780" cy="580"/>
          </a:xfrm>
        </p:grpSpPr>
        <p:sp>
          <p:nvSpPr>
            <p:cNvPr id="5169" name="Oval 52"/>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0" name="Oval 53"/>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1" name="Oval 54"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2" name="Oval 55"/>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6" name="Group 56"/>
          <p:cNvGrpSpPr>
            <a:grpSpLocks/>
          </p:cNvGrpSpPr>
          <p:nvPr/>
        </p:nvGrpSpPr>
        <p:grpSpPr bwMode="auto">
          <a:xfrm>
            <a:off x="581543" y="336986"/>
            <a:ext cx="773113" cy="635000"/>
            <a:chOff x="4180" y="12580"/>
            <a:chExt cx="780" cy="580"/>
          </a:xfrm>
        </p:grpSpPr>
        <p:sp>
          <p:nvSpPr>
            <p:cNvPr id="5165" name="Oval 57"/>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6" name="Oval 58"/>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7" name="Oval 59"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8" name="Oval 60"/>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7" name="Group 61"/>
          <p:cNvGrpSpPr>
            <a:grpSpLocks/>
          </p:cNvGrpSpPr>
          <p:nvPr/>
        </p:nvGrpSpPr>
        <p:grpSpPr bwMode="auto">
          <a:xfrm rot="1980029">
            <a:off x="505343" y="1556186"/>
            <a:ext cx="909638" cy="685800"/>
            <a:chOff x="4180" y="12580"/>
            <a:chExt cx="780" cy="580"/>
          </a:xfrm>
        </p:grpSpPr>
        <p:sp>
          <p:nvSpPr>
            <p:cNvPr id="5161" name="Oval 62"/>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2" name="Oval 63"/>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3" name="Oval 64"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4" name="Oval 65"/>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8" name="Group 66"/>
          <p:cNvGrpSpPr>
            <a:grpSpLocks/>
          </p:cNvGrpSpPr>
          <p:nvPr/>
        </p:nvGrpSpPr>
        <p:grpSpPr bwMode="auto">
          <a:xfrm rot="-4290040">
            <a:off x="1495943" y="870386"/>
            <a:ext cx="838200" cy="685800"/>
            <a:chOff x="4180" y="12580"/>
            <a:chExt cx="780" cy="580"/>
          </a:xfrm>
        </p:grpSpPr>
        <p:sp>
          <p:nvSpPr>
            <p:cNvPr id="5157" name="Oval 67"/>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58" name="Oval 68"/>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59" name="Oval 69"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0" name="Oval 70"/>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sp>
        <p:nvSpPr>
          <p:cNvPr id="5140" name="Rectangle 72"/>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41" name="Rectangle 73"/>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42" name="Rectangle 74"/>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43" name="Rectangle 75"/>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cxnSp>
        <p:nvCxnSpPr>
          <p:cNvPr id="4" name="Straight Connector 3"/>
          <p:cNvCxnSpPr>
            <a:cxnSpLocks/>
          </p:cNvCxnSpPr>
          <p:nvPr/>
        </p:nvCxnSpPr>
        <p:spPr>
          <a:xfrm flipH="1">
            <a:off x="5095461" y="208784"/>
            <a:ext cx="2053489" cy="397557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p:cNvCxnSpPr>
          <p:nvPr/>
        </p:nvCxnSpPr>
        <p:spPr>
          <a:xfrm>
            <a:off x="2703289" y="208784"/>
            <a:ext cx="2706950" cy="322021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22425013-2AF3-49CC-A0E2-73529A2BE65E}"/>
              </a:ext>
            </a:extLst>
          </p:cNvPr>
          <p:cNvSpPr/>
          <p:nvPr/>
        </p:nvSpPr>
        <p:spPr>
          <a:xfrm>
            <a:off x="7835623" y="504851"/>
            <a:ext cx="272111" cy="423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C432161-B271-43DD-B423-ED1ED00BED2E}"/>
              </a:ext>
            </a:extLst>
          </p:cNvPr>
          <p:cNvSpPr/>
          <p:nvPr/>
        </p:nvSpPr>
        <p:spPr>
          <a:xfrm>
            <a:off x="8128177" y="516244"/>
            <a:ext cx="272111" cy="423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BEB7C2E-5DFC-490A-8AA0-2DAA580313EF}"/>
              </a:ext>
            </a:extLst>
          </p:cNvPr>
          <p:cNvSpPr/>
          <p:nvPr/>
        </p:nvSpPr>
        <p:spPr>
          <a:xfrm>
            <a:off x="7835623" y="4121790"/>
            <a:ext cx="425941" cy="42383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1B3D2C8B-249C-4A7C-B2CF-B34E24F0CCE9}"/>
              </a:ext>
            </a:extLst>
          </p:cNvPr>
          <p:cNvSpPr/>
          <p:nvPr/>
        </p:nvSpPr>
        <p:spPr>
          <a:xfrm>
            <a:off x="8261564" y="4184359"/>
            <a:ext cx="425941" cy="42383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FE3E440C-2925-49BB-B425-2A2811D8CEB8}"/>
              </a:ext>
            </a:extLst>
          </p:cNvPr>
          <p:cNvSpPr/>
          <p:nvPr/>
        </p:nvSpPr>
        <p:spPr>
          <a:xfrm rot="17368586">
            <a:off x="8080292" y="5954235"/>
            <a:ext cx="525485" cy="43878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a:extLst>
              <a:ext uri="{FF2B5EF4-FFF2-40B4-BE49-F238E27FC236}">
                <a16:creationId xmlns:a16="http://schemas.microsoft.com/office/drawing/2014/main" id="{6A0C55E0-0346-4155-A500-5EF11F9371AB}"/>
              </a:ext>
            </a:extLst>
          </p:cNvPr>
          <p:cNvSpPr/>
          <p:nvPr/>
        </p:nvSpPr>
        <p:spPr>
          <a:xfrm rot="6531776">
            <a:off x="7675403" y="5786503"/>
            <a:ext cx="525485" cy="43878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1DFB39AF-B98E-49A6-8F01-002D30542535}"/>
              </a:ext>
            </a:extLst>
          </p:cNvPr>
          <p:cNvSpPr/>
          <p:nvPr/>
        </p:nvSpPr>
        <p:spPr>
          <a:xfrm>
            <a:off x="604066"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BC87A5E-8C45-860E-68B8-8442CE9650D7}"/>
              </a:ext>
            </a:extLst>
          </p:cNvPr>
          <p:cNvCxnSpPr/>
          <p:nvPr/>
        </p:nvCxnSpPr>
        <p:spPr>
          <a:xfrm flipH="1" flipV="1">
            <a:off x="304800" y="3248963"/>
            <a:ext cx="4723757" cy="935396"/>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018622F4-5ACF-0E4B-372F-CB2BD083A06E}"/>
              </a:ext>
            </a:extLst>
          </p:cNvPr>
          <p:cNvCxnSpPr/>
          <p:nvPr/>
        </p:nvCxnSpPr>
        <p:spPr>
          <a:xfrm>
            <a:off x="304800" y="6429731"/>
            <a:ext cx="3121046" cy="0"/>
          </a:xfrm>
          <a:prstGeom prst="line">
            <a:avLst/>
          </a:prstGeom>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D5E7C3F5-ABB3-EE11-09EE-2D6306D8E991}"/>
              </a:ext>
            </a:extLst>
          </p:cNvPr>
          <p:cNvSpPr/>
          <p:nvPr/>
        </p:nvSpPr>
        <p:spPr>
          <a:xfrm>
            <a:off x="1061733"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62AD4E2-ED70-667B-394A-C5C6F6077FC9}"/>
              </a:ext>
            </a:extLst>
          </p:cNvPr>
          <p:cNvSpPr/>
          <p:nvPr/>
        </p:nvSpPr>
        <p:spPr>
          <a:xfrm>
            <a:off x="1495943"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43D0CD4-7E40-534B-1C64-B3F08F8D03A9}"/>
              </a:ext>
            </a:extLst>
          </p:cNvPr>
          <p:cNvSpPr/>
          <p:nvPr/>
        </p:nvSpPr>
        <p:spPr>
          <a:xfrm>
            <a:off x="1928751"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F09B46D-AA10-1D63-3BFB-2D5D292916D2}"/>
              </a:ext>
            </a:extLst>
          </p:cNvPr>
          <p:cNvSpPr/>
          <p:nvPr/>
        </p:nvSpPr>
        <p:spPr>
          <a:xfrm>
            <a:off x="844633" y="564085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F091233-E6A8-E52E-5DF9-3F40CBEB3A4F}"/>
              </a:ext>
            </a:extLst>
          </p:cNvPr>
          <p:cNvSpPr/>
          <p:nvPr/>
        </p:nvSpPr>
        <p:spPr>
          <a:xfrm>
            <a:off x="1296309" y="5637738"/>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3C73171-9ACB-E9D2-578C-FC5B58DA9FC6}"/>
              </a:ext>
            </a:extLst>
          </p:cNvPr>
          <p:cNvSpPr/>
          <p:nvPr/>
        </p:nvSpPr>
        <p:spPr>
          <a:xfrm>
            <a:off x="1715780" y="5618409"/>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F59FCF4-65C0-F364-D3AE-A27860C91847}"/>
              </a:ext>
            </a:extLst>
          </p:cNvPr>
          <p:cNvSpPr/>
          <p:nvPr/>
        </p:nvSpPr>
        <p:spPr>
          <a:xfrm>
            <a:off x="683952" y="5258605"/>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5DDB8C2-6AD4-3394-060B-A2F3146FB438}"/>
              </a:ext>
            </a:extLst>
          </p:cNvPr>
          <p:cNvSpPr/>
          <p:nvPr/>
        </p:nvSpPr>
        <p:spPr>
          <a:xfrm>
            <a:off x="1090205" y="52726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4C4CC1C-DFF2-4C8D-DE66-BED0CE3105F7}"/>
              </a:ext>
            </a:extLst>
          </p:cNvPr>
          <p:cNvSpPr/>
          <p:nvPr/>
        </p:nvSpPr>
        <p:spPr>
          <a:xfrm>
            <a:off x="1509676" y="5258607"/>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5008774-CA14-2CC8-D562-CE494F1450E7}"/>
              </a:ext>
            </a:extLst>
          </p:cNvPr>
          <p:cNvSpPr/>
          <p:nvPr/>
        </p:nvSpPr>
        <p:spPr>
          <a:xfrm>
            <a:off x="1905000" y="525860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A08314C2-9143-C4DA-1AC0-7ED6EFE43B49}"/>
              </a:ext>
            </a:extLst>
          </p:cNvPr>
          <p:cNvCxnSpPr/>
          <p:nvPr/>
        </p:nvCxnSpPr>
        <p:spPr>
          <a:xfrm flipV="1">
            <a:off x="304800" y="4608196"/>
            <a:ext cx="0" cy="1821535"/>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D2BFB0D-EAAC-D977-4DBC-8BF1D16E1257}"/>
              </a:ext>
            </a:extLst>
          </p:cNvPr>
          <p:cNvCxnSpPr/>
          <p:nvPr/>
        </p:nvCxnSpPr>
        <p:spPr>
          <a:xfrm flipV="1">
            <a:off x="3425846" y="4608196"/>
            <a:ext cx="0" cy="1821535"/>
          </a:xfrm>
          <a:prstGeom prst="line">
            <a:avLst/>
          </a:prstGeom>
        </p:spPr>
        <p:style>
          <a:lnRef idx="1">
            <a:schemeClr val="dk1"/>
          </a:lnRef>
          <a:fillRef idx="0">
            <a:schemeClr val="dk1"/>
          </a:fillRef>
          <a:effectRef idx="0">
            <a:schemeClr val="dk1"/>
          </a:effectRef>
          <a:fontRef idx="minor">
            <a:schemeClr val="tx1"/>
          </a:fontRef>
        </p:style>
      </p:cxnSp>
      <p:sp>
        <p:nvSpPr>
          <p:cNvPr id="28" name="Oval 27">
            <a:extLst>
              <a:ext uri="{FF2B5EF4-FFF2-40B4-BE49-F238E27FC236}">
                <a16:creationId xmlns:a16="http://schemas.microsoft.com/office/drawing/2014/main" id="{DDDE5567-A187-E5BA-5F31-6A77C1B76B52}"/>
              </a:ext>
            </a:extLst>
          </p:cNvPr>
          <p:cNvSpPr/>
          <p:nvPr/>
        </p:nvSpPr>
        <p:spPr>
          <a:xfrm>
            <a:off x="3929905"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A8AD1DD1-9372-0149-BD7C-5BC5249670BA}"/>
              </a:ext>
            </a:extLst>
          </p:cNvPr>
          <p:cNvCxnSpPr/>
          <p:nvPr/>
        </p:nvCxnSpPr>
        <p:spPr>
          <a:xfrm>
            <a:off x="3891463" y="6419193"/>
            <a:ext cx="3121046" cy="0"/>
          </a:xfrm>
          <a:prstGeom prst="line">
            <a:avLst/>
          </a:prstGeom>
        </p:spPr>
        <p:style>
          <a:lnRef idx="1">
            <a:schemeClr val="dk1"/>
          </a:lnRef>
          <a:fillRef idx="0">
            <a:schemeClr val="dk1"/>
          </a:fillRef>
          <a:effectRef idx="0">
            <a:schemeClr val="dk1"/>
          </a:effectRef>
          <a:fontRef idx="minor">
            <a:schemeClr val="tx1"/>
          </a:fontRef>
        </p:style>
      </p:cxnSp>
      <p:sp>
        <p:nvSpPr>
          <p:cNvPr id="30" name="Oval 29">
            <a:extLst>
              <a:ext uri="{FF2B5EF4-FFF2-40B4-BE49-F238E27FC236}">
                <a16:creationId xmlns:a16="http://schemas.microsoft.com/office/drawing/2014/main" id="{2CB758D5-6973-15B0-7004-9442D80465C6}"/>
              </a:ext>
            </a:extLst>
          </p:cNvPr>
          <p:cNvSpPr/>
          <p:nvPr/>
        </p:nvSpPr>
        <p:spPr>
          <a:xfrm>
            <a:off x="4866967"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99AF638-F5B3-2B4A-0BC9-3EB45CB14693}"/>
              </a:ext>
            </a:extLst>
          </p:cNvPr>
          <p:cNvSpPr/>
          <p:nvPr/>
        </p:nvSpPr>
        <p:spPr>
          <a:xfrm>
            <a:off x="5298844" y="5955318"/>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C4F7244-9F1E-9D5A-E503-9990070C1E40}"/>
              </a:ext>
            </a:extLst>
          </p:cNvPr>
          <p:cNvSpPr/>
          <p:nvPr/>
        </p:nvSpPr>
        <p:spPr>
          <a:xfrm>
            <a:off x="6167097" y="5798278"/>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DAA3FF1-78F3-6325-A754-B6B790A012A6}"/>
              </a:ext>
            </a:extLst>
          </p:cNvPr>
          <p:cNvSpPr/>
          <p:nvPr/>
        </p:nvSpPr>
        <p:spPr>
          <a:xfrm>
            <a:off x="4402940"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7D29409-8D3E-384E-B476-6AF4D88FB985}"/>
              </a:ext>
            </a:extLst>
          </p:cNvPr>
          <p:cNvSpPr/>
          <p:nvPr/>
        </p:nvSpPr>
        <p:spPr>
          <a:xfrm>
            <a:off x="4882972" y="562720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2C3C484-173C-C84A-3B98-A08675A1F101}"/>
              </a:ext>
            </a:extLst>
          </p:cNvPr>
          <p:cNvSpPr/>
          <p:nvPr/>
        </p:nvSpPr>
        <p:spPr>
          <a:xfrm>
            <a:off x="5736656"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1D7E505-8207-E8D1-7526-2D4253702274}"/>
              </a:ext>
            </a:extLst>
          </p:cNvPr>
          <p:cNvSpPr/>
          <p:nvPr/>
        </p:nvSpPr>
        <p:spPr>
          <a:xfrm>
            <a:off x="4169334" y="565285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6378EAF-B563-90E1-E0B9-A50F548F89A9}"/>
              </a:ext>
            </a:extLst>
          </p:cNvPr>
          <p:cNvSpPr/>
          <p:nvPr/>
        </p:nvSpPr>
        <p:spPr>
          <a:xfrm>
            <a:off x="5750777" y="559936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83F4D34-3BB0-E765-51AB-C869A80CB3D7}"/>
              </a:ext>
            </a:extLst>
          </p:cNvPr>
          <p:cNvSpPr/>
          <p:nvPr/>
        </p:nvSpPr>
        <p:spPr>
          <a:xfrm>
            <a:off x="6637705" y="547836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319D1E5-116D-C52B-EA06-4D1B8A1611AC}"/>
              </a:ext>
            </a:extLst>
          </p:cNvPr>
          <p:cNvSpPr/>
          <p:nvPr/>
        </p:nvSpPr>
        <p:spPr>
          <a:xfrm>
            <a:off x="6621280" y="591528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CE04B87B-6239-0245-ABBB-5E0ED3EA6654}"/>
              </a:ext>
            </a:extLst>
          </p:cNvPr>
          <p:cNvCxnSpPr/>
          <p:nvPr/>
        </p:nvCxnSpPr>
        <p:spPr>
          <a:xfrm flipV="1">
            <a:off x="3891463" y="4597658"/>
            <a:ext cx="0" cy="1821535"/>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B6E2B2DC-2F88-F0ED-F6DD-5BF9EA811884}"/>
              </a:ext>
            </a:extLst>
          </p:cNvPr>
          <p:cNvCxnSpPr/>
          <p:nvPr/>
        </p:nvCxnSpPr>
        <p:spPr>
          <a:xfrm flipV="1">
            <a:off x="7012509" y="4597658"/>
            <a:ext cx="0" cy="1821535"/>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0F0088EE-E50A-09F2-5AC3-C942755203D7}"/>
              </a:ext>
            </a:extLst>
          </p:cNvPr>
          <p:cNvSpPr txBox="1"/>
          <p:nvPr/>
        </p:nvSpPr>
        <p:spPr>
          <a:xfrm>
            <a:off x="488005" y="4227000"/>
            <a:ext cx="2614334" cy="923330"/>
          </a:xfrm>
          <a:prstGeom prst="rect">
            <a:avLst/>
          </a:prstGeom>
          <a:noFill/>
        </p:spPr>
        <p:txBody>
          <a:bodyPr wrap="square" rtlCol="0">
            <a:spAutoFit/>
          </a:bodyPr>
          <a:lstStyle/>
          <a:p>
            <a:pPr algn="ctr"/>
            <a:r>
              <a:rPr lang="en-US" b="1" dirty="0">
                <a:solidFill>
                  <a:srgbClr val="006600"/>
                </a:solidFill>
              </a:rPr>
              <a:t>Solid: organized and does not conform to shape of container.</a:t>
            </a:r>
          </a:p>
        </p:txBody>
      </p:sp>
      <p:sp>
        <p:nvSpPr>
          <p:cNvPr id="7" name="TextBox 6">
            <a:extLst>
              <a:ext uri="{FF2B5EF4-FFF2-40B4-BE49-F238E27FC236}">
                <a16:creationId xmlns:a16="http://schemas.microsoft.com/office/drawing/2014/main" id="{87970EB7-85AB-807C-E379-3D58FEEA0E40}"/>
              </a:ext>
            </a:extLst>
          </p:cNvPr>
          <p:cNvSpPr txBox="1"/>
          <p:nvPr/>
        </p:nvSpPr>
        <p:spPr>
          <a:xfrm>
            <a:off x="3929905" y="4292555"/>
            <a:ext cx="3127271" cy="923330"/>
          </a:xfrm>
          <a:prstGeom prst="rect">
            <a:avLst/>
          </a:prstGeom>
          <a:noFill/>
        </p:spPr>
        <p:txBody>
          <a:bodyPr wrap="square" rtlCol="0">
            <a:spAutoFit/>
          </a:bodyPr>
          <a:lstStyle/>
          <a:p>
            <a:pPr algn="ctr"/>
            <a:r>
              <a:rPr lang="en-US" b="1" dirty="0">
                <a:solidFill>
                  <a:srgbClr val="0000CC"/>
                </a:solidFill>
              </a:rPr>
              <a:t>Liquid: a bit random, </a:t>
            </a:r>
            <a:br>
              <a:rPr lang="en-US" b="1" dirty="0">
                <a:solidFill>
                  <a:srgbClr val="0000CC"/>
                </a:solidFill>
              </a:rPr>
            </a:br>
            <a:r>
              <a:rPr lang="en-US" b="1" dirty="0">
                <a:solidFill>
                  <a:srgbClr val="0000CC"/>
                </a:solidFill>
              </a:rPr>
              <a:t>takes the shape of the bottom of the container.</a:t>
            </a:r>
          </a:p>
        </p:txBody>
      </p:sp>
      <p:sp>
        <p:nvSpPr>
          <p:cNvPr id="8" name="TextBox 7">
            <a:extLst>
              <a:ext uri="{FF2B5EF4-FFF2-40B4-BE49-F238E27FC236}">
                <a16:creationId xmlns:a16="http://schemas.microsoft.com/office/drawing/2014/main" id="{89FA926A-CD4A-F646-6879-33EE1109228E}"/>
              </a:ext>
            </a:extLst>
          </p:cNvPr>
          <p:cNvSpPr txBox="1"/>
          <p:nvPr/>
        </p:nvSpPr>
        <p:spPr>
          <a:xfrm>
            <a:off x="2580680" y="3000951"/>
            <a:ext cx="2217604" cy="646331"/>
          </a:xfrm>
          <a:prstGeom prst="rect">
            <a:avLst/>
          </a:prstGeom>
          <a:noFill/>
        </p:spPr>
        <p:txBody>
          <a:bodyPr wrap="square" rtlCol="0">
            <a:spAutoFit/>
          </a:bodyPr>
          <a:lstStyle/>
          <a:p>
            <a:pPr algn="ctr"/>
            <a:r>
              <a:rPr lang="en-US" b="1" dirty="0">
                <a:solidFill>
                  <a:srgbClr val="FF0000"/>
                </a:solidFill>
              </a:rPr>
              <a:t>Gas, Molecules, like NH</a:t>
            </a:r>
            <a:r>
              <a:rPr lang="en-US" b="1" baseline="-25000" dirty="0">
                <a:solidFill>
                  <a:srgbClr val="FF0000"/>
                </a:solidFill>
              </a:rPr>
              <a:t>3  </a:t>
            </a:r>
            <a:r>
              <a:rPr lang="en-US" b="1" dirty="0">
                <a:solidFill>
                  <a:srgbClr val="FF0000"/>
                </a:solidFill>
              </a:rPr>
              <a:t>or SO</a:t>
            </a:r>
            <a:r>
              <a:rPr lang="en-US" b="1" baseline="-25000" dirty="0">
                <a:solidFill>
                  <a:srgbClr val="FF0000"/>
                </a:solidFill>
              </a:rPr>
              <a:t>3</a:t>
            </a:r>
          </a:p>
        </p:txBody>
      </p:sp>
    </p:spTree>
    <p:extLst>
      <p:ext uri="{BB962C8B-B14F-4D97-AF65-F5344CB8AC3E}">
        <p14:creationId xmlns:p14="http://schemas.microsoft.com/office/powerpoint/2010/main" val="8543743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7924800" y="2209800"/>
            <a:ext cx="914400" cy="533400"/>
            <a:chOff x="2420" y="4360"/>
            <a:chExt cx="500" cy="220"/>
          </a:xfrm>
        </p:grpSpPr>
        <p:sp>
          <p:nvSpPr>
            <p:cNvPr id="5200" name="Oval 3"/>
            <p:cNvSpPr>
              <a:spLocks noChangeArrowheads="1"/>
            </p:cNvSpPr>
            <p:nvPr/>
          </p:nvSpPr>
          <p:spPr bwMode="auto">
            <a:xfrm>
              <a:off x="2420" y="4360"/>
              <a:ext cx="260" cy="220"/>
            </a:xfrm>
            <a:prstGeom prst="ellipse">
              <a:avLst/>
            </a:prstGeom>
            <a:gradFill rotWithShape="1">
              <a:gsLst>
                <a:gs pos="0">
                  <a:srgbClr val="9E9E9E"/>
                </a:gs>
                <a:gs pos="50000">
                  <a:srgbClr val="C4C4C4"/>
                </a:gs>
                <a:gs pos="100000">
                  <a:srgbClr val="E3E3E3"/>
                </a:gs>
              </a:gsLst>
              <a:lin ang="5400000" scaled="1"/>
            </a:gra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4180" name="Oval 4"/>
            <p:cNvSpPr>
              <a:spLocks noChangeArrowheads="1"/>
            </p:cNvSpPr>
            <p:nvPr/>
          </p:nvSpPr>
          <p:spPr bwMode="auto">
            <a:xfrm>
              <a:off x="2660" y="4360"/>
              <a:ext cx="260" cy="220"/>
            </a:xfrm>
            <a:prstGeom prst="ellipse">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path path="circle">
                <a:fillToRect l="50000" t="50000" r="50000" b="50000"/>
              </a:path>
              <a:tileRect/>
            </a:gra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dirty="0">
                <a:solidFill>
                  <a:srgbClr val="000000"/>
                </a:solidFill>
              </a:endParaRPr>
            </a:p>
          </p:txBody>
        </p:sp>
      </p:grpSp>
      <p:grpSp>
        <p:nvGrpSpPr>
          <p:cNvPr id="5123" name="Group 5"/>
          <p:cNvGrpSpPr>
            <a:grpSpLocks/>
          </p:cNvGrpSpPr>
          <p:nvPr/>
        </p:nvGrpSpPr>
        <p:grpSpPr bwMode="auto">
          <a:xfrm rot="-2685655">
            <a:off x="8153400" y="1371600"/>
            <a:ext cx="714375" cy="423863"/>
            <a:chOff x="2420" y="4360"/>
            <a:chExt cx="500" cy="220"/>
          </a:xfrm>
        </p:grpSpPr>
        <p:sp>
          <p:nvSpPr>
            <p:cNvPr id="5198" name="Oval 6"/>
            <p:cNvSpPr>
              <a:spLocks noChangeArrowheads="1"/>
            </p:cNvSpPr>
            <p:nvPr/>
          </p:nvSpPr>
          <p:spPr bwMode="auto">
            <a:xfrm>
              <a:off x="242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9" name="Oval 7"/>
            <p:cNvSpPr>
              <a:spLocks noChangeArrowheads="1"/>
            </p:cNvSpPr>
            <p:nvPr/>
          </p:nvSpPr>
          <p:spPr bwMode="auto">
            <a:xfrm>
              <a:off x="2660" y="4360"/>
              <a:ext cx="260" cy="22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4" name="Group 8"/>
          <p:cNvGrpSpPr>
            <a:grpSpLocks/>
          </p:cNvGrpSpPr>
          <p:nvPr/>
        </p:nvGrpSpPr>
        <p:grpSpPr bwMode="auto">
          <a:xfrm rot="2561598">
            <a:off x="8001000" y="3200400"/>
            <a:ext cx="762000" cy="444500"/>
            <a:chOff x="2420" y="4360"/>
            <a:chExt cx="500" cy="220"/>
          </a:xfrm>
        </p:grpSpPr>
        <p:sp>
          <p:nvSpPr>
            <p:cNvPr id="5196" name="Oval 9"/>
            <p:cNvSpPr>
              <a:spLocks noChangeArrowheads="1"/>
            </p:cNvSpPr>
            <p:nvPr/>
          </p:nvSpPr>
          <p:spPr bwMode="auto">
            <a:xfrm>
              <a:off x="2420" y="4360"/>
              <a:ext cx="260" cy="220"/>
            </a:xfrm>
            <a:prstGeom prst="ellipse">
              <a:avLst/>
            </a:prstGeom>
            <a:solidFill>
              <a:srgbClr val="FF33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7" name="Oval 10"/>
            <p:cNvSpPr>
              <a:spLocks noChangeArrowheads="1"/>
            </p:cNvSpPr>
            <p:nvPr/>
          </p:nvSpPr>
          <p:spPr bwMode="auto">
            <a:xfrm>
              <a:off x="2660" y="4360"/>
              <a:ext cx="260" cy="220"/>
            </a:xfrm>
            <a:prstGeom prst="ellipse">
              <a:avLst/>
            </a:prstGeom>
            <a:solidFill>
              <a:srgbClr val="FF33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7" name="Group 17"/>
          <p:cNvGrpSpPr>
            <a:grpSpLocks/>
          </p:cNvGrpSpPr>
          <p:nvPr/>
        </p:nvGrpSpPr>
        <p:grpSpPr bwMode="auto">
          <a:xfrm rot="-896003">
            <a:off x="5029200" y="1066800"/>
            <a:ext cx="1003300" cy="520700"/>
            <a:chOff x="3000" y="7280"/>
            <a:chExt cx="1100" cy="460"/>
          </a:xfrm>
        </p:grpSpPr>
        <p:sp>
          <p:nvSpPr>
            <p:cNvPr id="5189" name="Oval 18"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0" name="Oval 19"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91" name="Oval 20"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8" name="Group 21"/>
          <p:cNvGrpSpPr>
            <a:grpSpLocks/>
          </p:cNvGrpSpPr>
          <p:nvPr/>
        </p:nvGrpSpPr>
        <p:grpSpPr bwMode="auto">
          <a:xfrm rot="4898850">
            <a:off x="3917950" y="425450"/>
            <a:ext cx="914400" cy="520700"/>
            <a:chOff x="3000" y="7280"/>
            <a:chExt cx="1100" cy="460"/>
          </a:xfrm>
        </p:grpSpPr>
        <p:sp>
          <p:nvSpPr>
            <p:cNvPr id="5186" name="Oval 22"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7" name="Oval 23"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8" name="Oval 24"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29" name="Group 25"/>
          <p:cNvGrpSpPr>
            <a:grpSpLocks/>
          </p:cNvGrpSpPr>
          <p:nvPr/>
        </p:nvGrpSpPr>
        <p:grpSpPr bwMode="auto">
          <a:xfrm rot="2413476">
            <a:off x="4114800" y="1371600"/>
            <a:ext cx="927100" cy="457200"/>
            <a:chOff x="3000" y="7280"/>
            <a:chExt cx="1100" cy="460"/>
          </a:xfrm>
        </p:grpSpPr>
        <p:sp>
          <p:nvSpPr>
            <p:cNvPr id="5183" name="Oval 26" descr="70%"/>
            <p:cNvSpPr>
              <a:spLocks noChangeArrowheads="1"/>
            </p:cNvSpPr>
            <p:nvPr/>
          </p:nvSpPr>
          <p:spPr bwMode="auto">
            <a:xfrm>
              <a:off x="3320" y="7280"/>
              <a:ext cx="480" cy="460"/>
            </a:xfrm>
            <a:prstGeom prst="ellipse">
              <a:avLst/>
            </a:prstGeom>
            <a:pattFill prst="pct7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4" name="Oval 27" descr="20%"/>
            <p:cNvSpPr>
              <a:spLocks noChangeArrowheads="1"/>
            </p:cNvSpPr>
            <p:nvPr/>
          </p:nvSpPr>
          <p:spPr bwMode="auto">
            <a:xfrm>
              <a:off x="38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5" name="Oval 28" descr="20%"/>
            <p:cNvSpPr>
              <a:spLocks noChangeArrowheads="1"/>
            </p:cNvSpPr>
            <p:nvPr/>
          </p:nvSpPr>
          <p:spPr bwMode="auto">
            <a:xfrm>
              <a:off x="3000" y="7360"/>
              <a:ext cx="300" cy="300"/>
            </a:xfrm>
            <a:prstGeom prst="ellipse">
              <a:avLst/>
            </a:prstGeom>
            <a:pattFill prst="pct20">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2" name="Group 40"/>
          <p:cNvGrpSpPr>
            <a:grpSpLocks/>
          </p:cNvGrpSpPr>
          <p:nvPr/>
        </p:nvGrpSpPr>
        <p:grpSpPr bwMode="auto">
          <a:xfrm rot="5646866">
            <a:off x="8045664" y="5191955"/>
            <a:ext cx="431800" cy="215900"/>
            <a:chOff x="3000" y="10664"/>
            <a:chExt cx="680" cy="340"/>
          </a:xfrm>
        </p:grpSpPr>
        <p:sp>
          <p:nvSpPr>
            <p:cNvPr id="5179" name="Oval 41"/>
            <p:cNvSpPr>
              <a:spLocks noChangeArrowheads="1"/>
            </p:cNvSpPr>
            <p:nvPr/>
          </p:nvSpPr>
          <p:spPr bwMode="auto">
            <a:xfrm>
              <a:off x="3000" y="10664"/>
              <a:ext cx="340" cy="34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80" name="Oval 42"/>
            <p:cNvSpPr>
              <a:spLocks noChangeArrowheads="1"/>
            </p:cNvSpPr>
            <p:nvPr/>
          </p:nvSpPr>
          <p:spPr bwMode="auto">
            <a:xfrm>
              <a:off x="3340" y="10664"/>
              <a:ext cx="340" cy="34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4" name="Group 46"/>
          <p:cNvGrpSpPr>
            <a:grpSpLocks/>
          </p:cNvGrpSpPr>
          <p:nvPr/>
        </p:nvGrpSpPr>
        <p:grpSpPr bwMode="auto">
          <a:xfrm rot="3474544">
            <a:off x="2516706" y="1678423"/>
            <a:ext cx="914400" cy="669925"/>
            <a:chOff x="4180" y="12580"/>
            <a:chExt cx="780" cy="580"/>
          </a:xfrm>
        </p:grpSpPr>
        <p:sp>
          <p:nvSpPr>
            <p:cNvPr id="5173" name="Oval 47"/>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4" name="Oval 48"/>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5" name="Oval 49"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6" name="Oval 50"/>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5" name="Group 51"/>
          <p:cNvGrpSpPr>
            <a:grpSpLocks/>
          </p:cNvGrpSpPr>
          <p:nvPr/>
        </p:nvGrpSpPr>
        <p:grpSpPr bwMode="auto">
          <a:xfrm>
            <a:off x="1495943" y="2318186"/>
            <a:ext cx="914400" cy="685800"/>
            <a:chOff x="4180" y="12580"/>
            <a:chExt cx="780" cy="580"/>
          </a:xfrm>
        </p:grpSpPr>
        <p:sp>
          <p:nvSpPr>
            <p:cNvPr id="5169" name="Oval 52"/>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0" name="Oval 53"/>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1" name="Oval 54"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72" name="Oval 55"/>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6" name="Group 56"/>
          <p:cNvGrpSpPr>
            <a:grpSpLocks/>
          </p:cNvGrpSpPr>
          <p:nvPr/>
        </p:nvGrpSpPr>
        <p:grpSpPr bwMode="auto">
          <a:xfrm>
            <a:off x="581543" y="336986"/>
            <a:ext cx="773113" cy="635000"/>
            <a:chOff x="4180" y="12580"/>
            <a:chExt cx="780" cy="580"/>
          </a:xfrm>
        </p:grpSpPr>
        <p:sp>
          <p:nvSpPr>
            <p:cNvPr id="5165" name="Oval 57"/>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6" name="Oval 58"/>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7" name="Oval 59"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8" name="Oval 60"/>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7" name="Group 61"/>
          <p:cNvGrpSpPr>
            <a:grpSpLocks/>
          </p:cNvGrpSpPr>
          <p:nvPr/>
        </p:nvGrpSpPr>
        <p:grpSpPr bwMode="auto">
          <a:xfrm rot="1980029">
            <a:off x="505343" y="1556186"/>
            <a:ext cx="909638" cy="685800"/>
            <a:chOff x="4180" y="12580"/>
            <a:chExt cx="780" cy="580"/>
          </a:xfrm>
        </p:grpSpPr>
        <p:sp>
          <p:nvSpPr>
            <p:cNvPr id="5161" name="Oval 62"/>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2" name="Oval 63"/>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3" name="Oval 64"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4" name="Oval 65"/>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grpSp>
        <p:nvGrpSpPr>
          <p:cNvPr id="5138" name="Group 66"/>
          <p:cNvGrpSpPr>
            <a:grpSpLocks/>
          </p:cNvGrpSpPr>
          <p:nvPr/>
        </p:nvGrpSpPr>
        <p:grpSpPr bwMode="auto">
          <a:xfrm rot="-4290040">
            <a:off x="1495943" y="870386"/>
            <a:ext cx="838200" cy="685800"/>
            <a:chOff x="4180" y="12580"/>
            <a:chExt cx="780" cy="580"/>
          </a:xfrm>
        </p:grpSpPr>
        <p:sp>
          <p:nvSpPr>
            <p:cNvPr id="5157" name="Oval 67"/>
            <p:cNvSpPr>
              <a:spLocks noChangeArrowheads="1"/>
            </p:cNvSpPr>
            <p:nvPr/>
          </p:nvSpPr>
          <p:spPr bwMode="auto">
            <a:xfrm>
              <a:off x="4760" y="127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58" name="Oval 68"/>
            <p:cNvSpPr>
              <a:spLocks noChangeArrowheads="1"/>
            </p:cNvSpPr>
            <p:nvPr/>
          </p:nvSpPr>
          <p:spPr bwMode="auto">
            <a:xfrm>
              <a:off x="4180" y="1276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59" name="Oval 69" descr="Light downward diagonal"/>
            <p:cNvSpPr>
              <a:spLocks noChangeArrowheads="1"/>
            </p:cNvSpPr>
            <p:nvPr/>
          </p:nvSpPr>
          <p:spPr bwMode="auto">
            <a:xfrm>
              <a:off x="4300" y="12580"/>
              <a:ext cx="540" cy="520"/>
            </a:xfrm>
            <a:prstGeom prst="ellipse">
              <a:avLst/>
            </a:prstGeom>
            <a:pattFill prst="ltDnDiag">
              <a:fgClr>
                <a:srgbClr val="000000"/>
              </a:fgClr>
              <a:bgClr>
                <a:srgbClr val="FFFFFF"/>
              </a:bgClr>
            </a:patt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60" name="Oval 70"/>
            <p:cNvSpPr>
              <a:spLocks noChangeArrowheads="1"/>
            </p:cNvSpPr>
            <p:nvPr/>
          </p:nvSpPr>
          <p:spPr bwMode="auto">
            <a:xfrm>
              <a:off x="4460" y="12980"/>
              <a:ext cx="200" cy="18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grpSp>
      <p:sp>
        <p:nvSpPr>
          <p:cNvPr id="5140" name="Rectangle 72"/>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41" name="Rectangle 73"/>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42" name="Rectangle 74"/>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5143" name="Rectangle 75"/>
          <p:cNvSpPr>
            <a:spLocks noChangeArrowheads="1"/>
          </p:cNvSpPr>
          <p:nvPr/>
        </p:nvSpPr>
        <p:spPr bwMode="auto">
          <a:xfrm>
            <a:off x="1131888" y="1935163"/>
            <a:ext cx="34401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cxnSp>
        <p:nvCxnSpPr>
          <p:cNvPr id="4" name="Straight Connector 3"/>
          <p:cNvCxnSpPr>
            <a:cxnSpLocks/>
          </p:cNvCxnSpPr>
          <p:nvPr/>
        </p:nvCxnSpPr>
        <p:spPr>
          <a:xfrm flipH="1">
            <a:off x="5095461" y="208784"/>
            <a:ext cx="2053489" cy="397557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p:cNvCxnSpPr>
          <p:nvPr/>
        </p:nvCxnSpPr>
        <p:spPr>
          <a:xfrm>
            <a:off x="2703289" y="208784"/>
            <a:ext cx="2706950" cy="322021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22425013-2AF3-49CC-A0E2-73529A2BE65E}"/>
              </a:ext>
            </a:extLst>
          </p:cNvPr>
          <p:cNvSpPr/>
          <p:nvPr/>
        </p:nvSpPr>
        <p:spPr>
          <a:xfrm>
            <a:off x="7835623" y="504851"/>
            <a:ext cx="272111" cy="423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C432161-B271-43DD-B423-ED1ED00BED2E}"/>
              </a:ext>
            </a:extLst>
          </p:cNvPr>
          <p:cNvSpPr/>
          <p:nvPr/>
        </p:nvSpPr>
        <p:spPr>
          <a:xfrm>
            <a:off x="8128177" y="516244"/>
            <a:ext cx="272111" cy="423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BEB7C2E-5DFC-490A-8AA0-2DAA580313EF}"/>
              </a:ext>
            </a:extLst>
          </p:cNvPr>
          <p:cNvSpPr/>
          <p:nvPr/>
        </p:nvSpPr>
        <p:spPr>
          <a:xfrm>
            <a:off x="7835623" y="4121790"/>
            <a:ext cx="425941" cy="42383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1B3D2C8B-249C-4A7C-B2CF-B34E24F0CCE9}"/>
              </a:ext>
            </a:extLst>
          </p:cNvPr>
          <p:cNvSpPr/>
          <p:nvPr/>
        </p:nvSpPr>
        <p:spPr>
          <a:xfrm>
            <a:off x="8261564" y="4184359"/>
            <a:ext cx="425941" cy="42383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FE3E440C-2925-49BB-B425-2A2811D8CEB8}"/>
              </a:ext>
            </a:extLst>
          </p:cNvPr>
          <p:cNvSpPr/>
          <p:nvPr/>
        </p:nvSpPr>
        <p:spPr>
          <a:xfrm rot="17368586">
            <a:off x="8080292" y="5954235"/>
            <a:ext cx="525485" cy="43878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a:extLst>
              <a:ext uri="{FF2B5EF4-FFF2-40B4-BE49-F238E27FC236}">
                <a16:creationId xmlns:a16="http://schemas.microsoft.com/office/drawing/2014/main" id="{6A0C55E0-0346-4155-A500-5EF11F9371AB}"/>
              </a:ext>
            </a:extLst>
          </p:cNvPr>
          <p:cNvSpPr/>
          <p:nvPr/>
        </p:nvSpPr>
        <p:spPr>
          <a:xfrm rot="6531776">
            <a:off x="7675403" y="5786503"/>
            <a:ext cx="525485" cy="43878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1DFB39AF-B98E-49A6-8F01-002D30542535}"/>
              </a:ext>
            </a:extLst>
          </p:cNvPr>
          <p:cNvSpPr/>
          <p:nvPr/>
        </p:nvSpPr>
        <p:spPr>
          <a:xfrm>
            <a:off x="604066"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BC87A5E-8C45-860E-68B8-8442CE9650D7}"/>
              </a:ext>
            </a:extLst>
          </p:cNvPr>
          <p:cNvCxnSpPr/>
          <p:nvPr/>
        </p:nvCxnSpPr>
        <p:spPr>
          <a:xfrm flipH="1" flipV="1">
            <a:off x="304800" y="3248963"/>
            <a:ext cx="4723757" cy="935396"/>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018622F4-5ACF-0E4B-372F-CB2BD083A06E}"/>
              </a:ext>
            </a:extLst>
          </p:cNvPr>
          <p:cNvCxnSpPr/>
          <p:nvPr/>
        </p:nvCxnSpPr>
        <p:spPr>
          <a:xfrm>
            <a:off x="304800" y="6429731"/>
            <a:ext cx="3121046" cy="0"/>
          </a:xfrm>
          <a:prstGeom prst="line">
            <a:avLst/>
          </a:prstGeom>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D5E7C3F5-ABB3-EE11-09EE-2D6306D8E991}"/>
              </a:ext>
            </a:extLst>
          </p:cNvPr>
          <p:cNvSpPr/>
          <p:nvPr/>
        </p:nvSpPr>
        <p:spPr>
          <a:xfrm>
            <a:off x="1061733"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62AD4E2-ED70-667B-394A-C5C6F6077FC9}"/>
              </a:ext>
            </a:extLst>
          </p:cNvPr>
          <p:cNvSpPr/>
          <p:nvPr/>
        </p:nvSpPr>
        <p:spPr>
          <a:xfrm>
            <a:off x="1495943"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43D0CD4-7E40-534B-1C64-B3F08F8D03A9}"/>
              </a:ext>
            </a:extLst>
          </p:cNvPr>
          <p:cNvSpPr/>
          <p:nvPr/>
        </p:nvSpPr>
        <p:spPr>
          <a:xfrm>
            <a:off x="1928751"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F09B46D-AA10-1D63-3BFB-2D5D292916D2}"/>
              </a:ext>
            </a:extLst>
          </p:cNvPr>
          <p:cNvSpPr/>
          <p:nvPr/>
        </p:nvSpPr>
        <p:spPr>
          <a:xfrm>
            <a:off x="844633" y="564085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F091233-E6A8-E52E-5DF9-3F40CBEB3A4F}"/>
              </a:ext>
            </a:extLst>
          </p:cNvPr>
          <p:cNvSpPr/>
          <p:nvPr/>
        </p:nvSpPr>
        <p:spPr>
          <a:xfrm>
            <a:off x="1296309" y="5637738"/>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3C73171-9ACB-E9D2-578C-FC5B58DA9FC6}"/>
              </a:ext>
            </a:extLst>
          </p:cNvPr>
          <p:cNvSpPr/>
          <p:nvPr/>
        </p:nvSpPr>
        <p:spPr>
          <a:xfrm>
            <a:off x="1715780" y="5618409"/>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F59FCF4-65C0-F364-D3AE-A27860C91847}"/>
              </a:ext>
            </a:extLst>
          </p:cNvPr>
          <p:cNvSpPr/>
          <p:nvPr/>
        </p:nvSpPr>
        <p:spPr>
          <a:xfrm>
            <a:off x="683952" y="5258605"/>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5DDB8C2-6AD4-3394-060B-A2F3146FB438}"/>
              </a:ext>
            </a:extLst>
          </p:cNvPr>
          <p:cNvSpPr/>
          <p:nvPr/>
        </p:nvSpPr>
        <p:spPr>
          <a:xfrm>
            <a:off x="1090205" y="52726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4C4CC1C-DFF2-4C8D-DE66-BED0CE3105F7}"/>
              </a:ext>
            </a:extLst>
          </p:cNvPr>
          <p:cNvSpPr/>
          <p:nvPr/>
        </p:nvSpPr>
        <p:spPr>
          <a:xfrm>
            <a:off x="1509676" y="5258607"/>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5008774-CA14-2CC8-D562-CE494F1450E7}"/>
              </a:ext>
            </a:extLst>
          </p:cNvPr>
          <p:cNvSpPr/>
          <p:nvPr/>
        </p:nvSpPr>
        <p:spPr>
          <a:xfrm>
            <a:off x="1905000" y="525860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A08314C2-9143-C4DA-1AC0-7ED6EFE43B49}"/>
              </a:ext>
            </a:extLst>
          </p:cNvPr>
          <p:cNvCxnSpPr/>
          <p:nvPr/>
        </p:nvCxnSpPr>
        <p:spPr>
          <a:xfrm flipV="1">
            <a:off x="304800" y="4608196"/>
            <a:ext cx="0" cy="1821535"/>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D2BFB0D-EAAC-D977-4DBC-8BF1D16E1257}"/>
              </a:ext>
            </a:extLst>
          </p:cNvPr>
          <p:cNvCxnSpPr/>
          <p:nvPr/>
        </p:nvCxnSpPr>
        <p:spPr>
          <a:xfrm flipV="1">
            <a:off x="3425846" y="4608196"/>
            <a:ext cx="0" cy="1821535"/>
          </a:xfrm>
          <a:prstGeom prst="line">
            <a:avLst/>
          </a:prstGeom>
        </p:spPr>
        <p:style>
          <a:lnRef idx="1">
            <a:schemeClr val="dk1"/>
          </a:lnRef>
          <a:fillRef idx="0">
            <a:schemeClr val="dk1"/>
          </a:fillRef>
          <a:effectRef idx="0">
            <a:schemeClr val="dk1"/>
          </a:effectRef>
          <a:fontRef idx="minor">
            <a:schemeClr val="tx1"/>
          </a:fontRef>
        </p:style>
      </p:cxnSp>
      <p:sp>
        <p:nvSpPr>
          <p:cNvPr id="28" name="Oval 27">
            <a:extLst>
              <a:ext uri="{FF2B5EF4-FFF2-40B4-BE49-F238E27FC236}">
                <a16:creationId xmlns:a16="http://schemas.microsoft.com/office/drawing/2014/main" id="{DDDE5567-A187-E5BA-5F31-6A77C1B76B52}"/>
              </a:ext>
            </a:extLst>
          </p:cNvPr>
          <p:cNvSpPr/>
          <p:nvPr/>
        </p:nvSpPr>
        <p:spPr>
          <a:xfrm>
            <a:off x="3929905"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A8AD1DD1-9372-0149-BD7C-5BC5249670BA}"/>
              </a:ext>
            </a:extLst>
          </p:cNvPr>
          <p:cNvCxnSpPr/>
          <p:nvPr/>
        </p:nvCxnSpPr>
        <p:spPr>
          <a:xfrm>
            <a:off x="3891463" y="6419193"/>
            <a:ext cx="3121046" cy="0"/>
          </a:xfrm>
          <a:prstGeom prst="line">
            <a:avLst/>
          </a:prstGeom>
        </p:spPr>
        <p:style>
          <a:lnRef idx="1">
            <a:schemeClr val="dk1"/>
          </a:lnRef>
          <a:fillRef idx="0">
            <a:schemeClr val="dk1"/>
          </a:fillRef>
          <a:effectRef idx="0">
            <a:schemeClr val="dk1"/>
          </a:effectRef>
          <a:fontRef idx="minor">
            <a:schemeClr val="tx1"/>
          </a:fontRef>
        </p:style>
      </p:cxnSp>
      <p:sp>
        <p:nvSpPr>
          <p:cNvPr id="30" name="Oval 29">
            <a:extLst>
              <a:ext uri="{FF2B5EF4-FFF2-40B4-BE49-F238E27FC236}">
                <a16:creationId xmlns:a16="http://schemas.microsoft.com/office/drawing/2014/main" id="{2CB758D5-6973-15B0-7004-9442D80465C6}"/>
              </a:ext>
            </a:extLst>
          </p:cNvPr>
          <p:cNvSpPr/>
          <p:nvPr/>
        </p:nvSpPr>
        <p:spPr>
          <a:xfrm>
            <a:off x="4866967"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99AF638-F5B3-2B4A-0BC9-3EB45CB14693}"/>
              </a:ext>
            </a:extLst>
          </p:cNvPr>
          <p:cNvSpPr/>
          <p:nvPr/>
        </p:nvSpPr>
        <p:spPr>
          <a:xfrm>
            <a:off x="5298844" y="5955318"/>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C4F7244-9F1E-9D5A-E503-9990070C1E40}"/>
              </a:ext>
            </a:extLst>
          </p:cNvPr>
          <p:cNvSpPr/>
          <p:nvPr/>
        </p:nvSpPr>
        <p:spPr>
          <a:xfrm>
            <a:off x="6167097" y="5798278"/>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DAA3FF1-78F3-6325-A754-B6B790A012A6}"/>
              </a:ext>
            </a:extLst>
          </p:cNvPr>
          <p:cNvSpPr/>
          <p:nvPr/>
        </p:nvSpPr>
        <p:spPr>
          <a:xfrm>
            <a:off x="4402940" y="600589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7D29409-8D3E-384E-B476-6AF4D88FB985}"/>
              </a:ext>
            </a:extLst>
          </p:cNvPr>
          <p:cNvSpPr/>
          <p:nvPr/>
        </p:nvSpPr>
        <p:spPr>
          <a:xfrm>
            <a:off x="4882972" y="562720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2C3C484-173C-C84A-3B98-A08675A1F101}"/>
              </a:ext>
            </a:extLst>
          </p:cNvPr>
          <p:cNvSpPr/>
          <p:nvPr/>
        </p:nvSpPr>
        <p:spPr>
          <a:xfrm>
            <a:off x="5736656" y="5995356"/>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1D7E505-8207-E8D1-7526-2D4253702274}"/>
              </a:ext>
            </a:extLst>
          </p:cNvPr>
          <p:cNvSpPr/>
          <p:nvPr/>
        </p:nvSpPr>
        <p:spPr>
          <a:xfrm>
            <a:off x="4169334" y="5652854"/>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6378EAF-B563-90E1-E0B9-A50F548F89A9}"/>
              </a:ext>
            </a:extLst>
          </p:cNvPr>
          <p:cNvSpPr/>
          <p:nvPr/>
        </p:nvSpPr>
        <p:spPr>
          <a:xfrm>
            <a:off x="5750777" y="559936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83F4D34-3BB0-E765-51AB-C869A80CB3D7}"/>
              </a:ext>
            </a:extLst>
          </p:cNvPr>
          <p:cNvSpPr/>
          <p:nvPr/>
        </p:nvSpPr>
        <p:spPr>
          <a:xfrm>
            <a:off x="6637705" y="547836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319D1E5-116D-C52B-EA06-4D1B8A1611AC}"/>
              </a:ext>
            </a:extLst>
          </p:cNvPr>
          <p:cNvSpPr/>
          <p:nvPr/>
        </p:nvSpPr>
        <p:spPr>
          <a:xfrm>
            <a:off x="6621280" y="5915280"/>
            <a:ext cx="425941" cy="423837"/>
          </a:xfrm>
          <a:prstGeom prst="ellipse">
            <a:avLst/>
          </a:prstGeom>
          <a:pattFill prst="wdDnDiag">
            <a:fgClr>
              <a:srgbClr val="D6ECEE"/>
            </a:fgClr>
            <a:bgClr>
              <a:schemeClr val="bg1"/>
            </a:bgClr>
          </a:patt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CE04B87B-6239-0245-ABBB-5E0ED3EA6654}"/>
              </a:ext>
            </a:extLst>
          </p:cNvPr>
          <p:cNvCxnSpPr/>
          <p:nvPr/>
        </p:nvCxnSpPr>
        <p:spPr>
          <a:xfrm flipV="1">
            <a:off x="3891463" y="4597658"/>
            <a:ext cx="0" cy="1821535"/>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B6E2B2DC-2F88-F0ED-F6DD-5BF9EA811884}"/>
              </a:ext>
            </a:extLst>
          </p:cNvPr>
          <p:cNvCxnSpPr/>
          <p:nvPr/>
        </p:nvCxnSpPr>
        <p:spPr>
          <a:xfrm flipV="1">
            <a:off x="7012509" y="4597658"/>
            <a:ext cx="0" cy="1821535"/>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0F0088EE-E50A-09F2-5AC3-C942755203D7}"/>
              </a:ext>
            </a:extLst>
          </p:cNvPr>
          <p:cNvSpPr txBox="1"/>
          <p:nvPr/>
        </p:nvSpPr>
        <p:spPr>
          <a:xfrm>
            <a:off x="488005" y="4227000"/>
            <a:ext cx="2614334" cy="923330"/>
          </a:xfrm>
          <a:prstGeom prst="rect">
            <a:avLst/>
          </a:prstGeom>
          <a:noFill/>
        </p:spPr>
        <p:txBody>
          <a:bodyPr wrap="square" rtlCol="0">
            <a:spAutoFit/>
          </a:bodyPr>
          <a:lstStyle/>
          <a:p>
            <a:pPr algn="ctr"/>
            <a:r>
              <a:rPr lang="en-US" b="1" dirty="0">
                <a:solidFill>
                  <a:srgbClr val="006600"/>
                </a:solidFill>
              </a:rPr>
              <a:t>Solid: organized and does not conform to shape of container.</a:t>
            </a:r>
          </a:p>
        </p:txBody>
      </p:sp>
      <p:sp>
        <p:nvSpPr>
          <p:cNvPr id="7" name="TextBox 6">
            <a:extLst>
              <a:ext uri="{FF2B5EF4-FFF2-40B4-BE49-F238E27FC236}">
                <a16:creationId xmlns:a16="http://schemas.microsoft.com/office/drawing/2014/main" id="{87970EB7-85AB-807C-E379-3D58FEEA0E40}"/>
              </a:ext>
            </a:extLst>
          </p:cNvPr>
          <p:cNvSpPr txBox="1"/>
          <p:nvPr/>
        </p:nvSpPr>
        <p:spPr>
          <a:xfrm>
            <a:off x="3929905" y="4292555"/>
            <a:ext cx="3127271" cy="923330"/>
          </a:xfrm>
          <a:prstGeom prst="rect">
            <a:avLst/>
          </a:prstGeom>
          <a:noFill/>
        </p:spPr>
        <p:txBody>
          <a:bodyPr wrap="square" rtlCol="0">
            <a:spAutoFit/>
          </a:bodyPr>
          <a:lstStyle/>
          <a:p>
            <a:pPr algn="ctr"/>
            <a:r>
              <a:rPr lang="en-US" b="1" dirty="0">
                <a:solidFill>
                  <a:srgbClr val="0000CC"/>
                </a:solidFill>
              </a:rPr>
              <a:t>Liquid: a bit random, </a:t>
            </a:r>
            <a:br>
              <a:rPr lang="en-US" b="1" dirty="0">
                <a:solidFill>
                  <a:srgbClr val="0000CC"/>
                </a:solidFill>
              </a:rPr>
            </a:br>
            <a:r>
              <a:rPr lang="en-US" b="1" dirty="0">
                <a:solidFill>
                  <a:srgbClr val="0000CC"/>
                </a:solidFill>
              </a:rPr>
              <a:t>takes the shape of the bottom of the container.</a:t>
            </a:r>
          </a:p>
        </p:txBody>
      </p:sp>
      <p:sp>
        <p:nvSpPr>
          <p:cNvPr id="9" name="TextBox 8">
            <a:extLst>
              <a:ext uri="{FF2B5EF4-FFF2-40B4-BE49-F238E27FC236}">
                <a16:creationId xmlns:a16="http://schemas.microsoft.com/office/drawing/2014/main" id="{69D5572B-2335-D4A4-B9E6-628EC2A9153E}"/>
              </a:ext>
            </a:extLst>
          </p:cNvPr>
          <p:cNvSpPr txBox="1"/>
          <p:nvPr/>
        </p:nvSpPr>
        <p:spPr>
          <a:xfrm>
            <a:off x="2580680" y="3000951"/>
            <a:ext cx="2217604" cy="646331"/>
          </a:xfrm>
          <a:prstGeom prst="rect">
            <a:avLst/>
          </a:prstGeom>
          <a:noFill/>
        </p:spPr>
        <p:txBody>
          <a:bodyPr wrap="square" rtlCol="0">
            <a:spAutoFit/>
          </a:bodyPr>
          <a:lstStyle/>
          <a:p>
            <a:pPr algn="ctr"/>
            <a:r>
              <a:rPr lang="en-US" b="1" dirty="0">
                <a:solidFill>
                  <a:srgbClr val="FF0000"/>
                </a:solidFill>
              </a:rPr>
              <a:t>Gas, Molecules, like NH</a:t>
            </a:r>
            <a:r>
              <a:rPr lang="en-US" b="1" baseline="-25000" dirty="0">
                <a:solidFill>
                  <a:srgbClr val="FF0000"/>
                </a:solidFill>
              </a:rPr>
              <a:t>3  </a:t>
            </a:r>
            <a:r>
              <a:rPr lang="en-US" b="1" dirty="0">
                <a:solidFill>
                  <a:srgbClr val="FF0000"/>
                </a:solidFill>
              </a:rPr>
              <a:t>or SO</a:t>
            </a:r>
            <a:r>
              <a:rPr lang="en-US" b="1" baseline="-25000" dirty="0">
                <a:solidFill>
                  <a:srgbClr val="FF0000"/>
                </a:solidFill>
              </a:rPr>
              <a:t>3</a:t>
            </a:r>
          </a:p>
        </p:txBody>
      </p:sp>
      <p:sp>
        <p:nvSpPr>
          <p:cNvPr id="10" name="TextBox 9">
            <a:extLst>
              <a:ext uri="{FF2B5EF4-FFF2-40B4-BE49-F238E27FC236}">
                <a16:creationId xmlns:a16="http://schemas.microsoft.com/office/drawing/2014/main" id="{1482F704-6DC5-D760-49C1-3268059556B2}"/>
              </a:ext>
            </a:extLst>
          </p:cNvPr>
          <p:cNvSpPr txBox="1"/>
          <p:nvPr/>
        </p:nvSpPr>
        <p:spPr>
          <a:xfrm>
            <a:off x="5002387" y="261473"/>
            <a:ext cx="1635318" cy="646331"/>
          </a:xfrm>
          <a:prstGeom prst="rect">
            <a:avLst/>
          </a:prstGeom>
          <a:noFill/>
        </p:spPr>
        <p:txBody>
          <a:bodyPr wrap="square" rtlCol="0">
            <a:spAutoFit/>
          </a:bodyPr>
          <a:lstStyle/>
          <a:p>
            <a:r>
              <a:rPr lang="en-US" b="1" dirty="0">
                <a:solidFill>
                  <a:srgbClr val="0000CC"/>
                </a:solidFill>
              </a:rPr>
              <a:t>Gas, like CO</a:t>
            </a:r>
            <a:r>
              <a:rPr lang="en-US" b="1" baseline="-25000" dirty="0">
                <a:solidFill>
                  <a:srgbClr val="0000CC"/>
                </a:solidFill>
              </a:rPr>
              <a:t>2</a:t>
            </a:r>
          </a:p>
          <a:p>
            <a:endParaRPr lang="en-US" dirty="0"/>
          </a:p>
        </p:txBody>
      </p:sp>
    </p:spTree>
    <p:extLst>
      <p:ext uri="{BB962C8B-B14F-4D97-AF65-F5344CB8AC3E}">
        <p14:creationId xmlns:p14="http://schemas.microsoft.com/office/powerpoint/2010/main" val="2544100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1366</TotalTime>
  <Words>6069</Words>
  <Application>Microsoft Office PowerPoint</Application>
  <PresentationFormat>On-screen Show (4:3)</PresentationFormat>
  <Paragraphs>780</Paragraphs>
  <Slides>131</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131</vt:i4>
      </vt:variant>
    </vt:vector>
  </HeadingPairs>
  <TitlesOfParts>
    <vt:vector size="142" baseType="lpstr">
      <vt:lpstr>Arial</vt:lpstr>
      <vt:lpstr>Calibri</vt:lpstr>
      <vt:lpstr>Century Schoolbook</vt:lpstr>
      <vt:lpstr>Comic Sans MS</vt:lpstr>
      <vt:lpstr>Times New Roman</vt:lpstr>
      <vt:lpstr>Verdana</vt:lpstr>
      <vt:lpstr>Wingdings</vt:lpstr>
      <vt:lpstr>Office Theme</vt:lpstr>
      <vt:lpstr>1_Office Theme</vt:lpstr>
      <vt:lpstr>2_Office Theme</vt:lpstr>
      <vt:lpstr>3_Office Theme</vt:lpstr>
      <vt:lpstr>Matter Class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Matter Class #2 OB: Matter Vocabulary,  Compounds + Elements,  the Law of Conservation of Matter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Matter Class #4 Objective:  Particle Diagrams for solids, liquids, gases, atoms, molecules, compounds, and mixtures.     Put on your thinking hats.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dc:creator>
  <cp:lastModifiedBy>ARBUISO, CHARLES B</cp:lastModifiedBy>
  <cp:revision>154</cp:revision>
  <dcterms:created xsi:type="dcterms:W3CDTF">2012-05-14T02:57:22Z</dcterms:created>
  <dcterms:modified xsi:type="dcterms:W3CDTF">2022-10-04T03:11:47Z</dcterms:modified>
</cp:coreProperties>
</file>