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sldIdLst>
    <p:sldId id="256" r:id="rId7"/>
    <p:sldId id="257" r:id="rId8"/>
    <p:sldId id="527" r:id="rId9"/>
    <p:sldId id="529" r:id="rId10"/>
    <p:sldId id="258" r:id="rId11"/>
    <p:sldId id="259" r:id="rId12"/>
    <p:sldId id="531" r:id="rId13"/>
    <p:sldId id="260" r:id="rId14"/>
    <p:sldId id="691" r:id="rId15"/>
    <p:sldId id="692" r:id="rId16"/>
    <p:sldId id="261" r:id="rId17"/>
    <p:sldId id="426" r:id="rId18"/>
    <p:sldId id="499" r:id="rId19"/>
    <p:sldId id="497" r:id="rId20"/>
    <p:sldId id="498" r:id="rId21"/>
    <p:sldId id="418" r:id="rId22"/>
    <p:sldId id="420" r:id="rId23"/>
    <p:sldId id="693" r:id="rId24"/>
    <p:sldId id="279" r:id="rId25"/>
    <p:sldId id="500" r:id="rId26"/>
    <p:sldId id="501" r:id="rId27"/>
    <p:sldId id="504" r:id="rId28"/>
    <p:sldId id="503" r:id="rId29"/>
    <p:sldId id="502" r:id="rId30"/>
    <p:sldId id="505" r:id="rId31"/>
    <p:sldId id="262" r:id="rId32"/>
    <p:sldId id="679" r:id="rId33"/>
    <p:sldId id="681" r:id="rId34"/>
    <p:sldId id="682" r:id="rId35"/>
    <p:sldId id="263" r:id="rId36"/>
    <p:sldId id="280" r:id="rId37"/>
    <p:sldId id="427" r:id="rId38"/>
    <p:sldId id="516" r:id="rId39"/>
    <p:sldId id="506" r:id="rId40"/>
    <p:sldId id="264" r:id="rId41"/>
    <p:sldId id="517" r:id="rId42"/>
    <p:sldId id="265" r:id="rId43"/>
    <p:sldId id="518" r:id="rId44"/>
    <p:sldId id="519" r:id="rId45"/>
    <p:sldId id="266" r:id="rId46"/>
    <p:sldId id="421" r:id="rId47"/>
    <p:sldId id="521" r:id="rId48"/>
    <p:sldId id="522" r:id="rId49"/>
    <p:sldId id="509" r:id="rId50"/>
    <p:sldId id="510" r:id="rId51"/>
    <p:sldId id="524" r:id="rId52"/>
    <p:sldId id="525" r:id="rId53"/>
    <p:sldId id="282" r:id="rId54"/>
    <p:sldId id="283" r:id="rId55"/>
    <p:sldId id="534" r:id="rId56"/>
    <p:sldId id="532" r:id="rId57"/>
    <p:sldId id="535" r:id="rId58"/>
    <p:sldId id="536" r:id="rId59"/>
    <p:sldId id="285" r:id="rId60"/>
    <p:sldId id="286" r:id="rId61"/>
    <p:sldId id="428" r:id="rId62"/>
    <p:sldId id="435" r:id="rId63"/>
    <p:sldId id="539" r:id="rId64"/>
    <p:sldId id="540" r:id="rId65"/>
    <p:sldId id="288" r:id="rId66"/>
    <p:sldId id="289" r:id="rId67"/>
    <p:sldId id="438" r:id="rId68"/>
    <p:sldId id="439" r:id="rId69"/>
    <p:sldId id="541" r:id="rId70"/>
    <p:sldId id="542" r:id="rId71"/>
    <p:sldId id="290" r:id="rId72"/>
    <p:sldId id="291" r:id="rId73"/>
    <p:sldId id="440" r:id="rId74"/>
    <p:sldId id="293" r:id="rId75"/>
    <p:sldId id="441" r:id="rId76"/>
    <p:sldId id="544" r:id="rId77"/>
    <p:sldId id="442" r:id="rId78"/>
    <p:sldId id="295" r:id="rId79"/>
    <p:sldId id="296" r:id="rId80"/>
    <p:sldId id="443" r:id="rId81"/>
    <p:sldId id="545" r:id="rId82"/>
    <p:sldId id="444" r:id="rId83"/>
    <p:sldId id="297" r:id="rId84"/>
    <p:sldId id="298" r:id="rId85"/>
    <p:sldId id="546" r:id="rId86"/>
    <p:sldId id="547" r:id="rId87"/>
    <p:sldId id="445" r:id="rId88"/>
    <p:sldId id="548" r:id="rId89"/>
    <p:sldId id="446" r:id="rId90"/>
    <p:sldId id="299" r:id="rId91"/>
    <p:sldId id="300" r:id="rId92"/>
    <p:sldId id="549" r:id="rId93"/>
    <p:sldId id="550" r:id="rId94"/>
    <p:sldId id="447" r:id="rId95"/>
    <p:sldId id="448" r:id="rId96"/>
    <p:sldId id="301" r:id="rId97"/>
    <p:sldId id="302" r:id="rId98"/>
    <p:sldId id="551" r:id="rId99"/>
    <p:sldId id="552" r:id="rId100"/>
    <p:sldId id="450" r:id="rId101"/>
    <p:sldId id="449" r:id="rId102"/>
    <p:sldId id="451" r:id="rId103"/>
    <p:sldId id="553" r:id="rId104"/>
    <p:sldId id="452" r:id="rId105"/>
    <p:sldId id="554" r:id="rId106"/>
    <p:sldId id="394" r:id="rId107"/>
    <p:sldId id="555" r:id="rId108"/>
    <p:sldId id="683" r:id="rId109"/>
    <p:sldId id="578" r:id="rId110"/>
    <p:sldId id="397" r:id="rId111"/>
    <p:sldId id="399" r:id="rId112"/>
    <p:sldId id="573" r:id="rId113"/>
    <p:sldId id="401" r:id="rId114"/>
    <p:sldId id="402" r:id="rId115"/>
    <p:sldId id="405" r:id="rId116"/>
    <p:sldId id="575" r:id="rId117"/>
    <p:sldId id="557" r:id="rId118"/>
    <p:sldId id="558" r:id="rId119"/>
    <p:sldId id="455" r:id="rId120"/>
    <p:sldId id="559" r:id="rId121"/>
    <p:sldId id="560" r:id="rId122"/>
    <p:sldId id="576" r:id="rId123"/>
    <p:sldId id="407" r:id="rId124"/>
    <p:sldId id="577" r:id="rId125"/>
    <p:sldId id="561" r:id="rId126"/>
    <p:sldId id="562" r:id="rId127"/>
    <p:sldId id="456" r:id="rId128"/>
    <p:sldId id="563" r:id="rId129"/>
    <p:sldId id="457" r:id="rId130"/>
    <p:sldId id="564" r:id="rId131"/>
    <p:sldId id="565" r:id="rId132"/>
    <p:sldId id="409" r:id="rId133"/>
    <p:sldId id="412" r:id="rId134"/>
    <p:sldId id="413" r:id="rId135"/>
    <p:sldId id="458" r:id="rId136"/>
    <p:sldId id="566" r:id="rId137"/>
    <p:sldId id="414" r:id="rId138"/>
    <p:sldId id="567" r:id="rId139"/>
    <p:sldId id="568" r:id="rId140"/>
    <p:sldId id="459" r:id="rId141"/>
    <p:sldId id="602" r:id="rId142"/>
    <p:sldId id="675" r:id="rId143"/>
    <p:sldId id="321" r:id="rId144"/>
    <p:sldId id="685" r:id="rId145"/>
    <p:sldId id="686" r:id="rId146"/>
    <p:sldId id="687" r:id="rId147"/>
    <p:sldId id="688" r:id="rId148"/>
    <p:sldId id="689" r:id="rId149"/>
    <p:sldId id="690" r:id="rId150"/>
    <p:sldId id="606" r:id="rId151"/>
    <p:sldId id="323" r:id="rId152"/>
    <p:sldId id="383" r:id="rId153"/>
    <p:sldId id="579" r:id="rId154"/>
    <p:sldId id="324" r:id="rId155"/>
    <p:sldId id="460" r:id="rId156"/>
    <p:sldId id="580" r:id="rId157"/>
    <p:sldId id="384" r:id="rId158"/>
    <p:sldId id="608" r:id="rId159"/>
    <p:sldId id="326" r:id="rId160"/>
    <p:sldId id="327" r:id="rId161"/>
    <p:sldId id="609" r:id="rId162"/>
    <p:sldId id="610" r:id="rId163"/>
    <p:sldId id="611" r:id="rId164"/>
    <p:sldId id="330" r:id="rId165"/>
    <p:sldId id="582" r:id="rId166"/>
    <p:sldId id="633" r:id="rId167"/>
    <p:sldId id="634" r:id="rId168"/>
    <p:sldId id="635" r:id="rId169"/>
    <p:sldId id="612" r:id="rId170"/>
    <p:sldId id="333" r:id="rId171"/>
    <p:sldId id="613" r:id="rId172"/>
    <p:sldId id="614" r:id="rId173"/>
    <p:sldId id="615" r:id="rId174"/>
    <p:sldId id="616" r:id="rId175"/>
    <p:sldId id="617" r:id="rId176"/>
    <p:sldId id="618" r:id="rId177"/>
    <p:sldId id="619" r:id="rId178"/>
    <p:sldId id="621" r:id="rId179"/>
    <p:sldId id="467" r:id="rId180"/>
    <p:sldId id="622" r:id="rId181"/>
    <p:sldId id="466" r:id="rId182"/>
    <p:sldId id="623" r:id="rId183"/>
    <p:sldId id="624" r:id="rId184"/>
    <p:sldId id="339" r:id="rId185"/>
    <p:sldId id="340" r:id="rId186"/>
    <p:sldId id="625" r:id="rId187"/>
    <p:sldId id="626" r:id="rId188"/>
    <p:sldId id="627" r:id="rId189"/>
    <p:sldId id="628" r:id="rId190"/>
    <p:sldId id="629" r:id="rId191"/>
    <p:sldId id="390" r:id="rId192"/>
    <p:sldId id="341" r:id="rId193"/>
    <p:sldId id="342" r:id="rId194"/>
    <p:sldId id="588" r:id="rId195"/>
    <p:sldId id="592" r:id="rId196"/>
    <p:sldId id="591" r:id="rId197"/>
    <p:sldId id="470" r:id="rId198"/>
    <p:sldId id="589" r:id="rId199"/>
    <p:sldId id="593" r:id="rId200"/>
    <p:sldId id="590" r:id="rId201"/>
    <p:sldId id="343" r:id="rId202"/>
    <p:sldId id="344" r:id="rId203"/>
    <p:sldId id="471" r:id="rId204"/>
    <p:sldId id="630" r:id="rId205"/>
    <p:sldId id="676" r:id="rId206"/>
    <p:sldId id="345" r:id="rId207"/>
    <p:sldId id="346" r:id="rId208"/>
    <p:sldId id="594" r:id="rId209"/>
    <p:sldId id="595" r:id="rId210"/>
    <p:sldId id="473" r:id="rId211"/>
    <p:sldId id="596" r:id="rId212"/>
    <p:sldId id="598" r:id="rId213"/>
    <p:sldId id="597" r:id="rId214"/>
    <p:sldId id="347" r:id="rId215"/>
    <p:sldId id="348" r:id="rId216"/>
    <p:sldId id="631" r:id="rId217"/>
    <p:sldId id="349" r:id="rId218"/>
    <p:sldId id="351" r:id="rId219"/>
    <p:sldId id="433" r:id="rId220"/>
    <p:sldId id="474" r:id="rId221"/>
    <p:sldId id="477" r:id="rId222"/>
    <p:sldId id="476" r:id="rId223"/>
    <p:sldId id="475" r:id="rId224"/>
    <p:sldId id="478" r:id="rId225"/>
    <p:sldId id="479" r:id="rId226"/>
    <p:sldId id="480" r:id="rId227"/>
    <p:sldId id="434" r:id="rId228"/>
    <p:sldId id="632" r:id="rId229"/>
    <p:sldId id="354" r:id="rId230"/>
    <p:sldId id="599" r:id="rId231"/>
    <p:sldId id="601" r:id="rId232"/>
    <p:sldId id="600" r:id="rId233"/>
    <p:sldId id="481" r:id="rId234"/>
    <p:sldId id="356" r:id="rId235"/>
    <p:sldId id="357" r:id="rId236"/>
    <p:sldId id="358" r:id="rId237"/>
    <p:sldId id="636" r:id="rId238"/>
    <p:sldId id="637" r:id="rId239"/>
    <p:sldId id="482" r:id="rId240"/>
    <p:sldId id="638" r:id="rId241"/>
    <p:sldId id="483" r:id="rId242"/>
    <p:sldId id="639" r:id="rId243"/>
    <p:sldId id="640" r:id="rId244"/>
    <p:sldId id="641" r:id="rId245"/>
    <p:sldId id="359" r:id="rId246"/>
    <p:sldId id="360" r:id="rId247"/>
    <p:sldId id="647" r:id="rId248"/>
    <p:sldId id="642" r:id="rId249"/>
    <p:sldId id="643" r:id="rId250"/>
    <p:sldId id="644" r:id="rId251"/>
    <p:sldId id="645" r:id="rId252"/>
    <p:sldId id="646" r:id="rId253"/>
    <p:sldId id="361" r:id="rId254"/>
    <p:sldId id="362" r:id="rId255"/>
    <p:sldId id="649" r:id="rId256"/>
    <p:sldId id="650" r:id="rId257"/>
    <p:sldId id="651" r:id="rId258"/>
    <p:sldId id="648" r:id="rId259"/>
    <p:sldId id="485" r:id="rId260"/>
    <p:sldId id="652" r:id="rId261"/>
    <p:sldId id="654" r:id="rId262"/>
    <p:sldId id="653" r:id="rId263"/>
    <p:sldId id="655" r:id="rId264"/>
    <p:sldId id="363" r:id="rId265"/>
    <p:sldId id="364" r:id="rId266"/>
    <p:sldId id="486" r:id="rId267"/>
    <p:sldId id="656" r:id="rId268"/>
    <p:sldId id="487" r:id="rId269"/>
    <p:sldId id="365" r:id="rId270"/>
    <p:sldId id="366" r:id="rId271"/>
    <p:sldId id="657" r:id="rId272"/>
    <p:sldId id="491" r:id="rId273"/>
    <p:sldId id="369" r:id="rId274"/>
    <p:sldId id="492" r:id="rId275"/>
    <p:sldId id="658" r:id="rId276"/>
    <p:sldId id="659" r:id="rId277"/>
    <p:sldId id="660" r:id="rId278"/>
    <p:sldId id="661" r:id="rId279"/>
    <p:sldId id="662" r:id="rId280"/>
    <p:sldId id="424" r:id="rId281"/>
    <p:sldId id="663" r:id="rId282"/>
    <p:sldId id="664" r:id="rId283"/>
    <p:sldId id="370" r:id="rId284"/>
    <p:sldId id="493" r:id="rId285"/>
    <p:sldId id="494" r:id="rId286"/>
    <p:sldId id="665" r:id="rId287"/>
    <p:sldId id="666" r:id="rId288"/>
    <p:sldId id="667" r:id="rId289"/>
    <p:sldId id="668" r:id="rId290"/>
    <p:sldId id="669" r:id="rId291"/>
    <p:sldId id="670" r:id="rId292"/>
    <p:sldId id="671" r:id="rId293"/>
    <p:sldId id="672" r:id="rId294"/>
    <p:sldId id="373" r:id="rId295"/>
    <p:sldId id="374" r:id="rId296"/>
    <p:sldId id="375" r:id="rId297"/>
    <p:sldId id="376" r:id="rId298"/>
    <p:sldId id="377" r:id="rId299"/>
    <p:sldId id="378" r:id="rId300"/>
    <p:sldId id="379" r:id="rId301"/>
    <p:sldId id="380" r:id="rId302"/>
    <p:sldId id="381" r:id="rId303"/>
    <p:sldId id="382" r:id="rId30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0099"/>
    <a:srgbClr val="FAB0A4"/>
    <a:srgbClr val="FF0000"/>
    <a:srgbClr val="F5FFD9"/>
    <a:srgbClr val="DFDFE9"/>
    <a:srgbClr val="FD8177"/>
    <a:srgbClr val="DDF0C8"/>
    <a:srgbClr val="FA86D1"/>
    <a:srgbClr val="8FF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22" d="100"/>
          <a:sy n="22" d="100"/>
        </p:scale>
        <p:origin x="3643"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99" Type="http://schemas.openxmlformats.org/officeDocument/2006/relationships/slide" Target="slides/slide293.xml"/><Relationship Id="rId21" Type="http://schemas.openxmlformats.org/officeDocument/2006/relationships/slide" Target="slides/slide15.xml"/><Relationship Id="rId63" Type="http://schemas.openxmlformats.org/officeDocument/2006/relationships/slide" Target="slides/slide57.xml"/><Relationship Id="rId159" Type="http://schemas.openxmlformats.org/officeDocument/2006/relationships/slide" Target="slides/slide153.xml"/><Relationship Id="rId170" Type="http://schemas.openxmlformats.org/officeDocument/2006/relationships/slide" Target="slides/slide164.xml"/><Relationship Id="rId226" Type="http://schemas.openxmlformats.org/officeDocument/2006/relationships/slide" Target="slides/slide220.xml"/><Relationship Id="rId268" Type="http://schemas.openxmlformats.org/officeDocument/2006/relationships/slide" Target="slides/slide262.xml"/><Relationship Id="rId32" Type="http://schemas.openxmlformats.org/officeDocument/2006/relationships/slide" Target="slides/slide26.xml"/><Relationship Id="rId74" Type="http://schemas.openxmlformats.org/officeDocument/2006/relationships/slide" Target="slides/slide68.xml"/><Relationship Id="rId128" Type="http://schemas.openxmlformats.org/officeDocument/2006/relationships/slide" Target="slides/slide122.xml"/><Relationship Id="rId5" Type="http://schemas.openxmlformats.org/officeDocument/2006/relationships/slideMaster" Target="slideMasters/slideMaster5.xml"/><Relationship Id="rId181" Type="http://schemas.openxmlformats.org/officeDocument/2006/relationships/slide" Target="slides/slide175.xml"/><Relationship Id="rId237" Type="http://schemas.openxmlformats.org/officeDocument/2006/relationships/slide" Target="slides/slide231.xml"/><Relationship Id="rId279" Type="http://schemas.openxmlformats.org/officeDocument/2006/relationships/slide" Target="slides/slide273.xml"/><Relationship Id="rId43" Type="http://schemas.openxmlformats.org/officeDocument/2006/relationships/slide" Target="slides/slide37.xml"/><Relationship Id="rId139" Type="http://schemas.openxmlformats.org/officeDocument/2006/relationships/slide" Target="slides/slide133.xml"/><Relationship Id="rId290" Type="http://schemas.openxmlformats.org/officeDocument/2006/relationships/slide" Target="slides/slide284.xml"/><Relationship Id="rId304" Type="http://schemas.openxmlformats.org/officeDocument/2006/relationships/slide" Target="slides/slide298.xml"/><Relationship Id="rId85" Type="http://schemas.openxmlformats.org/officeDocument/2006/relationships/slide" Target="slides/slide79.xml"/><Relationship Id="rId150" Type="http://schemas.openxmlformats.org/officeDocument/2006/relationships/slide" Target="slides/slide144.xml"/><Relationship Id="rId192" Type="http://schemas.openxmlformats.org/officeDocument/2006/relationships/slide" Target="slides/slide186.xml"/><Relationship Id="rId206" Type="http://schemas.openxmlformats.org/officeDocument/2006/relationships/slide" Target="slides/slide200.xml"/><Relationship Id="rId248" Type="http://schemas.openxmlformats.org/officeDocument/2006/relationships/slide" Target="slides/slide242.xml"/><Relationship Id="rId12" Type="http://schemas.openxmlformats.org/officeDocument/2006/relationships/slide" Target="slides/slide6.xml"/><Relationship Id="rId108" Type="http://schemas.openxmlformats.org/officeDocument/2006/relationships/slide" Target="slides/slide102.xml"/><Relationship Id="rId54" Type="http://schemas.openxmlformats.org/officeDocument/2006/relationships/slide" Target="slides/slide48.xml"/><Relationship Id="rId96" Type="http://schemas.openxmlformats.org/officeDocument/2006/relationships/slide" Target="slides/slide90.xml"/><Relationship Id="rId161" Type="http://schemas.openxmlformats.org/officeDocument/2006/relationships/slide" Target="slides/slide155.xml"/><Relationship Id="rId217" Type="http://schemas.openxmlformats.org/officeDocument/2006/relationships/slide" Target="slides/slide211.xml"/><Relationship Id="rId259" Type="http://schemas.openxmlformats.org/officeDocument/2006/relationships/slide" Target="slides/slide253.xml"/><Relationship Id="rId23" Type="http://schemas.openxmlformats.org/officeDocument/2006/relationships/slide" Target="slides/slide17.xml"/><Relationship Id="rId119" Type="http://schemas.openxmlformats.org/officeDocument/2006/relationships/slide" Target="slides/slide113.xml"/><Relationship Id="rId270" Type="http://schemas.openxmlformats.org/officeDocument/2006/relationships/slide" Target="slides/slide264.xml"/><Relationship Id="rId291" Type="http://schemas.openxmlformats.org/officeDocument/2006/relationships/slide" Target="slides/slide285.xml"/><Relationship Id="rId305" Type="http://schemas.openxmlformats.org/officeDocument/2006/relationships/presProps" Target="presProps.xml"/><Relationship Id="rId44" Type="http://schemas.openxmlformats.org/officeDocument/2006/relationships/slide" Target="slides/slide38.xml"/><Relationship Id="rId65" Type="http://schemas.openxmlformats.org/officeDocument/2006/relationships/slide" Target="slides/slide59.xml"/><Relationship Id="rId86" Type="http://schemas.openxmlformats.org/officeDocument/2006/relationships/slide" Target="slides/slide80.xml"/><Relationship Id="rId130" Type="http://schemas.openxmlformats.org/officeDocument/2006/relationships/slide" Target="slides/slide124.xml"/><Relationship Id="rId151" Type="http://schemas.openxmlformats.org/officeDocument/2006/relationships/slide" Target="slides/slide145.xml"/><Relationship Id="rId172" Type="http://schemas.openxmlformats.org/officeDocument/2006/relationships/slide" Target="slides/slide166.xml"/><Relationship Id="rId193" Type="http://schemas.openxmlformats.org/officeDocument/2006/relationships/slide" Target="slides/slide187.xml"/><Relationship Id="rId207" Type="http://schemas.openxmlformats.org/officeDocument/2006/relationships/slide" Target="slides/slide201.xml"/><Relationship Id="rId228" Type="http://schemas.openxmlformats.org/officeDocument/2006/relationships/slide" Target="slides/slide222.xml"/><Relationship Id="rId249" Type="http://schemas.openxmlformats.org/officeDocument/2006/relationships/slide" Target="slides/slide243.xml"/><Relationship Id="rId13" Type="http://schemas.openxmlformats.org/officeDocument/2006/relationships/slide" Target="slides/slide7.xml"/><Relationship Id="rId109" Type="http://schemas.openxmlformats.org/officeDocument/2006/relationships/slide" Target="slides/slide103.xml"/><Relationship Id="rId260" Type="http://schemas.openxmlformats.org/officeDocument/2006/relationships/slide" Target="slides/slide254.xml"/><Relationship Id="rId281" Type="http://schemas.openxmlformats.org/officeDocument/2006/relationships/slide" Target="slides/slide275.xml"/><Relationship Id="rId34" Type="http://schemas.openxmlformats.org/officeDocument/2006/relationships/slide" Target="slides/slide28.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20" Type="http://schemas.openxmlformats.org/officeDocument/2006/relationships/slide" Target="slides/slide114.xml"/><Relationship Id="rId141" Type="http://schemas.openxmlformats.org/officeDocument/2006/relationships/slide" Target="slides/slide135.xml"/><Relationship Id="rId7" Type="http://schemas.openxmlformats.org/officeDocument/2006/relationships/slide" Target="slides/slide1.xml"/><Relationship Id="rId162" Type="http://schemas.openxmlformats.org/officeDocument/2006/relationships/slide" Target="slides/slide156.xml"/><Relationship Id="rId183" Type="http://schemas.openxmlformats.org/officeDocument/2006/relationships/slide" Target="slides/slide177.xml"/><Relationship Id="rId218" Type="http://schemas.openxmlformats.org/officeDocument/2006/relationships/slide" Target="slides/slide212.xml"/><Relationship Id="rId239" Type="http://schemas.openxmlformats.org/officeDocument/2006/relationships/slide" Target="slides/slide233.xml"/><Relationship Id="rId250" Type="http://schemas.openxmlformats.org/officeDocument/2006/relationships/slide" Target="slides/slide244.xml"/><Relationship Id="rId271" Type="http://schemas.openxmlformats.org/officeDocument/2006/relationships/slide" Target="slides/slide265.xml"/><Relationship Id="rId292" Type="http://schemas.openxmlformats.org/officeDocument/2006/relationships/slide" Target="slides/slide286.xml"/><Relationship Id="rId306" Type="http://schemas.openxmlformats.org/officeDocument/2006/relationships/viewProps" Target="viewProps.xml"/><Relationship Id="rId24" Type="http://schemas.openxmlformats.org/officeDocument/2006/relationships/slide" Target="slides/slide18.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31" Type="http://schemas.openxmlformats.org/officeDocument/2006/relationships/slide" Target="slides/slide125.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slide" Target="slides/slide188.xml"/><Relationship Id="rId208" Type="http://schemas.openxmlformats.org/officeDocument/2006/relationships/slide" Target="slides/slide202.xml"/><Relationship Id="rId229" Type="http://schemas.openxmlformats.org/officeDocument/2006/relationships/slide" Target="slides/slide223.xml"/><Relationship Id="rId240" Type="http://schemas.openxmlformats.org/officeDocument/2006/relationships/slide" Target="slides/slide234.xml"/><Relationship Id="rId261" Type="http://schemas.openxmlformats.org/officeDocument/2006/relationships/slide" Target="slides/slide255.xml"/><Relationship Id="rId14" Type="http://schemas.openxmlformats.org/officeDocument/2006/relationships/slide" Target="slides/slide8.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282" Type="http://schemas.openxmlformats.org/officeDocument/2006/relationships/slide" Target="slides/slide276.xml"/><Relationship Id="rId8" Type="http://schemas.openxmlformats.org/officeDocument/2006/relationships/slide" Target="slides/slide2.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219" Type="http://schemas.openxmlformats.org/officeDocument/2006/relationships/slide" Target="slides/slide213.xml"/><Relationship Id="rId230" Type="http://schemas.openxmlformats.org/officeDocument/2006/relationships/slide" Target="slides/slide224.xml"/><Relationship Id="rId251" Type="http://schemas.openxmlformats.org/officeDocument/2006/relationships/slide" Target="slides/slide245.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72" Type="http://schemas.openxmlformats.org/officeDocument/2006/relationships/slide" Target="slides/slide266.xml"/><Relationship Id="rId293" Type="http://schemas.openxmlformats.org/officeDocument/2006/relationships/slide" Target="slides/slide287.xml"/><Relationship Id="rId307" Type="http://schemas.openxmlformats.org/officeDocument/2006/relationships/theme" Target="theme/theme1.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95" Type="http://schemas.openxmlformats.org/officeDocument/2006/relationships/slide" Target="slides/slide189.xml"/><Relationship Id="rId209" Type="http://schemas.openxmlformats.org/officeDocument/2006/relationships/slide" Target="slides/slide203.xml"/><Relationship Id="rId220" Type="http://schemas.openxmlformats.org/officeDocument/2006/relationships/slide" Target="slides/slide214.xml"/><Relationship Id="rId241" Type="http://schemas.openxmlformats.org/officeDocument/2006/relationships/slide" Target="slides/slide23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262" Type="http://schemas.openxmlformats.org/officeDocument/2006/relationships/slide" Target="slides/slide256.xml"/><Relationship Id="rId283" Type="http://schemas.openxmlformats.org/officeDocument/2006/relationships/slide" Target="slides/slide277.xml"/><Relationship Id="rId78" Type="http://schemas.openxmlformats.org/officeDocument/2006/relationships/slide" Target="slides/slide72.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64" Type="http://schemas.openxmlformats.org/officeDocument/2006/relationships/slide" Target="slides/slide158.xml"/><Relationship Id="rId185" Type="http://schemas.openxmlformats.org/officeDocument/2006/relationships/slide" Target="slides/slide179.xml"/><Relationship Id="rId9" Type="http://schemas.openxmlformats.org/officeDocument/2006/relationships/slide" Target="slides/slide3.xml"/><Relationship Id="rId210" Type="http://schemas.openxmlformats.org/officeDocument/2006/relationships/slide" Target="slides/slide204.xml"/><Relationship Id="rId26" Type="http://schemas.openxmlformats.org/officeDocument/2006/relationships/slide" Target="slides/slide20.xml"/><Relationship Id="rId231" Type="http://schemas.openxmlformats.org/officeDocument/2006/relationships/slide" Target="slides/slide225.xml"/><Relationship Id="rId252" Type="http://schemas.openxmlformats.org/officeDocument/2006/relationships/slide" Target="slides/slide246.xml"/><Relationship Id="rId273" Type="http://schemas.openxmlformats.org/officeDocument/2006/relationships/slide" Target="slides/slide267.xml"/><Relationship Id="rId294" Type="http://schemas.openxmlformats.org/officeDocument/2006/relationships/slide" Target="slides/slide288.xml"/><Relationship Id="rId308" Type="http://schemas.openxmlformats.org/officeDocument/2006/relationships/tableStyles" Target="tableStyles.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96" Type="http://schemas.openxmlformats.org/officeDocument/2006/relationships/slide" Target="slides/slide190.xml"/><Relationship Id="rId200" Type="http://schemas.openxmlformats.org/officeDocument/2006/relationships/slide" Target="slides/slide194.xml"/><Relationship Id="rId16" Type="http://schemas.openxmlformats.org/officeDocument/2006/relationships/slide" Target="slides/slide10.xml"/><Relationship Id="rId221" Type="http://schemas.openxmlformats.org/officeDocument/2006/relationships/slide" Target="slides/slide215.xml"/><Relationship Id="rId242" Type="http://schemas.openxmlformats.org/officeDocument/2006/relationships/slide" Target="slides/slide236.xml"/><Relationship Id="rId263" Type="http://schemas.openxmlformats.org/officeDocument/2006/relationships/slide" Target="slides/slide257.xml"/><Relationship Id="rId284" Type="http://schemas.openxmlformats.org/officeDocument/2006/relationships/slide" Target="slides/slide278.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211" Type="http://schemas.openxmlformats.org/officeDocument/2006/relationships/slide" Target="slides/slide205.xml"/><Relationship Id="rId232" Type="http://schemas.openxmlformats.org/officeDocument/2006/relationships/slide" Target="slides/slide226.xml"/><Relationship Id="rId253" Type="http://schemas.openxmlformats.org/officeDocument/2006/relationships/slide" Target="slides/slide247.xml"/><Relationship Id="rId274" Type="http://schemas.openxmlformats.org/officeDocument/2006/relationships/slide" Target="slides/slide268.xml"/><Relationship Id="rId295" Type="http://schemas.openxmlformats.org/officeDocument/2006/relationships/slide" Target="slides/slide289.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97" Type="http://schemas.openxmlformats.org/officeDocument/2006/relationships/slide" Target="slides/slide191.xml"/><Relationship Id="rId201" Type="http://schemas.openxmlformats.org/officeDocument/2006/relationships/slide" Target="slides/slide195.xml"/><Relationship Id="rId222" Type="http://schemas.openxmlformats.org/officeDocument/2006/relationships/slide" Target="slides/slide216.xml"/><Relationship Id="rId243" Type="http://schemas.openxmlformats.org/officeDocument/2006/relationships/slide" Target="slides/slide237.xml"/><Relationship Id="rId264" Type="http://schemas.openxmlformats.org/officeDocument/2006/relationships/slide" Target="slides/slide258.xml"/><Relationship Id="rId285" Type="http://schemas.openxmlformats.org/officeDocument/2006/relationships/slide" Target="slides/slide279.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slide" Target="slides/slide181.xml"/><Relationship Id="rId1" Type="http://schemas.openxmlformats.org/officeDocument/2006/relationships/slideMaster" Target="slideMasters/slideMaster1.xml"/><Relationship Id="rId212" Type="http://schemas.openxmlformats.org/officeDocument/2006/relationships/slide" Target="slides/slide206.xml"/><Relationship Id="rId233" Type="http://schemas.openxmlformats.org/officeDocument/2006/relationships/slide" Target="slides/slide227.xml"/><Relationship Id="rId254" Type="http://schemas.openxmlformats.org/officeDocument/2006/relationships/slide" Target="slides/slide248.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275" Type="http://schemas.openxmlformats.org/officeDocument/2006/relationships/slide" Target="slides/slide269.xml"/><Relationship Id="rId296" Type="http://schemas.openxmlformats.org/officeDocument/2006/relationships/slide" Target="slides/slide290.xml"/><Relationship Id="rId300" Type="http://schemas.openxmlformats.org/officeDocument/2006/relationships/slide" Target="slides/slide294.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slide" Target="slides/slide192.xml"/><Relationship Id="rId202" Type="http://schemas.openxmlformats.org/officeDocument/2006/relationships/slide" Target="slides/slide196.xml"/><Relationship Id="rId223" Type="http://schemas.openxmlformats.org/officeDocument/2006/relationships/slide" Target="slides/slide217.xml"/><Relationship Id="rId244" Type="http://schemas.openxmlformats.org/officeDocument/2006/relationships/slide" Target="slides/slide238.xml"/><Relationship Id="rId18" Type="http://schemas.openxmlformats.org/officeDocument/2006/relationships/slide" Target="slides/slide12.xml"/><Relationship Id="rId39" Type="http://schemas.openxmlformats.org/officeDocument/2006/relationships/slide" Target="slides/slide33.xml"/><Relationship Id="rId265" Type="http://schemas.openxmlformats.org/officeDocument/2006/relationships/slide" Target="slides/slide259.xml"/><Relationship Id="rId286" Type="http://schemas.openxmlformats.org/officeDocument/2006/relationships/slide" Target="slides/slide280.xml"/><Relationship Id="rId50" Type="http://schemas.openxmlformats.org/officeDocument/2006/relationships/slide" Target="slides/slide44.xml"/><Relationship Id="rId104" Type="http://schemas.openxmlformats.org/officeDocument/2006/relationships/slide" Target="slides/slide98.xml"/><Relationship Id="rId125" Type="http://schemas.openxmlformats.org/officeDocument/2006/relationships/slide" Target="slides/slide119.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1" Type="http://schemas.openxmlformats.org/officeDocument/2006/relationships/slide" Target="slides/slide65.xml"/><Relationship Id="rId92" Type="http://schemas.openxmlformats.org/officeDocument/2006/relationships/slide" Target="slides/slide86.xml"/><Relationship Id="rId213" Type="http://schemas.openxmlformats.org/officeDocument/2006/relationships/slide" Target="slides/slide207.xml"/><Relationship Id="rId234" Type="http://schemas.openxmlformats.org/officeDocument/2006/relationships/slide" Target="slides/slide228.xml"/><Relationship Id="rId2" Type="http://schemas.openxmlformats.org/officeDocument/2006/relationships/slideMaster" Target="slideMasters/slideMaster2.xml"/><Relationship Id="rId29" Type="http://schemas.openxmlformats.org/officeDocument/2006/relationships/slide" Target="slides/slide23.xml"/><Relationship Id="rId255" Type="http://schemas.openxmlformats.org/officeDocument/2006/relationships/slide" Target="slides/slide249.xml"/><Relationship Id="rId276" Type="http://schemas.openxmlformats.org/officeDocument/2006/relationships/slide" Target="slides/slide270.xml"/><Relationship Id="rId297" Type="http://schemas.openxmlformats.org/officeDocument/2006/relationships/slide" Target="slides/slide291.xml"/><Relationship Id="rId40" Type="http://schemas.openxmlformats.org/officeDocument/2006/relationships/slide" Target="slides/slide34.xml"/><Relationship Id="rId115" Type="http://schemas.openxmlformats.org/officeDocument/2006/relationships/slide" Target="slides/slide109.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301" Type="http://schemas.openxmlformats.org/officeDocument/2006/relationships/slide" Target="slides/slide295.xml"/><Relationship Id="rId61" Type="http://schemas.openxmlformats.org/officeDocument/2006/relationships/slide" Target="slides/slide55.xml"/><Relationship Id="rId82" Type="http://schemas.openxmlformats.org/officeDocument/2006/relationships/slide" Target="slides/slide76.xml"/><Relationship Id="rId199" Type="http://schemas.openxmlformats.org/officeDocument/2006/relationships/slide" Target="slides/slide193.xml"/><Relationship Id="rId203" Type="http://schemas.openxmlformats.org/officeDocument/2006/relationships/slide" Target="slides/slide197.xml"/><Relationship Id="rId19" Type="http://schemas.openxmlformats.org/officeDocument/2006/relationships/slide" Target="slides/slide13.xml"/><Relationship Id="rId224" Type="http://schemas.openxmlformats.org/officeDocument/2006/relationships/slide" Target="slides/slide218.xml"/><Relationship Id="rId245" Type="http://schemas.openxmlformats.org/officeDocument/2006/relationships/slide" Target="slides/slide239.xml"/><Relationship Id="rId266" Type="http://schemas.openxmlformats.org/officeDocument/2006/relationships/slide" Target="slides/slide260.xml"/><Relationship Id="rId287" Type="http://schemas.openxmlformats.org/officeDocument/2006/relationships/slide" Target="slides/slide281.xml"/><Relationship Id="rId30" Type="http://schemas.openxmlformats.org/officeDocument/2006/relationships/slide" Target="slides/slide2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189" Type="http://schemas.openxmlformats.org/officeDocument/2006/relationships/slide" Target="slides/slide183.xml"/><Relationship Id="rId3" Type="http://schemas.openxmlformats.org/officeDocument/2006/relationships/slideMaster" Target="slideMasters/slideMaster3.xml"/><Relationship Id="rId214" Type="http://schemas.openxmlformats.org/officeDocument/2006/relationships/slide" Target="slides/slide208.xml"/><Relationship Id="rId235" Type="http://schemas.openxmlformats.org/officeDocument/2006/relationships/slide" Target="slides/slide229.xml"/><Relationship Id="rId256" Type="http://schemas.openxmlformats.org/officeDocument/2006/relationships/slide" Target="slides/slide250.xml"/><Relationship Id="rId277" Type="http://schemas.openxmlformats.org/officeDocument/2006/relationships/slide" Target="slides/slide271.xml"/><Relationship Id="rId298" Type="http://schemas.openxmlformats.org/officeDocument/2006/relationships/slide" Target="slides/slide292.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302" Type="http://schemas.openxmlformats.org/officeDocument/2006/relationships/slide" Target="slides/slide296.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179" Type="http://schemas.openxmlformats.org/officeDocument/2006/relationships/slide" Target="slides/slide173.xml"/><Relationship Id="rId190" Type="http://schemas.openxmlformats.org/officeDocument/2006/relationships/slide" Target="slides/slide184.xml"/><Relationship Id="rId204" Type="http://schemas.openxmlformats.org/officeDocument/2006/relationships/slide" Target="slides/slide198.xml"/><Relationship Id="rId225" Type="http://schemas.openxmlformats.org/officeDocument/2006/relationships/slide" Target="slides/slide219.xml"/><Relationship Id="rId246" Type="http://schemas.openxmlformats.org/officeDocument/2006/relationships/slide" Target="slides/slide240.xml"/><Relationship Id="rId267" Type="http://schemas.openxmlformats.org/officeDocument/2006/relationships/slide" Target="slides/slide261.xml"/><Relationship Id="rId288" Type="http://schemas.openxmlformats.org/officeDocument/2006/relationships/slide" Target="slides/slide282.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94" Type="http://schemas.openxmlformats.org/officeDocument/2006/relationships/slide" Target="slides/slide88.xml"/><Relationship Id="rId148" Type="http://schemas.openxmlformats.org/officeDocument/2006/relationships/slide" Target="slides/slide142.xml"/><Relationship Id="rId169" Type="http://schemas.openxmlformats.org/officeDocument/2006/relationships/slide" Target="slides/slide163.xml"/><Relationship Id="rId4" Type="http://schemas.openxmlformats.org/officeDocument/2006/relationships/slideMaster" Target="slideMasters/slideMaster4.xml"/><Relationship Id="rId180" Type="http://schemas.openxmlformats.org/officeDocument/2006/relationships/slide" Target="slides/slide174.xml"/><Relationship Id="rId215" Type="http://schemas.openxmlformats.org/officeDocument/2006/relationships/slide" Target="slides/slide209.xml"/><Relationship Id="rId236" Type="http://schemas.openxmlformats.org/officeDocument/2006/relationships/slide" Target="slides/slide230.xml"/><Relationship Id="rId257" Type="http://schemas.openxmlformats.org/officeDocument/2006/relationships/slide" Target="slides/slide251.xml"/><Relationship Id="rId278" Type="http://schemas.openxmlformats.org/officeDocument/2006/relationships/slide" Target="slides/slide272.xml"/><Relationship Id="rId303" Type="http://schemas.openxmlformats.org/officeDocument/2006/relationships/slide" Target="slides/slide297.xml"/><Relationship Id="rId42" Type="http://schemas.openxmlformats.org/officeDocument/2006/relationships/slide" Target="slides/slide36.xml"/><Relationship Id="rId84" Type="http://schemas.openxmlformats.org/officeDocument/2006/relationships/slide" Target="slides/slide78.xml"/><Relationship Id="rId138" Type="http://schemas.openxmlformats.org/officeDocument/2006/relationships/slide" Target="slides/slide132.xml"/><Relationship Id="rId191" Type="http://schemas.openxmlformats.org/officeDocument/2006/relationships/slide" Target="slides/slide185.xml"/><Relationship Id="rId205" Type="http://schemas.openxmlformats.org/officeDocument/2006/relationships/slide" Target="slides/slide199.xml"/><Relationship Id="rId247" Type="http://schemas.openxmlformats.org/officeDocument/2006/relationships/slide" Target="slides/slide241.xml"/><Relationship Id="rId107" Type="http://schemas.openxmlformats.org/officeDocument/2006/relationships/slide" Target="slides/slide101.xml"/><Relationship Id="rId289" Type="http://schemas.openxmlformats.org/officeDocument/2006/relationships/slide" Target="slides/slide283.xml"/><Relationship Id="rId11" Type="http://schemas.openxmlformats.org/officeDocument/2006/relationships/slide" Target="slides/slide5.xml"/><Relationship Id="rId53" Type="http://schemas.openxmlformats.org/officeDocument/2006/relationships/slide" Target="slides/slide47.xml"/><Relationship Id="rId149" Type="http://schemas.openxmlformats.org/officeDocument/2006/relationships/slide" Target="slides/slide143.xml"/><Relationship Id="rId95" Type="http://schemas.openxmlformats.org/officeDocument/2006/relationships/slide" Target="slides/slide89.xml"/><Relationship Id="rId160" Type="http://schemas.openxmlformats.org/officeDocument/2006/relationships/slide" Target="slides/slide154.xml"/><Relationship Id="rId216" Type="http://schemas.openxmlformats.org/officeDocument/2006/relationships/slide" Target="slides/slide210.xml"/><Relationship Id="rId258" Type="http://schemas.openxmlformats.org/officeDocument/2006/relationships/slide" Target="slides/slide252.xml"/><Relationship Id="rId22" Type="http://schemas.openxmlformats.org/officeDocument/2006/relationships/slide" Target="slides/slide16.xml"/><Relationship Id="rId64" Type="http://schemas.openxmlformats.org/officeDocument/2006/relationships/slide" Target="slides/slide58.xml"/><Relationship Id="rId118" Type="http://schemas.openxmlformats.org/officeDocument/2006/relationships/slide" Target="slides/slide112.xml"/><Relationship Id="rId171" Type="http://schemas.openxmlformats.org/officeDocument/2006/relationships/slide" Target="slides/slide165.xml"/><Relationship Id="rId227" Type="http://schemas.openxmlformats.org/officeDocument/2006/relationships/slide" Target="slides/slide221.xml"/><Relationship Id="rId269" Type="http://schemas.openxmlformats.org/officeDocument/2006/relationships/slide" Target="slides/slide263.xml"/><Relationship Id="rId33" Type="http://schemas.openxmlformats.org/officeDocument/2006/relationships/slide" Target="slides/slide27.xml"/><Relationship Id="rId129" Type="http://schemas.openxmlformats.org/officeDocument/2006/relationships/slide" Target="slides/slide123.xml"/><Relationship Id="rId280" Type="http://schemas.openxmlformats.org/officeDocument/2006/relationships/slide" Target="slides/slide274.xml"/><Relationship Id="rId75" Type="http://schemas.openxmlformats.org/officeDocument/2006/relationships/slide" Target="slides/slide69.xml"/><Relationship Id="rId140" Type="http://schemas.openxmlformats.org/officeDocument/2006/relationships/slide" Target="slides/slide134.xml"/><Relationship Id="rId182" Type="http://schemas.openxmlformats.org/officeDocument/2006/relationships/slide" Target="slides/slide176.xml"/><Relationship Id="rId6" Type="http://schemas.openxmlformats.org/officeDocument/2006/relationships/slideMaster" Target="slideMasters/slideMaster6.xml"/><Relationship Id="rId238" Type="http://schemas.openxmlformats.org/officeDocument/2006/relationships/slide" Target="slides/slide2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2FFE2-B752-4599-A75A-72B8948367A4}" type="slidenum">
              <a:rPr lang="en-US"/>
              <a:pPr>
                <a:defRPr/>
              </a:pPr>
              <a:t>‹#›</a:t>
            </a:fld>
            <a:endParaRPr lang="en-US"/>
          </a:p>
        </p:txBody>
      </p:sp>
    </p:spTree>
    <p:extLst>
      <p:ext uri="{BB962C8B-B14F-4D97-AF65-F5344CB8AC3E}">
        <p14:creationId xmlns:p14="http://schemas.microsoft.com/office/powerpoint/2010/main" val="140579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DDDC30-7E06-48D1-BE39-9114B1D7BEEA}" type="slidenum">
              <a:rPr lang="en-US"/>
              <a:pPr>
                <a:defRPr/>
              </a:pPr>
              <a:t>‹#›</a:t>
            </a:fld>
            <a:endParaRPr lang="en-US"/>
          </a:p>
        </p:txBody>
      </p:sp>
    </p:spTree>
    <p:extLst>
      <p:ext uri="{BB962C8B-B14F-4D97-AF65-F5344CB8AC3E}">
        <p14:creationId xmlns:p14="http://schemas.microsoft.com/office/powerpoint/2010/main" val="16989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B96F2E-01D7-4B5A-8D82-CC3A72D3300F}" type="slidenum">
              <a:rPr lang="en-US"/>
              <a:pPr>
                <a:defRPr/>
              </a:pPr>
              <a:t>‹#›</a:t>
            </a:fld>
            <a:endParaRPr lang="en-US"/>
          </a:p>
        </p:txBody>
      </p:sp>
    </p:spTree>
    <p:extLst>
      <p:ext uri="{BB962C8B-B14F-4D97-AF65-F5344CB8AC3E}">
        <p14:creationId xmlns:p14="http://schemas.microsoft.com/office/powerpoint/2010/main" val="2703164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7640156-8EED-4E89-A400-328D6EEFF315}" type="datetimeFigureOut">
              <a:rPr lang="en-US">
                <a:solidFill>
                  <a:prstClr val="black">
                    <a:tint val="75000"/>
                  </a:prstClr>
                </a:solidFill>
              </a:rPr>
              <a:pPr>
                <a:defRPr/>
              </a:p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2C2410-9F62-4ACC-B2C6-330B6AA474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39553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023220-F65D-493D-9951-DD8FB3F4A503}" type="datetimeFigureOut">
              <a:rPr lang="en-US">
                <a:solidFill>
                  <a:prstClr val="black">
                    <a:tint val="75000"/>
                  </a:prstClr>
                </a:solidFill>
              </a:rPr>
              <a:pPr>
                <a:defRPr/>
              </a:p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1A456EC-9461-456B-A79C-70C4D4513F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960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858F9E2-77FA-48AC-9D61-E1EBF1CE30AB}" type="datetimeFigureOut">
              <a:rPr lang="en-US">
                <a:solidFill>
                  <a:prstClr val="black">
                    <a:tint val="75000"/>
                  </a:prstClr>
                </a:solidFill>
              </a:rPr>
              <a:pPr>
                <a:defRPr/>
              </a:p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BBC702-79A0-492F-8BE2-AB1F4F77FEA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2504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96472E-5CB1-4A85-A524-ED90E56130FC}" type="datetimeFigureOut">
              <a:rPr lang="en-US">
                <a:solidFill>
                  <a:prstClr val="black">
                    <a:tint val="75000"/>
                  </a:prstClr>
                </a:solidFill>
              </a:rPr>
              <a:pPr>
                <a:defRPr/>
              </a:pPr>
              <a:t>11/15/2023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BE33D5-6DE0-479B-870E-46F97893FA6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2324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D4E35C4-AFD8-43BA-B190-223D96A2B852}" type="datetimeFigureOut">
              <a:rPr lang="en-US">
                <a:solidFill>
                  <a:prstClr val="black">
                    <a:tint val="75000"/>
                  </a:prstClr>
                </a:solidFill>
              </a:rPr>
              <a:pPr>
                <a:defRPr/>
              </a:pPr>
              <a:t>11/15/2023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E4FDAB5-252B-41AB-AF53-B30E1F41D2C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8121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F00A7CC-01AE-4592-A340-15613DB30EC6}" type="datetimeFigureOut">
              <a:rPr lang="en-US">
                <a:solidFill>
                  <a:prstClr val="black">
                    <a:tint val="75000"/>
                  </a:prstClr>
                </a:solidFill>
              </a:rPr>
              <a:pPr>
                <a:defRPr/>
              </a:pPr>
              <a:t>11/15/2023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A9A9097-A2FF-4782-A2CD-96DDB72F8E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6394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DA944D-F5A3-4B0D-BA50-88BA61F58A43}" type="datetimeFigureOut">
              <a:rPr lang="en-US">
                <a:solidFill>
                  <a:prstClr val="black">
                    <a:tint val="75000"/>
                  </a:prstClr>
                </a:solidFill>
              </a:rPr>
              <a:pPr>
                <a:defRPr/>
              </a:pPr>
              <a:t>11/15/2023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897C1BC-9726-4300-B8F7-75EE0E49555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675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09E54F-F982-49B6-9ED8-D9DF8AA5EB67}" type="datetimeFigureOut">
              <a:rPr lang="en-US">
                <a:solidFill>
                  <a:prstClr val="black">
                    <a:tint val="75000"/>
                  </a:prstClr>
                </a:solidFill>
              </a:rPr>
              <a:pPr>
                <a:defRPr/>
              </a:pPr>
              <a:t>11/15/2023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F825BD2-1E02-4320-95BE-C1D3912407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040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58B405-FC9D-492E-91A5-801EB5854817}" type="slidenum">
              <a:rPr lang="en-US"/>
              <a:pPr>
                <a:defRPr/>
              </a:pPr>
              <a:t>‹#›</a:t>
            </a:fld>
            <a:endParaRPr lang="en-US"/>
          </a:p>
        </p:txBody>
      </p:sp>
    </p:spTree>
    <p:extLst>
      <p:ext uri="{BB962C8B-B14F-4D97-AF65-F5344CB8AC3E}">
        <p14:creationId xmlns:p14="http://schemas.microsoft.com/office/powerpoint/2010/main" val="741694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8B061CC-2659-4818-81CC-2EEFA8D2730F}" type="datetimeFigureOut">
              <a:rPr lang="en-US">
                <a:solidFill>
                  <a:prstClr val="black">
                    <a:tint val="75000"/>
                  </a:prstClr>
                </a:solidFill>
              </a:rPr>
              <a:pPr>
                <a:defRPr/>
              </a:pPr>
              <a:t>11/15/2023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29AEAC-CE51-429A-AA05-195E166267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1533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46EA4E-BFD5-44CC-81A7-D0FC61CEE586}" type="datetimeFigureOut">
              <a:rPr lang="en-US">
                <a:solidFill>
                  <a:prstClr val="black">
                    <a:tint val="75000"/>
                  </a:prstClr>
                </a:solidFill>
              </a:rPr>
              <a:pPr>
                <a:defRPr/>
              </a:p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F1B02B-44CB-4786-9BEC-7B58BE44B5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8702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3CBCF2-2E01-477E-8AD3-385EB84C95C6}" type="datetimeFigureOut">
              <a:rPr lang="en-US">
                <a:solidFill>
                  <a:prstClr val="black">
                    <a:tint val="75000"/>
                  </a:prstClr>
                </a:solidFill>
              </a:rPr>
              <a:pPr>
                <a:defRPr/>
              </a:p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D3E000-BDC4-48BA-AFAC-569E42CA8E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9802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DE8A023-28C7-4C30-A862-D67679F8EC68}"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E1CEE8-4BD8-431D-B835-6BEEB04226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0398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F7C192-11CA-4F19-B391-049D04D6E948}"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408233-58D6-4A93-9671-952DBC66D9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0846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991D5AB-91D4-47EA-BE5D-F465AD15321B}"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92E67C-53D8-43DA-AFC9-90F7C58F11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1348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491B798-3187-4C49-B0C8-9A251064B44B}" type="datetimeFigureOut">
              <a:rPr lang="en-US">
                <a:solidFill>
                  <a:prstClr val="black">
                    <a:tint val="75000"/>
                  </a:prstClr>
                </a:solidFill>
              </a:rPr>
              <a:pPr>
                <a:defRPr/>
              </a:pPr>
              <a:t>11/15/2023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450180A-B5FD-49ED-B865-C668D38852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6072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AF789A8-79F6-4590-9F5D-714D57599638}" type="datetimeFigureOut">
              <a:rPr lang="en-US">
                <a:solidFill>
                  <a:prstClr val="black">
                    <a:tint val="75000"/>
                  </a:prstClr>
                </a:solidFill>
              </a:rPr>
              <a:pPr>
                <a:defRPr/>
              </a:pPr>
              <a:t>11/15/2023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E3667AB-AEC9-4DEF-B0D9-1C6858F152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0166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5EF2560-E568-4D0D-AE88-D944ACC4F163}" type="datetimeFigureOut">
              <a:rPr lang="en-US">
                <a:solidFill>
                  <a:prstClr val="black">
                    <a:tint val="75000"/>
                  </a:prstClr>
                </a:solidFill>
              </a:rPr>
              <a:pPr>
                <a:defRPr/>
              </a:pPr>
              <a:t>11/15/2023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45E31C-FAC3-4842-82A2-61B4B2C556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1012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B90C89-72E4-411E-B9C9-4DFB386E8986}" type="datetimeFigureOut">
              <a:rPr lang="en-US">
                <a:solidFill>
                  <a:prstClr val="black">
                    <a:tint val="75000"/>
                  </a:prstClr>
                </a:solidFill>
              </a:rPr>
              <a:pPr>
                <a:defRPr/>
              </a:pPr>
              <a:t>11/15/2023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5D6DF9C-00D2-4E83-8DAE-677EE3E84B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079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294A77-5278-45D7-8948-BCDB51739618}" type="slidenum">
              <a:rPr lang="en-US"/>
              <a:pPr>
                <a:defRPr/>
              </a:pPr>
              <a:t>‹#›</a:t>
            </a:fld>
            <a:endParaRPr lang="en-US"/>
          </a:p>
        </p:txBody>
      </p:sp>
    </p:spTree>
    <p:extLst>
      <p:ext uri="{BB962C8B-B14F-4D97-AF65-F5344CB8AC3E}">
        <p14:creationId xmlns:p14="http://schemas.microsoft.com/office/powerpoint/2010/main" val="3831400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07C31E-FDD7-4607-AD7F-9557BD1B4B38}" type="datetimeFigureOut">
              <a:rPr lang="en-US">
                <a:solidFill>
                  <a:prstClr val="black">
                    <a:tint val="75000"/>
                  </a:prstClr>
                </a:solidFill>
              </a:rPr>
              <a:pPr>
                <a:defRPr/>
              </a:pPr>
              <a:t>11/15/2023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324713-2ED7-4794-BD66-54BE79EA492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6037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F87A54-5ED7-4D70-9A9C-A914572C9C39}" type="datetimeFigureOut">
              <a:rPr lang="en-US">
                <a:solidFill>
                  <a:prstClr val="black">
                    <a:tint val="75000"/>
                  </a:prstClr>
                </a:solidFill>
              </a:rPr>
              <a:pPr>
                <a:defRPr/>
              </a:pPr>
              <a:t>11/15/2023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1CB89B-47FF-461C-89F4-FBF6C084A8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2989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4E4CC5-023E-497B-ABD3-A440E0406E6F}"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C2D2AE-A4A6-4B68-9472-4DD86294C9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4776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3F5DB7-99C7-4F7C-8352-791C5C65EB98}"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F5C417-5254-4482-81C6-52855485FA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9256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6A9CD0F-2520-4221-8B64-CCCAF0785D0E}"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61E22D-367A-43D6-88EE-5C624C783E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0480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CB9491-9102-4008-98F7-4DD6DBAAA650}"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A7E73D-6933-414B-BF15-AD443414D7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6352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DFC2082-A055-4E91-973F-92447A6257D8}"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933BD2-49BD-4C3D-A0B3-D720323D27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7772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957CE49-25AA-4D3A-8DB1-E5C70E8D196E}" type="datetimeFigureOut">
              <a:rPr lang="en-US">
                <a:solidFill>
                  <a:prstClr val="black">
                    <a:tint val="75000"/>
                  </a:prstClr>
                </a:solidFill>
              </a:rPr>
              <a:pPr>
                <a:defRPr/>
              </a:pPr>
              <a:t>11/15/2023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9DD623C-2077-4725-A46B-E6EA7FAB5E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3154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47B4B60-458A-4D26-811C-28C9A6E0C082}" type="datetimeFigureOut">
              <a:rPr lang="en-US">
                <a:solidFill>
                  <a:prstClr val="black">
                    <a:tint val="75000"/>
                  </a:prstClr>
                </a:solidFill>
              </a:rPr>
              <a:pPr>
                <a:defRPr/>
              </a:pPr>
              <a:t>11/15/2023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5C7B22C-F401-451D-88F7-AFFA0B880B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0327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041E7A-6A64-4F8C-91AB-DF59E1A447C3}" type="datetimeFigureOut">
              <a:rPr lang="en-US">
                <a:solidFill>
                  <a:prstClr val="black">
                    <a:tint val="75000"/>
                  </a:prstClr>
                </a:solidFill>
              </a:rPr>
              <a:pPr>
                <a:defRPr/>
              </a:pPr>
              <a:t>11/15/2023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4947D89-4AB1-4B5F-9D9E-E663B99A50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695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753759-1900-484A-BE68-5B9B455297D9}" type="slidenum">
              <a:rPr lang="en-US"/>
              <a:pPr>
                <a:defRPr/>
              </a:pPr>
              <a:t>‹#›</a:t>
            </a:fld>
            <a:endParaRPr lang="en-US"/>
          </a:p>
        </p:txBody>
      </p:sp>
    </p:spTree>
    <p:extLst>
      <p:ext uri="{BB962C8B-B14F-4D97-AF65-F5344CB8AC3E}">
        <p14:creationId xmlns:p14="http://schemas.microsoft.com/office/powerpoint/2010/main" val="1541605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16D343-574F-4363-8936-DBBF9AAE1C8D}" type="datetimeFigureOut">
              <a:rPr lang="en-US">
                <a:solidFill>
                  <a:prstClr val="black">
                    <a:tint val="75000"/>
                  </a:prstClr>
                </a:solidFill>
              </a:rPr>
              <a:pPr>
                <a:defRPr/>
              </a:pPr>
              <a:t>11/15/2023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BFEA8D8-CB96-492C-B8C0-C7DD4F00CF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8569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F2D315-E273-43C2-8F0C-E33A57A98423}" type="datetimeFigureOut">
              <a:rPr lang="en-US">
                <a:solidFill>
                  <a:prstClr val="black">
                    <a:tint val="75000"/>
                  </a:prstClr>
                </a:solidFill>
              </a:rPr>
              <a:pPr>
                <a:defRPr/>
              </a:pPr>
              <a:t>11/15/2023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CF856-4B0F-4FCC-AB56-28CD86CA01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2273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5BBE32-74E2-4898-8DC8-7F30E83DE049}" type="datetimeFigureOut">
              <a:rPr lang="en-US">
                <a:solidFill>
                  <a:prstClr val="black">
                    <a:tint val="75000"/>
                  </a:prstClr>
                </a:solidFill>
              </a:rPr>
              <a:pPr>
                <a:defRPr/>
              </a:pPr>
              <a:t>11/15/2023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6E458A-6959-4CD0-BBEB-87D554A246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6052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30BCD5-0187-46B9-B93F-EDBCB44BD219}"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D21C83-604E-43C4-A83D-68E4DB409C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89572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B433F3-F7A4-4690-8942-EE41CFCE399E}"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4D1B71-E4CF-4956-8D9C-895B5E341C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54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D0C48CF-81BC-4857-B60A-F8A377CB8E44}"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18B9C9-45A4-4989-BA68-E043F6F59D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7095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E3A034-DDD6-4E09-9909-3F19738609F6}"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A82AAA-B1E8-4CCC-9E1B-FD2226145F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46985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ABA9852-B7DC-4E31-A8B0-9B93124B5F43}"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D6F393-24DE-46F5-AE4E-23CD8B996E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8218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1917-B85C-45A4-8BFC-10D920E24E74}" type="datetimeFigureOut">
              <a:rPr lang="en-US">
                <a:solidFill>
                  <a:prstClr val="black">
                    <a:tint val="75000"/>
                  </a:prstClr>
                </a:solidFill>
              </a:rPr>
              <a:pPr>
                <a:defRPr/>
              </a:pPr>
              <a:t>11/15/2023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EF0F1E9-CF3A-491F-828A-6411306A54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3804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E8E61D9-C284-4962-B3C4-6238A9FF0371}" type="datetimeFigureOut">
              <a:rPr lang="en-US">
                <a:solidFill>
                  <a:prstClr val="black">
                    <a:tint val="75000"/>
                  </a:prstClr>
                </a:solidFill>
              </a:rPr>
              <a:pPr>
                <a:defRPr/>
              </a:pPr>
              <a:t>11/15/2023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8377D3-C76B-4A92-B374-3EA05BA0E7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714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BA6EE8-DEF5-4050-B32D-8673A4ECFC3A}" type="slidenum">
              <a:rPr lang="en-US"/>
              <a:pPr>
                <a:defRPr/>
              </a:pPr>
              <a:t>‹#›</a:t>
            </a:fld>
            <a:endParaRPr lang="en-US"/>
          </a:p>
        </p:txBody>
      </p:sp>
    </p:spTree>
    <p:extLst>
      <p:ext uri="{BB962C8B-B14F-4D97-AF65-F5344CB8AC3E}">
        <p14:creationId xmlns:p14="http://schemas.microsoft.com/office/powerpoint/2010/main" val="4293539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6786084-EBA1-4E8A-9980-EB007DF5AFE6}" type="datetimeFigureOut">
              <a:rPr lang="en-US">
                <a:solidFill>
                  <a:prstClr val="black">
                    <a:tint val="75000"/>
                  </a:prstClr>
                </a:solidFill>
              </a:rPr>
              <a:pPr>
                <a:defRPr/>
              </a:pPr>
              <a:t>11/15/2023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60A60FB-34DC-4FDA-86EE-9B45389631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02127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969E89-C148-4159-9EDC-C180F3FB7E7B}" type="datetimeFigureOut">
              <a:rPr lang="en-US">
                <a:solidFill>
                  <a:prstClr val="black">
                    <a:tint val="75000"/>
                  </a:prstClr>
                </a:solidFill>
              </a:rPr>
              <a:pPr>
                <a:defRPr/>
              </a:pPr>
              <a:t>11/15/2023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FB410B-91FC-417F-935D-4C953CD468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8437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B07225F-DD1E-4709-A42D-A6FCC8CFED58}" type="datetimeFigureOut">
              <a:rPr lang="en-US">
                <a:solidFill>
                  <a:prstClr val="black">
                    <a:tint val="75000"/>
                  </a:prstClr>
                </a:solidFill>
              </a:rPr>
              <a:pPr>
                <a:defRPr/>
              </a:pPr>
              <a:t>11/15/2023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F9FCDE-7237-4ED7-B130-78BCCDE138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8408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D6AD89-5AF1-4EC9-9F06-13463591670E}" type="datetimeFigureOut">
              <a:rPr lang="en-US">
                <a:solidFill>
                  <a:prstClr val="black">
                    <a:tint val="75000"/>
                  </a:prstClr>
                </a:solidFill>
              </a:rPr>
              <a:pPr>
                <a:defRPr/>
              </a:pPr>
              <a:t>11/15/2023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D623E60-E337-4AD7-A0B2-BAACDB0533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01030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C787F6-775B-4646-A6CD-7BE9FF0EE692}"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DD4949-4072-4E03-8871-0C9785C787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89813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BE071A-0205-4D6E-811F-09C562BB0421}"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B16F1F-740B-4FDE-8C21-FE4E82BD7D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59808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F4E5CF-4201-4FF0-866A-9938DDA6BA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75744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C8938B-BCDD-4B4E-811C-1B554C454D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949741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BC2437-2A07-4851-A2E3-CCBD2FC5E7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654730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22BA59-07B4-4D1C-A968-43EC7531E7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7240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D6E8C0-D0C8-45A8-8540-9D87CE8B71EC}" type="slidenum">
              <a:rPr lang="en-US"/>
              <a:pPr>
                <a:defRPr/>
              </a:pPr>
              <a:t>‹#›</a:t>
            </a:fld>
            <a:endParaRPr lang="en-US"/>
          </a:p>
        </p:txBody>
      </p:sp>
    </p:spTree>
    <p:extLst>
      <p:ext uri="{BB962C8B-B14F-4D97-AF65-F5344CB8AC3E}">
        <p14:creationId xmlns:p14="http://schemas.microsoft.com/office/powerpoint/2010/main" val="10452809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9F6210-FF62-44B6-917A-8BB9390F85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166022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B08590-60B0-45E4-931C-58F49DA9B81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677968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877686-63C3-42F0-9AE8-6AA91500111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359035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27E47A-6321-4A40-828C-DBEDFC12CB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0746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59D140-08A5-4B55-9208-AE8669DA24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461714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836F8-9619-4198-AC77-C0C53D177F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453008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277A4B-6627-450C-BEAF-D0C5374A50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26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DF135F-CAB2-4FBA-8E06-62EFB5276024}" type="slidenum">
              <a:rPr lang="en-US"/>
              <a:pPr>
                <a:defRPr/>
              </a:pPr>
              <a:t>‹#›</a:t>
            </a:fld>
            <a:endParaRPr lang="en-US"/>
          </a:p>
        </p:txBody>
      </p:sp>
    </p:spTree>
    <p:extLst>
      <p:ext uri="{BB962C8B-B14F-4D97-AF65-F5344CB8AC3E}">
        <p14:creationId xmlns:p14="http://schemas.microsoft.com/office/powerpoint/2010/main" val="266852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22FD91-58E2-423F-BAFD-BADB7B39EBFE}" type="slidenum">
              <a:rPr lang="en-US"/>
              <a:pPr>
                <a:defRPr/>
              </a:pPr>
              <a:t>‹#›</a:t>
            </a:fld>
            <a:endParaRPr lang="en-US"/>
          </a:p>
        </p:txBody>
      </p:sp>
    </p:spTree>
    <p:extLst>
      <p:ext uri="{BB962C8B-B14F-4D97-AF65-F5344CB8AC3E}">
        <p14:creationId xmlns:p14="http://schemas.microsoft.com/office/powerpoint/2010/main" val="3997666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216DE5-B03D-4457-B863-A80BBC23724F}" type="slidenum">
              <a:rPr lang="en-US"/>
              <a:pPr>
                <a:defRPr/>
              </a:pPr>
              <a:t>‹#›</a:t>
            </a:fld>
            <a:endParaRPr lang="en-US"/>
          </a:p>
        </p:txBody>
      </p:sp>
    </p:spTree>
    <p:extLst>
      <p:ext uri="{BB962C8B-B14F-4D97-AF65-F5344CB8AC3E}">
        <p14:creationId xmlns:p14="http://schemas.microsoft.com/office/powerpoint/2010/main" val="287251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BA09B41-2226-402A-AA36-D388331C8E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5068803-F264-4E1C-A159-CC9D0A06ECAD}" type="datetimeFigureOut">
              <a:rPr lang="en-US">
                <a:solidFill>
                  <a:prstClr val="black">
                    <a:tint val="75000"/>
                  </a:prstClr>
                </a:solidFill>
              </a:rPr>
              <a:pPr>
                <a:defRPr/>
              </a:pPr>
              <a:t>11/15/2023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96E94B-06C6-436C-A93B-26768CB8AC1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72400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D4DAA7-F106-4B46-B6C0-E9876D430EF4}"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E97887B-853E-4638-8909-7682E4214F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45071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0BDE8AE-92D1-4259-B890-643D7DD7544F}"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00336C-BBBB-4ADA-B5FB-D71676B734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8468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F1031A4-B628-4470-820E-B9EB1EE65B71}"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341B284-419D-4A44-816B-2142D20EF8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83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71027C0-AA10-40FD-AC08-0931EA06EE8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16735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2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2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2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2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BBAD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7772400" cy="1470025"/>
          </a:xfrm>
        </p:spPr>
        <p:txBody>
          <a:bodyPr/>
          <a:lstStyle/>
          <a:p>
            <a:pPr eaLnBrk="1" hangingPunct="1"/>
            <a:r>
              <a:rPr lang="en-US" altLang="en-US" b="1" dirty="0"/>
              <a:t>Objective:  Intro to the Mole</a:t>
            </a:r>
          </a:p>
        </p:txBody>
      </p:sp>
      <p:sp>
        <p:nvSpPr>
          <p:cNvPr id="2051" name="Rectangle 3"/>
          <p:cNvSpPr>
            <a:spLocks noGrp="1" noChangeArrowheads="1"/>
          </p:cNvSpPr>
          <p:nvPr>
            <p:ph type="subTitle" idx="1"/>
          </p:nvPr>
        </p:nvSpPr>
        <p:spPr>
          <a:xfrm>
            <a:off x="304800" y="2035077"/>
            <a:ext cx="4114800" cy="2514600"/>
          </a:xfrm>
        </p:spPr>
        <p:txBody>
          <a:bodyPr/>
          <a:lstStyle/>
          <a:p>
            <a:pPr eaLnBrk="1" hangingPunct="1">
              <a:lnSpc>
                <a:spcPct val="90000"/>
              </a:lnSpc>
            </a:pPr>
            <a:r>
              <a:rPr lang="en-US" altLang="en-US" sz="3600" b="1" dirty="0"/>
              <a:t>You </a:t>
            </a:r>
            <a:r>
              <a:rPr lang="en-US" altLang="en-US" sz="3600" b="1" dirty="0" err="1"/>
              <a:t>gotta</a:t>
            </a:r>
            <a:r>
              <a:rPr lang="en-US" altLang="en-US" sz="3600" b="1" dirty="0"/>
              <a:t> have a reference table and </a:t>
            </a:r>
            <a:br>
              <a:rPr lang="en-US" altLang="en-US" sz="3600" b="1" dirty="0"/>
            </a:br>
            <a:r>
              <a:rPr lang="en-US" altLang="en-US" sz="3600" b="1" dirty="0"/>
              <a:t>a calculator of your own now.</a:t>
            </a:r>
            <a:br>
              <a:rPr lang="en-US" altLang="en-US" sz="3600" b="1" dirty="0">
                <a:solidFill>
                  <a:schemeClr val="bg1"/>
                </a:solidFill>
              </a:rPr>
            </a:br>
            <a:endParaRPr lang="en-US" altLang="en-US" sz="3600" b="1" dirty="0">
              <a:solidFill>
                <a:schemeClr val="bg1"/>
              </a:solidFill>
            </a:endParaRPr>
          </a:p>
          <a:p>
            <a:pPr eaLnBrk="1" hangingPunct="1">
              <a:lnSpc>
                <a:spcPct val="90000"/>
              </a:lnSpc>
            </a:pPr>
            <a:r>
              <a:rPr lang="en-US" altLang="en-US" sz="2800" dirty="0"/>
              <a:t>No exceptions.</a:t>
            </a:r>
          </a:p>
        </p:txBody>
      </p:sp>
      <p:pic>
        <p:nvPicPr>
          <p:cNvPr id="2052" name="Picture 4" descr="moleym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574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269E3D6-CA1D-4EA1-9E1C-A0D673BD6910}"/>
              </a:ext>
            </a:extLst>
          </p:cNvPr>
          <p:cNvSpPr txBox="1"/>
          <p:nvPr/>
        </p:nvSpPr>
        <p:spPr>
          <a:xfrm>
            <a:off x="4495800" y="1752600"/>
            <a:ext cx="1981200" cy="685800"/>
          </a:xfrm>
          <a:prstGeom prst="rect">
            <a:avLst/>
          </a:prstGeom>
          <a:solidFill>
            <a:srgbClr val="8BBAD6"/>
          </a:solidFill>
        </p:spPr>
        <p:txBody>
          <a:bodyPr wrap="squar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8" name="Text Box 6"/>
          <p:cNvSpPr txBox="1">
            <a:spLocks noChangeArrowheads="1"/>
          </p:cNvSpPr>
          <p:nvPr/>
        </p:nvSpPr>
        <p:spPr bwMode="auto">
          <a:xfrm>
            <a:off x="0" y="0"/>
            <a:ext cx="9144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b="1" dirty="0">
                <a:solidFill>
                  <a:srgbClr val="000099"/>
                </a:solidFill>
                <a:latin typeface="Comic Sans MS" pitchFamily="66" charset="0"/>
              </a:rPr>
              <a:t>What is the mass of one mole of mercury?</a:t>
            </a: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6.  One atom of Hg has a weighted average mass of</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200.59 amu</a:t>
            </a:r>
          </a:p>
          <a:p>
            <a:pPr eaLnBrk="1" hangingPunct="1">
              <a:spcBef>
                <a:spcPct val="5000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7.  In our class we round that to the nearest whole </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number, or 201 amu  </a:t>
            </a:r>
            <a:br>
              <a:rPr lang="en-US" altLang="en-US" dirty="0">
                <a:solidFill>
                  <a:srgbClr val="0000CC"/>
                </a:solidFill>
                <a:latin typeface="Times New Roman" panose="02020603050405020304" pitchFamily="18" charset="0"/>
                <a:cs typeface="Times New Roman" panose="02020603050405020304" pitchFamily="18" charset="0"/>
              </a:rPr>
            </a:br>
            <a:br>
              <a:rPr lang="en-US" altLang="en-US" dirty="0">
                <a:solidFill>
                  <a:srgbClr val="0000CC"/>
                </a:solidFill>
                <a:latin typeface="Times New Roman" panose="02020603050405020304" pitchFamily="18" charset="0"/>
                <a:cs typeface="Times New Roman" panose="02020603050405020304" pitchFamily="18" charset="0"/>
              </a:rPr>
            </a:b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sz="4000" dirty="0">
                <a:solidFill>
                  <a:srgbClr val="FF0000"/>
                </a:solidFill>
                <a:latin typeface="Times New Roman" panose="02020603050405020304" pitchFamily="18" charset="0"/>
                <a:cs typeface="Times New Roman" panose="02020603050405020304" pitchFamily="18" charset="0"/>
              </a:rPr>
              <a:t>Did you catch that conversion factor?</a:t>
            </a:r>
          </a:p>
          <a:p>
            <a:pPr eaLnBrk="1" hangingPunct="1">
              <a:spcBef>
                <a:spcPct val="50000"/>
              </a:spcBef>
              <a:buFontTx/>
              <a:buNone/>
            </a:pP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8.   </a:t>
            </a:r>
          </a:p>
        </p:txBody>
      </p:sp>
      <p:sp>
        <p:nvSpPr>
          <p:cNvPr id="2" name="Rectangle 1">
            <a:extLst>
              <a:ext uri="{FF2B5EF4-FFF2-40B4-BE49-F238E27FC236}">
                <a16:creationId xmlns:a16="http://schemas.microsoft.com/office/drawing/2014/main" id="{D73CFFA1-0272-1069-A95C-14576D980836}"/>
              </a:ext>
            </a:extLst>
          </p:cNvPr>
          <p:cNvSpPr/>
          <p:nvPr/>
        </p:nvSpPr>
        <p:spPr>
          <a:xfrm>
            <a:off x="838200" y="4686300"/>
            <a:ext cx="2362200" cy="1295400"/>
          </a:xfrm>
          <a:prstGeom prst="rect">
            <a:avLst/>
          </a:prstGeom>
          <a:solidFill>
            <a:schemeClr val="accent3">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1.0 mole Hg</a:t>
            </a:r>
          </a:p>
        </p:txBody>
      </p:sp>
      <p:cxnSp>
        <p:nvCxnSpPr>
          <p:cNvPr id="4" name="Straight Arrow Connector 3">
            <a:extLst>
              <a:ext uri="{FF2B5EF4-FFF2-40B4-BE49-F238E27FC236}">
                <a16:creationId xmlns:a16="http://schemas.microsoft.com/office/drawing/2014/main" id="{A079E793-5067-B68D-B3E0-97CB9FEF8E0D}"/>
              </a:ext>
            </a:extLst>
          </p:cNvPr>
          <p:cNvCxnSpPr>
            <a:cxnSpLocks/>
          </p:cNvCxnSpPr>
          <p:nvPr/>
        </p:nvCxnSpPr>
        <p:spPr>
          <a:xfrm flipV="1">
            <a:off x="3200400" y="4876800"/>
            <a:ext cx="2286000" cy="1524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9135F024-F23F-D3AD-CE16-99FCB49C3704}"/>
              </a:ext>
            </a:extLst>
          </p:cNvPr>
          <p:cNvSpPr/>
          <p:nvPr/>
        </p:nvSpPr>
        <p:spPr>
          <a:xfrm>
            <a:off x="5486400" y="4259300"/>
            <a:ext cx="3352800" cy="1295400"/>
          </a:xfrm>
          <a:prstGeom prst="rect">
            <a:avLst/>
          </a:prstGeom>
          <a:solidFill>
            <a:schemeClr val="accent3">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6.02 x 10</a:t>
            </a:r>
            <a:r>
              <a:rPr lang="en-US" sz="3200" b="1" baseline="30000" dirty="0">
                <a:solidFill>
                  <a:schemeClr val="tx1">
                    <a:lumMod val="95000"/>
                    <a:lumOff val="5000"/>
                  </a:schemeClr>
                </a:solidFill>
                <a:latin typeface="Times New Roman" panose="02020603050405020304" pitchFamily="18" charset="0"/>
                <a:cs typeface="Times New Roman" panose="02020603050405020304" pitchFamily="18" charset="0"/>
              </a:rPr>
              <a:t>23</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atoms of Hg</a:t>
            </a:r>
          </a:p>
        </p:txBody>
      </p:sp>
      <p:cxnSp>
        <p:nvCxnSpPr>
          <p:cNvPr id="8" name="Straight Arrow Connector 7">
            <a:extLst>
              <a:ext uri="{FF2B5EF4-FFF2-40B4-BE49-F238E27FC236}">
                <a16:creationId xmlns:a16="http://schemas.microsoft.com/office/drawing/2014/main" id="{7C52703B-E0B1-C427-3F9D-0F2B0766E3CC}"/>
              </a:ext>
            </a:extLst>
          </p:cNvPr>
          <p:cNvCxnSpPr>
            <a:cxnSpLocks/>
          </p:cNvCxnSpPr>
          <p:nvPr/>
        </p:nvCxnSpPr>
        <p:spPr>
          <a:xfrm>
            <a:off x="3208867" y="5701456"/>
            <a:ext cx="1972733" cy="47074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5A05051B-8209-99C0-DA61-FF6FEEE47728}"/>
              </a:ext>
            </a:extLst>
          </p:cNvPr>
          <p:cNvSpPr/>
          <p:nvPr/>
        </p:nvSpPr>
        <p:spPr>
          <a:xfrm>
            <a:off x="5190067" y="5745200"/>
            <a:ext cx="3352800" cy="915811"/>
          </a:xfrm>
          <a:prstGeom prst="rect">
            <a:avLst/>
          </a:prstGeom>
          <a:solidFill>
            <a:schemeClr val="accent3">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201 grams of Hg</a:t>
            </a:r>
          </a:p>
        </p:txBody>
      </p:sp>
    </p:spTree>
    <p:extLst>
      <p:ext uri="{BB962C8B-B14F-4D97-AF65-F5344CB8AC3E}">
        <p14:creationId xmlns:p14="http://schemas.microsoft.com/office/powerpoint/2010/main" val="4164326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7620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50.0 g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a:t>
            </a:r>
          </a:p>
        </p:txBody>
      </p:sp>
      <p:sp>
        <p:nvSpPr>
          <p:cNvPr id="22531" name="Rectangle 6"/>
          <p:cNvSpPr>
            <a:spLocks noChangeArrowheads="1"/>
          </p:cNvSpPr>
          <p:nvPr/>
        </p:nvSpPr>
        <p:spPr bwMode="auto">
          <a:xfrm>
            <a:off x="2971800" y="762000"/>
            <a:ext cx="1827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1 mole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108 g Ag</a:t>
            </a:r>
          </a:p>
        </p:txBody>
      </p:sp>
      <p:sp>
        <p:nvSpPr>
          <p:cNvPr id="22532" name="Rectangle 8"/>
          <p:cNvSpPr>
            <a:spLocks noChangeArrowheads="1"/>
          </p:cNvSpPr>
          <p:nvPr/>
        </p:nvSpPr>
        <p:spPr bwMode="auto">
          <a:xfrm>
            <a:off x="5029200" y="990600"/>
            <a:ext cx="328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prstClr val="black"/>
                </a:solidFill>
                <a:latin typeface="Courier New" pitchFamily="49" charset="0"/>
              </a:rPr>
              <a:t>=  0.463 moles Ag</a:t>
            </a:r>
          </a:p>
        </p:txBody>
      </p:sp>
      <p:sp>
        <p:nvSpPr>
          <p:cNvPr id="22533" name="Rectangle 10"/>
          <p:cNvSpPr>
            <a:spLocks noChangeArrowheads="1"/>
          </p:cNvSpPr>
          <p:nvPr/>
        </p:nvSpPr>
        <p:spPr bwMode="auto">
          <a:xfrm>
            <a:off x="2362200" y="9144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prstClr val="black"/>
                </a:solidFill>
                <a:latin typeface="Courier New" pitchFamily="49" charset="0"/>
              </a:rPr>
              <a:t>X</a:t>
            </a:r>
          </a:p>
        </p:txBody>
      </p:sp>
      <p:sp>
        <p:nvSpPr>
          <p:cNvPr id="22534" name="Line 13"/>
          <p:cNvSpPr>
            <a:spLocks noChangeShapeType="1"/>
          </p:cNvSpPr>
          <p:nvPr/>
        </p:nvSpPr>
        <p:spPr bwMode="auto">
          <a:xfrm flipH="1">
            <a:off x="2286000" y="3834684"/>
            <a:ext cx="5669924" cy="1651715"/>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2535" name="Rectangle 16"/>
          <p:cNvSpPr>
            <a:spLocks noChangeArrowheads="1"/>
          </p:cNvSpPr>
          <p:nvPr/>
        </p:nvSpPr>
        <p:spPr bwMode="auto">
          <a:xfrm>
            <a:off x="152400" y="3200400"/>
            <a:ext cx="2557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a:solidFill>
                  <a:prstClr val="black"/>
                </a:solidFill>
                <a:latin typeface="Courier New" pitchFamily="49" charset="0"/>
              </a:rPr>
              <a:t>0.463 mole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a:t>
            </a:r>
          </a:p>
        </p:txBody>
      </p:sp>
      <p:sp>
        <p:nvSpPr>
          <p:cNvPr id="22536" name="Rectangle 18"/>
          <p:cNvSpPr>
            <a:spLocks noChangeArrowheads="1"/>
          </p:cNvSpPr>
          <p:nvPr/>
        </p:nvSpPr>
        <p:spPr bwMode="auto">
          <a:xfrm>
            <a:off x="3276600" y="3200400"/>
            <a:ext cx="38973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a:solidFill>
                  <a:prstClr val="black"/>
                </a:solidFill>
                <a:latin typeface="Courier New" pitchFamily="49" charset="0"/>
              </a:rPr>
              <a:t>6.02 x 10</a:t>
            </a:r>
            <a:r>
              <a:rPr lang="en-US" altLang="en-US" sz="2400" b="1" u="sng" baseline="30000">
                <a:solidFill>
                  <a:prstClr val="black"/>
                </a:solidFill>
                <a:latin typeface="Courier New" pitchFamily="49" charset="0"/>
              </a:rPr>
              <a:t>23</a:t>
            </a:r>
            <a:r>
              <a:rPr lang="en-US" altLang="en-US" sz="2400" b="1" u="sng">
                <a:solidFill>
                  <a:prstClr val="black"/>
                </a:solidFill>
                <a:latin typeface="Courier New" pitchFamily="49" charset="0"/>
              </a:rPr>
              <a:t> atoms Ag </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 mole Ag</a:t>
            </a:r>
          </a:p>
        </p:txBody>
      </p:sp>
      <p:sp>
        <p:nvSpPr>
          <p:cNvPr id="22537" name="Rectangle 20"/>
          <p:cNvSpPr>
            <a:spLocks noChangeArrowheads="1"/>
          </p:cNvSpPr>
          <p:nvPr/>
        </p:nvSpPr>
        <p:spPr bwMode="auto">
          <a:xfrm>
            <a:off x="2743200" y="33528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solidFill>
                  <a:prstClr val="black"/>
                </a:solidFill>
                <a:latin typeface="Courier New" pitchFamily="49" charset="0"/>
              </a:rPr>
              <a:t>X</a:t>
            </a:r>
          </a:p>
        </p:txBody>
      </p:sp>
      <p:sp>
        <p:nvSpPr>
          <p:cNvPr id="22538" name="Rectangle 22"/>
          <p:cNvSpPr>
            <a:spLocks noChangeArrowheads="1"/>
          </p:cNvSpPr>
          <p:nvPr/>
        </p:nvSpPr>
        <p:spPr bwMode="auto">
          <a:xfrm>
            <a:off x="7162800" y="34290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solidFill>
                  <a:prstClr val="black"/>
                </a:solidFill>
                <a:latin typeface="Courier New" pitchFamily="49" charset="0"/>
              </a:rPr>
              <a:t>=</a:t>
            </a:r>
          </a:p>
        </p:txBody>
      </p:sp>
      <p:sp>
        <p:nvSpPr>
          <p:cNvPr id="22540" name="Text Box 26"/>
          <p:cNvSpPr txBox="1">
            <a:spLocks noChangeArrowheads="1"/>
          </p:cNvSpPr>
          <p:nvPr/>
        </p:nvSpPr>
        <p:spPr bwMode="auto">
          <a:xfrm>
            <a:off x="0" y="5638800"/>
            <a:ext cx="9144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a:solidFill>
                  <a:srgbClr val="FF0000"/>
                </a:solidFill>
                <a:latin typeface="Comic Sans MS" pitchFamily="66" charset="0"/>
              </a:rPr>
              <a:t>0.463 x 6.02 x 10</a:t>
            </a:r>
            <a:r>
              <a:rPr lang="en-US" altLang="en-US" sz="2400" baseline="30000">
                <a:solidFill>
                  <a:srgbClr val="FF0000"/>
                </a:solidFill>
                <a:latin typeface="Comic Sans MS" pitchFamily="66" charset="0"/>
              </a:rPr>
              <a:t>23</a:t>
            </a:r>
            <a:r>
              <a:rPr lang="en-US" altLang="en-US" sz="2400">
                <a:solidFill>
                  <a:srgbClr val="FF0000"/>
                </a:solidFill>
                <a:latin typeface="Comic Sans MS" pitchFamily="66" charset="0"/>
              </a:rPr>
              <a:t> atoms Ag =   2.79 x 10</a:t>
            </a:r>
            <a:r>
              <a:rPr lang="en-US" altLang="en-US" sz="2400" baseline="30000">
                <a:solidFill>
                  <a:srgbClr val="FF0000"/>
                </a:solidFill>
                <a:latin typeface="Comic Sans MS" pitchFamily="66" charset="0"/>
              </a:rPr>
              <a:t>23</a:t>
            </a:r>
            <a:r>
              <a:rPr lang="en-US" altLang="en-US" sz="2400">
                <a:solidFill>
                  <a:srgbClr val="FF0000"/>
                </a:solidFill>
                <a:latin typeface="Comic Sans MS" pitchFamily="66" charset="0"/>
              </a:rPr>
              <a:t> atoms of silver</a:t>
            </a:r>
          </a:p>
          <a:p>
            <a:pPr eaLnBrk="1" hangingPunct="1">
              <a:spcBef>
                <a:spcPct val="50000"/>
              </a:spcBef>
              <a:buFontTx/>
              <a:buNone/>
            </a:pPr>
            <a:r>
              <a:rPr lang="en-US" altLang="en-US" sz="2400">
                <a:solidFill>
                  <a:srgbClr val="FF0000"/>
                </a:solidFill>
                <a:latin typeface="Comic Sans MS" pitchFamily="66" charset="0"/>
              </a:rPr>
              <a:t>                                                           </a:t>
            </a:r>
            <a:r>
              <a:rPr lang="en-US" altLang="en-US" sz="1800">
                <a:solidFill>
                  <a:prstClr val="black"/>
                </a:solidFill>
                <a:latin typeface="Comic Sans MS" pitchFamily="66" charset="0"/>
              </a:rPr>
              <a:t>3SF</a:t>
            </a:r>
          </a:p>
        </p:txBody>
      </p:sp>
      <p:cxnSp>
        <p:nvCxnSpPr>
          <p:cNvPr id="3" name="Straight Connector 2"/>
          <p:cNvCxnSpPr/>
          <p:nvPr/>
        </p:nvCxnSpPr>
        <p:spPr>
          <a:xfrm flipH="1">
            <a:off x="1257300" y="762000"/>
            <a:ext cx="10287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576638" y="1181100"/>
            <a:ext cx="10287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2545" name="TextBox 1"/>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006600"/>
                </a:solidFill>
              </a:rPr>
              <a:t>33.</a:t>
            </a:r>
          </a:p>
        </p:txBody>
      </p:sp>
      <p:sp>
        <p:nvSpPr>
          <p:cNvPr id="18" name="Line 13"/>
          <p:cNvSpPr>
            <a:spLocks noChangeShapeType="1"/>
          </p:cNvSpPr>
          <p:nvPr/>
        </p:nvSpPr>
        <p:spPr bwMode="auto">
          <a:xfrm flipH="1">
            <a:off x="1981200" y="1600200"/>
            <a:ext cx="4724400" cy="152400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cxnSp>
        <p:nvCxnSpPr>
          <p:cNvPr id="22" name="Straight Connector 21">
            <a:extLst>
              <a:ext uri="{FF2B5EF4-FFF2-40B4-BE49-F238E27FC236}">
                <a16:creationId xmlns:a16="http://schemas.microsoft.com/office/drawing/2014/main" id="{B51C224D-83AC-4B0C-A3D1-41C60297510D}"/>
              </a:ext>
            </a:extLst>
          </p:cNvPr>
          <p:cNvCxnSpPr/>
          <p:nvPr/>
        </p:nvCxnSpPr>
        <p:spPr>
          <a:xfrm flipH="1">
            <a:off x="1295400" y="3187341"/>
            <a:ext cx="1447800" cy="381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482B68BF-1D58-49D4-B8D4-E95CD036F394}"/>
              </a:ext>
            </a:extLst>
          </p:cNvPr>
          <p:cNvCxnSpPr/>
          <p:nvPr/>
        </p:nvCxnSpPr>
        <p:spPr>
          <a:xfrm flipH="1">
            <a:off x="4707732" y="3631842"/>
            <a:ext cx="1447800" cy="38100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838802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838200"/>
            <a:ext cx="9144000" cy="2895600"/>
          </a:xfrm>
        </p:spPr>
        <p:txBody>
          <a:bodyPr/>
          <a:lstStyle/>
          <a:p>
            <a:pPr algn="l" eaLnBrk="1" hangingPunct="1"/>
            <a:r>
              <a:rPr lang="en-US" altLang="en-US" sz="4000" dirty="0"/>
              <a:t>OBJECTIVE:  </a:t>
            </a:r>
            <a:r>
              <a:rPr lang="en-US" altLang="en-US" sz="4000" dirty="0">
                <a:solidFill>
                  <a:srgbClr val="FF0000"/>
                </a:solidFill>
              </a:rPr>
              <a:t>Moles Class #3</a:t>
            </a:r>
            <a:br>
              <a:rPr lang="en-US" altLang="en-US" sz="4000" dirty="0">
                <a:solidFill>
                  <a:srgbClr val="FF0000"/>
                </a:solidFill>
              </a:rPr>
            </a:br>
            <a:r>
              <a:rPr lang="en-US" altLang="en-US" sz="4000" dirty="0">
                <a:solidFill>
                  <a:srgbClr val="FF0000"/>
                </a:solidFill>
              </a:rPr>
              <a:t>  </a:t>
            </a:r>
            <a:r>
              <a:rPr lang="en-US" altLang="en-US" sz="2800" b="1" dirty="0">
                <a:latin typeface="Comic Sans MS" panose="030F0702030302020204" pitchFamily="66" charset="0"/>
              </a:rPr>
              <a:t>Students will grasp how MOLES </a:t>
            </a:r>
            <a:br>
              <a:rPr lang="en-US" altLang="en-US" sz="2800" b="1" dirty="0">
                <a:latin typeface="Comic Sans MS" panose="030F0702030302020204" pitchFamily="66" charset="0"/>
              </a:rPr>
            </a:br>
            <a:r>
              <a:rPr lang="en-US" altLang="en-US" sz="2800" b="1" dirty="0">
                <a:latin typeface="Comic Sans MS" panose="030F0702030302020204" pitchFamily="66" charset="0"/>
              </a:rPr>
              <a:t>  are central to connecting to mass, </a:t>
            </a:r>
            <a:br>
              <a:rPr lang="en-US" altLang="en-US" sz="2800" b="1" dirty="0">
                <a:latin typeface="Comic Sans MS" panose="030F0702030302020204" pitchFamily="66" charset="0"/>
              </a:rPr>
            </a:br>
            <a:r>
              <a:rPr lang="en-US" altLang="en-US" sz="2800" b="1" dirty="0">
                <a:latin typeface="Comic Sans MS" panose="030F0702030302020204" pitchFamily="66" charset="0"/>
              </a:rPr>
              <a:t>  to numbers of particles, and </a:t>
            </a:r>
            <a:br>
              <a:rPr lang="en-US" altLang="en-US" sz="2800" b="1" dirty="0">
                <a:latin typeface="Comic Sans MS" panose="030F0702030302020204" pitchFamily="66" charset="0"/>
              </a:rPr>
            </a:br>
            <a:r>
              <a:rPr lang="en-US" altLang="en-US" sz="2800" b="1" dirty="0">
                <a:latin typeface="Comic Sans MS" panose="030F0702030302020204" pitchFamily="66" charset="0"/>
              </a:rPr>
              <a:t>  to volumes of gases.  </a:t>
            </a:r>
            <a:br>
              <a:rPr lang="en-US" altLang="en-US" sz="2800" b="1" dirty="0">
                <a:latin typeface="Comic Sans MS" panose="030F0702030302020204" pitchFamily="66" charset="0"/>
              </a:rPr>
            </a:br>
            <a:br>
              <a:rPr lang="en-US" altLang="en-US" sz="2800" b="1" dirty="0">
                <a:latin typeface="Comic Sans MS" panose="030F0702030302020204" pitchFamily="66" charset="0"/>
              </a:rPr>
            </a:br>
            <a:r>
              <a:rPr lang="en-US" altLang="en-US" sz="2800" b="1" dirty="0">
                <a:latin typeface="Comic Sans MS" panose="030F0702030302020204" pitchFamily="66" charset="0"/>
              </a:rPr>
              <a:t>          </a:t>
            </a:r>
            <a:r>
              <a:rPr lang="en-US" altLang="en-US" sz="2000" b="1" dirty="0">
                <a:solidFill>
                  <a:srgbClr val="0000CC"/>
                </a:solidFill>
                <a:latin typeface="Comic Sans MS" panose="030F0702030302020204" pitchFamily="66" charset="0"/>
              </a:rPr>
              <a:t>We will practice 2-step math conversion problems.  </a:t>
            </a:r>
            <a:endParaRPr lang="en-US" altLang="en-US" sz="3600" b="1" dirty="0">
              <a:solidFill>
                <a:srgbClr val="0000CC"/>
              </a:solidFill>
              <a:latin typeface="Comic Sans MS" panose="030F0702030302020204" pitchFamily="66" charset="0"/>
            </a:endParaRPr>
          </a:p>
        </p:txBody>
      </p:sp>
      <p:sp>
        <p:nvSpPr>
          <p:cNvPr id="2051" name="Rectangle 3"/>
          <p:cNvSpPr>
            <a:spLocks noGrp="1" noChangeArrowheads="1"/>
          </p:cNvSpPr>
          <p:nvPr>
            <p:ph type="subTitle" idx="1"/>
          </p:nvPr>
        </p:nvSpPr>
        <p:spPr>
          <a:xfrm>
            <a:off x="304800" y="4800600"/>
            <a:ext cx="8610600" cy="1752600"/>
          </a:xfrm>
        </p:spPr>
        <p:txBody>
          <a:bodyPr/>
          <a:lstStyle/>
          <a:p>
            <a:pPr eaLnBrk="1" hangingPunct="1"/>
            <a:r>
              <a:rPr lang="en-US" altLang="en-US" sz="3600" b="1" dirty="0">
                <a:solidFill>
                  <a:srgbClr val="FF0000"/>
                </a:solidFill>
              </a:rPr>
              <a:t>Periodic tables + calculators now.  </a:t>
            </a:r>
            <a:br>
              <a:rPr lang="en-US" altLang="en-US" sz="3600" b="1" dirty="0">
                <a:solidFill>
                  <a:srgbClr val="FF0000"/>
                </a:solidFill>
              </a:rPr>
            </a:br>
            <a:r>
              <a:rPr lang="en-US" altLang="en-US" sz="3600" b="1" dirty="0">
                <a:solidFill>
                  <a:srgbClr val="FF0000"/>
                </a:solidFill>
              </a:rPr>
              <a:t>Get lots of paper please.</a:t>
            </a:r>
          </a:p>
          <a:p>
            <a:pPr eaLnBrk="1" hangingPunct="1"/>
            <a:r>
              <a:rPr lang="en-US" altLang="en-US" sz="2800" b="1" dirty="0">
                <a:solidFill>
                  <a:schemeClr val="tx1">
                    <a:lumMod val="95000"/>
                    <a:lumOff val="5000"/>
                  </a:schemeClr>
                </a:solidFill>
              </a:rPr>
              <a:t>Get ready to draw a shark </a:t>
            </a:r>
            <a:r>
              <a:rPr lang="en-US" altLang="en-US" sz="2800" b="1" dirty="0">
                <a:solidFill>
                  <a:schemeClr val="tx1">
                    <a:lumMod val="95000"/>
                    <a:lumOff val="5000"/>
                  </a:schemeClr>
                </a:solidFill>
                <a:latin typeface="Wingdings" panose="05000000000000000000" pitchFamily="2" charset="2"/>
              </a:rPr>
              <a:t>J</a:t>
            </a:r>
            <a:endParaRPr lang="en-US" altLang="en-US" sz="2800" b="1" dirty="0">
              <a:solidFill>
                <a:schemeClr val="tx1">
                  <a:lumMod val="95000"/>
                  <a:lumOff val="5000"/>
                </a:schemeClr>
              </a:solidFill>
            </a:endParaRPr>
          </a:p>
        </p:txBody>
      </p:sp>
    </p:spTree>
    <p:extLst>
      <p:ext uri="{BB962C8B-B14F-4D97-AF65-F5344CB8AC3E}">
        <p14:creationId xmlns:p14="http://schemas.microsoft.com/office/powerpoint/2010/main" val="1175479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5FFD9"/>
        </a:solidFill>
        <a:effectLst/>
      </p:bgPr>
    </p:bg>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25400"/>
            <a:ext cx="9144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4000" b="1" dirty="0">
                <a:solidFill>
                  <a:srgbClr val="FF0000"/>
                </a:solidFill>
                <a:latin typeface="Times New Roman" panose="02020603050405020304" pitchFamily="18" charset="0"/>
                <a:cs typeface="Times New Roman" panose="02020603050405020304" pitchFamily="18" charset="0"/>
              </a:rPr>
              <a:t>34.  </a:t>
            </a:r>
            <a:r>
              <a:rPr lang="en-US" altLang="en-US" dirty="0">
                <a:solidFill>
                  <a:srgbClr val="000000"/>
                </a:solidFill>
                <a:latin typeface="Times New Roman" panose="02020603050405020304" pitchFamily="18" charset="0"/>
                <a:cs typeface="Times New Roman" panose="02020603050405020304" pitchFamily="18" charset="0"/>
              </a:rPr>
              <a:t>The mole in chemistry has many connections.</a:t>
            </a:r>
          </a:p>
          <a:p>
            <a:pPr eaLnBrk="1" hangingPunct="1">
              <a:spcBef>
                <a:spcPct val="50000"/>
              </a:spcBef>
              <a:buFontTx/>
              <a:buNone/>
              <a:defRPr/>
            </a:pPr>
            <a:r>
              <a:rPr lang="en-US" altLang="en-US" b="1" dirty="0">
                <a:solidFill>
                  <a:srgbClr val="000099"/>
                </a:solidFill>
                <a:latin typeface="Times New Roman" panose="02020603050405020304" pitchFamily="18" charset="0"/>
                <a:cs typeface="Times New Roman" panose="02020603050405020304" pitchFamily="18" charset="0"/>
              </a:rPr>
              <a:t>One mole =</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a:solidFill>
                  <a:srgbClr val="F5FFD9"/>
                </a:solidFill>
                <a:latin typeface="Times New Roman" panose="02020603050405020304" pitchFamily="18" charset="0"/>
                <a:cs typeface="Times New Roman" panose="02020603050405020304" pitchFamily="18" charset="0"/>
              </a:rPr>
              <a:t>6.02 x 10</a:t>
            </a:r>
            <a:r>
              <a:rPr lang="en-US" altLang="en-US" b="1" baseline="30000" dirty="0">
                <a:solidFill>
                  <a:srgbClr val="F5FFD9"/>
                </a:solidFill>
                <a:latin typeface="Times New Roman" panose="02020603050405020304" pitchFamily="18" charset="0"/>
                <a:cs typeface="Times New Roman" panose="02020603050405020304" pitchFamily="18" charset="0"/>
              </a:rPr>
              <a:t>23</a:t>
            </a:r>
            <a:r>
              <a:rPr lang="en-US" altLang="en-US" b="1" dirty="0">
                <a:solidFill>
                  <a:srgbClr val="F5FFD9"/>
                </a:solidFill>
                <a:latin typeface="Times New Roman" panose="02020603050405020304" pitchFamily="18" charset="0"/>
                <a:cs typeface="Times New Roman" panose="02020603050405020304" pitchFamily="18" charset="0"/>
              </a:rPr>
              <a:t> </a:t>
            </a:r>
            <a:r>
              <a:rPr lang="en-US" altLang="en-US" b="1" dirty="0">
                <a:solidFill>
                  <a:srgbClr val="0000CC"/>
                </a:solidFill>
                <a:latin typeface="Times New Roman" panose="02020603050405020304" pitchFamily="18" charset="0"/>
                <a:cs typeface="Times New Roman" panose="02020603050405020304" pitchFamily="18" charset="0"/>
              </a:rPr>
              <a:t>particles </a:t>
            </a:r>
            <a:br>
              <a:rPr lang="en-US" altLang="en-US" b="1" dirty="0">
                <a:solidFill>
                  <a:srgbClr val="000000"/>
                </a:solidFill>
                <a:latin typeface="Times New Roman" panose="02020603050405020304" pitchFamily="18" charset="0"/>
                <a:cs typeface="Times New Roman" panose="02020603050405020304" pitchFamily="18" charset="0"/>
              </a:rPr>
            </a:br>
            <a:br>
              <a:rPr lang="en-US" altLang="en-US" b="1" dirty="0">
                <a:solidFill>
                  <a:srgbClr val="000000"/>
                </a:solidFill>
                <a:latin typeface="Times New Roman" panose="02020603050405020304" pitchFamily="18" charset="0"/>
                <a:cs typeface="Times New Roman" panose="02020603050405020304" pitchFamily="18" charset="0"/>
              </a:rPr>
            </a:b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particles</a:t>
            </a:r>
            <a:r>
              <a:rPr lang="en-US" altLang="en-US" b="1" dirty="0">
                <a:solidFill>
                  <a:srgbClr val="000099"/>
                </a:solidFill>
                <a:latin typeface="Times New Roman" panose="02020603050405020304" pitchFamily="18" charset="0"/>
                <a:cs typeface="Times New Roman" panose="02020603050405020304" pitchFamily="18" charset="0"/>
              </a:rPr>
              <a:t> can be atoms, molecules, or even FU’s!</a:t>
            </a:r>
            <a:br>
              <a:rPr lang="en-US" altLang="en-US" b="1" dirty="0">
                <a:solidFill>
                  <a:srgbClr val="000099"/>
                </a:solidFill>
                <a:latin typeface="Times New Roman" panose="02020603050405020304" pitchFamily="18" charset="0"/>
                <a:cs typeface="Times New Roman" panose="02020603050405020304" pitchFamily="18" charset="0"/>
              </a:rPr>
            </a:br>
            <a:endParaRPr lang="en-US" altLang="en-US" b="1" dirty="0">
              <a:solidFill>
                <a:srgbClr val="000099"/>
              </a:solidFill>
              <a:latin typeface="Times New Roman" panose="02020603050405020304" pitchFamily="18" charset="0"/>
              <a:cs typeface="Times New Roman" panose="02020603050405020304" pitchFamily="18" charset="0"/>
            </a:endParaRPr>
          </a:p>
          <a:p>
            <a:pPr eaLnBrk="1" hangingPunct="1">
              <a:spcBef>
                <a:spcPct val="50000"/>
              </a:spcBef>
              <a:buFontTx/>
              <a:buNone/>
              <a:defRPr/>
            </a:pPr>
            <a:r>
              <a:rPr lang="en-US" altLang="en-US" sz="4800" b="1" dirty="0">
                <a:solidFill>
                  <a:srgbClr val="000000"/>
                </a:solidFill>
                <a:latin typeface="Times New Roman" panose="02020603050405020304" pitchFamily="18" charset="0"/>
                <a:cs typeface="Times New Roman" panose="02020603050405020304" pitchFamily="18" charset="0"/>
              </a:rPr>
              <a:t>One mole =  </a:t>
            </a:r>
          </a:p>
          <a:p>
            <a:pPr eaLnBrk="1" hangingPunct="1">
              <a:spcBef>
                <a:spcPct val="50000"/>
              </a:spcBef>
              <a:buFontTx/>
              <a:buNone/>
              <a:defRPr/>
            </a:pPr>
            <a:r>
              <a:rPr lang="en-US" altLang="en-US" dirty="0">
                <a:solidFill>
                  <a:srgbClr val="000000"/>
                </a:solidFill>
                <a:latin typeface="Times New Roman" panose="02020603050405020304" pitchFamily="18" charset="0"/>
                <a:cs typeface="Times New Roman" panose="02020603050405020304" pitchFamily="18" charset="0"/>
              </a:rPr>
              <a:t> </a:t>
            </a:r>
          </a:p>
          <a:p>
            <a:pPr eaLnBrk="1" hangingPunct="1">
              <a:spcBef>
                <a:spcPct val="50000"/>
              </a:spcBef>
              <a:buFontTx/>
              <a:buNone/>
              <a:defRPr/>
            </a:pPr>
            <a:r>
              <a:rPr lang="en-US" altLang="en-US" sz="4000" b="1" dirty="0">
                <a:solidFill>
                  <a:srgbClr val="FF0000"/>
                </a:solidFill>
                <a:latin typeface="Times New Roman" panose="02020603050405020304" pitchFamily="18" charset="0"/>
                <a:cs typeface="Times New Roman" panose="02020603050405020304" pitchFamily="18" charset="0"/>
              </a:rPr>
              <a:t> </a:t>
            </a:r>
            <a:endParaRPr lang="en-US"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868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5FFD9"/>
        </a:solidFill>
        <a:effectLst/>
      </p:bgPr>
    </p:bg>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0"/>
            <a:ext cx="9144000" cy="684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4000" b="1" dirty="0">
                <a:solidFill>
                  <a:srgbClr val="FF0000"/>
                </a:solidFill>
                <a:latin typeface="Times New Roman" panose="02020603050405020304" pitchFamily="18" charset="0"/>
                <a:cs typeface="Times New Roman" panose="02020603050405020304" pitchFamily="18" charset="0"/>
              </a:rPr>
              <a:t>34.  </a:t>
            </a:r>
            <a:r>
              <a:rPr lang="en-US" altLang="en-US" dirty="0">
                <a:solidFill>
                  <a:srgbClr val="000000"/>
                </a:solidFill>
                <a:latin typeface="Times New Roman" panose="02020603050405020304" pitchFamily="18" charset="0"/>
                <a:cs typeface="Times New Roman" panose="02020603050405020304" pitchFamily="18" charset="0"/>
              </a:rPr>
              <a:t>The mole in chemistry has many connections.</a:t>
            </a:r>
          </a:p>
          <a:p>
            <a:pPr eaLnBrk="1" hangingPunct="1">
              <a:spcBef>
                <a:spcPct val="50000"/>
              </a:spcBef>
              <a:buFontTx/>
              <a:buNone/>
              <a:defRPr/>
            </a:pPr>
            <a:r>
              <a:rPr lang="en-US" altLang="en-US" b="1" dirty="0">
                <a:solidFill>
                  <a:srgbClr val="000099"/>
                </a:solidFill>
                <a:latin typeface="Times New Roman" panose="02020603050405020304" pitchFamily="18" charset="0"/>
                <a:cs typeface="Times New Roman" panose="02020603050405020304" pitchFamily="18" charset="0"/>
              </a:rPr>
              <a:t>One mole =  6.02 x 10</a:t>
            </a:r>
            <a:r>
              <a:rPr lang="en-US" altLang="en-US" b="1" baseline="30000" dirty="0">
                <a:solidFill>
                  <a:srgbClr val="000099"/>
                </a:solidFill>
                <a:latin typeface="Times New Roman" panose="02020603050405020304" pitchFamily="18" charset="0"/>
                <a:cs typeface="Times New Roman" panose="02020603050405020304" pitchFamily="18" charset="0"/>
              </a:rPr>
              <a:t>23</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a:solidFill>
                  <a:srgbClr val="0000CC"/>
                </a:solidFill>
                <a:latin typeface="Times New Roman" panose="02020603050405020304" pitchFamily="18" charset="0"/>
                <a:cs typeface="Times New Roman" panose="02020603050405020304" pitchFamily="18" charset="0"/>
              </a:rPr>
              <a:t>particles </a:t>
            </a:r>
            <a:br>
              <a:rPr lang="en-US" altLang="en-US" b="1" dirty="0">
                <a:solidFill>
                  <a:srgbClr val="000000"/>
                </a:solidFill>
                <a:latin typeface="Times New Roman" panose="02020603050405020304" pitchFamily="18" charset="0"/>
                <a:cs typeface="Times New Roman" panose="02020603050405020304" pitchFamily="18" charset="0"/>
              </a:rPr>
            </a:br>
            <a:br>
              <a:rPr lang="en-US" altLang="en-US" b="1" dirty="0">
                <a:solidFill>
                  <a:srgbClr val="000000"/>
                </a:solidFill>
                <a:latin typeface="Times New Roman" panose="02020603050405020304" pitchFamily="18" charset="0"/>
                <a:cs typeface="Times New Roman" panose="02020603050405020304" pitchFamily="18" charset="0"/>
              </a:rPr>
            </a:b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particles</a:t>
            </a:r>
            <a:r>
              <a:rPr lang="en-US" altLang="en-US" b="1" dirty="0">
                <a:solidFill>
                  <a:srgbClr val="000099"/>
                </a:solidFill>
                <a:latin typeface="Times New Roman" panose="02020603050405020304" pitchFamily="18" charset="0"/>
                <a:cs typeface="Times New Roman" panose="02020603050405020304" pitchFamily="18" charset="0"/>
              </a:rPr>
              <a:t> can be atoms, molecules, or even FU’s!</a:t>
            </a:r>
            <a:br>
              <a:rPr lang="en-US" altLang="en-US" b="1" dirty="0">
                <a:solidFill>
                  <a:srgbClr val="000099"/>
                </a:solidFill>
                <a:latin typeface="Times New Roman" panose="02020603050405020304" pitchFamily="18" charset="0"/>
                <a:cs typeface="Times New Roman" panose="02020603050405020304" pitchFamily="18" charset="0"/>
              </a:rPr>
            </a:br>
            <a:endParaRPr lang="en-US" altLang="en-US" b="1" dirty="0">
              <a:solidFill>
                <a:srgbClr val="000099"/>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One mole = the molar mass of </a:t>
            </a:r>
            <a:b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an element </a:t>
            </a:r>
            <a:b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or a compound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eaLnBrk="1" hangingPunct="1">
              <a:spcBef>
                <a:spcPct val="50000"/>
              </a:spcBef>
              <a:buFontTx/>
              <a:buNone/>
              <a:defRPr/>
            </a:pPr>
            <a:r>
              <a:rPr lang="en-US" altLang="en-US" sz="4000" b="1" dirty="0">
                <a:solidFill>
                  <a:srgbClr val="FF0000"/>
                </a:solidFill>
                <a:latin typeface="Times New Roman" panose="02020603050405020304" pitchFamily="18" charset="0"/>
                <a:cs typeface="Times New Roman" panose="02020603050405020304" pitchFamily="18" charset="0"/>
              </a:rPr>
              <a:t> </a:t>
            </a:r>
            <a:endParaRPr lang="en-US"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1722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5FFD9"/>
        </a:solidFill>
        <a:effectLst/>
      </p:bgPr>
    </p:bg>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0"/>
            <a:ext cx="9144000" cy="683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b="1" dirty="0">
                <a:solidFill>
                  <a:srgbClr val="000000">
                    <a:lumMod val="95000"/>
                    <a:lumOff val="5000"/>
                  </a:srgbClr>
                </a:solidFill>
                <a:latin typeface="Comic Sans MS" pitchFamily="66" charset="0"/>
              </a:rPr>
              <a:t>35.</a:t>
            </a:r>
            <a:r>
              <a:rPr lang="en-US" altLang="en-US" b="1" dirty="0">
                <a:solidFill>
                  <a:srgbClr val="FF0000"/>
                </a:solidFill>
                <a:latin typeface="Comic Sans MS" pitchFamily="66" charset="0"/>
              </a:rPr>
              <a:t> </a:t>
            </a:r>
            <a:br>
              <a:rPr lang="en-US" altLang="en-US" b="1" dirty="0">
                <a:solidFill>
                  <a:srgbClr val="FF0000"/>
                </a:solidFill>
                <a:latin typeface="Comic Sans MS" pitchFamily="66" charset="0"/>
              </a:rPr>
            </a:br>
            <a:br>
              <a:rPr lang="en-US" altLang="en-US" b="1" dirty="0">
                <a:solidFill>
                  <a:srgbClr val="FF0000"/>
                </a:solidFill>
                <a:latin typeface="Comic Sans MS" pitchFamily="66" charset="0"/>
              </a:rPr>
            </a:br>
            <a:r>
              <a:rPr lang="en-US" altLang="en-US" sz="4400" b="1" dirty="0">
                <a:solidFill>
                  <a:srgbClr val="FF0000"/>
                </a:solidFill>
                <a:latin typeface="Times New Roman" panose="02020603050405020304" pitchFamily="18" charset="0"/>
                <a:cs typeface="Times New Roman" panose="02020603050405020304" pitchFamily="18" charset="0"/>
              </a:rPr>
              <a:t>1 mole of any gas = </a:t>
            </a:r>
            <a:r>
              <a:rPr lang="en-US" altLang="en-US" sz="4400" b="1" dirty="0">
                <a:solidFill>
                  <a:srgbClr val="0000CC"/>
                </a:solidFill>
                <a:latin typeface="Times New Roman" panose="02020603050405020304" pitchFamily="18" charset="0"/>
                <a:cs typeface="Times New Roman" panose="02020603050405020304" pitchFamily="18" charset="0"/>
              </a:rPr>
              <a:t>22.4 liters of gas*</a:t>
            </a:r>
          </a:p>
          <a:p>
            <a:pPr eaLnBrk="1" hangingPunct="1">
              <a:spcBef>
                <a:spcPct val="50000"/>
              </a:spcBef>
              <a:buFontTx/>
              <a:buNone/>
              <a:defRPr/>
            </a:pPr>
            <a:r>
              <a:rPr lang="en-US" altLang="en-US" sz="1800" b="1" dirty="0">
                <a:solidFill>
                  <a:srgbClr val="FF0000"/>
                </a:solidFill>
              </a:rPr>
              <a:t> </a:t>
            </a:r>
          </a:p>
          <a:p>
            <a:pPr eaLnBrk="1" hangingPunct="1">
              <a:spcBef>
                <a:spcPct val="50000"/>
              </a:spcBef>
              <a:buFontTx/>
              <a:buNone/>
              <a:defRPr/>
            </a:pPr>
            <a:endParaRPr lang="en-US" altLang="en-US" sz="1800" b="1" dirty="0">
              <a:solidFill>
                <a:srgbClr val="FF0000"/>
              </a:solidFill>
            </a:endParaRPr>
          </a:p>
          <a:p>
            <a:pPr eaLnBrk="1" hangingPunct="1">
              <a:spcBef>
                <a:spcPct val="50000"/>
              </a:spcBef>
              <a:buFontTx/>
              <a:buNone/>
              <a:defRPr/>
            </a:pPr>
            <a:r>
              <a:rPr lang="en-US" altLang="en-US" sz="2400" dirty="0">
                <a:solidFill>
                  <a:srgbClr val="FF0000"/>
                </a:solidFill>
              </a:rPr>
              <a:t>      </a:t>
            </a:r>
            <a:r>
              <a:rPr lang="en-US" altLang="en-US" sz="2400" dirty="0">
                <a:solidFill>
                  <a:srgbClr val="FF0000"/>
                </a:solidFill>
                <a:latin typeface="Times New Roman" panose="02020603050405020304" pitchFamily="18" charset="0"/>
                <a:cs typeface="Times New Roman" panose="02020603050405020304" pitchFamily="18" charset="0"/>
              </a:rPr>
              <a:t>*the gas must be at standard temperature + standard pressure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which is on </a:t>
            </a:r>
            <a:r>
              <a:rPr lang="en-US" altLang="en-US" sz="2400" dirty="0">
                <a:solidFill>
                  <a:srgbClr val="000099"/>
                </a:solidFill>
                <a:latin typeface="Times New Roman" panose="02020603050405020304" pitchFamily="18" charset="0"/>
                <a:cs typeface="Times New Roman" panose="02020603050405020304" pitchFamily="18" charset="0"/>
              </a:rPr>
              <a:t>Table A</a:t>
            </a:r>
            <a:r>
              <a:rPr lang="en-US" altLang="en-US" sz="2400" dirty="0">
                <a:solidFill>
                  <a:srgbClr val="FF0000"/>
                </a:solidFill>
                <a:latin typeface="Times New Roman" panose="02020603050405020304" pitchFamily="18" charset="0"/>
                <a:cs typeface="Times New Roman" panose="02020603050405020304" pitchFamily="18" charset="0"/>
              </a:rPr>
              <a:t>. </a:t>
            </a:r>
          </a:p>
          <a:p>
            <a:pPr eaLnBrk="1" hangingPunct="1">
              <a:spcBef>
                <a:spcPct val="50000"/>
              </a:spcBef>
              <a:buFontTx/>
              <a:buNone/>
              <a:defRPr/>
            </a:pPr>
            <a:r>
              <a:rPr lang="en-US" altLang="en-US" sz="2400" dirty="0">
                <a:solidFill>
                  <a:srgbClr val="FF0000"/>
                </a:solidFill>
                <a:latin typeface="Times New Roman" panose="02020603050405020304" pitchFamily="18" charset="0"/>
                <a:cs typeface="Times New Roman" panose="02020603050405020304" pitchFamily="18" charset="0"/>
              </a:rPr>
              <a:t>         It’s 273 Kelvin or 0°C and one atmosphere of pressure</a:t>
            </a:r>
          </a:p>
          <a:p>
            <a:pPr eaLnBrk="1" hangingPunct="1">
              <a:spcBef>
                <a:spcPct val="50000"/>
              </a:spcBef>
              <a:buFontTx/>
              <a:buNone/>
              <a:defRPr/>
            </a:pPr>
            <a:endParaRPr lang="en-US" altLang="en-US" sz="2400"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That just means “normal conditions”.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We will get to pressure and STP later in the year.  </a:t>
            </a:r>
          </a:p>
          <a:p>
            <a:pPr eaLnBrk="1" hangingPunct="1">
              <a:spcBef>
                <a:spcPct val="50000"/>
              </a:spcBef>
              <a:buFontTx/>
              <a:buNone/>
              <a:defRPr/>
            </a:pPr>
            <a:endParaRPr lang="en-US"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730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0" y="2209800"/>
            <a:ext cx="91440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600" dirty="0">
                <a:solidFill>
                  <a:srgbClr val="000000"/>
                </a:solidFill>
                <a:latin typeface="Comic Sans MS" pitchFamily="66" charset="0"/>
              </a:rPr>
              <a:t>Moles connect </a:t>
            </a:r>
            <a:br>
              <a:rPr lang="en-US" altLang="en-US" sz="3600" dirty="0">
                <a:solidFill>
                  <a:srgbClr val="000000"/>
                </a:solidFill>
                <a:latin typeface="Comic Sans MS" pitchFamily="66" charset="0"/>
              </a:rPr>
            </a:br>
            <a:r>
              <a:rPr lang="en-US" altLang="en-US" sz="3600" dirty="0">
                <a:solidFill>
                  <a:srgbClr val="000000"/>
                </a:solidFill>
                <a:latin typeface="Comic Sans MS" pitchFamily="66" charset="0"/>
              </a:rPr>
              <a:t>mass, volume, and numbers of particles.  </a:t>
            </a:r>
            <a:r>
              <a:rPr lang="en-US" altLang="en-US" sz="2800" dirty="0">
                <a:solidFill>
                  <a:srgbClr val="000000"/>
                </a:solidFill>
                <a:latin typeface="Comic Sans MS" pitchFamily="66" charset="0"/>
              </a:rPr>
              <a:t>It’s a universal math tool that you can use </a:t>
            </a:r>
            <a:br>
              <a:rPr lang="en-US" altLang="en-US" sz="2800" dirty="0">
                <a:solidFill>
                  <a:srgbClr val="000000"/>
                </a:solidFill>
                <a:latin typeface="Comic Sans MS" pitchFamily="66" charset="0"/>
              </a:rPr>
            </a:br>
            <a:r>
              <a:rPr lang="en-US" altLang="en-US" sz="2800" dirty="0">
                <a:solidFill>
                  <a:srgbClr val="000000"/>
                </a:solidFill>
                <a:latin typeface="Comic Sans MS" pitchFamily="66" charset="0"/>
              </a:rPr>
              <a:t>to make amazing connections.</a:t>
            </a:r>
          </a:p>
          <a:p>
            <a:pPr eaLnBrk="1" hangingPunct="1">
              <a:spcBef>
                <a:spcPct val="50000"/>
              </a:spcBef>
              <a:buFontTx/>
              <a:buNone/>
            </a:pPr>
            <a:endParaRPr lang="en-US" altLang="en-US" sz="2800" dirty="0">
              <a:solidFill>
                <a:srgbClr val="000000"/>
              </a:solidFill>
              <a:latin typeface="Comic Sans MS" pitchFamily="66" charset="0"/>
            </a:endParaRPr>
          </a:p>
          <a:p>
            <a:pPr eaLnBrk="1" hangingPunct="1">
              <a:spcBef>
                <a:spcPct val="50000"/>
              </a:spcBef>
              <a:buFontTx/>
              <a:buNone/>
            </a:pPr>
            <a:r>
              <a:rPr lang="en-US" altLang="en-US" sz="2800" dirty="0">
                <a:solidFill>
                  <a:srgbClr val="000000"/>
                </a:solidFill>
                <a:latin typeface="Comic Sans MS" pitchFamily="66" charset="0"/>
              </a:rPr>
              <a:t>On the next page you will draw a cool map, connected to a silly story.  Please use a lot of space and be neat.  </a:t>
            </a:r>
            <a:br>
              <a:rPr lang="en-US" altLang="en-US" sz="2800" dirty="0">
                <a:solidFill>
                  <a:srgbClr val="000000"/>
                </a:solidFill>
                <a:latin typeface="Comic Sans MS" pitchFamily="66" charset="0"/>
              </a:rPr>
            </a:br>
            <a:r>
              <a:rPr lang="en-US" altLang="en-US" sz="2800" dirty="0">
                <a:solidFill>
                  <a:srgbClr val="000000"/>
                </a:solidFill>
                <a:latin typeface="Comic Sans MS" pitchFamily="66" charset="0"/>
              </a:rPr>
              <a:t>Copy everything especially </a:t>
            </a:r>
            <a:r>
              <a:rPr lang="en-US" altLang="en-US" sz="2800" u="sng" dirty="0">
                <a:solidFill>
                  <a:srgbClr val="FF0000"/>
                </a:solidFill>
                <a:latin typeface="Comic Sans MS" pitchFamily="66" charset="0"/>
              </a:rPr>
              <a:t>the mole shark</a:t>
            </a:r>
            <a:r>
              <a:rPr lang="en-US" altLang="en-US" sz="2800" dirty="0">
                <a:solidFill>
                  <a:srgbClr val="000000"/>
                </a:solidFill>
                <a:latin typeface="Comic Sans MS" pitchFamily="66" charset="0"/>
              </a:rPr>
              <a:t>…</a:t>
            </a:r>
          </a:p>
        </p:txBody>
      </p:sp>
      <p:sp>
        <p:nvSpPr>
          <p:cNvPr id="2" name="TextBox 1"/>
          <p:cNvSpPr txBox="1"/>
          <p:nvPr/>
        </p:nvSpPr>
        <p:spPr>
          <a:xfrm>
            <a:off x="0" y="0"/>
            <a:ext cx="9144000" cy="1938992"/>
          </a:xfrm>
          <a:prstGeom prst="rect">
            <a:avLst/>
          </a:prstGeom>
          <a:noFill/>
        </p:spPr>
        <p:txBody>
          <a:bodyPr wrap="square" rtlCol="0">
            <a:spAutoFit/>
          </a:bodyPr>
          <a:lstStyle/>
          <a:p>
            <a:pPr algn="ctr"/>
            <a:r>
              <a:rPr lang="en-US" sz="6000" b="1" dirty="0">
                <a:solidFill>
                  <a:srgbClr val="FF0000"/>
                </a:solidFill>
                <a:latin typeface="Felix Titling" panose="04060505060202020A04" pitchFamily="82" charset="0"/>
              </a:rPr>
              <a:t>Moles are Central </a:t>
            </a:r>
            <a:br>
              <a:rPr lang="en-US" sz="6000" b="1" dirty="0">
                <a:solidFill>
                  <a:srgbClr val="FF0000"/>
                </a:solidFill>
                <a:latin typeface="Felix Titling" panose="04060505060202020A04" pitchFamily="82" charset="0"/>
              </a:rPr>
            </a:br>
            <a:r>
              <a:rPr lang="en-US" sz="6000" b="1" dirty="0">
                <a:solidFill>
                  <a:srgbClr val="FF0000"/>
                </a:solidFill>
                <a:latin typeface="Felix Titling" panose="04060505060202020A04" pitchFamily="82" charset="0"/>
              </a:rPr>
              <a:t>to chemistry</a:t>
            </a:r>
          </a:p>
        </p:txBody>
      </p:sp>
    </p:spTree>
    <p:extLst>
      <p:ext uri="{BB962C8B-B14F-4D97-AF65-F5344CB8AC3E}">
        <p14:creationId xmlns:p14="http://schemas.microsoft.com/office/powerpoint/2010/main" val="34343031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3434661" y="3160693"/>
            <a:ext cx="1600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000000"/>
                </a:solidFill>
                <a:latin typeface="Comic Sans MS" pitchFamily="66" charset="0"/>
              </a:rPr>
              <a:t>Mole</a:t>
            </a:r>
            <a:br>
              <a:rPr lang="en-US" altLang="en-US" sz="2800" b="1" dirty="0">
                <a:solidFill>
                  <a:srgbClr val="000000"/>
                </a:solidFill>
                <a:latin typeface="Comic Sans MS" pitchFamily="66" charset="0"/>
              </a:rPr>
            </a:br>
            <a:r>
              <a:rPr lang="en-US" altLang="en-US" sz="2800" b="1" dirty="0">
                <a:solidFill>
                  <a:srgbClr val="000000"/>
                </a:solidFill>
                <a:latin typeface="Comic Sans MS" pitchFamily="66" charset="0"/>
              </a:rPr>
              <a:t>Island</a:t>
            </a:r>
          </a:p>
        </p:txBody>
      </p:sp>
      <p:sp>
        <p:nvSpPr>
          <p:cNvPr id="6148" name="Oval 6"/>
          <p:cNvSpPr>
            <a:spLocks noChangeArrowheads="1"/>
          </p:cNvSpPr>
          <p:nvPr/>
        </p:nvSpPr>
        <p:spPr bwMode="auto">
          <a:xfrm>
            <a:off x="3200400" y="2895600"/>
            <a:ext cx="1524000" cy="1524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17" name="TextBox 3"/>
          <p:cNvSpPr txBox="1">
            <a:spLocks noChangeArrowheads="1"/>
          </p:cNvSpPr>
          <p:nvPr/>
        </p:nvSpPr>
        <p:spPr bwMode="auto">
          <a:xfrm>
            <a:off x="22538" y="76200"/>
            <a:ext cx="1752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a:solidFill>
                  <a:srgbClr val="000000"/>
                </a:solidFill>
                <a:latin typeface="Comic Sans MS" panose="030F0702030302020204" pitchFamily="66" charset="0"/>
              </a:rPr>
              <a:t>36.  Chemistry Vacationland</a:t>
            </a:r>
          </a:p>
        </p:txBody>
      </p:sp>
    </p:spTree>
    <p:extLst>
      <p:ext uri="{BB962C8B-B14F-4D97-AF65-F5344CB8AC3E}">
        <p14:creationId xmlns:p14="http://schemas.microsoft.com/office/powerpoint/2010/main" val="34356442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3434661" y="3160693"/>
            <a:ext cx="1600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000000"/>
                </a:solidFill>
                <a:latin typeface="Comic Sans MS" pitchFamily="66" charset="0"/>
              </a:rPr>
              <a:t>Mole</a:t>
            </a:r>
            <a:br>
              <a:rPr lang="en-US" altLang="en-US" sz="2800" b="1" dirty="0">
                <a:solidFill>
                  <a:srgbClr val="000000"/>
                </a:solidFill>
                <a:latin typeface="Comic Sans MS" pitchFamily="66" charset="0"/>
              </a:rPr>
            </a:br>
            <a:r>
              <a:rPr lang="en-US" altLang="en-US" sz="2800" b="1" dirty="0">
                <a:solidFill>
                  <a:srgbClr val="000000"/>
                </a:solidFill>
                <a:latin typeface="Comic Sans MS" pitchFamily="66" charset="0"/>
              </a:rPr>
              <a:t>Island</a:t>
            </a:r>
          </a:p>
        </p:txBody>
      </p:sp>
      <p:sp>
        <p:nvSpPr>
          <p:cNvPr id="6148" name="Oval 6"/>
          <p:cNvSpPr>
            <a:spLocks noChangeArrowheads="1"/>
          </p:cNvSpPr>
          <p:nvPr/>
        </p:nvSpPr>
        <p:spPr bwMode="auto">
          <a:xfrm>
            <a:off x="3200400" y="2895600"/>
            <a:ext cx="1524000" cy="1524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6149" name="Text Box 7"/>
          <p:cNvSpPr txBox="1">
            <a:spLocks noChangeArrowheads="1"/>
          </p:cNvSpPr>
          <p:nvPr/>
        </p:nvSpPr>
        <p:spPr bwMode="auto">
          <a:xfrm>
            <a:off x="3206847" y="689401"/>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dirty="0">
                <a:solidFill>
                  <a:srgbClr val="FF0000"/>
                </a:solidFill>
                <a:latin typeface="Comic Sans MS" pitchFamily="66" charset="0"/>
              </a:rPr>
              <a:t>Volume Island</a:t>
            </a:r>
          </a:p>
        </p:txBody>
      </p:sp>
      <p:sp>
        <p:nvSpPr>
          <p:cNvPr id="6150" name="Oval 8"/>
          <p:cNvSpPr>
            <a:spLocks noChangeArrowheads="1"/>
          </p:cNvSpPr>
          <p:nvPr/>
        </p:nvSpPr>
        <p:spPr bwMode="auto">
          <a:xfrm>
            <a:off x="2895600" y="533400"/>
            <a:ext cx="2209800" cy="1143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6151" name="Text Box 9"/>
          <p:cNvSpPr txBox="1">
            <a:spLocks noChangeArrowheads="1"/>
          </p:cNvSpPr>
          <p:nvPr/>
        </p:nvSpPr>
        <p:spPr bwMode="auto">
          <a:xfrm>
            <a:off x="746172" y="5286236"/>
            <a:ext cx="1828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dirty="0">
                <a:solidFill>
                  <a:srgbClr val="333399"/>
                </a:solidFill>
                <a:latin typeface="Comic Sans MS" pitchFamily="66" charset="0"/>
              </a:rPr>
              <a:t>Particle </a:t>
            </a:r>
            <a:br>
              <a:rPr lang="en-US" altLang="en-US" sz="2000" b="1" dirty="0">
                <a:solidFill>
                  <a:srgbClr val="333399"/>
                </a:solidFill>
                <a:latin typeface="Comic Sans MS" pitchFamily="66" charset="0"/>
              </a:rPr>
            </a:br>
            <a:r>
              <a:rPr lang="en-US" altLang="en-US" sz="2000" b="1" dirty="0">
                <a:solidFill>
                  <a:srgbClr val="333399"/>
                </a:solidFill>
                <a:latin typeface="Comic Sans MS" pitchFamily="66" charset="0"/>
              </a:rPr>
              <a:t>Island</a:t>
            </a:r>
          </a:p>
        </p:txBody>
      </p:sp>
      <p:sp>
        <p:nvSpPr>
          <p:cNvPr id="6152" name="Oval 10"/>
          <p:cNvSpPr>
            <a:spLocks noChangeArrowheads="1"/>
          </p:cNvSpPr>
          <p:nvPr/>
        </p:nvSpPr>
        <p:spPr bwMode="auto">
          <a:xfrm>
            <a:off x="457200" y="5029200"/>
            <a:ext cx="1524000" cy="1219200"/>
          </a:xfrm>
          <a:prstGeom prst="ellipse">
            <a:avLst/>
          </a:prstGeom>
          <a:noFill/>
          <a:ln w="95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6153" name="Text Box 11"/>
          <p:cNvSpPr txBox="1">
            <a:spLocks noChangeArrowheads="1"/>
          </p:cNvSpPr>
          <p:nvPr/>
        </p:nvSpPr>
        <p:spPr bwMode="auto">
          <a:xfrm>
            <a:off x="5830086" y="5029200"/>
            <a:ext cx="1905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rgbClr val="006600"/>
                </a:solidFill>
                <a:latin typeface="Comic Sans MS" pitchFamily="66" charset="0"/>
              </a:rPr>
              <a:t>Mass</a:t>
            </a:r>
            <a:br>
              <a:rPr lang="en-US" altLang="en-US" sz="2400" b="1" dirty="0">
                <a:solidFill>
                  <a:srgbClr val="006600"/>
                </a:solidFill>
                <a:latin typeface="Comic Sans MS" pitchFamily="66" charset="0"/>
              </a:rPr>
            </a:br>
            <a:r>
              <a:rPr lang="en-US" altLang="en-US" sz="2400" b="1" dirty="0">
                <a:solidFill>
                  <a:srgbClr val="006600"/>
                </a:solidFill>
                <a:latin typeface="Comic Sans MS" pitchFamily="66" charset="0"/>
              </a:rPr>
              <a:t>Island</a:t>
            </a:r>
          </a:p>
        </p:txBody>
      </p:sp>
      <p:sp>
        <p:nvSpPr>
          <p:cNvPr id="6154" name="Oval 12"/>
          <p:cNvSpPr>
            <a:spLocks noChangeArrowheads="1"/>
          </p:cNvSpPr>
          <p:nvPr/>
        </p:nvSpPr>
        <p:spPr bwMode="auto">
          <a:xfrm>
            <a:off x="5410200" y="4724400"/>
            <a:ext cx="1828800" cy="1371600"/>
          </a:xfrm>
          <a:prstGeom prst="ellipse">
            <a:avLst/>
          </a:prstGeom>
          <a:noFill/>
          <a:ln w="952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6155" name="Line 13"/>
          <p:cNvSpPr>
            <a:spLocks noChangeShapeType="1"/>
          </p:cNvSpPr>
          <p:nvPr/>
        </p:nvSpPr>
        <p:spPr bwMode="auto">
          <a:xfrm>
            <a:off x="3962400" y="1676400"/>
            <a:ext cx="0" cy="1219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156" name="Line 14"/>
          <p:cNvSpPr>
            <a:spLocks noChangeShapeType="1"/>
          </p:cNvSpPr>
          <p:nvPr/>
        </p:nvSpPr>
        <p:spPr bwMode="auto">
          <a:xfrm flipV="1">
            <a:off x="1828800" y="4114800"/>
            <a:ext cx="1524000" cy="114300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157" name="Line 15"/>
          <p:cNvSpPr>
            <a:spLocks noChangeShapeType="1"/>
          </p:cNvSpPr>
          <p:nvPr/>
        </p:nvSpPr>
        <p:spPr bwMode="auto">
          <a:xfrm>
            <a:off x="4572000" y="4114800"/>
            <a:ext cx="1066800" cy="83820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158" name="Text Box 16"/>
          <p:cNvSpPr txBox="1">
            <a:spLocks noChangeArrowheads="1"/>
          </p:cNvSpPr>
          <p:nvPr/>
        </p:nvSpPr>
        <p:spPr bwMode="auto">
          <a:xfrm>
            <a:off x="2667000" y="2057399"/>
            <a:ext cx="2667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dirty="0">
                <a:solidFill>
                  <a:srgbClr val="000000"/>
                </a:solidFill>
              </a:rPr>
              <a:t>1 mole = 22.4 L of gas</a:t>
            </a:r>
          </a:p>
        </p:txBody>
      </p:sp>
      <p:sp>
        <p:nvSpPr>
          <p:cNvPr id="6159" name="Text Box 17"/>
          <p:cNvSpPr txBox="1">
            <a:spLocks noChangeArrowheads="1"/>
          </p:cNvSpPr>
          <p:nvPr/>
        </p:nvSpPr>
        <p:spPr bwMode="auto">
          <a:xfrm rot="2046716">
            <a:off x="624467" y="4349234"/>
            <a:ext cx="339301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dirty="0">
                <a:solidFill>
                  <a:srgbClr val="000000"/>
                </a:solidFill>
              </a:rPr>
              <a:t>1 mole = 6.02 x 10</a:t>
            </a:r>
            <a:r>
              <a:rPr lang="en-US" altLang="en-US" sz="1800" b="1" baseline="30000" dirty="0">
                <a:solidFill>
                  <a:srgbClr val="000000"/>
                </a:solidFill>
              </a:rPr>
              <a:t>23</a:t>
            </a:r>
            <a:r>
              <a:rPr lang="en-US" altLang="en-US" sz="1800" b="1" dirty="0">
                <a:solidFill>
                  <a:srgbClr val="000000"/>
                </a:solidFill>
              </a:rPr>
              <a:t> particles</a:t>
            </a:r>
          </a:p>
        </p:txBody>
      </p:sp>
      <p:sp>
        <p:nvSpPr>
          <p:cNvPr id="6160" name="Text Box 18"/>
          <p:cNvSpPr txBox="1">
            <a:spLocks noChangeArrowheads="1"/>
          </p:cNvSpPr>
          <p:nvPr/>
        </p:nvSpPr>
        <p:spPr bwMode="auto">
          <a:xfrm rot="-1686731">
            <a:off x="4114800" y="4114800"/>
            <a:ext cx="2743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dirty="0">
                <a:solidFill>
                  <a:srgbClr val="000000"/>
                </a:solidFill>
              </a:rPr>
              <a:t>1 mole = molar mass</a:t>
            </a:r>
          </a:p>
        </p:txBody>
      </p:sp>
      <p:sp>
        <p:nvSpPr>
          <p:cNvPr id="17" name="TextBox 3"/>
          <p:cNvSpPr txBox="1">
            <a:spLocks noChangeArrowheads="1"/>
          </p:cNvSpPr>
          <p:nvPr/>
        </p:nvSpPr>
        <p:spPr bwMode="auto">
          <a:xfrm>
            <a:off x="22538" y="76200"/>
            <a:ext cx="1752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a:solidFill>
                  <a:srgbClr val="000000"/>
                </a:solidFill>
                <a:latin typeface="Comic Sans MS" panose="030F0702030302020204" pitchFamily="66" charset="0"/>
              </a:rPr>
              <a:t>36.  Chemistry Vacationland</a:t>
            </a:r>
          </a:p>
        </p:txBody>
      </p:sp>
      <p:grpSp>
        <p:nvGrpSpPr>
          <p:cNvPr id="81" name="Group 80">
            <a:extLst>
              <a:ext uri="{FF2B5EF4-FFF2-40B4-BE49-F238E27FC236}">
                <a16:creationId xmlns:a16="http://schemas.microsoft.com/office/drawing/2014/main" id="{D8CDAC60-4312-4218-8C80-4C607818A683}"/>
              </a:ext>
            </a:extLst>
          </p:cNvPr>
          <p:cNvGrpSpPr/>
          <p:nvPr/>
        </p:nvGrpSpPr>
        <p:grpSpPr>
          <a:xfrm>
            <a:off x="6531810" y="76200"/>
            <a:ext cx="2510682" cy="2717325"/>
            <a:chOff x="6531810" y="76200"/>
            <a:chExt cx="2510682" cy="2717325"/>
          </a:xfrm>
        </p:grpSpPr>
        <p:cxnSp>
          <p:nvCxnSpPr>
            <p:cNvPr id="5" name="Straight Connector 4">
              <a:extLst>
                <a:ext uri="{FF2B5EF4-FFF2-40B4-BE49-F238E27FC236}">
                  <a16:creationId xmlns:a16="http://schemas.microsoft.com/office/drawing/2014/main" id="{EE959EB9-07B9-40C7-B542-869844149630}"/>
                </a:ext>
              </a:extLst>
            </p:cNvPr>
            <p:cNvCxnSpPr>
              <a:cxnSpLocks/>
              <a:stCxn id="10" idx="0"/>
            </p:cNvCxnSpPr>
            <p:nvPr/>
          </p:nvCxnSpPr>
          <p:spPr>
            <a:xfrm flipV="1">
              <a:off x="6715960" y="1219200"/>
              <a:ext cx="904040" cy="276854"/>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0B8CC6F-5EF1-4CE1-9D13-9B1DAEE6C42F}"/>
                </a:ext>
              </a:extLst>
            </p:cNvPr>
            <p:cNvCxnSpPr>
              <a:cxnSpLocks/>
              <a:stCxn id="11" idx="0"/>
            </p:cNvCxnSpPr>
            <p:nvPr/>
          </p:nvCxnSpPr>
          <p:spPr>
            <a:xfrm flipV="1">
              <a:off x="7182557" y="1219202"/>
              <a:ext cx="437443" cy="832868"/>
            </a:xfrm>
            <a:prstGeom prst="line">
              <a:avLst/>
            </a:prstGeom>
          </p:spPr>
          <p:style>
            <a:lnRef idx="1">
              <a:schemeClr val="dk1"/>
            </a:lnRef>
            <a:fillRef idx="0">
              <a:schemeClr val="dk1"/>
            </a:fillRef>
            <a:effectRef idx="0">
              <a:schemeClr val="dk1"/>
            </a:effectRef>
            <a:fontRef idx="minor">
              <a:schemeClr val="tx1"/>
            </a:fontRef>
          </p:style>
        </p:cxnSp>
        <p:sp>
          <p:nvSpPr>
            <p:cNvPr id="10" name="Arc 9">
              <a:extLst>
                <a:ext uri="{FF2B5EF4-FFF2-40B4-BE49-F238E27FC236}">
                  <a16:creationId xmlns:a16="http://schemas.microsoft.com/office/drawing/2014/main" id="{949BEEEE-2660-4DDD-BDB9-430DC8DE10EB}"/>
                </a:ext>
              </a:extLst>
            </p:cNvPr>
            <p:cNvSpPr/>
            <p:nvPr/>
          </p:nvSpPr>
          <p:spPr>
            <a:xfrm rot="13907519">
              <a:off x="6943461" y="104791"/>
              <a:ext cx="895879" cy="1719181"/>
            </a:xfrm>
            <a:prstGeom prst="arc">
              <a:avLst>
                <a:gd name="adj1" fmla="val 16200000"/>
                <a:gd name="adj2" fmla="val 5213196"/>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F3BAACFC-A6CF-47C5-817F-9A230978C647}"/>
                </a:ext>
              </a:extLst>
            </p:cNvPr>
            <p:cNvSpPr/>
            <p:nvPr/>
          </p:nvSpPr>
          <p:spPr>
            <a:xfrm rot="13907519" flipH="1">
              <a:off x="7456463" y="660807"/>
              <a:ext cx="803071" cy="1719181"/>
            </a:xfrm>
            <a:prstGeom prst="arc">
              <a:avLst>
                <a:gd name="adj1" fmla="val 16200000"/>
                <a:gd name="adj2" fmla="val 598544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666EF56-1CBF-432E-BF53-7DC5C1107E85}"/>
                </a:ext>
              </a:extLst>
            </p:cNvPr>
            <p:cNvCxnSpPr>
              <a:stCxn id="10" idx="0"/>
            </p:cNvCxnSpPr>
            <p:nvPr/>
          </p:nvCxnSpPr>
          <p:spPr>
            <a:xfrm>
              <a:off x="6715960" y="1496054"/>
              <a:ext cx="142040" cy="104146"/>
            </a:xfrm>
            <a:prstGeom prst="line">
              <a:avLst/>
            </a:prstGeom>
            <a:ln w="635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3F56205-D171-4D50-9C0A-08DD6D85DE8D}"/>
                </a:ext>
              </a:extLst>
            </p:cNvPr>
            <p:cNvCxnSpPr>
              <a:cxnSpLocks/>
            </p:cNvCxnSpPr>
            <p:nvPr/>
          </p:nvCxnSpPr>
          <p:spPr>
            <a:xfrm flipV="1">
              <a:off x="6860377" y="1453185"/>
              <a:ext cx="17380" cy="146426"/>
            </a:xfrm>
            <a:prstGeom prst="line">
              <a:avLst/>
            </a:prstGeom>
            <a:ln w="63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1FAD463B-06D6-486E-A76A-15BE75A011E1}"/>
                </a:ext>
              </a:extLst>
            </p:cNvPr>
            <p:cNvCxnSpPr/>
            <p:nvPr/>
          </p:nvCxnSpPr>
          <p:spPr>
            <a:xfrm>
              <a:off x="6882937" y="1453185"/>
              <a:ext cx="142040" cy="104146"/>
            </a:xfrm>
            <a:prstGeom prst="line">
              <a:avLst/>
            </a:prstGeom>
            <a:ln w="635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6D10710-72A1-4BB3-91A6-F5A666ED5463}"/>
                </a:ext>
              </a:extLst>
            </p:cNvPr>
            <p:cNvCxnSpPr>
              <a:cxnSpLocks/>
            </p:cNvCxnSpPr>
            <p:nvPr/>
          </p:nvCxnSpPr>
          <p:spPr>
            <a:xfrm flipH="1">
              <a:off x="7022174" y="1393493"/>
              <a:ext cx="14786" cy="154634"/>
            </a:xfrm>
            <a:prstGeom prst="line">
              <a:avLst/>
            </a:prstGeom>
            <a:ln w="63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9DD8F6F-9481-43B4-9A1F-6D43E19B7E3B}"/>
                </a:ext>
              </a:extLst>
            </p:cNvPr>
            <p:cNvCxnSpPr/>
            <p:nvPr/>
          </p:nvCxnSpPr>
          <p:spPr>
            <a:xfrm>
              <a:off x="7034787" y="1393493"/>
              <a:ext cx="142040" cy="104146"/>
            </a:xfrm>
            <a:prstGeom prst="line">
              <a:avLst/>
            </a:prstGeom>
            <a:ln w="635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5530CDC-9474-4B6E-9D86-DAEEB0164C8C}"/>
                </a:ext>
              </a:extLst>
            </p:cNvPr>
            <p:cNvCxnSpPr>
              <a:cxnSpLocks/>
            </p:cNvCxnSpPr>
            <p:nvPr/>
          </p:nvCxnSpPr>
          <p:spPr>
            <a:xfrm flipH="1">
              <a:off x="7167980" y="1358890"/>
              <a:ext cx="9393" cy="137164"/>
            </a:xfrm>
            <a:prstGeom prst="line">
              <a:avLst/>
            </a:prstGeom>
            <a:ln w="635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B3D52B3-805D-46A0-AF6F-C0F71797DD17}"/>
                </a:ext>
              </a:extLst>
            </p:cNvPr>
            <p:cNvCxnSpPr>
              <a:cxnSpLocks/>
            </p:cNvCxnSpPr>
            <p:nvPr/>
          </p:nvCxnSpPr>
          <p:spPr>
            <a:xfrm>
              <a:off x="7100437" y="1938173"/>
              <a:ext cx="90677" cy="101490"/>
            </a:xfrm>
            <a:prstGeom prst="line">
              <a:avLst/>
            </a:prstGeom>
            <a:ln w="635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D08B3165-0A18-4367-B6CF-A42BDE50E79C}"/>
                </a:ext>
              </a:extLst>
            </p:cNvPr>
            <p:cNvCxnSpPr>
              <a:cxnSpLocks/>
            </p:cNvCxnSpPr>
            <p:nvPr/>
          </p:nvCxnSpPr>
          <p:spPr>
            <a:xfrm>
              <a:off x="7100437" y="1948717"/>
              <a:ext cx="128158" cy="0"/>
            </a:xfrm>
            <a:prstGeom prst="line">
              <a:avLst/>
            </a:prstGeom>
            <a:ln w="635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E0BE66C8-C584-45CD-9448-015A3C66938F}"/>
                </a:ext>
              </a:extLst>
            </p:cNvPr>
            <p:cNvCxnSpPr>
              <a:cxnSpLocks/>
            </p:cNvCxnSpPr>
            <p:nvPr/>
          </p:nvCxnSpPr>
          <p:spPr>
            <a:xfrm>
              <a:off x="7148316" y="1838933"/>
              <a:ext cx="90684" cy="100688"/>
            </a:xfrm>
            <a:prstGeom prst="line">
              <a:avLst/>
            </a:prstGeom>
            <a:ln w="635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8FDD955-E9C9-443C-9325-98AD645CB0B1}"/>
                </a:ext>
              </a:extLst>
            </p:cNvPr>
            <p:cNvCxnSpPr>
              <a:cxnSpLocks/>
            </p:cNvCxnSpPr>
            <p:nvPr/>
          </p:nvCxnSpPr>
          <p:spPr>
            <a:xfrm>
              <a:off x="7158242" y="1839396"/>
              <a:ext cx="136467" cy="8805"/>
            </a:xfrm>
            <a:prstGeom prst="line">
              <a:avLst/>
            </a:prstGeom>
            <a:ln w="635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58DB8AB0-6CF4-4A81-8BA1-93ADC04D91AE}"/>
                </a:ext>
              </a:extLst>
            </p:cNvPr>
            <p:cNvCxnSpPr>
              <a:cxnSpLocks/>
            </p:cNvCxnSpPr>
            <p:nvPr/>
          </p:nvCxnSpPr>
          <p:spPr>
            <a:xfrm>
              <a:off x="7239000" y="1737810"/>
              <a:ext cx="58496" cy="83393"/>
            </a:xfrm>
            <a:prstGeom prst="line">
              <a:avLst/>
            </a:prstGeom>
            <a:ln w="635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573FC4D-BBD9-4208-B63D-77EFC59423AC}"/>
                </a:ext>
              </a:extLst>
            </p:cNvPr>
            <p:cNvCxnSpPr>
              <a:cxnSpLocks/>
            </p:cNvCxnSpPr>
            <p:nvPr/>
          </p:nvCxnSpPr>
          <p:spPr>
            <a:xfrm>
              <a:off x="7243012" y="1748867"/>
              <a:ext cx="88725" cy="12575"/>
            </a:xfrm>
            <a:prstGeom prst="line">
              <a:avLst/>
            </a:prstGeom>
            <a:ln w="6350"/>
          </p:spPr>
          <p:style>
            <a:lnRef idx="1">
              <a:schemeClr val="dk1"/>
            </a:lnRef>
            <a:fillRef idx="0">
              <a:schemeClr val="dk1"/>
            </a:fillRef>
            <a:effectRef idx="0">
              <a:schemeClr val="dk1"/>
            </a:effectRef>
            <a:fontRef idx="minor">
              <a:schemeClr val="tx1"/>
            </a:fontRef>
          </p:style>
        </p:cxnSp>
        <p:sp>
          <p:nvSpPr>
            <p:cNvPr id="51" name="Oval 50">
              <a:extLst>
                <a:ext uri="{FF2B5EF4-FFF2-40B4-BE49-F238E27FC236}">
                  <a16:creationId xmlns:a16="http://schemas.microsoft.com/office/drawing/2014/main" id="{2657062A-9F87-442E-A95F-B22046A869E0}"/>
                </a:ext>
              </a:extLst>
            </p:cNvPr>
            <p:cNvSpPr/>
            <p:nvPr/>
          </p:nvSpPr>
          <p:spPr>
            <a:xfrm>
              <a:off x="6995516" y="1034870"/>
              <a:ext cx="78542" cy="898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97E8A63D-709D-4685-9E2D-24C949C565B9}"/>
                </a:ext>
              </a:extLst>
            </p:cNvPr>
            <p:cNvCxnSpPr>
              <a:cxnSpLocks/>
            </p:cNvCxnSpPr>
            <p:nvPr/>
          </p:nvCxnSpPr>
          <p:spPr>
            <a:xfrm flipV="1">
              <a:off x="6913429" y="873940"/>
              <a:ext cx="108745" cy="238344"/>
            </a:xfrm>
            <a:prstGeom prst="line">
              <a:avLst/>
            </a:prstGeom>
            <a:ln w="1905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250D7F3B-0DDD-4405-9E18-06D93E141676}"/>
                </a:ext>
              </a:extLst>
            </p:cNvPr>
            <p:cNvCxnSpPr>
              <a:cxnSpLocks/>
            </p:cNvCxnSpPr>
            <p:nvPr/>
          </p:nvCxnSpPr>
          <p:spPr>
            <a:xfrm flipH="1">
              <a:off x="8305800" y="76200"/>
              <a:ext cx="38101" cy="502114"/>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5DFF5700-A844-4181-B8F9-763F75281776}"/>
                </a:ext>
              </a:extLst>
            </p:cNvPr>
            <p:cNvCxnSpPr/>
            <p:nvPr/>
          </p:nvCxnSpPr>
          <p:spPr>
            <a:xfrm>
              <a:off x="8343901" y="76200"/>
              <a:ext cx="437896" cy="888181"/>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AE2B57CE-FBCD-46CC-BA9D-E2140278963A}"/>
                </a:ext>
              </a:extLst>
            </p:cNvPr>
            <p:cNvCxnSpPr>
              <a:cxnSpLocks/>
            </p:cNvCxnSpPr>
            <p:nvPr/>
          </p:nvCxnSpPr>
          <p:spPr>
            <a:xfrm flipH="1" flipV="1">
              <a:off x="8395164" y="914400"/>
              <a:ext cx="386633" cy="49982"/>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08193B0D-62DA-4E55-9F5C-10FDA7F73BD3}"/>
                </a:ext>
              </a:extLst>
            </p:cNvPr>
            <p:cNvCxnSpPr>
              <a:cxnSpLocks/>
              <a:stCxn id="10" idx="2"/>
            </p:cNvCxnSpPr>
            <p:nvPr/>
          </p:nvCxnSpPr>
          <p:spPr>
            <a:xfrm>
              <a:off x="8034429" y="399042"/>
              <a:ext cx="271371" cy="179272"/>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9330019F-DE01-42A1-A1FB-EF81896F6381}"/>
                </a:ext>
              </a:extLst>
            </p:cNvPr>
            <p:cNvCxnSpPr>
              <a:cxnSpLocks/>
            </p:cNvCxnSpPr>
            <p:nvPr/>
          </p:nvCxnSpPr>
          <p:spPr>
            <a:xfrm>
              <a:off x="7452485" y="956263"/>
              <a:ext cx="204610" cy="127482"/>
            </a:xfrm>
            <a:prstGeom prst="line">
              <a:avLst/>
            </a:prstGeom>
            <a:ln w="3175"/>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20D5E95D-A4E9-4122-9EBE-4AC53182C1D9}"/>
                </a:ext>
              </a:extLst>
            </p:cNvPr>
            <p:cNvCxnSpPr>
              <a:cxnSpLocks/>
            </p:cNvCxnSpPr>
            <p:nvPr/>
          </p:nvCxnSpPr>
          <p:spPr>
            <a:xfrm>
              <a:off x="7504369" y="911368"/>
              <a:ext cx="204610" cy="127482"/>
            </a:xfrm>
            <a:prstGeom prst="line">
              <a:avLst/>
            </a:prstGeom>
            <a:ln w="3175"/>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142D7CF6-7BAD-432B-9FFF-F2EE24BEB239}"/>
                </a:ext>
              </a:extLst>
            </p:cNvPr>
            <p:cNvCxnSpPr>
              <a:cxnSpLocks/>
            </p:cNvCxnSpPr>
            <p:nvPr/>
          </p:nvCxnSpPr>
          <p:spPr>
            <a:xfrm>
              <a:off x="7555632" y="887680"/>
              <a:ext cx="204610" cy="127482"/>
            </a:xfrm>
            <a:prstGeom prst="line">
              <a:avLst/>
            </a:prstGeom>
            <a:ln w="3175"/>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37549496-A650-41BF-8CE0-B2E2D74780EE}"/>
                </a:ext>
              </a:extLst>
            </p:cNvPr>
            <p:cNvCxnSpPr>
              <a:cxnSpLocks/>
            </p:cNvCxnSpPr>
            <p:nvPr/>
          </p:nvCxnSpPr>
          <p:spPr>
            <a:xfrm>
              <a:off x="7433020" y="999387"/>
              <a:ext cx="204610" cy="127482"/>
            </a:xfrm>
            <a:prstGeom prst="line">
              <a:avLst/>
            </a:prstGeom>
            <a:ln w="3175"/>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CA4FA0A6-F0BA-4894-963F-7DBEA8C6405D}"/>
                </a:ext>
              </a:extLst>
            </p:cNvPr>
            <p:cNvCxnSpPr>
              <a:cxnSpLocks/>
            </p:cNvCxnSpPr>
            <p:nvPr/>
          </p:nvCxnSpPr>
          <p:spPr>
            <a:xfrm>
              <a:off x="7606895" y="842785"/>
              <a:ext cx="204610" cy="127482"/>
            </a:xfrm>
            <a:prstGeom prst="line">
              <a:avLst/>
            </a:prstGeom>
            <a:ln w="3175"/>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AF4C60AB-EF58-4C26-BCBC-64C88AE16645}"/>
                </a:ext>
              </a:extLst>
            </p:cNvPr>
            <p:cNvCxnSpPr>
              <a:cxnSpLocks/>
            </p:cNvCxnSpPr>
            <p:nvPr/>
          </p:nvCxnSpPr>
          <p:spPr>
            <a:xfrm flipH="1" flipV="1">
              <a:off x="7150198" y="160227"/>
              <a:ext cx="40916" cy="463145"/>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38C638B7-D382-47CD-AFB8-7B7A1D031154}"/>
                </a:ext>
              </a:extLst>
            </p:cNvPr>
            <p:cNvCxnSpPr>
              <a:cxnSpLocks/>
            </p:cNvCxnSpPr>
            <p:nvPr/>
          </p:nvCxnSpPr>
          <p:spPr>
            <a:xfrm flipH="1" flipV="1">
              <a:off x="7148317" y="152400"/>
              <a:ext cx="356052" cy="284310"/>
            </a:xfrm>
            <a:prstGeom prst="line">
              <a:avLst/>
            </a:prstGeom>
          </p:spPr>
          <p:style>
            <a:lnRef idx="1">
              <a:schemeClr val="dk1"/>
            </a:lnRef>
            <a:fillRef idx="0">
              <a:schemeClr val="dk1"/>
            </a:fillRef>
            <a:effectRef idx="0">
              <a:schemeClr val="dk1"/>
            </a:effectRef>
            <a:fontRef idx="minor">
              <a:schemeClr val="tx1"/>
            </a:fontRef>
          </p:style>
        </p:cxnSp>
        <p:sp>
          <p:nvSpPr>
            <p:cNvPr id="80" name="TextBox 79">
              <a:extLst>
                <a:ext uri="{FF2B5EF4-FFF2-40B4-BE49-F238E27FC236}">
                  <a16:creationId xmlns:a16="http://schemas.microsoft.com/office/drawing/2014/main" id="{AE32A03F-74E7-4F51-AD49-89FAFF7EB86D}"/>
                </a:ext>
              </a:extLst>
            </p:cNvPr>
            <p:cNvSpPr txBox="1"/>
            <p:nvPr/>
          </p:nvSpPr>
          <p:spPr>
            <a:xfrm>
              <a:off x="7213692" y="2208750"/>
              <a:ext cx="1828800" cy="584775"/>
            </a:xfrm>
            <a:prstGeom prst="rect">
              <a:avLst/>
            </a:prstGeom>
            <a:noFill/>
          </p:spPr>
          <p:txBody>
            <a:bodyPr wrap="square" rtlCol="0">
              <a:spAutoFit/>
            </a:bodyPr>
            <a:lstStyle/>
            <a:p>
              <a:r>
                <a:rPr lang="en-US" sz="3200" b="1" dirty="0">
                  <a:solidFill>
                    <a:srgbClr val="FF0000"/>
                  </a:solidFill>
                  <a:latin typeface="Chiller" panose="04020404031007020602" pitchFamily="82" charset="0"/>
                </a:rPr>
                <a:t>Mole Shark!</a:t>
              </a:r>
            </a:p>
          </p:txBody>
        </p:sp>
      </p:grpSp>
    </p:spTree>
    <p:extLst>
      <p:ext uri="{BB962C8B-B14F-4D97-AF65-F5344CB8AC3E}">
        <p14:creationId xmlns:p14="http://schemas.microsoft.com/office/powerpoint/2010/main" val="1458729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8586"/>
            <a:ext cx="9144000"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solidFill>
                  <a:srgbClr val="000099"/>
                </a:solidFill>
                <a:latin typeface="Comic Sans MS" pitchFamily="66" charset="0"/>
              </a:rPr>
              <a:t>It begins, our first Mole Math Problem</a:t>
            </a:r>
            <a:br>
              <a:rPr lang="en-US" altLang="en-US" dirty="0">
                <a:solidFill>
                  <a:srgbClr val="000099"/>
                </a:solidFill>
                <a:latin typeface="Comic Sans MS" pitchFamily="66" charset="0"/>
              </a:rPr>
            </a:br>
            <a:br>
              <a:rPr lang="en-US" altLang="en-US" dirty="0">
                <a:solidFill>
                  <a:srgbClr val="000099"/>
                </a:solidFill>
                <a:latin typeface="Comic Sans MS" pitchFamily="66" charset="0"/>
              </a:rPr>
            </a:br>
            <a:r>
              <a:rPr lang="en-US" altLang="en-US" dirty="0">
                <a:solidFill>
                  <a:srgbClr val="000099"/>
                </a:solidFill>
                <a:latin typeface="Comic Sans MS" pitchFamily="66" charset="0"/>
              </a:rPr>
              <a:t>37.  How many liters of neon gas are in </a:t>
            </a:r>
            <a:br>
              <a:rPr lang="en-US" altLang="en-US" dirty="0">
                <a:solidFill>
                  <a:srgbClr val="000099"/>
                </a:solidFill>
                <a:latin typeface="Comic Sans MS" pitchFamily="66" charset="0"/>
              </a:rPr>
            </a:br>
            <a:r>
              <a:rPr lang="en-US" altLang="en-US" dirty="0">
                <a:solidFill>
                  <a:srgbClr val="000099"/>
                </a:solidFill>
                <a:latin typeface="Comic Sans MS" pitchFamily="66" charset="0"/>
              </a:rPr>
              <a:t>       65.3 g of neon?  </a:t>
            </a:r>
            <a:r>
              <a:rPr lang="en-US" altLang="en-US" sz="1800" dirty="0">
                <a:solidFill>
                  <a:srgbClr val="0000CC"/>
                </a:solidFill>
              </a:rPr>
              <a:t>(hint: start at the beginning)  </a:t>
            </a:r>
          </a:p>
          <a:p>
            <a:pPr marL="514350" indent="-514350" eaLnBrk="1" hangingPunct="1">
              <a:spcBef>
                <a:spcPct val="50000"/>
              </a:spcBef>
              <a:buFontTx/>
              <a:buAutoNum type="arabicPeriod" startAt="37"/>
            </a:pPr>
            <a:endParaRPr lang="en-US" altLang="en-US" sz="1800" dirty="0">
              <a:solidFill>
                <a:srgbClr val="0000CC"/>
              </a:solidFill>
            </a:endParaRPr>
          </a:p>
          <a:p>
            <a:pPr eaLnBrk="1" hangingPunct="1">
              <a:spcBef>
                <a:spcPct val="50000"/>
              </a:spcBef>
              <a:buFontTx/>
              <a:buNone/>
            </a:pPr>
            <a:r>
              <a:rPr lang="en-US" altLang="en-US" sz="2400" dirty="0">
                <a:solidFill>
                  <a:srgbClr val="000000">
                    <a:lumMod val="95000"/>
                    <a:lumOff val="5000"/>
                  </a:srgbClr>
                </a:solidFill>
              </a:rPr>
              <a:t> </a:t>
            </a:r>
            <a:r>
              <a:rPr lang="en-US" altLang="en-US" sz="2800" dirty="0">
                <a:solidFill>
                  <a:srgbClr val="000000">
                    <a:lumMod val="95000"/>
                    <a:lumOff val="5000"/>
                  </a:srgbClr>
                </a:solidFill>
                <a:latin typeface="Times New Roman" panose="02020603050405020304" pitchFamily="18" charset="0"/>
                <a:cs typeface="Times New Roman" panose="02020603050405020304" pitchFamily="18" charset="0"/>
              </a:rPr>
              <a:t>Where is the beginning?  What island do we start on? </a:t>
            </a:r>
          </a:p>
          <a:p>
            <a:pPr eaLnBrk="1" hangingPunct="1">
              <a:spcBef>
                <a:spcPct val="50000"/>
              </a:spcBef>
              <a:buFontTx/>
              <a:buNone/>
            </a:pPr>
            <a:r>
              <a:rPr lang="en-US" alt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endParaRPr lang="en-US" altLang="en-US" sz="1100" dirty="0">
              <a:solidFill>
                <a:srgbClr val="000000">
                  <a:lumMod val="95000"/>
                  <a:lumOff val="5000"/>
                </a:srgb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00">
                    <a:lumMod val="95000"/>
                    <a:lumOff val="5000"/>
                  </a:srgbClr>
                </a:solidFill>
                <a:latin typeface="Times New Roman" panose="02020603050405020304" pitchFamily="18" charset="0"/>
                <a:cs typeface="Times New Roman" panose="02020603050405020304" pitchFamily="18" charset="0"/>
              </a:rPr>
              <a:t> Next slide, let’s diagram the plan.</a:t>
            </a:r>
            <a:endPar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0387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
          <p:cNvSpPr>
            <a:spLocks noChangeArrowheads="1" noChangeShapeType="1" noTextEdit="1"/>
          </p:cNvSpPr>
          <p:nvPr/>
        </p:nvSpPr>
        <p:spPr bwMode="auto">
          <a:xfrm>
            <a:off x="228600" y="152400"/>
            <a:ext cx="2971800" cy="1447800"/>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endParaRPr>
          </a:p>
        </p:txBody>
      </p:sp>
      <p:sp>
        <p:nvSpPr>
          <p:cNvPr id="8195" name="Text Box 5"/>
          <p:cNvSpPr txBox="1">
            <a:spLocks noChangeArrowheads="1"/>
          </p:cNvSpPr>
          <p:nvPr/>
        </p:nvSpPr>
        <p:spPr bwMode="auto">
          <a:xfrm>
            <a:off x="4495800" y="32766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latin typeface="Comic Sans MS" pitchFamily="66" charset="0"/>
              </a:rPr>
              <a:t>Mole</a:t>
            </a:r>
            <a:br>
              <a:rPr lang="en-US" altLang="en-US" sz="1800">
                <a:solidFill>
                  <a:srgbClr val="000000"/>
                </a:solidFill>
                <a:latin typeface="Comic Sans MS" pitchFamily="66" charset="0"/>
              </a:rPr>
            </a:br>
            <a:r>
              <a:rPr lang="en-US" altLang="en-US" sz="1800">
                <a:solidFill>
                  <a:srgbClr val="000000"/>
                </a:solidFill>
                <a:latin typeface="Comic Sans MS" pitchFamily="66" charset="0"/>
              </a:rPr>
              <a:t>Island</a:t>
            </a:r>
          </a:p>
        </p:txBody>
      </p:sp>
      <p:sp>
        <p:nvSpPr>
          <p:cNvPr id="8196" name="Oval 6"/>
          <p:cNvSpPr>
            <a:spLocks noChangeArrowheads="1"/>
          </p:cNvSpPr>
          <p:nvPr/>
        </p:nvSpPr>
        <p:spPr bwMode="auto">
          <a:xfrm>
            <a:off x="4114800" y="2895600"/>
            <a:ext cx="1524000" cy="1524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8197" name="Text Box 7"/>
          <p:cNvSpPr txBox="1">
            <a:spLocks noChangeArrowheads="1"/>
          </p:cNvSpPr>
          <p:nvPr/>
        </p:nvSpPr>
        <p:spPr bwMode="auto">
          <a:xfrm>
            <a:off x="4419600" y="7620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latin typeface="Comic Sans MS" pitchFamily="66" charset="0"/>
              </a:rPr>
              <a:t>Volume Island</a:t>
            </a:r>
          </a:p>
        </p:txBody>
      </p:sp>
      <p:sp>
        <p:nvSpPr>
          <p:cNvPr id="8198" name="Oval 8"/>
          <p:cNvSpPr>
            <a:spLocks noChangeArrowheads="1"/>
          </p:cNvSpPr>
          <p:nvPr/>
        </p:nvSpPr>
        <p:spPr bwMode="auto">
          <a:xfrm>
            <a:off x="3810000" y="533400"/>
            <a:ext cx="2209800" cy="1143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8199" name="Text Box 9"/>
          <p:cNvSpPr txBox="1">
            <a:spLocks noChangeArrowheads="1"/>
          </p:cNvSpPr>
          <p:nvPr/>
        </p:nvSpPr>
        <p:spPr bwMode="auto">
          <a:xfrm>
            <a:off x="1676400" y="5257800"/>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333399"/>
                </a:solidFill>
                <a:latin typeface="Comic Sans MS" pitchFamily="66" charset="0"/>
              </a:rPr>
              <a:t>Particle </a:t>
            </a:r>
            <a:br>
              <a:rPr lang="en-US" altLang="en-US" sz="1800">
                <a:solidFill>
                  <a:srgbClr val="333399"/>
                </a:solidFill>
                <a:latin typeface="Comic Sans MS" pitchFamily="66" charset="0"/>
              </a:rPr>
            </a:br>
            <a:r>
              <a:rPr lang="en-US" altLang="en-US" sz="1800">
                <a:solidFill>
                  <a:srgbClr val="333399"/>
                </a:solidFill>
                <a:latin typeface="Comic Sans MS" pitchFamily="66" charset="0"/>
              </a:rPr>
              <a:t>Island</a:t>
            </a:r>
          </a:p>
        </p:txBody>
      </p:sp>
      <p:sp>
        <p:nvSpPr>
          <p:cNvPr id="8200" name="Oval 10"/>
          <p:cNvSpPr>
            <a:spLocks noChangeArrowheads="1"/>
          </p:cNvSpPr>
          <p:nvPr/>
        </p:nvSpPr>
        <p:spPr bwMode="auto">
          <a:xfrm>
            <a:off x="1447800" y="5029200"/>
            <a:ext cx="1447800" cy="1143000"/>
          </a:xfrm>
          <a:prstGeom prst="ellipse">
            <a:avLst/>
          </a:prstGeom>
          <a:noFill/>
          <a:ln w="95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8201" name="Text Box 11"/>
          <p:cNvSpPr txBox="1">
            <a:spLocks noChangeArrowheads="1"/>
          </p:cNvSpPr>
          <p:nvPr/>
        </p:nvSpPr>
        <p:spPr bwMode="auto">
          <a:xfrm>
            <a:off x="6858000" y="5128632"/>
            <a:ext cx="1486222"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6600"/>
                </a:solidFill>
                <a:latin typeface="Comic Sans MS" pitchFamily="66" charset="0"/>
              </a:rPr>
              <a:t>Mass</a:t>
            </a:r>
            <a:br>
              <a:rPr lang="en-US" altLang="en-US" sz="1800" dirty="0">
                <a:solidFill>
                  <a:srgbClr val="006600"/>
                </a:solidFill>
                <a:latin typeface="Comic Sans MS" pitchFamily="66" charset="0"/>
              </a:rPr>
            </a:br>
            <a:r>
              <a:rPr lang="en-US" altLang="en-US" sz="1800" dirty="0">
                <a:solidFill>
                  <a:srgbClr val="006600"/>
                </a:solidFill>
                <a:latin typeface="Comic Sans MS" pitchFamily="66" charset="0"/>
              </a:rPr>
              <a:t>Island</a:t>
            </a:r>
          </a:p>
          <a:p>
            <a:pPr eaLnBrk="1" hangingPunct="1">
              <a:spcBef>
                <a:spcPct val="50000"/>
              </a:spcBef>
              <a:buFontTx/>
              <a:buNone/>
            </a:pPr>
            <a:endParaRPr lang="en-US" altLang="en-US" sz="1800" dirty="0">
              <a:solidFill>
                <a:srgbClr val="006600"/>
              </a:solidFill>
              <a:latin typeface="Comic Sans MS" pitchFamily="66" charset="0"/>
            </a:endParaRPr>
          </a:p>
        </p:txBody>
      </p:sp>
      <p:sp>
        <p:nvSpPr>
          <p:cNvPr id="8202" name="Oval 12"/>
          <p:cNvSpPr>
            <a:spLocks noChangeArrowheads="1"/>
          </p:cNvSpPr>
          <p:nvPr/>
        </p:nvSpPr>
        <p:spPr bwMode="auto">
          <a:xfrm>
            <a:off x="6324600" y="4724400"/>
            <a:ext cx="1828800" cy="1371600"/>
          </a:xfrm>
          <a:prstGeom prst="ellipse">
            <a:avLst/>
          </a:prstGeom>
          <a:noFill/>
          <a:ln w="952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8203" name="Line 13"/>
          <p:cNvSpPr>
            <a:spLocks noChangeShapeType="1"/>
          </p:cNvSpPr>
          <p:nvPr/>
        </p:nvSpPr>
        <p:spPr bwMode="auto">
          <a:xfrm>
            <a:off x="4876800" y="1676400"/>
            <a:ext cx="0" cy="1219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8204" name="Line 14"/>
          <p:cNvSpPr>
            <a:spLocks noChangeShapeType="1"/>
          </p:cNvSpPr>
          <p:nvPr/>
        </p:nvSpPr>
        <p:spPr bwMode="auto">
          <a:xfrm flipV="1">
            <a:off x="2743200" y="4114800"/>
            <a:ext cx="1524000" cy="114300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8205" name="Line 15"/>
          <p:cNvSpPr>
            <a:spLocks noChangeShapeType="1"/>
          </p:cNvSpPr>
          <p:nvPr/>
        </p:nvSpPr>
        <p:spPr bwMode="auto">
          <a:xfrm>
            <a:off x="5486400" y="4114800"/>
            <a:ext cx="1066800" cy="83820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8206" name="Text Box 16"/>
          <p:cNvSpPr txBox="1">
            <a:spLocks noChangeArrowheads="1"/>
          </p:cNvSpPr>
          <p:nvPr/>
        </p:nvSpPr>
        <p:spPr bwMode="auto">
          <a:xfrm>
            <a:off x="3505200" y="2057400"/>
            <a:ext cx="2667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1 mole = 22.4 L of gas</a:t>
            </a:r>
          </a:p>
        </p:txBody>
      </p:sp>
      <p:sp>
        <p:nvSpPr>
          <p:cNvPr id="8207" name="Text Box 17"/>
          <p:cNvSpPr txBox="1">
            <a:spLocks noChangeArrowheads="1"/>
          </p:cNvSpPr>
          <p:nvPr/>
        </p:nvSpPr>
        <p:spPr bwMode="auto">
          <a:xfrm rot="1089957">
            <a:off x="1371600" y="4191000"/>
            <a:ext cx="32623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1 mole = 6.02 x 10</a:t>
            </a:r>
            <a:r>
              <a:rPr lang="en-US" altLang="en-US" sz="1800" baseline="30000">
                <a:solidFill>
                  <a:srgbClr val="000000"/>
                </a:solidFill>
              </a:rPr>
              <a:t>23</a:t>
            </a:r>
            <a:r>
              <a:rPr lang="en-US" altLang="en-US" sz="1800">
                <a:solidFill>
                  <a:srgbClr val="000000"/>
                </a:solidFill>
              </a:rPr>
              <a:t> particles</a:t>
            </a:r>
          </a:p>
        </p:txBody>
      </p:sp>
      <p:sp>
        <p:nvSpPr>
          <p:cNvPr id="8208" name="Text Box 18"/>
          <p:cNvSpPr txBox="1">
            <a:spLocks noChangeArrowheads="1"/>
          </p:cNvSpPr>
          <p:nvPr/>
        </p:nvSpPr>
        <p:spPr bwMode="auto">
          <a:xfrm rot="-1686731">
            <a:off x="5029200" y="4114800"/>
            <a:ext cx="2743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1 mole = molar mass</a:t>
            </a:r>
          </a:p>
        </p:txBody>
      </p:sp>
      <p:sp>
        <p:nvSpPr>
          <p:cNvPr id="8213" name="TextBox 23"/>
          <p:cNvSpPr txBox="1">
            <a:spLocks noChangeArrowheads="1"/>
          </p:cNvSpPr>
          <p:nvPr/>
        </p:nvSpPr>
        <p:spPr bwMode="auto">
          <a:xfrm>
            <a:off x="228600" y="152400"/>
            <a:ext cx="3048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000000">
                    <a:lumMod val="95000"/>
                    <a:lumOff val="5000"/>
                  </a:srgbClr>
                </a:solidFill>
                <a:latin typeface="Comic Sans MS" pitchFamily="66" charset="0"/>
              </a:rPr>
              <a:t>37.  How many liters of neon gas are in </a:t>
            </a:r>
            <a:br>
              <a:rPr lang="en-US" altLang="en-US" sz="2800" dirty="0">
                <a:solidFill>
                  <a:srgbClr val="000000">
                    <a:lumMod val="95000"/>
                    <a:lumOff val="5000"/>
                  </a:srgbClr>
                </a:solidFill>
                <a:latin typeface="Comic Sans MS" pitchFamily="66" charset="0"/>
              </a:rPr>
            </a:br>
            <a:r>
              <a:rPr lang="en-US" altLang="en-US" sz="2800" dirty="0">
                <a:solidFill>
                  <a:srgbClr val="000000">
                    <a:lumMod val="95000"/>
                    <a:lumOff val="5000"/>
                  </a:srgbClr>
                </a:solidFill>
                <a:latin typeface="Comic Sans MS" pitchFamily="66" charset="0"/>
              </a:rPr>
              <a:t>65.3 g of neon?</a:t>
            </a:r>
            <a:endParaRPr lang="en-US" altLang="en-US" sz="2800" dirty="0">
              <a:solidFill>
                <a:srgbClr val="000000">
                  <a:lumMod val="95000"/>
                  <a:lumOff val="5000"/>
                </a:srgbClr>
              </a:solidFill>
            </a:endParaRPr>
          </a:p>
        </p:txBody>
      </p:sp>
      <p:sp>
        <p:nvSpPr>
          <p:cNvPr id="2" name="TextBox 1">
            <a:extLst>
              <a:ext uri="{FF2B5EF4-FFF2-40B4-BE49-F238E27FC236}">
                <a16:creationId xmlns:a16="http://schemas.microsoft.com/office/drawing/2014/main" id="{782CB132-8B9E-4E7E-9D05-FCC4B3DFA4C4}"/>
              </a:ext>
            </a:extLst>
          </p:cNvPr>
          <p:cNvSpPr txBox="1"/>
          <p:nvPr/>
        </p:nvSpPr>
        <p:spPr>
          <a:xfrm>
            <a:off x="6440311" y="5715779"/>
            <a:ext cx="1828800" cy="646331"/>
          </a:xfrm>
          <a:prstGeom prst="rect">
            <a:avLst/>
          </a:prstGeom>
          <a:noFill/>
        </p:spPr>
        <p:txBody>
          <a:bodyPr wrap="square" rtlCol="0">
            <a:spAutoFit/>
          </a:bodyPr>
          <a:lstStyle/>
          <a:p>
            <a:r>
              <a:rPr lang="en-US" sz="3600" b="1" dirty="0">
                <a:solidFill>
                  <a:srgbClr val="FF0000"/>
                </a:solidFill>
              </a:rPr>
              <a:t>START</a:t>
            </a:r>
          </a:p>
        </p:txBody>
      </p:sp>
      <p:sp>
        <p:nvSpPr>
          <p:cNvPr id="3" name="TextBox 2">
            <a:extLst>
              <a:ext uri="{FF2B5EF4-FFF2-40B4-BE49-F238E27FC236}">
                <a16:creationId xmlns:a16="http://schemas.microsoft.com/office/drawing/2014/main" id="{6BA425AD-8763-4B36-A387-C550C5FF8091}"/>
              </a:ext>
            </a:extLst>
          </p:cNvPr>
          <p:cNvSpPr txBox="1"/>
          <p:nvPr/>
        </p:nvSpPr>
        <p:spPr>
          <a:xfrm>
            <a:off x="4379175" y="207378"/>
            <a:ext cx="1828800" cy="707886"/>
          </a:xfrm>
          <a:prstGeom prst="rect">
            <a:avLst/>
          </a:prstGeom>
          <a:noFill/>
        </p:spPr>
        <p:txBody>
          <a:bodyPr wrap="square" rtlCol="0">
            <a:spAutoFit/>
          </a:bodyPr>
          <a:lstStyle/>
          <a:p>
            <a:r>
              <a:rPr lang="en-US" sz="4000" b="1" dirty="0">
                <a:solidFill>
                  <a:srgbClr val="0000CC"/>
                </a:solidFill>
              </a:rPr>
              <a:t>END</a:t>
            </a:r>
          </a:p>
        </p:txBody>
      </p:sp>
      <p:grpSp>
        <p:nvGrpSpPr>
          <p:cNvPr id="21" name="Group 20">
            <a:extLst>
              <a:ext uri="{FF2B5EF4-FFF2-40B4-BE49-F238E27FC236}">
                <a16:creationId xmlns:a16="http://schemas.microsoft.com/office/drawing/2014/main" id="{61745A0C-416E-4F21-94D3-0D05B0EDD1E0}"/>
              </a:ext>
            </a:extLst>
          </p:cNvPr>
          <p:cNvGrpSpPr/>
          <p:nvPr/>
        </p:nvGrpSpPr>
        <p:grpSpPr>
          <a:xfrm>
            <a:off x="6531810" y="76200"/>
            <a:ext cx="2510682" cy="2717325"/>
            <a:chOff x="6531810" y="76200"/>
            <a:chExt cx="2510682" cy="2717325"/>
          </a:xfrm>
        </p:grpSpPr>
        <p:cxnSp>
          <p:nvCxnSpPr>
            <p:cNvPr id="22" name="Straight Connector 21">
              <a:extLst>
                <a:ext uri="{FF2B5EF4-FFF2-40B4-BE49-F238E27FC236}">
                  <a16:creationId xmlns:a16="http://schemas.microsoft.com/office/drawing/2014/main" id="{F85C504F-1C6E-4CC5-B3B5-5D1EBDB415DE}"/>
                </a:ext>
              </a:extLst>
            </p:cNvPr>
            <p:cNvCxnSpPr>
              <a:cxnSpLocks/>
              <a:stCxn id="24" idx="0"/>
            </p:cNvCxnSpPr>
            <p:nvPr/>
          </p:nvCxnSpPr>
          <p:spPr>
            <a:xfrm flipV="1">
              <a:off x="6715960" y="1219200"/>
              <a:ext cx="904040" cy="27685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A9E49ABF-7398-4972-9703-E8013499300C}"/>
                </a:ext>
              </a:extLst>
            </p:cNvPr>
            <p:cNvCxnSpPr>
              <a:cxnSpLocks/>
              <a:stCxn id="25" idx="0"/>
            </p:cNvCxnSpPr>
            <p:nvPr/>
          </p:nvCxnSpPr>
          <p:spPr>
            <a:xfrm flipV="1">
              <a:off x="7182557" y="1219202"/>
              <a:ext cx="437443" cy="832868"/>
            </a:xfrm>
            <a:prstGeom prst="line">
              <a:avLst/>
            </a:prstGeom>
          </p:spPr>
          <p:style>
            <a:lnRef idx="1">
              <a:schemeClr val="dk1"/>
            </a:lnRef>
            <a:fillRef idx="0">
              <a:schemeClr val="dk1"/>
            </a:fillRef>
            <a:effectRef idx="0">
              <a:schemeClr val="dk1"/>
            </a:effectRef>
            <a:fontRef idx="minor">
              <a:schemeClr val="tx1"/>
            </a:fontRef>
          </p:style>
        </p:cxnSp>
        <p:sp>
          <p:nvSpPr>
            <p:cNvPr id="24" name="Arc 23">
              <a:extLst>
                <a:ext uri="{FF2B5EF4-FFF2-40B4-BE49-F238E27FC236}">
                  <a16:creationId xmlns:a16="http://schemas.microsoft.com/office/drawing/2014/main" id="{6554CA9A-2A6D-410F-AE8C-E28C83DBC7D3}"/>
                </a:ext>
              </a:extLst>
            </p:cNvPr>
            <p:cNvSpPr/>
            <p:nvPr/>
          </p:nvSpPr>
          <p:spPr>
            <a:xfrm rot="13907519">
              <a:off x="6943461" y="104791"/>
              <a:ext cx="895879" cy="1719181"/>
            </a:xfrm>
            <a:prstGeom prst="arc">
              <a:avLst>
                <a:gd name="adj1" fmla="val 16200000"/>
                <a:gd name="adj2" fmla="val 5213196"/>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Arc 24">
              <a:extLst>
                <a:ext uri="{FF2B5EF4-FFF2-40B4-BE49-F238E27FC236}">
                  <a16:creationId xmlns:a16="http://schemas.microsoft.com/office/drawing/2014/main" id="{D969EF75-B19E-4C5C-8D9A-3B14AD2FDA4C}"/>
                </a:ext>
              </a:extLst>
            </p:cNvPr>
            <p:cNvSpPr/>
            <p:nvPr/>
          </p:nvSpPr>
          <p:spPr>
            <a:xfrm rot="13907519" flipH="1">
              <a:off x="7456463" y="660807"/>
              <a:ext cx="803071" cy="1719181"/>
            </a:xfrm>
            <a:prstGeom prst="arc">
              <a:avLst>
                <a:gd name="adj1" fmla="val 16200000"/>
                <a:gd name="adj2" fmla="val 598544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ECDEF46C-9BBD-4AC6-9527-6814863532CF}"/>
                </a:ext>
              </a:extLst>
            </p:cNvPr>
            <p:cNvCxnSpPr>
              <a:stCxn id="24" idx="0"/>
            </p:cNvCxnSpPr>
            <p:nvPr/>
          </p:nvCxnSpPr>
          <p:spPr>
            <a:xfrm>
              <a:off x="6715960" y="1496054"/>
              <a:ext cx="142040" cy="104146"/>
            </a:xfrm>
            <a:prstGeom prst="line">
              <a:avLst/>
            </a:prstGeom>
            <a:ln w="635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463334E-CF73-4517-B1C9-E51FA5342B02}"/>
                </a:ext>
              </a:extLst>
            </p:cNvPr>
            <p:cNvCxnSpPr>
              <a:cxnSpLocks/>
            </p:cNvCxnSpPr>
            <p:nvPr/>
          </p:nvCxnSpPr>
          <p:spPr>
            <a:xfrm flipV="1">
              <a:off x="6860377" y="1453185"/>
              <a:ext cx="17380" cy="146426"/>
            </a:xfrm>
            <a:prstGeom prst="line">
              <a:avLst/>
            </a:prstGeom>
            <a:ln w="63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CDB7237-CB58-4ED1-A9EB-CEBC10154833}"/>
                </a:ext>
              </a:extLst>
            </p:cNvPr>
            <p:cNvCxnSpPr/>
            <p:nvPr/>
          </p:nvCxnSpPr>
          <p:spPr>
            <a:xfrm>
              <a:off x="6882937" y="1453185"/>
              <a:ext cx="142040" cy="104146"/>
            </a:xfrm>
            <a:prstGeom prst="line">
              <a:avLst/>
            </a:prstGeom>
            <a:ln w="63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F404AF36-C2DF-4744-B187-DF4C988E7863}"/>
                </a:ext>
              </a:extLst>
            </p:cNvPr>
            <p:cNvCxnSpPr>
              <a:cxnSpLocks/>
            </p:cNvCxnSpPr>
            <p:nvPr/>
          </p:nvCxnSpPr>
          <p:spPr>
            <a:xfrm flipH="1">
              <a:off x="7022174" y="1393493"/>
              <a:ext cx="14786" cy="154634"/>
            </a:xfrm>
            <a:prstGeom prst="line">
              <a:avLst/>
            </a:prstGeom>
            <a:ln w="63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6582B03-BE03-46F1-AE4C-9B31901619CE}"/>
                </a:ext>
              </a:extLst>
            </p:cNvPr>
            <p:cNvCxnSpPr/>
            <p:nvPr/>
          </p:nvCxnSpPr>
          <p:spPr>
            <a:xfrm>
              <a:off x="7034787" y="1393493"/>
              <a:ext cx="142040" cy="104146"/>
            </a:xfrm>
            <a:prstGeom prst="line">
              <a:avLst/>
            </a:prstGeom>
            <a:ln w="63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A1E5D5B8-F01A-488F-899B-62110EAC1FDC}"/>
                </a:ext>
              </a:extLst>
            </p:cNvPr>
            <p:cNvCxnSpPr>
              <a:cxnSpLocks/>
            </p:cNvCxnSpPr>
            <p:nvPr/>
          </p:nvCxnSpPr>
          <p:spPr>
            <a:xfrm flipH="1">
              <a:off x="7167980" y="1358890"/>
              <a:ext cx="9393" cy="137164"/>
            </a:xfrm>
            <a:prstGeom prst="line">
              <a:avLst/>
            </a:prstGeom>
            <a:ln w="63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2293612-BD3E-4D83-B008-D3FB82DD6C27}"/>
                </a:ext>
              </a:extLst>
            </p:cNvPr>
            <p:cNvCxnSpPr>
              <a:cxnSpLocks/>
            </p:cNvCxnSpPr>
            <p:nvPr/>
          </p:nvCxnSpPr>
          <p:spPr>
            <a:xfrm>
              <a:off x="7100437" y="1938173"/>
              <a:ext cx="90677" cy="101490"/>
            </a:xfrm>
            <a:prstGeom prst="line">
              <a:avLst/>
            </a:prstGeom>
            <a:ln w="635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75C02DB-96A1-46AC-80CB-5339F24E58D8}"/>
                </a:ext>
              </a:extLst>
            </p:cNvPr>
            <p:cNvCxnSpPr>
              <a:cxnSpLocks/>
            </p:cNvCxnSpPr>
            <p:nvPr/>
          </p:nvCxnSpPr>
          <p:spPr>
            <a:xfrm>
              <a:off x="7100437" y="1948717"/>
              <a:ext cx="128158" cy="0"/>
            </a:xfrm>
            <a:prstGeom prst="line">
              <a:avLst/>
            </a:prstGeom>
            <a:ln w="635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DF885036-BB5C-425E-BB2D-7F006B4CEC87}"/>
                </a:ext>
              </a:extLst>
            </p:cNvPr>
            <p:cNvCxnSpPr>
              <a:cxnSpLocks/>
            </p:cNvCxnSpPr>
            <p:nvPr/>
          </p:nvCxnSpPr>
          <p:spPr>
            <a:xfrm>
              <a:off x="7148316" y="1838933"/>
              <a:ext cx="90684" cy="100688"/>
            </a:xfrm>
            <a:prstGeom prst="line">
              <a:avLst/>
            </a:prstGeom>
            <a:ln w="63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1E9B1837-2CD3-4C0B-828D-E46F7058D68E}"/>
                </a:ext>
              </a:extLst>
            </p:cNvPr>
            <p:cNvCxnSpPr>
              <a:cxnSpLocks/>
            </p:cNvCxnSpPr>
            <p:nvPr/>
          </p:nvCxnSpPr>
          <p:spPr>
            <a:xfrm>
              <a:off x="7158242" y="1839396"/>
              <a:ext cx="136467" cy="8805"/>
            </a:xfrm>
            <a:prstGeom prst="line">
              <a:avLst/>
            </a:prstGeom>
            <a:ln w="635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96E0F093-3876-4759-AED2-605560FE6B88}"/>
                </a:ext>
              </a:extLst>
            </p:cNvPr>
            <p:cNvCxnSpPr>
              <a:cxnSpLocks/>
            </p:cNvCxnSpPr>
            <p:nvPr/>
          </p:nvCxnSpPr>
          <p:spPr>
            <a:xfrm>
              <a:off x="7239000" y="1737810"/>
              <a:ext cx="58496" cy="83393"/>
            </a:xfrm>
            <a:prstGeom prst="line">
              <a:avLst/>
            </a:prstGeom>
            <a:ln w="63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D3B4FECB-B323-4A6D-A72E-3950FC50CC69}"/>
                </a:ext>
              </a:extLst>
            </p:cNvPr>
            <p:cNvCxnSpPr>
              <a:cxnSpLocks/>
            </p:cNvCxnSpPr>
            <p:nvPr/>
          </p:nvCxnSpPr>
          <p:spPr>
            <a:xfrm>
              <a:off x="7243012" y="1748867"/>
              <a:ext cx="88725" cy="12575"/>
            </a:xfrm>
            <a:prstGeom prst="line">
              <a:avLst/>
            </a:prstGeom>
            <a:ln w="6350"/>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BC993EBC-22D6-4EE1-8C11-884548709602}"/>
                </a:ext>
              </a:extLst>
            </p:cNvPr>
            <p:cNvSpPr/>
            <p:nvPr/>
          </p:nvSpPr>
          <p:spPr>
            <a:xfrm>
              <a:off x="6995516" y="1034870"/>
              <a:ext cx="78542" cy="898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AB891D7B-F176-42A0-91CF-B1AF45A6682E}"/>
                </a:ext>
              </a:extLst>
            </p:cNvPr>
            <p:cNvCxnSpPr>
              <a:cxnSpLocks/>
            </p:cNvCxnSpPr>
            <p:nvPr/>
          </p:nvCxnSpPr>
          <p:spPr>
            <a:xfrm flipV="1">
              <a:off x="6913429" y="873940"/>
              <a:ext cx="108745" cy="238344"/>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59420862-78ED-4A66-95FA-BF2EA9A2E02A}"/>
                </a:ext>
              </a:extLst>
            </p:cNvPr>
            <p:cNvCxnSpPr>
              <a:cxnSpLocks/>
            </p:cNvCxnSpPr>
            <p:nvPr/>
          </p:nvCxnSpPr>
          <p:spPr>
            <a:xfrm flipH="1">
              <a:off x="8305800" y="76200"/>
              <a:ext cx="38101" cy="502114"/>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F4023EA7-484E-48B2-AC69-CA490410791A}"/>
                </a:ext>
              </a:extLst>
            </p:cNvPr>
            <p:cNvCxnSpPr/>
            <p:nvPr/>
          </p:nvCxnSpPr>
          <p:spPr>
            <a:xfrm>
              <a:off x="8343901" y="76200"/>
              <a:ext cx="437896" cy="888181"/>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28A1517C-D225-400F-AAE2-8815333E855F}"/>
                </a:ext>
              </a:extLst>
            </p:cNvPr>
            <p:cNvCxnSpPr>
              <a:cxnSpLocks/>
            </p:cNvCxnSpPr>
            <p:nvPr/>
          </p:nvCxnSpPr>
          <p:spPr>
            <a:xfrm flipH="1" flipV="1">
              <a:off x="8395164" y="914400"/>
              <a:ext cx="386633" cy="49982"/>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6B8B1FBC-5814-4E47-8EFF-BF0DE489831B}"/>
                </a:ext>
              </a:extLst>
            </p:cNvPr>
            <p:cNvCxnSpPr>
              <a:cxnSpLocks/>
              <a:stCxn id="24" idx="2"/>
            </p:cNvCxnSpPr>
            <p:nvPr/>
          </p:nvCxnSpPr>
          <p:spPr>
            <a:xfrm>
              <a:off x="8034429" y="399042"/>
              <a:ext cx="271371" cy="179272"/>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74B7B2FC-B46C-40B5-A345-406FDFB18C7A}"/>
                </a:ext>
              </a:extLst>
            </p:cNvPr>
            <p:cNvCxnSpPr>
              <a:cxnSpLocks/>
            </p:cNvCxnSpPr>
            <p:nvPr/>
          </p:nvCxnSpPr>
          <p:spPr>
            <a:xfrm>
              <a:off x="7452485" y="956263"/>
              <a:ext cx="204610" cy="127482"/>
            </a:xfrm>
            <a:prstGeom prst="line">
              <a:avLst/>
            </a:prstGeom>
            <a:ln w="3175"/>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3CF6B005-CFD9-4522-82EF-DE41139258EA}"/>
                </a:ext>
              </a:extLst>
            </p:cNvPr>
            <p:cNvCxnSpPr>
              <a:cxnSpLocks/>
            </p:cNvCxnSpPr>
            <p:nvPr/>
          </p:nvCxnSpPr>
          <p:spPr>
            <a:xfrm>
              <a:off x="7504369" y="911368"/>
              <a:ext cx="204610" cy="127482"/>
            </a:xfrm>
            <a:prstGeom prst="line">
              <a:avLst/>
            </a:prstGeom>
            <a:ln w="3175"/>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863BB15A-BF8B-408F-94D5-718242BF1738}"/>
                </a:ext>
              </a:extLst>
            </p:cNvPr>
            <p:cNvCxnSpPr>
              <a:cxnSpLocks/>
            </p:cNvCxnSpPr>
            <p:nvPr/>
          </p:nvCxnSpPr>
          <p:spPr>
            <a:xfrm>
              <a:off x="7555632" y="887680"/>
              <a:ext cx="204610" cy="127482"/>
            </a:xfrm>
            <a:prstGeom prst="line">
              <a:avLst/>
            </a:prstGeom>
            <a:ln w="3175"/>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5C30C326-7197-4318-AEA5-5B667D4FA52F}"/>
                </a:ext>
              </a:extLst>
            </p:cNvPr>
            <p:cNvCxnSpPr>
              <a:cxnSpLocks/>
            </p:cNvCxnSpPr>
            <p:nvPr/>
          </p:nvCxnSpPr>
          <p:spPr>
            <a:xfrm>
              <a:off x="7433020" y="999387"/>
              <a:ext cx="204610" cy="127482"/>
            </a:xfrm>
            <a:prstGeom prst="line">
              <a:avLst/>
            </a:prstGeom>
            <a:ln w="3175"/>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755ECF81-1750-46E4-B320-6893285BE2DD}"/>
                </a:ext>
              </a:extLst>
            </p:cNvPr>
            <p:cNvCxnSpPr>
              <a:cxnSpLocks/>
            </p:cNvCxnSpPr>
            <p:nvPr/>
          </p:nvCxnSpPr>
          <p:spPr>
            <a:xfrm>
              <a:off x="7606895" y="842785"/>
              <a:ext cx="204610" cy="127482"/>
            </a:xfrm>
            <a:prstGeom prst="line">
              <a:avLst/>
            </a:prstGeom>
            <a:ln w="3175"/>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541EDB96-53E6-47A9-83C4-7C9E9A18F03A}"/>
                </a:ext>
              </a:extLst>
            </p:cNvPr>
            <p:cNvCxnSpPr>
              <a:cxnSpLocks/>
            </p:cNvCxnSpPr>
            <p:nvPr/>
          </p:nvCxnSpPr>
          <p:spPr>
            <a:xfrm flipH="1" flipV="1">
              <a:off x="7150198" y="160227"/>
              <a:ext cx="40916" cy="463145"/>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71B972D-1BE8-4508-97D6-4F3133B4612C}"/>
                </a:ext>
              </a:extLst>
            </p:cNvPr>
            <p:cNvCxnSpPr>
              <a:cxnSpLocks/>
            </p:cNvCxnSpPr>
            <p:nvPr/>
          </p:nvCxnSpPr>
          <p:spPr>
            <a:xfrm flipH="1" flipV="1">
              <a:off x="7148317" y="152400"/>
              <a:ext cx="356052" cy="284310"/>
            </a:xfrm>
            <a:prstGeom prst="line">
              <a:avLst/>
            </a:prstGeom>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929CB049-B50C-4B79-9121-99703814C70F}"/>
                </a:ext>
              </a:extLst>
            </p:cNvPr>
            <p:cNvSpPr txBox="1"/>
            <p:nvPr/>
          </p:nvSpPr>
          <p:spPr>
            <a:xfrm>
              <a:off x="7213692" y="2208750"/>
              <a:ext cx="1828800" cy="584775"/>
            </a:xfrm>
            <a:prstGeom prst="rect">
              <a:avLst/>
            </a:prstGeom>
            <a:noFill/>
          </p:spPr>
          <p:txBody>
            <a:bodyPr wrap="square" rtlCol="0">
              <a:spAutoFit/>
            </a:bodyPr>
            <a:lstStyle/>
            <a:p>
              <a:r>
                <a:rPr lang="en-US" sz="3200" b="1" dirty="0">
                  <a:solidFill>
                    <a:srgbClr val="FF0000"/>
                  </a:solidFill>
                  <a:latin typeface="Chiller" panose="04020404031007020602" pitchFamily="82" charset="0"/>
                </a:rPr>
                <a:t>Mole Shark!</a:t>
              </a:r>
            </a:p>
          </p:txBody>
        </p:sp>
      </p:grpSp>
    </p:spTree>
    <p:extLst>
      <p:ext uri="{BB962C8B-B14F-4D97-AF65-F5344CB8AC3E}">
        <p14:creationId xmlns:p14="http://schemas.microsoft.com/office/powerpoint/2010/main" val="328574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96838"/>
            <a:ext cx="9144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b="1" dirty="0">
                <a:solidFill>
                  <a:srgbClr val="FF0000"/>
                </a:solidFill>
              </a:rPr>
              <a:t>  9.  Determine the mass of…</a:t>
            </a:r>
          </a:p>
          <a:p>
            <a:pPr eaLnBrk="1" hangingPunct="1">
              <a:spcBef>
                <a:spcPct val="50000"/>
              </a:spcBef>
              <a:defRPr/>
            </a:pPr>
            <a:r>
              <a:rPr lang="en-US" altLang="en-US" sz="3600" b="1" dirty="0"/>
              <a:t>  </a:t>
            </a:r>
            <a:r>
              <a:rPr lang="en-US" altLang="en-US" sz="4000" dirty="0">
                <a:latin typeface="Times New Roman" panose="02020603050405020304" pitchFamily="18" charset="0"/>
                <a:cs typeface="Times New Roman" panose="02020603050405020304" pitchFamily="18" charset="0"/>
              </a:rPr>
              <a:t>1.0 mole of carbon </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4000" dirty="0">
                <a:latin typeface="Times New Roman" panose="02020603050405020304" pitchFamily="18" charset="0"/>
                <a:cs typeface="Times New Roman" panose="02020603050405020304" pitchFamily="18" charset="0"/>
              </a:rPr>
              <a:t>  2.0 moles of Al</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4000" dirty="0">
                <a:latin typeface="Times New Roman" panose="02020603050405020304" pitchFamily="18" charset="0"/>
                <a:cs typeface="Times New Roman" panose="02020603050405020304" pitchFamily="18" charset="0"/>
              </a:rPr>
              <a:t>  4.0 moles of He </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4000" dirty="0">
                <a:latin typeface="Times New Roman" panose="02020603050405020304" pitchFamily="18" charset="0"/>
                <a:cs typeface="Times New Roman" panose="02020603050405020304" pitchFamily="18" charset="0"/>
              </a:rPr>
              <a:t>  0.50 moles Mg</a:t>
            </a:r>
            <a:endParaRPr lang="en-US" alt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28600" y="304800"/>
            <a:ext cx="86868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6600"/>
                </a:solidFill>
                <a:latin typeface="Comic Sans MS" pitchFamily="66" charset="0"/>
              </a:rPr>
              <a:t>37.</a:t>
            </a:r>
            <a:r>
              <a:rPr lang="en-US" altLang="en-US" sz="2400" dirty="0">
                <a:solidFill>
                  <a:srgbClr val="FF0000"/>
                </a:solidFill>
                <a:latin typeface="Comic Sans MS" pitchFamily="66" charset="0"/>
              </a:rPr>
              <a:t>  How many liters of neon gas are in 65.3 grams of neon?</a:t>
            </a:r>
          </a:p>
          <a:p>
            <a:pPr eaLnBrk="1" hangingPunct="1">
              <a:spcBef>
                <a:spcPct val="50000"/>
              </a:spcBef>
              <a:buFontTx/>
              <a:buNone/>
            </a:pPr>
            <a:r>
              <a:rPr lang="en-US" altLang="en-US" sz="1800" dirty="0">
                <a:solidFill>
                  <a:srgbClr val="006600"/>
                </a:solidFill>
              </a:rPr>
              <a:t>Always start at the beginning, OVER ONE, to put your units in the numerator.  </a:t>
            </a:r>
          </a:p>
        </p:txBody>
      </p:sp>
      <p:sp>
        <p:nvSpPr>
          <p:cNvPr id="10243" name="Text Box 5"/>
          <p:cNvSpPr txBox="1">
            <a:spLocks noChangeArrowheads="1"/>
          </p:cNvSpPr>
          <p:nvPr/>
        </p:nvSpPr>
        <p:spPr bwMode="auto">
          <a:xfrm>
            <a:off x="152400" y="1676400"/>
            <a:ext cx="2133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Verdana" pitchFamily="34" charset="0"/>
              </a:rPr>
              <a:t>65.3 g Ne</a:t>
            </a:r>
            <a:br>
              <a:rPr lang="en-US" altLang="en-US" sz="2800" u="sng" dirty="0">
                <a:solidFill>
                  <a:srgbClr val="000000"/>
                </a:solidFill>
                <a:latin typeface="Verdana" pitchFamily="34" charset="0"/>
              </a:rPr>
            </a:br>
            <a:r>
              <a:rPr lang="en-US" altLang="en-US" sz="2800" dirty="0">
                <a:solidFill>
                  <a:srgbClr val="000000"/>
                </a:solidFill>
                <a:latin typeface="Verdana" pitchFamily="34" charset="0"/>
              </a:rPr>
              <a:t>1</a:t>
            </a:r>
          </a:p>
        </p:txBody>
      </p:sp>
    </p:spTree>
    <p:extLst>
      <p:ext uri="{BB962C8B-B14F-4D97-AF65-F5344CB8AC3E}">
        <p14:creationId xmlns:p14="http://schemas.microsoft.com/office/powerpoint/2010/main" val="11441864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28600" y="304800"/>
            <a:ext cx="86868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6600"/>
                </a:solidFill>
                <a:latin typeface="Comic Sans MS" pitchFamily="66" charset="0"/>
              </a:rPr>
              <a:t>37.</a:t>
            </a:r>
            <a:r>
              <a:rPr lang="en-US" altLang="en-US" sz="2400" dirty="0">
                <a:solidFill>
                  <a:srgbClr val="FF0000"/>
                </a:solidFill>
                <a:latin typeface="Comic Sans MS" pitchFamily="66" charset="0"/>
              </a:rPr>
              <a:t>  How many liters of neon gas are in 65.3 grams of neon?</a:t>
            </a:r>
          </a:p>
          <a:p>
            <a:pPr eaLnBrk="1" hangingPunct="1">
              <a:spcBef>
                <a:spcPct val="50000"/>
              </a:spcBef>
              <a:buFontTx/>
              <a:buNone/>
            </a:pPr>
            <a:r>
              <a:rPr lang="en-US" altLang="en-US" sz="1800" dirty="0">
                <a:solidFill>
                  <a:srgbClr val="006600"/>
                </a:solidFill>
              </a:rPr>
              <a:t>Grams to moles requires you to use the molar mass (touch the map)</a:t>
            </a:r>
          </a:p>
        </p:txBody>
      </p:sp>
      <p:sp>
        <p:nvSpPr>
          <p:cNvPr id="10243" name="Text Box 5"/>
          <p:cNvSpPr txBox="1">
            <a:spLocks noChangeArrowheads="1"/>
          </p:cNvSpPr>
          <p:nvPr/>
        </p:nvSpPr>
        <p:spPr bwMode="auto">
          <a:xfrm>
            <a:off x="152400" y="1676400"/>
            <a:ext cx="2133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Verdana" pitchFamily="34" charset="0"/>
              </a:rPr>
              <a:t>65.3 g Ne</a:t>
            </a:r>
            <a:br>
              <a:rPr lang="en-US" altLang="en-US" sz="2800" u="sng" dirty="0">
                <a:solidFill>
                  <a:srgbClr val="000000"/>
                </a:solidFill>
                <a:latin typeface="Verdana" pitchFamily="34" charset="0"/>
              </a:rPr>
            </a:br>
            <a:r>
              <a:rPr lang="en-US" altLang="en-US" sz="2800" dirty="0">
                <a:solidFill>
                  <a:srgbClr val="000000"/>
                </a:solidFill>
                <a:latin typeface="Verdana" pitchFamily="34" charset="0"/>
              </a:rPr>
              <a:t>1</a:t>
            </a:r>
          </a:p>
        </p:txBody>
      </p:sp>
      <p:sp>
        <p:nvSpPr>
          <p:cNvPr id="10244" name="Rectangle 7"/>
          <p:cNvSpPr>
            <a:spLocks noChangeArrowheads="1"/>
          </p:cNvSpPr>
          <p:nvPr/>
        </p:nvSpPr>
        <p:spPr bwMode="auto">
          <a:xfrm>
            <a:off x="2667000" y="1676400"/>
            <a:ext cx="20081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Verdana" pitchFamily="34" charset="0"/>
              </a:rPr>
              <a:t>1 mole Ne</a:t>
            </a:r>
            <a:br>
              <a:rPr lang="en-US" altLang="en-US" sz="2800" u="sng" dirty="0">
                <a:solidFill>
                  <a:srgbClr val="000000"/>
                </a:solidFill>
                <a:latin typeface="Verdana" pitchFamily="34" charset="0"/>
              </a:rPr>
            </a:br>
            <a:r>
              <a:rPr lang="en-US" altLang="en-US" sz="2800" dirty="0">
                <a:solidFill>
                  <a:srgbClr val="000000"/>
                </a:solidFill>
                <a:latin typeface="Verdana" pitchFamily="34" charset="0"/>
              </a:rPr>
              <a:t>20 g Ne</a:t>
            </a:r>
          </a:p>
        </p:txBody>
      </p:sp>
      <p:sp>
        <p:nvSpPr>
          <p:cNvPr id="10245" name="Text Box 8"/>
          <p:cNvSpPr txBox="1">
            <a:spLocks noChangeArrowheads="1"/>
          </p:cNvSpPr>
          <p:nvPr/>
        </p:nvSpPr>
        <p:spPr bwMode="auto">
          <a:xfrm>
            <a:off x="2209800" y="1828800"/>
            <a:ext cx="38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a:solidFill>
                  <a:srgbClr val="000000"/>
                </a:solidFill>
              </a:rPr>
              <a:t>x</a:t>
            </a:r>
          </a:p>
        </p:txBody>
      </p:sp>
      <p:sp>
        <p:nvSpPr>
          <p:cNvPr id="10248" name="Text Box 11"/>
          <p:cNvSpPr txBox="1">
            <a:spLocks noChangeArrowheads="1"/>
          </p:cNvSpPr>
          <p:nvPr/>
        </p:nvSpPr>
        <p:spPr bwMode="auto">
          <a:xfrm>
            <a:off x="4953000" y="19050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rPr>
              <a:t>=</a:t>
            </a:r>
          </a:p>
        </p:txBody>
      </p:sp>
    </p:spTree>
    <p:extLst>
      <p:ext uri="{BB962C8B-B14F-4D97-AF65-F5344CB8AC3E}">
        <p14:creationId xmlns:p14="http://schemas.microsoft.com/office/powerpoint/2010/main" val="10996910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28600" y="304800"/>
            <a:ext cx="86868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6600"/>
                </a:solidFill>
                <a:latin typeface="Comic Sans MS" pitchFamily="66" charset="0"/>
              </a:rPr>
              <a:t>37.</a:t>
            </a:r>
            <a:r>
              <a:rPr lang="en-US" altLang="en-US" sz="2400" dirty="0">
                <a:solidFill>
                  <a:srgbClr val="FF0000"/>
                </a:solidFill>
                <a:latin typeface="Comic Sans MS" pitchFamily="66" charset="0"/>
              </a:rPr>
              <a:t>  How many liters of neon gas are in 65.3 grams of neon?</a:t>
            </a:r>
          </a:p>
          <a:p>
            <a:pPr eaLnBrk="1" hangingPunct="1">
              <a:spcBef>
                <a:spcPct val="50000"/>
              </a:spcBef>
              <a:buFontTx/>
              <a:buNone/>
            </a:pPr>
            <a:r>
              <a:rPr lang="en-US" altLang="en-US" sz="1800" dirty="0">
                <a:solidFill>
                  <a:srgbClr val="006600"/>
                </a:solidFill>
              </a:rPr>
              <a:t>Gram units cancel if you put the molar mass “right side up” and not upside down!</a:t>
            </a:r>
          </a:p>
        </p:txBody>
      </p:sp>
      <p:sp>
        <p:nvSpPr>
          <p:cNvPr id="10243" name="Text Box 5"/>
          <p:cNvSpPr txBox="1">
            <a:spLocks noChangeArrowheads="1"/>
          </p:cNvSpPr>
          <p:nvPr/>
        </p:nvSpPr>
        <p:spPr bwMode="auto">
          <a:xfrm>
            <a:off x="152400" y="1676400"/>
            <a:ext cx="2133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Verdana" pitchFamily="34" charset="0"/>
              </a:rPr>
              <a:t>65.3 g Ne</a:t>
            </a:r>
            <a:br>
              <a:rPr lang="en-US" altLang="en-US" sz="2800" u="sng" dirty="0">
                <a:solidFill>
                  <a:srgbClr val="000000"/>
                </a:solidFill>
                <a:latin typeface="Verdana" pitchFamily="34" charset="0"/>
              </a:rPr>
            </a:br>
            <a:r>
              <a:rPr lang="en-US" altLang="en-US" sz="2800" dirty="0">
                <a:solidFill>
                  <a:srgbClr val="000000"/>
                </a:solidFill>
                <a:latin typeface="Verdana" pitchFamily="34" charset="0"/>
              </a:rPr>
              <a:t>1</a:t>
            </a:r>
          </a:p>
        </p:txBody>
      </p:sp>
      <p:sp>
        <p:nvSpPr>
          <p:cNvPr id="10244" name="Rectangle 7"/>
          <p:cNvSpPr>
            <a:spLocks noChangeArrowheads="1"/>
          </p:cNvSpPr>
          <p:nvPr/>
        </p:nvSpPr>
        <p:spPr bwMode="auto">
          <a:xfrm>
            <a:off x="2667000" y="1676400"/>
            <a:ext cx="20081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Verdana" pitchFamily="34" charset="0"/>
              </a:rPr>
              <a:t>1 mole Ne</a:t>
            </a:r>
            <a:br>
              <a:rPr lang="en-US" altLang="en-US" sz="2800" u="sng" dirty="0">
                <a:solidFill>
                  <a:srgbClr val="000000"/>
                </a:solidFill>
                <a:latin typeface="Verdana" pitchFamily="34" charset="0"/>
              </a:rPr>
            </a:br>
            <a:r>
              <a:rPr lang="en-US" altLang="en-US" sz="2800" dirty="0">
                <a:solidFill>
                  <a:srgbClr val="000000"/>
                </a:solidFill>
                <a:latin typeface="Verdana" pitchFamily="34" charset="0"/>
              </a:rPr>
              <a:t>20 g Ne</a:t>
            </a:r>
          </a:p>
        </p:txBody>
      </p:sp>
      <p:sp>
        <p:nvSpPr>
          <p:cNvPr id="10245" name="Text Box 8"/>
          <p:cNvSpPr txBox="1">
            <a:spLocks noChangeArrowheads="1"/>
          </p:cNvSpPr>
          <p:nvPr/>
        </p:nvSpPr>
        <p:spPr bwMode="auto">
          <a:xfrm>
            <a:off x="2209800" y="1828800"/>
            <a:ext cx="38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a:solidFill>
                  <a:srgbClr val="000000"/>
                </a:solidFill>
              </a:rPr>
              <a:t>x</a:t>
            </a:r>
          </a:p>
        </p:txBody>
      </p:sp>
      <p:sp>
        <p:nvSpPr>
          <p:cNvPr id="10246" name="Line 9"/>
          <p:cNvSpPr>
            <a:spLocks noChangeShapeType="1"/>
          </p:cNvSpPr>
          <p:nvPr/>
        </p:nvSpPr>
        <p:spPr bwMode="auto">
          <a:xfrm flipV="1">
            <a:off x="1219200" y="1752600"/>
            <a:ext cx="11430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47" name="Line 10"/>
          <p:cNvSpPr>
            <a:spLocks noChangeShapeType="1"/>
          </p:cNvSpPr>
          <p:nvPr/>
        </p:nvSpPr>
        <p:spPr bwMode="auto">
          <a:xfrm flipV="1">
            <a:off x="3429000" y="2209800"/>
            <a:ext cx="11430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48" name="Text Box 11"/>
          <p:cNvSpPr txBox="1">
            <a:spLocks noChangeArrowheads="1"/>
          </p:cNvSpPr>
          <p:nvPr/>
        </p:nvSpPr>
        <p:spPr bwMode="auto">
          <a:xfrm>
            <a:off x="4953000" y="19050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rPr>
              <a:t>=</a:t>
            </a:r>
          </a:p>
        </p:txBody>
      </p:sp>
    </p:spTree>
    <p:extLst>
      <p:ext uri="{BB962C8B-B14F-4D97-AF65-F5344CB8AC3E}">
        <p14:creationId xmlns:p14="http://schemas.microsoft.com/office/powerpoint/2010/main" val="11786493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28600" y="304800"/>
            <a:ext cx="86868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6600"/>
                </a:solidFill>
                <a:latin typeface="Comic Sans MS" pitchFamily="66" charset="0"/>
              </a:rPr>
              <a:t>37.</a:t>
            </a:r>
            <a:r>
              <a:rPr lang="en-US" altLang="en-US" sz="2400" dirty="0">
                <a:solidFill>
                  <a:srgbClr val="FF0000"/>
                </a:solidFill>
                <a:latin typeface="Comic Sans MS" pitchFamily="66" charset="0"/>
              </a:rPr>
              <a:t>  How many liters of neon gas are in 65.3 grams of neon?</a:t>
            </a:r>
          </a:p>
          <a:p>
            <a:pPr eaLnBrk="1" hangingPunct="1">
              <a:spcBef>
                <a:spcPct val="50000"/>
              </a:spcBef>
              <a:buFontTx/>
              <a:buNone/>
            </a:pPr>
            <a:r>
              <a:rPr lang="en-US" altLang="en-US" sz="1800" dirty="0">
                <a:solidFill>
                  <a:srgbClr val="006600"/>
                </a:solidFill>
              </a:rPr>
              <a:t>Do the math, watch the SF’s.  </a:t>
            </a:r>
          </a:p>
        </p:txBody>
      </p:sp>
      <p:sp>
        <p:nvSpPr>
          <p:cNvPr id="10243" name="Text Box 5"/>
          <p:cNvSpPr txBox="1">
            <a:spLocks noChangeArrowheads="1"/>
          </p:cNvSpPr>
          <p:nvPr/>
        </p:nvSpPr>
        <p:spPr bwMode="auto">
          <a:xfrm>
            <a:off x="152400" y="1676400"/>
            <a:ext cx="2133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Verdana" pitchFamily="34" charset="0"/>
              </a:rPr>
              <a:t>65.3 g Ne</a:t>
            </a:r>
            <a:br>
              <a:rPr lang="en-US" altLang="en-US" sz="2800" u="sng" dirty="0">
                <a:solidFill>
                  <a:srgbClr val="000000"/>
                </a:solidFill>
                <a:latin typeface="Verdana" pitchFamily="34" charset="0"/>
              </a:rPr>
            </a:br>
            <a:r>
              <a:rPr lang="en-US" altLang="en-US" sz="2800" dirty="0">
                <a:solidFill>
                  <a:srgbClr val="000000"/>
                </a:solidFill>
                <a:latin typeface="Verdana" pitchFamily="34" charset="0"/>
              </a:rPr>
              <a:t>1</a:t>
            </a:r>
          </a:p>
        </p:txBody>
      </p:sp>
      <p:sp>
        <p:nvSpPr>
          <p:cNvPr id="10244" name="Rectangle 7"/>
          <p:cNvSpPr>
            <a:spLocks noChangeArrowheads="1"/>
          </p:cNvSpPr>
          <p:nvPr/>
        </p:nvSpPr>
        <p:spPr bwMode="auto">
          <a:xfrm>
            <a:off x="2667000" y="1676400"/>
            <a:ext cx="20081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Verdana" pitchFamily="34" charset="0"/>
              </a:rPr>
              <a:t>1 mole Ne</a:t>
            </a:r>
            <a:br>
              <a:rPr lang="en-US" altLang="en-US" sz="2800" u="sng" dirty="0">
                <a:solidFill>
                  <a:srgbClr val="000000"/>
                </a:solidFill>
                <a:latin typeface="Verdana" pitchFamily="34" charset="0"/>
              </a:rPr>
            </a:br>
            <a:r>
              <a:rPr lang="en-US" altLang="en-US" sz="2800" dirty="0">
                <a:solidFill>
                  <a:srgbClr val="000000"/>
                </a:solidFill>
                <a:latin typeface="Verdana" pitchFamily="34" charset="0"/>
              </a:rPr>
              <a:t>20 g Ne</a:t>
            </a:r>
          </a:p>
        </p:txBody>
      </p:sp>
      <p:sp>
        <p:nvSpPr>
          <p:cNvPr id="10245" name="Text Box 8"/>
          <p:cNvSpPr txBox="1">
            <a:spLocks noChangeArrowheads="1"/>
          </p:cNvSpPr>
          <p:nvPr/>
        </p:nvSpPr>
        <p:spPr bwMode="auto">
          <a:xfrm>
            <a:off x="2209800" y="1828800"/>
            <a:ext cx="38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a:solidFill>
                  <a:srgbClr val="000000"/>
                </a:solidFill>
              </a:rPr>
              <a:t>x</a:t>
            </a:r>
          </a:p>
        </p:txBody>
      </p:sp>
      <p:sp>
        <p:nvSpPr>
          <p:cNvPr id="10246" name="Line 9"/>
          <p:cNvSpPr>
            <a:spLocks noChangeShapeType="1"/>
          </p:cNvSpPr>
          <p:nvPr/>
        </p:nvSpPr>
        <p:spPr bwMode="auto">
          <a:xfrm flipV="1">
            <a:off x="1219200" y="1752600"/>
            <a:ext cx="11430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47" name="Line 10"/>
          <p:cNvSpPr>
            <a:spLocks noChangeShapeType="1"/>
          </p:cNvSpPr>
          <p:nvPr/>
        </p:nvSpPr>
        <p:spPr bwMode="auto">
          <a:xfrm flipV="1">
            <a:off x="3429000" y="2209800"/>
            <a:ext cx="11430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48" name="Text Box 11"/>
          <p:cNvSpPr txBox="1">
            <a:spLocks noChangeArrowheads="1"/>
          </p:cNvSpPr>
          <p:nvPr/>
        </p:nvSpPr>
        <p:spPr bwMode="auto">
          <a:xfrm>
            <a:off x="4953000" y="19050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rPr>
              <a:t>= 3.27 moles Ne</a:t>
            </a:r>
          </a:p>
        </p:txBody>
      </p:sp>
    </p:spTree>
    <p:extLst>
      <p:ext uri="{BB962C8B-B14F-4D97-AF65-F5344CB8AC3E}">
        <p14:creationId xmlns:p14="http://schemas.microsoft.com/office/powerpoint/2010/main" val="38630987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28600" y="304800"/>
            <a:ext cx="86868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6600"/>
                </a:solidFill>
                <a:latin typeface="Comic Sans MS" pitchFamily="66" charset="0"/>
              </a:rPr>
              <a:t>37.</a:t>
            </a:r>
            <a:r>
              <a:rPr lang="en-US" altLang="en-US" sz="2400" dirty="0">
                <a:solidFill>
                  <a:srgbClr val="FF0000"/>
                </a:solidFill>
                <a:latin typeface="Comic Sans MS" pitchFamily="66" charset="0"/>
              </a:rPr>
              <a:t>  How many liters of neon gas are in 65.3 grams of neon?</a:t>
            </a:r>
          </a:p>
          <a:p>
            <a:pPr eaLnBrk="1" hangingPunct="1">
              <a:spcBef>
                <a:spcPct val="50000"/>
              </a:spcBef>
              <a:buFontTx/>
              <a:buNone/>
            </a:pPr>
            <a:r>
              <a:rPr lang="en-US" altLang="en-US" sz="1800" dirty="0">
                <a:solidFill>
                  <a:srgbClr val="006600"/>
                </a:solidFill>
              </a:rPr>
              <a:t>Start again, OVER ONE, to keep the units in the numerator.  </a:t>
            </a:r>
          </a:p>
        </p:txBody>
      </p:sp>
      <p:sp>
        <p:nvSpPr>
          <p:cNvPr id="10243" name="Text Box 5"/>
          <p:cNvSpPr txBox="1">
            <a:spLocks noChangeArrowheads="1"/>
          </p:cNvSpPr>
          <p:nvPr/>
        </p:nvSpPr>
        <p:spPr bwMode="auto">
          <a:xfrm>
            <a:off x="152400" y="1676400"/>
            <a:ext cx="2133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Verdana" pitchFamily="34" charset="0"/>
              </a:rPr>
              <a:t>65.3 g Ne</a:t>
            </a:r>
            <a:br>
              <a:rPr lang="en-US" altLang="en-US" sz="2800" u="sng" dirty="0">
                <a:solidFill>
                  <a:srgbClr val="000000"/>
                </a:solidFill>
                <a:latin typeface="Verdana" pitchFamily="34" charset="0"/>
              </a:rPr>
            </a:br>
            <a:r>
              <a:rPr lang="en-US" altLang="en-US" sz="2800" dirty="0">
                <a:solidFill>
                  <a:srgbClr val="000000"/>
                </a:solidFill>
                <a:latin typeface="Verdana" pitchFamily="34" charset="0"/>
              </a:rPr>
              <a:t>1</a:t>
            </a:r>
          </a:p>
        </p:txBody>
      </p:sp>
      <p:sp>
        <p:nvSpPr>
          <p:cNvPr id="10244" name="Rectangle 7"/>
          <p:cNvSpPr>
            <a:spLocks noChangeArrowheads="1"/>
          </p:cNvSpPr>
          <p:nvPr/>
        </p:nvSpPr>
        <p:spPr bwMode="auto">
          <a:xfrm>
            <a:off x="2667000" y="1676400"/>
            <a:ext cx="20081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Verdana" pitchFamily="34" charset="0"/>
              </a:rPr>
              <a:t>1 mole Ne</a:t>
            </a:r>
            <a:br>
              <a:rPr lang="en-US" altLang="en-US" sz="2800" u="sng" dirty="0">
                <a:solidFill>
                  <a:srgbClr val="000000"/>
                </a:solidFill>
                <a:latin typeface="Verdana" pitchFamily="34" charset="0"/>
              </a:rPr>
            </a:br>
            <a:r>
              <a:rPr lang="en-US" altLang="en-US" sz="2800" dirty="0">
                <a:solidFill>
                  <a:srgbClr val="000000"/>
                </a:solidFill>
                <a:latin typeface="Verdana" pitchFamily="34" charset="0"/>
              </a:rPr>
              <a:t>20 g Ne</a:t>
            </a:r>
          </a:p>
        </p:txBody>
      </p:sp>
      <p:sp>
        <p:nvSpPr>
          <p:cNvPr id="10245" name="Text Box 8"/>
          <p:cNvSpPr txBox="1">
            <a:spLocks noChangeArrowheads="1"/>
          </p:cNvSpPr>
          <p:nvPr/>
        </p:nvSpPr>
        <p:spPr bwMode="auto">
          <a:xfrm>
            <a:off x="2209800" y="1828800"/>
            <a:ext cx="38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a:solidFill>
                  <a:srgbClr val="000000"/>
                </a:solidFill>
              </a:rPr>
              <a:t>x</a:t>
            </a:r>
          </a:p>
        </p:txBody>
      </p:sp>
      <p:sp>
        <p:nvSpPr>
          <p:cNvPr id="10246" name="Line 9"/>
          <p:cNvSpPr>
            <a:spLocks noChangeShapeType="1"/>
          </p:cNvSpPr>
          <p:nvPr/>
        </p:nvSpPr>
        <p:spPr bwMode="auto">
          <a:xfrm flipV="1">
            <a:off x="1219200" y="1752600"/>
            <a:ext cx="11430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47" name="Line 10"/>
          <p:cNvSpPr>
            <a:spLocks noChangeShapeType="1"/>
          </p:cNvSpPr>
          <p:nvPr/>
        </p:nvSpPr>
        <p:spPr bwMode="auto">
          <a:xfrm flipV="1">
            <a:off x="3429000" y="2209800"/>
            <a:ext cx="11430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48" name="Text Box 11"/>
          <p:cNvSpPr txBox="1">
            <a:spLocks noChangeArrowheads="1"/>
          </p:cNvSpPr>
          <p:nvPr/>
        </p:nvSpPr>
        <p:spPr bwMode="auto">
          <a:xfrm>
            <a:off x="4953000" y="19050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rPr>
              <a:t>= 3.27 moles Ne</a:t>
            </a:r>
          </a:p>
        </p:txBody>
      </p:sp>
      <p:sp>
        <p:nvSpPr>
          <p:cNvPr id="10249" name="Rectangle 13"/>
          <p:cNvSpPr>
            <a:spLocks noChangeArrowheads="1"/>
          </p:cNvSpPr>
          <p:nvPr/>
        </p:nvSpPr>
        <p:spPr bwMode="auto">
          <a:xfrm>
            <a:off x="139500" y="4419600"/>
            <a:ext cx="279916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u="sng" dirty="0">
                <a:solidFill>
                  <a:srgbClr val="000000">
                    <a:lumMod val="95000"/>
                    <a:lumOff val="5000"/>
                  </a:srgbClr>
                </a:solidFill>
                <a:latin typeface="Verdana" pitchFamily="34" charset="0"/>
              </a:rPr>
              <a:t>3.27 moles Ne</a:t>
            </a:r>
            <a:br>
              <a:rPr lang="en-US" altLang="en-US" sz="2800" u="sng" dirty="0">
                <a:solidFill>
                  <a:srgbClr val="000000">
                    <a:lumMod val="95000"/>
                    <a:lumOff val="5000"/>
                  </a:srgbClr>
                </a:solidFill>
                <a:latin typeface="Verdana" pitchFamily="34" charset="0"/>
              </a:rPr>
            </a:br>
            <a:r>
              <a:rPr lang="en-US" altLang="en-US" sz="2800" dirty="0">
                <a:solidFill>
                  <a:srgbClr val="000000">
                    <a:lumMod val="95000"/>
                    <a:lumOff val="5000"/>
                  </a:srgbClr>
                </a:solidFill>
                <a:latin typeface="Verdana" pitchFamily="34" charset="0"/>
              </a:rPr>
              <a:t>1</a:t>
            </a:r>
          </a:p>
        </p:txBody>
      </p:sp>
      <p:sp>
        <p:nvSpPr>
          <p:cNvPr id="10255" name="Line 21"/>
          <p:cNvSpPr>
            <a:spLocks noChangeShapeType="1"/>
          </p:cNvSpPr>
          <p:nvPr/>
        </p:nvSpPr>
        <p:spPr bwMode="auto">
          <a:xfrm flipH="1">
            <a:off x="2057400" y="2514600"/>
            <a:ext cx="4038600" cy="1752600"/>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12519725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28600" y="304800"/>
            <a:ext cx="89154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6600"/>
                </a:solidFill>
                <a:latin typeface="Comic Sans MS" pitchFamily="66" charset="0"/>
              </a:rPr>
              <a:t>37.</a:t>
            </a:r>
            <a:r>
              <a:rPr lang="en-US" altLang="en-US" sz="2400" dirty="0">
                <a:solidFill>
                  <a:srgbClr val="FF0000"/>
                </a:solidFill>
                <a:latin typeface="Comic Sans MS" pitchFamily="66" charset="0"/>
              </a:rPr>
              <a:t>  How many liters of neon gas are in 65.3 grams of neon?</a:t>
            </a:r>
          </a:p>
          <a:p>
            <a:pPr eaLnBrk="1" hangingPunct="1">
              <a:spcBef>
                <a:spcPct val="50000"/>
              </a:spcBef>
              <a:buFontTx/>
              <a:buNone/>
            </a:pPr>
            <a:r>
              <a:rPr lang="en-US" altLang="en-US" sz="1800" dirty="0">
                <a:solidFill>
                  <a:srgbClr val="006600"/>
                </a:solidFill>
              </a:rPr>
              <a:t>Pay the toll (use the equality to make the right side up conversion factor, cancel units.</a:t>
            </a:r>
          </a:p>
        </p:txBody>
      </p:sp>
      <p:sp>
        <p:nvSpPr>
          <p:cNvPr id="10243" name="Text Box 5"/>
          <p:cNvSpPr txBox="1">
            <a:spLocks noChangeArrowheads="1"/>
          </p:cNvSpPr>
          <p:nvPr/>
        </p:nvSpPr>
        <p:spPr bwMode="auto">
          <a:xfrm>
            <a:off x="152400" y="1676400"/>
            <a:ext cx="2133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Verdana" pitchFamily="34" charset="0"/>
              </a:rPr>
              <a:t>65.3 g Ne</a:t>
            </a:r>
            <a:br>
              <a:rPr lang="en-US" altLang="en-US" sz="2800" u="sng" dirty="0">
                <a:solidFill>
                  <a:srgbClr val="000000"/>
                </a:solidFill>
                <a:latin typeface="Verdana" pitchFamily="34" charset="0"/>
              </a:rPr>
            </a:br>
            <a:r>
              <a:rPr lang="en-US" altLang="en-US" sz="2800" dirty="0">
                <a:solidFill>
                  <a:srgbClr val="000000"/>
                </a:solidFill>
                <a:latin typeface="Verdana" pitchFamily="34" charset="0"/>
              </a:rPr>
              <a:t>1</a:t>
            </a:r>
          </a:p>
        </p:txBody>
      </p:sp>
      <p:sp>
        <p:nvSpPr>
          <p:cNvPr id="10244" name="Rectangle 7"/>
          <p:cNvSpPr>
            <a:spLocks noChangeArrowheads="1"/>
          </p:cNvSpPr>
          <p:nvPr/>
        </p:nvSpPr>
        <p:spPr bwMode="auto">
          <a:xfrm>
            <a:off x="2667000" y="1676400"/>
            <a:ext cx="20081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Verdana" pitchFamily="34" charset="0"/>
              </a:rPr>
              <a:t>1 mole Ne</a:t>
            </a:r>
            <a:br>
              <a:rPr lang="en-US" altLang="en-US" sz="2800" u="sng" dirty="0">
                <a:solidFill>
                  <a:srgbClr val="000000"/>
                </a:solidFill>
                <a:latin typeface="Verdana" pitchFamily="34" charset="0"/>
              </a:rPr>
            </a:br>
            <a:r>
              <a:rPr lang="en-US" altLang="en-US" sz="2800" dirty="0">
                <a:solidFill>
                  <a:srgbClr val="000000"/>
                </a:solidFill>
                <a:latin typeface="Verdana" pitchFamily="34" charset="0"/>
              </a:rPr>
              <a:t>20 g Ne</a:t>
            </a:r>
          </a:p>
        </p:txBody>
      </p:sp>
      <p:sp>
        <p:nvSpPr>
          <p:cNvPr id="10245" name="Text Box 8"/>
          <p:cNvSpPr txBox="1">
            <a:spLocks noChangeArrowheads="1"/>
          </p:cNvSpPr>
          <p:nvPr/>
        </p:nvSpPr>
        <p:spPr bwMode="auto">
          <a:xfrm>
            <a:off x="2209800" y="1828800"/>
            <a:ext cx="38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a:solidFill>
                  <a:srgbClr val="000000"/>
                </a:solidFill>
              </a:rPr>
              <a:t>x</a:t>
            </a:r>
          </a:p>
        </p:txBody>
      </p:sp>
      <p:sp>
        <p:nvSpPr>
          <p:cNvPr id="10246" name="Line 9"/>
          <p:cNvSpPr>
            <a:spLocks noChangeShapeType="1"/>
          </p:cNvSpPr>
          <p:nvPr/>
        </p:nvSpPr>
        <p:spPr bwMode="auto">
          <a:xfrm flipV="1">
            <a:off x="1219200" y="1752600"/>
            <a:ext cx="11430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47" name="Line 10"/>
          <p:cNvSpPr>
            <a:spLocks noChangeShapeType="1"/>
          </p:cNvSpPr>
          <p:nvPr/>
        </p:nvSpPr>
        <p:spPr bwMode="auto">
          <a:xfrm flipV="1">
            <a:off x="3429000" y="2209800"/>
            <a:ext cx="11430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48" name="Text Box 11"/>
          <p:cNvSpPr txBox="1">
            <a:spLocks noChangeArrowheads="1"/>
          </p:cNvSpPr>
          <p:nvPr/>
        </p:nvSpPr>
        <p:spPr bwMode="auto">
          <a:xfrm>
            <a:off x="4953000" y="19050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rPr>
              <a:t>= 3.27 moles Ne</a:t>
            </a:r>
          </a:p>
        </p:txBody>
      </p:sp>
      <p:sp>
        <p:nvSpPr>
          <p:cNvPr id="10249" name="Rectangle 13"/>
          <p:cNvSpPr>
            <a:spLocks noChangeArrowheads="1"/>
          </p:cNvSpPr>
          <p:nvPr/>
        </p:nvSpPr>
        <p:spPr bwMode="auto">
          <a:xfrm>
            <a:off x="139500" y="4419600"/>
            <a:ext cx="279916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u="sng" dirty="0">
                <a:solidFill>
                  <a:srgbClr val="000000">
                    <a:lumMod val="95000"/>
                    <a:lumOff val="5000"/>
                  </a:srgbClr>
                </a:solidFill>
                <a:latin typeface="Verdana" pitchFamily="34" charset="0"/>
              </a:rPr>
              <a:t>3.27 moles Ne</a:t>
            </a:r>
            <a:br>
              <a:rPr lang="en-US" altLang="en-US" sz="2800" u="sng" dirty="0">
                <a:solidFill>
                  <a:srgbClr val="000000">
                    <a:lumMod val="95000"/>
                    <a:lumOff val="5000"/>
                  </a:srgbClr>
                </a:solidFill>
                <a:latin typeface="Verdana" pitchFamily="34" charset="0"/>
              </a:rPr>
            </a:br>
            <a:r>
              <a:rPr lang="en-US" altLang="en-US" sz="2800" dirty="0">
                <a:solidFill>
                  <a:srgbClr val="000000">
                    <a:lumMod val="95000"/>
                    <a:lumOff val="5000"/>
                  </a:srgbClr>
                </a:solidFill>
                <a:latin typeface="Verdana" pitchFamily="34" charset="0"/>
              </a:rPr>
              <a:t>1</a:t>
            </a:r>
          </a:p>
        </p:txBody>
      </p:sp>
      <p:sp>
        <p:nvSpPr>
          <p:cNvPr id="10250" name="Rectangle 15"/>
          <p:cNvSpPr>
            <a:spLocks noChangeArrowheads="1"/>
          </p:cNvSpPr>
          <p:nvPr/>
        </p:nvSpPr>
        <p:spPr bwMode="auto">
          <a:xfrm>
            <a:off x="3048000" y="4648200"/>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000000">
                    <a:lumMod val="95000"/>
                    <a:lumOff val="5000"/>
                  </a:srgbClr>
                </a:solidFill>
              </a:rPr>
              <a:t>x</a:t>
            </a:r>
          </a:p>
        </p:txBody>
      </p:sp>
      <p:sp>
        <p:nvSpPr>
          <p:cNvPr id="10251" name="Rectangle 17"/>
          <p:cNvSpPr>
            <a:spLocks noChangeArrowheads="1"/>
          </p:cNvSpPr>
          <p:nvPr/>
        </p:nvSpPr>
        <p:spPr bwMode="auto">
          <a:xfrm>
            <a:off x="3496036" y="4419600"/>
            <a:ext cx="202651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lumMod val="95000"/>
                    <a:lumOff val="5000"/>
                  </a:srgbClr>
                </a:solidFill>
                <a:latin typeface="Verdana" pitchFamily="34" charset="0"/>
              </a:rPr>
              <a:t>22.4 L Ne</a:t>
            </a:r>
            <a:br>
              <a:rPr lang="en-US" altLang="en-US" sz="2800" u="sng" dirty="0">
                <a:solidFill>
                  <a:srgbClr val="000000">
                    <a:lumMod val="95000"/>
                    <a:lumOff val="5000"/>
                  </a:srgbClr>
                </a:solidFill>
                <a:latin typeface="Verdana" pitchFamily="34" charset="0"/>
              </a:rPr>
            </a:br>
            <a:r>
              <a:rPr lang="en-US" altLang="en-US" sz="2800" dirty="0">
                <a:solidFill>
                  <a:srgbClr val="000000">
                    <a:lumMod val="95000"/>
                    <a:lumOff val="5000"/>
                  </a:srgbClr>
                </a:solidFill>
                <a:latin typeface="Verdana" pitchFamily="34" charset="0"/>
              </a:rPr>
              <a:t>1 mole Ne</a:t>
            </a:r>
          </a:p>
        </p:txBody>
      </p:sp>
      <p:sp>
        <p:nvSpPr>
          <p:cNvPr id="10254" name="Text Box 20"/>
          <p:cNvSpPr txBox="1">
            <a:spLocks noChangeArrowheads="1"/>
          </p:cNvSpPr>
          <p:nvPr/>
        </p:nvSpPr>
        <p:spPr bwMode="auto">
          <a:xfrm>
            <a:off x="5867400" y="457200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lumMod val="95000"/>
                    <a:lumOff val="5000"/>
                  </a:srgbClr>
                </a:solidFill>
              </a:rPr>
              <a:t>=</a:t>
            </a:r>
          </a:p>
        </p:txBody>
      </p:sp>
      <p:sp>
        <p:nvSpPr>
          <p:cNvPr id="10255" name="Line 21"/>
          <p:cNvSpPr>
            <a:spLocks noChangeShapeType="1"/>
          </p:cNvSpPr>
          <p:nvPr/>
        </p:nvSpPr>
        <p:spPr bwMode="auto">
          <a:xfrm flipH="1">
            <a:off x="2057400" y="2514600"/>
            <a:ext cx="4038600" cy="1752600"/>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26832419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28600" y="304800"/>
            <a:ext cx="86868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6600"/>
                </a:solidFill>
                <a:latin typeface="Comic Sans MS" pitchFamily="66" charset="0"/>
              </a:rPr>
              <a:t>37.</a:t>
            </a:r>
            <a:r>
              <a:rPr lang="en-US" altLang="en-US" sz="2400" dirty="0">
                <a:solidFill>
                  <a:srgbClr val="FF0000"/>
                </a:solidFill>
                <a:latin typeface="Comic Sans MS" pitchFamily="66" charset="0"/>
              </a:rPr>
              <a:t>  How many liters of neon gas are in 65.3 grams of neon?</a:t>
            </a:r>
          </a:p>
          <a:p>
            <a:pPr eaLnBrk="1" hangingPunct="1">
              <a:spcBef>
                <a:spcPct val="50000"/>
              </a:spcBef>
              <a:buFontTx/>
              <a:buNone/>
            </a:pPr>
            <a:r>
              <a:rPr lang="en-US" altLang="en-US" sz="1800" dirty="0">
                <a:solidFill>
                  <a:srgbClr val="006600"/>
                </a:solidFill>
              </a:rPr>
              <a:t>Do the math, watch SF’s.  </a:t>
            </a:r>
          </a:p>
        </p:txBody>
      </p:sp>
      <p:sp>
        <p:nvSpPr>
          <p:cNvPr id="10243" name="Text Box 5"/>
          <p:cNvSpPr txBox="1">
            <a:spLocks noChangeArrowheads="1"/>
          </p:cNvSpPr>
          <p:nvPr/>
        </p:nvSpPr>
        <p:spPr bwMode="auto">
          <a:xfrm>
            <a:off x="152400" y="1676400"/>
            <a:ext cx="2133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Verdana" pitchFamily="34" charset="0"/>
              </a:rPr>
              <a:t>65.3 g Ne</a:t>
            </a:r>
            <a:br>
              <a:rPr lang="en-US" altLang="en-US" sz="2800" u="sng" dirty="0">
                <a:solidFill>
                  <a:srgbClr val="000000"/>
                </a:solidFill>
                <a:latin typeface="Verdana" pitchFamily="34" charset="0"/>
              </a:rPr>
            </a:br>
            <a:r>
              <a:rPr lang="en-US" altLang="en-US" sz="2800" dirty="0">
                <a:solidFill>
                  <a:srgbClr val="000000"/>
                </a:solidFill>
                <a:latin typeface="Verdana" pitchFamily="34" charset="0"/>
              </a:rPr>
              <a:t>1</a:t>
            </a:r>
          </a:p>
        </p:txBody>
      </p:sp>
      <p:sp>
        <p:nvSpPr>
          <p:cNvPr id="10244" name="Rectangle 7"/>
          <p:cNvSpPr>
            <a:spLocks noChangeArrowheads="1"/>
          </p:cNvSpPr>
          <p:nvPr/>
        </p:nvSpPr>
        <p:spPr bwMode="auto">
          <a:xfrm>
            <a:off x="2667000" y="1676400"/>
            <a:ext cx="20081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Verdana" pitchFamily="34" charset="0"/>
              </a:rPr>
              <a:t>1 mole Ne</a:t>
            </a:r>
            <a:br>
              <a:rPr lang="en-US" altLang="en-US" sz="2800" u="sng" dirty="0">
                <a:solidFill>
                  <a:srgbClr val="000000"/>
                </a:solidFill>
                <a:latin typeface="Verdana" pitchFamily="34" charset="0"/>
              </a:rPr>
            </a:br>
            <a:r>
              <a:rPr lang="en-US" altLang="en-US" sz="2800" dirty="0">
                <a:solidFill>
                  <a:srgbClr val="000000"/>
                </a:solidFill>
                <a:latin typeface="Verdana" pitchFamily="34" charset="0"/>
              </a:rPr>
              <a:t>20 g Ne</a:t>
            </a:r>
          </a:p>
        </p:txBody>
      </p:sp>
      <p:sp>
        <p:nvSpPr>
          <p:cNvPr id="10245" name="Text Box 8"/>
          <p:cNvSpPr txBox="1">
            <a:spLocks noChangeArrowheads="1"/>
          </p:cNvSpPr>
          <p:nvPr/>
        </p:nvSpPr>
        <p:spPr bwMode="auto">
          <a:xfrm>
            <a:off x="2209800" y="1828800"/>
            <a:ext cx="38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a:solidFill>
                  <a:srgbClr val="000000"/>
                </a:solidFill>
              </a:rPr>
              <a:t>x</a:t>
            </a:r>
          </a:p>
        </p:txBody>
      </p:sp>
      <p:sp>
        <p:nvSpPr>
          <p:cNvPr id="10246" name="Line 9"/>
          <p:cNvSpPr>
            <a:spLocks noChangeShapeType="1"/>
          </p:cNvSpPr>
          <p:nvPr/>
        </p:nvSpPr>
        <p:spPr bwMode="auto">
          <a:xfrm flipV="1">
            <a:off x="1219200" y="1752600"/>
            <a:ext cx="11430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47" name="Line 10"/>
          <p:cNvSpPr>
            <a:spLocks noChangeShapeType="1"/>
          </p:cNvSpPr>
          <p:nvPr/>
        </p:nvSpPr>
        <p:spPr bwMode="auto">
          <a:xfrm flipV="1">
            <a:off x="3429000" y="2209800"/>
            <a:ext cx="11430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48" name="Text Box 11"/>
          <p:cNvSpPr txBox="1">
            <a:spLocks noChangeArrowheads="1"/>
          </p:cNvSpPr>
          <p:nvPr/>
        </p:nvSpPr>
        <p:spPr bwMode="auto">
          <a:xfrm>
            <a:off x="4953000" y="19050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rPr>
              <a:t>= 3.27 moles Ne</a:t>
            </a:r>
          </a:p>
        </p:txBody>
      </p:sp>
      <p:sp>
        <p:nvSpPr>
          <p:cNvPr id="10249" name="Rectangle 13"/>
          <p:cNvSpPr>
            <a:spLocks noChangeArrowheads="1"/>
          </p:cNvSpPr>
          <p:nvPr/>
        </p:nvSpPr>
        <p:spPr bwMode="auto">
          <a:xfrm>
            <a:off x="139500" y="4419600"/>
            <a:ext cx="279916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u="sng" dirty="0">
                <a:solidFill>
                  <a:srgbClr val="000000">
                    <a:lumMod val="95000"/>
                    <a:lumOff val="5000"/>
                  </a:srgbClr>
                </a:solidFill>
                <a:latin typeface="Verdana" pitchFamily="34" charset="0"/>
              </a:rPr>
              <a:t>3.27 moles Ne</a:t>
            </a:r>
            <a:br>
              <a:rPr lang="en-US" altLang="en-US" sz="2800" u="sng" dirty="0">
                <a:solidFill>
                  <a:srgbClr val="000000">
                    <a:lumMod val="95000"/>
                    <a:lumOff val="5000"/>
                  </a:srgbClr>
                </a:solidFill>
                <a:latin typeface="Verdana" pitchFamily="34" charset="0"/>
              </a:rPr>
            </a:br>
            <a:r>
              <a:rPr lang="en-US" altLang="en-US" sz="2800" dirty="0">
                <a:solidFill>
                  <a:srgbClr val="000000">
                    <a:lumMod val="95000"/>
                    <a:lumOff val="5000"/>
                  </a:srgbClr>
                </a:solidFill>
                <a:latin typeface="Verdana" pitchFamily="34" charset="0"/>
              </a:rPr>
              <a:t>1</a:t>
            </a:r>
          </a:p>
        </p:txBody>
      </p:sp>
      <p:sp>
        <p:nvSpPr>
          <p:cNvPr id="10250" name="Rectangle 15"/>
          <p:cNvSpPr>
            <a:spLocks noChangeArrowheads="1"/>
          </p:cNvSpPr>
          <p:nvPr/>
        </p:nvSpPr>
        <p:spPr bwMode="auto">
          <a:xfrm>
            <a:off x="3048000" y="4648200"/>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000000">
                    <a:lumMod val="95000"/>
                    <a:lumOff val="5000"/>
                  </a:srgbClr>
                </a:solidFill>
              </a:rPr>
              <a:t>x</a:t>
            </a:r>
          </a:p>
        </p:txBody>
      </p:sp>
      <p:sp>
        <p:nvSpPr>
          <p:cNvPr id="10251" name="Rectangle 17"/>
          <p:cNvSpPr>
            <a:spLocks noChangeArrowheads="1"/>
          </p:cNvSpPr>
          <p:nvPr/>
        </p:nvSpPr>
        <p:spPr bwMode="auto">
          <a:xfrm>
            <a:off x="3496036" y="4419600"/>
            <a:ext cx="202651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lumMod val="95000"/>
                    <a:lumOff val="5000"/>
                  </a:srgbClr>
                </a:solidFill>
                <a:latin typeface="Verdana" pitchFamily="34" charset="0"/>
              </a:rPr>
              <a:t>22.4 L Ne</a:t>
            </a:r>
            <a:br>
              <a:rPr lang="en-US" altLang="en-US" sz="2800" u="sng" dirty="0">
                <a:solidFill>
                  <a:srgbClr val="000000">
                    <a:lumMod val="95000"/>
                    <a:lumOff val="5000"/>
                  </a:srgbClr>
                </a:solidFill>
                <a:latin typeface="Verdana" pitchFamily="34" charset="0"/>
              </a:rPr>
            </a:br>
            <a:r>
              <a:rPr lang="en-US" altLang="en-US" sz="2800" dirty="0">
                <a:solidFill>
                  <a:srgbClr val="000000">
                    <a:lumMod val="95000"/>
                    <a:lumOff val="5000"/>
                  </a:srgbClr>
                </a:solidFill>
                <a:latin typeface="Verdana" pitchFamily="34" charset="0"/>
              </a:rPr>
              <a:t>1 mole Ne</a:t>
            </a:r>
          </a:p>
        </p:txBody>
      </p:sp>
      <p:sp>
        <p:nvSpPr>
          <p:cNvPr id="10252" name="Line 18"/>
          <p:cNvSpPr>
            <a:spLocks noChangeShapeType="1"/>
          </p:cNvSpPr>
          <p:nvPr/>
        </p:nvSpPr>
        <p:spPr bwMode="auto">
          <a:xfrm flipV="1">
            <a:off x="1143000" y="4572000"/>
            <a:ext cx="1905000" cy="228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lumMod val="95000"/>
                  <a:lumOff val="5000"/>
                </a:srgbClr>
              </a:solidFill>
            </a:endParaRPr>
          </a:p>
        </p:txBody>
      </p:sp>
      <p:sp>
        <p:nvSpPr>
          <p:cNvPr id="10253" name="Line 19"/>
          <p:cNvSpPr>
            <a:spLocks noChangeShapeType="1"/>
          </p:cNvSpPr>
          <p:nvPr/>
        </p:nvSpPr>
        <p:spPr bwMode="auto">
          <a:xfrm flipV="1">
            <a:off x="3886200" y="5029200"/>
            <a:ext cx="1828800" cy="152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lumMod val="95000"/>
                  <a:lumOff val="5000"/>
                </a:srgbClr>
              </a:solidFill>
            </a:endParaRPr>
          </a:p>
        </p:txBody>
      </p:sp>
      <p:sp>
        <p:nvSpPr>
          <p:cNvPr id="10254" name="Text Box 20"/>
          <p:cNvSpPr txBox="1">
            <a:spLocks noChangeArrowheads="1"/>
          </p:cNvSpPr>
          <p:nvPr/>
        </p:nvSpPr>
        <p:spPr bwMode="auto">
          <a:xfrm>
            <a:off x="5867400" y="457200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lumMod val="95000"/>
                    <a:lumOff val="5000"/>
                  </a:srgbClr>
                </a:solidFill>
              </a:rPr>
              <a:t>=</a:t>
            </a:r>
          </a:p>
        </p:txBody>
      </p:sp>
      <p:sp>
        <p:nvSpPr>
          <p:cNvPr id="10255" name="Line 21"/>
          <p:cNvSpPr>
            <a:spLocks noChangeShapeType="1"/>
          </p:cNvSpPr>
          <p:nvPr/>
        </p:nvSpPr>
        <p:spPr bwMode="auto">
          <a:xfrm flipH="1">
            <a:off x="2057400" y="2514600"/>
            <a:ext cx="4038600" cy="1752600"/>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28094048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28600" y="304800"/>
            <a:ext cx="86868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6600"/>
                </a:solidFill>
                <a:latin typeface="Comic Sans MS" pitchFamily="66" charset="0"/>
              </a:rPr>
              <a:t>37.</a:t>
            </a:r>
            <a:r>
              <a:rPr lang="en-US" altLang="en-US" sz="2400" dirty="0">
                <a:solidFill>
                  <a:srgbClr val="FF0000"/>
                </a:solidFill>
                <a:latin typeface="Comic Sans MS" pitchFamily="66" charset="0"/>
              </a:rPr>
              <a:t>  How many liters of neon gas are in 65.3 grams of neon?</a:t>
            </a:r>
          </a:p>
          <a:p>
            <a:pPr eaLnBrk="1" hangingPunct="1">
              <a:spcBef>
                <a:spcPct val="50000"/>
              </a:spcBef>
              <a:buFontTx/>
              <a:buNone/>
            </a:pPr>
            <a:r>
              <a:rPr lang="en-US" altLang="en-US" sz="1800" dirty="0">
                <a:solidFill>
                  <a:srgbClr val="000099"/>
                </a:solidFill>
              </a:rPr>
              <a:t>Done, your first 2 step conversion mole math problem.  </a:t>
            </a:r>
          </a:p>
        </p:txBody>
      </p:sp>
      <p:sp>
        <p:nvSpPr>
          <p:cNvPr id="10243" name="Text Box 5"/>
          <p:cNvSpPr txBox="1">
            <a:spLocks noChangeArrowheads="1"/>
          </p:cNvSpPr>
          <p:nvPr/>
        </p:nvSpPr>
        <p:spPr bwMode="auto">
          <a:xfrm>
            <a:off x="152400" y="1676400"/>
            <a:ext cx="2133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Verdana" pitchFamily="34" charset="0"/>
              </a:rPr>
              <a:t>65.3 g Ne</a:t>
            </a:r>
            <a:br>
              <a:rPr lang="en-US" altLang="en-US" sz="2800" u="sng" dirty="0">
                <a:solidFill>
                  <a:srgbClr val="000000"/>
                </a:solidFill>
                <a:latin typeface="Verdana" pitchFamily="34" charset="0"/>
              </a:rPr>
            </a:br>
            <a:r>
              <a:rPr lang="en-US" altLang="en-US" sz="2800" dirty="0">
                <a:solidFill>
                  <a:srgbClr val="000000"/>
                </a:solidFill>
                <a:latin typeface="Verdana" pitchFamily="34" charset="0"/>
              </a:rPr>
              <a:t>1</a:t>
            </a:r>
          </a:p>
        </p:txBody>
      </p:sp>
      <p:sp>
        <p:nvSpPr>
          <p:cNvPr id="10244" name="Rectangle 7"/>
          <p:cNvSpPr>
            <a:spLocks noChangeArrowheads="1"/>
          </p:cNvSpPr>
          <p:nvPr/>
        </p:nvSpPr>
        <p:spPr bwMode="auto">
          <a:xfrm>
            <a:off x="2667000" y="1676400"/>
            <a:ext cx="20081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Verdana" pitchFamily="34" charset="0"/>
              </a:rPr>
              <a:t>1 mole Ne</a:t>
            </a:r>
            <a:br>
              <a:rPr lang="en-US" altLang="en-US" sz="2800" u="sng" dirty="0">
                <a:solidFill>
                  <a:srgbClr val="000000"/>
                </a:solidFill>
                <a:latin typeface="Verdana" pitchFamily="34" charset="0"/>
              </a:rPr>
            </a:br>
            <a:r>
              <a:rPr lang="en-US" altLang="en-US" sz="2800" dirty="0">
                <a:solidFill>
                  <a:srgbClr val="000000"/>
                </a:solidFill>
                <a:latin typeface="Verdana" pitchFamily="34" charset="0"/>
              </a:rPr>
              <a:t>20 g Ne</a:t>
            </a:r>
          </a:p>
        </p:txBody>
      </p:sp>
      <p:sp>
        <p:nvSpPr>
          <p:cNvPr id="10245" name="Text Box 8"/>
          <p:cNvSpPr txBox="1">
            <a:spLocks noChangeArrowheads="1"/>
          </p:cNvSpPr>
          <p:nvPr/>
        </p:nvSpPr>
        <p:spPr bwMode="auto">
          <a:xfrm>
            <a:off x="2209800" y="1828800"/>
            <a:ext cx="38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a:solidFill>
                  <a:srgbClr val="000000"/>
                </a:solidFill>
              </a:rPr>
              <a:t>x</a:t>
            </a:r>
          </a:p>
        </p:txBody>
      </p:sp>
      <p:sp>
        <p:nvSpPr>
          <p:cNvPr id="10246" name="Line 9"/>
          <p:cNvSpPr>
            <a:spLocks noChangeShapeType="1"/>
          </p:cNvSpPr>
          <p:nvPr/>
        </p:nvSpPr>
        <p:spPr bwMode="auto">
          <a:xfrm flipV="1">
            <a:off x="1219200" y="1752600"/>
            <a:ext cx="11430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47" name="Line 10"/>
          <p:cNvSpPr>
            <a:spLocks noChangeShapeType="1"/>
          </p:cNvSpPr>
          <p:nvPr/>
        </p:nvSpPr>
        <p:spPr bwMode="auto">
          <a:xfrm flipV="1">
            <a:off x="3429000" y="2209800"/>
            <a:ext cx="11430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48" name="Text Box 11"/>
          <p:cNvSpPr txBox="1">
            <a:spLocks noChangeArrowheads="1"/>
          </p:cNvSpPr>
          <p:nvPr/>
        </p:nvSpPr>
        <p:spPr bwMode="auto">
          <a:xfrm>
            <a:off x="4953000" y="19050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rPr>
              <a:t>= 3.27 moles Ne</a:t>
            </a:r>
          </a:p>
        </p:txBody>
      </p:sp>
      <p:sp>
        <p:nvSpPr>
          <p:cNvPr id="10249" name="Rectangle 13"/>
          <p:cNvSpPr>
            <a:spLocks noChangeArrowheads="1"/>
          </p:cNvSpPr>
          <p:nvPr/>
        </p:nvSpPr>
        <p:spPr bwMode="auto">
          <a:xfrm>
            <a:off x="139500" y="4419600"/>
            <a:ext cx="279916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u="sng" dirty="0">
                <a:solidFill>
                  <a:srgbClr val="000000">
                    <a:lumMod val="95000"/>
                    <a:lumOff val="5000"/>
                  </a:srgbClr>
                </a:solidFill>
                <a:latin typeface="Verdana" pitchFamily="34" charset="0"/>
              </a:rPr>
              <a:t>3.27 moles Ne</a:t>
            </a:r>
            <a:br>
              <a:rPr lang="en-US" altLang="en-US" sz="2800" u="sng" dirty="0">
                <a:solidFill>
                  <a:srgbClr val="000000">
                    <a:lumMod val="95000"/>
                    <a:lumOff val="5000"/>
                  </a:srgbClr>
                </a:solidFill>
                <a:latin typeface="Verdana" pitchFamily="34" charset="0"/>
              </a:rPr>
            </a:br>
            <a:r>
              <a:rPr lang="en-US" altLang="en-US" sz="2800" dirty="0">
                <a:solidFill>
                  <a:srgbClr val="000000">
                    <a:lumMod val="95000"/>
                    <a:lumOff val="5000"/>
                  </a:srgbClr>
                </a:solidFill>
                <a:latin typeface="Verdana" pitchFamily="34" charset="0"/>
              </a:rPr>
              <a:t>1</a:t>
            </a:r>
          </a:p>
        </p:txBody>
      </p:sp>
      <p:sp>
        <p:nvSpPr>
          <p:cNvPr id="10250" name="Rectangle 15"/>
          <p:cNvSpPr>
            <a:spLocks noChangeArrowheads="1"/>
          </p:cNvSpPr>
          <p:nvPr/>
        </p:nvSpPr>
        <p:spPr bwMode="auto">
          <a:xfrm>
            <a:off x="3048000" y="4648200"/>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000000">
                    <a:lumMod val="95000"/>
                    <a:lumOff val="5000"/>
                  </a:srgbClr>
                </a:solidFill>
              </a:rPr>
              <a:t>x</a:t>
            </a:r>
          </a:p>
        </p:txBody>
      </p:sp>
      <p:sp>
        <p:nvSpPr>
          <p:cNvPr id="10251" name="Rectangle 17"/>
          <p:cNvSpPr>
            <a:spLocks noChangeArrowheads="1"/>
          </p:cNvSpPr>
          <p:nvPr/>
        </p:nvSpPr>
        <p:spPr bwMode="auto">
          <a:xfrm>
            <a:off x="3496036" y="4419600"/>
            <a:ext cx="202651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lumMod val="95000"/>
                    <a:lumOff val="5000"/>
                  </a:srgbClr>
                </a:solidFill>
                <a:latin typeface="Verdana" pitchFamily="34" charset="0"/>
              </a:rPr>
              <a:t>22.4 L Ne</a:t>
            </a:r>
            <a:br>
              <a:rPr lang="en-US" altLang="en-US" sz="2800" u="sng" dirty="0">
                <a:solidFill>
                  <a:srgbClr val="000000">
                    <a:lumMod val="95000"/>
                    <a:lumOff val="5000"/>
                  </a:srgbClr>
                </a:solidFill>
                <a:latin typeface="Verdana" pitchFamily="34" charset="0"/>
              </a:rPr>
            </a:br>
            <a:r>
              <a:rPr lang="en-US" altLang="en-US" sz="2800" dirty="0">
                <a:solidFill>
                  <a:srgbClr val="000000">
                    <a:lumMod val="95000"/>
                    <a:lumOff val="5000"/>
                  </a:srgbClr>
                </a:solidFill>
                <a:latin typeface="Verdana" pitchFamily="34" charset="0"/>
              </a:rPr>
              <a:t>1 mole Ne</a:t>
            </a:r>
          </a:p>
        </p:txBody>
      </p:sp>
      <p:sp>
        <p:nvSpPr>
          <p:cNvPr id="10252" name="Line 18"/>
          <p:cNvSpPr>
            <a:spLocks noChangeShapeType="1"/>
          </p:cNvSpPr>
          <p:nvPr/>
        </p:nvSpPr>
        <p:spPr bwMode="auto">
          <a:xfrm flipV="1">
            <a:off x="1143000" y="4572000"/>
            <a:ext cx="1905000" cy="228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lumMod val="95000"/>
                  <a:lumOff val="5000"/>
                </a:srgbClr>
              </a:solidFill>
            </a:endParaRPr>
          </a:p>
        </p:txBody>
      </p:sp>
      <p:sp>
        <p:nvSpPr>
          <p:cNvPr id="10253" name="Line 19"/>
          <p:cNvSpPr>
            <a:spLocks noChangeShapeType="1"/>
          </p:cNvSpPr>
          <p:nvPr/>
        </p:nvSpPr>
        <p:spPr bwMode="auto">
          <a:xfrm flipV="1">
            <a:off x="3886200" y="5029200"/>
            <a:ext cx="1828800" cy="152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lumMod val="95000"/>
                  <a:lumOff val="5000"/>
                </a:srgbClr>
              </a:solidFill>
            </a:endParaRPr>
          </a:p>
        </p:txBody>
      </p:sp>
      <p:sp>
        <p:nvSpPr>
          <p:cNvPr id="10254" name="Text Box 20"/>
          <p:cNvSpPr txBox="1">
            <a:spLocks noChangeArrowheads="1"/>
          </p:cNvSpPr>
          <p:nvPr/>
        </p:nvSpPr>
        <p:spPr bwMode="auto">
          <a:xfrm>
            <a:off x="5768540" y="4479280"/>
            <a:ext cx="3276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lumMod val="95000"/>
                    <a:lumOff val="5000"/>
                  </a:srgbClr>
                </a:solidFill>
              </a:rPr>
              <a:t>= </a:t>
            </a:r>
            <a:r>
              <a:rPr lang="en-US" altLang="en-US" sz="3600" dirty="0">
                <a:solidFill>
                  <a:srgbClr val="0000CC"/>
                </a:solidFill>
              </a:rPr>
              <a:t>73.2 liters Ne   </a:t>
            </a:r>
            <a:endParaRPr lang="en-US" altLang="en-US" sz="2800" dirty="0">
              <a:solidFill>
                <a:srgbClr val="0000CC"/>
              </a:solidFill>
            </a:endParaRPr>
          </a:p>
        </p:txBody>
      </p:sp>
      <p:sp>
        <p:nvSpPr>
          <p:cNvPr id="10255" name="Line 21"/>
          <p:cNvSpPr>
            <a:spLocks noChangeShapeType="1"/>
          </p:cNvSpPr>
          <p:nvPr/>
        </p:nvSpPr>
        <p:spPr bwMode="auto">
          <a:xfrm flipH="1">
            <a:off x="2057400" y="2514600"/>
            <a:ext cx="4038600" cy="1752600"/>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38808625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5400" y="0"/>
            <a:ext cx="9144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800" dirty="0">
                <a:solidFill>
                  <a:srgbClr val="C00000"/>
                </a:solidFill>
                <a:latin typeface="Times New Roman" panose="02020603050405020304" pitchFamily="18" charset="0"/>
                <a:cs typeface="Times New Roman" panose="02020603050405020304" pitchFamily="18" charset="0"/>
              </a:rPr>
              <a:t>38: </a:t>
            </a:r>
            <a:r>
              <a:rPr lang="en-US" altLang="en-US" sz="4800" dirty="0">
                <a:solidFill>
                  <a:srgbClr val="006600"/>
                </a:solidFill>
                <a:latin typeface="Times New Roman" panose="02020603050405020304" pitchFamily="18" charset="0"/>
                <a:cs typeface="Times New Roman" panose="02020603050405020304" pitchFamily="18" charset="0"/>
              </a:rPr>
              <a:t>If you win exactly </a:t>
            </a:r>
            <a:br>
              <a:rPr lang="en-US" altLang="en-US" sz="4800" dirty="0">
                <a:solidFill>
                  <a:srgbClr val="006600"/>
                </a:solidFill>
                <a:latin typeface="Times New Roman" panose="02020603050405020304" pitchFamily="18" charset="0"/>
                <a:cs typeface="Times New Roman" panose="02020603050405020304" pitchFamily="18" charset="0"/>
              </a:rPr>
            </a:br>
            <a:r>
              <a:rPr lang="en-US" altLang="en-US" sz="4800" dirty="0">
                <a:solidFill>
                  <a:srgbClr val="006600"/>
                </a:solidFill>
                <a:latin typeface="Times New Roman" panose="02020603050405020304" pitchFamily="18" charset="0"/>
                <a:cs typeface="Times New Roman" panose="02020603050405020304" pitchFamily="18" charset="0"/>
              </a:rPr>
              <a:t>      3.58 x 10</a:t>
            </a:r>
            <a:r>
              <a:rPr lang="en-US" altLang="en-US" sz="4800" baseline="30000" dirty="0">
                <a:solidFill>
                  <a:srgbClr val="006600"/>
                </a:solidFill>
                <a:latin typeface="Times New Roman" panose="02020603050405020304" pitchFamily="18" charset="0"/>
                <a:cs typeface="Times New Roman" panose="02020603050405020304" pitchFamily="18" charset="0"/>
              </a:rPr>
              <a:t>24</a:t>
            </a:r>
            <a:r>
              <a:rPr lang="en-US" altLang="en-US" sz="4800" dirty="0">
                <a:solidFill>
                  <a:srgbClr val="006600"/>
                </a:solidFill>
                <a:latin typeface="Times New Roman" panose="02020603050405020304" pitchFamily="18" charset="0"/>
                <a:cs typeface="Times New Roman" panose="02020603050405020304" pitchFamily="18" charset="0"/>
              </a:rPr>
              <a:t> atoms of aluminum,    </a:t>
            </a:r>
            <a:br>
              <a:rPr lang="en-US" altLang="en-US" sz="4800" dirty="0">
                <a:solidFill>
                  <a:srgbClr val="006600"/>
                </a:solidFill>
                <a:latin typeface="Times New Roman" panose="02020603050405020304" pitchFamily="18" charset="0"/>
                <a:cs typeface="Times New Roman" panose="02020603050405020304" pitchFamily="18" charset="0"/>
              </a:rPr>
            </a:br>
            <a:r>
              <a:rPr lang="en-US" altLang="en-US" sz="4800" dirty="0">
                <a:solidFill>
                  <a:srgbClr val="006600"/>
                </a:solidFill>
                <a:latin typeface="Times New Roman" panose="02020603050405020304" pitchFamily="18" charset="0"/>
                <a:cs typeface="Times New Roman" panose="02020603050405020304" pitchFamily="18" charset="0"/>
              </a:rPr>
              <a:t>      how many grams do you have?</a:t>
            </a:r>
          </a:p>
          <a:p>
            <a:pPr eaLnBrk="1" hangingPunct="1">
              <a:spcBef>
                <a:spcPct val="50000"/>
              </a:spcBef>
              <a:buFontTx/>
              <a:buNone/>
            </a:pPr>
            <a:endParaRPr lang="en-US" altLang="en-US" dirty="0">
              <a:solidFill>
                <a:srgbClr val="000099"/>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dirty="0">
              <a:solidFill>
                <a:srgbClr val="000099"/>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rgbClr val="000099"/>
                </a:solidFill>
                <a:latin typeface="Times New Roman" panose="02020603050405020304" pitchFamily="18" charset="0"/>
                <a:cs typeface="Times New Roman" panose="02020603050405020304" pitchFamily="18" charset="0"/>
              </a:rPr>
              <a:t>This is another 2 step problem.  Start at particle island, to moles, then a trip to mass island.  Look at map now.</a:t>
            </a:r>
            <a:endParaRPr lang="en-US" altLang="en-US" dirty="0">
              <a:solidFill>
                <a:srgbClr val="000000">
                  <a:lumMod val="95000"/>
                  <a:lumOff val="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1359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9334" y="9819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rgbClr val="C00000"/>
                </a:solidFill>
                <a:latin typeface="Courier New" pitchFamily="49" charset="0"/>
              </a:rPr>
              <a:t>38: </a:t>
            </a:r>
            <a:r>
              <a:rPr lang="en-US" altLang="en-US" sz="2400" b="1" dirty="0">
                <a:solidFill>
                  <a:srgbClr val="006600"/>
                </a:solidFill>
                <a:latin typeface="Courier New" pitchFamily="49" charset="0"/>
              </a:rPr>
              <a:t>If you find exactly 3.58 x 10</a:t>
            </a:r>
            <a:r>
              <a:rPr lang="en-US" altLang="en-US" sz="2400" b="1" baseline="30000" dirty="0">
                <a:solidFill>
                  <a:srgbClr val="006600"/>
                </a:solidFill>
                <a:latin typeface="Courier New" pitchFamily="49" charset="0"/>
              </a:rPr>
              <a:t>24</a:t>
            </a:r>
            <a:r>
              <a:rPr lang="en-US" altLang="en-US" sz="2400" b="1" dirty="0">
                <a:solidFill>
                  <a:srgbClr val="006600"/>
                </a:solidFill>
                <a:latin typeface="Courier New" pitchFamily="49" charset="0"/>
              </a:rPr>
              <a:t> atoms </a:t>
            </a:r>
            <a:br>
              <a:rPr lang="en-US" altLang="en-US" sz="2400" b="1" dirty="0">
                <a:solidFill>
                  <a:srgbClr val="006600"/>
                </a:solidFill>
                <a:latin typeface="Courier New" pitchFamily="49" charset="0"/>
              </a:rPr>
            </a:br>
            <a:r>
              <a:rPr lang="en-US" altLang="en-US" sz="2400" b="1" dirty="0">
                <a:solidFill>
                  <a:srgbClr val="006600"/>
                </a:solidFill>
                <a:latin typeface="Courier New" pitchFamily="49" charset="0"/>
              </a:rPr>
              <a:t>    of aluminum, how many grams do you have?</a:t>
            </a:r>
          </a:p>
        </p:txBody>
      </p:sp>
      <p:sp>
        <p:nvSpPr>
          <p:cNvPr id="12291" name="Text Box 3"/>
          <p:cNvSpPr txBox="1">
            <a:spLocks noChangeArrowheads="1"/>
          </p:cNvSpPr>
          <p:nvPr/>
        </p:nvSpPr>
        <p:spPr bwMode="auto">
          <a:xfrm>
            <a:off x="334963" y="2041525"/>
            <a:ext cx="342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a:solidFill>
                  <a:srgbClr val="000000"/>
                </a:solidFill>
                <a:latin typeface="Times New Roman" pitchFamily="18" charset="0"/>
              </a:rPr>
              <a:t>3.58 x 10</a:t>
            </a:r>
            <a:r>
              <a:rPr lang="en-US" altLang="en-US" sz="2800" b="1" u="sng" baseline="30000">
                <a:solidFill>
                  <a:srgbClr val="000000"/>
                </a:solidFill>
                <a:latin typeface="Times New Roman" pitchFamily="18" charset="0"/>
              </a:rPr>
              <a:t>24</a:t>
            </a:r>
            <a:r>
              <a:rPr lang="en-US" altLang="en-US" sz="2800" b="1" u="sng">
                <a:solidFill>
                  <a:srgbClr val="000000"/>
                </a:solidFill>
                <a:latin typeface="Times New Roman" pitchFamily="18" charset="0"/>
              </a:rPr>
              <a:t> atoms Al</a:t>
            </a:r>
            <a:br>
              <a:rPr lang="en-US" altLang="en-US" sz="2800" b="1">
                <a:solidFill>
                  <a:srgbClr val="000000"/>
                </a:solidFill>
                <a:latin typeface="Times New Roman" pitchFamily="18" charset="0"/>
              </a:rPr>
            </a:br>
            <a:r>
              <a:rPr lang="en-US" altLang="en-US" sz="2800" b="1">
                <a:solidFill>
                  <a:srgbClr val="000000"/>
                </a:solidFill>
                <a:latin typeface="Times New Roman" pitchFamily="18" charset="0"/>
              </a:rPr>
              <a:t>1</a:t>
            </a:r>
          </a:p>
        </p:txBody>
      </p:sp>
      <p:sp>
        <p:nvSpPr>
          <p:cNvPr id="2" name="TextBox 1">
            <a:extLst>
              <a:ext uri="{FF2B5EF4-FFF2-40B4-BE49-F238E27FC236}">
                <a16:creationId xmlns:a16="http://schemas.microsoft.com/office/drawing/2014/main" id="{12A765AF-A937-8E5F-869E-AE842B217DA7}"/>
              </a:ext>
            </a:extLst>
          </p:cNvPr>
          <p:cNvSpPr txBox="1"/>
          <p:nvPr/>
        </p:nvSpPr>
        <p:spPr>
          <a:xfrm>
            <a:off x="152400" y="3276600"/>
            <a:ext cx="2667000" cy="707886"/>
          </a:xfrm>
          <a:prstGeom prst="rect">
            <a:avLst/>
          </a:prstGeom>
          <a:noFill/>
        </p:spPr>
        <p:txBody>
          <a:bodyPr wrap="square" rtlCol="0">
            <a:spAutoFit/>
          </a:bodyPr>
          <a:lstStyle/>
          <a:p>
            <a:pPr algn="ctr"/>
            <a:r>
              <a:rPr lang="en-US" sz="2000" b="1" dirty="0">
                <a:solidFill>
                  <a:srgbClr val="000099"/>
                </a:solidFill>
              </a:rPr>
              <a:t>ALWAYS START</a:t>
            </a:r>
            <a:br>
              <a:rPr lang="en-US" sz="2000" b="1" dirty="0">
                <a:solidFill>
                  <a:srgbClr val="000099"/>
                </a:solidFill>
              </a:rPr>
            </a:br>
            <a:r>
              <a:rPr lang="en-US" sz="2000" b="1" dirty="0">
                <a:solidFill>
                  <a:srgbClr val="000099"/>
                </a:solidFill>
              </a:rPr>
              <a:t>over one</a:t>
            </a:r>
          </a:p>
        </p:txBody>
      </p:sp>
    </p:spTree>
    <p:extLst>
      <p:ext uri="{BB962C8B-B14F-4D97-AF65-F5344CB8AC3E}">
        <p14:creationId xmlns:p14="http://schemas.microsoft.com/office/powerpoint/2010/main" val="55448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96838"/>
            <a:ext cx="9144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b="1" dirty="0">
                <a:solidFill>
                  <a:srgbClr val="FF0000"/>
                </a:solidFill>
              </a:rPr>
              <a:t>  9.  Determine the mass of…</a:t>
            </a:r>
          </a:p>
          <a:p>
            <a:pPr eaLnBrk="1" hangingPunct="1">
              <a:spcBef>
                <a:spcPct val="50000"/>
              </a:spcBef>
              <a:defRPr/>
            </a:pPr>
            <a:r>
              <a:rPr lang="en-US" altLang="en-US" sz="3600" b="1" dirty="0"/>
              <a:t>  </a:t>
            </a:r>
            <a:r>
              <a:rPr lang="en-US" altLang="en-US" sz="4000" dirty="0">
                <a:latin typeface="Times New Roman" panose="02020603050405020304" pitchFamily="18" charset="0"/>
                <a:cs typeface="Times New Roman" panose="02020603050405020304" pitchFamily="18" charset="0"/>
              </a:rPr>
              <a:t>1.0 mole of carbon </a:t>
            </a:r>
            <a:r>
              <a:rPr lang="en-US" altLang="en-US" sz="4000" dirty="0">
                <a:solidFill>
                  <a:srgbClr val="0000CC"/>
                </a:solidFill>
                <a:latin typeface="Times New Roman" panose="02020603050405020304" pitchFamily="18" charset="0"/>
                <a:cs typeface="Times New Roman" panose="02020603050405020304" pitchFamily="18" charset="0"/>
              </a:rPr>
              <a:t>= 12 grams </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4000" dirty="0">
                <a:latin typeface="Times New Roman" panose="02020603050405020304" pitchFamily="18" charset="0"/>
                <a:cs typeface="Times New Roman" panose="02020603050405020304" pitchFamily="18" charset="0"/>
              </a:rPr>
              <a:t>  2.0 moles of Al </a:t>
            </a:r>
            <a:r>
              <a:rPr lang="en-US" altLang="en-US" sz="4000" dirty="0">
                <a:solidFill>
                  <a:srgbClr val="0000CC"/>
                </a:solidFill>
                <a:latin typeface="Times New Roman" panose="02020603050405020304" pitchFamily="18" charset="0"/>
                <a:cs typeface="Times New Roman" panose="02020603050405020304" pitchFamily="18" charset="0"/>
              </a:rPr>
              <a:t> </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4000" dirty="0">
                <a:latin typeface="Times New Roman" panose="02020603050405020304" pitchFamily="18" charset="0"/>
                <a:cs typeface="Times New Roman" panose="02020603050405020304" pitchFamily="18" charset="0"/>
              </a:rPr>
              <a:t>  4.0 moles of He </a:t>
            </a:r>
            <a:r>
              <a:rPr lang="en-US" altLang="en-US" sz="4000" dirty="0">
                <a:solidFill>
                  <a:srgbClr val="0000CC"/>
                </a:solidFill>
                <a:latin typeface="Times New Roman" panose="02020603050405020304" pitchFamily="18" charset="0"/>
                <a:cs typeface="Times New Roman" panose="02020603050405020304" pitchFamily="18" charset="0"/>
              </a:rPr>
              <a:t> </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4000" dirty="0">
                <a:latin typeface="Times New Roman" panose="02020603050405020304" pitchFamily="18" charset="0"/>
                <a:cs typeface="Times New Roman" panose="02020603050405020304" pitchFamily="18" charset="0"/>
              </a:rPr>
              <a:t>  0.50 moles Mg </a:t>
            </a:r>
            <a:r>
              <a:rPr lang="en-US" altLang="en-US" sz="4000" dirty="0">
                <a:solidFill>
                  <a:srgbClr val="0000CC"/>
                </a:solidFill>
                <a:latin typeface="Times New Roman" panose="02020603050405020304" pitchFamily="18" charset="0"/>
                <a:cs typeface="Times New Roman" panose="02020603050405020304" pitchFamily="18" charset="0"/>
              </a:rPr>
              <a:t> </a:t>
            </a:r>
            <a:endParaRPr lang="en-US" altLang="en-US"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0641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9334" y="9819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rgbClr val="C00000"/>
                </a:solidFill>
                <a:latin typeface="Courier New" pitchFamily="49" charset="0"/>
              </a:rPr>
              <a:t>38: </a:t>
            </a:r>
            <a:r>
              <a:rPr lang="en-US" altLang="en-US" sz="2400" b="1" dirty="0">
                <a:solidFill>
                  <a:srgbClr val="006600"/>
                </a:solidFill>
                <a:latin typeface="Courier New" pitchFamily="49" charset="0"/>
              </a:rPr>
              <a:t>If you find exactly 3.58 x 10</a:t>
            </a:r>
            <a:r>
              <a:rPr lang="en-US" altLang="en-US" sz="2400" b="1" baseline="30000" dirty="0">
                <a:solidFill>
                  <a:srgbClr val="006600"/>
                </a:solidFill>
                <a:latin typeface="Courier New" pitchFamily="49" charset="0"/>
              </a:rPr>
              <a:t>24</a:t>
            </a:r>
            <a:r>
              <a:rPr lang="en-US" altLang="en-US" sz="2400" b="1" dirty="0">
                <a:solidFill>
                  <a:srgbClr val="006600"/>
                </a:solidFill>
                <a:latin typeface="Courier New" pitchFamily="49" charset="0"/>
              </a:rPr>
              <a:t> atoms </a:t>
            </a:r>
            <a:br>
              <a:rPr lang="en-US" altLang="en-US" sz="2400" b="1" dirty="0">
                <a:solidFill>
                  <a:srgbClr val="006600"/>
                </a:solidFill>
                <a:latin typeface="Courier New" pitchFamily="49" charset="0"/>
              </a:rPr>
            </a:br>
            <a:r>
              <a:rPr lang="en-US" altLang="en-US" sz="2400" b="1" dirty="0">
                <a:solidFill>
                  <a:srgbClr val="006600"/>
                </a:solidFill>
                <a:latin typeface="Courier New" pitchFamily="49" charset="0"/>
              </a:rPr>
              <a:t>    of aluminum, how many grams do you have?</a:t>
            </a:r>
          </a:p>
        </p:txBody>
      </p:sp>
      <p:sp>
        <p:nvSpPr>
          <p:cNvPr id="12291" name="Text Box 3"/>
          <p:cNvSpPr txBox="1">
            <a:spLocks noChangeArrowheads="1"/>
          </p:cNvSpPr>
          <p:nvPr/>
        </p:nvSpPr>
        <p:spPr bwMode="auto">
          <a:xfrm>
            <a:off x="334963" y="2041525"/>
            <a:ext cx="342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a:solidFill>
                  <a:srgbClr val="000000"/>
                </a:solidFill>
                <a:latin typeface="Times New Roman" pitchFamily="18" charset="0"/>
              </a:rPr>
              <a:t>3.58 x 10</a:t>
            </a:r>
            <a:r>
              <a:rPr lang="en-US" altLang="en-US" sz="2800" b="1" u="sng" baseline="30000">
                <a:solidFill>
                  <a:srgbClr val="000000"/>
                </a:solidFill>
                <a:latin typeface="Times New Roman" pitchFamily="18" charset="0"/>
              </a:rPr>
              <a:t>24</a:t>
            </a:r>
            <a:r>
              <a:rPr lang="en-US" altLang="en-US" sz="2800" b="1" u="sng">
                <a:solidFill>
                  <a:srgbClr val="000000"/>
                </a:solidFill>
                <a:latin typeface="Times New Roman" pitchFamily="18" charset="0"/>
              </a:rPr>
              <a:t> atoms Al</a:t>
            </a:r>
            <a:br>
              <a:rPr lang="en-US" altLang="en-US" sz="2800" b="1">
                <a:solidFill>
                  <a:srgbClr val="000000"/>
                </a:solidFill>
                <a:latin typeface="Times New Roman" pitchFamily="18" charset="0"/>
              </a:rPr>
            </a:br>
            <a:r>
              <a:rPr lang="en-US" altLang="en-US" sz="2800" b="1">
                <a:solidFill>
                  <a:srgbClr val="000000"/>
                </a:solidFill>
                <a:latin typeface="Times New Roman" pitchFamily="18" charset="0"/>
              </a:rPr>
              <a:t>1</a:t>
            </a:r>
          </a:p>
        </p:txBody>
      </p:sp>
      <p:sp>
        <p:nvSpPr>
          <p:cNvPr id="12293" name="Rectangle 5"/>
          <p:cNvSpPr>
            <a:spLocks noChangeArrowheads="1"/>
          </p:cNvSpPr>
          <p:nvPr/>
        </p:nvSpPr>
        <p:spPr bwMode="auto">
          <a:xfrm>
            <a:off x="4068763" y="1981200"/>
            <a:ext cx="3551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a:solidFill>
                  <a:srgbClr val="000000"/>
                </a:solidFill>
                <a:latin typeface="Times New Roman" pitchFamily="18" charset="0"/>
              </a:rPr>
              <a:t>1 mole Al</a:t>
            </a:r>
            <a:br>
              <a:rPr lang="en-US" altLang="en-US" sz="2800" b="1" u="sng">
                <a:solidFill>
                  <a:srgbClr val="000000"/>
                </a:solidFill>
                <a:latin typeface="Times New Roman" pitchFamily="18" charset="0"/>
              </a:rPr>
            </a:br>
            <a:r>
              <a:rPr lang="en-US" altLang="en-US" sz="2800" b="1">
                <a:solidFill>
                  <a:srgbClr val="000000"/>
                </a:solidFill>
                <a:latin typeface="Times New Roman" pitchFamily="18" charset="0"/>
              </a:rPr>
              <a:t>6.02 x 10</a:t>
            </a:r>
            <a:r>
              <a:rPr lang="en-US" altLang="en-US" sz="2800" b="1" baseline="30000">
                <a:solidFill>
                  <a:srgbClr val="000000"/>
                </a:solidFill>
                <a:latin typeface="Times New Roman" pitchFamily="18" charset="0"/>
              </a:rPr>
              <a:t>23</a:t>
            </a:r>
            <a:r>
              <a:rPr lang="en-US" altLang="en-US" sz="2800" b="1">
                <a:solidFill>
                  <a:srgbClr val="000000"/>
                </a:solidFill>
                <a:latin typeface="Times New Roman" pitchFamily="18" charset="0"/>
              </a:rPr>
              <a:t> atoms Al</a:t>
            </a:r>
          </a:p>
        </p:txBody>
      </p:sp>
      <p:sp>
        <p:nvSpPr>
          <p:cNvPr id="12294" name="Rectangle 6"/>
          <p:cNvSpPr>
            <a:spLocks noChangeArrowheads="1"/>
          </p:cNvSpPr>
          <p:nvPr/>
        </p:nvSpPr>
        <p:spPr bwMode="auto">
          <a:xfrm>
            <a:off x="7645400" y="2193925"/>
            <a:ext cx="387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000000"/>
                </a:solidFill>
                <a:latin typeface="Times New Roman" pitchFamily="18" charset="0"/>
              </a:rPr>
              <a:t>=</a:t>
            </a:r>
          </a:p>
        </p:txBody>
      </p:sp>
      <p:sp>
        <p:nvSpPr>
          <p:cNvPr id="2" name="Text Box 4">
            <a:extLst>
              <a:ext uri="{FF2B5EF4-FFF2-40B4-BE49-F238E27FC236}">
                <a16:creationId xmlns:a16="http://schemas.microsoft.com/office/drawing/2014/main" id="{C5D95C5E-7903-428A-8D18-B0B162E7E696}"/>
              </a:ext>
            </a:extLst>
          </p:cNvPr>
          <p:cNvSpPr txBox="1">
            <a:spLocks noChangeArrowheads="1"/>
          </p:cNvSpPr>
          <p:nvPr/>
        </p:nvSpPr>
        <p:spPr bwMode="auto">
          <a:xfrm>
            <a:off x="3763963" y="2191897"/>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000000"/>
                </a:solidFill>
                <a:latin typeface="Times New Roman" pitchFamily="18" charset="0"/>
              </a:rPr>
              <a:t>x</a:t>
            </a:r>
          </a:p>
        </p:txBody>
      </p:sp>
      <p:sp>
        <p:nvSpPr>
          <p:cNvPr id="3" name="TextBox 2">
            <a:extLst>
              <a:ext uri="{FF2B5EF4-FFF2-40B4-BE49-F238E27FC236}">
                <a16:creationId xmlns:a16="http://schemas.microsoft.com/office/drawing/2014/main" id="{C14AA388-7518-203B-D8AD-D1F3D62FFDEB}"/>
              </a:ext>
            </a:extLst>
          </p:cNvPr>
          <p:cNvSpPr txBox="1"/>
          <p:nvPr/>
        </p:nvSpPr>
        <p:spPr>
          <a:xfrm>
            <a:off x="4510880" y="3242521"/>
            <a:ext cx="2880519" cy="707886"/>
          </a:xfrm>
          <a:prstGeom prst="rect">
            <a:avLst/>
          </a:prstGeom>
          <a:noFill/>
        </p:spPr>
        <p:txBody>
          <a:bodyPr wrap="square" rtlCol="0">
            <a:spAutoFit/>
          </a:bodyPr>
          <a:lstStyle/>
          <a:p>
            <a:pPr algn="ctr"/>
            <a:r>
              <a:rPr lang="en-US" sz="2000" b="1" dirty="0">
                <a:solidFill>
                  <a:srgbClr val="000099"/>
                </a:solidFill>
              </a:rPr>
              <a:t>Use the toll to make</a:t>
            </a:r>
            <a:br>
              <a:rPr lang="en-US" sz="2000" b="1" dirty="0">
                <a:solidFill>
                  <a:srgbClr val="000099"/>
                </a:solidFill>
              </a:rPr>
            </a:br>
            <a:r>
              <a:rPr lang="en-US" sz="2000" b="1" dirty="0">
                <a:solidFill>
                  <a:srgbClr val="000099"/>
                </a:solidFill>
              </a:rPr>
              <a:t>the conversion factor</a:t>
            </a:r>
          </a:p>
        </p:txBody>
      </p:sp>
    </p:spTree>
    <p:extLst>
      <p:ext uri="{BB962C8B-B14F-4D97-AF65-F5344CB8AC3E}">
        <p14:creationId xmlns:p14="http://schemas.microsoft.com/office/powerpoint/2010/main" val="36489839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9334" y="9819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rgbClr val="C00000"/>
                </a:solidFill>
                <a:latin typeface="Courier New" pitchFamily="49" charset="0"/>
              </a:rPr>
              <a:t>38: </a:t>
            </a:r>
            <a:r>
              <a:rPr lang="en-US" altLang="en-US" sz="2400" b="1" dirty="0">
                <a:solidFill>
                  <a:srgbClr val="006600"/>
                </a:solidFill>
                <a:latin typeface="Courier New" pitchFamily="49" charset="0"/>
              </a:rPr>
              <a:t>If you find exactly 3.58 x 10</a:t>
            </a:r>
            <a:r>
              <a:rPr lang="en-US" altLang="en-US" sz="2400" b="1" baseline="30000" dirty="0">
                <a:solidFill>
                  <a:srgbClr val="006600"/>
                </a:solidFill>
                <a:latin typeface="Courier New" pitchFamily="49" charset="0"/>
              </a:rPr>
              <a:t>24</a:t>
            </a:r>
            <a:r>
              <a:rPr lang="en-US" altLang="en-US" sz="2400" b="1" dirty="0">
                <a:solidFill>
                  <a:srgbClr val="006600"/>
                </a:solidFill>
                <a:latin typeface="Courier New" pitchFamily="49" charset="0"/>
              </a:rPr>
              <a:t> atoms </a:t>
            </a:r>
            <a:br>
              <a:rPr lang="en-US" altLang="en-US" sz="2400" b="1" dirty="0">
                <a:solidFill>
                  <a:srgbClr val="006600"/>
                </a:solidFill>
                <a:latin typeface="Courier New" pitchFamily="49" charset="0"/>
              </a:rPr>
            </a:br>
            <a:r>
              <a:rPr lang="en-US" altLang="en-US" sz="2400" b="1" dirty="0">
                <a:solidFill>
                  <a:srgbClr val="006600"/>
                </a:solidFill>
                <a:latin typeface="Courier New" pitchFamily="49" charset="0"/>
              </a:rPr>
              <a:t>    of aluminum, how many grams do you have?</a:t>
            </a:r>
          </a:p>
        </p:txBody>
      </p:sp>
      <p:sp>
        <p:nvSpPr>
          <p:cNvPr id="12291" name="Text Box 3"/>
          <p:cNvSpPr txBox="1">
            <a:spLocks noChangeArrowheads="1"/>
          </p:cNvSpPr>
          <p:nvPr/>
        </p:nvSpPr>
        <p:spPr bwMode="auto">
          <a:xfrm>
            <a:off x="334963" y="2041525"/>
            <a:ext cx="342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a:solidFill>
                  <a:srgbClr val="000000"/>
                </a:solidFill>
                <a:latin typeface="Times New Roman" pitchFamily="18" charset="0"/>
              </a:rPr>
              <a:t>3.58 x 10</a:t>
            </a:r>
            <a:r>
              <a:rPr lang="en-US" altLang="en-US" sz="2800" b="1" u="sng" baseline="30000">
                <a:solidFill>
                  <a:srgbClr val="000000"/>
                </a:solidFill>
                <a:latin typeface="Times New Roman" pitchFamily="18" charset="0"/>
              </a:rPr>
              <a:t>24</a:t>
            </a:r>
            <a:r>
              <a:rPr lang="en-US" altLang="en-US" sz="2800" b="1" u="sng">
                <a:solidFill>
                  <a:srgbClr val="000000"/>
                </a:solidFill>
                <a:latin typeface="Times New Roman" pitchFamily="18" charset="0"/>
              </a:rPr>
              <a:t> atoms Al</a:t>
            </a:r>
            <a:br>
              <a:rPr lang="en-US" altLang="en-US" sz="2800" b="1">
                <a:solidFill>
                  <a:srgbClr val="000000"/>
                </a:solidFill>
                <a:latin typeface="Times New Roman" pitchFamily="18" charset="0"/>
              </a:rPr>
            </a:br>
            <a:r>
              <a:rPr lang="en-US" altLang="en-US" sz="2800" b="1">
                <a:solidFill>
                  <a:srgbClr val="000000"/>
                </a:solidFill>
                <a:latin typeface="Times New Roman" pitchFamily="18" charset="0"/>
              </a:rPr>
              <a:t>1</a:t>
            </a:r>
          </a:p>
        </p:txBody>
      </p:sp>
      <p:sp>
        <p:nvSpPr>
          <p:cNvPr id="12293" name="Rectangle 5"/>
          <p:cNvSpPr>
            <a:spLocks noChangeArrowheads="1"/>
          </p:cNvSpPr>
          <p:nvPr/>
        </p:nvSpPr>
        <p:spPr bwMode="auto">
          <a:xfrm>
            <a:off x="4068763" y="1981200"/>
            <a:ext cx="3551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a:solidFill>
                  <a:srgbClr val="000000"/>
                </a:solidFill>
                <a:latin typeface="Times New Roman" pitchFamily="18" charset="0"/>
              </a:rPr>
              <a:t>1 mole Al</a:t>
            </a:r>
            <a:br>
              <a:rPr lang="en-US" altLang="en-US" sz="2800" b="1" u="sng">
                <a:solidFill>
                  <a:srgbClr val="000000"/>
                </a:solidFill>
                <a:latin typeface="Times New Roman" pitchFamily="18" charset="0"/>
              </a:rPr>
            </a:br>
            <a:r>
              <a:rPr lang="en-US" altLang="en-US" sz="2800" b="1">
                <a:solidFill>
                  <a:srgbClr val="000000"/>
                </a:solidFill>
                <a:latin typeface="Times New Roman" pitchFamily="18" charset="0"/>
              </a:rPr>
              <a:t>6.02 x 10</a:t>
            </a:r>
            <a:r>
              <a:rPr lang="en-US" altLang="en-US" sz="2800" b="1" baseline="30000">
                <a:solidFill>
                  <a:srgbClr val="000000"/>
                </a:solidFill>
                <a:latin typeface="Times New Roman" pitchFamily="18" charset="0"/>
              </a:rPr>
              <a:t>23</a:t>
            </a:r>
            <a:r>
              <a:rPr lang="en-US" altLang="en-US" sz="2800" b="1">
                <a:solidFill>
                  <a:srgbClr val="000000"/>
                </a:solidFill>
                <a:latin typeface="Times New Roman" pitchFamily="18" charset="0"/>
              </a:rPr>
              <a:t> atoms Al</a:t>
            </a:r>
          </a:p>
        </p:txBody>
      </p:sp>
      <p:sp>
        <p:nvSpPr>
          <p:cNvPr id="12294" name="Rectangle 6"/>
          <p:cNvSpPr>
            <a:spLocks noChangeArrowheads="1"/>
          </p:cNvSpPr>
          <p:nvPr/>
        </p:nvSpPr>
        <p:spPr bwMode="auto">
          <a:xfrm>
            <a:off x="7645400" y="2193925"/>
            <a:ext cx="387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000000"/>
                </a:solidFill>
                <a:latin typeface="Times New Roman" pitchFamily="18" charset="0"/>
              </a:rPr>
              <a:t>=</a:t>
            </a:r>
          </a:p>
        </p:txBody>
      </p:sp>
      <p:sp>
        <p:nvSpPr>
          <p:cNvPr id="7" name="Line 7">
            <a:extLst>
              <a:ext uri="{FF2B5EF4-FFF2-40B4-BE49-F238E27FC236}">
                <a16:creationId xmlns:a16="http://schemas.microsoft.com/office/drawing/2014/main" id="{28CF376F-8DE8-4106-87BF-BFC32EBE96FF}"/>
              </a:ext>
            </a:extLst>
          </p:cNvPr>
          <p:cNvSpPr>
            <a:spLocks noChangeShapeType="1"/>
          </p:cNvSpPr>
          <p:nvPr/>
        </p:nvSpPr>
        <p:spPr bwMode="auto">
          <a:xfrm flipV="1">
            <a:off x="2316163" y="2117725"/>
            <a:ext cx="1371600" cy="3048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8" name="Line 7">
            <a:extLst>
              <a:ext uri="{FF2B5EF4-FFF2-40B4-BE49-F238E27FC236}">
                <a16:creationId xmlns:a16="http://schemas.microsoft.com/office/drawing/2014/main" id="{8AD411AF-B627-4184-BBD4-8F753A39F2CE}"/>
              </a:ext>
            </a:extLst>
          </p:cNvPr>
          <p:cNvSpPr>
            <a:spLocks noChangeShapeType="1"/>
          </p:cNvSpPr>
          <p:nvPr/>
        </p:nvSpPr>
        <p:spPr bwMode="auto">
          <a:xfrm flipV="1">
            <a:off x="6172200" y="2534920"/>
            <a:ext cx="1371600" cy="3048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 name="Text Box 4">
            <a:extLst>
              <a:ext uri="{FF2B5EF4-FFF2-40B4-BE49-F238E27FC236}">
                <a16:creationId xmlns:a16="http://schemas.microsoft.com/office/drawing/2014/main" id="{F46E73A6-6DFA-41F9-B148-384576BB6425}"/>
              </a:ext>
            </a:extLst>
          </p:cNvPr>
          <p:cNvSpPr txBox="1">
            <a:spLocks noChangeArrowheads="1"/>
          </p:cNvSpPr>
          <p:nvPr/>
        </p:nvSpPr>
        <p:spPr bwMode="auto">
          <a:xfrm>
            <a:off x="3763963" y="2191897"/>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000000"/>
                </a:solidFill>
                <a:latin typeface="Times New Roman" pitchFamily="18" charset="0"/>
              </a:rPr>
              <a:t>x</a:t>
            </a:r>
          </a:p>
        </p:txBody>
      </p:sp>
      <p:sp>
        <p:nvSpPr>
          <p:cNvPr id="3" name="TextBox 2">
            <a:extLst>
              <a:ext uri="{FF2B5EF4-FFF2-40B4-BE49-F238E27FC236}">
                <a16:creationId xmlns:a16="http://schemas.microsoft.com/office/drawing/2014/main" id="{2F3D536E-DE15-3A15-1163-707548425F69}"/>
              </a:ext>
            </a:extLst>
          </p:cNvPr>
          <p:cNvSpPr txBox="1"/>
          <p:nvPr/>
        </p:nvSpPr>
        <p:spPr>
          <a:xfrm>
            <a:off x="2735263" y="3231958"/>
            <a:ext cx="2667000" cy="1015663"/>
          </a:xfrm>
          <a:prstGeom prst="rect">
            <a:avLst/>
          </a:prstGeom>
          <a:noFill/>
        </p:spPr>
        <p:txBody>
          <a:bodyPr wrap="square" rtlCol="0">
            <a:spAutoFit/>
          </a:bodyPr>
          <a:lstStyle/>
          <a:p>
            <a:pPr algn="ctr"/>
            <a:r>
              <a:rPr lang="en-US" sz="2000" b="1" dirty="0">
                <a:solidFill>
                  <a:srgbClr val="000099"/>
                </a:solidFill>
              </a:rPr>
              <a:t>Units must cancel</a:t>
            </a:r>
            <a:br>
              <a:rPr lang="en-US" sz="2000" b="1" dirty="0">
                <a:solidFill>
                  <a:srgbClr val="000099"/>
                </a:solidFill>
              </a:rPr>
            </a:br>
            <a:r>
              <a:rPr lang="en-US" sz="2000" b="1" dirty="0">
                <a:solidFill>
                  <a:srgbClr val="000099"/>
                </a:solidFill>
              </a:rPr>
              <a:t>or else you are upside down! </a:t>
            </a:r>
          </a:p>
        </p:txBody>
      </p:sp>
    </p:spTree>
    <p:extLst>
      <p:ext uri="{BB962C8B-B14F-4D97-AF65-F5344CB8AC3E}">
        <p14:creationId xmlns:p14="http://schemas.microsoft.com/office/powerpoint/2010/main" val="15771287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9334" y="9819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rgbClr val="C00000"/>
                </a:solidFill>
                <a:latin typeface="Courier New" pitchFamily="49" charset="0"/>
              </a:rPr>
              <a:t>38: </a:t>
            </a:r>
            <a:r>
              <a:rPr lang="en-US" altLang="en-US" sz="2400" b="1" dirty="0">
                <a:solidFill>
                  <a:srgbClr val="006600"/>
                </a:solidFill>
                <a:latin typeface="Courier New" pitchFamily="49" charset="0"/>
              </a:rPr>
              <a:t>If you find exactly 3.58 x 10</a:t>
            </a:r>
            <a:r>
              <a:rPr lang="en-US" altLang="en-US" sz="2400" b="1" baseline="30000" dirty="0">
                <a:solidFill>
                  <a:srgbClr val="006600"/>
                </a:solidFill>
                <a:latin typeface="Courier New" pitchFamily="49" charset="0"/>
              </a:rPr>
              <a:t>24</a:t>
            </a:r>
            <a:r>
              <a:rPr lang="en-US" altLang="en-US" sz="2400" b="1" dirty="0">
                <a:solidFill>
                  <a:srgbClr val="006600"/>
                </a:solidFill>
                <a:latin typeface="Courier New" pitchFamily="49" charset="0"/>
              </a:rPr>
              <a:t> atoms </a:t>
            </a:r>
            <a:br>
              <a:rPr lang="en-US" altLang="en-US" sz="2400" b="1" dirty="0">
                <a:solidFill>
                  <a:srgbClr val="006600"/>
                </a:solidFill>
                <a:latin typeface="Courier New" pitchFamily="49" charset="0"/>
              </a:rPr>
            </a:br>
            <a:r>
              <a:rPr lang="en-US" altLang="en-US" sz="2400" b="1" dirty="0">
                <a:solidFill>
                  <a:srgbClr val="006600"/>
                </a:solidFill>
                <a:latin typeface="Courier New" pitchFamily="49" charset="0"/>
              </a:rPr>
              <a:t>    of aluminum, how many grams do you have?</a:t>
            </a:r>
          </a:p>
        </p:txBody>
      </p:sp>
      <p:sp>
        <p:nvSpPr>
          <p:cNvPr id="12291" name="Text Box 3"/>
          <p:cNvSpPr txBox="1">
            <a:spLocks noChangeArrowheads="1"/>
          </p:cNvSpPr>
          <p:nvPr/>
        </p:nvSpPr>
        <p:spPr bwMode="auto">
          <a:xfrm>
            <a:off x="334963" y="2041525"/>
            <a:ext cx="342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a:solidFill>
                  <a:srgbClr val="000000"/>
                </a:solidFill>
                <a:latin typeface="Times New Roman" pitchFamily="18" charset="0"/>
              </a:rPr>
              <a:t>3.58 x 10</a:t>
            </a:r>
            <a:r>
              <a:rPr lang="en-US" altLang="en-US" sz="2800" b="1" u="sng" baseline="30000">
                <a:solidFill>
                  <a:srgbClr val="000000"/>
                </a:solidFill>
                <a:latin typeface="Times New Roman" pitchFamily="18" charset="0"/>
              </a:rPr>
              <a:t>24</a:t>
            </a:r>
            <a:r>
              <a:rPr lang="en-US" altLang="en-US" sz="2800" b="1" u="sng">
                <a:solidFill>
                  <a:srgbClr val="000000"/>
                </a:solidFill>
                <a:latin typeface="Times New Roman" pitchFamily="18" charset="0"/>
              </a:rPr>
              <a:t> atoms Al</a:t>
            </a:r>
            <a:br>
              <a:rPr lang="en-US" altLang="en-US" sz="2800" b="1">
                <a:solidFill>
                  <a:srgbClr val="000000"/>
                </a:solidFill>
                <a:latin typeface="Times New Roman" pitchFamily="18" charset="0"/>
              </a:rPr>
            </a:br>
            <a:r>
              <a:rPr lang="en-US" altLang="en-US" sz="2800" b="1">
                <a:solidFill>
                  <a:srgbClr val="000000"/>
                </a:solidFill>
                <a:latin typeface="Times New Roman" pitchFamily="18" charset="0"/>
              </a:rPr>
              <a:t>1</a:t>
            </a:r>
          </a:p>
        </p:txBody>
      </p:sp>
      <p:sp>
        <p:nvSpPr>
          <p:cNvPr id="12293" name="Rectangle 5"/>
          <p:cNvSpPr>
            <a:spLocks noChangeArrowheads="1"/>
          </p:cNvSpPr>
          <p:nvPr/>
        </p:nvSpPr>
        <p:spPr bwMode="auto">
          <a:xfrm>
            <a:off x="4068763" y="1981200"/>
            <a:ext cx="3551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a:solidFill>
                  <a:srgbClr val="000000"/>
                </a:solidFill>
                <a:latin typeface="Times New Roman" pitchFamily="18" charset="0"/>
              </a:rPr>
              <a:t>1 mole Al</a:t>
            </a:r>
            <a:br>
              <a:rPr lang="en-US" altLang="en-US" sz="2800" b="1" u="sng">
                <a:solidFill>
                  <a:srgbClr val="000000"/>
                </a:solidFill>
                <a:latin typeface="Times New Roman" pitchFamily="18" charset="0"/>
              </a:rPr>
            </a:br>
            <a:r>
              <a:rPr lang="en-US" altLang="en-US" sz="2800" b="1">
                <a:solidFill>
                  <a:srgbClr val="000000"/>
                </a:solidFill>
                <a:latin typeface="Times New Roman" pitchFamily="18" charset="0"/>
              </a:rPr>
              <a:t>6.02 x 10</a:t>
            </a:r>
            <a:r>
              <a:rPr lang="en-US" altLang="en-US" sz="2800" b="1" baseline="30000">
                <a:solidFill>
                  <a:srgbClr val="000000"/>
                </a:solidFill>
                <a:latin typeface="Times New Roman" pitchFamily="18" charset="0"/>
              </a:rPr>
              <a:t>23</a:t>
            </a:r>
            <a:r>
              <a:rPr lang="en-US" altLang="en-US" sz="2800" b="1">
                <a:solidFill>
                  <a:srgbClr val="000000"/>
                </a:solidFill>
                <a:latin typeface="Times New Roman" pitchFamily="18" charset="0"/>
              </a:rPr>
              <a:t> atoms Al</a:t>
            </a:r>
          </a:p>
        </p:txBody>
      </p:sp>
      <p:sp>
        <p:nvSpPr>
          <p:cNvPr id="12294" name="Rectangle 6"/>
          <p:cNvSpPr>
            <a:spLocks noChangeArrowheads="1"/>
          </p:cNvSpPr>
          <p:nvPr/>
        </p:nvSpPr>
        <p:spPr bwMode="auto">
          <a:xfrm>
            <a:off x="7645400" y="2193925"/>
            <a:ext cx="387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000000"/>
                </a:solidFill>
                <a:latin typeface="Times New Roman" pitchFamily="18" charset="0"/>
              </a:rPr>
              <a:t>=</a:t>
            </a:r>
          </a:p>
        </p:txBody>
      </p:sp>
      <p:sp>
        <p:nvSpPr>
          <p:cNvPr id="12297" name="Text Box 9"/>
          <p:cNvSpPr txBox="1">
            <a:spLocks noChangeArrowheads="1"/>
          </p:cNvSpPr>
          <p:nvPr/>
        </p:nvSpPr>
        <p:spPr bwMode="auto">
          <a:xfrm>
            <a:off x="609600" y="3505200"/>
            <a:ext cx="990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u="sng">
                <a:solidFill>
                  <a:srgbClr val="000000"/>
                </a:solidFill>
                <a:latin typeface="Times New Roman" pitchFamily="18" charset="0"/>
              </a:rPr>
              <a:t>3.58</a:t>
            </a:r>
            <a:br>
              <a:rPr lang="en-US" altLang="en-US" sz="3600">
                <a:solidFill>
                  <a:srgbClr val="000000"/>
                </a:solidFill>
                <a:latin typeface="Times New Roman" pitchFamily="18" charset="0"/>
              </a:rPr>
            </a:br>
            <a:r>
              <a:rPr lang="en-US" altLang="en-US" sz="3600">
                <a:solidFill>
                  <a:srgbClr val="000000"/>
                </a:solidFill>
                <a:latin typeface="Times New Roman" pitchFamily="18" charset="0"/>
              </a:rPr>
              <a:t>6.02</a:t>
            </a:r>
          </a:p>
        </p:txBody>
      </p:sp>
      <p:sp>
        <p:nvSpPr>
          <p:cNvPr id="12298" name="Rectangle 10"/>
          <p:cNvSpPr>
            <a:spLocks noChangeArrowheads="1"/>
          </p:cNvSpPr>
          <p:nvPr/>
        </p:nvSpPr>
        <p:spPr bwMode="auto">
          <a:xfrm>
            <a:off x="1600200" y="3657600"/>
            <a:ext cx="4159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a:solidFill>
                  <a:srgbClr val="000000"/>
                </a:solidFill>
                <a:latin typeface="Times New Roman" pitchFamily="18" charset="0"/>
              </a:rPr>
              <a:t>x</a:t>
            </a:r>
          </a:p>
        </p:txBody>
      </p:sp>
      <p:sp>
        <p:nvSpPr>
          <p:cNvPr id="12299" name="Rectangle 11"/>
          <p:cNvSpPr>
            <a:spLocks noChangeArrowheads="1"/>
          </p:cNvSpPr>
          <p:nvPr/>
        </p:nvSpPr>
        <p:spPr bwMode="auto">
          <a:xfrm>
            <a:off x="2133600" y="3505200"/>
            <a:ext cx="9540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000000"/>
                </a:solidFill>
                <a:latin typeface="Times New Roman" pitchFamily="18" charset="0"/>
              </a:rPr>
              <a:t>10</a:t>
            </a:r>
            <a:r>
              <a:rPr lang="en-US" altLang="en-US" sz="3600" u="sng" baseline="30000">
                <a:solidFill>
                  <a:srgbClr val="000000"/>
                </a:solidFill>
                <a:latin typeface="Times New Roman" pitchFamily="18" charset="0"/>
              </a:rPr>
              <a:t>24</a:t>
            </a:r>
            <a:br>
              <a:rPr lang="en-US" altLang="en-US" sz="3600" u="sng">
                <a:solidFill>
                  <a:srgbClr val="000000"/>
                </a:solidFill>
                <a:latin typeface="Times New Roman" pitchFamily="18" charset="0"/>
              </a:rPr>
            </a:br>
            <a:r>
              <a:rPr lang="en-US" altLang="en-US" sz="3600">
                <a:solidFill>
                  <a:srgbClr val="000000"/>
                </a:solidFill>
                <a:latin typeface="Times New Roman" pitchFamily="18" charset="0"/>
              </a:rPr>
              <a:t>10</a:t>
            </a:r>
            <a:r>
              <a:rPr lang="en-US" altLang="en-US" sz="3600" baseline="30000">
                <a:solidFill>
                  <a:srgbClr val="000000"/>
                </a:solidFill>
                <a:latin typeface="Times New Roman" pitchFamily="18" charset="0"/>
              </a:rPr>
              <a:t>23</a:t>
            </a:r>
            <a:endParaRPr lang="en-US" altLang="en-US" sz="3600">
              <a:solidFill>
                <a:srgbClr val="000000"/>
              </a:solidFill>
              <a:latin typeface="Times New Roman" pitchFamily="18" charset="0"/>
            </a:endParaRPr>
          </a:p>
        </p:txBody>
      </p:sp>
      <p:sp>
        <p:nvSpPr>
          <p:cNvPr id="12300" name="Rectangle 12"/>
          <p:cNvSpPr>
            <a:spLocks noChangeArrowheads="1"/>
          </p:cNvSpPr>
          <p:nvPr/>
        </p:nvSpPr>
        <p:spPr bwMode="auto">
          <a:xfrm>
            <a:off x="3322941" y="3746429"/>
            <a:ext cx="4475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dirty="0">
                <a:solidFill>
                  <a:srgbClr val="000000"/>
                </a:solidFill>
                <a:latin typeface="Times New Roman" pitchFamily="18" charset="0"/>
              </a:rPr>
              <a:t>=</a:t>
            </a:r>
            <a:endParaRPr lang="en-US" altLang="en-US" sz="2800" b="1" dirty="0">
              <a:solidFill>
                <a:srgbClr val="FF0000"/>
              </a:solidFill>
              <a:latin typeface="Times New Roman" pitchFamily="18" charset="0"/>
            </a:endParaRPr>
          </a:p>
        </p:txBody>
      </p:sp>
      <p:sp>
        <p:nvSpPr>
          <p:cNvPr id="13" name="Line 7">
            <a:extLst>
              <a:ext uri="{FF2B5EF4-FFF2-40B4-BE49-F238E27FC236}">
                <a16:creationId xmlns:a16="http://schemas.microsoft.com/office/drawing/2014/main" id="{60AD3BC0-BAEC-4080-B6F4-E9ED1E42E4E9}"/>
              </a:ext>
            </a:extLst>
          </p:cNvPr>
          <p:cNvSpPr>
            <a:spLocks noChangeShapeType="1"/>
          </p:cNvSpPr>
          <p:nvPr/>
        </p:nvSpPr>
        <p:spPr bwMode="auto">
          <a:xfrm flipV="1">
            <a:off x="2163763" y="2132806"/>
            <a:ext cx="1371600" cy="3048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4" name="Line 7">
            <a:extLst>
              <a:ext uri="{FF2B5EF4-FFF2-40B4-BE49-F238E27FC236}">
                <a16:creationId xmlns:a16="http://schemas.microsoft.com/office/drawing/2014/main" id="{AA46A637-D392-4721-8201-EF9B50470EC1}"/>
              </a:ext>
            </a:extLst>
          </p:cNvPr>
          <p:cNvSpPr>
            <a:spLocks noChangeShapeType="1"/>
          </p:cNvSpPr>
          <p:nvPr/>
        </p:nvSpPr>
        <p:spPr bwMode="auto">
          <a:xfrm flipV="1">
            <a:off x="6019800" y="2560637"/>
            <a:ext cx="1371600" cy="3048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 name="Text Box 4">
            <a:extLst>
              <a:ext uri="{FF2B5EF4-FFF2-40B4-BE49-F238E27FC236}">
                <a16:creationId xmlns:a16="http://schemas.microsoft.com/office/drawing/2014/main" id="{19116AAA-0257-4C09-8048-79139D83726A}"/>
              </a:ext>
            </a:extLst>
          </p:cNvPr>
          <p:cNvSpPr txBox="1">
            <a:spLocks noChangeArrowheads="1"/>
          </p:cNvSpPr>
          <p:nvPr/>
        </p:nvSpPr>
        <p:spPr bwMode="auto">
          <a:xfrm>
            <a:off x="3763963" y="2191897"/>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000000"/>
                </a:solidFill>
                <a:latin typeface="Times New Roman" pitchFamily="18" charset="0"/>
              </a:rPr>
              <a:t>x</a:t>
            </a:r>
          </a:p>
        </p:txBody>
      </p:sp>
      <p:sp>
        <p:nvSpPr>
          <p:cNvPr id="3" name="TextBox 2">
            <a:extLst>
              <a:ext uri="{FF2B5EF4-FFF2-40B4-BE49-F238E27FC236}">
                <a16:creationId xmlns:a16="http://schemas.microsoft.com/office/drawing/2014/main" id="{6D8EA160-EF06-6B3E-F1D0-69478DD1C85E}"/>
              </a:ext>
            </a:extLst>
          </p:cNvPr>
          <p:cNvSpPr txBox="1"/>
          <p:nvPr/>
        </p:nvSpPr>
        <p:spPr>
          <a:xfrm>
            <a:off x="609600" y="5021332"/>
            <a:ext cx="2667000" cy="707886"/>
          </a:xfrm>
          <a:prstGeom prst="rect">
            <a:avLst/>
          </a:prstGeom>
          <a:noFill/>
        </p:spPr>
        <p:txBody>
          <a:bodyPr wrap="square" rtlCol="0">
            <a:spAutoFit/>
          </a:bodyPr>
          <a:lstStyle/>
          <a:p>
            <a:pPr algn="ctr"/>
            <a:r>
              <a:rPr lang="en-US" sz="2000" b="1" dirty="0">
                <a:solidFill>
                  <a:srgbClr val="000099"/>
                </a:solidFill>
              </a:rPr>
              <a:t>Break down the math into chunks</a:t>
            </a:r>
          </a:p>
        </p:txBody>
      </p:sp>
    </p:spTree>
    <p:extLst>
      <p:ext uri="{BB962C8B-B14F-4D97-AF65-F5344CB8AC3E}">
        <p14:creationId xmlns:p14="http://schemas.microsoft.com/office/powerpoint/2010/main" val="39324624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9334" y="9819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rgbClr val="C00000"/>
                </a:solidFill>
                <a:latin typeface="Courier New" pitchFamily="49" charset="0"/>
              </a:rPr>
              <a:t>38: </a:t>
            </a:r>
            <a:r>
              <a:rPr lang="en-US" altLang="en-US" sz="2400" b="1" dirty="0">
                <a:solidFill>
                  <a:srgbClr val="006600"/>
                </a:solidFill>
                <a:latin typeface="Courier New" pitchFamily="49" charset="0"/>
              </a:rPr>
              <a:t>If you find exactly 3.58 x 10</a:t>
            </a:r>
            <a:r>
              <a:rPr lang="en-US" altLang="en-US" sz="2400" b="1" baseline="30000" dirty="0">
                <a:solidFill>
                  <a:srgbClr val="006600"/>
                </a:solidFill>
                <a:latin typeface="Courier New" pitchFamily="49" charset="0"/>
              </a:rPr>
              <a:t>24</a:t>
            </a:r>
            <a:r>
              <a:rPr lang="en-US" altLang="en-US" sz="2400" b="1" dirty="0">
                <a:solidFill>
                  <a:srgbClr val="006600"/>
                </a:solidFill>
                <a:latin typeface="Courier New" pitchFamily="49" charset="0"/>
              </a:rPr>
              <a:t> atoms </a:t>
            </a:r>
            <a:br>
              <a:rPr lang="en-US" altLang="en-US" sz="2400" b="1" dirty="0">
                <a:solidFill>
                  <a:srgbClr val="006600"/>
                </a:solidFill>
                <a:latin typeface="Courier New" pitchFamily="49" charset="0"/>
              </a:rPr>
            </a:br>
            <a:r>
              <a:rPr lang="en-US" altLang="en-US" sz="2400" b="1" dirty="0">
                <a:solidFill>
                  <a:srgbClr val="006600"/>
                </a:solidFill>
                <a:latin typeface="Courier New" pitchFamily="49" charset="0"/>
              </a:rPr>
              <a:t>    of aluminum, how many grams do you have?</a:t>
            </a:r>
          </a:p>
        </p:txBody>
      </p:sp>
      <p:sp>
        <p:nvSpPr>
          <p:cNvPr id="12291" name="Text Box 3"/>
          <p:cNvSpPr txBox="1">
            <a:spLocks noChangeArrowheads="1"/>
          </p:cNvSpPr>
          <p:nvPr/>
        </p:nvSpPr>
        <p:spPr bwMode="auto">
          <a:xfrm>
            <a:off x="334963" y="2041525"/>
            <a:ext cx="342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a:solidFill>
                  <a:srgbClr val="000000"/>
                </a:solidFill>
                <a:latin typeface="Times New Roman" pitchFamily="18" charset="0"/>
              </a:rPr>
              <a:t>3.58 x 10</a:t>
            </a:r>
            <a:r>
              <a:rPr lang="en-US" altLang="en-US" sz="2800" b="1" u="sng" baseline="30000">
                <a:solidFill>
                  <a:srgbClr val="000000"/>
                </a:solidFill>
                <a:latin typeface="Times New Roman" pitchFamily="18" charset="0"/>
              </a:rPr>
              <a:t>24</a:t>
            </a:r>
            <a:r>
              <a:rPr lang="en-US" altLang="en-US" sz="2800" b="1" u="sng">
                <a:solidFill>
                  <a:srgbClr val="000000"/>
                </a:solidFill>
                <a:latin typeface="Times New Roman" pitchFamily="18" charset="0"/>
              </a:rPr>
              <a:t> atoms Al</a:t>
            </a:r>
            <a:br>
              <a:rPr lang="en-US" altLang="en-US" sz="2800" b="1">
                <a:solidFill>
                  <a:srgbClr val="000000"/>
                </a:solidFill>
                <a:latin typeface="Times New Roman" pitchFamily="18" charset="0"/>
              </a:rPr>
            </a:br>
            <a:r>
              <a:rPr lang="en-US" altLang="en-US" sz="2800" b="1">
                <a:solidFill>
                  <a:srgbClr val="000000"/>
                </a:solidFill>
                <a:latin typeface="Times New Roman" pitchFamily="18" charset="0"/>
              </a:rPr>
              <a:t>1</a:t>
            </a:r>
          </a:p>
        </p:txBody>
      </p:sp>
      <p:sp>
        <p:nvSpPr>
          <p:cNvPr id="12293" name="Rectangle 5"/>
          <p:cNvSpPr>
            <a:spLocks noChangeArrowheads="1"/>
          </p:cNvSpPr>
          <p:nvPr/>
        </p:nvSpPr>
        <p:spPr bwMode="auto">
          <a:xfrm>
            <a:off x="4068763" y="1981200"/>
            <a:ext cx="3551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a:solidFill>
                  <a:srgbClr val="000000"/>
                </a:solidFill>
                <a:latin typeface="Times New Roman" pitchFamily="18" charset="0"/>
              </a:rPr>
              <a:t>1 mole Al</a:t>
            </a:r>
            <a:br>
              <a:rPr lang="en-US" altLang="en-US" sz="2800" b="1" u="sng">
                <a:solidFill>
                  <a:srgbClr val="000000"/>
                </a:solidFill>
                <a:latin typeface="Times New Roman" pitchFamily="18" charset="0"/>
              </a:rPr>
            </a:br>
            <a:r>
              <a:rPr lang="en-US" altLang="en-US" sz="2800" b="1">
                <a:solidFill>
                  <a:srgbClr val="000000"/>
                </a:solidFill>
                <a:latin typeface="Times New Roman" pitchFamily="18" charset="0"/>
              </a:rPr>
              <a:t>6.02 x 10</a:t>
            </a:r>
            <a:r>
              <a:rPr lang="en-US" altLang="en-US" sz="2800" b="1" baseline="30000">
                <a:solidFill>
                  <a:srgbClr val="000000"/>
                </a:solidFill>
                <a:latin typeface="Times New Roman" pitchFamily="18" charset="0"/>
              </a:rPr>
              <a:t>23</a:t>
            </a:r>
            <a:r>
              <a:rPr lang="en-US" altLang="en-US" sz="2800" b="1">
                <a:solidFill>
                  <a:srgbClr val="000000"/>
                </a:solidFill>
                <a:latin typeface="Times New Roman" pitchFamily="18" charset="0"/>
              </a:rPr>
              <a:t> atoms Al</a:t>
            </a:r>
          </a:p>
        </p:txBody>
      </p:sp>
      <p:sp>
        <p:nvSpPr>
          <p:cNvPr id="12294" name="Rectangle 6"/>
          <p:cNvSpPr>
            <a:spLocks noChangeArrowheads="1"/>
          </p:cNvSpPr>
          <p:nvPr/>
        </p:nvSpPr>
        <p:spPr bwMode="auto">
          <a:xfrm>
            <a:off x="7645400" y="2193925"/>
            <a:ext cx="387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000000"/>
                </a:solidFill>
                <a:latin typeface="Times New Roman" pitchFamily="18" charset="0"/>
              </a:rPr>
              <a:t>=</a:t>
            </a:r>
          </a:p>
        </p:txBody>
      </p:sp>
      <p:sp>
        <p:nvSpPr>
          <p:cNvPr id="12297" name="Text Box 9"/>
          <p:cNvSpPr txBox="1">
            <a:spLocks noChangeArrowheads="1"/>
          </p:cNvSpPr>
          <p:nvPr/>
        </p:nvSpPr>
        <p:spPr bwMode="auto">
          <a:xfrm>
            <a:off x="609600" y="3505200"/>
            <a:ext cx="990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u="sng">
                <a:solidFill>
                  <a:srgbClr val="000000"/>
                </a:solidFill>
                <a:latin typeface="Times New Roman" pitchFamily="18" charset="0"/>
              </a:rPr>
              <a:t>3.58</a:t>
            </a:r>
            <a:br>
              <a:rPr lang="en-US" altLang="en-US" sz="3600">
                <a:solidFill>
                  <a:srgbClr val="000000"/>
                </a:solidFill>
                <a:latin typeface="Times New Roman" pitchFamily="18" charset="0"/>
              </a:rPr>
            </a:br>
            <a:r>
              <a:rPr lang="en-US" altLang="en-US" sz="3600">
                <a:solidFill>
                  <a:srgbClr val="000000"/>
                </a:solidFill>
                <a:latin typeface="Times New Roman" pitchFamily="18" charset="0"/>
              </a:rPr>
              <a:t>6.02</a:t>
            </a:r>
          </a:p>
        </p:txBody>
      </p:sp>
      <p:sp>
        <p:nvSpPr>
          <p:cNvPr id="12298" name="Rectangle 10"/>
          <p:cNvSpPr>
            <a:spLocks noChangeArrowheads="1"/>
          </p:cNvSpPr>
          <p:nvPr/>
        </p:nvSpPr>
        <p:spPr bwMode="auto">
          <a:xfrm>
            <a:off x="1600200" y="3657600"/>
            <a:ext cx="4159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a:solidFill>
                  <a:srgbClr val="000000"/>
                </a:solidFill>
                <a:latin typeface="Times New Roman" pitchFamily="18" charset="0"/>
              </a:rPr>
              <a:t>x</a:t>
            </a:r>
          </a:p>
        </p:txBody>
      </p:sp>
      <p:sp>
        <p:nvSpPr>
          <p:cNvPr id="12299" name="Rectangle 11"/>
          <p:cNvSpPr>
            <a:spLocks noChangeArrowheads="1"/>
          </p:cNvSpPr>
          <p:nvPr/>
        </p:nvSpPr>
        <p:spPr bwMode="auto">
          <a:xfrm>
            <a:off x="2133600" y="3505200"/>
            <a:ext cx="9540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000000"/>
                </a:solidFill>
                <a:latin typeface="Times New Roman" pitchFamily="18" charset="0"/>
              </a:rPr>
              <a:t>10</a:t>
            </a:r>
            <a:r>
              <a:rPr lang="en-US" altLang="en-US" sz="3600" u="sng" baseline="30000">
                <a:solidFill>
                  <a:srgbClr val="000000"/>
                </a:solidFill>
                <a:latin typeface="Times New Roman" pitchFamily="18" charset="0"/>
              </a:rPr>
              <a:t>24</a:t>
            </a:r>
            <a:br>
              <a:rPr lang="en-US" altLang="en-US" sz="3600" u="sng">
                <a:solidFill>
                  <a:srgbClr val="000000"/>
                </a:solidFill>
                <a:latin typeface="Times New Roman" pitchFamily="18" charset="0"/>
              </a:rPr>
            </a:br>
            <a:r>
              <a:rPr lang="en-US" altLang="en-US" sz="3600">
                <a:solidFill>
                  <a:srgbClr val="000000"/>
                </a:solidFill>
                <a:latin typeface="Times New Roman" pitchFamily="18" charset="0"/>
              </a:rPr>
              <a:t>10</a:t>
            </a:r>
            <a:r>
              <a:rPr lang="en-US" altLang="en-US" sz="3600" baseline="30000">
                <a:solidFill>
                  <a:srgbClr val="000000"/>
                </a:solidFill>
                <a:latin typeface="Times New Roman" pitchFamily="18" charset="0"/>
              </a:rPr>
              <a:t>23</a:t>
            </a:r>
            <a:endParaRPr lang="en-US" altLang="en-US" sz="3600">
              <a:solidFill>
                <a:srgbClr val="000000"/>
              </a:solidFill>
              <a:latin typeface="Times New Roman" pitchFamily="18" charset="0"/>
            </a:endParaRPr>
          </a:p>
        </p:txBody>
      </p:sp>
      <p:sp>
        <p:nvSpPr>
          <p:cNvPr id="12300" name="Rectangle 12"/>
          <p:cNvSpPr>
            <a:spLocks noChangeArrowheads="1"/>
          </p:cNvSpPr>
          <p:nvPr/>
        </p:nvSpPr>
        <p:spPr bwMode="auto">
          <a:xfrm>
            <a:off x="3322941" y="3746429"/>
            <a:ext cx="5301644"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dirty="0">
                <a:solidFill>
                  <a:srgbClr val="000000"/>
                </a:solidFill>
                <a:latin typeface="Times New Roman" pitchFamily="18" charset="0"/>
              </a:rPr>
              <a:t>=  </a:t>
            </a:r>
            <a:r>
              <a:rPr lang="en-US" altLang="en-US" sz="3600" dirty="0">
                <a:solidFill>
                  <a:srgbClr val="000000"/>
                </a:solidFill>
                <a:latin typeface="Times New Roman" pitchFamily="18" charset="0"/>
              </a:rPr>
              <a:t>0.595 x 10</a:t>
            </a:r>
            <a:r>
              <a:rPr lang="en-US" altLang="en-US" sz="3600" baseline="30000" dirty="0">
                <a:solidFill>
                  <a:srgbClr val="000000"/>
                </a:solidFill>
                <a:latin typeface="Times New Roman" pitchFamily="18" charset="0"/>
              </a:rPr>
              <a:t>1</a:t>
            </a:r>
            <a:r>
              <a:rPr lang="en-US" altLang="en-US" sz="3600" dirty="0">
                <a:solidFill>
                  <a:srgbClr val="000000"/>
                </a:solidFill>
                <a:latin typeface="Times New Roman" pitchFamily="18" charset="0"/>
              </a:rPr>
              <a:t> moles Al</a:t>
            </a:r>
          </a:p>
          <a:p>
            <a:pPr eaLnBrk="1" hangingPunct="1">
              <a:spcBef>
                <a:spcPct val="0"/>
              </a:spcBef>
              <a:buFontTx/>
              <a:buNone/>
            </a:pPr>
            <a:r>
              <a:rPr lang="en-US" altLang="en-US" sz="3600" dirty="0">
                <a:solidFill>
                  <a:srgbClr val="000000"/>
                </a:solidFill>
                <a:latin typeface="Times New Roman" pitchFamily="18" charset="0"/>
              </a:rPr>
              <a:t>                      5.95 moles Al</a:t>
            </a:r>
          </a:p>
          <a:p>
            <a:pPr eaLnBrk="1" hangingPunct="1">
              <a:spcBef>
                <a:spcPct val="0"/>
              </a:spcBef>
              <a:buFontTx/>
              <a:buNone/>
            </a:pPr>
            <a:endParaRPr lang="en-US" altLang="en-US" sz="3600" dirty="0">
              <a:solidFill>
                <a:srgbClr val="000000"/>
              </a:solidFill>
              <a:latin typeface="Times New Roman" pitchFamily="18" charset="0"/>
            </a:endParaRPr>
          </a:p>
          <a:p>
            <a:pPr eaLnBrk="1" hangingPunct="1">
              <a:spcBef>
                <a:spcPct val="0"/>
              </a:spcBef>
              <a:buFontTx/>
              <a:buNone/>
            </a:pPr>
            <a:r>
              <a:rPr lang="en-US" altLang="en-US" sz="2800" b="1" dirty="0">
                <a:solidFill>
                  <a:srgbClr val="FF0000"/>
                </a:solidFill>
                <a:latin typeface="Times New Roman" pitchFamily="18" charset="0"/>
              </a:rPr>
              <a:t> </a:t>
            </a:r>
          </a:p>
        </p:txBody>
      </p:sp>
      <p:sp>
        <p:nvSpPr>
          <p:cNvPr id="13" name="Line 7">
            <a:extLst>
              <a:ext uri="{FF2B5EF4-FFF2-40B4-BE49-F238E27FC236}">
                <a16:creationId xmlns:a16="http://schemas.microsoft.com/office/drawing/2014/main" id="{60AD3BC0-BAEC-4080-B6F4-E9ED1E42E4E9}"/>
              </a:ext>
            </a:extLst>
          </p:cNvPr>
          <p:cNvSpPr>
            <a:spLocks noChangeShapeType="1"/>
          </p:cNvSpPr>
          <p:nvPr/>
        </p:nvSpPr>
        <p:spPr bwMode="auto">
          <a:xfrm flipV="1">
            <a:off x="2163763" y="2132806"/>
            <a:ext cx="1371600" cy="3048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4" name="Line 7">
            <a:extLst>
              <a:ext uri="{FF2B5EF4-FFF2-40B4-BE49-F238E27FC236}">
                <a16:creationId xmlns:a16="http://schemas.microsoft.com/office/drawing/2014/main" id="{AA46A637-D392-4721-8201-EF9B50470EC1}"/>
              </a:ext>
            </a:extLst>
          </p:cNvPr>
          <p:cNvSpPr>
            <a:spLocks noChangeShapeType="1"/>
          </p:cNvSpPr>
          <p:nvPr/>
        </p:nvSpPr>
        <p:spPr bwMode="auto">
          <a:xfrm flipV="1">
            <a:off x="6019800" y="2560637"/>
            <a:ext cx="1371600" cy="3048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 name="Text Box 4">
            <a:extLst>
              <a:ext uri="{FF2B5EF4-FFF2-40B4-BE49-F238E27FC236}">
                <a16:creationId xmlns:a16="http://schemas.microsoft.com/office/drawing/2014/main" id="{1E7F2AA0-8EDB-4D1D-89F5-6C613AD20B05}"/>
              </a:ext>
            </a:extLst>
          </p:cNvPr>
          <p:cNvSpPr txBox="1">
            <a:spLocks noChangeArrowheads="1"/>
          </p:cNvSpPr>
          <p:nvPr/>
        </p:nvSpPr>
        <p:spPr bwMode="auto">
          <a:xfrm>
            <a:off x="3763963" y="2191897"/>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000000"/>
                </a:solidFill>
                <a:latin typeface="Times New Roman" pitchFamily="18" charset="0"/>
              </a:rPr>
              <a:t>x</a:t>
            </a:r>
          </a:p>
        </p:txBody>
      </p:sp>
      <p:sp>
        <p:nvSpPr>
          <p:cNvPr id="3" name="TextBox 2">
            <a:extLst>
              <a:ext uri="{FF2B5EF4-FFF2-40B4-BE49-F238E27FC236}">
                <a16:creationId xmlns:a16="http://schemas.microsoft.com/office/drawing/2014/main" id="{DA5235C0-F8D5-6664-7FF5-EAB12BEAD477}"/>
              </a:ext>
            </a:extLst>
          </p:cNvPr>
          <p:cNvSpPr txBox="1"/>
          <p:nvPr/>
        </p:nvSpPr>
        <p:spPr>
          <a:xfrm>
            <a:off x="4144963" y="5223757"/>
            <a:ext cx="2667000" cy="1323439"/>
          </a:xfrm>
          <a:prstGeom prst="rect">
            <a:avLst/>
          </a:prstGeom>
          <a:noFill/>
        </p:spPr>
        <p:txBody>
          <a:bodyPr wrap="square" rtlCol="0">
            <a:spAutoFit/>
          </a:bodyPr>
          <a:lstStyle/>
          <a:p>
            <a:pPr algn="ctr"/>
            <a:r>
              <a:rPr lang="en-US" sz="2000" b="1" dirty="0">
                <a:solidFill>
                  <a:srgbClr val="000099"/>
                </a:solidFill>
              </a:rPr>
              <a:t>Do the math, </a:t>
            </a:r>
            <a:br>
              <a:rPr lang="en-US" sz="2000" b="1" dirty="0">
                <a:solidFill>
                  <a:srgbClr val="000099"/>
                </a:solidFill>
              </a:rPr>
            </a:br>
            <a:r>
              <a:rPr lang="en-US" sz="2000" b="1" dirty="0">
                <a:solidFill>
                  <a:srgbClr val="000099"/>
                </a:solidFill>
              </a:rPr>
              <a:t>adjust the coefficients if too small, or too big. </a:t>
            </a:r>
          </a:p>
        </p:txBody>
      </p:sp>
    </p:spTree>
    <p:extLst>
      <p:ext uri="{BB962C8B-B14F-4D97-AF65-F5344CB8AC3E}">
        <p14:creationId xmlns:p14="http://schemas.microsoft.com/office/powerpoint/2010/main" val="111197346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9334" y="9819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rgbClr val="C00000"/>
                </a:solidFill>
                <a:latin typeface="Courier New" pitchFamily="49" charset="0"/>
              </a:rPr>
              <a:t>38: </a:t>
            </a:r>
            <a:r>
              <a:rPr lang="en-US" altLang="en-US" sz="2400" b="1" dirty="0">
                <a:solidFill>
                  <a:srgbClr val="006600"/>
                </a:solidFill>
                <a:latin typeface="Courier New" pitchFamily="49" charset="0"/>
              </a:rPr>
              <a:t>If you find exactly 3.58 x 10</a:t>
            </a:r>
            <a:r>
              <a:rPr lang="en-US" altLang="en-US" sz="2400" b="1" baseline="30000" dirty="0">
                <a:solidFill>
                  <a:srgbClr val="006600"/>
                </a:solidFill>
                <a:latin typeface="Courier New" pitchFamily="49" charset="0"/>
              </a:rPr>
              <a:t>24</a:t>
            </a:r>
            <a:r>
              <a:rPr lang="en-US" altLang="en-US" sz="2400" b="1" dirty="0">
                <a:solidFill>
                  <a:srgbClr val="006600"/>
                </a:solidFill>
                <a:latin typeface="Courier New" pitchFamily="49" charset="0"/>
              </a:rPr>
              <a:t> atoms </a:t>
            </a:r>
            <a:br>
              <a:rPr lang="en-US" altLang="en-US" sz="2400" b="1" dirty="0">
                <a:solidFill>
                  <a:srgbClr val="006600"/>
                </a:solidFill>
                <a:latin typeface="Courier New" pitchFamily="49" charset="0"/>
              </a:rPr>
            </a:br>
            <a:r>
              <a:rPr lang="en-US" altLang="en-US" sz="2400" b="1" dirty="0">
                <a:solidFill>
                  <a:srgbClr val="006600"/>
                </a:solidFill>
                <a:latin typeface="Courier New" pitchFamily="49" charset="0"/>
              </a:rPr>
              <a:t>    of aluminum, how many grams do you have?</a:t>
            </a:r>
          </a:p>
        </p:txBody>
      </p:sp>
      <p:sp>
        <p:nvSpPr>
          <p:cNvPr id="12291" name="Text Box 3"/>
          <p:cNvSpPr txBox="1">
            <a:spLocks noChangeArrowheads="1"/>
          </p:cNvSpPr>
          <p:nvPr/>
        </p:nvSpPr>
        <p:spPr bwMode="auto">
          <a:xfrm>
            <a:off x="334963" y="2041525"/>
            <a:ext cx="342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a:solidFill>
                  <a:srgbClr val="000000"/>
                </a:solidFill>
                <a:latin typeface="Times New Roman" pitchFamily="18" charset="0"/>
              </a:rPr>
              <a:t>3.58 x 10</a:t>
            </a:r>
            <a:r>
              <a:rPr lang="en-US" altLang="en-US" sz="2800" b="1" u="sng" baseline="30000">
                <a:solidFill>
                  <a:srgbClr val="000000"/>
                </a:solidFill>
                <a:latin typeface="Times New Roman" pitchFamily="18" charset="0"/>
              </a:rPr>
              <a:t>24</a:t>
            </a:r>
            <a:r>
              <a:rPr lang="en-US" altLang="en-US" sz="2800" b="1" u="sng">
                <a:solidFill>
                  <a:srgbClr val="000000"/>
                </a:solidFill>
                <a:latin typeface="Times New Roman" pitchFamily="18" charset="0"/>
              </a:rPr>
              <a:t> atoms Al</a:t>
            </a:r>
            <a:br>
              <a:rPr lang="en-US" altLang="en-US" sz="2800" b="1">
                <a:solidFill>
                  <a:srgbClr val="000000"/>
                </a:solidFill>
                <a:latin typeface="Times New Roman" pitchFamily="18" charset="0"/>
              </a:rPr>
            </a:br>
            <a:r>
              <a:rPr lang="en-US" altLang="en-US" sz="2800" b="1">
                <a:solidFill>
                  <a:srgbClr val="000000"/>
                </a:solidFill>
                <a:latin typeface="Times New Roman" pitchFamily="18" charset="0"/>
              </a:rPr>
              <a:t>1</a:t>
            </a:r>
          </a:p>
        </p:txBody>
      </p:sp>
      <p:sp>
        <p:nvSpPr>
          <p:cNvPr id="12293" name="Rectangle 5"/>
          <p:cNvSpPr>
            <a:spLocks noChangeArrowheads="1"/>
          </p:cNvSpPr>
          <p:nvPr/>
        </p:nvSpPr>
        <p:spPr bwMode="auto">
          <a:xfrm>
            <a:off x="4068763" y="1981200"/>
            <a:ext cx="3551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a:solidFill>
                  <a:srgbClr val="000000"/>
                </a:solidFill>
                <a:latin typeface="Times New Roman" pitchFamily="18" charset="0"/>
              </a:rPr>
              <a:t>1 mole Al</a:t>
            </a:r>
            <a:br>
              <a:rPr lang="en-US" altLang="en-US" sz="2800" b="1" u="sng">
                <a:solidFill>
                  <a:srgbClr val="000000"/>
                </a:solidFill>
                <a:latin typeface="Times New Roman" pitchFamily="18" charset="0"/>
              </a:rPr>
            </a:br>
            <a:r>
              <a:rPr lang="en-US" altLang="en-US" sz="2800" b="1">
                <a:solidFill>
                  <a:srgbClr val="000000"/>
                </a:solidFill>
                <a:latin typeface="Times New Roman" pitchFamily="18" charset="0"/>
              </a:rPr>
              <a:t>6.02 x 10</a:t>
            </a:r>
            <a:r>
              <a:rPr lang="en-US" altLang="en-US" sz="2800" b="1" baseline="30000">
                <a:solidFill>
                  <a:srgbClr val="000000"/>
                </a:solidFill>
                <a:latin typeface="Times New Roman" pitchFamily="18" charset="0"/>
              </a:rPr>
              <a:t>23</a:t>
            </a:r>
            <a:r>
              <a:rPr lang="en-US" altLang="en-US" sz="2800" b="1">
                <a:solidFill>
                  <a:srgbClr val="000000"/>
                </a:solidFill>
                <a:latin typeface="Times New Roman" pitchFamily="18" charset="0"/>
              </a:rPr>
              <a:t> atoms Al</a:t>
            </a:r>
          </a:p>
        </p:txBody>
      </p:sp>
      <p:sp>
        <p:nvSpPr>
          <p:cNvPr id="12294" name="Rectangle 6"/>
          <p:cNvSpPr>
            <a:spLocks noChangeArrowheads="1"/>
          </p:cNvSpPr>
          <p:nvPr/>
        </p:nvSpPr>
        <p:spPr bwMode="auto">
          <a:xfrm>
            <a:off x="7645400" y="2193925"/>
            <a:ext cx="387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000000"/>
                </a:solidFill>
                <a:latin typeface="Times New Roman" pitchFamily="18" charset="0"/>
              </a:rPr>
              <a:t>=</a:t>
            </a:r>
          </a:p>
        </p:txBody>
      </p:sp>
      <p:sp>
        <p:nvSpPr>
          <p:cNvPr id="12295" name="Line 7"/>
          <p:cNvSpPr>
            <a:spLocks noChangeShapeType="1"/>
          </p:cNvSpPr>
          <p:nvPr/>
        </p:nvSpPr>
        <p:spPr bwMode="auto">
          <a:xfrm flipV="1">
            <a:off x="2316163" y="2117725"/>
            <a:ext cx="1371600" cy="304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2296" name="Line 8"/>
          <p:cNvSpPr>
            <a:spLocks noChangeShapeType="1"/>
          </p:cNvSpPr>
          <p:nvPr/>
        </p:nvSpPr>
        <p:spPr bwMode="auto">
          <a:xfrm flipV="1">
            <a:off x="5973763" y="2574925"/>
            <a:ext cx="1371600" cy="304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2297" name="Text Box 9"/>
          <p:cNvSpPr txBox="1">
            <a:spLocks noChangeArrowheads="1"/>
          </p:cNvSpPr>
          <p:nvPr/>
        </p:nvSpPr>
        <p:spPr bwMode="auto">
          <a:xfrm>
            <a:off x="609600" y="3505200"/>
            <a:ext cx="990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u="sng">
                <a:solidFill>
                  <a:srgbClr val="000000"/>
                </a:solidFill>
                <a:latin typeface="Times New Roman" pitchFamily="18" charset="0"/>
              </a:rPr>
              <a:t>3.58</a:t>
            </a:r>
            <a:br>
              <a:rPr lang="en-US" altLang="en-US" sz="3600">
                <a:solidFill>
                  <a:srgbClr val="000000"/>
                </a:solidFill>
                <a:latin typeface="Times New Roman" pitchFamily="18" charset="0"/>
              </a:rPr>
            </a:br>
            <a:r>
              <a:rPr lang="en-US" altLang="en-US" sz="3600">
                <a:solidFill>
                  <a:srgbClr val="000000"/>
                </a:solidFill>
                <a:latin typeface="Times New Roman" pitchFamily="18" charset="0"/>
              </a:rPr>
              <a:t>6.02</a:t>
            </a:r>
          </a:p>
        </p:txBody>
      </p:sp>
      <p:sp>
        <p:nvSpPr>
          <p:cNvPr id="12298" name="Rectangle 10"/>
          <p:cNvSpPr>
            <a:spLocks noChangeArrowheads="1"/>
          </p:cNvSpPr>
          <p:nvPr/>
        </p:nvSpPr>
        <p:spPr bwMode="auto">
          <a:xfrm>
            <a:off x="1600200" y="3657600"/>
            <a:ext cx="4159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a:solidFill>
                  <a:srgbClr val="000000"/>
                </a:solidFill>
                <a:latin typeface="Times New Roman" pitchFamily="18" charset="0"/>
              </a:rPr>
              <a:t>x</a:t>
            </a:r>
          </a:p>
        </p:txBody>
      </p:sp>
      <p:sp>
        <p:nvSpPr>
          <p:cNvPr id="12299" name="Rectangle 11"/>
          <p:cNvSpPr>
            <a:spLocks noChangeArrowheads="1"/>
          </p:cNvSpPr>
          <p:nvPr/>
        </p:nvSpPr>
        <p:spPr bwMode="auto">
          <a:xfrm>
            <a:off x="2133600" y="3505200"/>
            <a:ext cx="9540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000000"/>
                </a:solidFill>
                <a:latin typeface="Times New Roman" pitchFamily="18" charset="0"/>
              </a:rPr>
              <a:t>10</a:t>
            </a:r>
            <a:r>
              <a:rPr lang="en-US" altLang="en-US" sz="3600" u="sng" baseline="30000">
                <a:solidFill>
                  <a:srgbClr val="000000"/>
                </a:solidFill>
                <a:latin typeface="Times New Roman" pitchFamily="18" charset="0"/>
              </a:rPr>
              <a:t>24</a:t>
            </a:r>
            <a:br>
              <a:rPr lang="en-US" altLang="en-US" sz="3600" u="sng">
                <a:solidFill>
                  <a:srgbClr val="000000"/>
                </a:solidFill>
                <a:latin typeface="Times New Roman" pitchFamily="18" charset="0"/>
              </a:rPr>
            </a:br>
            <a:r>
              <a:rPr lang="en-US" altLang="en-US" sz="3600">
                <a:solidFill>
                  <a:srgbClr val="000000"/>
                </a:solidFill>
                <a:latin typeface="Times New Roman" pitchFamily="18" charset="0"/>
              </a:rPr>
              <a:t>10</a:t>
            </a:r>
            <a:r>
              <a:rPr lang="en-US" altLang="en-US" sz="3600" baseline="30000">
                <a:solidFill>
                  <a:srgbClr val="000000"/>
                </a:solidFill>
                <a:latin typeface="Times New Roman" pitchFamily="18" charset="0"/>
              </a:rPr>
              <a:t>23</a:t>
            </a:r>
            <a:endParaRPr lang="en-US" altLang="en-US" sz="3600">
              <a:solidFill>
                <a:srgbClr val="000000"/>
              </a:solidFill>
              <a:latin typeface="Times New Roman" pitchFamily="18" charset="0"/>
            </a:endParaRPr>
          </a:p>
        </p:txBody>
      </p:sp>
      <p:sp>
        <p:nvSpPr>
          <p:cNvPr id="12300" name="Rectangle 12"/>
          <p:cNvSpPr>
            <a:spLocks noChangeArrowheads="1"/>
          </p:cNvSpPr>
          <p:nvPr/>
        </p:nvSpPr>
        <p:spPr bwMode="auto">
          <a:xfrm>
            <a:off x="3322941" y="3746429"/>
            <a:ext cx="5301644"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dirty="0">
                <a:solidFill>
                  <a:srgbClr val="000000"/>
                </a:solidFill>
                <a:latin typeface="Times New Roman" pitchFamily="18" charset="0"/>
              </a:rPr>
              <a:t>=  </a:t>
            </a:r>
            <a:r>
              <a:rPr lang="en-US" altLang="en-US" sz="3600" dirty="0">
                <a:solidFill>
                  <a:srgbClr val="000000"/>
                </a:solidFill>
                <a:latin typeface="Times New Roman" pitchFamily="18" charset="0"/>
              </a:rPr>
              <a:t>0.595 x 10</a:t>
            </a:r>
            <a:r>
              <a:rPr lang="en-US" altLang="en-US" sz="3600" baseline="30000" dirty="0">
                <a:solidFill>
                  <a:srgbClr val="000000"/>
                </a:solidFill>
                <a:latin typeface="Times New Roman" pitchFamily="18" charset="0"/>
              </a:rPr>
              <a:t>1</a:t>
            </a:r>
            <a:r>
              <a:rPr lang="en-US" altLang="en-US" sz="3600" dirty="0">
                <a:solidFill>
                  <a:srgbClr val="000000"/>
                </a:solidFill>
                <a:latin typeface="Times New Roman" pitchFamily="18" charset="0"/>
              </a:rPr>
              <a:t> moles Al</a:t>
            </a:r>
          </a:p>
          <a:p>
            <a:pPr eaLnBrk="1" hangingPunct="1">
              <a:spcBef>
                <a:spcPct val="0"/>
              </a:spcBef>
              <a:buFontTx/>
              <a:buNone/>
            </a:pPr>
            <a:r>
              <a:rPr lang="en-US" altLang="en-US" sz="3600" dirty="0">
                <a:solidFill>
                  <a:srgbClr val="000000"/>
                </a:solidFill>
                <a:latin typeface="Times New Roman" pitchFamily="18" charset="0"/>
              </a:rPr>
              <a:t>                      5.95 moles Al</a:t>
            </a:r>
          </a:p>
          <a:p>
            <a:pPr eaLnBrk="1" hangingPunct="1">
              <a:spcBef>
                <a:spcPct val="0"/>
              </a:spcBef>
              <a:buFontTx/>
              <a:buNone/>
            </a:pPr>
            <a:endParaRPr lang="en-US" altLang="en-US" sz="3600" dirty="0">
              <a:solidFill>
                <a:srgbClr val="000000"/>
              </a:solidFill>
              <a:latin typeface="Times New Roman" pitchFamily="18" charset="0"/>
            </a:endParaRPr>
          </a:p>
          <a:p>
            <a:pPr eaLnBrk="1" hangingPunct="1">
              <a:spcBef>
                <a:spcPct val="0"/>
              </a:spcBef>
              <a:buFontTx/>
              <a:buNone/>
            </a:pPr>
            <a:r>
              <a:rPr lang="en-US" altLang="en-US" sz="2800" b="1" dirty="0">
                <a:solidFill>
                  <a:srgbClr val="FF0000"/>
                </a:solidFill>
                <a:latin typeface="Times New Roman" pitchFamily="18" charset="0"/>
              </a:rPr>
              <a:t> </a:t>
            </a:r>
          </a:p>
        </p:txBody>
      </p:sp>
      <p:sp>
        <p:nvSpPr>
          <p:cNvPr id="13" name="Rectangle 5"/>
          <p:cNvSpPr>
            <a:spLocks noChangeArrowheads="1"/>
          </p:cNvSpPr>
          <p:nvPr/>
        </p:nvSpPr>
        <p:spPr bwMode="auto">
          <a:xfrm>
            <a:off x="762000" y="5464104"/>
            <a:ext cx="21875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u="sng">
                <a:solidFill>
                  <a:srgbClr val="FF0000"/>
                </a:solidFill>
                <a:latin typeface="Times New Roman" pitchFamily="18" charset="0"/>
              </a:rPr>
              <a:t>5.95 moles Al</a:t>
            </a:r>
            <a:br>
              <a:rPr lang="en-US" altLang="en-US" sz="2800">
                <a:solidFill>
                  <a:srgbClr val="FF0000"/>
                </a:solidFill>
                <a:latin typeface="Times New Roman" pitchFamily="18" charset="0"/>
              </a:rPr>
            </a:br>
            <a:r>
              <a:rPr lang="en-US" altLang="en-US" sz="2800">
                <a:solidFill>
                  <a:srgbClr val="FF0000"/>
                </a:solidFill>
                <a:latin typeface="Times New Roman" pitchFamily="18" charset="0"/>
              </a:rPr>
              <a:t>1</a:t>
            </a:r>
          </a:p>
        </p:txBody>
      </p:sp>
      <p:cxnSp>
        <p:nvCxnSpPr>
          <p:cNvPr id="3" name="Straight Arrow Connector 2">
            <a:extLst>
              <a:ext uri="{FF2B5EF4-FFF2-40B4-BE49-F238E27FC236}">
                <a16:creationId xmlns:a16="http://schemas.microsoft.com/office/drawing/2014/main" id="{0D7CD9B1-BD6D-4B3A-9F12-87E90F59E058}"/>
              </a:ext>
            </a:extLst>
          </p:cNvPr>
          <p:cNvCxnSpPr>
            <a:cxnSpLocks/>
          </p:cNvCxnSpPr>
          <p:nvPr/>
        </p:nvCxnSpPr>
        <p:spPr>
          <a:xfrm flipH="1">
            <a:off x="2316164" y="4705350"/>
            <a:ext cx="3475036" cy="6825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 Box 4">
            <a:extLst>
              <a:ext uri="{FF2B5EF4-FFF2-40B4-BE49-F238E27FC236}">
                <a16:creationId xmlns:a16="http://schemas.microsoft.com/office/drawing/2014/main" id="{1651499D-0C41-4390-BD8F-84659FC3A9E7}"/>
              </a:ext>
            </a:extLst>
          </p:cNvPr>
          <p:cNvSpPr txBox="1">
            <a:spLocks noChangeArrowheads="1"/>
          </p:cNvSpPr>
          <p:nvPr/>
        </p:nvSpPr>
        <p:spPr bwMode="auto">
          <a:xfrm>
            <a:off x="3763963" y="2191897"/>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000000"/>
                </a:solidFill>
                <a:latin typeface="Times New Roman" pitchFamily="18" charset="0"/>
              </a:rPr>
              <a:t>x</a:t>
            </a:r>
          </a:p>
        </p:txBody>
      </p:sp>
      <p:sp>
        <p:nvSpPr>
          <p:cNvPr id="4" name="TextBox 3">
            <a:extLst>
              <a:ext uri="{FF2B5EF4-FFF2-40B4-BE49-F238E27FC236}">
                <a16:creationId xmlns:a16="http://schemas.microsoft.com/office/drawing/2014/main" id="{0BF124EE-BE5F-1E2D-ACF9-8C87E8FCAFEA}"/>
              </a:ext>
            </a:extLst>
          </p:cNvPr>
          <p:cNvSpPr txBox="1"/>
          <p:nvPr/>
        </p:nvSpPr>
        <p:spPr>
          <a:xfrm>
            <a:off x="4454526" y="5650228"/>
            <a:ext cx="2667000" cy="707886"/>
          </a:xfrm>
          <a:prstGeom prst="rect">
            <a:avLst/>
          </a:prstGeom>
          <a:noFill/>
        </p:spPr>
        <p:txBody>
          <a:bodyPr wrap="square" rtlCol="0">
            <a:spAutoFit/>
          </a:bodyPr>
          <a:lstStyle/>
          <a:p>
            <a:pPr algn="ctr"/>
            <a:r>
              <a:rPr lang="en-US" sz="2000" b="1" dirty="0">
                <a:solidFill>
                  <a:srgbClr val="000099"/>
                </a:solidFill>
              </a:rPr>
              <a:t>New starting point</a:t>
            </a:r>
            <a:br>
              <a:rPr lang="en-US" sz="2000" b="1" dirty="0">
                <a:solidFill>
                  <a:srgbClr val="000099"/>
                </a:solidFill>
              </a:rPr>
            </a:br>
            <a:r>
              <a:rPr lang="en-US" sz="2000" b="1" dirty="0">
                <a:solidFill>
                  <a:srgbClr val="000099"/>
                </a:solidFill>
              </a:rPr>
              <a:t>OVER ONE</a:t>
            </a:r>
          </a:p>
        </p:txBody>
      </p:sp>
    </p:spTree>
    <p:extLst>
      <p:ext uri="{BB962C8B-B14F-4D97-AF65-F5344CB8AC3E}">
        <p14:creationId xmlns:p14="http://schemas.microsoft.com/office/powerpoint/2010/main" val="6204755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9334" y="9819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rgbClr val="C00000"/>
                </a:solidFill>
                <a:latin typeface="Courier New" pitchFamily="49" charset="0"/>
              </a:rPr>
              <a:t>38: </a:t>
            </a:r>
            <a:r>
              <a:rPr lang="en-US" altLang="en-US" sz="2400" b="1" dirty="0">
                <a:solidFill>
                  <a:srgbClr val="006600"/>
                </a:solidFill>
                <a:latin typeface="Courier New" pitchFamily="49" charset="0"/>
              </a:rPr>
              <a:t>If you find exactly 3.58 x 10</a:t>
            </a:r>
            <a:r>
              <a:rPr lang="en-US" altLang="en-US" sz="2400" b="1" baseline="30000" dirty="0">
                <a:solidFill>
                  <a:srgbClr val="006600"/>
                </a:solidFill>
                <a:latin typeface="Courier New" pitchFamily="49" charset="0"/>
              </a:rPr>
              <a:t>24</a:t>
            </a:r>
            <a:r>
              <a:rPr lang="en-US" altLang="en-US" sz="2400" b="1" dirty="0">
                <a:solidFill>
                  <a:srgbClr val="006600"/>
                </a:solidFill>
                <a:latin typeface="Courier New" pitchFamily="49" charset="0"/>
              </a:rPr>
              <a:t> atoms </a:t>
            </a:r>
            <a:br>
              <a:rPr lang="en-US" altLang="en-US" sz="2400" b="1" dirty="0">
                <a:solidFill>
                  <a:srgbClr val="006600"/>
                </a:solidFill>
                <a:latin typeface="Courier New" pitchFamily="49" charset="0"/>
              </a:rPr>
            </a:br>
            <a:r>
              <a:rPr lang="en-US" altLang="en-US" sz="2400" b="1" dirty="0">
                <a:solidFill>
                  <a:srgbClr val="006600"/>
                </a:solidFill>
                <a:latin typeface="Courier New" pitchFamily="49" charset="0"/>
              </a:rPr>
              <a:t>    of aluminum, how many grams do you have?</a:t>
            </a:r>
          </a:p>
        </p:txBody>
      </p:sp>
      <p:sp>
        <p:nvSpPr>
          <p:cNvPr id="12291" name="Text Box 3"/>
          <p:cNvSpPr txBox="1">
            <a:spLocks noChangeArrowheads="1"/>
          </p:cNvSpPr>
          <p:nvPr/>
        </p:nvSpPr>
        <p:spPr bwMode="auto">
          <a:xfrm>
            <a:off x="334963" y="2041525"/>
            <a:ext cx="342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a:solidFill>
                  <a:srgbClr val="000000"/>
                </a:solidFill>
                <a:latin typeface="Times New Roman" pitchFamily="18" charset="0"/>
              </a:rPr>
              <a:t>3.58 x 10</a:t>
            </a:r>
            <a:r>
              <a:rPr lang="en-US" altLang="en-US" sz="2800" b="1" u="sng" baseline="30000">
                <a:solidFill>
                  <a:srgbClr val="000000"/>
                </a:solidFill>
                <a:latin typeface="Times New Roman" pitchFamily="18" charset="0"/>
              </a:rPr>
              <a:t>24</a:t>
            </a:r>
            <a:r>
              <a:rPr lang="en-US" altLang="en-US" sz="2800" b="1" u="sng">
                <a:solidFill>
                  <a:srgbClr val="000000"/>
                </a:solidFill>
                <a:latin typeface="Times New Roman" pitchFamily="18" charset="0"/>
              </a:rPr>
              <a:t> atoms Al</a:t>
            </a:r>
            <a:br>
              <a:rPr lang="en-US" altLang="en-US" sz="2800" b="1">
                <a:solidFill>
                  <a:srgbClr val="000000"/>
                </a:solidFill>
                <a:latin typeface="Times New Roman" pitchFamily="18" charset="0"/>
              </a:rPr>
            </a:br>
            <a:r>
              <a:rPr lang="en-US" altLang="en-US" sz="2800" b="1">
                <a:solidFill>
                  <a:srgbClr val="000000"/>
                </a:solidFill>
                <a:latin typeface="Times New Roman" pitchFamily="18" charset="0"/>
              </a:rPr>
              <a:t>1</a:t>
            </a:r>
          </a:p>
        </p:txBody>
      </p:sp>
      <p:sp>
        <p:nvSpPr>
          <p:cNvPr id="12293" name="Rectangle 5"/>
          <p:cNvSpPr>
            <a:spLocks noChangeArrowheads="1"/>
          </p:cNvSpPr>
          <p:nvPr/>
        </p:nvSpPr>
        <p:spPr bwMode="auto">
          <a:xfrm>
            <a:off x="4068763" y="1981200"/>
            <a:ext cx="3551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a:solidFill>
                  <a:srgbClr val="000000"/>
                </a:solidFill>
                <a:latin typeface="Times New Roman" pitchFamily="18" charset="0"/>
              </a:rPr>
              <a:t>1 mole Al</a:t>
            </a:r>
            <a:br>
              <a:rPr lang="en-US" altLang="en-US" sz="2800" b="1" u="sng">
                <a:solidFill>
                  <a:srgbClr val="000000"/>
                </a:solidFill>
                <a:latin typeface="Times New Roman" pitchFamily="18" charset="0"/>
              </a:rPr>
            </a:br>
            <a:r>
              <a:rPr lang="en-US" altLang="en-US" sz="2800" b="1">
                <a:solidFill>
                  <a:srgbClr val="000000"/>
                </a:solidFill>
                <a:latin typeface="Times New Roman" pitchFamily="18" charset="0"/>
              </a:rPr>
              <a:t>6.02 x 10</a:t>
            </a:r>
            <a:r>
              <a:rPr lang="en-US" altLang="en-US" sz="2800" b="1" baseline="30000">
                <a:solidFill>
                  <a:srgbClr val="000000"/>
                </a:solidFill>
                <a:latin typeface="Times New Roman" pitchFamily="18" charset="0"/>
              </a:rPr>
              <a:t>23</a:t>
            </a:r>
            <a:r>
              <a:rPr lang="en-US" altLang="en-US" sz="2800" b="1">
                <a:solidFill>
                  <a:srgbClr val="000000"/>
                </a:solidFill>
                <a:latin typeface="Times New Roman" pitchFamily="18" charset="0"/>
              </a:rPr>
              <a:t> atoms Al</a:t>
            </a:r>
          </a:p>
        </p:txBody>
      </p:sp>
      <p:sp>
        <p:nvSpPr>
          <p:cNvPr id="12294" name="Rectangle 6"/>
          <p:cNvSpPr>
            <a:spLocks noChangeArrowheads="1"/>
          </p:cNvSpPr>
          <p:nvPr/>
        </p:nvSpPr>
        <p:spPr bwMode="auto">
          <a:xfrm>
            <a:off x="7645400" y="2193925"/>
            <a:ext cx="387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000000"/>
                </a:solidFill>
                <a:latin typeface="Times New Roman" pitchFamily="18" charset="0"/>
              </a:rPr>
              <a:t>=</a:t>
            </a:r>
          </a:p>
        </p:txBody>
      </p:sp>
      <p:sp>
        <p:nvSpPr>
          <p:cNvPr id="12295" name="Line 7"/>
          <p:cNvSpPr>
            <a:spLocks noChangeShapeType="1"/>
          </p:cNvSpPr>
          <p:nvPr/>
        </p:nvSpPr>
        <p:spPr bwMode="auto">
          <a:xfrm flipV="1">
            <a:off x="2316163" y="2117725"/>
            <a:ext cx="1371600" cy="304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2296" name="Line 8"/>
          <p:cNvSpPr>
            <a:spLocks noChangeShapeType="1"/>
          </p:cNvSpPr>
          <p:nvPr/>
        </p:nvSpPr>
        <p:spPr bwMode="auto">
          <a:xfrm flipV="1">
            <a:off x="5973763" y="2574925"/>
            <a:ext cx="1371600" cy="304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2297" name="Text Box 9"/>
          <p:cNvSpPr txBox="1">
            <a:spLocks noChangeArrowheads="1"/>
          </p:cNvSpPr>
          <p:nvPr/>
        </p:nvSpPr>
        <p:spPr bwMode="auto">
          <a:xfrm>
            <a:off x="609600" y="3505200"/>
            <a:ext cx="990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u="sng">
                <a:solidFill>
                  <a:srgbClr val="000000"/>
                </a:solidFill>
                <a:latin typeface="Times New Roman" pitchFamily="18" charset="0"/>
              </a:rPr>
              <a:t>3.58</a:t>
            </a:r>
            <a:br>
              <a:rPr lang="en-US" altLang="en-US" sz="3600">
                <a:solidFill>
                  <a:srgbClr val="000000"/>
                </a:solidFill>
                <a:latin typeface="Times New Roman" pitchFamily="18" charset="0"/>
              </a:rPr>
            </a:br>
            <a:r>
              <a:rPr lang="en-US" altLang="en-US" sz="3600">
                <a:solidFill>
                  <a:srgbClr val="000000"/>
                </a:solidFill>
                <a:latin typeface="Times New Roman" pitchFamily="18" charset="0"/>
              </a:rPr>
              <a:t>6.02</a:t>
            </a:r>
          </a:p>
        </p:txBody>
      </p:sp>
      <p:sp>
        <p:nvSpPr>
          <p:cNvPr id="12298" name="Rectangle 10"/>
          <p:cNvSpPr>
            <a:spLocks noChangeArrowheads="1"/>
          </p:cNvSpPr>
          <p:nvPr/>
        </p:nvSpPr>
        <p:spPr bwMode="auto">
          <a:xfrm>
            <a:off x="1600200" y="3657600"/>
            <a:ext cx="4159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a:solidFill>
                  <a:srgbClr val="000000"/>
                </a:solidFill>
                <a:latin typeface="Times New Roman" pitchFamily="18" charset="0"/>
              </a:rPr>
              <a:t>x</a:t>
            </a:r>
          </a:p>
        </p:txBody>
      </p:sp>
      <p:sp>
        <p:nvSpPr>
          <p:cNvPr id="12299" name="Rectangle 11"/>
          <p:cNvSpPr>
            <a:spLocks noChangeArrowheads="1"/>
          </p:cNvSpPr>
          <p:nvPr/>
        </p:nvSpPr>
        <p:spPr bwMode="auto">
          <a:xfrm>
            <a:off x="2133600" y="3505200"/>
            <a:ext cx="9540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000000"/>
                </a:solidFill>
                <a:latin typeface="Times New Roman" pitchFamily="18" charset="0"/>
              </a:rPr>
              <a:t>10</a:t>
            </a:r>
            <a:r>
              <a:rPr lang="en-US" altLang="en-US" sz="3600" u="sng" baseline="30000">
                <a:solidFill>
                  <a:srgbClr val="000000"/>
                </a:solidFill>
                <a:latin typeface="Times New Roman" pitchFamily="18" charset="0"/>
              </a:rPr>
              <a:t>24</a:t>
            </a:r>
            <a:br>
              <a:rPr lang="en-US" altLang="en-US" sz="3600" u="sng">
                <a:solidFill>
                  <a:srgbClr val="000000"/>
                </a:solidFill>
                <a:latin typeface="Times New Roman" pitchFamily="18" charset="0"/>
              </a:rPr>
            </a:br>
            <a:r>
              <a:rPr lang="en-US" altLang="en-US" sz="3600">
                <a:solidFill>
                  <a:srgbClr val="000000"/>
                </a:solidFill>
                <a:latin typeface="Times New Roman" pitchFamily="18" charset="0"/>
              </a:rPr>
              <a:t>10</a:t>
            </a:r>
            <a:r>
              <a:rPr lang="en-US" altLang="en-US" sz="3600" baseline="30000">
                <a:solidFill>
                  <a:srgbClr val="000000"/>
                </a:solidFill>
                <a:latin typeface="Times New Roman" pitchFamily="18" charset="0"/>
              </a:rPr>
              <a:t>23</a:t>
            </a:r>
            <a:endParaRPr lang="en-US" altLang="en-US" sz="3600">
              <a:solidFill>
                <a:srgbClr val="000000"/>
              </a:solidFill>
              <a:latin typeface="Times New Roman" pitchFamily="18" charset="0"/>
            </a:endParaRPr>
          </a:p>
        </p:txBody>
      </p:sp>
      <p:sp>
        <p:nvSpPr>
          <p:cNvPr id="12300" name="Rectangle 12"/>
          <p:cNvSpPr>
            <a:spLocks noChangeArrowheads="1"/>
          </p:cNvSpPr>
          <p:nvPr/>
        </p:nvSpPr>
        <p:spPr bwMode="auto">
          <a:xfrm>
            <a:off x="3322941" y="3746429"/>
            <a:ext cx="5301644"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dirty="0">
                <a:solidFill>
                  <a:srgbClr val="000000"/>
                </a:solidFill>
                <a:latin typeface="Times New Roman" pitchFamily="18" charset="0"/>
              </a:rPr>
              <a:t>=  </a:t>
            </a:r>
            <a:r>
              <a:rPr lang="en-US" altLang="en-US" sz="3600" dirty="0">
                <a:solidFill>
                  <a:srgbClr val="000000"/>
                </a:solidFill>
                <a:latin typeface="Times New Roman" pitchFamily="18" charset="0"/>
              </a:rPr>
              <a:t>0.595 x 10</a:t>
            </a:r>
            <a:r>
              <a:rPr lang="en-US" altLang="en-US" sz="3600" baseline="30000" dirty="0">
                <a:solidFill>
                  <a:srgbClr val="000000"/>
                </a:solidFill>
                <a:latin typeface="Times New Roman" pitchFamily="18" charset="0"/>
              </a:rPr>
              <a:t>1</a:t>
            </a:r>
            <a:r>
              <a:rPr lang="en-US" altLang="en-US" sz="3600" dirty="0">
                <a:solidFill>
                  <a:srgbClr val="000000"/>
                </a:solidFill>
                <a:latin typeface="Times New Roman" pitchFamily="18" charset="0"/>
              </a:rPr>
              <a:t> moles Al</a:t>
            </a:r>
          </a:p>
          <a:p>
            <a:pPr eaLnBrk="1" hangingPunct="1">
              <a:spcBef>
                <a:spcPct val="0"/>
              </a:spcBef>
              <a:buFontTx/>
              <a:buNone/>
            </a:pPr>
            <a:r>
              <a:rPr lang="en-US" altLang="en-US" sz="3600" dirty="0">
                <a:solidFill>
                  <a:srgbClr val="000000"/>
                </a:solidFill>
                <a:latin typeface="Times New Roman" pitchFamily="18" charset="0"/>
              </a:rPr>
              <a:t>                      5.95 moles Al</a:t>
            </a:r>
          </a:p>
          <a:p>
            <a:pPr eaLnBrk="1" hangingPunct="1">
              <a:spcBef>
                <a:spcPct val="0"/>
              </a:spcBef>
              <a:buFontTx/>
              <a:buNone/>
            </a:pPr>
            <a:endParaRPr lang="en-US" altLang="en-US" sz="3600" dirty="0">
              <a:solidFill>
                <a:srgbClr val="000000"/>
              </a:solidFill>
              <a:latin typeface="Times New Roman" pitchFamily="18" charset="0"/>
            </a:endParaRPr>
          </a:p>
          <a:p>
            <a:pPr eaLnBrk="1" hangingPunct="1">
              <a:spcBef>
                <a:spcPct val="0"/>
              </a:spcBef>
              <a:buFontTx/>
              <a:buNone/>
            </a:pPr>
            <a:r>
              <a:rPr lang="en-US" altLang="en-US" sz="2800" b="1" dirty="0">
                <a:solidFill>
                  <a:srgbClr val="FF0000"/>
                </a:solidFill>
                <a:latin typeface="Times New Roman" pitchFamily="18" charset="0"/>
              </a:rPr>
              <a:t> </a:t>
            </a:r>
          </a:p>
        </p:txBody>
      </p:sp>
      <p:sp>
        <p:nvSpPr>
          <p:cNvPr id="13" name="Rectangle 5"/>
          <p:cNvSpPr>
            <a:spLocks noChangeArrowheads="1"/>
          </p:cNvSpPr>
          <p:nvPr/>
        </p:nvSpPr>
        <p:spPr bwMode="auto">
          <a:xfrm>
            <a:off x="762000" y="5464104"/>
            <a:ext cx="21875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u="sng">
                <a:solidFill>
                  <a:srgbClr val="FF0000"/>
                </a:solidFill>
                <a:latin typeface="Times New Roman" pitchFamily="18" charset="0"/>
              </a:rPr>
              <a:t>5.95 moles Al</a:t>
            </a:r>
            <a:br>
              <a:rPr lang="en-US" altLang="en-US" sz="2800">
                <a:solidFill>
                  <a:srgbClr val="FF0000"/>
                </a:solidFill>
                <a:latin typeface="Times New Roman" pitchFamily="18" charset="0"/>
              </a:rPr>
            </a:br>
            <a:r>
              <a:rPr lang="en-US" altLang="en-US" sz="2800">
                <a:solidFill>
                  <a:srgbClr val="FF0000"/>
                </a:solidFill>
                <a:latin typeface="Times New Roman" pitchFamily="18" charset="0"/>
              </a:rPr>
              <a:t>1</a:t>
            </a:r>
          </a:p>
        </p:txBody>
      </p:sp>
      <p:sp>
        <p:nvSpPr>
          <p:cNvPr id="14" name="Text Box 6"/>
          <p:cNvSpPr txBox="1">
            <a:spLocks noChangeArrowheads="1"/>
          </p:cNvSpPr>
          <p:nvPr/>
        </p:nvSpPr>
        <p:spPr bwMode="auto">
          <a:xfrm>
            <a:off x="3276600" y="5540304"/>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a:solidFill>
                  <a:srgbClr val="FF0000"/>
                </a:solidFill>
                <a:latin typeface="Times New Roman" pitchFamily="18" charset="0"/>
              </a:rPr>
              <a:t>x</a:t>
            </a:r>
          </a:p>
        </p:txBody>
      </p:sp>
      <p:sp>
        <p:nvSpPr>
          <p:cNvPr id="15" name="Rectangle 8"/>
          <p:cNvSpPr>
            <a:spLocks noChangeArrowheads="1"/>
          </p:cNvSpPr>
          <p:nvPr/>
        </p:nvSpPr>
        <p:spPr bwMode="auto">
          <a:xfrm>
            <a:off x="3873500" y="5387904"/>
            <a:ext cx="16049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u="sng">
                <a:solidFill>
                  <a:srgbClr val="FF0000"/>
                </a:solidFill>
                <a:latin typeface="Times New Roman" pitchFamily="18" charset="0"/>
              </a:rPr>
              <a:t>27 g Al</a:t>
            </a:r>
            <a:br>
              <a:rPr lang="en-US" altLang="en-US" sz="2800">
                <a:solidFill>
                  <a:srgbClr val="FF0000"/>
                </a:solidFill>
                <a:latin typeface="Times New Roman" pitchFamily="18" charset="0"/>
              </a:rPr>
            </a:br>
            <a:r>
              <a:rPr lang="en-US" altLang="en-US" sz="2800">
                <a:solidFill>
                  <a:srgbClr val="FF0000"/>
                </a:solidFill>
                <a:latin typeface="Times New Roman" pitchFamily="18" charset="0"/>
              </a:rPr>
              <a:t>1 mole Al</a:t>
            </a:r>
          </a:p>
        </p:txBody>
      </p:sp>
      <p:sp>
        <p:nvSpPr>
          <p:cNvPr id="16" name="Line 9"/>
          <p:cNvSpPr>
            <a:spLocks noChangeShapeType="1"/>
          </p:cNvSpPr>
          <p:nvPr/>
        </p:nvSpPr>
        <p:spPr bwMode="auto">
          <a:xfrm flipV="1">
            <a:off x="1524000" y="5616504"/>
            <a:ext cx="1447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7" name="Line 10"/>
          <p:cNvSpPr>
            <a:spLocks noChangeShapeType="1"/>
          </p:cNvSpPr>
          <p:nvPr/>
        </p:nvSpPr>
        <p:spPr bwMode="auto">
          <a:xfrm flipV="1">
            <a:off x="4267200" y="5921304"/>
            <a:ext cx="1447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8" name="Text Box 11"/>
          <p:cNvSpPr txBox="1">
            <a:spLocks noChangeArrowheads="1"/>
          </p:cNvSpPr>
          <p:nvPr/>
        </p:nvSpPr>
        <p:spPr bwMode="auto">
          <a:xfrm>
            <a:off x="5943600" y="5616504"/>
            <a:ext cx="3429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dirty="0">
                <a:solidFill>
                  <a:srgbClr val="FF0000"/>
                </a:solidFill>
                <a:latin typeface="Times New Roman" pitchFamily="18" charset="0"/>
              </a:rPr>
              <a:t>=</a:t>
            </a:r>
            <a:endParaRPr lang="en-US" altLang="en-US" sz="2000" dirty="0">
              <a:solidFill>
                <a:srgbClr val="000000">
                  <a:lumMod val="95000"/>
                  <a:lumOff val="5000"/>
                </a:srgbClr>
              </a:solidFill>
              <a:latin typeface="Times New Roman" pitchFamily="18" charset="0"/>
            </a:endParaRPr>
          </a:p>
        </p:txBody>
      </p:sp>
      <p:cxnSp>
        <p:nvCxnSpPr>
          <p:cNvPr id="20" name="Straight Arrow Connector 19">
            <a:extLst>
              <a:ext uri="{FF2B5EF4-FFF2-40B4-BE49-F238E27FC236}">
                <a16:creationId xmlns:a16="http://schemas.microsoft.com/office/drawing/2014/main" id="{E2582E29-E172-49D2-B90B-2B0BCA4A1413}"/>
              </a:ext>
            </a:extLst>
          </p:cNvPr>
          <p:cNvCxnSpPr>
            <a:cxnSpLocks/>
          </p:cNvCxnSpPr>
          <p:nvPr/>
        </p:nvCxnSpPr>
        <p:spPr>
          <a:xfrm flipH="1">
            <a:off x="2316164" y="4705350"/>
            <a:ext cx="3475036" cy="6825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 Box 4">
            <a:extLst>
              <a:ext uri="{FF2B5EF4-FFF2-40B4-BE49-F238E27FC236}">
                <a16:creationId xmlns:a16="http://schemas.microsoft.com/office/drawing/2014/main" id="{C0D98A1A-2B8A-44EA-B303-85A0C1ABEE09}"/>
              </a:ext>
            </a:extLst>
          </p:cNvPr>
          <p:cNvSpPr txBox="1">
            <a:spLocks noChangeArrowheads="1"/>
          </p:cNvSpPr>
          <p:nvPr/>
        </p:nvSpPr>
        <p:spPr bwMode="auto">
          <a:xfrm>
            <a:off x="3763963" y="2191897"/>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000000"/>
                </a:solidFill>
                <a:latin typeface="Times New Roman" pitchFamily="18" charset="0"/>
              </a:rPr>
              <a:t>x</a:t>
            </a:r>
          </a:p>
        </p:txBody>
      </p:sp>
      <p:sp>
        <p:nvSpPr>
          <p:cNvPr id="3" name="TextBox 2">
            <a:extLst>
              <a:ext uri="{FF2B5EF4-FFF2-40B4-BE49-F238E27FC236}">
                <a16:creationId xmlns:a16="http://schemas.microsoft.com/office/drawing/2014/main" id="{A5055944-ECA3-2FB4-0525-3FFC886F21A5}"/>
              </a:ext>
            </a:extLst>
          </p:cNvPr>
          <p:cNvSpPr txBox="1"/>
          <p:nvPr/>
        </p:nvSpPr>
        <p:spPr>
          <a:xfrm>
            <a:off x="6331593" y="5590787"/>
            <a:ext cx="2667000" cy="1015663"/>
          </a:xfrm>
          <a:prstGeom prst="rect">
            <a:avLst/>
          </a:prstGeom>
          <a:noFill/>
        </p:spPr>
        <p:txBody>
          <a:bodyPr wrap="square" rtlCol="0">
            <a:spAutoFit/>
          </a:bodyPr>
          <a:lstStyle/>
          <a:p>
            <a:pPr algn="ctr"/>
            <a:r>
              <a:rPr lang="en-US" sz="2000" b="1" dirty="0">
                <a:solidFill>
                  <a:srgbClr val="000099"/>
                </a:solidFill>
              </a:rPr>
              <a:t>Watch if units cancel with your conversion factor.</a:t>
            </a:r>
          </a:p>
        </p:txBody>
      </p:sp>
    </p:spTree>
    <p:extLst>
      <p:ext uri="{BB962C8B-B14F-4D97-AF65-F5344CB8AC3E}">
        <p14:creationId xmlns:p14="http://schemas.microsoft.com/office/powerpoint/2010/main" val="30506929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9334" y="9819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rgbClr val="C00000"/>
                </a:solidFill>
                <a:latin typeface="Courier New" pitchFamily="49" charset="0"/>
              </a:rPr>
              <a:t>38: </a:t>
            </a:r>
            <a:r>
              <a:rPr lang="en-US" altLang="en-US" sz="2400" b="1" dirty="0">
                <a:solidFill>
                  <a:srgbClr val="006600"/>
                </a:solidFill>
                <a:latin typeface="Courier New" pitchFamily="49" charset="0"/>
              </a:rPr>
              <a:t>If you find exactly 3.58 x 10</a:t>
            </a:r>
            <a:r>
              <a:rPr lang="en-US" altLang="en-US" sz="2400" b="1" baseline="30000" dirty="0">
                <a:solidFill>
                  <a:srgbClr val="006600"/>
                </a:solidFill>
                <a:latin typeface="Courier New" pitchFamily="49" charset="0"/>
              </a:rPr>
              <a:t>24</a:t>
            </a:r>
            <a:r>
              <a:rPr lang="en-US" altLang="en-US" sz="2400" b="1" dirty="0">
                <a:solidFill>
                  <a:srgbClr val="006600"/>
                </a:solidFill>
                <a:latin typeface="Courier New" pitchFamily="49" charset="0"/>
              </a:rPr>
              <a:t> atoms </a:t>
            </a:r>
            <a:br>
              <a:rPr lang="en-US" altLang="en-US" sz="2400" b="1" dirty="0">
                <a:solidFill>
                  <a:srgbClr val="006600"/>
                </a:solidFill>
                <a:latin typeface="Courier New" pitchFamily="49" charset="0"/>
              </a:rPr>
            </a:br>
            <a:r>
              <a:rPr lang="en-US" altLang="en-US" sz="2400" b="1" dirty="0">
                <a:solidFill>
                  <a:srgbClr val="006600"/>
                </a:solidFill>
                <a:latin typeface="Courier New" pitchFamily="49" charset="0"/>
              </a:rPr>
              <a:t>    of aluminum, how many grams do you have?</a:t>
            </a:r>
          </a:p>
        </p:txBody>
      </p:sp>
      <p:sp>
        <p:nvSpPr>
          <p:cNvPr id="12291" name="Text Box 3"/>
          <p:cNvSpPr txBox="1">
            <a:spLocks noChangeArrowheads="1"/>
          </p:cNvSpPr>
          <p:nvPr/>
        </p:nvSpPr>
        <p:spPr bwMode="auto">
          <a:xfrm>
            <a:off x="334963" y="2041525"/>
            <a:ext cx="342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a:solidFill>
                  <a:srgbClr val="000000"/>
                </a:solidFill>
                <a:latin typeface="Times New Roman" pitchFamily="18" charset="0"/>
              </a:rPr>
              <a:t>3.58 x 10</a:t>
            </a:r>
            <a:r>
              <a:rPr lang="en-US" altLang="en-US" sz="2800" b="1" u="sng" baseline="30000">
                <a:solidFill>
                  <a:srgbClr val="000000"/>
                </a:solidFill>
                <a:latin typeface="Times New Roman" pitchFamily="18" charset="0"/>
              </a:rPr>
              <a:t>24</a:t>
            </a:r>
            <a:r>
              <a:rPr lang="en-US" altLang="en-US" sz="2800" b="1" u="sng">
                <a:solidFill>
                  <a:srgbClr val="000000"/>
                </a:solidFill>
                <a:latin typeface="Times New Roman" pitchFamily="18" charset="0"/>
              </a:rPr>
              <a:t> atoms Al</a:t>
            </a:r>
            <a:br>
              <a:rPr lang="en-US" altLang="en-US" sz="2800" b="1">
                <a:solidFill>
                  <a:srgbClr val="000000"/>
                </a:solidFill>
                <a:latin typeface="Times New Roman" pitchFamily="18" charset="0"/>
              </a:rPr>
            </a:br>
            <a:r>
              <a:rPr lang="en-US" altLang="en-US" sz="2800" b="1">
                <a:solidFill>
                  <a:srgbClr val="000000"/>
                </a:solidFill>
                <a:latin typeface="Times New Roman" pitchFamily="18" charset="0"/>
              </a:rPr>
              <a:t>1</a:t>
            </a:r>
          </a:p>
        </p:txBody>
      </p:sp>
      <p:sp>
        <p:nvSpPr>
          <p:cNvPr id="12292" name="Text Box 4"/>
          <p:cNvSpPr txBox="1">
            <a:spLocks noChangeArrowheads="1"/>
          </p:cNvSpPr>
          <p:nvPr/>
        </p:nvSpPr>
        <p:spPr bwMode="auto">
          <a:xfrm>
            <a:off x="3687763" y="2193925"/>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a:solidFill>
                  <a:srgbClr val="000000"/>
                </a:solidFill>
                <a:latin typeface="Times New Roman" pitchFamily="18" charset="0"/>
              </a:rPr>
              <a:t>x</a:t>
            </a:r>
          </a:p>
        </p:txBody>
      </p:sp>
      <p:sp>
        <p:nvSpPr>
          <p:cNvPr id="12293" name="Rectangle 5"/>
          <p:cNvSpPr>
            <a:spLocks noChangeArrowheads="1"/>
          </p:cNvSpPr>
          <p:nvPr/>
        </p:nvSpPr>
        <p:spPr bwMode="auto">
          <a:xfrm>
            <a:off x="4068763" y="1981200"/>
            <a:ext cx="3551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u="sng">
                <a:solidFill>
                  <a:srgbClr val="000000"/>
                </a:solidFill>
                <a:latin typeface="Times New Roman" pitchFamily="18" charset="0"/>
              </a:rPr>
              <a:t>1 mole Al</a:t>
            </a:r>
            <a:br>
              <a:rPr lang="en-US" altLang="en-US" sz="2800" b="1" u="sng">
                <a:solidFill>
                  <a:srgbClr val="000000"/>
                </a:solidFill>
                <a:latin typeface="Times New Roman" pitchFamily="18" charset="0"/>
              </a:rPr>
            </a:br>
            <a:r>
              <a:rPr lang="en-US" altLang="en-US" sz="2800" b="1">
                <a:solidFill>
                  <a:srgbClr val="000000"/>
                </a:solidFill>
                <a:latin typeface="Times New Roman" pitchFamily="18" charset="0"/>
              </a:rPr>
              <a:t>6.02 x 10</a:t>
            </a:r>
            <a:r>
              <a:rPr lang="en-US" altLang="en-US" sz="2800" b="1" baseline="30000">
                <a:solidFill>
                  <a:srgbClr val="000000"/>
                </a:solidFill>
                <a:latin typeface="Times New Roman" pitchFamily="18" charset="0"/>
              </a:rPr>
              <a:t>23</a:t>
            </a:r>
            <a:r>
              <a:rPr lang="en-US" altLang="en-US" sz="2800" b="1">
                <a:solidFill>
                  <a:srgbClr val="000000"/>
                </a:solidFill>
                <a:latin typeface="Times New Roman" pitchFamily="18" charset="0"/>
              </a:rPr>
              <a:t> atoms Al</a:t>
            </a:r>
          </a:p>
        </p:txBody>
      </p:sp>
      <p:sp>
        <p:nvSpPr>
          <p:cNvPr id="12294" name="Rectangle 6"/>
          <p:cNvSpPr>
            <a:spLocks noChangeArrowheads="1"/>
          </p:cNvSpPr>
          <p:nvPr/>
        </p:nvSpPr>
        <p:spPr bwMode="auto">
          <a:xfrm>
            <a:off x="7645400" y="2193925"/>
            <a:ext cx="387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000000"/>
                </a:solidFill>
                <a:latin typeface="Times New Roman" pitchFamily="18" charset="0"/>
              </a:rPr>
              <a:t>=</a:t>
            </a:r>
          </a:p>
        </p:txBody>
      </p:sp>
      <p:sp>
        <p:nvSpPr>
          <p:cNvPr id="12295" name="Line 7"/>
          <p:cNvSpPr>
            <a:spLocks noChangeShapeType="1"/>
          </p:cNvSpPr>
          <p:nvPr/>
        </p:nvSpPr>
        <p:spPr bwMode="auto">
          <a:xfrm flipV="1">
            <a:off x="2316163" y="2117725"/>
            <a:ext cx="1371600" cy="304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2296" name="Line 8"/>
          <p:cNvSpPr>
            <a:spLocks noChangeShapeType="1"/>
          </p:cNvSpPr>
          <p:nvPr/>
        </p:nvSpPr>
        <p:spPr bwMode="auto">
          <a:xfrm flipV="1">
            <a:off x="5973763" y="2574925"/>
            <a:ext cx="1371600" cy="304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2297" name="Text Box 9"/>
          <p:cNvSpPr txBox="1">
            <a:spLocks noChangeArrowheads="1"/>
          </p:cNvSpPr>
          <p:nvPr/>
        </p:nvSpPr>
        <p:spPr bwMode="auto">
          <a:xfrm>
            <a:off x="609600" y="3505200"/>
            <a:ext cx="990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u="sng">
                <a:solidFill>
                  <a:srgbClr val="000000"/>
                </a:solidFill>
                <a:latin typeface="Times New Roman" pitchFamily="18" charset="0"/>
              </a:rPr>
              <a:t>3.58</a:t>
            </a:r>
            <a:br>
              <a:rPr lang="en-US" altLang="en-US" sz="3600">
                <a:solidFill>
                  <a:srgbClr val="000000"/>
                </a:solidFill>
                <a:latin typeface="Times New Roman" pitchFamily="18" charset="0"/>
              </a:rPr>
            </a:br>
            <a:r>
              <a:rPr lang="en-US" altLang="en-US" sz="3600">
                <a:solidFill>
                  <a:srgbClr val="000000"/>
                </a:solidFill>
                <a:latin typeface="Times New Roman" pitchFamily="18" charset="0"/>
              </a:rPr>
              <a:t>6.02</a:t>
            </a:r>
          </a:p>
        </p:txBody>
      </p:sp>
      <p:sp>
        <p:nvSpPr>
          <p:cNvPr id="12298" name="Rectangle 10"/>
          <p:cNvSpPr>
            <a:spLocks noChangeArrowheads="1"/>
          </p:cNvSpPr>
          <p:nvPr/>
        </p:nvSpPr>
        <p:spPr bwMode="auto">
          <a:xfrm>
            <a:off x="1600200" y="3657600"/>
            <a:ext cx="4159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a:solidFill>
                  <a:srgbClr val="000000"/>
                </a:solidFill>
                <a:latin typeface="Times New Roman" pitchFamily="18" charset="0"/>
              </a:rPr>
              <a:t>x</a:t>
            </a:r>
          </a:p>
        </p:txBody>
      </p:sp>
      <p:sp>
        <p:nvSpPr>
          <p:cNvPr id="12299" name="Rectangle 11"/>
          <p:cNvSpPr>
            <a:spLocks noChangeArrowheads="1"/>
          </p:cNvSpPr>
          <p:nvPr/>
        </p:nvSpPr>
        <p:spPr bwMode="auto">
          <a:xfrm>
            <a:off x="2133600" y="3505200"/>
            <a:ext cx="9540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u="sng">
                <a:solidFill>
                  <a:srgbClr val="000000"/>
                </a:solidFill>
                <a:latin typeface="Times New Roman" pitchFamily="18" charset="0"/>
              </a:rPr>
              <a:t>10</a:t>
            </a:r>
            <a:r>
              <a:rPr lang="en-US" altLang="en-US" sz="3600" u="sng" baseline="30000">
                <a:solidFill>
                  <a:srgbClr val="000000"/>
                </a:solidFill>
                <a:latin typeface="Times New Roman" pitchFamily="18" charset="0"/>
              </a:rPr>
              <a:t>24</a:t>
            </a:r>
            <a:br>
              <a:rPr lang="en-US" altLang="en-US" sz="3600" u="sng">
                <a:solidFill>
                  <a:srgbClr val="000000"/>
                </a:solidFill>
                <a:latin typeface="Times New Roman" pitchFamily="18" charset="0"/>
              </a:rPr>
            </a:br>
            <a:r>
              <a:rPr lang="en-US" altLang="en-US" sz="3600">
                <a:solidFill>
                  <a:srgbClr val="000000"/>
                </a:solidFill>
                <a:latin typeface="Times New Roman" pitchFamily="18" charset="0"/>
              </a:rPr>
              <a:t>10</a:t>
            </a:r>
            <a:r>
              <a:rPr lang="en-US" altLang="en-US" sz="3600" baseline="30000">
                <a:solidFill>
                  <a:srgbClr val="000000"/>
                </a:solidFill>
                <a:latin typeface="Times New Roman" pitchFamily="18" charset="0"/>
              </a:rPr>
              <a:t>23</a:t>
            </a:r>
            <a:endParaRPr lang="en-US" altLang="en-US" sz="3600">
              <a:solidFill>
                <a:srgbClr val="000000"/>
              </a:solidFill>
              <a:latin typeface="Times New Roman" pitchFamily="18" charset="0"/>
            </a:endParaRPr>
          </a:p>
        </p:txBody>
      </p:sp>
      <p:sp>
        <p:nvSpPr>
          <p:cNvPr id="12300" name="Rectangle 12"/>
          <p:cNvSpPr>
            <a:spLocks noChangeArrowheads="1"/>
          </p:cNvSpPr>
          <p:nvPr/>
        </p:nvSpPr>
        <p:spPr bwMode="auto">
          <a:xfrm>
            <a:off x="3322941" y="3746429"/>
            <a:ext cx="5301644"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dirty="0">
                <a:solidFill>
                  <a:srgbClr val="000000"/>
                </a:solidFill>
                <a:latin typeface="Times New Roman" pitchFamily="18" charset="0"/>
              </a:rPr>
              <a:t>=  </a:t>
            </a:r>
            <a:r>
              <a:rPr lang="en-US" altLang="en-US" sz="3600" dirty="0">
                <a:solidFill>
                  <a:srgbClr val="000000"/>
                </a:solidFill>
                <a:latin typeface="Times New Roman" pitchFamily="18" charset="0"/>
              </a:rPr>
              <a:t>0.595 x 10</a:t>
            </a:r>
            <a:r>
              <a:rPr lang="en-US" altLang="en-US" sz="3600" baseline="30000" dirty="0">
                <a:solidFill>
                  <a:srgbClr val="000000"/>
                </a:solidFill>
                <a:latin typeface="Times New Roman" pitchFamily="18" charset="0"/>
              </a:rPr>
              <a:t>1</a:t>
            </a:r>
            <a:r>
              <a:rPr lang="en-US" altLang="en-US" sz="3600" dirty="0">
                <a:solidFill>
                  <a:srgbClr val="000000"/>
                </a:solidFill>
                <a:latin typeface="Times New Roman" pitchFamily="18" charset="0"/>
              </a:rPr>
              <a:t> moles Al</a:t>
            </a:r>
          </a:p>
          <a:p>
            <a:pPr eaLnBrk="1" hangingPunct="1">
              <a:spcBef>
                <a:spcPct val="0"/>
              </a:spcBef>
              <a:buFontTx/>
              <a:buNone/>
            </a:pPr>
            <a:r>
              <a:rPr lang="en-US" altLang="en-US" sz="3600" dirty="0">
                <a:solidFill>
                  <a:srgbClr val="000000"/>
                </a:solidFill>
                <a:latin typeface="Times New Roman" pitchFamily="18" charset="0"/>
              </a:rPr>
              <a:t>                      5.95 moles Al</a:t>
            </a:r>
          </a:p>
          <a:p>
            <a:pPr eaLnBrk="1" hangingPunct="1">
              <a:spcBef>
                <a:spcPct val="0"/>
              </a:spcBef>
              <a:buFontTx/>
              <a:buNone/>
            </a:pPr>
            <a:endParaRPr lang="en-US" altLang="en-US" sz="3600" dirty="0">
              <a:solidFill>
                <a:srgbClr val="000000"/>
              </a:solidFill>
              <a:latin typeface="Times New Roman" pitchFamily="18" charset="0"/>
            </a:endParaRPr>
          </a:p>
          <a:p>
            <a:pPr eaLnBrk="1" hangingPunct="1">
              <a:spcBef>
                <a:spcPct val="0"/>
              </a:spcBef>
              <a:buFontTx/>
              <a:buNone/>
            </a:pPr>
            <a:r>
              <a:rPr lang="en-US" altLang="en-US" sz="2800" b="1" dirty="0">
                <a:solidFill>
                  <a:srgbClr val="FF0000"/>
                </a:solidFill>
                <a:latin typeface="Times New Roman" pitchFamily="18" charset="0"/>
              </a:rPr>
              <a:t> </a:t>
            </a:r>
          </a:p>
        </p:txBody>
      </p:sp>
      <p:sp>
        <p:nvSpPr>
          <p:cNvPr id="13" name="Rectangle 5"/>
          <p:cNvSpPr>
            <a:spLocks noChangeArrowheads="1"/>
          </p:cNvSpPr>
          <p:nvPr/>
        </p:nvSpPr>
        <p:spPr bwMode="auto">
          <a:xfrm>
            <a:off x="762000" y="5464104"/>
            <a:ext cx="21875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u="sng">
                <a:solidFill>
                  <a:srgbClr val="FF0000"/>
                </a:solidFill>
                <a:latin typeface="Times New Roman" pitchFamily="18" charset="0"/>
              </a:rPr>
              <a:t>5.95 moles Al</a:t>
            </a:r>
            <a:br>
              <a:rPr lang="en-US" altLang="en-US" sz="2800">
                <a:solidFill>
                  <a:srgbClr val="FF0000"/>
                </a:solidFill>
                <a:latin typeface="Times New Roman" pitchFamily="18" charset="0"/>
              </a:rPr>
            </a:br>
            <a:r>
              <a:rPr lang="en-US" altLang="en-US" sz="2800">
                <a:solidFill>
                  <a:srgbClr val="FF0000"/>
                </a:solidFill>
                <a:latin typeface="Times New Roman" pitchFamily="18" charset="0"/>
              </a:rPr>
              <a:t>1</a:t>
            </a:r>
          </a:p>
        </p:txBody>
      </p:sp>
      <p:sp>
        <p:nvSpPr>
          <p:cNvPr id="14" name="Text Box 6"/>
          <p:cNvSpPr txBox="1">
            <a:spLocks noChangeArrowheads="1"/>
          </p:cNvSpPr>
          <p:nvPr/>
        </p:nvSpPr>
        <p:spPr bwMode="auto">
          <a:xfrm>
            <a:off x="3276600" y="5540304"/>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a:solidFill>
                  <a:srgbClr val="FF0000"/>
                </a:solidFill>
                <a:latin typeface="Times New Roman" pitchFamily="18" charset="0"/>
              </a:rPr>
              <a:t>x</a:t>
            </a:r>
          </a:p>
        </p:txBody>
      </p:sp>
      <p:sp>
        <p:nvSpPr>
          <p:cNvPr id="15" name="Rectangle 8"/>
          <p:cNvSpPr>
            <a:spLocks noChangeArrowheads="1"/>
          </p:cNvSpPr>
          <p:nvPr/>
        </p:nvSpPr>
        <p:spPr bwMode="auto">
          <a:xfrm>
            <a:off x="3873500" y="5387904"/>
            <a:ext cx="16049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u="sng">
                <a:solidFill>
                  <a:srgbClr val="FF0000"/>
                </a:solidFill>
                <a:latin typeface="Times New Roman" pitchFamily="18" charset="0"/>
              </a:rPr>
              <a:t>27 g Al</a:t>
            </a:r>
            <a:br>
              <a:rPr lang="en-US" altLang="en-US" sz="2800">
                <a:solidFill>
                  <a:srgbClr val="FF0000"/>
                </a:solidFill>
                <a:latin typeface="Times New Roman" pitchFamily="18" charset="0"/>
              </a:rPr>
            </a:br>
            <a:r>
              <a:rPr lang="en-US" altLang="en-US" sz="2800">
                <a:solidFill>
                  <a:srgbClr val="FF0000"/>
                </a:solidFill>
                <a:latin typeface="Times New Roman" pitchFamily="18" charset="0"/>
              </a:rPr>
              <a:t>1 mole Al</a:t>
            </a:r>
          </a:p>
        </p:txBody>
      </p:sp>
      <p:sp>
        <p:nvSpPr>
          <p:cNvPr id="16" name="Line 9"/>
          <p:cNvSpPr>
            <a:spLocks noChangeShapeType="1"/>
          </p:cNvSpPr>
          <p:nvPr/>
        </p:nvSpPr>
        <p:spPr bwMode="auto">
          <a:xfrm flipV="1">
            <a:off x="1524000" y="5616504"/>
            <a:ext cx="1447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7" name="Line 10"/>
          <p:cNvSpPr>
            <a:spLocks noChangeShapeType="1"/>
          </p:cNvSpPr>
          <p:nvPr/>
        </p:nvSpPr>
        <p:spPr bwMode="auto">
          <a:xfrm flipV="1">
            <a:off x="4267200" y="5921304"/>
            <a:ext cx="1447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8" name="Text Box 11"/>
          <p:cNvSpPr txBox="1">
            <a:spLocks noChangeArrowheads="1"/>
          </p:cNvSpPr>
          <p:nvPr/>
        </p:nvSpPr>
        <p:spPr bwMode="auto">
          <a:xfrm>
            <a:off x="5943600" y="5616504"/>
            <a:ext cx="3054351"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dirty="0">
                <a:solidFill>
                  <a:srgbClr val="FF0000"/>
                </a:solidFill>
                <a:latin typeface="Times New Roman" pitchFamily="18" charset="0"/>
              </a:rPr>
              <a:t>=  161 g Al</a:t>
            </a:r>
            <a:br>
              <a:rPr lang="en-US" altLang="en-US" sz="1400" dirty="0">
                <a:solidFill>
                  <a:srgbClr val="FF0000"/>
                </a:solidFill>
                <a:latin typeface="Times New Roman" pitchFamily="18" charset="0"/>
              </a:rPr>
            </a:br>
            <a:r>
              <a:rPr lang="en-US" altLang="en-US" sz="2800" dirty="0">
                <a:solidFill>
                  <a:srgbClr val="FF0000"/>
                </a:solidFill>
                <a:latin typeface="Times New Roman" pitchFamily="18" charset="0"/>
              </a:rPr>
              <a:t>       </a:t>
            </a:r>
            <a:r>
              <a:rPr lang="en-US" altLang="en-US" sz="2000" dirty="0">
                <a:solidFill>
                  <a:srgbClr val="000000">
                    <a:lumMod val="95000"/>
                    <a:lumOff val="5000"/>
                  </a:srgbClr>
                </a:solidFill>
                <a:latin typeface="Times New Roman" pitchFamily="18" charset="0"/>
              </a:rPr>
              <a:t>(3 SF)</a:t>
            </a:r>
          </a:p>
        </p:txBody>
      </p:sp>
      <p:cxnSp>
        <p:nvCxnSpPr>
          <p:cNvPr id="20" name="Straight Arrow Connector 19">
            <a:extLst>
              <a:ext uri="{FF2B5EF4-FFF2-40B4-BE49-F238E27FC236}">
                <a16:creationId xmlns:a16="http://schemas.microsoft.com/office/drawing/2014/main" id="{66F7B65F-B58B-48EC-A701-CB5977846F6E}"/>
              </a:ext>
            </a:extLst>
          </p:cNvPr>
          <p:cNvCxnSpPr>
            <a:cxnSpLocks/>
          </p:cNvCxnSpPr>
          <p:nvPr/>
        </p:nvCxnSpPr>
        <p:spPr>
          <a:xfrm flipH="1">
            <a:off x="2316164" y="4705350"/>
            <a:ext cx="3475036" cy="6825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91C3FC-0C49-1B3F-F442-2E5F8D61AD8C}"/>
              </a:ext>
            </a:extLst>
          </p:cNvPr>
          <p:cNvSpPr txBox="1"/>
          <p:nvPr/>
        </p:nvSpPr>
        <p:spPr>
          <a:xfrm>
            <a:off x="7810500" y="6370537"/>
            <a:ext cx="1143000" cy="400110"/>
          </a:xfrm>
          <a:prstGeom prst="rect">
            <a:avLst/>
          </a:prstGeom>
          <a:noFill/>
        </p:spPr>
        <p:txBody>
          <a:bodyPr wrap="square" rtlCol="0">
            <a:spAutoFit/>
          </a:bodyPr>
          <a:lstStyle/>
          <a:p>
            <a:pPr algn="ctr"/>
            <a:r>
              <a:rPr lang="en-US" sz="2000" b="1" dirty="0">
                <a:solidFill>
                  <a:srgbClr val="000099"/>
                </a:solidFill>
              </a:rPr>
              <a:t>BANG!</a:t>
            </a:r>
          </a:p>
        </p:txBody>
      </p:sp>
    </p:spTree>
    <p:extLst>
      <p:ext uri="{BB962C8B-B14F-4D97-AF65-F5344CB8AC3E}">
        <p14:creationId xmlns:p14="http://schemas.microsoft.com/office/powerpoint/2010/main" val="1330503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3724096"/>
          </a:xfrm>
          <a:prstGeom prst="rect">
            <a:avLst/>
          </a:prstGeom>
          <a:noFill/>
        </p:spPr>
        <p:txBody>
          <a:bodyPr wrap="square" rtlCol="0">
            <a:spAutoFit/>
          </a:bodyPr>
          <a:lstStyle/>
          <a:p>
            <a:pPr>
              <a:spcBef>
                <a:spcPct val="50000"/>
              </a:spcBef>
            </a:pPr>
            <a:r>
              <a:rPr lang="en-US" altLang="en-US" sz="2800" b="1" dirty="0">
                <a:solidFill>
                  <a:srgbClr val="006600"/>
                </a:solidFill>
                <a:latin typeface="Tahoma" pitchFamily="34" charset="0"/>
              </a:rPr>
              <a:t>39.  </a:t>
            </a:r>
            <a:r>
              <a:rPr lang="en-US" altLang="en-US" sz="2800" b="1" dirty="0">
                <a:solidFill>
                  <a:srgbClr val="FF0000"/>
                </a:solidFill>
                <a:latin typeface="Tahoma" pitchFamily="34" charset="0"/>
              </a:rPr>
              <a:t>Last problem for now:  </a:t>
            </a:r>
            <a:r>
              <a:rPr lang="en-US" altLang="en-US" sz="3200" b="1" dirty="0">
                <a:solidFill>
                  <a:srgbClr val="000000"/>
                </a:solidFill>
                <a:latin typeface="Tahoma" pitchFamily="34" charset="0"/>
              </a:rPr>
              <a:t>You find a canister   </a:t>
            </a:r>
            <a:br>
              <a:rPr lang="en-US" altLang="en-US" sz="3200" b="1" dirty="0">
                <a:solidFill>
                  <a:srgbClr val="000000"/>
                </a:solidFill>
                <a:latin typeface="Tahoma" pitchFamily="34" charset="0"/>
              </a:rPr>
            </a:br>
            <a:r>
              <a:rPr lang="en-US" altLang="en-US" sz="3200" b="1" dirty="0">
                <a:solidFill>
                  <a:srgbClr val="000000"/>
                </a:solidFill>
                <a:latin typeface="Tahoma" pitchFamily="34" charset="0"/>
              </a:rPr>
              <a:t>      of gas labeled 7.99 x 10</a:t>
            </a:r>
            <a:r>
              <a:rPr lang="en-US" altLang="en-US" sz="3200" b="1" baseline="30000" dirty="0">
                <a:solidFill>
                  <a:srgbClr val="000000"/>
                </a:solidFill>
                <a:latin typeface="Tahoma" pitchFamily="34" charset="0"/>
              </a:rPr>
              <a:t>25</a:t>
            </a:r>
            <a:r>
              <a:rPr lang="en-US" altLang="en-US" sz="3200" b="1" dirty="0">
                <a:solidFill>
                  <a:srgbClr val="000000"/>
                </a:solidFill>
                <a:latin typeface="Tahoma" pitchFamily="34" charset="0"/>
              </a:rPr>
              <a:t> molecules of</a:t>
            </a:r>
            <a:br>
              <a:rPr lang="en-US" altLang="en-US" sz="3200" b="1" dirty="0">
                <a:solidFill>
                  <a:srgbClr val="000000"/>
                </a:solidFill>
                <a:latin typeface="Tahoma" pitchFamily="34" charset="0"/>
              </a:rPr>
            </a:br>
            <a:r>
              <a:rPr lang="en-US" altLang="en-US" sz="3200" b="1" dirty="0">
                <a:solidFill>
                  <a:srgbClr val="000000"/>
                </a:solidFill>
                <a:latin typeface="Tahoma" pitchFamily="34" charset="0"/>
              </a:rPr>
              <a:t>       CO</a:t>
            </a:r>
            <a:r>
              <a:rPr lang="en-US" altLang="en-US" sz="3200" b="1" baseline="-25000" dirty="0">
                <a:solidFill>
                  <a:srgbClr val="000000"/>
                </a:solidFill>
                <a:latin typeface="Tahoma" pitchFamily="34" charset="0"/>
              </a:rPr>
              <a:t>2</a:t>
            </a:r>
            <a:r>
              <a:rPr lang="en-US" altLang="en-US" sz="3200" b="1" dirty="0">
                <a:solidFill>
                  <a:srgbClr val="000000"/>
                </a:solidFill>
                <a:latin typeface="Tahoma" pitchFamily="34" charset="0"/>
              </a:rPr>
              <a:t> gas.  What is the mass of this gas?</a:t>
            </a:r>
          </a:p>
          <a:p>
            <a:pPr>
              <a:spcBef>
                <a:spcPct val="50000"/>
              </a:spcBef>
            </a:pPr>
            <a:br>
              <a:rPr lang="en-US" altLang="en-US" sz="3200" b="1" dirty="0">
                <a:solidFill>
                  <a:srgbClr val="000000"/>
                </a:solidFill>
                <a:latin typeface="Tahoma" pitchFamily="34" charset="0"/>
              </a:rPr>
            </a:br>
            <a:r>
              <a:rPr lang="en-US" altLang="en-US" sz="4800" b="1" dirty="0">
                <a:solidFill>
                  <a:srgbClr val="000000"/>
                </a:solidFill>
                <a:latin typeface="Tahoma" pitchFamily="34" charset="0"/>
              </a:rPr>
              <a:t> </a:t>
            </a:r>
            <a:endParaRPr lang="en-US" altLang="en-US" sz="4400" b="1" dirty="0">
              <a:solidFill>
                <a:srgbClr val="FF0000"/>
              </a:solidFill>
              <a:latin typeface="Tahoma" pitchFamily="34" charset="0"/>
            </a:endParaRPr>
          </a:p>
          <a:p>
            <a:endParaRPr lang="en-US" sz="4400" dirty="0">
              <a:solidFill>
                <a:srgbClr val="000000"/>
              </a:solidFill>
            </a:endParaRPr>
          </a:p>
        </p:txBody>
      </p:sp>
      <p:grpSp>
        <p:nvGrpSpPr>
          <p:cNvPr id="3" name="Group 2">
            <a:extLst>
              <a:ext uri="{FF2B5EF4-FFF2-40B4-BE49-F238E27FC236}">
                <a16:creationId xmlns:a16="http://schemas.microsoft.com/office/drawing/2014/main" id="{E7684BA9-DF07-45BD-9AB3-D1508D64648F}"/>
              </a:ext>
            </a:extLst>
          </p:cNvPr>
          <p:cNvGrpSpPr/>
          <p:nvPr/>
        </p:nvGrpSpPr>
        <p:grpSpPr>
          <a:xfrm>
            <a:off x="6400800" y="2070337"/>
            <a:ext cx="2510682" cy="2717325"/>
            <a:chOff x="6531810" y="76200"/>
            <a:chExt cx="2510682" cy="2717325"/>
          </a:xfrm>
        </p:grpSpPr>
        <p:cxnSp>
          <p:nvCxnSpPr>
            <p:cNvPr id="4" name="Straight Connector 3">
              <a:extLst>
                <a:ext uri="{FF2B5EF4-FFF2-40B4-BE49-F238E27FC236}">
                  <a16:creationId xmlns:a16="http://schemas.microsoft.com/office/drawing/2014/main" id="{9A20B206-AB0C-4827-B856-6D058BAD538C}"/>
                </a:ext>
              </a:extLst>
            </p:cNvPr>
            <p:cNvCxnSpPr>
              <a:cxnSpLocks/>
              <a:stCxn id="6" idx="0"/>
            </p:cNvCxnSpPr>
            <p:nvPr/>
          </p:nvCxnSpPr>
          <p:spPr>
            <a:xfrm flipV="1">
              <a:off x="6715960" y="1219200"/>
              <a:ext cx="904040" cy="276854"/>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9A15CF24-4A91-43FF-BDAB-5BB022FBDF7B}"/>
                </a:ext>
              </a:extLst>
            </p:cNvPr>
            <p:cNvCxnSpPr>
              <a:cxnSpLocks/>
              <a:stCxn id="7" idx="0"/>
            </p:cNvCxnSpPr>
            <p:nvPr/>
          </p:nvCxnSpPr>
          <p:spPr>
            <a:xfrm flipV="1">
              <a:off x="7182557" y="1219202"/>
              <a:ext cx="437443" cy="832868"/>
            </a:xfrm>
            <a:prstGeom prst="line">
              <a:avLst/>
            </a:prstGeom>
          </p:spPr>
          <p:style>
            <a:lnRef idx="1">
              <a:schemeClr val="dk1"/>
            </a:lnRef>
            <a:fillRef idx="0">
              <a:schemeClr val="dk1"/>
            </a:fillRef>
            <a:effectRef idx="0">
              <a:schemeClr val="dk1"/>
            </a:effectRef>
            <a:fontRef idx="minor">
              <a:schemeClr val="tx1"/>
            </a:fontRef>
          </p:style>
        </p:cxnSp>
        <p:sp>
          <p:nvSpPr>
            <p:cNvPr id="6" name="Arc 5">
              <a:extLst>
                <a:ext uri="{FF2B5EF4-FFF2-40B4-BE49-F238E27FC236}">
                  <a16:creationId xmlns:a16="http://schemas.microsoft.com/office/drawing/2014/main" id="{BDEBE95E-D60E-49DB-8007-407F371DD0F7}"/>
                </a:ext>
              </a:extLst>
            </p:cNvPr>
            <p:cNvSpPr/>
            <p:nvPr/>
          </p:nvSpPr>
          <p:spPr>
            <a:xfrm rot="13907519">
              <a:off x="6943461" y="104791"/>
              <a:ext cx="895879" cy="1719181"/>
            </a:xfrm>
            <a:prstGeom prst="arc">
              <a:avLst>
                <a:gd name="adj1" fmla="val 16200000"/>
                <a:gd name="adj2" fmla="val 5213196"/>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Arc 6">
              <a:extLst>
                <a:ext uri="{FF2B5EF4-FFF2-40B4-BE49-F238E27FC236}">
                  <a16:creationId xmlns:a16="http://schemas.microsoft.com/office/drawing/2014/main" id="{A233F175-972C-449B-B55F-04D16759CBB6}"/>
                </a:ext>
              </a:extLst>
            </p:cNvPr>
            <p:cNvSpPr/>
            <p:nvPr/>
          </p:nvSpPr>
          <p:spPr>
            <a:xfrm rot="13907519" flipH="1">
              <a:off x="7456463" y="660807"/>
              <a:ext cx="803071" cy="1719181"/>
            </a:xfrm>
            <a:prstGeom prst="arc">
              <a:avLst>
                <a:gd name="adj1" fmla="val 16200000"/>
                <a:gd name="adj2" fmla="val 598544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9E1C131-55CB-49D5-B020-327AAC5436B8}"/>
                </a:ext>
              </a:extLst>
            </p:cNvPr>
            <p:cNvCxnSpPr>
              <a:stCxn id="6" idx="0"/>
            </p:cNvCxnSpPr>
            <p:nvPr/>
          </p:nvCxnSpPr>
          <p:spPr>
            <a:xfrm>
              <a:off x="6715960" y="1496054"/>
              <a:ext cx="142040" cy="104146"/>
            </a:xfrm>
            <a:prstGeom prst="line">
              <a:avLst/>
            </a:prstGeom>
            <a:ln w="63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B8EE473-B84A-41BC-9BE6-6A15035BE442}"/>
                </a:ext>
              </a:extLst>
            </p:cNvPr>
            <p:cNvCxnSpPr>
              <a:cxnSpLocks/>
            </p:cNvCxnSpPr>
            <p:nvPr/>
          </p:nvCxnSpPr>
          <p:spPr>
            <a:xfrm flipV="1">
              <a:off x="6860377" y="1453185"/>
              <a:ext cx="17380" cy="146426"/>
            </a:xfrm>
            <a:prstGeom prst="line">
              <a:avLst/>
            </a:prstGeom>
            <a:ln w="635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8C6B9D2-6481-40D7-A837-10545271CC84}"/>
                </a:ext>
              </a:extLst>
            </p:cNvPr>
            <p:cNvCxnSpPr/>
            <p:nvPr/>
          </p:nvCxnSpPr>
          <p:spPr>
            <a:xfrm>
              <a:off x="6882937" y="1453185"/>
              <a:ext cx="142040" cy="104146"/>
            </a:xfrm>
            <a:prstGeom prst="line">
              <a:avLst/>
            </a:prstGeom>
            <a:ln w="63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A3BE071-93B3-4E0A-9B96-7C1F5DC370AB}"/>
                </a:ext>
              </a:extLst>
            </p:cNvPr>
            <p:cNvCxnSpPr>
              <a:cxnSpLocks/>
            </p:cNvCxnSpPr>
            <p:nvPr/>
          </p:nvCxnSpPr>
          <p:spPr>
            <a:xfrm flipH="1">
              <a:off x="7022174" y="1393493"/>
              <a:ext cx="14786" cy="154634"/>
            </a:xfrm>
            <a:prstGeom prst="line">
              <a:avLst/>
            </a:prstGeom>
            <a:ln w="63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CF8A593-B38F-41D2-B5F1-6CC98D592BA2}"/>
                </a:ext>
              </a:extLst>
            </p:cNvPr>
            <p:cNvCxnSpPr/>
            <p:nvPr/>
          </p:nvCxnSpPr>
          <p:spPr>
            <a:xfrm>
              <a:off x="7034787" y="1393493"/>
              <a:ext cx="142040" cy="104146"/>
            </a:xfrm>
            <a:prstGeom prst="line">
              <a:avLst/>
            </a:prstGeom>
            <a:ln w="635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C0D976F-6216-49E0-8B0D-BE6374BD6F53}"/>
                </a:ext>
              </a:extLst>
            </p:cNvPr>
            <p:cNvCxnSpPr>
              <a:cxnSpLocks/>
            </p:cNvCxnSpPr>
            <p:nvPr/>
          </p:nvCxnSpPr>
          <p:spPr>
            <a:xfrm flipH="1">
              <a:off x="7167980" y="1358890"/>
              <a:ext cx="9393" cy="137164"/>
            </a:xfrm>
            <a:prstGeom prst="line">
              <a:avLst/>
            </a:prstGeom>
            <a:ln w="63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F9B0140-9EB9-413A-A633-52331A53FF8C}"/>
                </a:ext>
              </a:extLst>
            </p:cNvPr>
            <p:cNvCxnSpPr>
              <a:cxnSpLocks/>
            </p:cNvCxnSpPr>
            <p:nvPr/>
          </p:nvCxnSpPr>
          <p:spPr>
            <a:xfrm>
              <a:off x="7100437" y="1938173"/>
              <a:ext cx="90677" cy="101490"/>
            </a:xfrm>
            <a:prstGeom prst="line">
              <a:avLst/>
            </a:prstGeom>
            <a:ln w="63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75EB16E-7042-424E-98C8-3759F05178FC}"/>
                </a:ext>
              </a:extLst>
            </p:cNvPr>
            <p:cNvCxnSpPr>
              <a:cxnSpLocks/>
            </p:cNvCxnSpPr>
            <p:nvPr/>
          </p:nvCxnSpPr>
          <p:spPr>
            <a:xfrm>
              <a:off x="7100437" y="1948717"/>
              <a:ext cx="128158" cy="0"/>
            </a:xfrm>
            <a:prstGeom prst="line">
              <a:avLst/>
            </a:prstGeom>
            <a:ln w="63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55C7BC6-C88E-4A28-9FC3-5CA7805119A3}"/>
                </a:ext>
              </a:extLst>
            </p:cNvPr>
            <p:cNvCxnSpPr>
              <a:cxnSpLocks/>
            </p:cNvCxnSpPr>
            <p:nvPr/>
          </p:nvCxnSpPr>
          <p:spPr>
            <a:xfrm>
              <a:off x="7148316" y="1838933"/>
              <a:ext cx="90684" cy="100688"/>
            </a:xfrm>
            <a:prstGeom prst="line">
              <a:avLst/>
            </a:prstGeom>
            <a:ln w="63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E95C4EB-D6DF-4684-B0C5-8BB8F477865B}"/>
                </a:ext>
              </a:extLst>
            </p:cNvPr>
            <p:cNvCxnSpPr>
              <a:cxnSpLocks/>
            </p:cNvCxnSpPr>
            <p:nvPr/>
          </p:nvCxnSpPr>
          <p:spPr>
            <a:xfrm>
              <a:off x="7158242" y="1839396"/>
              <a:ext cx="136467" cy="8805"/>
            </a:xfrm>
            <a:prstGeom prst="line">
              <a:avLst/>
            </a:prstGeom>
            <a:ln w="63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9364D34-BE1C-4BC2-98F0-026526F805E6}"/>
                </a:ext>
              </a:extLst>
            </p:cNvPr>
            <p:cNvCxnSpPr>
              <a:cxnSpLocks/>
            </p:cNvCxnSpPr>
            <p:nvPr/>
          </p:nvCxnSpPr>
          <p:spPr>
            <a:xfrm>
              <a:off x="7239000" y="1737810"/>
              <a:ext cx="58496" cy="83393"/>
            </a:xfrm>
            <a:prstGeom prst="line">
              <a:avLst/>
            </a:prstGeom>
            <a:ln w="63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E74519A-D4F0-4634-8175-F52ED490D783}"/>
                </a:ext>
              </a:extLst>
            </p:cNvPr>
            <p:cNvCxnSpPr>
              <a:cxnSpLocks/>
            </p:cNvCxnSpPr>
            <p:nvPr/>
          </p:nvCxnSpPr>
          <p:spPr>
            <a:xfrm>
              <a:off x="7243012" y="1748867"/>
              <a:ext cx="88725" cy="12575"/>
            </a:xfrm>
            <a:prstGeom prst="line">
              <a:avLst/>
            </a:prstGeom>
            <a:ln w="6350"/>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2085687F-B7A8-4FB6-A526-6A592BE36430}"/>
                </a:ext>
              </a:extLst>
            </p:cNvPr>
            <p:cNvSpPr/>
            <p:nvPr/>
          </p:nvSpPr>
          <p:spPr>
            <a:xfrm>
              <a:off x="6995516" y="1034870"/>
              <a:ext cx="78542" cy="898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6582BB0E-F0CF-4A70-B6F6-6315E7C93760}"/>
                </a:ext>
              </a:extLst>
            </p:cNvPr>
            <p:cNvCxnSpPr>
              <a:cxnSpLocks/>
            </p:cNvCxnSpPr>
            <p:nvPr/>
          </p:nvCxnSpPr>
          <p:spPr>
            <a:xfrm flipV="1">
              <a:off x="6913429" y="873940"/>
              <a:ext cx="108745" cy="238344"/>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A9E4D71-9519-4E49-91C2-E8F4F5849D0A}"/>
                </a:ext>
              </a:extLst>
            </p:cNvPr>
            <p:cNvCxnSpPr>
              <a:cxnSpLocks/>
            </p:cNvCxnSpPr>
            <p:nvPr/>
          </p:nvCxnSpPr>
          <p:spPr>
            <a:xfrm flipH="1">
              <a:off x="8305800" y="76200"/>
              <a:ext cx="38101" cy="50211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EEF743F-E73F-42DD-A00E-D3980CD86F5D}"/>
                </a:ext>
              </a:extLst>
            </p:cNvPr>
            <p:cNvCxnSpPr/>
            <p:nvPr/>
          </p:nvCxnSpPr>
          <p:spPr>
            <a:xfrm>
              <a:off x="8343901" y="76200"/>
              <a:ext cx="437896" cy="888181"/>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1C23557-FABF-4590-84D3-70619C744490}"/>
                </a:ext>
              </a:extLst>
            </p:cNvPr>
            <p:cNvCxnSpPr>
              <a:cxnSpLocks/>
            </p:cNvCxnSpPr>
            <p:nvPr/>
          </p:nvCxnSpPr>
          <p:spPr>
            <a:xfrm flipH="1" flipV="1">
              <a:off x="8395164" y="914400"/>
              <a:ext cx="386633" cy="49982"/>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11418D1-B32E-4FB6-934C-78E61F31A6B7}"/>
                </a:ext>
              </a:extLst>
            </p:cNvPr>
            <p:cNvCxnSpPr>
              <a:cxnSpLocks/>
              <a:stCxn id="6" idx="2"/>
            </p:cNvCxnSpPr>
            <p:nvPr/>
          </p:nvCxnSpPr>
          <p:spPr>
            <a:xfrm>
              <a:off x="8034429" y="399042"/>
              <a:ext cx="271371" cy="179272"/>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50A5D6E-E49F-4BBF-A424-8C6C13FF9640}"/>
                </a:ext>
              </a:extLst>
            </p:cNvPr>
            <p:cNvCxnSpPr>
              <a:cxnSpLocks/>
            </p:cNvCxnSpPr>
            <p:nvPr/>
          </p:nvCxnSpPr>
          <p:spPr>
            <a:xfrm>
              <a:off x="7452485" y="956263"/>
              <a:ext cx="204610" cy="127482"/>
            </a:xfrm>
            <a:prstGeom prst="line">
              <a:avLst/>
            </a:prstGeom>
            <a:ln w="3175"/>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6B2E1972-249F-49A1-B8EB-73999DE1CEEA}"/>
                </a:ext>
              </a:extLst>
            </p:cNvPr>
            <p:cNvCxnSpPr>
              <a:cxnSpLocks/>
            </p:cNvCxnSpPr>
            <p:nvPr/>
          </p:nvCxnSpPr>
          <p:spPr>
            <a:xfrm>
              <a:off x="7504369" y="911368"/>
              <a:ext cx="204610" cy="127482"/>
            </a:xfrm>
            <a:prstGeom prst="line">
              <a:avLst/>
            </a:prstGeom>
            <a:ln w="31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D7EFC78-BECE-4134-945D-0611D6E2EAFB}"/>
                </a:ext>
              </a:extLst>
            </p:cNvPr>
            <p:cNvCxnSpPr>
              <a:cxnSpLocks/>
            </p:cNvCxnSpPr>
            <p:nvPr/>
          </p:nvCxnSpPr>
          <p:spPr>
            <a:xfrm>
              <a:off x="7555632" y="887680"/>
              <a:ext cx="204610" cy="127482"/>
            </a:xfrm>
            <a:prstGeom prst="line">
              <a:avLst/>
            </a:prstGeom>
            <a:ln w="31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AF0DC75-119B-4579-9A5E-28C994F4A7A2}"/>
                </a:ext>
              </a:extLst>
            </p:cNvPr>
            <p:cNvCxnSpPr>
              <a:cxnSpLocks/>
            </p:cNvCxnSpPr>
            <p:nvPr/>
          </p:nvCxnSpPr>
          <p:spPr>
            <a:xfrm>
              <a:off x="7433020" y="999387"/>
              <a:ext cx="204610" cy="127482"/>
            </a:xfrm>
            <a:prstGeom prst="line">
              <a:avLst/>
            </a:prstGeom>
            <a:ln w="31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2AEE0411-D638-45E8-AF63-EE5999C10411}"/>
                </a:ext>
              </a:extLst>
            </p:cNvPr>
            <p:cNvCxnSpPr>
              <a:cxnSpLocks/>
            </p:cNvCxnSpPr>
            <p:nvPr/>
          </p:nvCxnSpPr>
          <p:spPr>
            <a:xfrm>
              <a:off x="7606895" y="842785"/>
              <a:ext cx="204610" cy="127482"/>
            </a:xfrm>
            <a:prstGeom prst="line">
              <a:avLst/>
            </a:prstGeom>
            <a:ln w="3175"/>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EF54222-9C86-42DD-922F-CA13872CA70F}"/>
                </a:ext>
              </a:extLst>
            </p:cNvPr>
            <p:cNvCxnSpPr>
              <a:cxnSpLocks/>
            </p:cNvCxnSpPr>
            <p:nvPr/>
          </p:nvCxnSpPr>
          <p:spPr>
            <a:xfrm flipH="1" flipV="1">
              <a:off x="7150198" y="160227"/>
              <a:ext cx="40916" cy="463145"/>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25CABF44-5AD4-40E8-BA67-6917394BCB8E}"/>
                </a:ext>
              </a:extLst>
            </p:cNvPr>
            <p:cNvCxnSpPr>
              <a:cxnSpLocks/>
            </p:cNvCxnSpPr>
            <p:nvPr/>
          </p:nvCxnSpPr>
          <p:spPr>
            <a:xfrm flipH="1" flipV="1">
              <a:off x="7148317" y="152400"/>
              <a:ext cx="356052" cy="284310"/>
            </a:xfrm>
            <a:prstGeom prst="line">
              <a:avLst/>
            </a:prstGeom>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FE1784B7-765F-44E7-A1F0-334FF09D5A1C}"/>
                </a:ext>
              </a:extLst>
            </p:cNvPr>
            <p:cNvSpPr txBox="1"/>
            <p:nvPr/>
          </p:nvSpPr>
          <p:spPr>
            <a:xfrm>
              <a:off x="7213692" y="2208750"/>
              <a:ext cx="1828800" cy="584775"/>
            </a:xfrm>
            <a:prstGeom prst="rect">
              <a:avLst/>
            </a:prstGeom>
            <a:noFill/>
          </p:spPr>
          <p:txBody>
            <a:bodyPr wrap="square" rtlCol="0">
              <a:spAutoFit/>
            </a:bodyPr>
            <a:lstStyle/>
            <a:p>
              <a:r>
                <a:rPr lang="en-US" sz="3200" b="1" dirty="0">
                  <a:solidFill>
                    <a:srgbClr val="FF0000"/>
                  </a:solidFill>
                  <a:latin typeface="Chiller" panose="04020404031007020602" pitchFamily="82" charset="0"/>
                </a:rPr>
                <a:t>Mole Shark!</a:t>
              </a:r>
            </a:p>
          </p:txBody>
        </p:sp>
      </p:grpSp>
      <p:sp>
        <p:nvSpPr>
          <p:cNvPr id="34" name="TextBox 33">
            <a:extLst>
              <a:ext uri="{FF2B5EF4-FFF2-40B4-BE49-F238E27FC236}">
                <a16:creationId xmlns:a16="http://schemas.microsoft.com/office/drawing/2014/main" id="{E81AAA24-B2F5-440B-BA5A-0483330ED88D}"/>
              </a:ext>
            </a:extLst>
          </p:cNvPr>
          <p:cNvSpPr txBox="1"/>
          <p:nvPr/>
        </p:nvSpPr>
        <p:spPr>
          <a:xfrm>
            <a:off x="6584950" y="4787662"/>
            <a:ext cx="2559050" cy="1077218"/>
          </a:xfrm>
          <a:prstGeom prst="rect">
            <a:avLst/>
          </a:prstGeom>
          <a:noFill/>
        </p:spPr>
        <p:txBody>
          <a:bodyPr wrap="square" rtlCol="0">
            <a:spAutoFit/>
          </a:bodyPr>
          <a:lstStyle/>
          <a:p>
            <a:pPr algn="ctr"/>
            <a:r>
              <a:rPr lang="en-US" sz="2400" dirty="0">
                <a:solidFill>
                  <a:srgbClr val="000099"/>
                </a:solidFill>
                <a:latin typeface="Comic Sans MS" panose="030F0702030302020204" pitchFamily="66" charset="0"/>
              </a:rPr>
              <a:t>There are </a:t>
            </a:r>
            <a:br>
              <a:rPr lang="en-US" sz="2400" dirty="0">
                <a:solidFill>
                  <a:srgbClr val="000099"/>
                </a:solidFill>
                <a:latin typeface="Comic Sans MS" panose="030F0702030302020204" pitchFamily="66" charset="0"/>
              </a:rPr>
            </a:br>
            <a:r>
              <a:rPr lang="en-US" sz="2400" dirty="0">
                <a:solidFill>
                  <a:srgbClr val="000099"/>
                </a:solidFill>
                <a:latin typeface="Comic Sans MS" panose="030F0702030302020204" pitchFamily="66" charset="0"/>
              </a:rPr>
              <a:t>NO Short Cuts!</a:t>
            </a:r>
          </a:p>
          <a:p>
            <a:pPr algn="ctr"/>
            <a:r>
              <a:rPr lang="en-US" sz="1600" dirty="0">
                <a:solidFill>
                  <a:srgbClr val="006600"/>
                </a:solidFill>
                <a:latin typeface="Comic Sans MS" panose="030F0702030302020204" pitchFamily="66" charset="0"/>
              </a:rPr>
              <a:t>This is a 2-step problem!</a:t>
            </a:r>
          </a:p>
        </p:txBody>
      </p:sp>
    </p:spTree>
    <p:extLst>
      <p:ext uri="{BB962C8B-B14F-4D97-AF65-F5344CB8AC3E}">
        <p14:creationId xmlns:p14="http://schemas.microsoft.com/office/powerpoint/2010/main" val="32871625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304800" y="1103313"/>
            <a:ext cx="4419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u="sng" dirty="0">
                <a:solidFill>
                  <a:srgbClr val="000000"/>
                </a:solidFill>
                <a:latin typeface="Tahoma" pitchFamily="34" charset="0"/>
              </a:rPr>
              <a:t>7.99 x 10</a:t>
            </a:r>
            <a:r>
              <a:rPr lang="en-US" altLang="en-US" sz="2800" u="sng" baseline="30000" dirty="0">
                <a:solidFill>
                  <a:srgbClr val="000000"/>
                </a:solidFill>
                <a:latin typeface="Tahoma" pitchFamily="34" charset="0"/>
              </a:rPr>
              <a:t>25</a:t>
            </a:r>
            <a:r>
              <a:rPr lang="en-US" altLang="en-US" sz="2800" u="sng" dirty="0">
                <a:solidFill>
                  <a:srgbClr val="000000"/>
                </a:solidFill>
                <a:latin typeface="Tahoma" pitchFamily="34" charset="0"/>
              </a:rPr>
              <a:t> molecules CO</a:t>
            </a:r>
            <a:r>
              <a:rPr lang="en-US" altLang="en-US" sz="2800" u="sng" baseline="-25000" dirty="0">
                <a:solidFill>
                  <a:srgbClr val="000000"/>
                </a:solidFill>
                <a:latin typeface="Tahoma" pitchFamily="34" charset="0"/>
              </a:rPr>
              <a:t>2</a:t>
            </a:r>
            <a:br>
              <a:rPr lang="en-US" altLang="en-US" sz="2800" u="sng" dirty="0">
                <a:solidFill>
                  <a:srgbClr val="000000"/>
                </a:solidFill>
                <a:latin typeface="Tahoma" pitchFamily="34" charset="0"/>
              </a:rPr>
            </a:br>
            <a:r>
              <a:rPr lang="en-US" altLang="en-US" sz="2800" dirty="0">
                <a:solidFill>
                  <a:srgbClr val="000000"/>
                </a:solidFill>
                <a:latin typeface="Tahoma" pitchFamily="34" charset="0"/>
              </a:rPr>
              <a:t>1</a:t>
            </a:r>
            <a:endParaRPr lang="en-US" altLang="en-US" sz="2800" dirty="0">
              <a:solidFill>
                <a:srgbClr val="000000"/>
              </a:solidFill>
            </a:endParaRPr>
          </a:p>
        </p:txBody>
      </p:sp>
      <p:sp>
        <p:nvSpPr>
          <p:cNvPr id="15363" name="TextBox 2"/>
          <p:cNvSpPr txBox="1">
            <a:spLocks noChangeArrowheads="1"/>
          </p:cNvSpPr>
          <p:nvPr/>
        </p:nvSpPr>
        <p:spPr bwMode="auto">
          <a:xfrm>
            <a:off x="4495800" y="136366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X</a:t>
            </a:r>
          </a:p>
        </p:txBody>
      </p:sp>
      <p:sp>
        <p:nvSpPr>
          <p:cNvPr id="15364" name="TextBox 1"/>
          <p:cNvSpPr txBox="1">
            <a:spLocks noChangeArrowheads="1"/>
          </p:cNvSpPr>
          <p:nvPr/>
        </p:nvSpPr>
        <p:spPr bwMode="auto">
          <a:xfrm>
            <a:off x="0" y="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dirty="0">
                <a:solidFill>
                  <a:srgbClr val="006600"/>
                </a:solidFill>
                <a:latin typeface="Comic Sans MS" panose="030F0702030302020204" pitchFamily="66" charset="0"/>
              </a:rPr>
              <a:t>39. </a:t>
            </a:r>
            <a:r>
              <a:rPr lang="en-US" altLang="en-US" sz="2000" b="1" dirty="0">
                <a:solidFill>
                  <a:srgbClr val="000000"/>
                </a:solidFill>
                <a:latin typeface="Comic Sans MS" panose="030F0702030302020204" pitchFamily="66" charset="0"/>
              </a:rPr>
              <a:t>Your canister of gas is labeled 7.99 x 10</a:t>
            </a:r>
            <a:r>
              <a:rPr lang="en-US" altLang="en-US" sz="2000" b="1" baseline="30000" dirty="0">
                <a:solidFill>
                  <a:srgbClr val="000000"/>
                </a:solidFill>
                <a:latin typeface="Comic Sans MS" panose="030F0702030302020204" pitchFamily="66" charset="0"/>
              </a:rPr>
              <a:t>25</a:t>
            </a:r>
            <a:r>
              <a:rPr lang="en-US" altLang="en-US" sz="2000" b="1" dirty="0">
                <a:solidFill>
                  <a:srgbClr val="000000"/>
                </a:solidFill>
                <a:latin typeface="Comic Sans MS" panose="030F0702030302020204" pitchFamily="66" charset="0"/>
              </a:rPr>
              <a:t> molecules of CO</a:t>
            </a:r>
            <a:r>
              <a:rPr lang="en-US" altLang="en-US" sz="2000" b="1" baseline="-25000" dirty="0">
                <a:solidFill>
                  <a:srgbClr val="000000"/>
                </a:solidFill>
                <a:latin typeface="Comic Sans MS" panose="030F0702030302020204" pitchFamily="66" charset="0"/>
              </a:rPr>
              <a:t>2</a:t>
            </a:r>
            <a:r>
              <a:rPr lang="en-US" altLang="en-US" sz="2000" b="1" dirty="0">
                <a:solidFill>
                  <a:srgbClr val="000000"/>
                </a:solidFill>
                <a:latin typeface="Comic Sans MS" panose="030F0702030302020204" pitchFamily="66" charset="0"/>
              </a:rPr>
              <a:t>.     </a:t>
            </a:r>
            <a:br>
              <a:rPr lang="en-US" altLang="en-US" sz="2000" b="1" dirty="0">
                <a:solidFill>
                  <a:srgbClr val="000000"/>
                </a:solidFill>
                <a:latin typeface="Comic Sans MS" panose="030F0702030302020204" pitchFamily="66" charset="0"/>
              </a:rPr>
            </a:br>
            <a:r>
              <a:rPr lang="en-US" altLang="en-US" sz="2000" b="1" dirty="0">
                <a:solidFill>
                  <a:srgbClr val="000000"/>
                </a:solidFill>
                <a:latin typeface="Comic Sans MS" panose="030F0702030302020204" pitchFamily="66" charset="0"/>
              </a:rPr>
              <a:t>     What is the mass of this gas?</a:t>
            </a:r>
          </a:p>
        </p:txBody>
      </p:sp>
      <p:sp>
        <p:nvSpPr>
          <p:cNvPr id="2" name="TextBox 1">
            <a:extLst>
              <a:ext uri="{FF2B5EF4-FFF2-40B4-BE49-F238E27FC236}">
                <a16:creationId xmlns:a16="http://schemas.microsoft.com/office/drawing/2014/main" id="{64FA7027-790B-3800-70EE-05922F47B544}"/>
              </a:ext>
            </a:extLst>
          </p:cNvPr>
          <p:cNvSpPr txBox="1"/>
          <p:nvPr/>
        </p:nvSpPr>
        <p:spPr>
          <a:xfrm>
            <a:off x="838200" y="2286000"/>
            <a:ext cx="2667000" cy="707886"/>
          </a:xfrm>
          <a:prstGeom prst="rect">
            <a:avLst/>
          </a:prstGeom>
          <a:noFill/>
        </p:spPr>
        <p:txBody>
          <a:bodyPr wrap="square" rtlCol="0">
            <a:spAutoFit/>
          </a:bodyPr>
          <a:lstStyle/>
          <a:p>
            <a:pPr algn="ctr"/>
            <a:r>
              <a:rPr lang="en-US" sz="2000" b="1" dirty="0">
                <a:solidFill>
                  <a:srgbClr val="000099"/>
                </a:solidFill>
              </a:rPr>
              <a:t>ALWAYS START</a:t>
            </a:r>
            <a:br>
              <a:rPr lang="en-US" sz="2000" b="1" dirty="0">
                <a:solidFill>
                  <a:srgbClr val="000099"/>
                </a:solidFill>
              </a:rPr>
            </a:br>
            <a:r>
              <a:rPr lang="en-US" sz="2000" b="1" dirty="0">
                <a:solidFill>
                  <a:srgbClr val="000099"/>
                </a:solidFill>
              </a:rPr>
              <a:t>over one</a:t>
            </a:r>
          </a:p>
        </p:txBody>
      </p:sp>
    </p:spTree>
    <p:extLst>
      <p:ext uri="{BB962C8B-B14F-4D97-AF65-F5344CB8AC3E}">
        <p14:creationId xmlns:p14="http://schemas.microsoft.com/office/powerpoint/2010/main" val="40866637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04800" y="457200"/>
            <a:ext cx="373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dirty="0">
                <a:solidFill>
                  <a:srgbClr val="000000"/>
                </a:solidFill>
                <a:latin typeface="Tahoma" pitchFamily="34" charset="0"/>
              </a:rPr>
              <a:t>7.99 x 10</a:t>
            </a:r>
            <a:r>
              <a:rPr lang="en-US" altLang="en-US" sz="2400" u="sng" baseline="30000" dirty="0">
                <a:solidFill>
                  <a:srgbClr val="000000"/>
                </a:solidFill>
                <a:latin typeface="Tahoma" pitchFamily="34" charset="0"/>
              </a:rPr>
              <a:t>25</a:t>
            </a:r>
            <a:r>
              <a:rPr lang="en-US" altLang="en-US" sz="2400" u="sng" dirty="0">
                <a:solidFill>
                  <a:srgbClr val="000000"/>
                </a:solidFill>
                <a:latin typeface="Tahoma" pitchFamily="34" charset="0"/>
              </a:rPr>
              <a:t> molecules CO</a:t>
            </a:r>
            <a:r>
              <a:rPr lang="en-US" altLang="en-US" sz="2400" u="sng" baseline="-25000" dirty="0">
                <a:solidFill>
                  <a:srgbClr val="000000"/>
                </a:solidFill>
                <a:latin typeface="Tahoma" pitchFamily="34" charset="0"/>
              </a:rPr>
              <a:t>2</a:t>
            </a:r>
            <a:br>
              <a:rPr lang="en-US" altLang="en-US" sz="2400" u="sng" dirty="0">
                <a:solidFill>
                  <a:srgbClr val="000000"/>
                </a:solidFill>
                <a:latin typeface="Tahoma" pitchFamily="34" charset="0"/>
              </a:rPr>
            </a:br>
            <a:r>
              <a:rPr lang="en-US" altLang="en-US" sz="2400" dirty="0">
                <a:solidFill>
                  <a:srgbClr val="000000"/>
                </a:solidFill>
                <a:latin typeface="Tahoma" pitchFamily="34" charset="0"/>
              </a:rPr>
              <a:t>1</a:t>
            </a:r>
          </a:p>
        </p:txBody>
      </p:sp>
      <p:sp>
        <p:nvSpPr>
          <p:cNvPr id="16387" name="Text Box 5"/>
          <p:cNvSpPr txBox="1">
            <a:spLocks noChangeArrowheads="1"/>
          </p:cNvSpPr>
          <p:nvPr/>
        </p:nvSpPr>
        <p:spPr bwMode="auto">
          <a:xfrm>
            <a:off x="4038600" y="609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x</a:t>
            </a:r>
          </a:p>
        </p:txBody>
      </p:sp>
      <p:sp>
        <p:nvSpPr>
          <p:cNvPr id="16388" name="Rectangle 7"/>
          <p:cNvSpPr>
            <a:spLocks noChangeArrowheads="1"/>
          </p:cNvSpPr>
          <p:nvPr/>
        </p:nvSpPr>
        <p:spPr bwMode="auto">
          <a:xfrm>
            <a:off x="4352160" y="381000"/>
            <a:ext cx="37369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dirty="0">
                <a:solidFill>
                  <a:srgbClr val="000000"/>
                </a:solidFill>
                <a:latin typeface="Tahoma" pitchFamily="34" charset="0"/>
              </a:rPr>
              <a:t>1 mole CO</a:t>
            </a:r>
            <a:r>
              <a:rPr lang="en-US" altLang="en-US" sz="2400" u="sng" baseline="-25000" dirty="0">
                <a:solidFill>
                  <a:srgbClr val="000000"/>
                </a:solidFill>
                <a:latin typeface="Tahoma" pitchFamily="34" charset="0"/>
              </a:rPr>
              <a:t>2</a:t>
            </a:r>
            <a:br>
              <a:rPr lang="en-US" altLang="en-US" sz="2400" u="sng" dirty="0">
                <a:solidFill>
                  <a:srgbClr val="000000"/>
                </a:solidFill>
                <a:latin typeface="Tahoma" pitchFamily="34" charset="0"/>
              </a:rPr>
            </a:br>
            <a:r>
              <a:rPr lang="en-US" altLang="en-US" sz="2400" dirty="0">
                <a:solidFill>
                  <a:srgbClr val="000000"/>
                </a:solidFill>
                <a:latin typeface="Tahoma" pitchFamily="34" charset="0"/>
              </a:rPr>
              <a:t>6.02 x 10</a:t>
            </a:r>
            <a:r>
              <a:rPr lang="en-US" altLang="en-US" sz="2400" baseline="30000" dirty="0">
                <a:solidFill>
                  <a:srgbClr val="000000"/>
                </a:solidFill>
                <a:latin typeface="Tahoma" pitchFamily="34" charset="0"/>
              </a:rPr>
              <a:t>23</a:t>
            </a:r>
            <a:r>
              <a:rPr lang="en-US" altLang="en-US" sz="2400" dirty="0">
                <a:solidFill>
                  <a:srgbClr val="000000"/>
                </a:solidFill>
                <a:latin typeface="Tahoma" pitchFamily="34" charset="0"/>
              </a:rPr>
              <a:t> molecules CO</a:t>
            </a:r>
            <a:r>
              <a:rPr lang="en-US" altLang="en-US" sz="2400" baseline="-25000" dirty="0">
                <a:solidFill>
                  <a:srgbClr val="000000"/>
                </a:solidFill>
                <a:latin typeface="Tahoma" pitchFamily="34" charset="0"/>
              </a:rPr>
              <a:t>2</a:t>
            </a:r>
            <a:endParaRPr lang="en-US" altLang="en-US" sz="2400" u="sng" dirty="0">
              <a:solidFill>
                <a:srgbClr val="000000"/>
              </a:solidFill>
              <a:latin typeface="Tahoma" pitchFamily="34" charset="0"/>
            </a:endParaRPr>
          </a:p>
        </p:txBody>
      </p:sp>
      <p:sp>
        <p:nvSpPr>
          <p:cNvPr id="16389" name="Line 8"/>
          <p:cNvSpPr>
            <a:spLocks noChangeShapeType="1"/>
          </p:cNvSpPr>
          <p:nvPr/>
        </p:nvSpPr>
        <p:spPr bwMode="auto">
          <a:xfrm flipV="1">
            <a:off x="2171700" y="519113"/>
            <a:ext cx="1981200" cy="22860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390" name="Line 9"/>
          <p:cNvSpPr>
            <a:spLocks noChangeShapeType="1"/>
          </p:cNvSpPr>
          <p:nvPr/>
        </p:nvSpPr>
        <p:spPr bwMode="auto">
          <a:xfrm flipV="1">
            <a:off x="6248400" y="838200"/>
            <a:ext cx="1676400" cy="22860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391" name="Text Box 10"/>
          <p:cNvSpPr txBox="1">
            <a:spLocks noChangeArrowheads="1"/>
          </p:cNvSpPr>
          <p:nvPr/>
        </p:nvSpPr>
        <p:spPr bwMode="auto">
          <a:xfrm>
            <a:off x="8001000" y="533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a:t>
            </a:r>
          </a:p>
        </p:txBody>
      </p:sp>
      <p:sp>
        <p:nvSpPr>
          <p:cNvPr id="16392" name="Text Box 11"/>
          <p:cNvSpPr txBox="1">
            <a:spLocks noChangeArrowheads="1"/>
          </p:cNvSpPr>
          <p:nvPr/>
        </p:nvSpPr>
        <p:spPr bwMode="auto">
          <a:xfrm>
            <a:off x="838200" y="1905000"/>
            <a:ext cx="121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u="sng">
                <a:solidFill>
                  <a:srgbClr val="7030A0"/>
                </a:solidFill>
              </a:rPr>
              <a:t>7.99</a:t>
            </a:r>
            <a:br>
              <a:rPr lang="en-US" altLang="en-US" sz="2400" b="1" u="sng">
                <a:solidFill>
                  <a:srgbClr val="7030A0"/>
                </a:solidFill>
              </a:rPr>
            </a:br>
            <a:r>
              <a:rPr lang="en-US" altLang="en-US" sz="2400" b="1">
                <a:solidFill>
                  <a:srgbClr val="7030A0"/>
                </a:solidFill>
              </a:rPr>
              <a:t>6.02</a:t>
            </a:r>
          </a:p>
        </p:txBody>
      </p:sp>
      <p:sp>
        <p:nvSpPr>
          <p:cNvPr id="16393" name="Text Box 12"/>
          <p:cNvSpPr txBox="1">
            <a:spLocks noChangeArrowheads="1"/>
          </p:cNvSpPr>
          <p:nvPr/>
        </p:nvSpPr>
        <p:spPr bwMode="auto">
          <a:xfrm>
            <a:off x="1752600" y="2057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solidFill>
                  <a:srgbClr val="7030A0"/>
                </a:solidFill>
              </a:rPr>
              <a:t>x</a:t>
            </a:r>
          </a:p>
        </p:txBody>
      </p:sp>
      <p:sp>
        <p:nvSpPr>
          <p:cNvPr id="16394" name="Text Box 13"/>
          <p:cNvSpPr txBox="1">
            <a:spLocks noChangeArrowheads="1"/>
          </p:cNvSpPr>
          <p:nvPr/>
        </p:nvSpPr>
        <p:spPr bwMode="auto">
          <a:xfrm>
            <a:off x="2133600" y="1905000"/>
            <a:ext cx="1752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u="sng" dirty="0">
                <a:solidFill>
                  <a:srgbClr val="7030A0"/>
                </a:solidFill>
              </a:rPr>
              <a:t>10</a:t>
            </a:r>
            <a:r>
              <a:rPr lang="en-US" altLang="en-US" sz="2400" b="1" u="sng" baseline="30000" dirty="0">
                <a:solidFill>
                  <a:srgbClr val="7030A0"/>
                </a:solidFill>
              </a:rPr>
              <a:t>25</a:t>
            </a:r>
            <a:br>
              <a:rPr lang="en-US" altLang="en-US" sz="2400" b="1" u="sng" dirty="0">
                <a:solidFill>
                  <a:srgbClr val="7030A0"/>
                </a:solidFill>
              </a:rPr>
            </a:br>
            <a:r>
              <a:rPr lang="en-US" altLang="en-US" sz="2400" b="1" dirty="0">
                <a:solidFill>
                  <a:srgbClr val="7030A0"/>
                </a:solidFill>
              </a:rPr>
              <a:t>10</a:t>
            </a:r>
            <a:r>
              <a:rPr lang="en-US" altLang="en-US" sz="2400" b="1" baseline="30000" dirty="0">
                <a:solidFill>
                  <a:srgbClr val="7030A0"/>
                </a:solidFill>
              </a:rPr>
              <a:t>23</a:t>
            </a:r>
          </a:p>
        </p:txBody>
      </p:sp>
      <p:sp>
        <p:nvSpPr>
          <p:cNvPr id="16395" name="Text Box 14"/>
          <p:cNvSpPr txBox="1">
            <a:spLocks noChangeArrowheads="1"/>
          </p:cNvSpPr>
          <p:nvPr/>
        </p:nvSpPr>
        <p:spPr bwMode="auto">
          <a:xfrm>
            <a:off x="3048000" y="21336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7030A0"/>
                </a:solidFill>
              </a:rPr>
              <a:t>=</a:t>
            </a:r>
            <a:endParaRPr lang="en-US" altLang="en-US" sz="2800" b="1" baseline="-25000" dirty="0">
              <a:solidFill>
                <a:srgbClr val="7030A0"/>
              </a:solidFill>
            </a:endParaRPr>
          </a:p>
        </p:txBody>
      </p:sp>
      <p:sp>
        <p:nvSpPr>
          <p:cNvPr id="16403" name="TextBox 18"/>
          <p:cNvSpPr txBox="1">
            <a:spLocks noChangeArrowheads="1"/>
          </p:cNvSpPr>
          <p:nvPr/>
        </p:nvSpPr>
        <p:spPr bwMode="auto">
          <a:xfrm>
            <a:off x="0" y="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solidFill>
                  <a:srgbClr val="006600"/>
                </a:solidFill>
              </a:rPr>
              <a:t>39.</a:t>
            </a:r>
          </a:p>
        </p:txBody>
      </p:sp>
      <p:sp>
        <p:nvSpPr>
          <p:cNvPr id="2" name="TextBox 1">
            <a:extLst>
              <a:ext uri="{FF2B5EF4-FFF2-40B4-BE49-F238E27FC236}">
                <a16:creationId xmlns:a16="http://schemas.microsoft.com/office/drawing/2014/main" id="{ACE9CEEC-9118-F1B4-19B9-B018024034E5}"/>
              </a:ext>
            </a:extLst>
          </p:cNvPr>
          <p:cNvSpPr txBox="1"/>
          <p:nvPr/>
        </p:nvSpPr>
        <p:spPr>
          <a:xfrm>
            <a:off x="4887120" y="1779657"/>
            <a:ext cx="2667000" cy="1631216"/>
          </a:xfrm>
          <a:prstGeom prst="rect">
            <a:avLst/>
          </a:prstGeom>
          <a:noFill/>
        </p:spPr>
        <p:txBody>
          <a:bodyPr wrap="square" rtlCol="0">
            <a:spAutoFit/>
          </a:bodyPr>
          <a:lstStyle/>
          <a:p>
            <a:pPr algn="ctr"/>
            <a:r>
              <a:rPr lang="en-US" sz="2000" b="1" dirty="0">
                <a:solidFill>
                  <a:srgbClr val="000099"/>
                </a:solidFill>
              </a:rPr>
              <a:t>Made sure conversion factor cancels units, break apart the math into chunks.  </a:t>
            </a:r>
          </a:p>
        </p:txBody>
      </p:sp>
    </p:spTree>
    <p:extLst>
      <p:ext uri="{BB962C8B-B14F-4D97-AF65-F5344CB8AC3E}">
        <p14:creationId xmlns:p14="http://schemas.microsoft.com/office/powerpoint/2010/main" val="291237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96838"/>
            <a:ext cx="9144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b="1" dirty="0">
                <a:solidFill>
                  <a:srgbClr val="FF0000"/>
                </a:solidFill>
              </a:rPr>
              <a:t>  9.  Determine the mass of…</a:t>
            </a:r>
          </a:p>
          <a:p>
            <a:pPr eaLnBrk="1" hangingPunct="1">
              <a:spcBef>
                <a:spcPct val="50000"/>
              </a:spcBef>
              <a:defRPr/>
            </a:pPr>
            <a:r>
              <a:rPr lang="en-US" altLang="en-US" sz="3600" b="1" dirty="0"/>
              <a:t>  </a:t>
            </a:r>
            <a:r>
              <a:rPr lang="en-US" altLang="en-US" sz="4000" dirty="0">
                <a:latin typeface="Times New Roman" panose="02020603050405020304" pitchFamily="18" charset="0"/>
                <a:cs typeface="Times New Roman" panose="02020603050405020304" pitchFamily="18" charset="0"/>
              </a:rPr>
              <a:t>1.0 mole of carbon </a:t>
            </a:r>
            <a:r>
              <a:rPr lang="en-US" altLang="en-US" sz="4000" dirty="0">
                <a:solidFill>
                  <a:srgbClr val="0000CC"/>
                </a:solidFill>
                <a:latin typeface="Times New Roman" panose="02020603050405020304" pitchFamily="18" charset="0"/>
                <a:cs typeface="Times New Roman" panose="02020603050405020304" pitchFamily="18" charset="0"/>
              </a:rPr>
              <a:t>= 12 grams </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4000" dirty="0">
                <a:latin typeface="Times New Roman" panose="02020603050405020304" pitchFamily="18" charset="0"/>
                <a:cs typeface="Times New Roman" panose="02020603050405020304" pitchFamily="18" charset="0"/>
              </a:rPr>
              <a:t>  2.0 moles of Al </a:t>
            </a:r>
            <a:r>
              <a:rPr lang="en-US" altLang="en-US" sz="4000" dirty="0">
                <a:solidFill>
                  <a:srgbClr val="0000CC"/>
                </a:solidFill>
                <a:latin typeface="Times New Roman" panose="02020603050405020304" pitchFamily="18" charset="0"/>
                <a:cs typeface="Times New Roman" panose="02020603050405020304" pitchFamily="18" charset="0"/>
              </a:rPr>
              <a:t>= 2 x 27 g = 54 grams </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4000" dirty="0">
                <a:latin typeface="Times New Roman" panose="02020603050405020304" pitchFamily="18" charset="0"/>
                <a:cs typeface="Times New Roman" panose="02020603050405020304" pitchFamily="18" charset="0"/>
              </a:rPr>
              <a:t>  4.0 moles of He </a:t>
            </a:r>
            <a:r>
              <a:rPr lang="en-US" altLang="en-US" sz="4000" dirty="0">
                <a:solidFill>
                  <a:srgbClr val="0000CC"/>
                </a:solidFill>
                <a:latin typeface="Times New Roman" panose="02020603050405020304" pitchFamily="18" charset="0"/>
                <a:cs typeface="Times New Roman" panose="02020603050405020304" pitchFamily="18" charset="0"/>
              </a:rPr>
              <a:t> </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4000" dirty="0">
                <a:latin typeface="Times New Roman" panose="02020603050405020304" pitchFamily="18" charset="0"/>
                <a:cs typeface="Times New Roman" panose="02020603050405020304" pitchFamily="18" charset="0"/>
              </a:rPr>
              <a:t>  0.50 moles Mg </a:t>
            </a:r>
            <a:r>
              <a:rPr lang="en-US" altLang="en-US" sz="4000" dirty="0">
                <a:solidFill>
                  <a:srgbClr val="0000CC"/>
                </a:solidFill>
                <a:latin typeface="Times New Roman" panose="02020603050405020304" pitchFamily="18" charset="0"/>
                <a:cs typeface="Times New Roman" panose="02020603050405020304" pitchFamily="18" charset="0"/>
              </a:rPr>
              <a:t> </a:t>
            </a:r>
            <a:endParaRPr lang="en-US" altLang="en-US"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6174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04800" y="457200"/>
            <a:ext cx="373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dirty="0">
                <a:solidFill>
                  <a:srgbClr val="000000"/>
                </a:solidFill>
                <a:latin typeface="Tahoma" pitchFamily="34" charset="0"/>
              </a:rPr>
              <a:t>7.99 x 10</a:t>
            </a:r>
            <a:r>
              <a:rPr lang="en-US" altLang="en-US" sz="2400" u="sng" baseline="30000" dirty="0">
                <a:solidFill>
                  <a:srgbClr val="000000"/>
                </a:solidFill>
                <a:latin typeface="Tahoma" pitchFamily="34" charset="0"/>
              </a:rPr>
              <a:t>25</a:t>
            </a:r>
            <a:r>
              <a:rPr lang="en-US" altLang="en-US" sz="2400" u="sng" dirty="0">
                <a:solidFill>
                  <a:srgbClr val="000000"/>
                </a:solidFill>
                <a:latin typeface="Tahoma" pitchFamily="34" charset="0"/>
              </a:rPr>
              <a:t> molecules CO</a:t>
            </a:r>
            <a:r>
              <a:rPr lang="en-US" altLang="en-US" sz="2400" u="sng" baseline="-25000" dirty="0">
                <a:solidFill>
                  <a:srgbClr val="000000"/>
                </a:solidFill>
                <a:latin typeface="Tahoma" pitchFamily="34" charset="0"/>
              </a:rPr>
              <a:t>2</a:t>
            </a:r>
            <a:br>
              <a:rPr lang="en-US" altLang="en-US" sz="2400" u="sng" dirty="0">
                <a:solidFill>
                  <a:srgbClr val="000000"/>
                </a:solidFill>
                <a:latin typeface="Tahoma" pitchFamily="34" charset="0"/>
              </a:rPr>
            </a:br>
            <a:r>
              <a:rPr lang="en-US" altLang="en-US" sz="2400" dirty="0">
                <a:solidFill>
                  <a:srgbClr val="000000"/>
                </a:solidFill>
                <a:latin typeface="Tahoma" pitchFamily="34" charset="0"/>
              </a:rPr>
              <a:t>1</a:t>
            </a:r>
          </a:p>
        </p:txBody>
      </p:sp>
      <p:sp>
        <p:nvSpPr>
          <p:cNvPr id="16387" name="Text Box 5"/>
          <p:cNvSpPr txBox="1">
            <a:spLocks noChangeArrowheads="1"/>
          </p:cNvSpPr>
          <p:nvPr/>
        </p:nvSpPr>
        <p:spPr bwMode="auto">
          <a:xfrm>
            <a:off x="4038600" y="609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x</a:t>
            </a:r>
          </a:p>
        </p:txBody>
      </p:sp>
      <p:sp>
        <p:nvSpPr>
          <p:cNvPr id="16388" name="Rectangle 7"/>
          <p:cNvSpPr>
            <a:spLocks noChangeArrowheads="1"/>
          </p:cNvSpPr>
          <p:nvPr/>
        </p:nvSpPr>
        <p:spPr bwMode="auto">
          <a:xfrm>
            <a:off x="4352160" y="381000"/>
            <a:ext cx="37369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dirty="0">
                <a:solidFill>
                  <a:srgbClr val="000000"/>
                </a:solidFill>
                <a:latin typeface="Tahoma" pitchFamily="34" charset="0"/>
              </a:rPr>
              <a:t>1 mole CO</a:t>
            </a:r>
            <a:r>
              <a:rPr lang="en-US" altLang="en-US" sz="2400" u="sng" baseline="-25000" dirty="0">
                <a:solidFill>
                  <a:srgbClr val="000000"/>
                </a:solidFill>
                <a:latin typeface="Tahoma" pitchFamily="34" charset="0"/>
              </a:rPr>
              <a:t>2</a:t>
            </a:r>
            <a:br>
              <a:rPr lang="en-US" altLang="en-US" sz="2400" u="sng" dirty="0">
                <a:solidFill>
                  <a:srgbClr val="000000"/>
                </a:solidFill>
                <a:latin typeface="Tahoma" pitchFamily="34" charset="0"/>
              </a:rPr>
            </a:br>
            <a:r>
              <a:rPr lang="en-US" altLang="en-US" sz="2400" dirty="0">
                <a:solidFill>
                  <a:srgbClr val="000000"/>
                </a:solidFill>
                <a:latin typeface="Tahoma" pitchFamily="34" charset="0"/>
              </a:rPr>
              <a:t>6.02 x 10</a:t>
            </a:r>
            <a:r>
              <a:rPr lang="en-US" altLang="en-US" sz="2400" baseline="30000" dirty="0">
                <a:solidFill>
                  <a:srgbClr val="000000"/>
                </a:solidFill>
                <a:latin typeface="Tahoma" pitchFamily="34" charset="0"/>
              </a:rPr>
              <a:t>23</a:t>
            </a:r>
            <a:r>
              <a:rPr lang="en-US" altLang="en-US" sz="2400" dirty="0">
                <a:solidFill>
                  <a:srgbClr val="000000"/>
                </a:solidFill>
                <a:latin typeface="Tahoma" pitchFamily="34" charset="0"/>
              </a:rPr>
              <a:t> molecules CO</a:t>
            </a:r>
            <a:r>
              <a:rPr lang="en-US" altLang="en-US" sz="2400" baseline="-25000" dirty="0">
                <a:solidFill>
                  <a:srgbClr val="000000"/>
                </a:solidFill>
                <a:latin typeface="Tahoma" pitchFamily="34" charset="0"/>
              </a:rPr>
              <a:t>2</a:t>
            </a:r>
            <a:endParaRPr lang="en-US" altLang="en-US" sz="2400" u="sng" dirty="0">
              <a:solidFill>
                <a:srgbClr val="000000"/>
              </a:solidFill>
              <a:latin typeface="Tahoma" pitchFamily="34" charset="0"/>
            </a:endParaRPr>
          </a:p>
        </p:txBody>
      </p:sp>
      <p:sp>
        <p:nvSpPr>
          <p:cNvPr id="16389" name="Line 8"/>
          <p:cNvSpPr>
            <a:spLocks noChangeShapeType="1"/>
          </p:cNvSpPr>
          <p:nvPr/>
        </p:nvSpPr>
        <p:spPr bwMode="auto">
          <a:xfrm flipV="1">
            <a:off x="2171700" y="519113"/>
            <a:ext cx="1981200" cy="22860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390" name="Line 9"/>
          <p:cNvSpPr>
            <a:spLocks noChangeShapeType="1"/>
          </p:cNvSpPr>
          <p:nvPr/>
        </p:nvSpPr>
        <p:spPr bwMode="auto">
          <a:xfrm flipV="1">
            <a:off x="6248400" y="838200"/>
            <a:ext cx="1676400" cy="22860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391" name="Text Box 10"/>
          <p:cNvSpPr txBox="1">
            <a:spLocks noChangeArrowheads="1"/>
          </p:cNvSpPr>
          <p:nvPr/>
        </p:nvSpPr>
        <p:spPr bwMode="auto">
          <a:xfrm>
            <a:off x="8001000" y="533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a:t>
            </a:r>
          </a:p>
        </p:txBody>
      </p:sp>
      <p:sp>
        <p:nvSpPr>
          <p:cNvPr id="16392" name="Text Box 11"/>
          <p:cNvSpPr txBox="1">
            <a:spLocks noChangeArrowheads="1"/>
          </p:cNvSpPr>
          <p:nvPr/>
        </p:nvSpPr>
        <p:spPr bwMode="auto">
          <a:xfrm>
            <a:off x="838200" y="1905000"/>
            <a:ext cx="121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u="sng" dirty="0">
                <a:solidFill>
                  <a:srgbClr val="006600"/>
                </a:solidFill>
              </a:rPr>
              <a:t>7.99</a:t>
            </a:r>
            <a:br>
              <a:rPr lang="en-US" altLang="en-US" sz="2400" b="1" u="sng" dirty="0">
                <a:solidFill>
                  <a:srgbClr val="006600"/>
                </a:solidFill>
              </a:rPr>
            </a:br>
            <a:r>
              <a:rPr lang="en-US" altLang="en-US" sz="2400" b="1" dirty="0">
                <a:solidFill>
                  <a:srgbClr val="006600"/>
                </a:solidFill>
              </a:rPr>
              <a:t>6.02</a:t>
            </a:r>
          </a:p>
        </p:txBody>
      </p:sp>
      <p:sp>
        <p:nvSpPr>
          <p:cNvPr id="16393" name="Text Box 12"/>
          <p:cNvSpPr txBox="1">
            <a:spLocks noChangeArrowheads="1"/>
          </p:cNvSpPr>
          <p:nvPr/>
        </p:nvSpPr>
        <p:spPr bwMode="auto">
          <a:xfrm>
            <a:off x="1752600" y="2057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dirty="0">
                <a:solidFill>
                  <a:schemeClr val="tx1">
                    <a:lumMod val="95000"/>
                    <a:lumOff val="5000"/>
                  </a:schemeClr>
                </a:solidFill>
              </a:rPr>
              <a:t>x</a:t>
            </a:r>
          </a:p>
        </p:txBody>
      </p:sp>
      <p:sp>
        <p:nvSpPr>
          <p:cNvPr id="16394" name="Text Box 13"/>
          <p:cNvSpPr txBox="1">
            <a:spLocks noChangeArrowheads="1"/>
          </p:cNvSpPr>
          <p:nvPr/>
        </p:nvSpPr>
        <p:spPr bwMode="auto">
          <a:xfrm>
            <a:off x="2133600" y="1905000"/>
            <a:ext cx="1752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u="sng" dirty="0">
                <a:solidFill>
                  <a:srgbClr val="FF0000"/>
                </a:solidFill>
              </a:rPr>
              <a:t>10</a:t>
            </a:r>
            <a:r>
              <a:rPr lang="en-US" altLang="en-US" sz="2400" b="1" u="sng" baseline="30000" dirty="0">
                <a:solidFill>
                  <a:srgbClr val="FF0000"/>
                </a:solidFill>
              </a:rPr>
              <a:t>25</a:t>
            </a:r>
            <a:br>
              <a:rPr lang="en-US" altLang="en-US" sz="2400" b="1" u="sng" dirty="0">
                <a:solidFill>
                  <a:srgbClr val="FF0000"/>
                </a:solidFill>
              </a:rPr>
            </a:br>
            <a:r>
              <a:rPr lang="en-US" altLang="en-US" sz="2400" b="1" dirty="0">
                <a:solidFill>
                  <a:srgbClr val="FF0000"/>
                </a:solidFill>
              </a:rPr>
              <a:t>10</a:t>
            </a:r>
            <a:r>
              <a:rPr lang="en-US" altLang="en-US" sz="2400" b="1" baseline="30000" dirty="0">
                <a:solidFill>
                  <a:srgbClr val="FF0000"/>
                </a:solidFill>
              </a:rPr>
              <a:t>23</a:t>
            </a:r>
          </a:p>
        </p:txBody>
      </p:sp>
      <p:sp>
        <p:nvSpPr>
          <p:cNvPr id="16395" name="Text Box 14"/>
          <p:cNvSpPr txBox="1">
            <a:spLocks noChangeArrowheads="1"/>
          </p:cNvSpPr>
          <p:nvPr/>
        </p:nvSpPr>
        <p:spPr bwMode="auto">
          <a:xfrm>
            <a:off x="3048000" y="21336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chemeClr val="tx1">
                    <a:lumMod val="95000"/>
                    <a:lumOff val="5000"/>
                  </a:schemeClr>
                </a:solidFill>
              </a:rPr>
              <a:t>=</a:t>
            </a:r>
            <a:r>
              <a:rPr lang="en-US" altLang="en-US" sz="2800" b="1" dirty="0">
                <a:solidFill>
                  <a:srgbClr val="7030A0"/>
                </a:solidFill>
              </a:rPr>
              <a:t>  </a:t>
            </a:r>
            <a:r>
              <a:rPr lang="en-US" altLang="en-US" sz="2800" b="1" dirty="0">
                <a:solidFill>
                  <a:srgbClr val="006600"/>
                </a:solidFill>
              </a:rPr>
              <a:t>1.33</a:t>
            </a:r>
            <a:r>
              <a:rPr lang="en-US" altLang="en-US" sz="2800" b="1" dirty="0">
                <a:solidFill>
                  <a:srgbClr val="7030A0"/>
                </a:solidFill>
              </a:rPr>
              <a:t> x </a:t>
            </a:r>
            <a:r>
              <a:rPr lang="en-US" altLang="en-US" sz="2800" b="1" dirty="0">
                <a:solidFill>
                  <a:srgbClr val="FF0000"/>
                </a:solidFill>
              </a:rPr>
              <a:t>10</a:t>
            </a:r>
            <a:r>
              <a:rPr lang="en-US" altLang="en-US" sz="2800" b="1" baseline="30000" dirty="0">
                <a:solidFill>
                  <a:srgbClr val="FF0000"/>
                </a:solidFill>
              </a:rPr>
              <a:t>2</a:t>
            </a:r>
            <a:r>
              <a:rPr lang="en-US" altLang="en-US" sz="2800" b="1" dirty="0">
                <a:solidFill>
                  <a:srgbClr val="7030A0"/>
                </a:solidFill>
              </a:rPr>
              <a:t> </a:t>
            </a:r>
            <a:r>
              <a:rPr lang="en-US" altLang="en-US" sz="2800" b="1" dirty="0">
                <a:solidFill>
                  <a:schemeClr val="tx1">
                    <a:lumMod val="95000"/>
                    <a:lumOff val="5000"/>
                  </a:schemeClr>
                </a:solidFill>
              </a:rPr>
              <a:t>moles CO</a:t>
            </a:r>
            <a:r>
              <a:rPr lang="en-US" altLang="en-US" sz="2800" b="1" baseline="-25000" dirty="0">
                <a:solidFill>
                  <a:schemeClr val="tx1">
                    <a:lumMod val="95000"/>
                    <a:lumOff val="5000"/>
                  </a:schemeClr>
                </a:solidFill>
              </a:rPr>
              <a:t>2</a:t>
            </a:r>
          </a:p>
        </p:txBody>
      </p:sp>
      <p:sp>
        <p:nvSpPr>
          <p:cNvPr id="16396" name="Rectangle 15"/>
          <p:cNvSpPr>
            <a:spLocks noChangeArrowheads="1"/>
          </p:cNvSpPr>
          <p:nvPr/>
        </p:nvSpPr>
        <p:spPr bwMode="auto">
          <a:xfrm>
            <a:off x="2209800" y="388620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 </a:t>
            </a:r>
          </a:p>
        </p:txBody>
      </p:sp>
      <p:sp>
        <p:nvSpPr>
          <p:cNvPr id="16403" name="TextBox 18"/>
          <p:cNvSpPr txBox="1">
            <a:spLocks noChangeArrowheads="1"/>
          </p:cNvSpPr>
          <p:nvPr/>
        </p:nvSpPr>
        <p:spPr bwMode="auto">
          <a:xfrm>
            <a:off x="0" y="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solidFill>
                  <a:srgbClr val="006600"/>
                </a:solidFill>
              </a:rPr>
              <a:t>39.</a:t>
            </a:r>
          </a:p>
        </p:txBody>
      </p:sp>
      <p:sp>
        <p:nvSpPr>
          <p:cNvPr id="2" name="Arrow: Curved Up 1">
            <a:extLst>
              <a:ext uri="{FF2B5EF4-FFF2-40B4-BE49-F238E27FC236}">
                <a16:creationId xmlns:a16="http://schemas.microsoft.com/office/drawing/2014/main" id="{D4CF4BBE-F2F2-4E82-A5F3-55BFD12BBB90}"/>
              </a:ext>
            </a:extLst>
          </p:cNvPr>
          <p:cNvSpPr/>
          <p:nvPr/>
        </p:nvSpPr>
        <p:spPr>
          <a:xfrm>
            <a:off x="2413782" y="2792606"/>
            <a:ext cx="2767818" cy="830997"/>
          </a:xfrm>
          <a:prstGeom prst="curvedUpArrow">
            <a:avLst/>
          </a:prstGeom>
          <a:solidFill>
            <a:srgbClr val="FD81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Arrow: Curved Up 2">
            <a:extLst>
              <a:ext uri="{FF2B5EF4-FFF2-40B4-BE49-F238E27FC236}">
                <a16:creationId xmlns:a16="http://schemas.microsoft.com/office/drawing/2014/main" id="{4D754A7E-048D-460F-8A48-874B849AF4CB}"/>
              </a:ext>
            </a:extLst>
          </p:cNvPr>
          <p:cNvSpPr/>
          <p:nvPr/>
        </p:nvSpPr>
        <p:spPr>
          <a:xfrm>
            <a:off x="1308295" y="2979003"/>
            <a:ext cx="2933700" cy="830997"/>
          </a:xfrm>
          <a:prstGeom prst="curvedUpArrow">
            <a:avLst/>
          </a:prstGeom>
          <a:solidFill>
            <a:srgbClr val="85F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2EEFB98D-B887-43CA-BFA7-2837A70FAA2D}"/>
              </a:ext>
            </a:extLst>
          </p:cNvPr>
          <p:cNvSpPr txBox="1"/>
          <p:nvPr/>
        </p:nvSpPr>
        <p:spPr>
          <a:xfrm>
            <a:off x="5638800" y="3144173"/>
            <a:ext cx="2933700" cy="1015663"/>
          </a:xfrm>
          <a:prstGeom prst="rect">
            <a:avLst/>
          </a:prstGeom>
          <a:noFill/>
        </p:spPr>
        <p:txBody>
          <a:bodyPr wrap="square" rtlCol="0">
            <a:spAutoFit/>
          </a:bodyPr>
          <a:lstStyle/>
          <a:p>
            <a:pPr algn="ctr"/>
            <a:r>
              <a:rPr lang="en-US" sz="2000" b="1" dirty="0">
                <a:solidFill>
                  <a:srgbClr val="000099"/>
                </a:solidFill>
              </a:rPr>
              <a:t>Do math, adjust coefficient if needed (not now).  Use units.</a:t>
            </a:r>
          </a:p>
        </p:txBody>
      </p:sp>
    </p:spTree>
    <p:extLst>
      <p:ext uri="{BB962C8B-B14F-4D97-AF65-F5344CB8AC3E}">
        <p14:creationId xmlns:p14="http://schemas.microsoft.com/office/powerpoint/2010/main" val="327965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04800" y="457200"/>
            <a:ext cx="373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dirty="0">
                <a:solidFill>
                  <a:srgbClr val="000000"/>
                </a:solidFill>
                <a:latin typeface="Tahoma" pitchFamily="34" charset="0"/>
              </a:rPr>
              <a:t>7.99 x 10</a:t>
            </a:r>
            <a:r>
              <a:rPr lang="en-US" altLang="en-US" sz="2400" u="sng" baseline="30000" dirty="0">
                <a:solidFill>
                  <a:srgbClr val="000000"/>
                </a:solidFill>
                <a:latin typeface="Tahoma" pitchFamily="34" charset="0"/>
              </a:rPr>
              <a:t>25</a:t>
            </a:r>
            <a:r>
              <a:rPr lang="en-US" altLang="en-US" sz="2400" u="sng" dirty="0">
                <a:solidFill>
                  <a:srgbClr val="000000"/>
                </a:solidFill>
                <a:latin typeface="Tahoma" pitchFamily="34" charset="0"/>
              </a:rPr>
              <a:t> molecules CO</a:t>
            </a:r>
            <a:r>
              <a:rPr lang="en-US" altLang="en-US" sz="2400" u="sng" baseline="-25000" dirty="0">
                <a:solidFill>
                  <a:srgbClr val="000000"/>
                </a:solidFill>
                <a:latin typeface="Tahoma" pitchFamily="34" charset="0"/>
              </a:rPr>
              <a:t>2</a:t>
            </a:r>
            <a:br>
              <a:rPr lang="en-US" altLang="en-US" sz="2400" u="sng" dirty="0">
                <a:solidFill>
                  <a:srgbClr val="000000"/>
                </a:solidFill>
                <a:latin typeface="Tahoma" pitchFamily="34" charset="0"/>
              </a:rPr>
            </a:br>
            <a:r>
              <a:rPr lang="en-US" altLang="en-US" sz="2400" dirty="0">
                <a:solidFill>
                  <a:srgbClr val="000000"/>
                </a:solidFill>
                <a:latin typeface="Tahoma" pitchFamily="34" charset="0"/>
              </a:rPr>
              <a:t>1</a:t>
            </a:r>
          </a:p>
        </p:txBody>
      </p:sp>
      <p:sp>
        <p:nvSpPr>
          <p:cNvPr id="16387" name="Text Box 5"/>
          <p:cNvSpPr txBox="1">
            <a:spLocks noChangeArrowheads="1"/>
          </p:cNvSpPr>
          <p:nvPr/>
        </p:nvSpPr>
        <p:spPr bwMode="auto">
          <a:xfrm>
            <a:off x="4038600" y="609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x</a:t>
            </a:r>
          </a:p>
        </p:txBody>
      </p:sp>
      <p:sp>
        <p:nvSpPr>
          <p:cNvPr id="16388" name="Rectangle 7"/>
          <p:cNvSpPr>
            <a:spLocks noChangeArrowheads="1"/>
          </p:cNvSpPr>
          <p:nvPr/>
        </p:nvSpPr>
        <p:spPr bwMode="auto">
          <a:xfrm>
            <a:off x="4352160" y="381000"/>
            <a:ext cx="37369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dirty="0">
                <a:solidFill>
                  <a:srgbClr val="000000"/>
                </a:solidFill>
                <a:latin typeface="Tahoma" pitchFamily="34" charset="0"/>
              </a:rPr>
              <a:t>1 mole CO</a:t>
            </a:r>
            <a:r>
              <a:rPr lang="en-US" altLang="en-US" sz="2400" u="sng" baseline="-25000" dirty="0">
                <a:solidFill>
                  <a:srgbClr val="000000"/>
                </a:solidFill>
                <a:latin typeface="Tahoma" pitchFamily="34" charset="0"/>
              </a:rPr>
              <a:t>2</a:t>
            </a:r>
            <a:br>
              <a:rPr lang="en-US" altLang="en-US" sz="2400" u="sng" dirty="0">
                <a:solidFill>
                  <a:srgbClr val="000000"/>
                </a:solidFill>
                <a:latin typeface="Tahoma" pitchFamily="34" charset="0"/>
              </a:rPr>
            </a:br>
            <a:r>
              <a:rPr lang="en-US" altLang="en-US" sz="2400" dirty="0">
                <a:solidFill>
                  <a:srgbClr val="000000"/>
                </a:solidFill>
                <a:latin typeface="Tahoma" pitchFamily="34" charset="0"/>
              </a:rPr>
              <a:t>6.02 x 10</a:t>
            </a:r>
            <a:r>
              <a:rPr lang="en-US" altLang="en-US" sz="2400" baseline="30000" dirty="0">
                <a:solidFill>
                  <a:srgbClr val="000000"/>
                </a:solidFill>
                <a:latin typeface="Tahoma" pitchFamily="34" charset="0"/>
              </a:rPr>
              <a:t>23</a:t>
            </a:r>
            <a:r>
              <a:rPr lang="en-US" altLang="en-US" sz="2400" dirty="0">
                <a:solidFill>
                  <a:srgbClr val="000000"/>
                </a:solidFill>
                <a:latin typeface="Tahoma" pitchFamily="34" charset="0"/>
              </a:rPr>
              <a:t> molecules CO</a:t>
            </a:r>
            <a:r>
              <a:rPr lang="en-US" altLang="en-US" sz="2400" baseline="-25000" dirty="0">
                <a:solidFill>
                  <a:srgbClr val="000000"/>
                </a:solidFill>
                <a:latin typeface="Tahoma" pitchFamily="34" charset="0"/>
              </a:rPr>
              <a:t>2</a:t>
            </a:r>
            <a:endParaRPr lang="en-US" altLang="en-US" sz="2400" u="sng" dirty="0">
              <a:solidFill>
                <a:srgbClr val="000000"/>
              </a:solidFill>
              <a:latin typeface="Tahoma" pitchFamily="34" charset="0"/>
            </a:endParaRPr>
          </a:p>
        </p:txBody>
      </p:sp>
      <p:sp>
        <p:nvSpPr>
          <p:cNvPr id="16389" name="Line 8"/>
          <p:cNvSpPr>
            <a:spLocks noChangeShapeType="1"/>
          </p:cNvSpPr>
          <p:nvPr/>
        </p:nvSpPr>
        <p:spPr bwMode="auto">
          <a:xfrm flipV="1">
            <a:off x="2171700" y="519113"/>
            <a:ext cx="1981200" cy="22860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390" name="Line 9"/>
          <p:cNvSpPr>
            <a:spLocks noChangeShapeType="1"/>
          </p:cNvSpPr>
          <p:nvPr/>
        </p:nvSpPr>
        <p:spPr bwMode="auto">
          <a:xfrm flipV="1">
            <a:off x="6248400" y="838200"/>
            <a:ext cx="1676400" cy="22860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391" name="Text Box 10"/>
          <p:cNvSpPr txBox="1">
            <a:spLocks noChangeArrowheads="1"/>
          </p:cNvSpPr>
          <p:nvPr/>
        </p:nvSpPr>
        <p:spPr bwMode="auto">
          <a:xfrm>
            <a:off x="8001000" y="533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a:t>
            </a:r>
          </a:p>
        </p:txBody>
      </p:sp>
      <p:sp>
        <p:nvSpPr>
          <p:cNvPr id="16392" name="Text Box 11"/>
          <p:cNvSpPr txBox="1">
            <a:spLocks noChangeArrowheads="1"/>
          </p:cNvSpPr>
          <p:nvPr/>
        </p:nvSpPr>
        <p:spPr bwMode="auto">
          <a:xfrm>
            <a:off x="838200" y="1905000"/>
            <a:ext cx="121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u="sng">
                <a:solidFill>
                  <a:srgbClr val="7030A0"/>
                </a:solidFill>
              </a:rPr>
              <a:t>7.99</a:t>
            </a:r>
            <a:br>
              <a:rPr lang="en-US" altLang="en-US" sz="2400" b="1" u="sng">
                <a:solidFill>
                  <a:srgbClr val="7030A0"/>
                </a:solidFill>
              </a:rPr>
            </a:br>
            <a:r>
              <a:rPr lang="en-US" altLang="en-US" sz="2400" b="1">
                <a:solidFill>
                  <a:srgbClr val="7030A0"/>
                </a:solidFill>
              </a:rPr>
              <a:t>6.02</a:t>
            </a:r>
          </a:p>
        </p:txBody>
      </p:sp>
      <p:sp>
        <p:nvSpPr>
          <p:cNvPr id="16393" name="Text Box 12"/>
          <p:cNvSpPr txBox="1">
            <a:spLocks noChangeArrowheads="1"/>
          </p:cNvSpPr>
          <p:nvPr/>
        </p:nvSpPr>
        <p:spPr bwMode="auto">
          <a:xfrm>
            <a:off x="1752600" y="2057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solidFill>
                  <a:srgbClr val="7030A0"/>
                </a:solidFill>
              </a:rPr>
              <a:t>x</a:t>
            </a:r>
          </a:p>
        </p:txBody>
      </p:sp>
      <p:sp>
        <p:nvSpPr>
          <p:cNvPr id="16394" name="Text Box 13"/>
          <p:cNvSpPr txBox="1">
            <a:spLocks noChangeArrowheads="1"/>
          </p:cNvSpPr>
          <p:nvPr/>
        </p:nvSpPr>
        <p:spPr bwMode="auto">
          <a:xfrm>
            <a:off x="2133600" y="1905000"/>
            <a:ext cx="1752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u="sng" dirty="0">
                <a:solidFill>
                  <a:srgbClr val="7030A0"/>
                </a:solidFill>
              </a:rPr>
              <a:t>10</a:t>
            </a:r>
            <a:r>
              <a:rPr lang="en-US" altLang="en-US" sz="2400" b="1" u="sng" baseline="30000" dirty="0">
                <a:solidFill>
                  <a:srgbClr val="7030A0"/>
                </a:solidFill>
              </a:rPr>
              <a:t>25</a:t>
            </a:r>
            <a:br>
              <a:rPr lang="en-US" altLang="en-US" sz="2400" b="1" u="sng" dirty="0">
                <a:solidFill>
                  <a:srgbClr val="7030A0"/>
                </a:solidFill>
              </a:rPr>
            </a:br>
            <a:r>
              <a:rPr lang="en-US" altLang="en-US" sz="2400" b="1" dirty="0">
                <a:solidFill>
                  <a:srgbClr val="7030A0"/>
                </a:solidFill>
              </a:rPr>
              <a:t>10</a:t>
            </a:r>
            <a:r>
              <a:rPr lang="en-US" altLang="en-US" sz="2400" b="1" baseline="30000" dirty="0">
                <a:solidFill>
                  <a:srgbClr val="7030A0"/>
                </a:solidFill>
              </a:rPr>
              <a:t>23</a:t>
            </a:r>
          </a:p>
        </p:txBody>
      </p:sp>
      <p:sp>
        <p:nvSpPr>
          <p:cNvPr id="16395" name="Text Box 14"/>
          <p:cNvSpPr txBox="1">
            <a:spLocks noChangeArrowheads="1"/>
          </p:cNvSpPr>
          <p:nvPr/>
        </p:nvSpPr>
        <p:spPr bwMode="auto">
          <a:xfrm>
            <a:off x="3048000" y="21336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7030A0"/>
                </a:solidFill>
              </a:rPr>
              <a:t>=  1.33 x 10</a:t>
            </a:r>
            <a:r>
              <a:rPr lang="en-US" altLang="en-US" sz="2800" b="1" baseline="30000" dirty="0">
                <a:solidFill>
                  <a:srgbClr val="7030A0"/>
                </a:solidFill>
              </a:rPr>
              <a:t>2</a:t>
            </a:r>
            <a:r>
              <a:rPr lang="en-US" altLang="en-US" sz="2800" b="1" dirty="0">
                <a:solidFill>
                  <a:srgbClr val="7030A0"/>
                </a:solidFill>
              </a:rPr>
              <a:t> moles CO</a:t>
            </a:r>
            <a:r>
              <a:rPr lang="en-US" altLang="en-US" sz="2800" b="1" baseline="-25000" dirty="0">
                <a:solidFill>
                  <a:srgbClr val="7030A0"/>
                </a:solidFill>
              </a:rPr>
              <a:t>2</a:t>
            </a:r>
          </a:p>
        </p:txBody>
      </p:sp>
      <p:sp>
        <p:nvSpPr>
          <p:cNvPr id="16396" name="Rectangle 15"/>
          <p:cNvSpPr>
            <a:spLocks noChangeArrowheads="1"/>
          </p:cNvSpPr>
          <p:nvPr/>
        </p:nvSpPr>
        <p:spPr bwMode="auto">
          <a:xfrm>
            <a:off x="2209800" y="388620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 </a:t>
            </a:r>
          </a:p>
        </p:txBody>
      </p:sp>
      <p:sp>
        <p:nvSpPr>
          <p:cNvPr id="16397" name="Rectangle 17"/>
          <p:cNvSpPr>
            <a:spLocks noChangeArrowheads="1"/>
          </p:cNvSpPr>
          <p:nvPr/>
        </p:nvSpPr>
        <p:spPr bwMode="auto">
          <a:xfrm>
            <a:off x="0" y="3062287"/>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b="1" dirty="0">
                <a:solidFill>
                  <a:srgbClr val="0000CC"/>
                </a:solidFill>
              </a:rPr>
              <a:t>1.33 x 10</a:t>
            </a:r>
            <a:r>
              <a:rPr lang="en-US" altLang="en-US" sz="3600" b="1" baseline="30000" dirty="0">
                <a:solidFill>
                  <a:srgbClr val="0000CC"/>
                </a:solidFill>
              </a:rPr>
              <a:t>2</a:t>
            </a:r>
            <a:r>
              <a:rPr lang="en-US" altLang="en-US" sz="3600" b="1" dirty="0">
                <a:solidFill>
                  <a:srgbClr val="0000CC"/>
                </a:solidFill>
              </a:rPr>
              <a:t> moles CO</a:t>
            </a:r>
            <a:r>
              <a:rPr lang="en-US" altLang="en-US" sz="3600" b="1" baseline="-25000" dirty="0">
                <a:solidFill>
                  <a:srgbClr val="0000CC"/>
                </a:solidFill>
              </a:rPr>
              <a:t>2   </a:t>
            </a:r>
            <a:r>
              <a:rPr lang="en-US" altLang="en-US" sz="3600" b="1" dirty="0">
                <a:solidFill>
                  <a:srgbClr val="0000CC"/>
                </a:solidFill>
              </a:rPr>
              <a:t>=  133 moles CO</a:t>
            </a:r>
            <a:r>
              <a:rPr lang="en-US" altLang="en-US" sz="3600" b="1" baseline="-25000" dirty="0">
                <a:solidFill>
                  <a:srgbClr val="0000CC"/>
                </a:solidFill>
              </a:rPr>
              <a:t>2</a:t>
            </a:r>
          </a:p>
        </p:txBody>
      </p:sp>
      <p:sp>
        <p:nvSpPr>
          <p:cNvPr id="16403" name="TextBox 18"/>
          <p:cNvSpPr txBox="1">
            <a:spLocks noChangeArrowheads="1"/>
          </p:cNvSpPr>
          <p:nvPr/>
        </p:nvSpPr>
        <p:spPr bwMode="auto">
          <a:xfrm>
            <a:off x="0" y="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solidFill>
                  <a:srgbClr val="006600"/>
                </a:solidFill>
              </a:rPr>
              <a:t>39.</a:t>
            </a:r>
          </a:p>
        </p:txBody>
      </p:sp>
      <p:sp>
        <p:nvSpPr>
          <p:cNvPr id="2" name="TextBox 1"/>
          <p:cNvSpPr txBox="1"/>
          <p:nvPr/>
        </p:nvSpPr>
        <p:spPr>
          <a:xfrm>
            <a:off x="294640" y="5178294"/>
            <a:ext cx="8382000" cy="1384995"/>
          </a:xfrm>
          <a:prstGeom prst="rect">
            <a:avLst/>
          </a:prstGeom>
          <a:noFill/>
        </p:spPr>
        <p:txBody>
          <a:bodyPr wrap="square" rtlCol="0">
            <a:spAutoFit/>
          </a:bodyPr>
          <a:lstStyle/>
          <a:p>
            <a:r>
              <a:rPr lang="en-US" sz="2800" b="1" dirty="0">
                <a:solidFill>
                  <a:srgbClr val="FF0000"/>
                </a:solidFill>
              </a:rPr>
              <a:t>Now, last step… </a:t>
            </a:r>
          </a:p>
          <a:p>
            <a:endParaRPr lang="en-US" sz="2800" b="1" dirty="0">
              <a:solidFill>
                <a:srgbClr val="FF0000"/>
              </a:solidFill>
            </a:endParaRPr>
          </a:p>
          <a:p>
            <a:r>
              <a:rPr lang="en-US" sz="2800" b="1" dirty="0">
                <a:solidFill>
                  <a:srgbClr val="FF0000"/>
                </a:solidFill>
              </a:rPr>
              <a:t>         covert 133 moles of </a:t>
            </a:r>
            <a:r>
              <a:rPr lang="en-US" altLang="en-US" sz="2800" b="1" dirty="0">
                <a:solidFill>
                  <a:srgbClr val="FF0000"/>
                </a:solidFill>
              </a:rPr>
              <a:t>CO</a:t>
            </a:r>
            <a:r>
              <a:rPr lang="en-US" altLang="en-US" sz="2800" b="1" baseline="-25000" dirty="0">
                <a:solidFill>
                  <a:srgbClr val="FF0000"/>
                </a:solidFill>
              </a:rPr>
              <a:t>2</a:t>
            </a:r>
            <a:r>
              <a:rPr lang="en-US" sz="2800" b="1" dirty="0">
                <a:solidFill>
                  <a:srgbClr val="FF0000"/>
                </a:solidFill>
              </a:rPr>
              <a:t> into grams of </a:t>
            </a:r>
            <a:r>
              <a:rPr lang="en-US" altLang="en-US" sz="2800" b="1" dirty="0">
                <a:solidFill>
                  <a:srgbClr val="FF0000"/>
                </a:solidFill>
              </a:rPr>
              <a:t>CO</a:t>
            </a:r>
            <a:r>
              <a:rPr lang="en-US" altLang="en-US" sz="2800" b="1" baseline="-25000" dirty="0">
                <a:solidFill>
                  <a:srgbClr val="FF0000"/>
                </a:solidFill>
              </a:rPr>
              <a:t>2</a:t>
            </a:r>
          </a:p>
        </p:txBody>
      </p:sp>
      <p:sp>
        <p:nvSpPr>
          <p:cNvPr id="3" name="TextBox 2">
            <a:extLst>
              <a:ext uri="{FF2B5EF4-FFF2-40B4-BE49-F238E27FC236}">
                <a16:creationId xmlns:a16="http://schemas.microsoft.com/office/drawing/2014/main" id="{7B2C38DC-0BAC-E918-C0B2-AC25A70D4FAD}"/>
              </a:ext>
            </a:extLst>
          </p:cNvPr>
          <p:cNvSpPr txBox="1"/>
          <p:nvPr/>
        </p:nvSpPr>
        <p:spPr>
          <a:xfrm>
            <a:off x="4914900" y="4405497"/>
            <a:ext cx="2667000" cy="707886"/>
          </a:xfrm>
          <a:prstGeom prst="rect">
            <a:avLst/>
          </a:prstGeom>
          <a:noFill/>
        </p:spPr>
        <p:txBody>
          <a:bodyPr wrap="square" rtlCol="0">
            <a:spAutoFit/>
          </a:bodyPr>
          <a:lstStyle/>
          <a:p>
            <a:pPr algn="ctr"/>
            <a:r>
              <a:rPr lang="en-US" sz="2000" b="1" dirty="0">
                <a:solidFill>
                  <a:srgbClr val="000099"/>
                </a:solidFill>
              </a:rPr>
              <a:t>Use easy numbers when you can.</a:t>
            </a:r>
          </a:p>
        </p:txBody>
      </p:sp>
    </p:spTree>
    <p:extLst>
      <p:ext uri="{BB962C8B-B14F-4D97-AF65-F5344CB8AC3E}">
        <p14:creationId xmlns:p14="http://schemas.microsoft.com/office/powerpoint/2010/main" val="240824316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Rectangle 15"/>
          <p:cNvSpPr>
            <a:spLocks noChangeArrowheads="1"/>
          </p:cNvSpPr>
          <p:nvPr/>
        </p:nvSpPr>
        <p:spPr bwMode="auto">
          <a:xfrm>
            <a:off x="2171700" y="489756"/>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 </a:t>
            </a:r>
          </a:p>
        </p:txBody>
      </p:sp>
      <p:sp>
        <p:nvSpPr>
          <p:cNvPr id="16398" name="Rectangle 19"/>
          <p:cNvSpPr>
            <a:spLocks noChangeArrowheads="1"/>
          </p:cNvSpPr>
          <p:nvPr/>
        </p:nvSpPr>
        <p:spPr bwMode="auto">
          <a:xfrm>
            <a:off x="108655" y="1485341"/>
            <a:ext cx="26949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800" b="1" u="sng" dirty="0">
                <a:solidFill>
                  <a:srgbClr val="000000">
                    <a:lumMod val="95000"/>
                    <a:lumOff val="5000"/>
                  </a:srgbClr>
                </a:solidFill>
              </a:rPr>
              <a:t>133 moles CO</a:t>
            </a:r>
            <a:r>
              <a:rPr lang="en-US" altLang="en-US" sz="2800" b="1" u="sng" baseline="-25000" dirty="0">
                <a:solidFill>
                  <a:srgbClr val="000000">
                    <a:lumMod val="95000"/>
                    <a:lumOff val="5000"/>
                  </a:srgbClr>
                </a:solidFill>
              </a:rPr>
              <a:t>2</a:t>
            </a:r>
            <a:br>
              <a:rPr lang="en-US" altLang="en-US" sz="2800" b="1" u="sng" baseline="-25000" dirty="0">
                <a:solidFill>
                  <a:srgbClr val="000000">
                    <a:lumMod val="95000"/>
                    <a:lumOff val="5000"/>
                  </a:srgbClr>
                </a:solidFill>
              </a:rPr>
            </a:br>
            <a:r>
              <a:rPr lang="en-US" altLang="en-US" sz="2800" b="1" dirty="0">
                <a:solidFill>
                  <a:srgbClr val="000000">
                    <a:lumMod val="95000"/>
                    <a:lumOff val="5000"/>
                  </a:srgbClr>
                </a:solidFill>
              </a:rPr>
              <a:t>1</a:t>
            </a:r>
          </a:p>
        </p:txBody>
      </p:sp>
      <p:sp>
        <p:nvSpPr>
          <p:cNvPr id="16403" name="TextBox 18"/>
          <p:cNvSpPr txBox="1">
            <a:spLocks noChangeArrowheads="1"/>
          </p:cNvSpPr>
          <p:nvPr/>
        </p:nvSpPr>
        <p:spPr bwMode="auto">
          <a:xfrm>
            <a:off x="0" y="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solidFill>
                  <a:srgbClr val="006600"/>
                </a:solidFill>
              </a:rPr>
              <a:t>39.</a:t>
            </a:r>
          </a:p>
        </p:txBody>
      </p:sp>
      <p:sp>
        <p:nvSpPr>
          <p:cNvPr id="2" name="TextBox 1">
            <a:extLst>
              <a:ext uri="{FF2B5EF4-FFF2-40B4-BE49-F238E27FC236}">
                <a16:creationId xmlns:a16="http://schemas.microsoft.com/office/drawing/2014/main" id="{DAB555FB-7282-32DC-58A7-5F096AAD2D54}"/>
              </a:ext>
            </a:extLst>
          </p:cNvPr>
          <p:cNvSpPr txBox="1"/>
          <p:nvPr/>
        </p:nvSpPr>
        <p:spPr>
          <a:xfrm>
            <a:off x="108655" y="2721114"/>
            <a:ext cx="2667000" cy="707886"/>
          </a:xfrm>
          <a:prstGeom prst="rect">
            <a:avLst/>
          </a:prstGeom>
          <a:noFill/>
        </p:spPr>
        <p:txBody>
          <a:bodyPr wrap="square" rtlCol="0">
            <a:spAutoFit/>
          </a:bodyPr>
          <a:lstStyle/>
          <a:p>
            <a:pPr algn="ctr"/>
            <a:r>
              <a:rPr lang="en-US" sz="2000" b="1" dirty="0">
                <a:solidFill>
                  <a:srgbClr val="000099"/>
                </a:solidFill>
              </a:rPr>
              <a:t>START AGAIN,</a:t>
            </a:r>
            <a:br>
              <a:rPr lang="en-US" sz="2000" b="1" dirty="0">
                <a:solidFill>
                  <a:srgbClr val="000099"/>
                </a:solidFill>
              </a:rPr>
            </a:br>
            <a:r>
              <a:rPr lang="en-US" sz="2000" b="1" dirty="0">
                <a:solidFill>
                  <a:srgbClr val="000099"/>
                </a:solidFill>
              </a:rPr>
              <a:t>OVER ONE</a:t>
            </a:r>
          </a:p>
        </p:txBody>
      </p:sp>
    </p:spTree>
    <p:extLst>
      <p:ext uri="{BB962C8B-B14F-4D97-AF65-F5344CB8AC3E}">
        <p14:creationId xmlns:p14="http://schemas.microsoft.com/office/powerpoint/2010/main" val="17138211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Rectangle 15"/>
          <p:cNvSpPr>
            <a:spLocks noChangeArrowheads="1"/>
          </p:cNvSpPr>
          <p:nvPr/>
        </p:nvSpPr>
        <p:spPr bwMode="auto">
          <a:xfrm>
            <a:off x="2171700" y="489756"/>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 </a:t>
            </a:r>
          </a:p>
        </p:txBody>
      </p:sp>
      <p:sp>
        <p:nvSpPr>
          <p:cNvPr id="16398" name="Rectangle 19"/>
          <p:cNvSpPr>
            <a:spLocks noChangeArrowheads="1"/>
          </p:cNvSpPr>
          <p:nvPr/>
        </p:nvSpPr>
        <p:spPr bwMode="auto">
          <a:xfrm>
            <a:off x="108655" y="1485341"/>
            <a:ext cx="26949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800" b="1" u="sng" dirty="0">
                <a:solidFill>
                  <a:srgbClr val="000000">
                    <a:lumMod val="95000"/>
                    <a:lumOff val="5000"/>
                  </a:srgbClr>
                </a:solidFill>
              </a:rPr>
              <a:t>133 moles CO</a:t>
            </a:r>
            <a:r>
              <a:rPr lang="en-US" altLang="en-US" sz="2800" b="1" u="sng" baseline="-25000" dirty="0">
                <a:solidFill>
                  <a:srgbClr val="000000">
                    <a:lumMod val="95000"/>
                    <a:lumOff val="5000"/>
                  </a:srgbClr>
                </a:solidFill>
              </a:rPr>
              <a:t>2</a:t>
            </a:r>
            <a:br>
              <a:rPr lang="en-US" altLang="en-US" sz="2800" b="1" u="sng" baseline="-25000" dirty="0">
                <a:solidFill>
                  <a:srgbClr val="000000">
                    <a:lumMod val="95000"/>
                    <a:lumOff val="5000"/>
                  </a:srgbClr>
                </a:solidFill>
              </a:rPr>
            </a:br>
            <a:r>
              <a:rPr lang="en-US" altLang="en-US" sz="2800" b="1" dirty="0">
                <a:solidFill>
                  <a:srgbClr val="000000">
                    <a:lumMod val="95000"/>
                    <a:lumOff val="5000"/>
                  </a:srgbClr>
                </a:solidFill>
              </a:rPr>
              <a:t>1</a:t>
            </a:r>
          </a:p>
        </p:txBody>
      </p:sp>
      <p:sp>
        <p:nvSpPr>
          <p:cNvPr id="16399" name="Text Box 20"/>
          <p:cNvSpPr txBox="1">
            <a:spLocks noChangeArrowheads="1"/>
          </p:cNvSpPr>
          <p:nvPr/>
        </p:nvSpPr>
        <p:spPr bwMode="auto">
          <a:xfrm>
            <a:off x="2971800" y="1632756"/>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solidFill>
                  <a:srgbClr val="000000">
                    <a:lumMod val="95000"/>
                    <a:lumOff val="5000"/>
                  </a:srgbClr>
                </a:solidFill>
              </a:rPr>
              <a:t>x</a:t>
            </a:r>
          </a:p>
        </p:txBody>
      </p:sp>
      <p:sp>
        <p:nvSpPr>
          <p:cNvPr id="16400" name="Rectangle 22"/>
          <p:cNvSpPr>
            <a:spLocks noChangeArrowheads="1"/>
          </p:cNvSpPr>
          <p:nvPr/>
        </p:nvSpPr>
        <p:spPr bwMode="auto">
          <a:xfrm>
            <a:off x="3308152" y="1470370"/>
            <a:ext cx="20938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800" b="1" u="sng" dirty="0">
                <a:solidFill>
                  <a:srgbClr val="000000">
                    <a:lumMod val="95000"/>
                    <a:lumOff val="5000"/>
                  </a:srgbClr>
                </a:solidFill>
              </a:rPr>
              <a:t>44 g CO</a:t>
            </a:r>
            <a:r>
              <a:rPr lang="en-US" altLang="en-US" sz="2800" b="1" u="sng" baseline="-25000" dirty="0">
                <a:solidFill>
                  <a:srgbClr val="000000">
                    <a:lumMod val="95000"/>
                    <a:lumOff val="5000"/>
                  </a:srgbClr>
                </a:solidFill>
              </a:rPr>
              <a:t>2</a:t>
            </a:r>
            <a:br>
              <a:rPr lang="en-US" altLang="en-US" sz="2800" b="1" dirty="0">
                <a:solidFill>
                  <a:srgbClr val="000000">
                    <a:lumMod val="95000"/>
                    <a:lumOff val="5000"/>
                  </a:srgbClr>
                </a:solidFill>
              </a:rPr>
            </a:br>
            <a:r>
              <a:rPr lang="en-US" altLang="en-US" sz="2800" b="1" dirty="0">
                <a:solidFill>
                  <a:srgbClr val="000000">
                    <a:lumMod val="95000"/>
                    <a:lumOff val="5000"/>
                  </a:srgbClr>
                </a:solidFill>
              </a:rPr>
              <a:t>1 mole CO</a:t>
            </a:r>
            <a:r>
              <a:rPr lang="en-US" altLang="en-US" sz="2800" b="1" baseline="-25000" dirty="0">
                <a:solidFill>
                  <a:srgbClr val="000000">
                    <a:lumMod val="95000"/>
                    <a:lumOff val="5000"/>
                  </a:srgbClr>
                </a:solidFill>
              </a:rPr>
              <a:t>2</a:t>
            </a:r>
            <a:endParaRPr lang="en-US" altLang="en-US" sz="2800" b="1" dirty="0">
              <a:solidFill>
                <a:srgbClr val="000000">
                  <a:lumMod val="95000"/>
                  <a:lumOff val="5000"/>
                </a:srgbClr>
              </a:solidFill>
            </a:endParaRPr>
          </a:p>
        </p:txBody>
      </p:sp>
      <p:sp>
        <p:nvSpPr>
          <p:cNvPr id="16401" name="Text Box 23"/>
          <p:cNvSpPr txBox="1">
            <a:spLocks noChangeArrowheads="1"/>
          </p:cNvSpPr>
          <p:nvPr/>
        </p:nvSpPr>
        <p:spPr bwMode="auto">
          <a:xfrm>
            <a:off x="5334000" y="1632756"/>
            <a:ext cx="3543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solidFill>
                  <a:srgbClr val="000000">
                    <a:lumMod val="95000"/>
                    <a:lumOff val="5000"/>
                  </a:srgbClr>
                </a:solidFill>
              </a:rPr>
              <a:t>=   </a:t>
            </a:r>
            <a:endParaRPr lang="en-US" altLang="en-US" sz="2800" b="1" dirty="0">
              <a:solidFill>
                <a:srgbClr val="FF0000"/>
              </a:solidFill>
            </a:endParaRPr>
          </a:p>
        </p:txBody>
      </p:sp>
      <p:sp>
        <p:nvSpPr>
          <p:cNvPr id="16403" name="TextBox 18"/>
          <p:cNvSpPr txBox="1">
            <a:spLocks noChangeArrowheads="1"/>
          </p:cNvSpPr>
          <p:nvPr/>
        </p:nvSpPr>
        <p:spPr bwMode="auto">
          <a:xfrm>
            <a:off x="0" y="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solidFill>
                  <a:srgbClr val="006600"/>
                </a:solidFill>
              </a:rPr>
              <a:t>39.</a:t>
            </a:r>
          </a:p>
        </p:txBody>
      </p:sp>
      <p:sp>
        <p:nvSpPr>
          <p:cNvPr id="2" name="TextBox 1">
            <a:extLst>
              <a:ext uri="{FF2B5EF4-FFF2-40B4-BE49-F238E27FC236}">
                <a16:creationId xmlns:a16="http://schemas.microsoft.com/office/drawing/2014/main" id="{75F4AE4A-2380-7FFB-82A8-C77C7A5E8DF3}"/>
              </a:ext>
            </a:extLst>
          </p:cNvPr>
          <p:cNvSpPr txBox="1"/>
          <p:nvPr/>
        </p:nvSpPr>
        <p:spPr>
          <a:xfrm>
            <a:off x="3238500" y="2746514"/>
            <a:ext cx="2667000" cy="1938992"/>
          </a:xfrm>
          <a:prstGeom prst="rect">
            <a:avLst/>
          </a:prstGeom>
          <a:noFill/>
        </p:spPr>
        <p:txBody>
          <a:bodyPr wrap="square" rtlCol="0">
            <a:spAutoFit/>
          </a:bodyPr>
          <a:lstStyle/>
          <a:p>
            <a:pPr algn="ctr"/>
            <a:r>
              <a:rPr lang="en-US" sz="2000" b="1" dirty="0">
                <a:solidFill>
                  <a:srgbClr val="000099"/>
                </a:solidFill>
              </a:rPr>
              <a:t>HERE WE NEED MOLAR MASS</a:t>
            </a:r>
          </a:p>
          <a:p>
            <a:pPr algn="ctr"/>
            <a:r>
              <a:rPr lang="en-US" sz="2000" b="1" dirty="0">
                <a:solidFill>
                  <a:srgbClr val="000099"/>
                </a:solidFill>
              </a:rPr>
              <a:t>NOT UPSIDE DOWN,  MAKE SURE UNITS CANCEL OUT.</a:t>
            </a:r>
          </a:p>
        </p:txBody>
      </p:sp>
    </p:spTree>
    <p:extLst>
      <p:ext uri="{BB962C8B-B14F-4D97-AF65-F5344CB8AC3E}">
        <p14:creationId xmlns:p14="http://schemas.microsoft.com/office/powerpoint/2010/main" val="16405493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Rectangle 15"/>
          <p:cNvSpPr>
            <a:spLocks noChangeArrowheads="1"/>
          </p:cNvSpPr>
          <p:nvPr/>
        </p:nvSpPr>
        <p:spPr bwMode="auto">
          <a:xfrm>
            <a:off x="2171700" y="489756"/>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 </a:t>
            </a:r>
          </a:p>
        </p:txBody>
      </p:sp>
      <p:sp>
        <p:nvSpPr>
          <p:cNvPr id="16398" name="Rectangle 19"/>
          <p:cNvSpPr>
            <a:spLocks noChangeArrowheads="1"/>
          </p:cNvSpPr>
          <p:nvPr/>
        </p:nvSpPr>
        <p:spPr bwMode="auto">
          <a:xfrm>
            <a:off x="108655" y="1485341"/>
            <a:ext cx="26949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800" b="1" u="sng" dirty="0">
                <a:solidFill>
                  <a:srgbClr val="000000">
                    <a:lumMod val="95000"/>
                    <a:lumOff val="5000"/>
                  </a:srgbClr>
                </a:solidFill>
              </a:rPr>
              <a:t>133 moles CO</a:t>
            </a:r>
            <a:r>
              <a:rPr lang="en-US" altLang="en-US" sz="2800" b="1" u="sng" baseline="-25000" dirty="0">
                <a:solidFill>
                  <a:srgbClr val="000000">
                    <a:lumMod val="95000"/>
                    <a:lumOff val="5000"/>
                  </a:srgbClr>
                </a:solidFill>
              </a:rPr>
              <a:t>2</a:t>
            </a:r>
            <a:br>
              <a:rPr lang="en-US" altLang="en-US" sz="2800" b="1" u="sng" baseline="-25000" dirty="0">
                <a:solidFill>
                  <a:srgbClr val="000000">
                    <a:lumMod val="95000"/>
                    <a:lumOff val="5000"/>
                  </a:srgbClr>
                </a:solidFill>
              </a:rPr>
            </a:br>
            <a:r>
              <a:rPr lang="en-US" altLang="en-US" sz="2800" b="1" dirty="0">
                <a:solidFill>
                  <a:srgbClr val="000000">
                    <a:lumMod val="95000"/>
                    <a:lumOff val="5000"/>
                  </a:srgbClr>
                </a:solidFill>
              </a:rPr>
              <a:t>1</a:t>
            </a:r>
          </a:p>
        </p:txBody>
      </p:sp>
      <p:sp>
        <p:nvSpPr>
          <p:cNvPr id="16399" name="Text Box 20"/>
          <p:cNvSpPr txBox="1">
            <a:spLocks noChangeArrowheads="1"/>
          </p:cNvSpPr>
          <p:nvPr/>
        </p:nvSpPr>
        <p:spPr bwMode="auto">
          <a:xfrm>
            <a:off x="2971800" y="1632756"/>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solidFill>
                  <a:srgbClr val="000000">
                    <a:lumMod val="95000"/>
                    <a:lumOff val="5000"/>
                  </a:srgbClr>
                </a:solidFill>
              </a:rPr>
              <a:t>x</a:t>
            </a:r>
          </a:p>
        </p:txBody>
      </p:sp>
      <p:sp>
        <p:nvSpPr>
          <p:cNvPr id="16400" name="Rectangle 22"/>
          <p:cNvSpPr>
            <a:spLocks noChangeArrowheads="1"/>
          </p:cNvSpPr>
          <p:nvPr/>
        </p:nvSpPr>
        <p:spPr bwMode="auto">
          <a:xfrm>
            <a:off x="3308152" y="1470370"/>
            <a:ext cx="20938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800" b="1" u="sng" dirty="0">
                <a:solidFill>
                  <a:srgbClr val="000000">
                    <a:lumMod val="95000"/>
                    <a:lumOff val="5000"/>
                  </a:srgbClr>
                </a:solidFill>
              </a:rPr>
              <a:t>44 g CO</a:t>
            </a:r>
            <a:r>
              <a:rPr lang="en-US" altLang="en-US" sz="2800" b="1" u="sng" baseline="-25000" dirty="0">
                <a:solidFill>
                  <a:srgbClr val="000000">
                    <a:lumMod val="95000"/>
                    <a:lumOff val="5000"/>
                  </a:srgbClr>
                </a:solidFill>
              </a:rPr>
              <a:t>2</a:t>
            </a:r>
            <a:br>
              <a:rPr lang="en-US" altLang="en-US" sz="2800" b="1" dirty="0">
                <a:solidFill>
                  <a:srgbClr val="000000">
                    <a:lumMod val="95000"/>
                    <a:lumOff val="5000"/>
                  </a:srgbClr>
                </a:solidFill>
              </a:rPr>
            </a:br>
            <a:r>
              <a:rPr lang="en-US" altLang="en-US" sz="2800" b="1" dirty="0">
                <a:solidFill>
                  <a:srgbClr val="000000">
                    <a:lumMod val="95000"/>
                    <a:lumOff val="5000"/>
                  </a:srgbClr>
                </a:solidFill>
              </a:rPr>
              <a:t>1 mole CO</a:t>
            </a:r>
            <a:r>
              <a:rPr lang="en-US" altLang="en-US" sz="2800" b="1" baseline="-25000" dirty="0">
                <a:solidFill>
                  <a:srgbClr val="000000">
                    <a:lumMod val="95000"/>
                    <a:lumOff val="5000"/>
                  </a:srgbClr>
                </a:solidFill>
              </a:rPr>
              <a:t>2</a:t>
            </a:r>
            <a:endParaRPr lang="en-US" altLang="en-US" sz="2800" b="1" dirty="0">
              <a:solidFill>
                <a:srgbClr val="000000">
                  <a:lumMod val="95000"/>
                  <a:lumOff val="5000"/>
                </a:srgbClr>
              </a:solidFill>
            </a:endParaRPr>
          </a:p>
        </p:txBody>
      </p:sp>
      <p:sp>
        <p:nvSpPr>
          <p:cNvPr id="16401" name="Text Box 23"/>
          <p:cNvSpPr txBox="1">
            <a:spLocks noChangeArrowheads="1"/>
          </p:cNvSpPr>
          <p:nvPr/>
        </p:nvSpPr>
        <p:spPr bwMode="auto">
          <a:xfrm>
            <a:off x="5334000" y="1632756"/>
            <a:ext cx="3543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solidFill>
                  <a:srgbClr val="000000">
                    <a:lumMod val="95000"/>
                    <a:lumOff val="5000"/>
                  </a:srgbClr>
                </a:solidFill>
              </a:rPr>
              <a:t>=   </a:t>
            </a:r>
            <a:endParaRPr lang="en-US" altLang="en-US" sz="2800" b="1" dirty="0">
              <a:solidFill>
                <a:srgbClr val="FF0000"/>
              </a:solidFill>
            </a:endParaRPr>
          </a:p>
        </p:txBody>
      </p:sp>
      <p:sp>
        <p:nvSpPr>
          <p:cNvPr id="16403" name="TextBox 18"/>
          <p:cNvSpPr txBox="1">
            <a:spLocks noChangeArrowheads="1"/>
          </p:cNvSpPr>
          <p:nvPr/>
        </p:nvSpPr>
        <p:spPr bwMode="auto">
          <a:xfrm>
            <a:off x="0" y="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solidFill>
                  <a:srgbClr val="006600"/>
                </a:solidFill>
              </a:rPr>
              <a:t>39.</a:t>
            </a:r>
          </a:p>
        </p:txBody>
      </p:sp>
      <p:cxnSp>
        <p:nvCxnSpPr>
          <p:cNvPr id="3" name="Straight Connector 2">
            <a:extLst>
              <a:ext uri="{FF2B5EF4-FFF2-40B4-BE49-F238E27FC236}">
                <a16:creationId xmlns:a16="http://schemas.microsoft.com/office/drawing/2014/main" id="{F468C359-83E8-48FC-AB3B-2A0237953947}"/>
              </a:ext>
            </a:extLst>
          </p:cNvPr>
          <p:cNvCxnSpPr/>
          <p:nvPr/>
        </p:nvCxnSpPr>
        <p:spPr>
          <a:xfrm flipH="1">
            <a:off x="1219200" y="1485341"/>
            <a:ext cx="1584424" cy="343459"/>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BD4E09-B1E4-45D3-BBEF-D6F3F0665AD2}"/>
              </a:ext>
            </a:extLst>
          </p:cNvPr>
          <p:cNvCxnSpPr/>
          <p:nvPr/>
        </p:nvCxnSpPr>
        <p:spPr>
          <a:xfrm flipH="1">
            <a:off x="3749576" y="2010055"/>
            <a:ext cx="1584424" cy="343459"/>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6526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Rectangle 15"/>
          <p:cNvSpPr>
            <a:spLocks noChangeArrowheads="1"/>
          </p:cNvSpPr>
          <p:nvPr/>
        </p:nvSpPr>
        <p:spPr bwMode="auto">
          <a:xfrm>
            <a:off x="2171700" y="489756"/>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 </a:t>
            </a:r>
          </a:p>
        </p:txBody>
      </p:sp>
      <p:sp>
        <p:nvSpPr>
          <p:cNvPr id="16398" name="Rectangle 19"/>
          <p:cNvSpPr>
            <a:spLocks noChangeArrowheads="1"/>
          </p:cNvSpPr>
          <p:nvPr/>
        </p:nvSpPr>
        <p:spPr bwMode="auto">
          <a:xfrm>
            <a:off x="108655" y="1485341"/>
            <a:ext cx="26949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800" b="1" u="sng" dirty="0">
                <a:solidFill>
                  <a:srgbClr val="000000">
                    <a:lumMod val="95000"/>
                    <a:lumOff val="5000"/>
                  </a:srgbClr>
                </a:solidFill>
              </a:rPr>
              <a:t>133 moles CO</a:t>
            </a:r>
            <a:r>
              <a:rPr lang="en-US" altLang="en-US" sz="2800" b="1" u="sng" baseline="-25000" dirty="0">
                <a:solidFill>
                  <a:srgbClr val="000000">
                    <a:lumMod val="95000"/>
                    <a:lumOff val="5000"/>
                  </a:srgbClr>
                </a:solidFill>
              </a:rPr>
              <a:t>2</a:t>
            </a:r>
            <a:br>
              <a:rPr lang="en-US" altLang="en-US" sz="2800" b="1" u="sng" baseline="-25000" dirty="0">
                <a:solidFill>
                  <a:srgbClr val="000000">
                    <a:lumMod val="95000"/>
                    <a:lumOff val="5000"/>
                  </a:srgbClr>
                </a:solidFill>
              </a:rPr>
            </a:br>
            <a:r>
              <a:rPr lang="en-US" altLang="en-US" sz="2800" b="1" dirty="0">
                <a:solidFill>
                  <a:srgbClr val="000000">
                    <a:lumMod val="95000"/>
                    <a:lumOff val="5000"/>
                  </a:srgbClr>
                </a:solidFill>
              </a:rPr>
              <a:t>1</a:t>
            </a:r>
          </a:p>
        </p:txBody>
      </p:sp>
      <p:sp>
        <p:nvSpPr>
          <p:cNvPr id="16400" name="Rectangle 22"/>
          <p:cNvSpPr>
            <a:spLocks noChangeArrowheads="1"/>
          </p:cNvSpPr>
          <p:nvPr/>
        </p:nvSpPr>
        <p:spPr bwMode="auto">
          <a:xfrm>
            <a:off x="3308152" y="1470370"/>
            <a:ext cx="20938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800" b="1" u="sng" dirty="0">
                <a:solidFill>
                  <a:srgbClr val="000000">
                    <a:lumMod val="95000"/>
                    <a:lumOff val="5000"/>
                  </a:srgbClr>
                </a:solidFill>
              </a:rPr>
              <a:t>44 g CO</a:t>
            </a:r>
            <a:r>
              <a:rPr lang="en-US" altLang="en-US" sz="2800" b="1" u="sng" baseline="-25000" dirty="0">
                <a:solidFill>
                  <a:srgbClr val="000000">
                    <a:lumMod val="95000"/>
                    <a:lumOff val="5000"/>
                  </a:srgbClr>
                </a:solidFill>
              </a:rPr>
              <a:t>2</a:t>
            </a:r>
            <a:br>
              <a:rPr lang="en-US" altLang="en-US" sz="2800" b="1" dirty="0">
                <a:solidFill>
                  <a:srgbClr val="000000">
                    <a:lumMod val="95000"/>
                    <a:lumOff val="5000"/>
                  </a:srgbClr>
                </a:solidFill>
              </a:rPr>
            </a:br>
            <a:r>
              <a:rPr lang="en-US" altLang="en-US" sz="2800" b="1" dirty="0">
                <a:solidFill>
                  <a:srgbClr val="000000">
                    <a:lumMod val="95000"/>
                    <a:lumOff val="5000"/>
                  </a:srgbClr>
                </a:solidFill>
              </a:rPr>
              <a:t>1 mole CO</a:t>
            </a:r>
            <a:r>
              <a:rPr lang="en-US" altLang="en-US" sz="2800" b="1" baseline="-25000" dirty="0">
                <a:solidFill>
                  <a:srgbClr val="000000">
                    <a:lumMod val="95000"/>
                    <a:lumOff val="5000"/>
                  </a:srgbClr>
                </a:solidFill>
              </a:rPr>
              <a:t>2</a:t>
            </a:r>
            <a:endParaRPr lang="en-US" altLang="en-US" sz="2800" b="1" dirty="0">
              <a:solidFill>
                <a:srgbClr val="000000">
                  <a:lumMod val="95000"/>
                  <a:lumOff val="5000"/>
                </a:srgbClr>
              </a:solidFill>
            </a:endParaRPr>
          </a:p>
        </p:txBody>
      </p:sp>
      <p:sp>
        <p:nvSpPr>
          <p:cNvPr id="16401" name="Text Box 23"/>
          <p:cNvSpPr txBox="1">
            <a:spLocks noChangeArrowheads="1"/>
          </p:cNvSpPr>
          <p:nvPr/>
        </p:nvSpPr>
        <p:spPr bwMode="auto">
          <a:xfrm>
            <a:off x="5334000" y="1632756"/>
            <a:ext cx="35433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solidFill>
                  <a:srgbClr val="000000">
                    <a:lumMod val="95000"/>
                    <a:lumOff val="5000"/>
                  </a:srgbClr>
                </a:solidFill>
              </a:rPr>
              <a:t>=  5852 g CO</a:t>
            </a:r>
            <a:r>
              <a:rPr lang="en-US" altLang="en-US" sz="2800" b="1" baseline="-25000" dirty="0">
                <a:solidFill>
                  <a:srgbClr val="000000">
                    <a:lumMod val="95000"/>
                    <a:lumOff val="5000"/>
                  </a:srgbClr>
                </a:solidFill>
              </a:rPr>
              <a:t>2</a:t>
            </a:r>
            <a:r>
              <a:rPr lang="en-US" altLang="en-US" sz="2800" b="1" dirty="0">
                <a:solidFill>
                  <a:srgbClr val="000000">
                    <a:lumMod val="95000"/>
                    <a:lumOff val="5000"/>
                  </a:srgbClr>
                </a:solidFill>
              </a:rPr>
              <a:t> gas</a:t>
            </a:r>
          </a:p>
          <a:p>
            <a:pPr eaLnBrk="1" hangingPunct="1">
              <a:spcBef>
                <a:spcPct val="50000"/>
              </a:spcBef>
              <a:defRPr/>
            </a:pPr>
            <a:endParaRPr lang="en-US" altLang="en-US" sz="2800" b="1" dirty="0">
              <a:solidFill>
                <a:srgbClr val="000000">
                  <a:lumMod val="95000"/>
                  <a:lumOff val="5000"/>
                </a:srgbClr>
              </a:solidFill>
            </a:endParaRPr>
          </a:p>
          <a:p>
            <a:pPr eaLnBrk="1" hangingPunct="1">
              <a:spcBef>
                <a:spcPct val="50000"/>
              </a:spcBef>
              <a:defRPr/>
            </a:pPr>
            <a:endParaRPr lang="en-US" altLang="en-US" sz="2800" b="1" dirty="0">
              <a:solidFill>
                <a:srgbClr val="000000">
                  <a:lumMod val="95000"/>
                  <a:lumOff val="5000"/>
                </a:srgbClr>
              </a:solidFill>
            </a:endParaRPr>
          </a:p>
          <a:p>
            <a:pPr eaLnBrk="1" hangingPunct="1">
              <a:spcBef>
                <a:spcPct val="50000"/>
              </a:spcBef>
              <a:defRPr/>
            </a:pPr>
            <a:endParaRPr lang="en-US" altLang="en-US" sz="2800" b="1" dirty="0">
              <a:solidFill>
                <a:srgbClr val="000000">
                  <a:lumMod val="95000"/>
                  <a:lumOff val="5000"/>
                </a:srgbClr>
              </a:solidFill>
            </a:endParaRPr>
          </a:p>
        </p:txBody>
      </p:sp>
      <p:sp>
        <p:nvSpPr>
          <p:cNvPr id="16403" name="TextBox 18"/>
          <p:cNvSpPr txBox="1">
            <a:spLocks noChangeArrowheads="1"/>
          </p:cNvSpPr>
          <p:nvPr/>
        </p:nvSpPr>
        <p:spPr bwMode="auto">
          <a:xfrm>
            <a:off x="0" y="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solidFill>
                  <a:srgbClr val="006600"/>
                </a:solidFill>
              </a:rPr>
              <a:t>39.</a:t>
            </a:r>
          </a:p>
        </p:txBody>
      </p:sp>
      <p:sp>
        <p:nvSpPr>
          <p:cNvPr id="8" name="Text Box 20">
            <a:extLst>
              <a:ext uri="{FF2B5EF4-FFF2-40B4-BE49-F238E27FC236}">
                <a16:creationId xmlns:a16="http://schemas.microsoft.com/office/drawing/2014/main" id="{5B5481B2-5CE7-4D55-991A-C964834D77D4}"/>
              </a:ext>
            </a:extLst>
          </p:cNvPr>
          <p:cNvSpPr txBox="1">
            <a:spLocks noChangeArrowheads="1"/>
          </p:cNvSpPr>
          <p:nvPr/>
        </p:nvSpPr>
        <p:spPr bwMode="auto">
          <a:xfrm>
            <a:off x="2971800" y="1632756"/>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solidFill>
                  <a:srgbClr val="000000">
                    <a:lumMod val="95000"/>
                    <a:lumOff val="5000"/>
                  </a:srgbClr>
                </a:solidFill>
              </a:rPr>
              <a:t>x</a:t>
            </a:r>
          </a:p>
        </p:txBody>
      </p:sp>
      <p:cxnSp>
        <p:nvCxnSpPr>
          <p:cNvPr id="9" name="Straight Connector 8">
            <a:extLst>
              <a:ext uri="{FF2B5EF4-FFF2-40B4-BE49-F238E27FC236}">
                <a16:creationId xmlns:a16="http://schemas.microsoft.com/office/drawing/2014/main" id="{E8D8D6FE-D0B8-494A-811D-189ACE310402}"/>
              </a:ext>
            </a:extLst>
          </p:cNvPr>
          <p:cNvCxnSpPr/>
          <p:nvPr/>
        </p:nvCxnSpPr>
        <p:spPr>
          <a:xfrm flipH="1">
            <a:off x="1219200" y="1485341"/>
            <a:ext cx="1584424" cy="343459"/>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4B2B65-E264-4903-8D8D-1EDDC0BB9BBA}"/>
              </a:ext>
            </a:extLst>
          </p:cNvPr>
          <p:cNvCxnSpPr/>
          <p:nvPr/>
        </p:nvCxnSpPr>
        <p:spPr>
          <a:xfrm flipH="1">
            <a:off x="3749576" y="2010055"/>
            <a:ext cx="1584424" cy="343459"/>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3803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Rectangle 15"/>
          <p:cNvSpPr>
            <a:spLocks noChangeArrowheads="1"/>
          </p:cNvSpPr>
          <p:nvPr/>
        </p:nvSpPr>
        <p:spPr bwMode="auto">
          <a:xfrm>
            <a:off x="2171700" y="489756"/>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 </a:t>
            </a:r>
          </a:p>
        </p:txBody>
      </p:sp>
      <p:sp>
        <p:nvSpPr>
          <p:cNvPr id="16398" name="Rectangle 19"/>
          <p:cNvSpPr>
            <a:spLocks noChangeArrowheads="1"/>
          </p:cNvSpPr>
          <p:nvPr/>
        </p:nvSpPr>
        <p:spPr bwMode="auto">
          <a:xfrm>
            <a:off x="108655" y="1485341"/>
            <a:ext cx="26949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800" b="1" u="sng" dirty="0">
                <a:solidFill>
                  <a:srgbClr val="000000">
                    <a:lumMod val="95000"/>
                    <a:lumOff val="5000"/>
                  </a:srgbClr>
                </a:solidFill>
              </a:rPr>
              <a:t>133 moles CO</a:t>
            </a:r>
            <a:r>
              <a:rPr lang="en-US" altLang="en-US" sz="2800" b="1" u="sng" baseline="-25000" dirty="0">
                <a:solidFill>
                  <a:srgbClr val="000000">
                    <a:lumMod val="95000"/>
                    <a:lumOff val="5000"/>
                  </a:srgbClr>
                </a:solidFill>
              </a:rPr>
              <a:t>2</a:t>
            </a:r>
            <a:br>
              <a:rPr lang="en-US" altLang="en-US" sz="2800" b="1" u="sng" baseline="-25000" dirty="0">
                <a:solidFill>
                  <a:srgbClr val="000000">
                    <a:lumMod val="95000"/>
                    <a:lumOff val="5000"/>
                  </a:srgbClr>
                </a:solidFill>
              </a:rPr>
            </a:br>
            <a:r>
              <a:rPr lang="en-US" altLang="en-US" sz="2800" b="1" dirty="0">
                <a:solidFill>
                  <a:srgbClr val="000000">
                    <a:lumMod val="95000"/>
                    <a:lumOff val="5000"/>
                  </a:srgbClr>
                </a:solidFill>
              </a:rPr>
              <a:t>1</a:t>
            </a:r>
          </a:p>
        </p:txBody>
      </p:sp>
      <p:sp>
        <p:nvSpPr>
          <p:cNvPr id="16400" name="Rectangle 22"/>
          <p:cNvSpPr>
            <a:spLocks noChangeArrowheads="1"/>
          </p:cNvSpPr>
          <p:nvPr/>
        </p:nvSpPr>
        <p:spPr bwMode="auto">
          <a:xfrm>
            <a:off x="3308152" y="1470370"/>
            <a:ext cx="20938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800" b="1" u="sng" dirty="0">
                <a:solidFill>
                  <a:srgbClr val="000000">
                    <a:lumMod val="95000"/>
                    <a:lumOff val="5000"/>
                  </a:srgbClr>
                </a:solidFill>
              </a:rPr>
              <a:t>44 g CO</a:t>
            </a:r>
            <a:r>
              <a:rPr lang="en-US" altLang="en-US" sz="2800" b="1" u="sng" baseline="-25000" dirty="0">
                <a:solidFill>
                  <a:srgbClr val="000000">
                    <a:lumMod val="95000"/>
                    <a:lumOff val="5000"/>
                  </a:srgbClr>
                </a:solidFill>
              </a:rPr>
              <a:t>2</a:t>
            </a:r>
            <a:br>
              <a:rPr lang="en-US" altLang="en-US" sz="2800" b="1" dirty="0">
                <a:solidFill>
                  <a:srgbClr val="000000">
                    <a:lumMod val="95000"/>
                    <a:lumOff val="5000"/>
                  </a:srgbClr>
                </a:solidFill>
              </a:rPr>
            </a:br>
            <a:r>
              <a:rPr lang="en-US" altLang="en-US" sz="2800" b="1" dirty="0">
                <a:solidFill>
                  <a:srgbClr val="000000">
                    <a:lumMod val="95000"/>
                    <a:lumOff val="5000"/>
                  </a:srgbClr>
                </a:solidFill>
              </a:rPr>
              <a:t>1 mole CO</a:t>
            </a:r>
            <a:r>
              <a:rPr lang="en-US" altLang="en-US" sz="2800" b="1" baseline="-25000" dirty="0">
                <a:solidFill>
                  <a:srgbClr val="000000">
                    <a:lumMod val="95000"/>
                    <a:lumOff val="5000"/>
                  </a:srgbClr>
                </a:solidFill>
              </a:rPr>
              <a:t>2</a:t>
            </a:r>
            <a:endParaRPr lang="en-US" altLang="en-US" sz="2800" b="1" dirty="0">
              <a:solidFill>
                <a:srgbClr val="000000">
                  <a:lumMod val="95000"/>
                  <a:lumOff val="5000"/>
                </a:srgbClr>
              </a:solidFill>
            </a:endParaRPr>
          </a:p>
        </p:txBody>
      </p:sp>
      <p:sp>
        <p:nvSpPr>
          <p:cNvPr id="16401" name="Text Box 23"/>
          <p:cNvSpPr txBox="1">
            <a:spLocks noChangeArrowheads="1"/>
          </p:cNvSpPr>
          <p:nvPr/>
        </p:nvSpPr>
        <p:spPr bwMode="auto">
          <a:xfrm>
            <a:off x="5334000" y="1632756"/>
            <a:ext cx="35433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solidFill>
                  <a:srgbClr val="000000">
                    <a:lumMod val="95000"/>
                    <a:lumOff val="5000"/>
                  </a:srgbClr>
                </a:solidFill>
              </a:rPr>
              <a:t>=  5852 g CO</a:t>
            </a:r>
            <a:r>
              <a:rPr lang="en-US" altLang="en-US" sz="2800" b="1" baseline="-25000" dirty="0">
                <a:solidFill>
                  <a:srgbClr val="000000">
                    <a:lumMod val="95000"/>
                    <a:lumOff val="5000"/>
                  </a:srgbClr>
                </a:solidFill>
              </a:rPr>
              <a:t>2</a:t>
            </a:r>
            <a:r>
              <a:rPr lang="en-US" altLang="en-US" sz="2800" b="1" dirty="0">
                <a:solidFill>
                  <a:srgbClr val="000000">
                    <a:lumMod val="95000"/>
                    <a:lumOff val="5000"/>
                  </a:srgbClr>
                </a:solidFill>
              </a:rPr>
              <a:t> gas</a:t>
            </a:r>
          </a:p>
          <a:p>
            <a:pPr eaLnBrk="1" hangingPunct="1">
              <a:spcBef>
                <a:spcPct val="50000"/>
              </a:spcBef>
              <a:defRPr/>
            </a:pPr>
            <a:endParaRPr lang="en-US" altLang="en-US" sz="2800" b="1" dirty="0">
              <a:solidFill>
                <a:srgbClr val="000000">
                  <a:lumMod val="95000"/>
                  <a:lumOff val="5000"/>
                </a:srgbClr>
              </a:solidFill>
            </a:endParaRPr>
          </a:p>
          <a:p>
            <a:pPr eaLnBrk="1" hangingPunct="1">
              <a:spcBef>
                <a:spcPct val="50000"/>
              </a:spcBef>
              <a:defRPr/>
            </a:pPr>
            <a:endParaRPr lang="en-US" altLang="en-US" sz="2800" b="1" dirty="0">
              <a:solidFill>
                <a:srgbClr val="000000">
                  <a:lumMod val="95000"/>
                  <a:lumOff val="5000"/>
                </a:srgbClr>
              </a:solidFill>
            </a:endParaRPr>
          </a:p>
          <a:p>
            <a:pPr eaLnBrk="1" hangingPunct="1">
              <a:spcBef>
                <a:spcPct val="50000"/>
              </a:spcBef>
              <a:defRPr/>
            </a:pPr>
            <a:endParaRPr lang="en-US" altLang="en-US" sz="2800" b="1" dirty="0">
              <a:solidFill>
                <a:srgbClr val="000000">
                  <a:lumMod val="95000"/>
                  <a:lumOff val="5000"/>
                </a:srgbClr>
              </a:solidFill>
            </a:endParaRPr>
          </a:p>
          <a:p>
            <a:pPr eaLnBrk="1" hangingPunct="1">
              <a:spcBef>
                <a:spcPct val="50000"/>
              </a:spcBef>
              <a:defRPr/>
            </a:pPr>
            <a:r>
              <a:rPr lang="en-US" altLang="en-US" sz="2800" b="1" dirty="0">
                <a:solidFill>
                  <a:srgbClr val="FF0000"/>
                </a:solidFill>
              </a:rPr>
              <a:t>5850 grams CO</a:t>
            </a:r>
            <a:r>
              <a:rPr lang="en-US" altLang="en-US" sz="2800" b="1" baseline="-25000" dirty="0">
                <a:solidFill>
                  <a:srgbClr val="FF0000"/>
                </a:solidFill>
              </a:rPr>
              <a:t>2</a:t>
            </a:r>
          </a:p>
          <a:p>
            <a:pPr eaLnBrk="1" hangingPunct="1">
              <a:spcBef>
                <a:spcPct val="50000"/>
              </a:spcBef>
              <a:defRPr/>
            </a:pPr>
            <a:r>
              <a:rPr lang="en-US" altLang="en-US" sz="2800" b="1" dirty="0">
                <a:solidFill>
                  <a:srgbClr val="FF0000"/>
                </a:solidFill>
              </a:rPr>
              <a:t>With 3 SF</a:t>
            </a:r>
          </a:p>
        </p:txBody>
      </p:sp>
      <p:sp>
        <p:nvSpPr>
          <p:cNvPr id="16403" name="TextBox 18"/>
          <p:cNvSpPr txBox="1">
            <a:spLocks noChangeArrowheads="1"/>
          </p:cNvSpPr>
          <p:nvPr/>
        </p:nvSpPr>
        <p:spPr bwMode="auto">
          <a:xfrm>
            <a:off x="0" y="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solidFill>
                  <a:srgbClr val="006600"/>
                </a:solidFill>
              </a:rPr>
              <a:t>39.</a:t>
            </a:r>
          </a:p>
        </p:txBody>
      </p:sp>
      <p:sp>
        <p:nvSpPr>
          <p:cNvPr id="8" name="Text Box 20">
            <a:extLst>
              <a:ext uri="{FF2B5EF4-FFF2-40B4-BE49-F238E27FC236}">
                <a16:creationId xmlns:a16="http://schemas.microsoft.com/office/drawing/2014/main" id="{5B5481B2-5CE7-4D55-991A-C964834D77D4}"/>
              </a:ext>
            </a:extLst>
          </p:cNvPr>
          <p:cNvSpPr txBox="1">
            <a:spLocks noChangeArrowheads="1"/>
          </p:cNvSpPr>
          <p:nvPr/>
        </p:nvSpPr>
        <p:spPr bwMode="auto">
          <a:xfrm>
            <a:off x="2971800" y="1632756"/>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solidFill>
                  <a:srgbClr val="000000">
                    <a:lumMod val="95000"/>
                    <a:lumOff val="5000"/>
                  </a:srgbClr>
                </a:solidFill>
              </a:rPr>
              <a:t>x</a:t>
            </a:r>
          </a:p>
        </p:txBody>
      </p:sp>
      <p:cxnSp>
        <p:nvCxnSpPr>
          <p:cNvPr id="9" name="Straight Connector 8">
            <a:extLst>
              <a:ext uri="{FF2B5EF4-FFF2-40B4-BE49-F238E27FC236}">
                <a16:creationId xmlns:a16="http://schemas.microsoft.com/office/drawing/2014/main" id="{E8D8D6FE-D0B8-494A-811D-189ACE310402}"/>
              </a:ext>
            </a:extLst>
          </p:cNvPr>
          <p:cNvCxnSpPr/>
          <p:nvPr/>
        </p:nvCxnSpPr>
        <p:spPr>
          <a:xfrm flipH="1">
            <a:off x="1219200" y="1485341"/>
            <a:ext cx="1584424" cy="343459"/>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4B2B65-E264-4903-8D8D-1EDDC0BB9BBA}"/>
              </a:ext>
            </a:extLst>
          </p:cNvPr>
          <p:cNvCxnSpPr/>
          <p:nvPr/>
        </p:nvCxnSpPr>
        <p:spPr>
          <a:xfrm flipH="1">
            <a:off x="3749576" y="2010055"/>
            <a:ext cx="1584424" cy="343459"/>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A93F6B3C-20F5-417F-BB93-91C6DE684761}"/>
              </a:ext>
            </a:extLst>
          </p:cNvPr>
          <p:cNvCxnSpPr/>
          <p:nvPr/>
        </p:nvCxnSpPr>
        <p:spPr>
          <a:xfrm flipH="1">
            <a:off x="6477000" y="2439448"/>
            <a:ext cx="304800" cy="1599152"/>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085B0CD-F8D9-51E0-3D5F-119ACE653F47}"/>
              </a:ext>
            </a:extLst>
          </p:cNvPr>
          <p:cNvSpPr txBox="1"/>
          <p:nvPr/>
        </p:nvSpPr>
        <p:spPr>
          <a:xfrm>
            <a:off x="5448300" y="5550016"/>
            <a:ext cx="2667000" cy="400110"/>
          </a:xfrm>
          <a:prstGeom prst="rect">
            <a:avLst/>
          </a:prstGeom>
          <a:noFill/>
        </p:spPr>
        <p:txBody>
          <a:bodyPr wrap="square" rtlCol="0">
            <a:spAutoFit/>
          </a:bodyPr>
          <a:lstStyle/>
          <a:p>
            <a:pPr algn="ctr"/>
            <a:r>
              <a:rPr lang="en-US" sz="2000" b="1" dirty="0">
                <a:solidFill>
                  <a:srgbClr val="000099"/>
                </a:solidFill>
              </a:rPr>
              <a:t>BANG</a:t>
            </a:r>
          </a:p>
        </p:txBody>
      </p:sp>
    </p:spTree>
    <p:extLst>
      <p:ext uri="{BB962C8B-B14F-4D97-AF65-F5344CB8AC3E}">
        <p14:creationId xmlns:p14="http://schemas.microsoft.com/office/powerpoint/2010/main" val="306828768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0"/>
            <a:ext cx="9144000" cy="1828800"/>
          </a:xfrm>
        </p:spPr>
        <p:txBody>
          <a:bodyPr/>
          <a:lstStyle/>
          <a:p>
            <a:pPr eaLnBrk="1" hangingPunct="1"/>
            <a:r>
              <a:rPr lang="en-US" altLang="en-US" dirty="0"/>
              <a:t>Objective:  introduction to the idea of </a:t>
            </a:r>
            <a:br>
              <a:rPr lang="en-US" altLang="en-US" dirty="0"/>
            </a:br>
            <a:r>
              <a:rPr lang="en-US" altLang="en-US" dirty="0"/>
              <a:t>percent composition by mass</a:t>
            </a:r>
          </a:p>
        </p:txBody>
      </p:sp>
      <p:sp>
        <p:nvSpPr>
          <p:cNvPr id="2051" name="Subtitle 2"/>
          <p:cNvSpPr>
            <a:spLocks noGrp="1"/>
          </p:cNvSpPr>
          <p:nvPr>
            <p:ph type="subTitle" idx="1"/>
          </p:nvPr>
        </p:nvSpPr>
        <p:spPr>
          <a:xfrm>
            <a:off x="0" y="1981200"/>
            <a:ext cx="9144000" cy="1752600"/>
          </a:xfrm>
        </p:spPr>
        <p:txBody>
          <a:bodyPr/>
          <a:lstStyle/>
          <a:p>
            <a:pPr eaLnBrk="1" hangingPunct="1"/>
            <a:r>
              <a:rPr lang="en-US" altLang="en-US" dirty="0">
                <a:solidFill>
                  <a:srgbClr val="FF0000"/>
                </a:solidFill>
              </a:rPr>
              <a:t>You will need a calculator and periodic table.</a:t>
            </a:r>
          </a:p>
        </p:txBody>
      </p:sp>
    </p:spTree>
    <p:extLst>
      <p:ext uri="{BB962C8B-B14F-4D97-AF65-F5344CB8AC3E}">
        <p14:creationId xmlns:p14="http://schemas.microsoft.com/office/powerpoint/2010/main" val="41937906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0" y="0"/>
            <a:ext cx="50292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Fruit Tarts make me happy.  This one is all blueberry, tasty - but no fun to do “math” 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This tart is 100% blueberries. → </a:t>
            </a:r>
            <a:b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Now let’s do some math.</a:t>
            </a:r>
            <a:endPar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075" name="TextBox 3"/>
          <p:cNvSpPr txBox="1">
            <a:spLocks noChangeArrowheads="1"/>
          </p:cNvSpPr>
          <p:nvPr/>
        </p:nvSpPr>
        <p:spPr bwMode="auto">
          <a:xfrm>
            <a:off x="4911328" y="3043804"/>
            <a:ext cx="427018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sng"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Fancy Tart  </a:t>
            </a:r>
            <a:b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3600" b="1" i="0" u="none" strike="noStrike" kern="1200" cap="none" spc="0" normalizeH="0" baseline="0" noProof="0" dirty="0">
                <a:ln>
                  <a:noFill/>
                </a:ln>
                <a:solidFill>
                  <a:srgbClr val="7030A0"/>
                </a:solidFill>
                <a:effectLst/>
                <a:uLnTx/>
                <a:uFillTx/>
                <a:latin typeface="Calibri" pitchFamily="34" charset="0"/>
                <a:ea typeface="+mn-ea"/>
                <a:cs typeface="+mn-cs"/>
              </a:rPr>
              <a:t>8 oz. strawberries</a:t>
            </a:r>
            <a:br>
              <a:rPr kumimoji="0" lang="en-US" altLang="en-US" sz="3600" b="1"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3600" b="1" i="0" u="none" strike="noStrike" kern="1200" cap="none" spc="0" normalizeH="0" baseline="0" noProof="0" dirty="0">
                <a:ln>
                  <a:noFill/>
                </a:ln>
                <a:solidFill>
                  <a:srgbClr val="7030A0"/>
                </a:solidFill>
                <a:effectLst/>
                <a:uLnTx/>
                <a:uFillTx/>
                <a:latin typeface="Calibri" pitchFamily="34" charset="0"/>
                <a:ea typeface="+mn-ea"/>
                <a:cs typeface="+mn-cs"/>
              </a:rPr>
              <a:t>3 oz blueberries </a:t>
            </a:r>
            <a:br>
              <a:rPr kumimoji="0" lang="en-US" altLang="en-US" sz="3600" b="1"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3600" b="1" i="0" u="none" strike="noStrike" kern="1200" cap="none" spc="0" normalizeH="0" baseline="0" noProof="0" dirty="0">
                <a:ln>
                  <a:noFill/>
                </a:ln>
                <a:solidFill>
                  <a:srgbClr val="7030A0"/>
                </a:solidFill>
                <a:effectLst/>
                <a:uLnTx/>
                <a:uFillTx/>
                <a:latin typeface="Calibri" pitchFamily="34" charset="0"/>
                <a:ea typeface="+mn-ea"/>
                <a:cs typeface="+mn-cs"/>
              </a:rPr>
              <a:t>5 oz of kiwi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Calibri" pitchFamily="34" charset="0"/>
                <a:ea typeface="+mn-ea"/>
                <a:cs typeface="+mn-cs"/>
              </a:rPr>
              <a:t>16 ounces total</a:t>
            </a:r>
          </a:p>
        </p:txBody>
      </p:sp>
      <p:pic>
        <p:nvPicPr>
          <p:cNvPr id="3" name="Picture 2">
            <a:extLst>
              <a:ext uri="{FF2B5EF4-FFF2-40B4-BE49-F238E27FC236}">
                <a16:creationId xmlns:a16="http://schemas.microsoft.com/office/drawing/2014/main" id="{87C45641-1AC6-4B7E-A67D-ECB2E231F2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2560" y="0"/>
            <a:ext cx="3886200" cy="2597277"/>
          </a:xfrm>
          <a:prstGeom prst="rect">
            <a:avLst/>
          </a:prstGeom>
        </p:spPr>
      </p:pic>
      <p:pic>
        <p:nvPicPr>
          <p:cNvPr id="5" name="Picture 4">
            <a:extLst>
              <a:ext uri="{FF2B5EF4-FFF2-40B4-BE49-F238E27FC236}">
                <a16:creationId xmlns:a16="http://schemas.microsoft.com/office/drawing/2014/main" id="{E3BE1860-5576-4CB6-A1B0-DBC04D43F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657391"/>
            <a:ext cx="4636880" cy="2622402"/>
          </a:xfrm>
          <a:prstGeom prst="rect">
            <a:avLst/>
          </a:prstGeom>
        </p:spPr>
      </p:pic>
    </p:spTree>
    <p:extLst>
      <p:ext uri="{BB962C8B-B14F-4D97-AF65-F5344CB8AC3E}">
        <p14:creationId xmlns:p14="http://schemas.microsoft.com/office/powerpoint/2010/main" val="396800785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3"/>
          <p:cNvSpPr txBox="1">
            <a:spLocks noChangeArrowheads="1"/>
          </p:cNvSpPr>
          <p:nvPr/>
        </p:nvSpPr>
        <p:spPr bwMode="auto">
          <a:xfrm>
            <a:off x="4569655" y="36126"/>
            <a:ext cx="449814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Recipe:  </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8 oz. strawberries</a:t>
            </a:r>
            <a:b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3 oz blueberries </a:t>
            </a:r>
            <a:b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5 oz of kiwi</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16 ounces total</a:t>
            </a:r>
          </a:p>
        </p:txBody>
      </p:sp>
      <p:pic>
        <p:nvPicPr>
          <p:cNvPr id="5" name="Picture 4">
            <a:extLst>
              <a:ext uri="{FF2B5EF4-FFF2-40B4-BE49-F238E27FC236}">
                <a16:creationId xmlns:a16="http://schemas.microsoft.com/office/drawing/2014/main" id="{E3BE1860-5576-4CB6-A1B0-DBC04D43F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32674" cy="2393802"/>
          </a:xfrm>
          <a:prstGeom prst="rect">
            <a:avLst/>
          </a:prstGeom>
        </p:spPr>
      </p:pic>
      <p:sp>
        <p:nvSpPr>
          <p:cNvPr id="2" name="TextBox 1">
            <a:extLst>
              <a:ext uri="{FF2B5EF4-FFF2-40B4-BE49-F238E27FC236}">
                <a16:creationId xmlns:a16="http://schemas.microsoft.com/office/drawing/2014/main" id="{0A67B6C3-1BBC-4B0A-9BDF-C2F188511E56}"/>
              </a:ext>
            </a:extLst>
          </p:cNvPr>
          <p:cNvSpPr txBox="1"/>
          <p:nvPr/>
        </p:nvSpPr>
        <p:spPr>
          <a:xfrm>
            <a:off x="76200" y="2882315"/>
            <a:ext cx="9067800" cy="17235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Strawberries are 8/16 of the whole amount of fruit, </a:t>
            </a: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the strawberries make up </a:t>
            </a:r>
            <a:r>
              <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50</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of the fruit by mass.</a:t>
            </a: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46274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96838"/>
            <a:ext cx="9144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b="1" dirty="0">
                <a:solidFill>
                  <a:srgbClr val="FF0000"/>
                </a:solidFill>
              </a:rPr>
              <a:t>  9.  Determine the mass of…</a:t>
            </a:r>
          </a:p>
          <a:p>
            <a:pPr eaLnBrk="1" hangingPunct="1">
              <a:spcBef>
                <a:spcPct val="50000"/>
              </a:spcBef>
              <a:defRPr/>
            </a:pPr>
            <a:r>
              <a:rPr lang="en-US" altLang="en-US" sz="3600" b="1" dirty="0"/>
              <a:t>  </a:t>
            </a:r>
            <a:r>
              <a:rPr lang="en-US" altLang="en-US" sz="4000" dirty="0">
                <a:latin typeface="Times New Roman" panose="02020603050405020304" pitchFamily="18" charset="0"/>
                <a:cs typeface="Times New Roman" panose="02020603050405020304" pitchFamily="18" charset="0"/>
              </a:rPr>
              <a:t>1.0 mole of carbon </a:t>
            </a:r>
            <a:r>
              <a:rPr lang="en-US" altLang="en-US" sz="4000" dirty="0">
                <a:solidFill>
                  <a:srgbClr val="0000CC"/>
                </a:solidFill>
                <a:latin typeface="Times New Roman" panose="02020603050405020304" pitchFamily="18" charset="0"/>
                <a:cs typeface="Times New Roman" panose="02020603050405020304" pitchFamily="18" charset="0"/>
              </a:rPr>
              <a:t>= 12 grams </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4000" dirty="0">
                <a:latin typeface="Times New Roman" panose="02020603050405020304" pitchFamily="18" charset="0"/>
                <a:cs typeface="Times New Roman" panose="02020603050405020304" pitchFamily="18" charset="0"/>
              </a:rPr>
              <a:t>  2.0 moles of Al </a:t>
            </a:r>
            <a:r>
              <a:rPr lang="en-US" altLang="en-US" sz="4000" dirty="0">
                <a:solidFill>
                  <a:srgbClr val="0000CC"/>
                </a:solidFill>
                <a:latin typeface="Times New Roman" panose="02020603050405020304" pitchFamily="18" charset="0"/>
                <a:cs typeface="Times New Roman" panose="02020603050405020304" pitchFamily="18" charset="0"/>
              </a:rPr>
              <a:t>= 2 x 27 g = 54 grams </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4000" dirty="0">
                <a:latin typeface="Times New Roman" panose="02020603050405020304" pitchFamily="18" charset="0"/>
                <a:cs typeface="Times New Roman" panose="02020603050405020304" pitchFamily="18" charset="0"/>
              </a:rPr>
              <a:t>  4.0 moles of He </a:t>
            </a:r>
            <a:r>
              <a:rPr lang="en-US" altLang="en-US" sz="4000" dirty="0">
                <a:solidFill>
                  <a:srgbClr val="0000CC"/>
                </a:solidFill>
                <a:latin typeface="Times New Roman" panose="02020603050405020304" pitchFamily="18" charset="0"/>
                <a:cs typeface="Times New Roman" panose="02020603050405020304" pitchFamily="18" charset="0"/>
              </a:rPr>
              <a:t>= 4 x 4 g = 16 grams</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4000" dirty="0">
                <a:latin typeface="Times New Roman" panose="02020603050405020304" pitchFamily="18" charset="0"/>
                <a:cs typeface="Times New Roman" panose="02020603050405020304" pitchFamily="18" charset="0"/>
              </a:rPr>
              <a:t>  0.50 moles Mg </a:t>
            </a:r>
            <a:r>
              <a:rPr lang="en-US" altLang="en-US" sz="4000" dirty="0">
                <a:solidFill>
                  <a:srgbClr val="0000CC"/>
                </a:solidFill>
                <a:latin typeface="Times New Roman" panose="02020603050405020304" pitchFamily="18" charset="0"/>
                <a:cs typeface="Times New Roman" panose="02020603050405020304" pitchFamily="18" charset="0"/>
              </a:rPr>
              <a:t> </a:t>
            </a:r>
            <a:endParaRPr lang="en-US" altLang="en-US"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60814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3"/>
          <p:cNvSpPr txBox="1">
            <a:spLocks noChangeArrowheads="1"/>
          </p:cNvSpPr>
          <p:nvPr/>
        </p:nvSpPr>
        <p:spPr bwMode="auto">
          <a:xfrm>
            <a:off x="4569655" y="36126"/>
            <a:ext cx="449814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Recipe:  </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8 oz. strawberries</a:t>
            </a:r>
            <a:b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3 oz blueberries </a:t>
            </a:r>
            <a:b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5 oz of kiwi</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16 ounces total</a:t>
            </a:r>
          </a:p>
        </p:txBody>
      </p:sp>
      <p:pic>
        <p:nvPicPr>
          <p:cNvPr id="5" name="Picture 4">
            <a:extLst>
              <a:ext uri="{FF2B5EF4-FFF2-40B4-BE49-F238E27FC236}">
                <a16:creationId xmlns:a16="http://schemas.microsoft.com/office/drawing/2014/main" id="{E3BE1860-5576-4CB6-A1B0-DBC04D43F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32674" cy="2393802"/>
          </a:xfrm>
          <a:prstGeom prst="rect">
            <a:avLst/>
          </a:prstGeom>
        </p:spPr>
      </p:pic>
      <p:sp>
        <p:nvSpPr>
          <p:cNvPr id="2" name="TextBox 1">
            <a:extLst>
              <a:ext uri="{FF2B5EF4-FFF2-40B4-BE49-F238E27FC236}">
                <a16:creationId xmlns:a16="http://schemas.microsoft.com/office/drawing/2014/main" id="{0A67B6C3-1BBC-4B0A-9BDF-C2F188511E56}"/>
              </a:ext>
            </a:extLst>
          </p:cNvPr>
          <p:cNvSpPr txBox="1"/>
          <p:nvPr/>
        </p:nvSpPr>
        <p:spPr>
          <a:xfrm>
            <a:off x="76200" y="2882315"/>
            <a:ext cx="9067800" cy="17235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Strawberries are 8/16 of the whole amount of fruit, </a:t>
            </a: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the strawberries make up </a:t>
            </a:r>
            <a:r>
              <a:rPr kumimoji="0" lang="en-US" sz="40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50</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of the fruit by mass.</a:t>
            </a: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738629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3"/>
          <p:cNvSpPr txBox="1">
            <a:spLocks noChangeArrowheads="1"/>
          </p:cNvSpPr>
          <p:nvPr/>
        </p:nvSpPr>
        <p:spPr bwMode="auto">
          <a:xfrm>
            <a:off x="4569655" y="36126"/>
            <a:ext cx="449814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Recipe:  </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8 oz. strawberries</a:t>
            </a:r>
            <a:b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3 oz blueberries </a:t>
            </a:r>
            <a:b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5 oz of kiwi</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16 ounces total</a:t>
            </a:r>
          </a:p>
        </p:txBody>
      </p:sp>
      <p:pic>
        <p:nvPicPr>
          <p:cNvPr id="5" name="Picture 4">
            <a:extLst>
              <a:ext uri="{FF2B5EF4-FFF2-40B4-BE49-F238E27FC236}">
                <a16:creationId xmlns:a16="http://schemas.microsoft.com/office/drawing/2014/main" id="{E3BE1860-5576-4CB6-A1B0-DBC04D43F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32674" cy="2393802"/>
          </a:xfrm>
          <a:prstGeom prst="rect">
            <a:avLst/>
          </a:prstGeom>
        </p:spPr>
      </p:pic>
      <p:sp>
        <p:nvSpPr>
          <p:cNvPr id="2" name="TextBox 1">
            <a:extLst>
              <a:ext uri="{FF2B5EF4-FFF2-40B4-BE49-F238E27FC236}">
                <a16:creationId xmlns:a16="http://schemas.microsoft.com/office/drawing/2014/main" id="{0A67B6C3-1BBC-4B0A-9BDF-C2F188511E56}"/>
              </a:ext>
            </a:extLst>
          </p:cNvPr>
          <p:cNvSpPr txBox="1"/>
          <p:nvPr/>
        </p:nvSpPr>
        <p:spPr>
          <a:xfrm>
            <a:off x="76200" y="2882315"/>
            <a:ext cx="9067800" cy="3816429"/>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Strawberries are 8/16 of the whole amount of fruit, </a:t>
            </a: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the strawberries make up </a:t>
            </a:r>
            <a:r>
              <a:rPr kumimoji="0" lang="en-US" sz="40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50</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of the fruit by mass.</a:t>
            </a: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The blueberries are 3/16 of the whole amount of fruit, </a:t>
            </a:r>
            <a:b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                           the blueberries make up </a:t>
            </a:r>
            <a:r>
              <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19</a:t>
            </a:r>
            <a: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 % of the fruit by mass.</a:t>
            </a:r>
            <a:b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br>
            <a:endPar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8458309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3"/>
          <p:cNvSpPr txBox="1">
            <a:spLocks noChangeArrowheads="1"/>
          </p:cNvSpPr>
          <p:nvPr/>
        </p:nvSpPr>
        <p:spPr bwMode="auto">
          <a:xfrm>
            <a:off x="4569655" y="36126"/>
            <a:ext cx="449814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Recipe:  </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8 oz. strawberries</a:t>
            </a:r>
            <a:b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3 oz blueberries </a:t>
            </a:r>
            <a:b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5 oz of kiwi</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16 ounces total</a:t>
            </a:r>
          </a:p>
        </p:txBody>
      </p:sp>
      <p:pic>
        <p:nvPicPr>
          <p:cNvPr id="5" name="Picture 4">
            <a:extLst>
              <a:ext uri="{FF2B5EF4-FFF2-40B4-BE49-F238E27FC236}">
                <a16:creationId xmlns:a16="http://schemas.microsoft.com/office/drawing/2014/main" id="{E3BE1860-5576-4CB6-A1B0-DBC04D43F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32674" cy="2393802"/>
          </a:xfrm>
          <a:prstGeom prst="rect">
            <a:avLst/>
          </a:prstGeom>
        </p:spPr>
      </p:pic>
      <p:sp>
        <p:nvSpPr>
          <p:cNvPr id="2" name="TextBox 1">
            <a:extLst>
              <a:ext uri="{FF2B5EF4-FFF2-40B4-BE49-F238E27FC236}">
                <a16:creationId xmlns:a16="http://schemas.microsoft.com/office/drawing/2014/main" id="{0A67B6C3-1BBC-4B0A-9BDF-C2F188511E56}"/>
              </a:ext>
            </a:extLst>
          </p:cNvPr>
          <p:cNvSpPr txBox="1"/>
          <p:nvPr/>
        </p:nvSpPr>
        <p:spPr>
          <a:xfrm>
            <a:off x="76200" y="2882315"/>
            <a:ext cx="9067800" cy="3816429"/>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Strawberries are 8/16 of the whole amount of fruit, </a:t>
            </a: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the strawberries make up </a:t>
            </a:r>
            <a:r>
              <a:rPr kumimoji="0" lang="en-US" sz="40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50</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of the fruit by mass.</a:t>
            </a: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The blueberries are 3/16 of the whole amount of fruit, </a:t>
            </a:r>
            <a:b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                           the blueberries make up </a:t>
            </a:r>
            <a:r>
              <a:rPr kumimoji="0" lang="en-US" sz="4000" b="1"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19</a:t>
            </a:r>
            <a: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 % of the fruit by mass.</a:t>
            </a:r>
            <a:b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br>
            <a:endPar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638472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3"/>
          <p:cNvSpPr txBox="1">
            <a:spLocks noChangeArrowheads="1"/>
          </p:cNvSpPr>
          <p:nvPr/>
        </p:nvSpPr>
        <p:spPr bwMode="auto">
          <a:xfrm>
            <a:off x="4569655" y="36126"/>
            <a:ext cx="449814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Recipe:  </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8 oz. strawberries</a:t>
            </a:r>
            <a:b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3 oz blueberries </a:t>
            </a:r>
            <a:b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5 oz of kiwi</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16 ounces total</a:t>
            </a:r>
          </a:p>
        </p:txBody>
      </p:sp>
      <p:pic>
        <p:nvPicPr>
          <p:cNvPr id="5" name="Picture 4">
            <a:extLst>
              <a:ext uri="{FF2B5EF4-FFF2-40B4-BE49-F238E27FC236}">
                <a16:creationId xmlns:a16="http://schemas.microsoft.com/office/drawing/2014/main" id="{E3BE1860-5576-4CB6-A1B0-DBC04D43F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32674" cy="2393802"/>
          </a:xfrm>
          <a:prstGeom prst="rect">
            <a:avLst/>
          </a:prstGeom>
        </p:spPr>
      </p:pic>
      <p:sp>
        <p:nvSpPr>
          <p:cNvPr id="2" name="TextBox 1">
            <a:extLst>
              <a:ext uri="{FF2B5EF4-FFF2-40B4-BE49-F238E27FC236}">
                <a16:creationId xmlns:a16="http://schemas.microsoft.com/office/drawing/2014/main" id="{0A67B6C3-1BBC-4B0A-9BDF-C2F188511E56}"/>
              </a:ext>
            </a:extLst>
          </p:cNvPr>
          <p:cNvSpPr txBox="1"/>
          <p:nvPr/>
        </p:nvSpPr>
        <p:spPr>
          <a:xfrm>
            <a:off x="76200" y="2882315"/>
            <a:ext cx="9067800" cy="3816429"/>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Strawberries are 8/16 of the whole amount of fruit, </a:t>
            </a: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the strawberries make up </a:t>
            </a:r>
            <a:r>
              <a:rPr kumimoji="0" lang="en-US" sz="40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50</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of the fruit by mass.</a:t>
            </a: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The blueberries are 3/16 of the whole amount of fruit, </a:t>
            </a:r>
            <a:b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                           the blueberries make up </a:t>
            </a:r>
            <a:r>
              <a:rPr kumimoji="0" lang="en-US" sz="4000" b="1"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19</a:t>
            </a:r>
            <a: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 % of the fruit by mass.</a:t>
            </a:r>
            <a:b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br>
            <a:b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The kiwi makes up 5/16 of the ounces of fruit.  </a:t>
            </a:r>
            <a:br>
              <a:rPr kumimoji="0" 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They make up </a:t>
            </a:r>
            <a:r>
              <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31</a:t>
            </a:r>
            <a:r>
              <a:rPr kumimoji="0" 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 of the fruit’s total mass.</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865470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3"/>
          <p:cNvSpPr txBox="1">
            <a:spLocks noChangeArrowheads="1"/>
          </p:cNvSpPr>
          <p:nvPr/>
        </p:nvSpPr>
        <p:spPr bwMode="auto">
          <a:xfrm>
            <a:off x="4569655" y="36126"/>
            <a:ext cx="449814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Recipe:  </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8 oz. strawberries</a:t>
            </a:r>
            <a:b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3 oz blueberries </a:t>
            </a:r>
            <a:b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2800" b="1" i="0" u="none" strike="noStrike" kern="1200" cap="none" spc="0" normalizeH="0" baseline="0" noProof="0" dirty="0">
                <a:ln>
                  <a:noFill/>
                </a:ln>
                <a:solidFill>
                  <a:srgbClr val="7030A0"/>
                </a:solidFill>
                <a:effectLst/>
                <a:uLnTx/>
                <a:uFillTx/>
                <a:latin typeface="Calibri" pitchFamily="34" charset="0"/>
                <a:ea typeface="+mn-ea"/>
                <a:cs typeface="+mn-cs"/>
              </a:rPr>
              <a:t>5 oz of kiwi</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16 ounces total</a:t>
            </a:r>
          </a:p>
        </p:txBody>
      </p:sp>
      <p:pic>
        <p:nvPicPr>
          <p:cNvPr id="5" name="Picture 4">
            <a:extLst>
              <a:ext uri="{FF2B5EF4-FFF2-40B4-BE49-F238E27FC236}">
                <a16:creationId xmlns:a16="http://schemas.microsoft.com/office/drawing/2014/main" id="{E3BE1860-5576-4CB6-A1B0-DBC04D43F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32674" cy="2393802"/>
          </a:xfrm>
          <a:prstGeom prst="rect">
            <a:avLst/>
          </a:prstGeom>
        </p:spPr>
      </p:pic>
      <p:sp>
        <p:nvSpPr>
          <p:cNvPr id="2" name="TextBox 1">
            <a:extLst>
              <a:ext uri="{FF2B5EF4-FFF2-40B4-BE49-F238E27FC236}">
                <a16:creationId xmlns:a16="http://schemas.microsoft.com/office/drawing/2014/main" id="{0A67B6C3-1BBC-4B0A-9BDF-C2F188511E56}"/>
              </a:ext>
            </a:extLst>
          </p:cNvPr>
          <p:cNvSpPr txBox="1"/>
          <p:nvPr/>
        </p:nvSpPr>
        <p:spPr>
          <a:xfrm>
            <a:off x="76200" y="2882315"/>
            <a:ext cx="9067800" cy="4062651"/>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Strawberries are 8/16 of the whole amount of fruit, </a:t>
            </a: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the strawberries make up </a:t>
            </a:r>
            <a:r>
              <a:rPr kumimoji="0" lang="en-US" sz="40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50</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of the fruit by mass.</a:t>
            </a: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The blueberries are 3/16 of the whole amount of fruit, </a:t>
            </a:r>
            <a:b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                           the blueberries make up </a:t>
            </a:r>
            <a:r>
              <a:rPr kumimoji="0" lang="en-US" sz="4000" b="1"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19</a:t>
            </a:r>
            <a: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 % of the fruit by mass.</a:t>
            </a:r>
            <a:b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br>
            <a:b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The kiwi makes up 5/16 of the ounces of fruit.  </a:t>
            </a:r>
            <a:br>
              <a:rPr kumimoji="0" 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They make up </a:t>
            </a:r>
            <a:r>
              <a:rPr kumimoji="0" lang="en-US" sz="4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31</a:t>
            </a:r>
            <a:r>
              <a:rPr kumimoji="0" 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 of the fruit’s total mass.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351018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BE1860-5576-4CB6-A1B0-DBC04D43F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32674" cy="2393802"/>
          </a:xfrm>
          <a:prstGeom prst="rect">
            <a:avLst/>
          </a:prstGeom>
        </p:spPr>
      </p:pic>
      <p:sp>
        <p:nvSpPr>
          <p:cNvPr id="2" name="TextBox 1">
            <a:extLst>
              <a:ext uri="{FF2B5EF4-FFF2-40B4-BE49-F238E27FC236}">
                <a16:creationId xmlns:a16="http://schemas.microsoft.com/office/drawing/2014/main" id="{0A67B6C3-1BBC-4B0A-9BDF-C2F188511E56}"/>
              </a:ext>
            </a:extLst>
          </p:cNvPr>
          <p:cNvSpPr txBox="1"/>
          <p:nvPr/>
        </p:nvSpPr>
        <p:spPr>
          <a:xfrm>
            <a:off x="76200" y="2882315"/>
            <a:ext cx="9067800" cy="36009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Strawberries are 8/16 or  </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50</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of the fruit by mass.</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The blueberries are 3/16 or  </a:t>
            </a:r>
            <a:r>
              <a:rPr kumimoji="0" lang="en-US" sz="36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19</a:t>
            </a:r>
            <a:r>
              <a:rPr kumimoji="0" lang="en-US" sz="24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rPr>
              <a:t> % of the fruit by mass.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The kiwi makes up 5/16 or  </a:t>
            </a:r>
            <a:r>
              <a:rPr kumimoji="0" 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31</a:t>
            </a:r>
            <a:r>
              <a:rPr kumimoji="0" 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 of the fruit’s total mass.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Combined, that’s </a:t>
            </a:r>
            <a:br>
              <a:rPr kumimoji="0" lang="en-US" sz="48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r>
              <a:rPr kumimoji="0" lang="en-US" sz="48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50% +19% + 31% = 100%  </a:t>
            </a:r>
            <a:r>
              <a:rPr kumimoji="0" lang="en-US" sz="2400" b="1" i="1" u="none" strike="noStrike" kern="1200" cap="none" spc="0" normalizeH="0" baseline="0" noProof="0" dirty="0">
                <a:ln>
                  <a:noFill/>
                </a:ln>
                <a:solidFill>
                  <a:schemeClr val="accent2"/>
                </a:solidFill>
                <a:effectLst/>
                <a:uLnTx/>
                <a:uFillTx/>
                <a:latin typeface="Times New Roman" panose="02020603050405020304" pitchFamily="18" charset="0"/>
                <a:ea typeface="+mn-ea"/>
                <a:cs typeface="Times New Roman" panose="02020603050405020304" pitchFamily="18" charset="0"/>
              </a:rPr>
              <a:t>(OF COURSE)</a:t>
            </a:r>
            <a:endParaRPr kumimoji="0" lang="en-US" sz="1800" b="0" i="0" u="none" strike="noStrike" kern="1200" cap="none" spc="0" normalizeH="0" baseline="0" noProof="0" dirty="0">
              <a:ln>
                <a:noFill/>
              </a:ln>
              <a:solidFill>
                <a:schemeClr val="accent2"/>
              </a:solidFill>
              <a:effectLst/>
              <a:uLnTx/>
              <a:uFillTx/>
              <a:latin typeface="Arial" charset="0"/>
              <a:ea typeface="+mn-ea"/>
              <a:cs typeface="+mn-cs"/>
            </a:endParaRPr>
          </a:p>
        </p:txBody>
      </p:sp>
      <p:sp>
        <p:nvSpPr>
          <p:cNvPr id="3" name="TextBox 3">
            <a:extLst>
              <a:ext uri="{FF2B5EF4-FFF2-40B4-BE49-F238E27FC236}">
                <a16:creationId xmlns:a16="http://schemas.microsoft.com/office/drawing/2014/main" id="{BEAA3EC9-4C8F-4F59-A846-011A76B4F290}"/>
              </a:ext>
            </a:extLst>
          </p:cNvPr>
          <p:cNvSpPr txBox="1">
            <a:spLocks noChangeArrowheads="1"/>
          </p:cNvSpPr>
          <p:nvPr/>
        </p:nvSpPr>
        <p:spPr bwMode="auto">
          <a:xfrm>
            <a:off x="4569655" y="36126"/>
            <a:ext cx="449814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Recipe:  </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 ounces strawberries</a:t>
            </a:r>
            <a:b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ounces blueberries </a:t>
            </a:r>
            <a:b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ounces of kiwi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16 ounces total</a:t>
            </a:r>
          </a:p>
        </p:txBody>
      </p:sp>
    </p:spTree>
    <p:extLst>
      <p:ext uri="{BB962C8B-B14F-4D97-AF65-F5344CB8AC3E}">
        <p14:creationId xmlns:p14="http://schemas.microsoft.com/office/powerpoint/2010/main" val="129500403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37514"/>
            <a:ext cx="9144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40.  How do we determine the percent composition by mass</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hydrogen and oxygen in water?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b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First, we </a:t>
            </a:r>
            <a:r>
              <a:rPr kumimoji="0" lang="en-US" altLang="en-US" sz="24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must</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determine the molar mass </a:t>
            </a:r>
            <a:r>
              <a:rPr kumimoji="0" lang="en-US" altLang="en-US" sz="20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(on the left), </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then…</a:t>
            </a:r>
          </a:p>
        </p:txBody>
      </p:sp>
      <p:sp>
        <p:nvSpPr>
          <p:cNvPr id="5123" name="TextBox 2"/>
          <p:cNvSpPr txBox="1">
            <a:spLocks noChangeArrowheads="1"/>
          </p:cNvSpPr>
          <p:nvPr/>
        </p:nvSpPr>
        <p:spPr bwMode="auto">
          <a:xfrm>
            <a:off x="838200" y="2209800"/>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prstClr val="black"/>
                </a:solidFill>
                <a:effectLst/>
                <a:uLnTx/>
                <a:uFillTx/>
                <a:latin typeface="Calibri" pitchFamily="34" charset="0"/>
                <a:ea typeface="+mn-ea"/>
                <a:cs typeface="+mn-cs"/>
              </a:rPr>
              <a:t>H</a:t>
            </a:r>
            <a:r>
              <a:rPr kumimoji="0" lang="en-US" altLang="en-US" sz="4000" b="0" i="0" u="none" strike="noStrike" kern="1200" cap="none" spc="0" normalizeH="0" baseline="-25000" noProof="0">
                <a:ln>
                  <a:noFill/>
                </a:ln>
                <a:solidFill>
                  <a:prstClr val="black"/>
                </a:solidFill>
                <a:effectLst/>
                <a:uLnTx/>
                <a:uFillTx/>
                <a:latin typeface="Calibri" pitchFamily="34" charset="0"/>
                <a:ea typeface="+mn-ea"/>
                <a:cs typeface="+mn-cs"/>
              </a:rPr>
              <a:t>2</a:t>
            </a:r>
            <a:r>
              <a:rPr kumimoji="0" lang="en-US" altLang="en-US" sz="4000" b="0" i="0" u="none" strike="noStrike" kern="1200" cap="none" spc="0" normalizeH="0" baseline="0" noProof="0">
                <a:ln>
                  <a:noFill/>
                </a:ln>
                <a:solidFill>
                  <a:prstClr val="black"/>
                </a:solidFill>
                <a:effectLst/>
                <a:uLnTx/>
                <a:uFillTx/>
                <a:latin typeface="Calibri" pitchFamily="34" charset="0"/>
                <a:ea typeface="+mn-ea"/>
                <a:cs typeface="+mn-cs"/>
              </a:rPr>
              <a:t>O</a:t>
            </a:r>
          </a:p>
        </p:txBody>
      </p:sp>
      <p:cxnSp>
        <p:nvCxnSpPr>
          <p:cNvPr id="5" name="Straight Connector 4"/>
          <p:cNvCxnSpPr/>
          <p:nvPr/>
        </p:nvCxnSpPr>
        <p:spPr>
          <a:xfrm>
            <a:off x="423930" y="2954830"/>
            <a:ext cx="2057400" cy="1588"/>
          </a:xfrm>
          <a:prstGeom prst="line">
            <a:avLst/>
          </a:prstGeom>
          <a:ln w="19050"/>
        </p:spPr>
        <p:style>
          <a:lnRef idx="2">
            <a:schemeClr val="dk1"/>
          </a:lnRef>
          <a:fillRef idx="0">
            <a:schemeClr val="dk1"/>
          </a:fillRef>
          <a:effectRef idx="1">
            <a:schemeClr val="dk1"/>
          </a:effectRef>
          <a:fontRef idx="minor">
            <a:schemeClr val="tx1"/>
          </a:fontRef>
        </p:style>
      </p:cxnSp>
      <p:sp>
        <p:nvSpPr>
          <p:cNvPr id="5125" name="TextBox 5"/>
          <p:cNvSpPr txBox="1">
            <a:spLocks noChangeArrowheads="1"/>
          </p:cNvSpPr>
          <p:nvPr/>
        </p:nvSpPr>
        <p:spPr bwMode="auto">
          <a:xfrm>
            <a:off x="381000" y="3200400"/>
            <a:ext cx="2743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H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O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            </a:t>
            </a:r>
          </a:p>
        </p:txBody>
      </p:sp>
      <p:cxnSp>
        <p:nvCxnSpPr>
          <p:cNvPr id="2" name="Straight Connector 1">
            <a:extLst>
              <a:ext uri="{FF2B5EF4-FFF2-40B4-BE49-F238E27FC236}">
                <a16:creationId xmlns:a16="http://schemas.microsoft.com/office/drawing/2014/main" id="{440F6B1C-8960-A182-58C2-388F0CEC25D6}"/>
              </a:ext>
            </a:extLst>
          </p:cNvPr>
          <p:cNvCxnSpPr/>
          <p:nvPr/>
        </p:nvCxnSpPr>
        <p:spPr>
          <a:xfrm>
            <a:off x="426752" y="4724400"/>
            <a:ext cx="2057400" cy="1588"/>
          </a:xfrm>
          <a:prstGeom prst="line">
            <a:avLst/>
          </a:prstGeom>
          <a:ln w="1905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3520636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5400" y="25706"/>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40.  How do we determine the percent composition by mass</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hydrogen and oxygen in water?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b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Count the atoms in water, and go to the periodic table for the </a:t>
            </a:r>
            <a:b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molar masses of H and O</a:t>
            </a:r>
          </a:p>
        </p:txBody>
      </p:sp>
      <p:sp>
        <p:nvSpPr>
          <p:cNvPr id="5123" name="TextBox 2"/>
          <p:cNvSpPr txBox="1">
            <a:spLocks noChangeArrowheads="1"/>
          </p:cNvSpPr>
          <p:nvPr/>
        </p:nvSpPr>
        <p:spPr bwMode="auto">
          <a:xfrm>
            <a:off x="838200" y="220980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rPr>
              <a:t>H</a:t>
            </a:r>
            <a:r>
              <a:rPr kumimoji="0" lang="en-US" altLang="en-US" sz="4000" b="0" i="0" u="none" strike="noStrike" kern="1200" cap="none" spc="0" normalizeH="0" baseline="-25000" noProof="0" dirty="0">
                <a:ln>
                  <a:noFill/>
                </a:ln>
                <a:solidFill>
                  <a:prstClr val="black"/>
                </a:solidFill>
                <a:effectLst/>
                <a:uLnTx/>
                <a:uFillTx/>
                <a:latin typeface="Calibri" pitchFamily="34" charset="0"/>
                <a:ea typeface="+mn-ea"/>
                <a:cs typeface="+mn-cs"/>
              </a:rPr>
              <a:t>2</a:t>
            </a:r>
            <a:r>
              <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rPr>
              <a:t>O</a:t>
            </a:r>
          </a:p>
        </p:txBody>
      </p:sp>
      <p:sp>
        <p:nvSpPr>
          <p:cNvPr id="5125" name="TextBox 5"/>
          <p:cNvSpPr txBox="1">
            <a:spLocks noChangeArrowheads="1"/>
          </p:cNvSpPr>
          <p:nvPr/>
        </p:nvSpPr>
        <p:spPr bwMode="auto">
          <a:xfrm>
            <a:off x="381000" y="3200400"/>
            <a:ext cx="2743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H      2 x 1 =  2 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O  1 x 16 = 16 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            </a:t>
            </a:r>
          </a:p>
        </p:txBody>
      </p:sp>
      <p:cxnSp>
        <p:nvCxnSpPr>
          <p:cNvPr id="2" name="Straight Connector 1">
            <a:extLst>
              <a:ext uri="{FF2B5EF4-FFF2-40B4-BE49-F238E27FC236}">
                <a16:creationId xmlns:a16="http://schemas.microsoft.com/office/drawing/2014/main" id="{3A1F676F-18A1-BA7D-6EDE-45F042438631}"/>
              </a:ext>
            </a:extLst>
          </p:cNvPr>
          <p:cNvCxnSpPr/>
          <p:nvPr/>
        </p:nvCxnSpPr>
        <p:spPr>
          <a:xfrm>
            <a:off x="426752" y="4724400"/>
            <a:ext cx="2057400" cy="1588"/>
          </a:xfrm>
          <a:prstGeom prst="line">
            <a:avLst/>
          </a:prstGeom>
          <a:ln w="19050"/>
        </p:spPr>
        <p:style>
          <a:lnRef idx="2">
            <a:schemeClr val="dk1"/>
          </a:lnRef>
          <a:fillRef idx="0">
            <a:schemeClr val="dk1"/>
          </a:fillRef>
          <a:effectRef idx="1">
            <a:schemeClr val="dk1"/>
          </a:effectRef>
          <a:fontRef idx="minor">
            <a:schemeClr val="tx1"/>
          </a:fontRef>
        </p:style>
      </p:cxnSp>
      <p:cxnSp>
        <p:nvCxnSpPr>
          <p:cNvPr id="3" name="Straight Connector 2">
            <a:extLst>
              <a:ext uri="{FF2B5EF4-FFF2-40B4-BE49-F238E27FC236}">
                <a16:creationId xmlns:a16="http://schemas.microsoft.com/office/drawing/2014/main" id="{FE5311D5-CCE7-DD79-F7BF-B282FB603346}"/>
              </a:ext>
            </a:extLst>
          </p:cNvPr>
          <p:cNvCxnSpPr/>
          <p:nvPr/>
        </p:nvCxnSpPr>
        <p:spPr>
          <a:xfrm>
            <a:off x="423930" y="2954830"/>
            <a:ext cx="2057400" cy="1588"/>
          </a:xfrm>
          <a:prstGeom prst="line">
            <a:avLst/>
          </a:prstGeom>
          <a:ln w="1905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246162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40.  How do we determine the percent composition by mass</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hydrogen and oxygen in water?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b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SUM UP THE MOLAR MASS</a:t>
            </a:r>
          </a:p>
        </p:txBody>
      </p:sp>
      <p:sp>
        <p:nvSpPr>
          <p:cNvPr id="5123" name="TextBox 2"/>
          <p:cNvSpPr txBox="1">
            <a:spLocks noChangeArrowheads="1"/>
          </p:cNvSpPr>
          <p:nvPr/>
        </p:nvSpPr>
        <p:spPr bwMode="auto">
          <a:xfrm>
            <a:off x="838200" y="220980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rPr>
              <a:t>H</a:t>
            </a:r>
            <a:r>
              <a:rPr kumimoji="0" lang="en-US" altLang="en-US" sz="4000" b="0" i="0" u="none" strike="noStrike" kern="1200" cap="none" spc="0" normalizeH="0" baseline="-25000" noProof="0" dirty="0">
                <a:ln>
                  <a:noFill/>
                </a:ln>
                <a:solidFill>
                  <a:prstClr val="black"/>
                </a:solidFill>
                <a:effectLst/>
                <a:uLnTx/>
                <a:uFillTx/>
                <a:latin typeface="Calibri" pitchFamily="34" charset="0"/>
                <a:ea typeface="+mn-ea"/>
                <a:cs typeface="+mn-cs"/>
              </a:rPr>
              <a:t>2</a:t>
            </a:r>
            <a:r>
              <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rPr>
              <a:t>O                            </a:t>
            </a:r>
          </a:p>
        </p:txBody>
      </p:sp>
      <p:sp>
        <p:nvSpPr>
          <p:cNvPr id="5125" name="TextBox 5"/>
          <p:cNvSpPr txBox="1">
            <a:spLocks noChangeArrowheads="1"/>
          </p:cNvSpPr>
          <p:nvPr/>
        </p:nvSpPr>
        <p:spPr bwMode="auto">
          <a:xfrm>
            <a:off x="381000" y="3200400"/>
            <a:ext cx="3505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H      2 x 1 =  2 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O  1 x 16 = 16 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                    18 g/mole</a:t>
            </a:r>
          </a:p>
        </p:txBody>
      </p:sp>
      <p:cxnSp>
        <p:nvCxnSpPr>
          <p:cNvPr id="2" name="Straight Connector 1">
            <a:extLst>
              <a:ext uri="{FF2B5EF4-FFF2-40B4-BE49-F238E27FC236}">
                <a16:creationId xmlns:a16="http://schemas.microsoft.com/office/drawing/2014/main" id="{E4BD8A89-863B-9808-9AFC-72B37322D787}"/>
              </a:ext>
            </a:extLst>
          </p:cNvPr>
          <p:cNvCxnSpPr/>
          <p:nvPr/>
        </p:nvCxnSpPr>
        <p:spPr>
          <a:xfrm>
            <a:off x="423930" y="2954830"/>
            <a:ext cx="2057400" cy="1588"/>
          </a:xfrm>
          <a:prstGeom prst="line">
            <a:avLst/>
          </a:prstGeom>
          <a:ln w="19050"/>
        </p:spPr>
        <p:style>
          <a:lnRef idx="2">
            <a:schemeClr val="dk1"/>
          </a:lnRef>
          <a:fillRef idx="0">
            <a:schemeClr val="dk1"/>
          </a:fillRef>
          <a:effectRef idx="1">
            <a:schemeClr val="dk1"/>
          </a:effectRef>
          <a:fontRef idx="minor">
            <a:schemeClr val="tx1"/>
          </a:fontRef>
        </p:style>
      </p:cxnSp>
      <p:cxnSp>
        <p:nvCxnSpPr>
          <p:cNvPr id="3" name="Straight Connector 2">
            <a:extLst>
              <a:ext uri="{FF2B5EF4-FFF2-40B4-BE49-F238E27FC236}">
                <a16:creationId xmlns:a16="http://schemas.microsoft.com/office/drawing/2014/main" id="{0AE73B5C-0FDC-33FE-A324-D8EEE4DC2E8F}"/>
              </a:ext>
            </a:extLst>
          </p:cNvPr>
          <p:cNvCxnSpPr/>
          <p:nvPr/>
        </p:nvCxnSpPr>
        <p:spPr>
          <a:xfrm>
            <a:off x="426752" y="4724400"/>
            <a:ext cx="2057400" cy="1588"/>
          </a:xfrm>
          <a:prstGeom prst="line">
            <a:avLst/>
          </a:prstGeom>
          <a:ln w="1905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3842047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 y="-16371"/>
            <a:ext cx="914400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40.  How do we determine the percent composition by mass</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hydrogen and oxygen in water?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b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Get ready to do the percent comp by mass on the right side</a:t>
            </a:r>
          </a:p>
        </p:txBody>
      </p:sp>
      <p:sp>
        <p:nvSpPr>
          <p:cNvPr id="6147" name="TextBox 2"/>
          <p:cNvSpPr txBox="1">
            <a:spLocks noChangeArrowheads="1"/>
          </p:cNvSpPr>
          <p:nvPr/>
        </p:nvSpPr>
        <p:spPr bwMode="auto">
          <a:xfrm>
            <a:off x="838200" y="22098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rPr>
              <a:t>H</a:t>
            </a:r>
            <a:r>
              <a:rPr kumimoji="0" lang="en-US" altLang="en-US" sz="4000" b="0" i="0" u="none" strike="noStrike" kern="1200" cap="none" spc="0" normalizeH="0" baseline="-25000" noProof="0" dirty="0">
                <a:ln>
                  <a:noFill/>
                </a:ln>
                <a:solidFill>
                  <a:prstClr val="black"/>
                </a:solidFill>
                <a:effectLst/>
                <a:uLnTx/>
                <a:uFillTx/>
                <a:latin typeface="Calibri" pitchFamily="34" charset="0"/>
                <a:ea typeface="+mn-ea"/>
                <a:cs typeface="+mn-cs"/>
              </a:rPr>
              <a:t>2</a:t>
            </a:r>
            <a:r>
              <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rPr>
              <a:t>O                           % Comp by Mass</a:t>
            </a:r>
          </a:p>
        </p:txBody>
      </p:sp>
      <p:sp>
        <p:nvSpPr>
          <p:cNvPr id="6149" name="TextBox 5"/>
          <p:cNvSpPr txBox="1">
            <a:spLocks noChangeArrowheads="1"/>
          </p:cNvSpPr>
          <p:nvPr/>
        </p:nvSpPr>
        <p:spPr bwMode="auto">
          <a:xfrm>
            <a:off x="381000" y="3200400"/>
            <a:ext cx="2743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rPr>
              <a:t>H      2 x 1 = 2 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rPr>
              <a:t>O  1 x 16 = 16 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rPr>
              <a:t>           18 g/mole</a:t>
            </a:r>
          </a:p>
        </p:txBody>
      </p:sp>
      <p:sp>
        <p:nvSpPr>
          <p:cNvPr id="6151" name="TextBox 7"/>
          <p:cNvSpPr txBox="1">
            <a:spLocks noChangeArrowheads="1"/>
          </p:cNvSpPr>
          <p:nvPr/>
        </p:nvSpPr>
        <p:spPr bwMode="auto">
          <a:xfrm>
            <a:off x="4572000" y="297180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Calibri" pitchFamily="34" charset="0"/>
                <a:ea typeface="+mn-ea"/>
                <a:cs typeface="+mn-cs"/>
              </a:rPr>
              <a:t> </a:t>
            </a:r>
          </a:p>
        </p:txBody>
      </p:sp>
      <p:sp>
        <p:nvSpPr>
          <p:cNvPr id="6152" name="TextBox 8"/>
          <p:cNvSpPr txBox="1">
            <a:spLocks noChangeArrowheads="1"/>
          </p:cNvSpPr>
          <p:nvPr/>
        </p:nvSpPr>
        <p:spPr bwMode="auto">
          <a:xfrm>
            <a:off x="4038600" y="3048000"/>
            <a:ext cx="685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6600"/>
                </a:solidFill>
                <a:effectLst/>
                <a:uLnTx/>
                <a:uFillTx/>
                <a:latin typeface="Calibri" pitchFamily="34" charset="0"/>
                <a:ea typeface="+mn-ea"/>
                <a:cs typeface="+mn-cs"/>
              </a:rPr>
              <a:t>H</a:t>
            </a:r>
          </a:p>
        </p:txBody>
      </p:sp>
      <p:sp>
        <p:nvSpPr>
          <p:cNvPr id="6155" name="Rectangle 13"/>
          <p:cNvSpPr>
            <a:spLocks noChangeArrowheads="1"/>
          </p:cNvSpPr>
          <p:nvPr/>
        </p:nvSpPr>
        <p:spPr bwMode="auto">
          <a:xfrm>
            <a:off x="4038600" y="4343400"/>
            <a:ext cx="55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6600"/>
                </a:solidFill>
                <a:effectLst/>
                <a:uLnTx/>
                <a:uFillTx/>
                <a:latin typeface="Calibri" pitchFamily="34" charset="0"/>
                <a:ea typeface="+mn-ea"/>
                <a:cs typeface="+mn-cs"/>
              </a:rPr>
              <a:t>O</a:t>
            </a:r>
          </a:p>
        </p:txBody>
      </p:sp>
      <p:sp>
        <p:nvSpPr>
          <p:cNvPr id="6158" name="Rectangle 14"/>
          <p:cNvSpPr>
            <a:spLocks noChangeArrowheads="1"/>
          </p:cNvSpPr>
          <p:nvPr/>
        </p:nvSpPr>
        <p:spPr bwMode="auto">
          <a:xfrm>
            <a:off x="2743200" y="42672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Calibri" pitchFamily="34" charset="0"/>
                <a:ea typeface="+mn-ea"/>
                <a:cs typeface="+mn-cs"/>
              </a:rPr>
              <a:t> </a:t>
            </a:r>
          </a:p>
        </p:txBody>
      </p:sp>
      <p:cxnSp>
        <p:nvCxnSpPr>
          <p:cNvPr id="15" name="Straight Connector 14"/>
          <p:cNvCxnSpPr/>
          <p:nvPr/>
        </p:nvCxnSpPr>
        <p:spPr>
          <a:xfrm>
            <a:off x="4572000" y="2917825"/>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F53EA57-E499-66C9-8D22-5BD52DD8B51D}"/>
              </a:ext>
            </a:extLst>
          </p:cNvPr>
          <p:cNvCxnSpPr/>
          <p:nvPr/>
        </p:nvCxnSpPr>
        <p:spPr>
          <a:xfrm>
            <a:off x="426752" y="4724400"/>
            <a:ext cx="2057400" cy="1588"/>
          </a:xfrm>
          <a:prstGeom prst="line">
            <a:avLst/>
          </a:prstGeom>
          <a:ln w="19050"/>
        </p:spPr>
        <p:style>
          <a:lnRef idx="2">
            <a:schemeClr val="dk1"/>
          </a:lnRef>
          <a:fillRef idx="0">
            <a:schemeClr val="dk1"/>
          </a:fillRef>
          <a:effectRef idx="1">
            <a:schemeClr val="dk1"/>
          </a:effectRef>
          <a:fontRef idx="minor">
            <a:schemeClr val="tx1"/>
          </a:fontRef>
        </p:style>
      </p:cxnSp>
      <p:cxnSp>
        <p:nvCxnSpPr>
          <p:cNvPr id="3" name="Straight Connector 2">
            <a:extLst>
              <a:ext uri="{FF2B5EF4-FFF2-40B4-BE49-F238E27FC236}">
                <a16:creationId xmlns:a16="http://schemas.microsoft.com/office/drawing/2014/main" id="{F0FA3810-EB22-62B4-11E3-DB472EE2095F}"/>
              </a:ext>
            </a:extLst>
          </p:cNvPr>
          <p:cNvCxnSpPr/>
          <p:nvPr/>
        </p:nvCxnSpPr>
        <p:spPr>
          <a:xfrm>
            <a:off x="423930" y="2954830"/>
            <a:ext cx="2057400" cy="1588"/>
          </a:xfrm>
          <a:prstGeom prst="line">
            <a:avLst/>
          </a:prstGeom>
          <a:ln w="1905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49923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96838"/>
            <a:ext cx="9144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b="1" dirty="0">
                <a:solidFill>
                  <a:srgbClr val="FF0000"/>
                </a:solidFill>
              </a:rPr>
              <a:t>  9.  Determine the mass of…</a:t>
            </a:r>
          </a:p>
          <a:p>
            <a:pPr eaLnBrk="1" hangingPunct="1">
              <a:spcBef>
                <a:spcPct val="50000"/>
              </a:spcBef>
              <a:defRPr/>
            </a:pPr>
            <a:r>
              <a:rPr lang="en-US" altLang="en-US" sz="3600" b="1" dirty="0"/>
              <a:t>  </a:t>
            </a:r>
            <a:r>
              <a:rPr lang="en-US" altLang="en-US" sz="4000" dirty="0">
                <a:latin typeface="Times New Roman" panose="02020603050405020304" pitchFamily="18" charset="0"/>
                <a:cs typeface="Times New Roman" panose="02020603050405020304" pitchFamily="18" charset="0"/>
              </a:rPr>
              <a:t>1.0 mole of carbon </a:t>
            </a:r>
            <a:r>
              <a:rPr lang="en-US" altLang="en-US" sz="4000" dirty="0">
                <a:solidFill>
                  <a:srgbClr val="0000CC"/>
                </a:solidFill>
                <a:latin typeface="Times New Roman" panose="02020603050405020304" pitchFamily="18" charset="0"/>
                <a:cs typeface="Times New Roman" panose="02020603050405020304" pitchFamily="18" charset="0"/>
              </a:rPr>
              <a:t>= 12 grams </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4000" dirty="0">
                <a:latin typeface="Times New Roman" panose="02020603050405020304" pitchFamily="18" charset="0"/>
                <a:cs typeface="Times New Roman" panose="02020603050405020304" pitchFamily="18" charset="0"/>
              </a:rPr>
              <a:t>  2.0 moles of Al </a:t>
            </a:r>
            <a:r>
              <a:rPr lang="en-US" altLang="en-US" sz="4000" dirty="0">
                <a:solidFill>
                  <a:srgbClr val="0000CC"/>
                </a:solidFill>
                <a:latin typeface="Times New Roman" panose="02020603050405020304" pitchFamily="18" charset="0"/>
                <a:cs typeface="Times New Roman" panose="02020603050405020304" pitchFamily="18" charset="0"/>
              </a:rPr>
              <a:t>= 2 x 27 g = 54 grams </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4000" dirty="0">
                <a:latin typeface="Times New Roman" panose="02020603050405020304" pitchFamily="18" charset="0"/>
                <a:cs typeface="Times New Roman" panose="02020603050405020304" pitchFamily="18" charset="0"/>
              </a:rPr>
              <a:t>  4.0 moles of He </a:t>
            </a:r>
            <a:r>
              <a:rPr lang="en-US" altLang="en-US" sz="4000" dirty="0">
                <a:solidFill>
                  <a:srgbClr val="0000CC"/>
                </a:solidFill>
                <a:latin typeface="Times New Roman" panose="02020603050405020304" pitchFamily="18" charset="0"/>
                <a:cs typeface="Times New Roman" panose="02020603050405020304" pitchFamily="18" charset="0"/>
              </a:rPr>
              <a:t>= 4 x 4 g = 16 grams</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4000" dirty="0">
                <a:latin typeface="Times New Roman" panose="02020603050405020304" pitchFamily="18" charset="0"/>
                <a:cs typeface="Times New Roman" panose="02020603050405020304" pitchFamily="18" charset="0"/>
              </a:rPr>
              <a:t>  0.50 moles Mg </a:t>
            </a:r>
            <a:r>
              <a:rPr lang="en-US" altLang="en-US" sz="4000" dirty="0">
                <a:solidFill>
                  <a:srgbClr val="0000CC"/>
                </a:solidFill>
                <a:latin typeface="Times New Roman" panose="02020603050405020304" pitchFamily="18" charset="0"/>
                <a:cs typeface="Times New Roman" panose="02020603050405020304" pitchFamily="18" charset="0"/>
              </a:rPr>
              <a:t>= 0.5 X 24 g = 12 grams</a:t>
            </a:r>
            <a:endParaRPr lang="en-US" altLang="en-US"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26903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8136" y="0"/>
            <a:ext cx="914400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40.  How do we determine the percent composition by mass</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hydrogen and oxygen in water?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b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The part, divided by the whole, times 100% is our formula. </a:t>
            </a:r>
          </a:p>
        </p:txBody>
      </p:sp>
      <p:sp>
        <p:nvSpPr>
          <p:cNvPr id="6147" name="TextBox 2"/>
          <p:cNvSpPr txBox="1">
            <a:spLocks noChangeArrowheads="1"/>
          </p:cNvSpPr>
          <p:nvPr/>
        </p:nvSpPr>
        <p:spPr bwMode="auto">
          <a:xfrm>
            <a:off x="838200" y="22098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rPr>
              <a:t>H</a:t>
            </a:r>
            <a:r>
              <a:rPr kumimoji="0" lang="en-US" altLang="en-US" sz="4000" b="0" i="0" u="none" strike="noStrike" kern="1200" cap="none" spc="0" normalizeH="0" baseline="-25000" noProof="0" dirty="0">
                <a:ln>
                  <a:noFill/>
                </a:ln>
                <a:solidFill>
                  <a:prstClr val="black"/>
                </a:solidFill>
                <a:effectLst/>
                <a:uLnTx/>
                <a:uFillTx/>
                <a:latin typeface="Calibri" pitchFamily="34" charset="0"/>
                <a:ea typeface="+mn-ea"/>
                <a:cs typeface="+mn-cs"/>
              </a:rPr>
              <a:t>2</a:t>
            </a:r>
            <a:r>
              <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rPr>
              <a:t>O                           % Comp by Mass</a:t>
            </a:r>
          </a:p>
        </p:txBody>
      </p:sp>
      <p:sp>
        <p:nvSpPr>
          <p:cNvPr id="6149" name="TextBox 5"/>
          <p:cNvSpPr txBox="1">
            <a:spLocks noChangeArrowheads="1"/>
          </p:cNvSpPr>
          <p:nvPr/>
        </p:nvSpPr>
        <p:spPr bwMode="auto">
          <a:xfrm>
            <a:off x="381000" y="3200400"/>
            <a:ext cx="2743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rPr>
              <a:t>H      2 x 1 = 2 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rPr>
              <a:t>O  1 x 16 = 16 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rPr>
              <a:t>           18 g/mole</a:t>
            </a:r>
          </a:p>
        </p:txBody>
      </p:sp>
      <p:sp>
        <p:nvSpPr>
          <p:cNvPr id="6151" name="TextBox 7"/>
          <p:cNvSpPr txBox="1">
            <a:spLocks noChangeArrowheads="1"/>
          </p:cNvSpPr>
          <p:nvPr/>
        </p:nvSpPr>
        <p:spPr bwMode="auto">
          <a:xfrm>
            <a:off x="4572000" y="29718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t>2 g</a:t>
            </a:r>
            <a:b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br>
            <a: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t>18 g</a:t>
            </a:r>
          </a:p>
        </p:txBody>
      </p:sp>
      <p:sp>
        <p:nvSpPr>
          <p:cNvPr id="6152" name="TextBox 8"/>
          <p:cNvSpPr txBox="1">
            <a:spLocks noChangeArrowheads="1"/>
          </p:cNvSpPr>
          <p:nvPr/>
        </p:nvSpPr>
        <p:spPr bwMode="auto">
          <a:xfrm>
            <a:off x="4038600" y="3048000"/>
            <a:ext cx="685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6600"/>
                </a:solidFill>
                <a:effectLst/>
                <a:uLnTx/>
                <a:uFillTx/>
                <a:latin typeface="Calibri" pitchFamily="34" charset="0"/>
                <a:ea typeface="+mn-ea"/>
                <a:cs typeface="+mn-cs"/>
              </a:rPr>
              <a:t>H</a:t>
            </a:r>
          </a:p>
        </p:txBody>
      </p:sp>
      <p:cxnSp>
        <p:nvCxnSpPr>
          <p:cNvPr id="10" name="Straight Connector 9"/>
          <p:cNvCxnSpPr/>
          <p:nvPr/>
        </p:nvCxnSpPr>
        <p:spPr>
          <a:xfrm>
            <a:off x="4724400" y="3429000"/>
            <a:ext cx="609600" cy="1588"/>
          </a:xfrm>
          <a:prstGeom prst="line">
            <a:avLst/>
          </a:prstGeom>
        </p:spPr>
        <p:style>
          <a:lnRef idx="1">
            <a:schemeClr val="accent3"/>
          </a:lnRef>
          <a:fillRef idx="0">
            <a:schemeClr val="accent3"/>
          </a:fillRef>
          <a:effectRef idx="0">
            <a:schemeClr val="accent3"/>
          </a:effectRef>
          <a:fontRef idx="minor">
            <a:schemeClr val="tx1"/>
          </a:fontRef>
        </p:style>
      </p:cxnSp>
      <p:sp>
        <p:nvSpPr>
          <p:cNvPr id="6154" name="TextBox 12"/>
          <p:cNvSpPr txBox="1">
            <a:spLocks noChangeArrowheads="1"/>
          </p:cNvSpPr>
          <p:nvPr/>
        </p:nvSpPr>
        <p:spPr bwMode="auto">
          <a:xfrm>
            <a:off x="5486400" y="32004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t>X 100%  = 11%</a:t>
            </a:r>
          </a:p>
        </p:txBody>
      </p:sp>
      <p:sp>
        <p:nvSpPr>
          <p:cNvPr id="6155" name="Rectangle 13"/>
          <p:cNvSpPr>
            <a:spLocks noChangeArrowheads="1"/>
          </p:cNvSpPr>
          <p:nvPr/>
        </p:nvSpPr>
        <p:spPr bwMode="auto">
          <a:xfrm>
            <a:off x="4038600" y="4343400"/>
            <a:ext cx="55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6600"/>
                </a:solidFill>
                <a:effectLst/>
                <a:uLnTx/>
                <a:uFillTx/>
                <a:latin typeface="Calibri" pitchFamily="34" charset="0"/>
                <a:ea typeface="+mn-ea"/>
                <a:cs typeface="+mn-cs"/>
              </a:rPr>
              <a:t>O</a:t>
            </a:r>
          </a:p>
        </p:txBody>
      </p:sp>
      <p:cxnSp>
        <p:nvCxnSpPr>
          <p:cNvPr id="15" name="Straight Connector 14"/>
          <p:cNvCxnSpPr/>
          <p:nvPr/>
        </p:nvCxnSpPr>
        <p:spPr>
          <a:xfrm>
            <a:off x="4572000" y="2917825"/>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F8E7822-7681-AAC9-5BCB-A91D88221054}"/>
              </a:ext>
            </a:extLst>
          </p:cNvPr>
          <p:cNvCxnSpPr/>
          <p:nvPr/>
        </p:nvCxnSpPr>
        <p:spPr>
          <a:xfrm>
            <a:off x="423930" y="2954830"/>
            <a:ext cx="2057400" cy="1588"/>
          </a:xfrm>
          <a:prstGeom prst="line">
            <a:avLst/>
          </a:prstGeom>
          <a:ln w="19050"/>
        </p:spPr>
        <p:style>
          <a:lnRef idx="2">
            <a:schemeClr val="dk1"/>
          </a:lnRef>
          <a:fillRef idx="0">
            <a:schemeClr val="dk1"/>
          </a:fillRef>
          <a:effectRef idx="1">
            <a:schemeClr val="dk1"/>
          </a:effectRef>
          <a:fontRef idx="minor">
            <a:schemeClr val="tx1"/>
          </a:fontRef>
        </p:style>
      </p:cxnSp>
      <p:cxnSp>
        <p:nvCxnSpPr>
          <p:cNvPr id="3" name="Straight Connector 2">
            <a:extLst>
              <a:ext uri="{FF2B5EF4-FFF2-40B4-BE49-F238E27FC236}">
                <a16:creationId xmlns:a16="http://schemas.microsoft.com/office/drawing/2014/main" id="{52B08036-1CF5-9A1A-303A-4B88E884A396}"/>
              </a:ext>
            </a:extLst>
          </p:cNvPr>
          <p:cNvCxnSpPr/>
          <p:nvPr/>
        </p:nvCxnSpPr>
        <p:spPr>
          <a:xfrm>
            <a:off x="426752" y="4724400"/>
            <a:ext cx="2057400" cy="1588"/>
          </a:xfrm>
          <a:prstGeom prst="line">
            <a:avLst/>
          </a:prstGeom>
          <a:ln w="1905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119320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 y="0"/>
            <a:ext cx="914400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40.  How do we determine the percent composition by mass</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hydrogen and oxygen in water?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b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Do it for H and also for O. </a:t>
            </a:r>
          </a:p>
        </p:txBody>
      </p:sp>
      <p:sp>
        <p:nvSpPr>
          <p:cNvPr id="6147" name="TextBox 2"/>
          <p:cNvSpPr txBox="1">
            <a:spLocks noChangeArrowheads="1"/>
          </p:cNvSpPr>
          <p:nvPr/>
        </p:nvSpPr>
        <p:spPr bwMode="auto">
          <a:xfrm>
            <a:off x="838200" y="22098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rPr>
              <a:t>H</a:t>
            </a:r>
            <a:r>
              <a:rPr kumimoji="0" lang="en-US" altLang="en-US" sz="4000" b="0" i="0" u="none" strike="noStrike" kern="1200" cap="none" spc="0" normalizeH="0" baseline="-25000" noProof="0" dirty="0">
                <a:ln>
                  <a:noFill/>
                </a:ln>
                <a:solidFill>
                  <a:prstClr val="black"/>
                </a:solidFill>
                <a:effectLst/>
                <a:uLnTx/>
                <a:uFillTx/>
                <a:latin typeface="Calibri" pitchFamily="34" charset="0"/>
                <a:ea typeface="+mn-ea"/>
                <a:cs typeface="+mn-cs"/>
              </a:rPr>
              <a:t>2</a:t>
            </a:r>
            <a:r>
              <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rPr>
              <a:t>O                           % Comp by Mass</a:t>
            </a:r>
          </a:p>
        </p:txBody>
      </p:sp>
      <p:sp>
        <p:nvSpPr>
          <p:cNvPr id="6149" name="TextBox 5"/>
          <p:cNvSpPr txBox="1">
            <a:spLocks noChangeArrowheads="1"/>
          </p:cNvSpPr>
          <p:nvPr/>
        </p:nvSpPr>
        <p:spPr bwMode="auto">
          <a:xfrm>
            <a:off x="381000" y="3200400"/>
            <a:ext cx="2743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rPr>
              <a:t>H      2 x 1 = 2 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rPr>
              <a:t>O  1 x 16 = 16 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rPr>
              <a:t>           18 g/mole</a:t>
            </a:r>
          </a:p>
        </p:txBody>
      </p:sp>
      <p:sp>
        <p:nvSpPr>
          <p:cNvPr id="6151" name="TextBox 7"/>
          <p:cNvSpPr txBox="1">
            <a:spLocks noChangeArrowheads="1"/>
          </p:cNvSpPr>
          <p:nvPr/>
        </p:nvSpPr>
        <p:spPr bwMode="auto">
          <a:xfrm>
            <a:off x="4572000" y="29718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t>2 g</a:t>
            </a:r>
            <a:b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br>
            <a: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t>18 g</a:t>
            </a:r>
          </a:p>
        </p:txBody>
      </p:sp>
      <p:sp>
        <p:nvSpPr>
          <p:cNvPr id="6152" name="TextBox 8"/>
          <p:cNvSpPr txBox="1">
            <a:spLocks noChangeArrowheads="1"/>
          </p:cNvSpPr>
          <p:nvPr/>
        </p:nvSpPr>
        <p:spPr bwMode="auto">
          <a:xfrm>
            <a:off x="4038600" y="3048000"/>
            <a:ext cx="685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6600"/>
                </a:solidFill>
                <a:effectLst/>
                <a:uLnTx/>
                <a:uFillTx/>
                <a:latin typeface="Calibri" pitchFamily="34" charset="0"/>
                <a:ea typeface="+mn-ea"/>
                <a:cs typeface="+mn-cs"/>
              </a:rPr>
              <a:t>H</a:t>
            </a:r>
          </a:p>
        </p:txBody>
      </p:sp>
      <p:cxnSp>
        <p:nvCxnSpPr>
          <p:cNvPr id="10" name="Straight Connector 9"/>
          <p:cNvCxnSpPr/>
          <p:nvPr/>
        </p:nvCxnSpPr>
        <p:spPr>
          <a:xfrm>
            <a:off x="4724400" y="3429000"/>
            <a:ext cx="609600" cy="1588"/>
          </a:xfrm>
          <a:prstGeom prst="line">
            <a:avLst/>
          </a:prstGeom>
        </p:spPr>
        <p:style>
          <a:lnRef idx="1">
            <a:schemeClr val="accent3"/>
          </a:lnRef>
          <a:fillRef idx="0">
            <a:schemeClr val="accent3"/>
          </a:fillRef>
          <a:effectRef idx="0">
            <a:schemeClr val="accent3"/>
          </a:effectRef>
          <a:fontRef idx="minor">
            <a:schemeClr val="tx1"/>
          </a:fontRef>
        </p:style>
      </p:cxnSp>
      <p:sp>
        <p:nvSpPr>
          <p:cNvPr id="6154" name="TextBox 12"/>
          <p:cNvSpPr txBox="1">
            <a:spLocks noChangeArrowheads="1"/>
          </p:cNvSpPr>
          <p:nvPr/>
        </p:nvSpPr>
        <p:spPr bwMode="auto">
          <a:xfrm>
            <a:off x="5486400" y="32004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t>X 100%  = 11%</a:t>
            </a:r>
          </a:p>
        </p:txBody>
      </p:sp>
      <p:sp>
        <p:nvSpPr>
          <p:cNvPr id="6155" name="Rectangle 13"/>
          <p:cNvSpPr>
            <a:spLocks noChangeArrowheads="1"/>
          </p:cNvSpPr>
          <p:nvPr/>
        </p:nvSpPr>
        <p:spPr bwMode="auto">
          <a:xfrm>
            <a:off x="4038600" y="4343400"/>
            <a:ext cx="55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6600"/>
                </a:solidFill>
                <a:effectLst/>
                <a:uLnTx/>
                <a:uFillTx/>
                <a:latin typeface="Calibri" pitchFamily="34" charset="0"/>
                <a:ea typeface="+mn-ea"/>
                <a:cs typeface="+mn-cs"/>
              </a:rPr>
              <a:t>O</a:t>
            </a:r>
          </a:p>
        </p:txBody>
      </p:sp>
      <p:cxnSp>
        <p:nvCxnSpPr>
          <p:cNvPr id="13" name="Straight Connector 12"/>
          <p:cNvCxnSpPr/>
          <p:nvPr/>
        </p:nvCxnSpPr>
        <p:spPr>
          <a:xfrm>
            <a:off x="4724400" y="4724400"/>
            <a:ext cx="609600" cy="1588"/>
          </a:xfrm>
          <a:prstGeom prst="line">
            <a:avLst/>
          </a:prstGeom>
        </p:spPr>
        <p:style>
          <a:lnRef idx="1">
            <a:schemeClr val="accent3"/>
          </a:lnRef>
          <a:fillRef idx="0">
            <a:schemeClr val="accent3"/>
          </a:fillRef>
          <a:effectRef idx="0">
            <a:schemeClr val="accent3"/>
          </a:effectRef>
          <a:fontRef idx="minor">
            <a:schemeClr val="tx1"/>
          </a:fontRef>
        </p:style>
      </p:cxnSp>
      <p:sp>
        <p:nvSpPr>
          <p:cNvPr id="6157" name="Rectangle 16"/>
          <p:cNvSpPr>
            <a:spLocks noChangeArrowheads="1"/>
          </p:cNvSpPr>
          <p:nvPr/>
        </p:nvSpPr>
        <p:spPr bwMode="auto">
          <a:xfrm>
            <a:off x="5486400" y="4462463"/>
            <a:ext cx="2303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t>X 100%  = 89%</a:t>
            </a:r>
          </a:p>
        </p:txBody>
      </p:sp>
      <p:sp>
        <p:nvSpPr>
          <p:cNvPr id="6158" name="Rectangle 14"/>
          <p:cNvSpPr>
            <a:spLocks noChangeArrowheads="1"/>
          </p:cNvSpPr>
          <p:nvPr/>
        </p:nvSpPr>
        <p:spPr bwMode="auto">
          <a:xfrm>
            <a:off x="2743200" y="42672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t>16 g</a:t>
            </a:r>
            <a:b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br>
            <a: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t>18 g</a:t>
            </a:r>
          </a:p>
        </p:txBody>
      </p:sp>
      <p:cxnSp>
        <p:nvCxnSpPr>
          <p:cNvPr id="15" name="Straight Connector 14"/>
          <p:cNvCxnSpPr/>
          <p:nvPr/>
        </p:nvCxnSpPr>
        <p:spPr>
          <a:xfrm>
            <a:off x="4572000" y="2917825"/>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E56FF02-50B8-0F4D-FD61-DB75A6E35E15}"/>
              </a:ext>
            </a:extLst>
          </p:cNvPr>
          <p:cNvCxnSpPr/>
          <p:nvPr/>
        </p:nvCxnSpPr>
        <p:spPr>
          <a:xfrm>
            <a:off x="426752" y="4724400"/>
            <a:ext cx="2057400" cy="1588"/>
          </a:xfrm>
          <a:prstGeom prst="line">
            <a:avLst/>
          </a:prstGeom>
          <a:ln w="19050"/>
        </p:spPr>
        <p:style>
          <a:lnRef idx="2">
            <a:schemeClr val="dk1"/>
          </a:lnRef>
          <a:fillRef idx="0">
            <a:schemeClr val="dk1"/>
          </a:fillRef>
          <a:effectRef idx="1">
            <a:schemeClr val="dk1"/>
          </a:effectRef>
          <a:fontRef idx="minor">
            <a:schemeClr val="tx1"/>
          </a:fontRef>
        </p:style>
      </p:cxnSp>
      <p:cxnSp>
        <p:nvCxnSpPr>
          <p:cNvPr id="3" name="Straight Connector 2">
            <a:extLst>
              <a:ext uri="{FF2B5EF4-FFF2-40B4-BE49-F238E27FC236}">
                <a16:creationId xmlns:a16="http://schemas.microsoft.com/office/drawing/2014/main" id="{E550A38C-9D8A-6C8E-1CD1-911733D45850}"/>
              </a:ext>
            </a:extLst>
          </p:cNvPr>
          <p:cNvCxnSpPr/>
          <p:nvPr/>
        </p:nvCxnSpPr>
        <p:spPr>
          <a:xfrm>
            <a:off x="423930" y="2954830"/>
            <a:ext cx="2057400" cy="1588"/>
          </a:xfrm>
          <a:prstGeom prst="line">
            <a:avLst/>
          </a:prstGeom>
          <a:ln w="1905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2777521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 y="21729"/>
            <a:ext cx="914400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40.  How do we determine the percent composition by mass</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hydrogen and oxygen in water?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b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Check by summing up the proportions to 100%</a:t>
            </a:r>
          </a:p>
        </p:txBody>
      </p:sp>
      <p:sp>
        <p:nvSpPr>
          <p:cNvPr id="6147" name="TextBox 2"/>
          <p:cNvSpPr txBox="1">
            <a:spLocks noChangeArrowheads="1"/>
          </p:cNvSpPr>
          <p:nvPr/>
        </p:nvSpPr>
        <p:spPr bwMode="auto">
          <a:xfrm>
            <a:off x="838200" y="22098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rPr>
              <a:t>H</a:t>
            </a:r>
            <a:r>
              <a:rPr kumimoji="0" lang="en-US" altLang="en-US" sz="4000" b="0" i="0" u="none" strike="noStrike" kern="1200" cap="none" spc="0" normalizeH="0" baseline="-25000" noProof="0" dirty="0">
                <a:ln>
                  <a:noFill/>
                </a:ln>
                <a:solidFill>
                  <a:prstClr val="black"/>
                </a:solidFill>
                <a:effectLst/>
                <a:uLnTx/>
                <a:uFillTx/>
                <a:latin typeface="Calibri" pitchFamily="34" charset="0"/>
                <a:ea typeface="+mn-ea"/>
                <a:cs typeface="+mn-cs"/>
              </a:rPr>
              <a:t>2</a:t>
            </a:r>
            <a:r>
              <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rPr>
              <a:t>O                           % Comp by Mass</a:t>
            </a:r>
          </a:p>
        </p:txBody>
      </p:sp>
      <p:sp>
        <p:nvSpPr>
          <p:cNvPr id="6149" name="TextBox 5"/>
          <p:cNvSpPr txBox="1">
            <a:spLocks noChangeArrowheads="1"/>
          </p:cNvSpPr>
          <p:nvPr/>
        </p:nvSpPr>
        <p:spPr bwMode="auto">
          <a:xfrm>
            <a:off x="381000" y="3200400"/>
            <a:ext cx="2743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rPr>
              <a:t>H      2 x 1 = 2 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rPr>
              <a:t>O  1 x 16 = 16 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alibri" pitchFamily="34" charset="0"/>
                <a:ea typeface="+mn-ea"/>
                <a:cs typeface="+mn-cs"/>
              </a:rPr>
              <a:t>           18 g/mole</a:t>
            </a:r>
          </a:p>
        </p:txBody>
      </p:sp>
      <p:sp>
        <p:nvSpPr>
          <p:cNvPr id="6151" name="TextBox 7"/>
          <p:cNvSpPr txBox="1">
            <a:spLocks noChangeArrowheads="1"/>
          </p:cNvSpPr>
          <p:nvPr/>
        </p:nvSpPr>
        <p:spPr bwMode="auto">
          <a:xfrm>
            <a:off x="4572000" y="29718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t>2 g</a:t>
            </a:r>
            <a:b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br>
            <a: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t>18 g</a:t>
            </a:r>
          </a:p>
        </p:txBody>
      </p:sp>
      <p:sp>
        <p:nvSpPr>
          <p:cNvPr id="6152" name="TextBox 8"/>
          <p:cNvSpPr txBox="1">
            <a:spLocks noChangeArrowheads="1"/>
          </p:cNvSpPr>
          <p:nvPr/>
        </p:nvSpPr>
        <p:spPr bwMode="auto">
          <a:xfrm>
            <a:off x="4038600" y="3048000"/>
            <a:ext cx="685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6600"/>
                </a:solidFill>
                <a:effectLst/>
                <a:uLnTx/>
                <a:uFillTx/>
                <a:latin typeface="Calibri" pitchFamily="34" charset="0"/>
                <a:ea typeface="+mn-ea"/>
                <a:cs typeface="+mn-cs"/>
              </a:rPr>
              <a:t>H</a:t>
            </a:r>
          </a:p>
        </p:txBody>
      </p:sp>
      <p:cxnSp>
        <p:nvCxnSpPr>
          <p:cNvPr id="10" name="Straight Connector 9"/>
          <p:cNvCxnSpPr/>
          <p:nvPr/>
        </p:nvCxnSpPr>
        <p:spPr>
          <a:xfrm>
            <a:off x="4724400" y="3429000"/>
            <a:ext cx="609600" cy="1588"/>
          </a:xfrm>
          <a:prstGeom prst="line">
            <a:avLst/>
          </a:prstGeom>
        </p:spPr>
        <p:style>
          <a:lnRef idx="1">
            <a:schemeClr val="accent3"/>
          </a:lnRef>
          <a:fillRef idx="0">
            <a:schemeClr val="accent3"/>
          </a:fillRef>
          <a:effectRef idx="0">
            <a:schemeClr val="accent3"/>
          </a:effectRef>
          <a:fontRef idx="minor">
            <a:schemeClr val="tx1"/>
          </a:fontRef>
        </p:style>
      </p:cxnSp>
      <p:sp>
        <p:nvSpPr>
          <p:cNvPr id="6154" name="TextBox 12"/>
          <p:cNvSpPr txBox="1">
            <a:spLocks noChangeArrowheads="1"/>
          </p:cNvSpPr>
          <p:nvPr/>
        </p:nvSpPr>
        <p:spPr bwMode="auto">
          <a:xfrm>
            <a:off x="5486400" y="32004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t>X 100%  = 11%</a:t>
            </a:r>
          </a:p>
        </p:txBody>
      </p:sp>
      <p:sp>
        <p:nvSpPr>
          <p:cNvPr id="6155" name="Rectangle 13"/>
          <p:cNvSpPr>
            <a:spLocks noChangeArrowheads="1"/>
          </p:cNvSpPr>
          <p:nvPr/>
        </p:nvSpPr>
        <p:spPr bwMode="auto">
          <a:xfrm>
            <a:off x="4038600" y="4343400"/>
            <a:ext cx="55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6600"/>
                </a:solidFill>
                <a:effectLst/>
                <a:uLnTx/>
                <a:uFillTx/>
                <a:latin typeface="Calibri" pitchFamily="34" charset="0"/>
                <a:ea typeface="+mn-ea"/>
                <a:cs typeface="+mn-cs"/>
              </a:rPr>
              <a:t>O</a:t>
            </a:r>
          </a:p>
        </p:txBody>
      </p:sp>
      <p:cxnSp>
        <p:nvCxnSpPr>
          <p:cNvPr id="13" name="Straight Connector 12"/>
          <p:cNvCxnSpPr/>
          <p:nvPr/>
        </p:nvCxnSpPr>
        <p:spPr>
          <a:xfrm>
            <a:off x="4724400" y="4724400"/>
            <a:ext cx="609600" cy="1588"/>
          </a:xfrm>
          <a:prstGeom prst="line">
            <a:avLst/>
          </a:prstGeom>
        </p:spPr>
        <p:style>
          <a:lnRef idx="1">
            <a:schemeClr val="accent3"/>
          </a:lnRef>
          <a:fillRef idx="0">
            <a:schemeClr val="accent3"/>
          </a:fillRef>
          <a:effectRef idx="0">
            <a:schemeClr val="accent3"/>
          </a:effectRef>
          <a:fontRef idx="minor">
            <a:schemeClr val="tx1"/>
          </a:fontRef>
        </p:style>
      </p:cxnSp>
      <p:sp>
        <p:nvSpPr>
          <p:cNvPr id="6157" name="Rectangle 16"/>
          <p:cNvSpPr>
            <a:spLocks noChangeArrowheads="1"/>
          </p:cNvSpPr>
          <p:nvPr/>
        </p:nvSpPr>
        <p:spPr bwMode="auto">
          <a:xfrm>
            <a:off x="5486400" y="4462463"/>
            <a:ext cx="2303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t>X 100%  = 89%</a:t>
            </a:r>
          </a:p>
        </p:txBody>
      </p:sp>
      <p:sp>
        <p:nvSpPr>
          <p:cNvPr id="6158" name="Rectangle 14"/>
          <p:cNvSpPr>
            <a:spLocks noChangeArrowheads="1"/>
          </p:cNvSpPr>
          <p:nvPr/>
        </p:nvSpPr>
        <p:spPr bwMode="auto">
          <a:xfrm>
            <a:off x="2743200" y="42672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t>16 g</a:t>
            </a:r>
            <a:b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br>
            <a:r>
              <a:rPr kumimoji="0" lang="en-US" altLang="en-US" sz="2800" b="0" i="0" u="none" strike="noStrike" kern="1200" cap="none" spc="0" normalizeH="0" baseline="0" noProof="0">
                <a:ln>
                  <a:noFill/>
                </a:ln>
                <a:solidFill>
                  <a:srgbClr val="006600"/>
                </a:solidFill>
                <a:effectLst/>
                <a:uLnTx/>
                <a:uFillTx/>
                <a:latin typeface="Calibri" pitchFamily="34" charset="0"/>
                <a:ea typeface="+mn-ea"/>
                <a:cs typeface="+mn-cs"/>
              </a:rPr>
              <a:t>18 g</a:t>
            </a:r>
          </a:p>
        </p:txBody>
      </p:sp>
      <p:cxnSp>
        <p:nvCxnSpPr>
          <p:cNvPr id="15" name="Straight Connector 14"/>
          <p:cNvCxnSpPr/>
          <p:nvPr/>
        </p:nvCxnSpPr>
        <p:spPr>
          <a:xfrm>
            <a:off x="4572000" y="2917825"/>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05600" y="5181600"/>
            <a:ext cx="1905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3"/>
          <p:cNvSpPr txBox="1">
            <a:spLocks noChangeArrowheads="1"/>
          </p:cNvSpPr>
          <p:nvPr/>
        </p:nvSpPr>
        <p:spPr bwMode="auto">
          <a:xfrm>
            <a:off x="6705600" y="5294312"/>
            <a:ext cx="1905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C00000"/>
                </a:solidFill>
                <a:effectLst/>
                <a:uLnTx/>
                <a:uFillTx/>
                <a:latin typeface="Arial" charset="0"/>
                <a:ea typeface="+mn-ea"/>
                <a:cs typeface="+mn-cs"/>
              </a:rPr>
              <a:t>100% </a:t>
            </a:r>
            <a:br>
              <a:rPr kumimoji="0" lang="en-US" altLang="en-US" sz="4000" b="1" i="0" u="none" strike="noStrike" kern="1200" cap="none" spc="0" normalizeH="0" baseline="0" noProof="0" dirty="0">
                <a:ln>
                  <a:noFill/>
                </a:ln>
                <a:solidFill>
                  <a:srgbClr val="C00000"/>
                </a:solidFill>
                <a:effectLst/>
                <a:uLnTx/>
                <a:uFillTx/>
                <a:latin typeface="Arial" charset="0"/>
                <a:ea typeface="+mn-ea"/>
                <a:cs typeface="+mn-cs"/>
              </a:rPr>
            </a:br>
            <a:r>
              <a:rPr kumimoji="0" lang="en-US" altLang="en-US" sz="1800" b="1" i="0" u="none" strike="noStrike" kern="1200" cap="none" spc="0" normalizeH="0" baseline="0" noProof="0" dirty="0">
                <a:ln>
                  <a:noFill/>
                </a:ln>
                <a:solidFill>
                  <a:srgbClr val="C00000"/>
                </a:solidFill>
                <a:effectLst/>
                <a:uLnTx/>
                <a:uFillTx/>
                <a:latin typeface="Arial" charset="0"/>
                <a:ea typeface="+mn-ea"/>
                <a:cs typeface="+mn-cs"/>
              </a:rPr>
              <a:t> </a:t>
            </a:r>
          </a:p>
        </p:txBody>
      </p:sp>
      <p:cxnSp>
        <p:nvCxnSpPr>
          <p:cNvPr id="2" name="Straight Connector 1">
            <a:extLst>
              <a:ext uri="{FF2B5EF4-FFF2-40B4-BE49-F238E27FC236}">
                <a16:creationId xmlns:a16="http://schemas.microsoft.com/office/drawing/2014/main" id="{0A1F2D3B-783B-EDE2-C357-E8F64AFA3109}"/>
              </a:ext>
            </a:extLst>
          </p:cNvPr>
          <p:cNvCxnSpPr/>
          <p:nvPr/>
        </p:nvCxnSpPr>
        <p:spPr>
          <a:xfrm>
            <a:off x="423930" y="2954830"/>
            <a:ext cx="2057400" cy="1588"/>
          </a:xfrm>
          <a:prstGeom prst="line">
            <a:avLst/>
          </a:prstGeom>
          <a:ln w="19050"/>
        </p:spPr>
        <p:style>
          <a:lnRef idx="2">
            <a:schemeClr val="dk1"/>
          </a:lnRef>
          <a:fillRef idx="0">
            <a:schemeClr val="dk1"/>
          </a:fillRef>
          <a:effectRef idx="1">
            <a:schemeClr val="dk1"/>
          </a:effectRef>
          <a:fontRef idx="minor">
            <a:schemeClr val="tx1"/>
          </a:fontRef>
        </p:style>
      </p:cxnSp>
      <p:cxnSp>
        <p:nvCxnSpPr>
          <p:cNvPr id="3" name="Straight Connector 2">
            <a:extLst>
              <a:ext uri="{FF2B5EF4-FFF2-40B4-BE49-F238E27FC236}">
                <a16:creationId xmlns:a16="http://schemas.microsoft.com/office/drawing/2014/main" id="{97D6E9CF-F167-56C6-7CA3-FE9D929D1257}"/>
              </a:ext>
            </a:extLst>
          </p:cNvPr>
          <p:cNvCxnSpPr/>
          <p:nvPr/>
        </p:nvCxnSpPr>
        <p:spPr>
          <a:xfrm>
            <a:off x="426752" y="4724400"/>
            <a:ext cx="2057400" cy="1588"/>
          </a:xfrm>
          <a:prstGeom prst="line">
            <a:avLst/>
          </a:prstGeom>
          <a:ln w="1905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133944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 y="21729"/>
            <a:ext cx="9144001"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does this mean???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Water is 11% hydrogen BY MASS, and it is 89% oxygen </a:t>
            </a:r>
            <a:r>
              <a:rPr lang="en-US" altLang="en-US" sz="2400" dirty="0">
                <a:solidFill>
                  <a:prstClr val="black"/>
                </a:solidFill>
                <a:latin typeface="Times New Roman" panose="02020603050405020304" pitchFamily="18" charset="0"/>
                <a:cs typeface="Times New Roman" panose="02020603050405020304" pitchFamily="18" charset="0"/>
              </a:rPr>
              <a:t>BY MASS.</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b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If you had</a:t>
            </a:r>
            <a:br>
              <a:rPr kumimoji="0" lang="en-US" altLang="en-US" sz="24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br>
            <a:endParaRPr kumimoji="0" lang="en-US" altLang="en-US" sz="24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100 g H</a:t>
            </a:r>
            <a:r>
              <a:rPr kumimoji="0" lang="en-US" altLang="en-US" sz="40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 =  11 g hydrogen + 89 g oxygen</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4000"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If you had</a:t>
            </a:r>
            <a:br>
              <a:rPr kumimoji="0" lang="en-US" altLang="en-US" sz="2400" b="0" i="1" u="none" strike="noStrike" kern="1200" cap="none" spc="0" normalizeH="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br>
            <a:endParaRPr kumimoji="0" lang="en-US" altLang="en-US" sz="24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339933"/>
                </a:solidFill>
                <a:effectLst/>
                <a:uLnTx/>
                <a:uFillTx/>
                <a:latin typeface="Times New Roman" panose="02020603050405020304" pitchFamily="18" charset="0"/>
                <a:ea typeface="+mn-ea"/>
                <a:cs typeface="Times New Roman" panose="02020603050405020304" pitchFamily="18" charset="0"/>
              </a:rPr>
              <a:t>1000 g H</a:t>
            </a:r>
            <a:r>
              <a:rPr kumimoji="0" lang="en-US" altLang="en-US" sz="3600" b="0" i="0" u="none" strike="noStrike" kern="1200" cap="none" spc="0" normalizeH="0" baseline="-25000" noProof="0" dirty="0">
                <a:ln>
                  <a:noFill/>
                </a:ln>
                <a:solidFill>
                  <a:srgbClr val="339933"/>
                </a:solidFill>
                <a:effectLst/>
                <a:uLnTx/>
                <a:uFillTx/>
                <a:latin typeface="Times New Roman" panose="02020603050405020304" pitchFamily="18" charset="0"/>
                <a:ea typeface="+mn-ea"/>
                <a:cs typeface="Times New Roman" panose="02020603050405020304" pitchFamily="18" charset="0"/>
              </a:rPr>
              <a:t>2</a:t>
            </a:r>
            <a:r>
              <a:rPr kumimoji="0" lang="en-US" altLang="en-US" sz="3600" b="0" i="0" u="none" strike="noStrike" kern="1200" cap="none" spc="0" normalizeH="0" baseline="0" noProof="0" dirty="0">
                <a:ln>
                  <a:noFill/>
                </a:ln>
                <a:solidFill>
                  <a:srgbClr val="339933"/>
                </a:solidFill>
                <a:effectLst/>
                <a:uLnTx/>
                <a:uFillTx/>
                <a:latin typeface="Times New Roman" panose="02020603050405020304" pitchFamily="18" charset="0"/>
                <a:ea typeface="+mn-ea"/>
                <a:cs typeface="Times New Roman" panose="02020603050405020304" pitchFamily="18" charset="0"/>
              </a:rPr>
              <a:t>O =  110 g hydrogen + 890 g oxygen</a:t>
            </a:r>
            <a:br>
              <a:rPr kumimoji="0" lang="en-US" altLang="en-US" sz="3600" b="0" i="0" u="none" strike="noStrike" kern="1200" cap="none" spc="0" normalizeH="0" baseline="0" noProof="0" dirty="0">
                <a:ln>
                  <a:noFill/>
                </a:ln>
                <a:solidFill>
                  <a:srgbClr val="339933"/>
                </a:solidFill>
                <a:effectLst/>
                <a:uLnTx/>
                <a:uFillTx/>
                <a:latin typeface="Times New Roman" panose="02020603050405020304" pitchFamily="18" charset="0"/>
                <a:ea typeface="+mn-ea"/>
                <a:cs typeface="Times New Roman" panose="02020603050405020304" pitchFamily="18" charset="0"/>
              </a:rPr>
            </a:br>
            <a:r>
              <a:rPr kumimoji="0" lang="en-US" altLang="en-US" sz="3600" b="0" i="0" u="none" strike="noStrike" kern="1200" cap="none" spc="0" normalizeH="0" baseline="0" noProof="0" dirty="0">
                <a:ln>
                  <a:noFill/>
                </a:ln>
                <a:solidFill>
                  <a:srgbClr val="339933"/>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If you had</a:t>
            </a:r>
            <a:br>
              <a:rPr kumimoji="0" lang="en-US" altLang="en-US" sz="2400" b="0" i="1" u="none" strike="noStrike" kern="1200" cap="none" spc="0" normalizeH="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br>
            <a:endParaRPr kumimoji="0" lang="en-US" altLang="en-US" sz="1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eaLnBrk="1" hangingPunct="1">
              <a:spcBef>
                <a:spcPct val="0"/>
              </a:spcBef>
              <a:buNone/>
              <a:defRPr/>
            </a:pPr>
            <a:r>
              <a:rPr kumimoji="0" lang="en-US" altLang="en-US" sz="2800" b="0" i="0" u="none" strike="noStrike" kern="1200" cap="none" spc="0" normalizeH="0" baseline="0" noProof="0" dirty="0">
                <a:ln>
                  <a:noFill/>
                </a:ln>
                <a:solidFill>
                  <a:srgbClr val="339933"/>
                </a:solidFill>
                <a:effectLst/>
                <a:uLnTx/>
                <a:uFillTx/>
                <a:latin typeface="Times New Roman" panose="02020603050405020304" pitchFamily="18" charset="0"/>
                <a:ea typeface="+mn-ea"/>
                <a:cs typeface="Times New Roman" panose="02020603050405020304" pitchFamily="18" charset="0"/>
              </a:rPr>
              <a:t>10.0 g H</a:t>
            </a:r>
            <a:r>
              <a:rPr kumimoji="0" lang="en-US" altLang="en-US" sz="2800" b="0" i="0" u="none" strike="noStrike" kern="1200" cap="none" spc="0" normalizeH="0" baseline="-25000" noProof="0" dirty="0">
                <a:ln>
                  <a:noFill/>
                </a:ln>
                <a:solidFill>
                  <a:srgbClr val="339933"/>
                </a:solidFill>
                <a:effectLst/>
                <a:uLnTx/>
                <a:uFillTx/>
                <a:latin typeface="Times New Roman" panose="02020603050405020304" pitchFamily="18" charset="0"/>
                <a:ea typeface="+mn-ea"/>
                <a:cs typeface="Times New Roman" panose="02020603050405020304" pitchFamily="18" charset="0"/>
              </a:rPr>
              <a:t>2</a:t>
            </a:r>
            <a:r>
              <a:rPr kumimoji="0" lang="en-US" altLang="en-US" sz="2800" b="0" i="0" u="none" strike="noStrike" kern="1200" cap="none" spc="0" normalizeH="0" baseline="0" noProof="0" dirty="0">
                <a:ln>
                  <a:noFill/>
                </a:ln>
                <a:solidFill>
                  <a:srgbClr val="339933"/>
                </a:solidFill>
                <a:effectLst/>
                <a:uLnTx/>
                <a:uFillTx/>
                <a:latin typeface="Times New Roman" panose="02020603050405020304" pitchFamily="18" charset="0"/>
                <a:ea typeface="+mn-ea"/>
                <a:cs typeface="Times New Roman" panose="02020603050405020304" pitchFamily="18" charset="0"/>
              </a:rPr>
              <a:t>O =  1.10 g hydrogen + 8.90 g oxygen</a:t>
            </a:r>
            <a:endParaRPr kumimoji="0" lang="en-US" altLang="en-US" sz="2000" b="0" i="0" u="none" strike="noStrike" kern="1200" cap="none" spc="0" normalizeH="0" baseline="0" noProof="0" dirty="0">
              <a:ln>
                <a:noFill/>
              </a:ln>
              <a:solidFill>
                <a:srgbClr val="339933"/>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5685614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6600"/>
                </a:solidFill>
                <a:effectLst/>
                <a:uLnTx/>
                <a:uFillTx/>
                <a:latin typeface="Comic Sans MS" pitchFamily="66" charset="0"/>
                <a:ea typeface="+mn-ea"/>
                <a:cs typeface="+mn-cs"/>
              </a:rPr>
              <a:t>41.</a:t>
            </a:r>
            <a: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t>  What’s the percent composition by mass</a:t>
            </a:r>
            <a:b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t>       of sodium and chlorine in sodium chloride?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omic Sans MS" pitchFamily="66" charset="0"/>
                <a:ea typeface="+mn-ea"/>
                <a:cs typeface="+mn-cs"/>
              </a:rPr>
              <a:t>             First do the molar mass on the left, then the % comp by mass on the right.</a:t>
            </a:r>
          </a:p>
        </p:txBody>
      </p:sp>
      <p:sp>
        <p:nvSpPr>
          <p:cNvPr id="8195" name="TextBox 2"/>
          <p:cNvSpPr txBox="1">
            <a:spLocks noChangeArrowheads="1"/>
          </p:cNvSpPr>
          <p:nvPr/>
        </p:nvSpPr>
        <p:spPr bwMode="auto">
          <a:xfrm>
            <a:off x="0" y="19812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NaCl</a:t>
            </a:r>
          </a:p>
        </p:txBody>
      </p:sp>
      <p:cxnSp>
        <p:nvCxnSpPr>
          <p:cNvPr id="5" name="Straight Connector 4"/>
          <p:cNvCxnSpPr/>
          <p:nvPr/>
        </p:nvCxnSpPr>
        <p:spPr>
          <a:xfrm>
            <a:off x="152400" y="2667000"/>
            <a:ext cx="1524000" cy="158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101211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2"/>
          <p:cNvSpPr txBox="1">
            <a:spLocks noChangeArrowheads="1"/>
          </p:cNvSpPr>
          <p:nvPr/>
        </p:nvSpPr>
        <p:spPr bwMode="auto">
          <a:xfrm>
            <a:off x="0" y="1981200"/>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NaCl                                 % Comp by Mass</a:t>
            </a:r>
          </a:p>
        </p:txBody>
      </p:sp>
      <p:cxnSp>
        <p:nvCxnSpPr>
          <p:cNvPr id="5" name="Straight Connector 4"/>
          <p:cNvCxnSpPr/>
          <p:nvPr/>
        </p:nvCxnSpPr>
        <p:spPr>
          <a:xfrm>
            <a:off x="152400" y="2667000"/>
            <a:ext cx="1524000" cy="1588"/>
          </a:xfrm>
          <a:prstGeom prst="line">
            <a:avLst/>
          </a:prstGeom>
        </p:spPr>
        <p:style>
          <a:lnRef idx="2">
            <a:schemeClr val="dk1"/>
          </a:lnRef>
          <a:fillRef idx="0">
            <a:schemeClr val="dk1"/>
          </a:fillRef>
          <a:effectRef idx="1">
            <a:schemeClr val="dk1"/>
          </a:effectRef>
          <a:fontRef idx="minor">
            <a:schemeClr val="tx1"/>
          </a:fontRef>
        </p:style>
      </p:cxnSp>
      <p:sp>
        <p:nvSpPr>
          <p:cNvPr id="9221" name="TextBox 5"/>
          <p:cNvSpPr txBox="1">
            <a:spLocks noChangeArrowheads="1"/>
          </p:cNvSpPr>
          <p:nvPr/>
        </p:nvSpPr>
        <p:spPr bwMode="auto">
          <a:xfrm>
            <a:off x="304800" y="2895600"/>
            <a:ext cx="3886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Na   1 x 23g =  23g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Cl  1 x 35g   =  35 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58 g/mole</a:t>
            </a:r>
          </a:p>
        </p:txBody>
      </p:sp>
      <p:cxnSp>
        <p:nvCxnSpPr>
          <p:cNvPr id="7" name="Straight Connector 6"/>
          <p:cNvCxnSpPr/>
          <p:nvPr/>
        </p:nvCxnSpPr>
        <p:spPr>
          <a:xfrm>
            <a:off x="914400" y="4419600"/>
            <a:ext cx="2362200" cy="1588"/>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31BA3E51-4F6A-469B-B5F2-0F7E26721E7D}"/>
              </a:ext>
            </a:extLst>
          </p:cNvPr>
          <p:cNvCxnSpPr>
            <a:cxnSpLocks/>
          </p:cNvCxnSpPr>
          <p:nvPr/>
        </p:nvCxnSpPr>
        <p:spPr>
          <a:xfrm>
            <a:off x="5334000" y="2686930"/>
            <a:ext cx="3148818" cy="14067"/>
          </a:xfrm>
          <a:prstGeom prst="line">
            <a:avLst/>
          </a:prstGeom>
        </p:spPr>
        <p:style>
          <a:lnRef idx="2">
            <a:schemeClr val="dk1"/>
          </a:lnRef>
          <a:fillRef idx="0">
            <a:schemeClr val="dk1"/>
          </a:fillRef>
          <a:effectRef idx="1">
            <a:schemeClr val="dk1"/>
          </a:effectRef>
          <a:fontRef idx="minor">
            <a:schemeClr val="tx1"/>
          </a:fontRef>
        </p:style>
      </p:cxnSp>
      <p:sp>
        <p:nvSpPr>
          <p:cNvPr id="3" name="TextBox 1">
            <a:extLst>
              <a:ext uri="{FF2B5EF4-FFF2-40B4-BE49-F238E27FC236}">
                <a16:creationId xmlns:a16="http://schemas.microsoft.com/office/drawing/2014/main" id="{3AA8FB7F-887F-4C11-99DC-36AF6273D8C7}"/>
              </a:ext>
            </a:extLst>
          </p:cNvPr>
          <p:cNvSpPr txBox="1">
            <a:spLocks noChangeArrowheads="1"/>
          </p:cNvSpPr>
          <p:nvPr/>
        </p:nvSpPr>
        <p:spPr bwMode="auto">
          <a:xfrm>
            <a:off x="0" y="0"/>
            <a:ext cx="9144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6600"/>
                </a:solidFill>
                <a:effectLst/>
                <a:uLnTx/>
                <a:uFillTx/>
                <a:latin typeface="Comic Sans MS" pitchFamily="66" charset="0"/>
                <a:ea typeface="+mn-ea"/>
                <a:cs typeface="+mn-cs"/>
              </a:rPr>
              <a:t>41.</a:t>
            </a:r>
            <a: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t>  What’s the percent composition by mass</a:t>
            </a:r>
            <a:b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t>       of sodium and chlorine in sodium chloride?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omic Sans MS" pitchFamily="66" charset="0"/>
                <a:ea typeface="+mn-ea"/>
                <a:cs typeface="+mn-cs"/>
              </a:rPr>
              <a:t>             Now do the % comp by mass on the right.</a:t>
            </a:r>
          </a:p>
        </p:txBody>
      </p:sp>
    </p:spTree>
    <p:extLst>
      <p:ext uri="{BB962C8B-B14F-4D97-AF65-F5344CB8AC3E}">
        <p14:creationId xmlns:p14="http://schemas.microsoft.com/office/powerpoint/2010/main" val="10063402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2"/>
          <p:cNvSpPr txBox="1">
            <a:spLocks noChangeArrowheads="1"/>
          </p:cNvSpPr>
          <p:nvPr/>
        </p:nvSpPr>
        <p:spPr bwMode="auto">
          <a:xfrm>
            <a:off x="0" y="1981200"/>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NaCl                                 % Comp by Mass</a:t>
            </a:r>
          </a:p>
        </p:txBody>
      </p:sp>
      <p:cxnSp>
        <p:nvCxnSpPr>
          <p:cNvPr id="5" name="Straight Connector 4"/>
          <p:cNvCxnSpPr/>
          <p:nvPr/>
        </p:nvCxnSpPr>
        <p:spPr>
          <a:xfrm>
            <a:off x="152400" y="2667000"/>
            <a:ext cx="1524000" cy="1588"/>
          </a:xfrm>
          <a:prstGeom prst="line">
            <a:avLst/>
          </a:prstGeom>
        </p:spPr>
        <p:style>
          <a:lnRef idx="2">
            <a:schemeClr val="dk1"/>
          </a:lnRef>
          <a:fillRef idx="0">
            <a:schemeClr val="dk1"/>
          </a:fillRef>
          <a:effectRef idx="1">
            <a:schemeClr val="dk1"/>
          </a:effectRef>
          <a:fontRef idx="minor">
            <a:schemeClr val="tx1"/>
          </a:fontRef>
        </p:style>
      </p:cxnSp>
      <p:sp>
        <p:nvSpPr>
          <p:cNvPr id="9221" name="TextBox 5"/>
          <p:cNvSpPr txBox="1">
            <a:spLocks noChangeArrowheads="1"/>
          </p:cNvSpPr>
          <p:nvPr/>
        </p:nvSpPr>
        <p:spPr bwMode="auto">
          <a:xfrm>
            <a:off x="304800" y="2895600"/>
            <a:ext cx="6400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Na   1 x 23g =  23g                 </a:t>
            </a:r>
            <a:r>
              <a:rPr kumimoji="0" lang="en-US" altLang="en-US" sz="2800" b="0" i="0" u="none" strike="noStrike" kern="1200" cap="none" spc="0" normalizeH="0" baseline="0" noProof="0" dirty="0">
                <a:ln>
                  <a:noFill/>
                </a:ln>
                <a:solidFill>
                  <a:srgbClr val="003399"/>
                </a:solidFill>
                <a:effectLst/>
                <a:uLnTx/>
                <a:uFillTx/>
                <a:latin typeface="Times New Roman" pitchFamily="18" charset="0"/>
                <a:ea typeface="+mn-ea"/>
                <a:cs typeface="Times New Roman" pitchFamily="18" charset="0"/>
              </a:rPr>
              <a:t>Na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Cl  1 x 35g   =  35 g                </a:t>
            </a:r>
            <a:r>
              <a:rPr kumimoji="0" lang="en-US" altLang="en-US" sz="2800" b="0" i="0" u="none" strike="noStrike" kern="1200" cap="none" spc="0" normalizeH="0" baseline="0" noProof="0" dirty="0">
                <a:ln>
                  <a:noFill/>
                </a:ln>
                <a:solidFill>
                  <a:srgbClr val="003399"/>
                </a:solidFill>
                <a:effectLst/>
                <a:uLnTx/>
                <a:uFillTx/>
                <a:latin typeface="Times New Roman" pitchFamily="18" charset="0"/>
                <a:ea typeface="+mn-ea"/>
                <a:cs typeface="Times New Roman" pitchFamily="18" charset="0"/>
              </a:rPr>
              <a:t>Cl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58 g/mole</a:t>
            </a:r>
          </a:p>
        </p:txBody>
      </p:sp>
      <p:cxnSp>
        <p:nvCxnSpPr>
          <p:cNvPr id="7" name="Straight Connector 6"/>
          <p:cNvCxnSpPr/>
          <p:nvPr/>
        </p:nvCxnSpPr>
        <p:spPr>
          <a:xfrm>
            <a:off x="914400" y="4419600"/>
            <a:ext cx="2362200" cy="1588"/>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31BA3E51-4F6A-469B-B5F2-0F7E26721E7D}"/>
              </a:ext>
            </a:extLst>
          </p:cNvPr>
          <p:cNvCxnSpPr>
            <a:cxnSpLocks/>
          </p:cNvCxnSpPr>
          <p:nvPr/>
        </p:nvCxnSpPr>
        <p:spPr>
          <a:xfrm>
            <a:off x="5334000" y="2686930"/>
            <a:ext cx="3148818" cy="14067"/>
          </a:xfrm>
          <a:prstGeom prst="line">
            <a:avLst/>
          </a:prstGeom>
        </p:spPr>
        <p:style>
          <a:lnRef idx="2">
            <a:schemeClr val="dk1"/>
          </a:lnRef>
          <a:fillRef idx="0">
            <a:schemeClr val="dk1"/>
          </a:fillRef>
          <a:effectRef idx="1">
            <a:schemeClr val="dk1"/>
          </a:effectRef>
          <a:fontRef idx="minor">
            <a:schemeClr val="tx1"/>
          </a:fontRef>
        </p:style>
      </p:cxnSp>
      <p:sp>
        <p:nvSpPr>
          <p:cNvPr id="3" name="TextBox 1">
            <a:extLst>
              <a:ext uri="{FF2B5EF4-FFF2-40B4-BE49-F238E27FC236}">
                <a16:creationId xmlns:a16="http://schemas.microsoft.com/office/drawing/2014/main" id="{3AA8FB7F-887F-4C11-99DC-36AF6273D8C7}"/>
              </a:ext>
            </a:extLst>
          </p:cNvPr>
          <p:cNvSpPr txBox="1">
            <a:spLocks noChangeArrowheads="1"/>
          </p:cNvSpPr>
          <p:nvPr/>
        </p:nvSpPr>
        <p:spPr bwMode="auto">
          <a:xfrm>
            <a:off x="0" y="0"/>
            <a:ext cx="9144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6600"/>
                </a:solidFill>
                <a:effectLst/>
                <a:uLnTx/>
                <a:uFillTx/>
                <a:latin typeface="Comic Sans MS" pitchFamily="66" charset="0"/>
                <a:ea typeface="+mn-ea"/>
                <a:cs typeface="+mn-cs"/>
              </a:rPr>
              <a:t>41.</a:t>
            </a:r>
            <a: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t>  What’s the percent composition by mass</a:t>
            </a:r>
            <a:b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t>       of sodium and chlorine in sodium chloride?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omic Sans MS" pitchFamily="66" charset="0"/>
                <a:ea typeface="+mn-ea"/>
                <a:cs typeface="+mn-cs"/>
              </a:rPr>
              <a:t>             First the sodium</a:t>
            </a:r>
          </a:p>
        </p:txBody>
      </p:sp>
      <p:sp>
        <p:nvSpPr>
          <p:cNvPr id="9" name="TextBox 8">
            <a:extLst>
              <a:ext uri="{FF2B5EF4-FFF2-40B4-BE49-F238E27FC236}">
                <a16:creationId xmlns:a16="http://schemas.microsoft.com/office/drawing/2014/main" id="{69FE535C-54C6-4141-BF38-A07ECA5D9DCB}"/>
              </a:ext>
            </a:extLst>
          </p:cNvPr>
          <p:cNvSpPr txBox="1">
            <a:spLocks noChangeArrowheads="1"/>
          </p:cNvSpPr>
          <p:nvPr/>
        </p:nvSpPr>
        <p:spPr bwMode="auto">
          <a:xfrm>
            <a:off x="5334000" y="2760396"/>
            <a:ext cx="137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3399"/>
                </a:solidFill>
                <a:effectLst/>
                <a:uLnTx/>
                <a:uFillTx/>
                <a:latin typeface="Calibri" pitchFamily="34" charset="0"/>
                <a:ea typeface="+mn-ea"/>
                <a:cs typeface="+mn-cs"/>
              </a:rPr>
              <a:t>23g</a:t>
            </a:r>
            <a:br>
              <a:rPr kumimoji="0" lang="en-US" altLang="en-US" sz="2800" b="0" i="0" u="none" strike="noStrike" kern="1200" cap="none" spc="0" normalizeH="0" baseline="0" noProof="0">
                <a:ln>
                  <a:noFill/>
                </a:ln>
                <a:solidFill>
                  <a:srgbClr val="003399"/>
                </a:solidFill>
                <a:effectLst/>
                <a:uLnTx/>
                <a:uFillTx/>
                <a:latin typeface="Calibri" pitchFamily="34" charset="0"/>
                <a:ea typeface="+mn-ea"/>
                <a:cs typeface="+mn-cs"/>
              </a:rPr>
            </a:br>
            <a:r>
              <a:rPr kumimoji="0" lang="en-US" altLang="en-US" sz="2800" b="0" i="0" u="none" strike="noStrike" kern="1200" cap="none" spc="0" normalizeH="0" baseline="0" noProof="0">
                <a:ln>
                  <a:noFill/>
                </a:ln>
                <a:solidFill>
                  <a:srgbClr val="003399"/>
                </a:solidFill>
                <a:effectLst/>
                <a:uLnTx/>
                <a:uFillTx/>
                <a:latin typeface="Calibri" pitchFamily="34" charset="0"/>
                <a:ea typeface="+mn-ea"/>
                <a:cs typeface="+mn-cs"/>
              </a:rPr>
              <a:t>58 g</a:t>
            </a:r>
          </a:p>
        </p:txBody>
      </p:sp>
      <p:cxnSp>
        <p:nvCxnSpPr>
          <p:cNvPr id="10" name="Straight Connector 9">
            <a:extLst>
              <a:ext uri="{FF2B5EF4-FFF2-40B4-BE49-F238E27FC236}">
                <a16:creationId xmlns:a16="http://schemas.microsoft.com/office/drawing/2014/main" id="{55E8ADC6-8F5B-43CD-80DF-6BAF31D52E21}"/>
              </a:ext>
            </a:extLst>
          </p:cNvPr>
          <p:cNvCxnSpPr/>
          <p:nvPr/>
        </p:nvCxnSpPr>
        <p:spPr>
          <a:xfrm rot="10800000" flipH="1">
            <a:off x="5334000" y="3235853"/>
            <a:ext cx="838200" cy="1587"/>
          </a:xfrm>
          <a:prstGeom prst="line">
            <a:avLst/>
          </a:prstGeom>
          <a:ln>
            <a:solidFill>
              <a:srgbClr val="000099"/>
            </a:solidFill>
          </a:ln>
        </p:spPr>
        <p:style>
          <a:lnRef idx="1">
            <a:schemeClr val="dk1"/>
          </a:lnRef>
          <a:fillRef idx="0">
            <a:schemeClr val="dk1"/>
          </a:fillRef>
          <a:effectRef idx="0">
            <a:schemeClr val="dk1"/>
          </a:effectRef>
          <a:fontRef idx="minor">
            <a:schemeClr val="tx1"/>
          </a:fontRef>
        </p:style>
      </p:cxnSp>
      <p:sp>
        <p:nvSpPr>
          <p:cNvPr id="11" name="TextBox 17">
            <a:extLst>
              <a:ext uri="{FF2B5EF4-FFF2-40B4-BE49-F238E27FC236}">
                <a16:creationId xmlns:a16="http://schemas.microsoft.com/office/drawing/2014/main" id="{2C16B541-AF52-478F-B96D-AE260D181B4D}"/>
              </a:ext>
            </a:extLst>
          </p:cNvPr>
          <p:cNvSpPr txBox="1">
            <a:spLocks noChangeArrowheads="1"/>
          </p:cNvSpPr>
          <p:nvPr/>
        </p:nvSpPr>
        <p:spPr bwMode="auto">
          <a:xfrm>
            <a:off x="6409006" y="300487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3399"/>
                </a:solidFill>
                <a:effectLst/>
                <a:uLnTx/>
                <a:uFillTx/>
                <a:latin typeface="Calibri" pitchFamily="34" charset="0"/>
                <a:ea typeface="+mn-ea"/>
                <a:cs typeface="+mn-cs"/>
              </a:rPr>
              <a:t>X 100%  =  39.6%</a:t>
            </a:r>
          </a:p>
        </p:txBody>
      </p:sp>
    </p:spTree>
    <p:extLst>
      <p:ext uri="{BB962C8B-B14F-4D97-AF65-F5344CB8AC3E}">
        <p14:creationId xmlns:p14="http://schemas.microsoft.com/office/powerpoint/2010/main" val="200446202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2"/>
          <p:cNvSpPr txBox="1">
            <a:spLocks noChangeArrowheads="1"/>
          </p:cNvSpPr>
          <p:nvPr/>
        </p:nvSpPr>
        <p:spPr bwMode="auto">
          <a:xfrm>
            <a:off x="0" y="1981200"/>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NaCl                                 % Comp by Mass</a:t>
            </a:r>
          </a:p>
        </p:txBody>
      </p:sp>
      <p:cxnSp>
        <p:nvCxnSpPr>
          <p:cNvPr id="5" name="Straight Connector 4"/>
          <p:cNvCxnSpPr/>
          <p:nvPr/>
        </p:nvCxnSpPr>
        <p:spPr>
          <a:xfrm>
            <a:off x="152400" y="2667000"/>
            <a:ext cx="1524000" cy="1588"/>
          </a:xfrm>
          <a:prstGeom prst="line">
            <a:avLst/>
          </a:prstGeom>
        </p:spPr>
        <p:style>
          <a:lnRef idx="2">
            <a:schemeClr val="dk1"/>
          </a:lnRef>
          <a:fillRef idx="0">
            <a:schemeClr val="dk1"/>
          </a:fillRef>
          <a:effectRef idx="1">
            <a:schemeClr val="dk1"/>
          </a:effectRef>
          <a:fontRef idx="minor">
            <a:schemeClr val="tx1"/>
          </a:fontRef>
        </p:style>
      </p:cxnSp>
      <p:sp>
        <p:nvSpPr>
          <p:cNvPr id="9221" name="TextBox 5"/>
          <p:cNvSpPr txBox="1">
            <a:spLocks noChangeArrowheads="1"/>
          </p:cNvSpPr>
          <p:nvPr/>
        </p:nvSpPr>
        <p:spPr bwMode="auto">
          <a:xfrm>
            <a:off x="304800" y="2895600"/>
            <a:ext cx="6400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Na   1 x 23g =  23g                 </a:t>
            </a:r>
            <a:r>
              <a:rPr kumimoji="0" lang="en-US" altLang="en-US" sz="2800" b="0" i="0" u="none" strike="noStrike" kern="1200" cap="none" spc="0" normalizeH="0" baseline="0" noProof="0" dirty="0">
                <a:ln>
                  <a:noFill/>
                </a:ln>
                <a:solidFill>
                  <a:srgbClr val="003399"/>
                </a:solidFill>
                <a:effectLst/>
                <a:uLnTx/>
                <a:uFillTx/>
                <a:latin typeface="Times New Roman" pitchFamily="18" charset="0"/>
                <a:ea typeface="+mn-ea"/>
                <a:cs typeface="Times New Roman" pitchFamily="18" charset="0"/>
              </a:rPr>
              <a:t>Na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Cl  1 x 35g   =  35 g                </a:t>
            </a:r>
            <a:r>
              <a:rPr kumimoji="0" lang="en-US" altLang="en-US" sz="2800" b="0" i="0" u="none" strike="noStrike" kern="1200" cap="none" spc="0" normalizeH="0" baseline="0" noProof="0" dirty="0">
                <a:ln>
                  <a:noFill/>
                </a:ln>
                <a:solidFill>
                  <a:srgbClr val="003399"/>
                </a:solidFill>
                <a:effectLst/>
                <a:uLnTx/>
                <a:uFillTx/>
                <a:latin typeface="Times New Roman" pitchFamily="18" charset="0"/>
                <a:ea typeface="+mn-ea"/>
                <a:cs typeface="Times New Roman" pitchFamily="18" charset="0"/>
              </a:rPr>
              <a:t>Cl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58 g/mole</a:t>
            </a:r>
          </a:p>
        </p:txBody>
      </p:sp>
      <p:cxnSp>
        <p:nvCxnSpPr>
          <p:cNvPr id="7" name="Straight Connector 6"/>
          <p:cNvCxnSpPr/>
          <p:nvPr/>
        </p:nvCxnSpPr>
        <p:spPr>
          <a:xfrm>
            <a:off x="914400" y="4419600"/>
            <a:ext cx="2362200" cy="1588"/>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31BA3E51-4F6A-469B-B5F2-0F7E26721E7D}"/>
              </a:ext>
            </a:extLst>
          </p:cNvPr>
          <p:cNvCxnSpPr>
            <a:cxnSpLocks/>
          </p:cNvCxnSpPr>
          <p:nvPr/>
        </p:nvCxnSpPr>
        <p:spPr>
          <a:xfrm>
            <a:off x="5334000" y="2686930"/>
            <a:ext cx="3148818" cy="14067"/>
          </a:xfrm>
          <a:prstGeom prst="line">
            <a:avLst/>
          </a:prstGeom>
        </p:spPr>
        <p:style>
          <a:lnRef idx="2">
            <a:schemeClr val="dk1"/>
          </a:lnRef>
          <a:fillRef idx="0">
            <a:schemeClr val="dk1"/>
          </a:fillRef>
          <a:effectRef idx="1">
            <a:schemeClr val="dk1"/>
          </a:effectRef>
          <a:fontRef idx="minor">
            <a:schemeClr val="tx1"/>
          </a:fontRef>
        </p:style>
      </p:cxnSp>
      <p:sp>
        <p:nvSpPr>
          <p:cNvPr id="3" name="TextBox 1">
            <a:extLst>
              <a:ext uri="{FF2B5EF4-FFF2-40B4-BE49-F238E27FC236}">
                <a16:creationId xmlns:a16="http://schemas.microsoft.com/office/drawing/2014/main" id="{3AA8FB7F-887F-4C11-99DC-36AF6273D8C7}"/>
              </a:ext>
            </a:extLst>
          </p:cNvPr>
          <p:cNvSpPr txBox="1">
            <a:spLocks noChangeArrowheads="1"/>
          </p:cNvSpPr>
          <p:nvPr/>
        </p:nvSpPr>
        <p:spPr bwMode="auto">
          <a:xfrm>
            <a:off x="0" y="0"/>
            <a:ext cx="9144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6600"/>
                </a:solidFill>
                <a:effectLst/>
                <a:uLnTx/>
                <a:uFillTx/>
                <a:latin typeface="Comic Sans MS" pitchFamily="66" charset="0"/>
                <a:ea typeface="+mn-ea"/>
                <a:cs typeface="+mn-cs"/>
              </a:rPr>
              <a:t>41.</a:t>
            </a:r>
            <a: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t>  What’s the percent composition by mass</a:t>
            </a:r>
            <a:b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t>       of sodium and chlorine in sodium chloride?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omic Sans MS" pitchFamily="66" charset="0"/>
                <a:ea typeface="+mn-ea"/>
                <a:cs typeface="+mn-cs"/>
              </a:rPr>
              <a:t>             </a:t>
            </a:r>
            <a:r>
              <a:rPr kumimoji="0" lang="en-US" altLang="en-US" sz="1800" b="0" i="0" u="none" strike="noStrike" kern="1200" cap="none" spc="0" normalizeH="0" baseline="0" noProof="0" dirty="0">
                <a:ln>
                  <a:noFill/>
                </a:ln>
                <a:solidFill>
                  <a:srgbClr val="000099"/>
                </a:solidFill>
                <a:effectLst/>
                <a:uLnTx/>
                <a:uFillTx/>
                <a:latin typeface="Comic Sans MS" pitchFamily="66" charset="0"/>
                <a:ea typeface="+mn-ea"/>
                <a:cs typeface="+mn-cs"/>
              </a:rPr>
              <a:t>Then the chlorine.</a:t>
            </a:r>
          </a:p>
        </p:txBody>
      </p:sp>
      <p:sp>
        <p:nvSpPr>
          <p:cNvPr id="9" name="TextBox 8">
            <a:extLst>
              <a:ext uri="{FF2B5EF4-FFF2-40B4-BE49-F238E27FC236}">
                <a16:creationId xmlns:a16="http://schemas.microsoft.com/office/drawing/2014/main" id="{69FE535C-54C6-4141-BF38-A07ECA5D9DCB}"/>
              </a:ext>
            </a:extLst>
          </p:cNvPr>
          <p:cNvSpPr txBox="1">
            <a:spLocks noChangeArrowheads="1"/>
          </p:cNvSpPr>
          <p:nvPr/>
        </p:nvSpPr>
        <p:spPr bwMode="auto">
          <a:xfrm>
            <a:off x="5334000" y="2760396"/>
            <a:ext cx="137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3399"/>
                </a:solidFill>
                <a:effectLst/>
                <a:uLnTx/>
                <a:uFillTx/>
                <a:latin typeface="Calibri" pitchFamily="34" charset="0"/>
                <a:ea typeface="+mn-ea"/>
                <a:cs typeface="+mn-cs"/>
              </a:rPr>
              <a:t>23g</a:t>
            </a:r>
            <a:br>
              <a:rPr kumimoji="0" lang="en-US" altLang="en-US" sz="2800" b="0" i="0" u="none" strike="noStrike" kern="1200" cap="none" spc="0" normalizeH="0" baseline="0" noProof="0">
                <a:ln>
                  <a:noFill/>
                </a:ln>
                <a:solidFill>
                  <a:srgbClr val="003399"/>
                </a:solidFill>
                <a:effectLst/>
                <a:uLnTx/>
                <a:uFillTx/>
                <a:latin typeface="Calibri" pitchFamily="34" charset="0"/>
                <a:ea typeface="+mn-ea"/>
                <a:cs typeface="+mn-cs"/>
              </a:rPr>
            </a:br>
            <a:r>
              <a:rPr kumimoji="0" lang="en-US" altLang="en-US" sz="2800" b="0" i="0" u="none" strike="noStrike" kern="1200" cap="none" spc="0" normalizeH="0" baseline="0" noProof="0">
                <a:ln>
                  <a:noFill/>
                </a:ln>
                <a:solidFill>
                  <a:srgbClr val="003399"/>
                </a:solidFill>
                <a:effectLst/>
                <a:uLnTx/>
                <a:uFillTx/>
                <a:latin typeface="Calibri" pitchFamily="34" charset="0"/>
                <a:ea typeface="+mn-ea"/>
                <a:cs typeface="+mn-cs"/>
              </a:rPr>
              <a:t>58 g</a:t>
            </a:r>
          </a:p>
        </p:txBody>
      </p:sp>
      <p:cxnSp>
        <p:nvCxnSpPr>
          <p:cNvPr id="10" name="Straight Connector 9">
            <a:extLst>
              <a:ext uri="{FF2B5EF4-FFF2-40B4-BE49-F238E27FC236}">
                <a16:creationId xmlns:a16="http://schemas.microsoft.com/office/drawing/2014/main" id="{55E8ADC6-8F5B-43CD-80DF-6BAF31D52E21}"/>
              </a:ext>
            </a:extLst>
          </p:cNvPr>
          <p:cNvCxnSpPr/>
          <p:nvPr/>
        </p:nvCxnSpPr>
        <p:spPr>
          <a:xfrm rot="10800000" flipH="1">
            <a:off x="5334000" y="3235853"/>
            <a:ext cx="838200" cy="1587"/>
          </a:xfrm>
          <a:prstGeom prst="line">
            <a:avLst/>
          </a:prstGeom>
          <a:ln>
            <a:solidFill>
              <a:srgbClr val="000099"/>
            </a:solidFill>
          </a:ln>
        </p:spPr>
        <p:style>
          <a:lnRef idx="1">
            <a:schemeClr val="dk1"/>
          </a:lnRef>
          <a:fillRef idx="0">
            <a:schemeClr val="dk1"/>
          </a:fillRef>
          <a:effectRef idx="0">
            <a:schemeClr val="dk1"/>
          </a:effectRef>
          <a:fontRef idx="minor">
            <a:schemeClr val="tx1"/>
          </a:fontRef>
        </p:style>
      </p:cxnSp>
      <p:sp>
        <p:nvSpPr>
          <p:cNvPr id="11" name="TextBox 17">
            <a:extLst>
              <a:ext uri="{FF2B5EF4-FFF2-40B4-BE49-F238E27FC236}">
                <a16:creationId xmlns:a16="http://schemas.microsoft.com/office/drawing/2014/main" id="{2C16B541-AF52-478F-B96D-AE260D181B4D}"/>
              </a:ext>
            </a:extLst>
          </p:cNvPr>
          <p:cNvSpPr txBox="1">
            <a:spLocks noChangeArrowheads="1"/>
          </p:cNvSpPr>
          <p:nvPr/>
        </p:nvSpPr>
        <p:spPr bwMode="auto">
          <a:xfrm>
            <a:off x="6409006" y="300487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3399"/>
                </a:solidFill>
                <a:effectLst/>
                <a:uLnTx/>
                <a:uFillTx/>
                <a:latin typeface="Calibri" pitchFamily="34" charset="0"/>
                <a:ea typeface="+mn-ea"/>
                <a:cs typeface="+mn-cs"/>
              </a:rPr>
              <a:t>X 100%  =  39.6%</a:t>
            </a:r>
          </a:p>
        </p:txBody>
      </p:sp>
      <p:sp>
        <p:nvSpPr>
          <p:cNvPr id="12" name="Rectangle 9">
            <a:extLst>
              <a:ext uri="{FF2B5EF4-FFF2-40B4-BE49-F238E27FC236}">
                <a16:creationId xmlns:a16="http://schemas.microsoft.com/office/drawing/2014/main" id="{F3CBCB53-169A-4D17-88C9-734B425F520B}"/>
              </a:ext>
            </a:extLst>
          </p:cNvPr>
          <p:cNvSpPr>
            <a:spLocks noChangeArrowheads="1"/>
          </p:cNvSpPr>
          <p:nvPr/>
        </p:nvSpPr>
        <p:spPr bwMode="auto">
          <a:xfrm>
            <a:off x="5343378" y="3614779"/>
            <a:ext cx="83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3399"/>
                </a:solidFill>
                <a:effectLst/>
                <a:uLnTx/>
                <a:uFillTx/>
                <a:latin typeface="Calibri" pitchFamily="34" charset="0"/>
                <a:ea typeface="+mn-ea"/>
                <a:cs typeface="+mn-cs"/>
              </a:rPr>
              <a:t>35g</a:t>
            </a:r>
            <a:br>
              <a:rPr kumimoji="0" lang="en-US" altLang="en-US" sz="2800" b="0" i="0" u="none" strike="noStrike" kern="1200" cap="none" spc="0" normalizeH="0" baseline="0" noProof="0">
                <a:ln>
                  <a:noFill/>
                </a:ln>
                <a:solidFill>
                  <a:srgbClr val="003399"/>
                </a:solidFill>
                <a:effectLst/>
                <a:uLnTx/>
                <a:uFillTx/>
                <a:latin typeface="Calibri" pitchFamily="34" charset="0"/>
                <a:ea typeface="+mn-ea"/>
                <a:cs typeface="+mn-cs"/>
              </a:rPr>
            </a:br>
            <a:r>
              <a:rPr kumimoji="0" lang="en-US" altLang="en-US" sz="2800" b="0" i="0" u="none" strike="noStrike" kern="1200" cap="none" spc="0" normalizeH="0" baseline="0" noProof="0">
                <a:ln>
                  <a:noFill/>
                </a:ln>
                <a:solidFill>
                  <a:srgbClr val="003399"/>
                </a:solidFill>
                <a:effectLst/>
                <a:uLnTx/>
                <a:uFillTx/>
                <a:latin typeface="Calibri" pitchFamily="34" charset="0"/>
                <a:ea typeface="+mn-ea"/>
                <a:cs typeface="+mn-cs"/>
              </a:rPr>
              <a:t>58 g</a:t>
            </a:r>
          </a:p>
        </p:txBody>
      </p:sp>
      <p:cxnSp>
        <p:nvCxnSpPr>
          <p:cNvPr id="13" name="Straight Connector 12">
            <a:extLst>
              <a:ext uri="{FF2B5EF4-FFF2-40B4-BE49-F238E27FC236}">
                <a16:creationId xmlns:a16="http://schemas.microsoft.com/office/drawing/2014/main" id="{E3E2CCEF-808D-4E8F-9272-3118156AE062}"/>
              </a:ext>
            </a:extLst>
          </p:cNvPr>
          <p:cNvCxnSpPr>
            <a:stCxn id="12" idx="1"/>
            <a:endCxn id="12" idx="3"/>
          </p:cNvCxnSpPr>
          <p:nvPr/>
        </p:nvCxnSpPr>
        <p:spPr>
          <a:xfrm rot="10800000" flipH="1">
            <a:off x="5343378" y="4092617"/>
            <a:ext cx="838200" cy="1587"/>
          </a:xfrm>
          <a:prstGeom prst="line">
            <a:avLst/>
          </a:prstGeom>
          <a:ln>
            <a:solidFill>
              <a:srgbClr val="000099"/>
            </a:solidFill>
          </a:ln>
        </p:spPr>
        <p:style>
          <a:lnRef idx="1">
            <a:schemeClr val="dk1"/>
          </a:lnRef>
          <a:fillRef idx="0">
            <a:schemeClr val="dk1"/>
          </a:fillRef>
          <a:effectRef idx="0">
            <a:schemeClr val="dk1"/>
          </a:effectRef>
          <a:fontRef idx="minor">
            <a:schemeClr val="tx1"/>
          </a:fontRef>
        </p:style>
      </p:cxnSp>
      <p:sp>
        <p:nvSpPr>
          <p:cNvPr id="14" name="Rectangle 18">
            <a:extLst>
              <a:ext uri="{FF2B5EF4-FFF2-40B4-BE49-F238E27FC236}">
                <a16:creationId xmlns:a16="http://schemas.microsoft.com/office/drawing/2014/main" id="{EF17A6C5-F5E6-4A0A-8CEA-F0F562183A0D}"/>
              </a:ext>
            </a:extLst>
          </p:cNvPr>
          <p:cNvSpPr>
            <a:spLocks noChangeArrowheads="1"/>
          </p:cNvSpPr>
          <p:nvPr/>
        </p:nvSpPr>
        <p:spPr bwMode="auto">
          <a:xfrm>
            <a:off x="6378526" y="3860841"/>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3399"/>
                </a:solidFill>
                <a:effectLst/>
                <a:uLnTx/>
                <a:uFillTx/>
                <a:latin typeface="Calibri" pitchFamily="34" charset="0"/>
                <a:ea typeface="+mn-ea"/>
                <a:cs typeface="+mn-cs"/>
              </a:rPr>
              <a:t>X 100%  =  60.3%</a:t>
            </a:r>
          </a:p>
        </p:txBody>
      </p:sp>
      <p:cxnSp>
        <p:nvCxnSpPr>
          <p:cNvPr id="15" name="Straight Connector 14">
            <a:extLst>
              <a:ext uri="{FF2B5EF4-FFF2-40B4-BE49-F238E27FC236}">
                <a16:creationId xmlns:a16="http://schemas.microsoft.com/office/drawing/2014/main" id="{8F10E529-3F04-4287-8070-574C46B315CF}"/>
              </a:ext>
            </a:extLst>
          </p:cNvPr>
          <p:cNvCxnSpPr/>
          <p:nvPr/>
        </p:nvCxnSpPr>
        <p:spPr>
          <a:xfrm>
            <a:off x="7172178" y="4529179"/>
            <a:ext cx="1905000"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16777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2"/>
          <p:cNvSpPr txBox="1">
            <a:spLocks noChangeArrowheads="1"/>
          </p:cNvSpPr>
          <p:nvPr/>
        </p:nvSpPr>
        <p:spPr bwMode="auto">
          <a:xfrm>
            <a:off x="0" y="1981200"/>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NaCl                                 % Comp by Mass</a:t>
            </a:r>
          </a:p>
        </p:txBody>
      </p:sp>
      <p:cxnSp>
        <p:nvCxnSpPr>
          <p:cNvPr id="5" name="Straight Connector 4"/>
          <p:cNvCxnSpPr/>
          <p:nvPr/>
        </p:nvCxnSpPr>
        <p:spPr>
          <a:xfrm>
            <a:off x="152400" y="2667000"/>
            <a:ext cx="1524000" cy="1588"/>
          </a:xfrm>
          <a:prstGeom prst="line">
            <a:avLst/>
          </a:prstGeom>
        </p:spPr>
        <p:style>
          <a:lnRef idx="2">
            <a:schemeClr val="dk1"/>
          </a:lnRef>
          <a:fillRef idx="0">
            <a:schemeClr val="dk1"/>
          </a:fillRef>
          <a:effectRef idx="1">
            <a:schemeClr val="dk1"/>
          </a:effectRef>
          <a:fontRef idx="minor">
            <a:schemeClr val="tx1"/>
          </a:fontRef>
        </p:style>
      </p:cxnSp>
      <p:sp>
        <p:nvSpPr>
          <p:cNvPr id="9221" name="TextBox 5"/>
          <p:cNvSpPr txBox="1">
            <a:spLocks noChangeArrowheads="1"/>
          </p:cNvSpPr>
          <p:nvPr/>
        </p:nvSpPr>
        <p:spPr bwMode="auto">
          <a:xfrm>
            <a:off x="304800" y="2895600"/>
            <a:ext cx="6400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Na   1 x 23g =  23g                 </a:t>
            </a:r>
            <a:r>
              <a:rPr kumimoji="0" lang="en-US" altLang="en-US" sz="2800" b="0" i="0" u="none" strike="noStrike" kern="1200" cap="none" spc="0" normalizeH="0" baseline="0" noProof="0" dirty="0">
                <a:ln>
                  <a:noFill/>
                </a:ln>
                <a:solidFill>
                  <a:srgbClr val="003399"/>
                </a:solidFill>
                <a:effectLst/>
                <a:uLnTx/>
                <a:uFillTx/>
                <a:latin typeface="Times New Roman" pitchFamily="18" charset="0"/>
                <a:ea typeface="+mn-ea"/>
                <a:cs typeface="Times New Roman" pitchFamily="18" charset="0"/>
              </a:rPr>
              <a:t>Na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Cl  1 x 35g   =  35 g                </a:t>
            </a:r>
            <a:r>
              <a:rPr kumimoji="0" lang="en-US" altLang="en-US" sz="2800" b="0" i="0" u="none" strike="noStrike" kern="1200" cap="none" spc="0" normalizeH="0" baseline="0" noProof="0" dirty="0">
                <a:ln>
                  <a:noFill/>
                </a:ln>
                <a:solidFill>
                  <a:srgbClr val="003399"/>
                </a:solidFill>
                <a:effectLst/>
                <a:uLnTx/>
                <a:uFillTx/>
                <a:latin typeface="Times New Roman" pitchFamily="18" charset="0"/>
                <a:ea typeface="+mn-ea"/>
                <a:cs typeface="Times New Roman" pitchFamily="18" charset="0"/>
              </a:rPr>
              <a:t>Cl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58 g/mole</a:t>
            </a:r>
          </a:p>
        </p:txBody>
      </p:sp>
      <p:cxnSp>
        <p:nvCxnSpPr>
          <p:cNvPr id="7" name="Straight Connector 6"/>
          <p:cNvCxnSpPr/>
          <p:nvPr/>
        </p:nvCxnSpPr>
        <p:spPr>
          <a:xfrm>
            <a:off x="914400" y="4419600"/>
            <a:ext cx="2362200" cy="1588"/>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31BA3E51-4F6A-469B-B5F2-0F7E26721E7D}"/>
              </a:ext>
            </a:extLst>
          </p:cNvPr>
          <p:cNvCxnSpPr>
            <a:cxnSpLocks/>
          </p:cNvCxnSpPr>
          <p:nvPr/>
        </p:nvCxnSpPr>
        <p:spPr>
          <a:xfrm>
            <a:off x="5334000" y="2686930"/>
            <a:ext cx="3148818" cy="14067"/>
          </a:xfrm>
          <a:prstGeom prst="line">
            <a:avLst/>
          </a:prstGeom>
        </p:spPr>
        <p:style>
          <a:lnRef idx="2">
            <a:schemeClr val="dk1"/>
          </a:lnRef>
          <a:fillRef idx="0">
            <a:schemeClr val="dk1"/>
          </a:fillRef>
          <a:effectRef idx="1">
            <a:schemeClr val="dk1"/>
          </a:effectRef>
          <a:fontRef idx="minor">
            <a:schemeClr val="tx1"/>
          </a:fontRef>
        </p:style>
      </p:cxnSp>
      <p:sp>
        <p:nvSpPr>
          <p:cNvPr id="3" name="TextBox 1">
            <a:extLst>
              <a:ext uri="{FF2B5EF4-FFF2-40B4-BE49-F238E27FC236}">
                <a16:creationId xmlns:a16="http://schemas.microsoft.com/office/drawing/2014/main" id="{3AA8FB7F-887F-4C11-99DC-36AF6273D8C7}"/>
              </a:ext>
            </a:extLst>
          </p:cNvPr>
          <p:cNvSpPr txBox="1">
            <a:spLocks noChangeArrowheads="1"/>
          </p:cNvSpPr>
          <p:nvPr/>
        </p:nvSpPr>
        <p:spPr bwMode="auto">
          <a:xfrm>
            <a:off x="0" y="0"/>
            <a:ext cx="9144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6600"/>
                </a:solidFill>
                <a:effectLst/>
                <a:uLnTx/>
                <a:uFillTx/>
                <a:latin typeface="Comic Sans MS" pitchFamily="66" charset="0"/>
                <a:ea typeface="+mn-ea"/>
                <a:cs typeface="+mn-cs"/>
              </a:rPr>
              <a:t>41.</a:t>
            </a:r>
            <a: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t>  What’s the percent composition by mass</a:t>
            </a:r>
            <a:b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t>       of sodium and chlorine in sodium chloride?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omic Sans MS" pitchFamily="66" charset="0"/>
                <a:ea typeface="+mn-ea"/>
                <a:cs typeface="+mn-cs"/>
              </a:rPr>
              <a:t>             Now, sum them up to make sure you have 100%</a:t>
            </a:r>
          </a:p>
        </p:txBody>
      </p:sp>
      <p:sp>
        <p:nvSpPr>
          <p:cNvPr id="9" name="TextBox 8">
            <a:extLst>
              <a:ext uri="{FF2B5EF4-FFF2-40B4-BE49-F238E27FC236}">
                <a16:creationId xmlns:a16="http://schemas.microsoft.com/office/drawing/2014/main" id="{69FE535C-54C6-4141-BF38-A07ECA5D9DCB}"/>
              </a:ext>
            </a:extLst>
          </p:cNvPr>
          <p:cNvSpPr txBox="1">
            <a:spLocks noChangeArrowheads="1"/>
          </p:cNvSpPr>
          <p:nvPr/>
        </p:nvSpPr>
        <p:spPr bwMode="auto">
          <a:xfrm>
            <a:off x="5334000" y="2760396"/>
            <a:ext cx="137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3399"/>
                </a:solidFill>
                <a:effectLst/>
                <a:uLnTx/>
                <a:uFillTx/>
                <a:latin typeface="Calibri" pitchFamily="34" charset="0"/>
                <a:ea typeface="+mn-ea"/>
                <a:cs typeface="+mn-cs"/>
              </a:rPr>
              <a:t>23g</a:t>
            </a:r>
            <a:br>
              <a:rPr kumimoji="0" lang="en-US" altLang="en-US" sz="2800" b="0" i="0" u="none" strike="noStrike" kern="1200" cap="none" spc="0" normalizeH="0" baseline="0" noProof="0">
                <a:ln>
                  <a:noFill/>
                </a:ln>
                <a:solidFill>
                  <a:srgbClr val="003399"/>
                </a:solidFill>
                <a:effectLst/>
                <a:uLnTx/>
                <a:uFillTx/>
                <a:latin typeface="Calibri" pitchFamily="34" charset="0"/>
                <a:ea typeface="+mn-ea"/>
                <a:cs typeface="+mn-cs"/>
              </a:rPr>
            </a:br>
            <a:r>
              <a:rPr kumimoji="0" lang="en-US" altLang="en-US" sz="2800" b="0" i="0" u="none" strike="noStrike" kern="1200" cap="none" spc="0" normalizeH="0" baseline="0" noProof="0">
                <a:ln>
                  <a:noFill/>
                </a:ln>
                <a:solidFill>
                  <a:srgbClr val="003399"/>
                </a:solidFill>
                <a:effectLst/>
                <a:uLnTx/>
                <a:uFillTx/>
                <a:latin typeface="Calibri" pitchFamily="34" charset="0"/>
                <a:ea typeface="+mn-ea"/>
                <a:cs typeface="+mn-cs"/>
              </a:rPr>
              <a:t>58 g</a:t>
            </a:r>
          </a:p>
        </p:txBody>
      </p:sp>
      <p:cxnSp>
        <p:nvCxnSpPr>
          <p:cNvPr id="10" name="Straight Connector 9">
            <a:extLst>
              <a:ext uri="{FF2B5EF4-FFF2-40B4-BE49-F238E27FC236}">
                <a16:creationId xmlns:a16="http://schemas.microsoft.com/office/drawing/2014/main" id="{55E8ADC6-8F5B-43CD-80DF-6BAF31D52E21}"/>
              </a:ext>
            </a:extLst>
          </p:cNvPr>
          <p:cNvCxnSpPr/>
          <p:nvPr/>
        </p:nvCxnSpPr>
        <p:spPr>
          <a:xfrm rot="10800000" flipH="1">
            <a:off x="5334000" y="3235853"/>
            <a:ext cx="838200" cy="1587"/>
          </a:xfrm>
          <a:prstGeom prst="line">
            <a:avLst/>
          </a:prstGeom>
          <a:ln>
            <a:solidFill>
              <a:srgbClr val="000099"/>
            </a:solidFill>
          </a:ln>
        </p:spPr>
        <p:style>
          <a:lnRef idx="1">
            <a:schemeClr val="dk1"/>
          </a:lnRef>
          <a:fillRef idx="0">
            <a:schemeClr val="dk1"/>
          </a:fillRef>
          <a:effectRef idx="0">
            <a:schemeClr val="dk1"/>
          </a:effectRef>
          <a:fontRef idx="minor">
            <a:schemeClr val="tx1"/>
          </a:fontRef>
        </p:style>
      </p:cxnSp>
      <p:sp>
        <p:nvSpPr>
          <p:cNvPr id="11" name="TextBox 17">
            <a:extLst>
              <a:ext uri="{FF2B5EF4-FFF2-40B4-BE49-F238E27FC236}">
                <a16:creationId xmlns:a16="http://schemas.microsoft.com/office/drawing/2014/main" id="{2C16B541-AF52-478F-B96D-AE260D181B4D}"/>
              </a:ext>
            </a:extLst>
          </p:cNvPr>
          <p:cNvSpPr txBox="1">
            <a:spLocks noChangeArrowheads="1"/>
          </p:cNvSpPr>
          <p:nvPr/>
        </p:nvSpPr>
        <p:spPr bwMode="auto">
          <a:xfrm>
            <a:off x="6409006" y="300487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3399"/>
                </a:solidFill>
                <a:effectLst/>
                <a:uLnTx/>
                <a:uFillTx/>
                <a:latin typeface="Calibri" pitchFamily="34" charset="0"/>
                <a:ea typeface="+mn-ea"/>
                <a:cs typeface="+mn-cs"/>
              </a:rPr>
              <a:t>X 100%  =  39.6%</a:t>
            </a:r>
          </a:p>
        </p:txBody>
      </p:sp>
      <p:sp>
        <p:nvSpPr>
          <p:cNvPr id="12" name="Rectangle 9">
            <a:extLst>
              <a:ext uri="{FF2B5EF4-FFF2-40B4-BE49-F238E27FC236}">
                <a16:creationId xmlns:a16="http://schemas.microsoft.com/office/drawing/2014/main" id="{F3CBCB53-169A-4D17-88C9-734B425F520B}"/>
              </a:ext>
            </a:extLst>
          </p:cNvPr>
          <p:cNvSpPr>
            <a:spLocks noChangeArrowheads="1"/>
          </p:cNvSpPr>
          <p:nvPr/>
        </p:nvSpPr>
        <p:spPr bwMode="auto">
          <a:xfrm>
            <a:off x="5343378" y="3614779"/>
            <a:ext cx="83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3399"/>
                </a:solidFill>
                <a:effectLst/>
                <a:uLnTx/>
                <a:uFillTx/>
                <a:latin typeface="Calibri" pitchFamily="34" charset="0"/>
                <a:ea typeface="+mn-ea"/>
                <a:cs typeface="+mn-cs"/>
              </a:rPr>
              <a:t>35g</a:t>
            </a:r>
            <a:br>
              <a:rPr kumimoji="0" lang="en-US" altLang="en-US" sz="2800" b="0" i="0" u="none" strike="noStrike" kern="1200" cap="none" spc="0" normalizeH="0" baseline="0" noProof="0">
                <a:ln>
                  <a:noFill/>
                </a:ln>
                <a:solidFill>
                  <a:srgbClr val="003399"/>
                </a:solidFill>
                <a:effectLst/>
                <a:uLnTx/>
                <a:uFillTx/>
                <a:latin typeface="Calibri" pitchFamily="34" charset="0"/>
                <a:ea typeface="+mn-ea"/>
                <a:cs typeface="+mn-cs"/>
              </a:rPr>
            </a:br>
            <a:r>
              <a:rPr kumimoji="0" lang="en-US" altLang="en-US" sz="2800" b="0" i="0" u="none" strike="noStrike" kern="1200" cap="none" spc="0" normalizeH="0" baseline="0" noProof="0">
                <a:ln>
                  <a:noFill/>
                </a:ln>
                <a:solidFill>
                  <a:srgbClr val="003399"/>
                </a:solidFill>
                <a:effectLst/>
                <a:uLnTx/>
                <a:uFillTx/>
                <a:latin typeface="Calibri" pitchFamily="34" charset="0"/>
                <a:ea typeface="+mn-ea"/>
                <a:cs typeface="+mn-cs"/>
              </a:rPr>
              <a:t>58 g</a:t>
            </a:r>
          </a:p>
        </p:txBody>
      </p:sp>
      <p:cxnSp>
        <p:nvCxnSpPr>
          <p:cNvPr id="13" name="Straight Connector 12">
            <a:extLst>
              <a:ext uri="{FF2B5EF4-FFF2-40B4-BE49-F238E27FC236}">
                <a16:creationId xmlns:a16="http://schemas.microsoft.com/office/drawing/2014/main" id="{E3E2CCEF-808D-4E8F-9272-3118156AE062}"/>
              </a:ext>
            </a:extLst>
          </p:cNvPr>
          <p:cNvCxnSpPr>
            <a:stCxn id="12" idx="1"/>
            <a:endCxn id="12" idx="3"/>
          </p:cNvCxnSpPr>
          <p:nvPr/>
        </p:nvCxnSpPr>
        <p:spPr>
          <a:xfrm rot="10800000" flipH="1">
            <a:off x="5343378" y="4092617"/>
            <a:ext cx="838200" cy="1587"/>
          </a:xfrm>
          <a:prstGeom prst="line">
            <a:avLst/>
          </a:prstGeom>
          <a:ln>
            <a:solidFill>
              <a:srgbClr val="000099"/>
            </a:solidFill>
          </a:ln>
        </p:spPr>
        <p:style>
          <a:lnRef idx="1">
            <a:schemeClr val="dk1"/>
          </a:lnRef>
          <a:fillRef idx="0">
            <a:schemeClr val="dk1"/>
          </a:fillRef>
          <a:effectRef idx="0">
            <a:schemeClr val="dk1"/>
          </a:effectRef>
          <a:fontRef idx="minor">
            <a:schemeClr val="tx1"/>
          </a:fontRef>
        </p:style>
      </p:cxnSp>
      <p:sp>
        <p:nvSpPr>
          <p:cNvPr id="14" name="Rectangle 18">
            <a:extLst>
              <a:ext uri="{FF2B5EF4-FFF2-40B4-BE49-F238E27FC236}">
                <a16:creationId xmlns:a16="http://schemas.microsoft.com/office/drawing/2014/main" id="{EF17A6C5-F5E6-4A0A-8CEA-F0F562183A0D}"/>
              </a:ext>
            </a:extLst>
          </p:cNvPr>
          <p:cNvSpPr>
            <a:spLocks noChangeArrowheads="1"/>
          </p:cNvSpPr>
          <p:nvPr/>
        </p:nvSpPr>
        <p:spPr bwMode="auto">
          <a:xfrm>
            <a:off x="6378526" y="3860841"/>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3399"/>
                </a:solidFill>
                <a:effectLst/>
                <a:uLnTx/>
                <a:uFillTx/>
                <a:latin typeface="Calibri" pitchFamily="34" charset="0"/>
                <a:ea typeface="+mn-ea"/>
                <a:cs typeface="+mn-cs"/>
              </a:rPr>
              <a:t>X 100%  =  60.3%</a:t>
            </a:r>
          </a:p>
        </p:txBody>
      </p:sp>
      <p:cxnSp>
        <p:nvCxnSpPr>
          <p:cNvPr id="15" name="Straight Connector 14">
            <a:extLst>
              <a:ext uri="{FF2B5EF4-FFF2-40B4-BE49-F238E27FC236}">
                <a16:creationId xmlns:a16="http://schemas.microsoft.com/office/drawing/2014/main" id="{8F10E529-3F04-4287-8070-574C46B315CF}"/>
              </a:ext>
            </a:extLst>
          </p:cNvPr>
          <p:cNvCxnSpPr/>
          <p:nvPr/>
        </p:nvCxnSpPr>
        <p:spPr>
          <a:xfrm>
            <a:off x="7172178" y="4529179"/>
            <a:ext cx="1905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21">
            <a:extLst>
              <a:ext uri="{FF2B5EF4-FFF2-40B4-BE49-F238E27FC236}">
                <a16:creationId xmlns:a16="http://schemas.microsoft.com/office/drawing/2014/main" id="{0BE2F2D5-69A2-4840-A2A7-5A71DA2B1C1A}"/>
              </a:ext>
            </a:extLst>
          </p:cNvPr>
          <p:cNvSpPr txBox="1">
            <a:spLocks noChangeArrowheads="1"/>
          </p:cNvSpPr>
          <p:nvPr/>
        </p:nvSpPr>
        <p:spPr bwMode="auto">
          <a:xfrm>
            <a:off x="5638800" y="4697861"/>
            <a:ext cx="34454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6600"/>
                </a:solidFill>
                <a:effectLst/>
                <a:uLnTx/>
                <a:uFillTx/>
                <a:latin typeface="Calibri" pitchFamily="34" charset="0"/>
                <a:ea typeface="+mn-ea"/>
                <a:cs typeface="+mn-cs"/>
              </a:rPr>
              <a:t>99.9%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6600"/>
                </a:solidFill>
                <a:effectLst/>
                <a:uLnTx/>
                <a:uFillTx/>
                <a:latin typeface="Calibri" pitchFamily="34" charset="0"/>
                <a:ea typeface="+mn-ea"/>
                <a:cs typeface="+mn-cs"/>
              </a:rPr>
              <a:t>Are we ok with that?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006600"/>
              </a:solidFill>
              <a:effectLst/>
              <a:uLnTx/>
              <a:uFillTx/>
              <a:latin typeface="Calibri"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Calibri" pitchFamily="34" charset="0"/>
                <a:ea typeface="+mn-ea"/>
                <a:cs typeface="+mn-cs"/>
              </a:rPr>
              <a:t>YES!</a:t>
            </a:r>
          </a:p>
        </p:txBody>
      </p:sp>
    </p:spTree>
    <p:extLst>
      <p:ext uri="{BB962C8B-B14F-4D97-AF65-F5344CB8AC3E}">
        <p14:creationId xmlns:p14="http://schemas.microsoft.com/office/powerpoint/2010/main" val="228274215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4068" y="0"/>
            <a:ext cx="912993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t>42.  What’s the percent composition by mass for   </a:t>
            </a:r>
            <a:b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t>       Copper (II) sulfate?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omic Sans MS" pitchFamily="66" charset="0"/>
                <a:ea typeface="+mn-ea"/>
                <a:cs typeface="+mn-cs"/>
              </a:rPr>
              <a:t>           First, molar mass on the left side of the page…</a:t>
            </a:r>
          </a:p>
        </p:txBody>
      </p:sp>
      <p:sp>
        <p:nvSpPr>
          <p:cNvPr id="12291" name="TextBox 2"/>
          <p:cNvSpPr txBox="1">
            <a:spLocks noChangeArrowheads="1"/>
          </p:cNvSpPr>
          <p:nvPr/>
        </p:nvSpPr>
        <p:spPr bwMode="auto">
          <a:xfrm>
            <a:off x="304800" y="1905000"/>
            <a:ext cx="36576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CuSO</a:t>
            </a:r>
            <a:r>
              <a:rPr kumimoji="0" lang="en-US" altLang="en-US" sz="3600" b="0" i="0" u="none" strike="noStrike" kern="1200" cap="none" spc="0" normalizeH="0" baseline="-25000" noProof="0" dirty="0">
                <a:ln>
                  <a:noFill/>
                </a:ln>
                <a:solidFill>
                  <a:prstClr val="black"/>
                </a:solidFill>
                <a:effectLst/>
                <a:uLnTx/>
                <a:uFillTx/>
                <a:latin typeface="Calibri" pitchFamily="34" charset="0"/>
                <a:ea typeface="+mn-ea"/>
                <a:cs typeface="+mn-cs"/>
              </a:rPr>
              <a:t>4</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Cu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O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5" name="Straight Connector 4"/>
          <p:cNvCxnSpPr/>
          <p:nvPr/>
        </p:nvCxnSpPr>
        <p:spPr>
          <a:xfrm>
            <a:off x="304800" y="2667000"/>
            <a:ext cx="1828800"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1524000" y="5867400"/>
            <a:ext cx="2362200" cy="158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21600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822" y="0"/>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3600" dirty="0">
                <a:solidFill>
                  <a:srgbClr val="FF0000"/>
                </a:solidFill>
                <a:latin typeface="Times New Roman" panose="02020603050405020304" pitchFamily="18" charset="0"/>
                <a:cs typeface="Times New Roman" panose="02020603050405020304" pitchFamily="18" charset="0"/>
              </a:rPr>
              <a:t>This one will be tricky, tricky, tricky…</a:t>
            </a:r>
          </a:p>
          <a:p>
            <a:pPr eaLnBrk="1" hangingPunct="1">
              <a:spcBef>
                <a:spcPct val="50000"/>
              </a:spcBef>
              <a:defRPr/>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10. What’s the mass of 1.0 mole of oxygen gas?   </a:t>
            </a:r>
          </a:p>
        </p:txBody>
      </p:sp>
    </p:spTree>
    <p:extLst>
      <p:ext uri="{BB962C8B-B14F-4D97-AF65-F5344CB8AC3E}">
        <p14:creationId xmlns:p14="http://schemas.microsoft.com/office/powerpoint/2010/main" val="156472042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8206" y="0"/>
            <a:ext cx="9135794"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t>42.  What’s the percent composition by mass for   </a:t>
            </a:r>
            <a:b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t>       Copper (II) sulfate?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omic Sans MS" pitchFamily="66" charset="0"/>
                <a:ea typeface="+mn-ea"/>
                <a:cs typeface="+mn-cs"/>
              </a:rPr>
              <a:t>           Next, you do percent comp by mass on the right side of the page.</a:t>
            </a:r>
          </a:p>
        </p:txBody>
      </p:sp>
      <p:sp>
        <p:nvSpPr>
          <p:cNvPr id="12291" name="TextBox 2"/>
          <p:cNvSpPr txBox="1">
            <a:spLocks noChangeArrowheads="1"/>
          </p:cNvSpPr>
          <p:nvPr/>
        </p:nvSpPr>
        <p:spPr bwMode="auto">
          <a:xfrm>
            <a:off x="304800" y="1905000"/>
            <a:ext cx="8839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CuSO</a:t>
            </a:r>
            <a:r>
              <a:rPr kumimoji="0" lang="en-US" altLang="en-US" sz="3600" b="0" i="0" u="none" strike="noStrike" kern="1200" cap="none" spc="0" normalizeH="0" baseline="-25000" noProof="0" dirty="0">
                <a:ln>
                  <a:noFill/>
                </a:ln>
                <a:solidFill>
                  <a:prstClr val="black"/>
                </a:solidFill>
                <a:effectLst/>
                <a:uLnTx/>
                <a:uFillTx/>
                <a:latin typeface="Calibri" pitchFamily="34" charset="0"/>
                <a:ea typeface="+mn-ea"/>
                <a:cs typeface="+mn-cs"/>
              </a:rPr>
              <a:t>4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 Comp by Mass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Cu  1 x  64 = 64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Cu</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S     1 x  32 = 32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O    4 x  16 = 64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O    </a:t>
            </a:r>
            <a:endParaRPr kumimoji="0" lang="en-US" altLang="en-US" sz="3600" b="1" i="0" u="none" strike="noStrike" kern="1200" cap="none" spc="0" normalizeH="0" baseline="0" noProof="0" dirty="0">
              <a:ln>
                <a:noFill/>
              </a:ln>
              <a:solidFill>
                <a:srgbClr val="FF0000"/>
              </a:solidFill>
              <a:effectLst/>
              <a:highlight>
                <a:srgbClr val="FFFF00"/>
              </a:highligh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5" name="Straight Connector 4"/>
          <p:cNvCxnSpPr/>
          <p:nvPr/>
        </p:nvCxnSpPr>
        <p:spPr>
          <a:xfrm>
            <a:off x="304800" y="2667000"/>
            <a:ext cx="1828800"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1524000" y="5867400"/>
            <a:ext cx="2362200" cy="1588"/>
          </a:xfrm>
          <a:prstGeom prst="line">
            <a:avLst/>
          </a:prstGeom>
        </p:spPr>
        <p:style>
          <a:lnRef idx="2">
            <a:schemeClr val="dk1"/>
          </a:lnRef>
          <a:fillRef idx="0">
            <a:schemeClr val="dk1"/>
          </a:fillRef>
          <a:effectRef idx="1">
            <a:schemeClr val="dk1"/>
          </a:effectRef>
          <a:fontRef idx="minor">
            <a:schemeClr val="tx1"/>
          </a:fontRef>
        </p:style>
      </p:cxnSp>
      <p:sp>
        <p:nvSpPr>
          <p:cNvPr id="12294" name="TextBox 7"/>
          <p:cNvSpPr txBox="1">
            <a:spLocks noChangeArrowheads="1"/>
          </p:cNvSpPr>
          <p:nvPr/>
        </p:nvSpPr>
        <p:spPr bwMode="auto">
          <a:xfrm>
            <a:off x="2438400" y="6024563"/>
            <a:ext cx="289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 160 g/mole</a:t>
            </a:r>
          </a:p>
        </p:txBody>
      </p:sp>
    </p:spTree>
    <p:extLst>
      <p:ext uri="{BB962C8B-B14F-4D97-AF65-F5344CB8AC3E}">
        <p14:creationId xmlns:p14="http://schemas.microsoft.com/office/powerpoint/2010/main" val="379160367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8206" y="0"/>
            <a:ext cx="9135794"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t>42.  What’s the percent composition by mass for   </a:t>
            </a:r>
            <a:b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t>       Copper (II) sulfate?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omic Sans MS" pitchFamily="66" charset="0"/>
                <a:ea typeface="+mn-ea"/>
                <a:cs typeface="+mn-cs"/>
              </a:rPr>
              <a:t>           Next, you do percent comp by mass on the right side of the page.</a:t>
            </a:r>
          </a:p>
        </p:txBody>
      </p:sp>
      <p:sp>
        <p:nvSpPr>
          <p:cNvPr id="12291" name="TextBox 2"/>
          <p:cNvSpPr txBox="1">
            <a:spLocks noChangeArrowheads="1"/>
          </p:cNvSpPr>
          <p:nvPr/>
        </p:nvSpPr>
        <p:spPr bwMode="auto">
          <a:xfrm>
            <a:off x="304800" y="1905000"/>
            <a:ext cx="8839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CuSO</a:t>
            </a:r>
            <a:r>
              <a:rPr kumimoji="0" lang="en-US" altLang="en-US" sz="3600" b="0" i="0" u="none" strike="noStrike" kern="1200" cap="none" spc="0" normalizeH="0" baseline="-25000" noProof="0" dirty="0">
                <a:ln>
                  <a:noFill/>
                </a:ln>
                <a:solidFill>
                  <a:prstClr val="black"/>
                </a:solidFill>
                <a:effectLst/>
                <a:uLnTx/>
                <a:uFillTx/>
                <a:latin typeface="Calibri" pitchFamily="34" charset="0"/>
                <a:ea typeface="+mn-ea"/>
                <a:cs typeface="+mn-cs"/>
              </a:rPr>
              <a:t>4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 Comp by Mass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Cu  1 x  64 = 64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Cu</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S     1 x  32 = 32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O    4 x  16 = 64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5" name="Straight Connector 4"/>
          <p:cNvCxnSpPr/>
          <p:nvPr/>
        </p:nvCxnSpPr>
        <p:spPr>
          <a:xfrm>
            <a:off x="304800" y="2667000"/>
            <a:ext cx="1828800"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1524000" y="5867400"/>
            <a:ext cx="2362200" cy="1588"/>
          </a:xfrm>
          <a:prstGeom prst="line">
            <a:avLst/>
          </a:prstGeom>
        </p:spPr>
        <p:style>
          <a:lnRef idx="2">
            <a:schemeClr val="dk1"/>
          </a:lnRef>
          <a:fillRef idx="0">
            <a:schemeClr val="dk1"/>
          </a:fillRef>
          <a:effectRef idx="1">
            <a:schemeClr val="dk1"/>
          </a:effectRef>
          <a:fontRef idx="minor">
            <a:schemeClr val="tx1"/>
          </a:fontRef>
        </p:style>
      </p:cxnSp>
      <p:sp>
        <p:nvSpPr>
          <p:cNvPr id="12294" name="TextBox 7"/>
          <p:cNvSpPr txBox="1">
            <a:spLocks noChangeArrowheads="1"/>
          </p:cNvSpPr>
          <p:nvPr/>
        </p:nvSpPr>
        <p:spPr bwMode="auto">
          <a:xfrm>
            <a:off x="2438400" y="6024563"/>
            <a:ext cx="289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 160 g/mole</a:t>
            </a:r>
          </a:p>
        </p:txBody>
      </p:sp>
      <p:sp>
        <p:nvSpPr>
          <p:cNvPr id="8" name="TextBox 8">
            <a:extLst>
              <a:ext uri="{FF2B5EF4-FFF2-40B4-BE49-F238E27FC236}">
                <a16:creationId xmlns:a16="http://schemas.microsoft.com/office/drawing/2014/main" id="{E2621215-CD1A-4EEB-9219-1CD3ACB2C569}"/>
              </a:ext>
            </a:extLst>
          </p:cNvPr>
          <p:cNvSpPr txBox="1">
            <a:spLocks noChangeArrowheads="1"/>
          </p:cNvSpPr>
          <p:nvPr/>
        </p:nvSpPr>
        <p:spPr bwMode="auto">
          <a:xfrm>
            <a:off x="5250766" y="2859087"/>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t>64 g</a:t>
            </a:r>
            <a:b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br>
            <a: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t>160 g</a:t>
            </a:r>
          </a:p>
        </p:txBody>
      </p:sp>
      <p:cxnSp>
        <p:nvCxnSpPr>
          <p:cNvPr id="9" name="Straight Connector 8">
            <a:extLst>
              <a:ext uri="{FF2B5EF4-FFF2-40B4-BE49-F238E27FC236}">
                <a16:creationId xmlns:a16="http://schemas.microsoft.com/office/drawing/2014/main" id="{09CD43B3-D218-4986-9E8C-39E6965CA4AF}"/>
              </a:ext>
            </a:extLst>
          </p:cNvPr>
          <p:cNvCxnSpPr>
            <a:stCxn id="8" idx="1"/>
            <a:endCxn id="8" idx="3"/>
          </p:cNvCxnSpPr>
          <p:nvPr/>
        </p:nvCxnSpPr>
        <p:spPr>
          <a:xfrm rot="10800000" flipH="1">
            <a:off x="5250766" y="3275012"/>
            <a:ext cx="990600" cy="1588"/>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10" name="TextBox 15">
            <a:extLst>
              <a:ext uri="{FF2B5EF4-FFF2-40B4-BE49-F238E27FC236}">
                <a16:creationId xmlns:a16="http://schemas.microsoft.com/office/drawing/2014/main" id="{A786889F-17DC-4FCC-93C1-17C38C0787CB}"/>
              </a:ext>
            </a:extLst>
          </p:cNvPr>
          <p:cNvSpPr txBox="1">
            <a:spLocks noChangeArrowheads="1"/>
          </p:cNvSpPr>
          <p:nvPr/>
        </p:nvSpPr>
        <p:spPr bwMode="auto">
          <a:xfrm>
            <a:off x="6321083" y="3044029"/>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X  100%  =  40%</a:t>
            </a:r>
          </a:p>
        </p:txBody>
      </p:sp>
    </p:spTree>
    <p:extLst>
      <p:ext uri="{BB962C8B-B14F-4D97-AF65-F5344CB8AC3E}">
        <p14:creationId xmlns:p14="http://schemas.microsoft.com/office/powerpoint/2010/main" val="391734410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8206" y="0"/>
            <a:ext cx="9135794"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t>42.  What’s the percent composition by mass for   </a:t>
            </a:r>
            <a:b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t>       Copper (II) sulfate?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omic Sans MS" pitchFamily="66" charset="0"/>
                <a:ea typeface="+mn-ea"/>
                <a:cs typeface="+mn-cs"/>
              </a:rPr>
              <a:t>           Next, you do percent comp by mass on the right side of the page.</a:t>
            </a:r>
          </a:p>
        </p:txBody>
      </p:sp>
      <p:sp>
        <p:nvSpPr>
          <p:cNvPr id="12291" name="TextBox 2"/>
          <p:cNvSpPr txBox="1">
            <a:spLocks noChangeArrowheads="1"/>
          </p:cNvSpPr>
          <p:nvPr/>
        </p:nvSpPr>
        <p:spPr bwMode="auto">
          <a:xfrm>
            <a:off x="304800" y="1905000"/>
            <a:ext cx="8839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CuSO</a:t>
            </a:r>
            <a:r>
              <a:rPr kumimoji="0" lang="en-US" altLang="en-US" sz="3600" b="0" i="0" u="none" strike="noStrike" kern="1200" cap="none" spc="0" normalizeH="0" baseline="-25000" noProof="0" dirty="0">
                <a:ln>
                  <a:noFill/>
                </a:ln>
                <a:solidFill>
                  <a:prstClr val="black"/>
                </a:solidFill>
                <a:effectLst/>
                <a:uLnTx/>
                <a:uFillTx/>
                <a:latin typeface="Calibri" pitchFamily="34" charset="0"/>
                <a:ea typeface="+mn-ea"/>
                <a:cs typeface="+mn-cs"/>
              </a:rPr>
              <a:t>4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 Comp by Mass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Cu  1 x  64 = 64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Cu</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S     1 x  32 = 32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O    4 x  16 = 64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5" name="Straight Connector 4"/>
          <p:cNvCxnSpPr/>
          <p:nvPr/>
        </p:nvCxnSpPr>
        <p:spPr>
          <a:xfrm>
            <a:off x="304800" y="2667000"/>
            <a:ext cx="1828800"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1524000" y="5867400"/>
            <a:ext cx="2362200" cy="1588"/>
          </a:xfrm>
          <a:prstGeom prst="line">
            <a:avLst/>
          </a:prstGeom>
        </p:spPr>
        <p:style>
          <a:lnRef idx="2">
            <a:schemeClr val="dk1"/>
          </a:lnRef>
          <a:fillRef idx="0">
            <a:schemeClr val="dk1"/>
          </a:fillRef>
          <a:effectRef idx="1">
            <a:schemeClr val="dk1"/>
          </a:effectRef>
          <a:fontRef idx="minor">
            <a:schemeClr val="tx1"/>
          </a:fontRef>
        </p:style>
      </p:cxnSp>
      <p:sp>
        <p:nvSpPr>
          <p:cNvPr id="12294" name="TextBox 7"/>
          <p:cNvSpPr txBox="1">
            <a:spLocks noChangeArrowheads="1"/>
          </p:cNvSpPr>
          <p:nvPr/>
        </p:nvSpPr>
        <p:spPr bwMode="auto">
          <a:xfrm>
            <a:off x="2438400" y="6024563"/>
            <a:ext cx="289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 160 g/mole</a:t>
            </a:r>
          </a:p>
        </p:txBody>
      </p:sp>
      <p:sp>
        <p:nvSpPr>
          <p:cNvPr id="8" name="TextBox 8">
            <a:extLst>
              <a:ext uri="{FF2B5EF4-FFF2-40B4-BE49-F238E27FC236}">
                <a16:creationId xmlns:a16="http://schemas.microsoft.com/office/drawing/2014/main" id="{E2621215-CD1A-4EEB-9219-1CD3ACB2C569}"/>
              </a:ext>
            </a:extLst>
          </p:cNvPr>
          <p:cNvSpPr txBox="1">
            <a:spLocks noChangeArrowheads="1"/>
          </p:cNvSpPr>
          <p:nvPr/>
        </p:nvSpPr>
        <p:spPr bwMode="auto">
          <a:xfrm>
            <a:off x="5250766" y="2859087"/>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t>64 g</a:t>
            </a:r>
            <a:b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br>
            <a: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t>160 g</a:t>
            </a:r>
          </a:p>
        </p:txBody>
      </p:sp>
      <p:cxnSp>
        <p:nvCxnSpPr>
          <p:cNvPr id="9" name="Straight Connector 8">
            <a:extLst>
              <a:ext uri="{FF2B5EF4-FFF2-40B4-BE49-F238E27FC236}">
                <a16:creationId xmlns:a16="http://schemas.microsoft.com/office/drawing/2014/main" id="{09CD43B3-D218-4986-9E8C-39E6965CA4AF}"/>
              </a:ext>
            </a:extLst>
          </p:cNvPr>
          <p:cNvCxnSpPr>
            <a:stCxn id="8" idx="1"/>
            <a:endCxn id="8" idx="3"/>
          </p:cNvCxnSpPr>
          <p:nvPr/>
        </p:nvCxnSpPr>
        <p:spPr>
          <a:xfrm rot="10800000" flipH="1">
            <a:off x="5250766" y="3275012"/>
            <a:ext cx="990600" cy="1588"/>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10" name="TextBox 15">
            <a:extLst>
              <a:ext uri="{FF2B5EF4-FFF2-40B4-BE49-F238E27FC236}">
                <a16:creationId xmlns:a16="http://schemas.microsoft.com/office/drawing/2014/main" id="{A786889F-17DC-4FCC-93C1-17C38C0787CB}"/>
              </a:ext>
            </a:extLst>
          </p:cNvPr>
          <p:cNvSpPr txBox="1">
            <a:spLocks noChangeArrowheads="1"/>
          </p:cNvSpPr>
          <p:nvPr/>
        </p:nvSpPr>
        <p:spPr bwMode="auto">
          <a:xfrm>
            <a:off x="6321083" y="3044029"/>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X  </a:t>
            </a:r>
            <a: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t>100%  =  </a:t>
            </a: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40%</a:t>
            </a:r>
          </a:p>
        </p:txBody>
      </p:sp>
      <p:sp>
        <p:nvSpPr>
          <p:cNvPr id="11" name="Rectangle 9">
            <a:extLst>
              <a:ext uri="{FF2B5EF4-FFF2-40B4-BE49-F238E27FC236}">
                <a16:creationId xmlns:a16="http://schemas.microsoft.com/office/drawing/2014/main" id="{4E25CDA8-5F2B-418F-8922-0D214D5371BD}"/>
              </a:ext>
            </a:extLst>
          </p:cNvPr>
          <p:cNvSpPr>
            <a:spLocks noChangeArrowheads="1"/>
          </p:cNvSpPr>
          <p:nvPr/>
        </p:nvSpPr>
        <p:spPr bwMode="auto">
          <a:xfrm>
            <a:off x="5217940" y="4028281"/>
            <a:ext cx="106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32 g</a:t>
            </a:r>
            <a:b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160 g</a:t>
            </a:r>
          </a:p>
        </p:txBody>
      </p:sp>
      <p:cxnSp>
        <p:nvCxnSpPr>
          <p:cNvPr id="12" name="Straight Connector 11">
            <a:extLst>
              <a:ext uri="{FF2B5EF4-FFF2-40B4-BE49-F238E27FC236}">
                <a16:creationId xmlns:a16="http://schemas.microsoft.com/office/drawing/2014/main" id="{6ECB1F16-A2F7-474C-B45A-41112ABFAFFB}"/>
              </a:ext>
            </a:extLst>
          </p:cNvPr>
          <p:cNvCxnSpPr/>
          <p:nvPr/>
        </p:nvCxnSpPr>
        <p:spPr>
          <a:xfrm rot="10800000" flipH="1">
            <a:off x="5217941" y="4494211"/>
            <a:ext cx="990600" cy="1588"/>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13" name="Rectangle 17">
            <a:extLst>
              <a:ext uri="{FF2B5EF4-FFF2-40B4-BE49-F238E27FC236}">
                <a16:creationId xmlns:a16="http://schemas.microsoft.com/office/drawing/2014/main" id="{6718EE39-367B-46A5-8741-910C485AF96C}"/>
              </a:ext>
            </a:extLst>
          </p:cNvPr>
          <p:cNvSpPr>
            <a:spLocks noChangeArrowheads="1"/>
          </p:cNvSpPr>
          <p:nvPr/>
        </p:nvSpPr>
        <p:spPr bwMode="auto">
          <a:xfrm>
            <a:off x="6351563" y="4157903"/>
            <a:ext cx="2129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X  100%  =  20%</a:t>
            </a:r>
          </a:p>
        </p:txBody>
      </p:sp>
    </p:spTree>
    <p:extLst>
      <p:ext uri="{BB962C8B-B14F-4D97-AF65-F5344CB8AC3E}">
        <p14:creationId xmlns:p14="http://schemas.microsoft.com/office/powerpoint/2010/main" val="75240948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8206" y="0"/>
            <a:ext cx="9135794"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t>42.  What’s the percent composition by mass for   </a:t>
            </a:r>
            <a:b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t>       Copper (II) sulfate?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omic Sans MS" pitchFamily="66" charset="0"/>
                <a:ea typeface="+mn-ea"/>
                <a:cs typeface="+mn-cs"/>
              </a:rPr>
              <a:t>           Finally, sum up the total to 100% to be sure you made no boo boos. </a:t>
            </a:r>
          </a:p>
        </p:txBody>
      </p:sp>
      <p:sp>
        <p:nvSpPr>
          <p:cNvPr id="12291" name="TextBox 2"/>
          <p:cNvSpPr txBox="1">
            <a:spLocks noChangeArrowheads="1"/>
          </p:cNvSpPr>
          <p:nvPr/>
        </p:nvSpPr>
        <p:spPr bwMode="auto">
          <a:xfrm>
            <a:off x="304800" y="1905000"/>
            <a:ext cx="8839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CuSO</a:t>
            </a:r>
            <a:r>
              <a:rPr kumimoji="0" lang="en-US" altLang="en-US" sz="3600" b="0" i="0" u="none" strike="noStrike" kern="1200" cap="none" spc="0" normalizeH="0" baseline="-25000" noProof="0" dirty="0">
                <a:ln>
                  <a:noFill/>
                </a:ln>
                <a:solidFill>
                  <a:prstClr val="black"/>
                </a:solidFill>
                <a:effectLst/>
                <a:uLnTx/>
                <a:uFillTx/>
                <a:latin typeface="Calibri" pitchFamily="34" charset="0"/>
                <a:ea typeface="+mn-ea"/>
                <a:cs typeface="+mn-cs"/>
              </a:rPr>
              <a:t>4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 Comp by Mass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Cu  1 x  64 = 64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Cu</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S     1 x  32 = 32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O    4 x  16 = 64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5" name="Straight Connector 4"/>
          <p:cNvCxnSpPr/>
          <p:nvPr/>
        </p:nvCxnSpPr>
        <p:spPr>
          <a:xfrm>
            <a:off x="304800" y="2667000"/>
            <a:ext cx="1828800"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1524000" y="5867400"/>
            <a:ext cx="2362200" cy="1588"/>
          </a:xfrm>
          <a:prstGeom prst="line">
            <a:avLst/>
          </a:prstGeom>
        </p:spPr>
        <p:style>
          <a:lnRef idx="2">
            <a:schemeClr val="dk1"/>
          </a:lnRef>
          <a:fillRef idx="0">
            <a:schemeClr val="dk1"/>
          </a:fillRef>
          <a:effectRef idx="1">
            <a:schemeClr val="dk1"/>
          </a:effectRef>
          <a:fontRef idx="minor">
            <a:schemeClr val="tx1"/>
          </a:fontRef>
        </p:style>
      </p:cxnSp>
      <p:sp>
        <p:nvSpPr>
          <p:cNvPr id="12294" name="TextBox 7"/>
          <p:cNvSpPr txBox="1">
            <a:spLocks noChangeArrowheads="1"/>
          </p:cNvSpPr>
          <p:nvPr/>
        </p:nvSpPr>
        <p:spPr bwMode="auto">
          <a:xfrm>
            <a:off x="2438400" y="6024563"/>
            <a:ext cx="289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 160 g/mole</a:t>
            </a:r>
          </a:p>
        </p:txBody>
      </p:sp>
      <p:sp>
        <p:nvSpPr>
          <p:cNvPr id="8" name="TextBox 8">
            <a:extLst>
              <a:ext uri="{FF2B5EF4-FFF2-40B4-BE49-F238E27FC236}">
                <a16:creationId xmlns:a16="http://schemas.microsoft.com/office/drawing/2014/main" id="{E2621215-CD1A-4EEB-9219-1CD3ACB2C569}"/>
              </a:ext>
            </a:extLst>
          </p:cNvPr>
          <p:cNvSpPr txBox="1">
            <a:spLocks noChangeArrowheads="1"/>
          </p:cNvSpPr>
          <p:nvPr/>
        </p:nvSpPr>
        <p:spPr bwMode="auto">
          <a:xfrm>
            <a:off x="5250766" y="2859087"/>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t>64 g</a:t>
            </a:r>
            <a:b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br>
            <a: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t>160 g</a:t>
            </a:r>
          </a:p>
        </p:txBody>
      </p:sp>
      <p:cxnSp>
        <p:nvCxnSpPr>
          <p:cNvPr id="9" name="Straight Connector 8">
            <a:extLst>
              <a:ext uri="{FF2B5EF4-FFF2-40B4-BE49-F238E27FC236}">
                <a16:creationId xmlns:a16="http://schemas.microsoft.com/office/drawing/2014/main" id="{09CD43B3-D218-4986-9E8C-39E6965CA4AF}"/>
              </a:ext>
            </a:extLst>
          </p:cNvPr>
          <p:cNvCxnSpPr>
            <a:stCxn id="8" idx="1"/>
            <a:endCxn id="8" idx="3"/>
          </p:cNvCxnSpPr>
          <p:nvPr/>
        </p:nvCxnSpPr>
        <p:spPr>
          <a:xfrm rot="10800000" flipH="1">
            <a:off x="5250766" y="3275012"/>
            <a:ext cx="990600" cy="1588"/>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10" name="TextBox 15">
            <a:extLst>
              <a:ext uri="{FF2B5EF4-FFF2-40B4-BE49-F238E27FC236}">
                <a16:creationId xmlns:a16="http://schemas.microsoft.com/office/drawing/2014/main" id="{A786889F-17DC-4FCC-93C1-17C38C0787CB}"/>
              </a:ext>
            </a:extLst>
          </p:cNvPr>
          <p:cNvSpPr txBox="1">
            <a:spLocks noChangeArrowheads="1"/>
          </p:cNvSpPr>
          <p:nvPr/>
        </p:nvSpPr>
        <p:spPr bwMode="auto">
          <a:xfrm>
            <a:off x="6321083" y="3044029"/>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X  </a:t>
            </a:r>
            <a: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t>100%  =  </a:t>
            </a: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40%</a:t>
            </a:r>
          </a:p>
        </p:txBody>
      </p:sp>
      <p:sp>
        <p:nvSpPr>
          <p:cNvPr id="11" name="Rectangle 9">
            <a:extLst>
              <a:ext uri="{FF2B5EF4-FFF2-40B4-BE49-F238E27FC236}">
                <a16:creationId xmlns:a16="http://schemas.microsoft.com/office/drawing/2014/main" id="{4E25CDA8-5F2B-418F-8922-0D214D5371BD}"/>
              </a:ext>
            </a:extLst>
          </p:cNvPr>
          <p:cNvSpPr>
            <a:spLocks noChangeArrowheads="1"/>
          </p:cNvSpPr>
          <p:nvPr/>
        </p:nvSpPr>
        <p:spPr bwMode="auto">
          <a:xfrm>
            <a:off x="5217940" y="4028281"/>
            <a:ext cx="106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32 g</a:t>
            </a:r>
            <a:b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160 g</a:t>
            </a:r>
          </a:p>
        </p:txBody>
      </p:sp>
      <p:cxnSp>
        <p:nvCxnSpPr>
          <p:cNvPr id="12" name="Straight Connector 11">
            <a:extLst>
              <a:ext uri="{FF2B5EF4-FFF2-40B4-BE49-F238E27FC236}">
                <a16:creationId xmlns:a16="http://schemas.microsoft.com/office/drawing/2014/main" id="{6ECB1F16-A2F7-474C-B45A-41112ABFAFFB}"/>
              </a:ext>
            </a:extLst>
          </p:cNvPr>
          <p:cNvCxnSpPr/>
          <p:nvPr/>
        </p:nvCxnSpPr>
        <p:spPr>
          <a:xfrm rot="10800000" flipH="1">
            <a:off x="5217941" y="4494211"/>
            <a:ext cx="990600" cy="1588"/>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13" name="Rectangle 17">
            <a:extLst>
              <a:ext uri="{FF2B5EF4-FFF2-40B4-BE49-F238E27FC236}">
                <a16:creationId xmlns:a16="http://schemas.microsoft.com/office/drawing/2014/main" id="{6718EE39-367B-46A5-8741-910C485AF96C}"/>
              </a:ext>
            </a:extLst>
          </p:cNvPr>
          <p:cNvSpPr>
            <a:spLocks noChangeArrowheads="1"/>
          </p:cNvSpPr>
          <p:nvPr/>
        </p:nvSpPr>
        <p:spPr bwMode="auto">
          <a:xfrm>
            <a:off x="6351563" y="4157903"/>
            <a:ext cx="2198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X  100%   =  20%</a:t>
            </a:r>
          </a:p>
        </p:txBody>
      </p:sp>
      <p:sp>
        <p:nvSpPr>
          <p:cNvPr id="14" name="Rectangle 10">
            <a:extLst>
              <a:ext uri="{FF2B5EF4-FFF2-40B4-BE49-F238E27FC236}">
                <a16:creationId xmlns:a16="http://schemas.microsoft.com/office/drawing/2014/main" id="{7CB8EFB5-2F2E-493D-AD90-745DA81CAB36}"/>
              </a:ext>
            </a:extLst>
          </p:cNvPr>
          <p:cNvSpPr>
            <a:spLocks noChangeArrowheads="1"/>
          </p:cNvSpPr>
          <p:nvPr/>
        </p:nvSpPr>
        <p:spPr bwMode="auto">
          <a:xfrm>
            <a:off x="5178083" y="5090319"/>
            <a:ext cx="114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t>64 g</a:t>
            </a:r>
            <a:b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br>
            <a: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t>160 g</a:t>
            </a:r>
          </a:p>
        </p:txBody>
      </p:sp>
      <p:cxnSp>
        <p:nvCxnSpPr>
          <p:cNvPr id="15" name="Straight Connector 14">
            <a:extLst>
              <a:ext uri="{FF2B5EF4-FFF2-40B4-BE49-F238E27FC236}">
                <a16:creationId xmlns:a16="http://schemas.microsoft.com/office/drawing/2014/main" id="{C007D34D-E3F8-4D32-B056-C8E73F7BABAC}"/>
              </a:ext>
            </a:extLst>
          </p:cNvPr>
          <p:cNvCxnSpPr/>
          <p:nvPr/>
        </p:nvCxnSpPr>
        <p:spPr>
          <a:xfrm rot="10800000" flipH="1">
            <a:off x="5254283" y="5486400"/>
            <a:ext cx="990600" cy="1588"/>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16" name="Rectangle 16">
            <a:extLst>
              <a:ext uri="{FF2B5EF4-FFF2-40B4-BE49-F238E27FC236}">
                <a16:creationId xmlns:a16="http://schemas.microsoft.com/office/drawing/2014/main" id="{A59D37F9-4983-4E76-94CF-4CB80F0CA438}"/>
              </a:ext>
            </a:extLst>
          </p:cNvPr>
          <p:cNvSpPr>
            <a:spLocks noChangeArrowheads="1"/>
          </p:cNvSpPr>
          <p:nvPr/>
        </p:nvSpPr>
        <p:spPr bwMode="auto">
          <a:xfrm>
            <a:off x="6420492" y="5316686"/>
            <a:ext cx="2129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X  100%  =  40%</a:t>
            </a:r>
          </a:p>
        </p:txBody>
      </p:sp>
      <p:cxnSp>
        <p:nvCxnSpPr>
          <p:cNvPr id="17" name="Straight Connector 16">
            <a:extLst>
              <a:ext uri="{FF2B5EF4-FFF2-40B4-BE49-F238E27FC236}">
                <a16:creationId xmlns:a16="http://schemas.microsoft.com/office/drawing/2014/main" id="{681180C0-074E-48EB-AE5D-E2DEAECB86B1}"/>
              </a:ext>
            </a:extLst>
          </p:cNvPr>
          <p:cNvCxnSpPr/>
          <p:nvPr/>
        </p:nvCxnSpPr>
        <p:spPr>
          <a:xfrm>
            <a:off x="7083083" y="5867400"/>
            <a:ext cx="1981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99090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8206" y="0"/>
            <a:ext cx="9135794"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t>42.  What’s the percent composition by mass for   </a:t>
            </a:r>
            <a:b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0070C0"/>
                </a:solidFill>
                <a:effectLst/>
                <a:uLnTx/>
                <a:uFillTx/>
                <a:latin typeface="Comic Sans MS" pitchFamily="66" charset="0"/>
                <a:ea typeface="+mn-ea"/>
                <a:cs typeface="+mn-cs"/>
              </a:rPr>
              <a:t>       Copper (II) sulfate?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omic Sans MS" pitchFamily="66" charset="0"/>
                <a:ea typeface="+mn-ea"/>
                <a:cs typeface="+mn-cs"/>
              </a:rPr>
              <a:t>           Finally, sum up the total to 100% to be sure you made no boo boos. </a:t>
            </a:r>
          </a:p>
        </p:txBody>
      </p:sp>
      <p:sp>
        <p:nvSpPr>
          <p:cNvPr id="12291" name="TextBox 2"/>
          <p:cNvSpPr txBox="1">
            <a:spLocks noChangeArrowheads="1"/>
          </p:cNvSpPr>
          <p:nvPr/>
        </p:nvSpPr>
        <p:spPr bwMode="auto">
          <a:xfrm>
            <a:off x="304800" y="1905000"/>
            <a:ext cx="8839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CuSO</a:t>
            </a:r>
            <a:r>
              <a:rPr kumimoji="0" lang="en-US" altLang="en-US" sz="3600" b="0" i="0" u="none" strike="noStrike" kern="1200" cap="none" spc="0" normalizeH="0" baseline="-25000" noProof="0" dirty="0">
                <a:ln>
                  <a:noFill/>
                </a:ln>
                <a:solidFill>
                  <a:prstClr val="black"/>
                </a:solidFill>
                <a:effectLst/>
                <a:uLnTx/>
                <a:uFillTx/>
                <a:latin typeface="Calibri" pitchFamily="34" charset="0"/>
                <a:ea typeface="+mn-ea"/>
                <a:cs typeface="+mn-cs"/>
              </a:rPr>
              <a:t>4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 Comp by Mass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Cu  1 x  64 = 64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Cu</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S     1 x  32 = 32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O    4 x  16 = 64               </a:t>
            </a:r>
            <a:r>
              <a:rPr kumimoji="0" lang="en-US" altLang="en-US" sz="3600" b="0" i="0" u="none" strike="noStrike" kern="1200" cap="none" spc="0" normalizeH="0" baseline="0" noProof="0" dirty="0">
                <a:ln>
                  <a:noFill/>
                </a:ln>
                <a:solidFill>
                  <a:srgbClr val="7030A0"/>
                </a:solidFill>
                <a:effectLst/>
                <a:uLnTx/>
                <a:uFillTx/>
                <a:latin typeface="Calibri" pitchFamily="34"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5" name="Straight Connector 4"/>
          <p:cNvCxnSpPr/>
          <p:nvPr/>
        </p:nvCxnSpPr>
        <p:spPr>
          <a:xfrm>
            <a:off x="304800" y="2667000"/>
            <a:ext cx="1828800"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1524000" y="5867400"/>
            <a:ext cx="2362200" cy="1588"/>
          </a:xfrm>
          <a:prstGeom prst="line">
            <a:avLst/>
          </a:prstGeom>
        </p:spPr>
        <p:style>
          <a:lnRef idx="2">
            <a:schemeClr val="dk1"/>
          </a:lnRef>
          <a:fillRef idx="0">
            <a:schemeClr val="dk1"/>
          </a:fillRef>
          <a:effectRef idx="1">
            <a:schemeClr val="dk1"/>
          </a:effectRef>
          <a:fontRef idx="minor">
            <a:schemeClr val="tx1"/>
          </a:fontRef>
        </p:style>
      </p:cxnSp>
      <p:sp>
        <p:nvSpPr>
          <p:cNvPr id="12294" name="TextBox 7"/>
          <p:cNvSpPr txBox="1">
            <a:spLocks noChangeArrowheads="1"/>
          </p:cNvSpPr>
          <p:nvPr/>
        </p:nvSpPr>
        <p:spPr bwMode="auto">
          <a:xfrm>
            <a:off x="2438400" y="6024563"/>
            <a:ext cx="289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 160 g/mole</a:t>
            </a:r>
          </a:p>
        </p:txBody>
      </p:sp>
      <p:sp>
        <p:nvSpPr>
          <p:cNvPr id="8" name="TextBox 8">
            <a:extLst>
              <a:ext uri="{FF2B5EF4-FFF2-40B4-BE49-F238E27FC236}">
                <a16:creationId xmlns:a16="http://schemas.microsoft.com/office/drawing/2014/main" id="{E2621215-CD1A-4EEB-9219-1CD3ACB2C569}"/>
              </a:ext>
            </a:extLst>
          </p:cNvPr>
          <p:cNvSpPr txBox="1">
            <a:spLocks noChangeArrowheads="1"/>
          </p:cNvSpPr>
          <p:nvPr/>
        </p:nvSpPr>
        <p:spPr bwMode="auto">
          <a:xfrm>
            <a:off x="5250766" y="2859087"/>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t>64 g</a:t>
            </a:r>
            <a:b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br>
            <a: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t>160 g</a:t>
            </a:r>
          </a:p>
        </p:txBody>
      </p:sp>
      <p:cxnSp>
        <p:nvCxnSpPr>
          <p:cNvPr id="9" name="Straight Connector 8">
            <a:extLst>
              <a:ext uri="{FF2B5EF4-FFF2-40B4-BE49-F238E27FC236}">
                <a16:creationId xmlns:a16="http://schemas.microsoft.com/office/drawing/2014/main" id="{09CD43B3-D218-4986-9E8C-39E6965CA4AF}"/>
              </a:ext>
            </a:extLst>
          </p:cNvPr>
          <p:cNvCxnSpPr>
            <a:stCxn id="8" idx="1"/>
            <a:endCxn id="8" idx="3"/>
          </p:cNvCxnSpPr>
          <p:nvPr/>
        </p:nvCxnSpPr>
        <p:spPr>
          <a:xfrm rot="10800000" flipH="1">
            <a:off x="5250766" y="3275012"/>
            <a:ext cx="990600" cy="1588"/>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10" name="TextBox 15">
            <a:extLst>
              <a:ext uri="{FF2B5EF4-FFF2-40B4-BE49-F238E27FC236}">
                <a16:creationId xmlns:a16="http://schemas.microsoft.com/office/drawing/2014/main" id="{A786889F-17DC-4FCC-93C1-17C38C0787CB}"/>
              </a:ext>
            </a:extLst>
          </p:cNvPr>
          <p:cNvSpPr txBox="1">
            <a:spLocks noChangeArrowheads="1"/>
          </p:cNvSpPr>
          <p:nvPr/>
        </p:nvSpPr>
        <p:spPr bwMode="auto">
          <a:xfrm>
            <a:off x="6321083" y="3044029"/>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X  </a:t>
            </a:r>
            <a: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t>100%  =  </a:t>
            </a: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40%</a:t>
            </a:r>
          </a:p>
        </p:txBody>
      </p:sp>
      <p:sp>
        <p:nvSpPr>
          <p:cNvPr id="11" name="Rectangle 9">
            <a:extLst>
              <a:ext uri="{FF2B5EF4-FFF2-40B4-BE49-F238E27FC236}">
                <a16:creationId xmlns:a16="http://schemas.microsoft.com/office/drawing/2014/main" id="{4E25CDA8-5F2B-418F-8922-0D214D5371BD}"/>
              </a:ext>
            </a:extLst>
          </p:cNvPr>
          <p:cNvSpPr>
            <a:spLocks noChangeArrowheads="1"/>
          </p:cNvSpPr>
          <p:nvPr/>
        </p:nvSpPr>
        <p:spPr bwMode="auto">
          <a:xfrm>
            <a:off x="5217940" y="4028281"/>
            <a:ext cx="106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32 g</a:t>
            </a:r>
            <a:b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b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160 g</a:t>
            </a:r>
          </a:p>
        </p:txBody>
      </p:sp>
      <p:cxnSp>
        <p:nvCxnSpPr>
          <p:cNvPr id="12" name="Straight Connector 11">
            <a:extLst>
              <a:ext uri="{FF2B5EF4-FFF2-40B4-BE49-F238E27FC236}">
                <a16:creationId xmlns:a16="http://schemas.microsoft.com/office/drawing/2014/main" id="{6ECB1F16-A2F7-474C-B45A-41112ABFAFFB}"/>
              </a:ext>
            </a:extLst>
          </p:cNvPr>
          <p:cNvCxnSpPr/>
          <p:nvPr/>
        </p:nvCxnSpPr>
        <p:spPr>
          <a:xfrm rot="10800000" flipH="1">
            <a:off x="5217941" y="4494211"/>
            <a:ext cx="990600" cy="1588"/>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13" name="Rectangle 17">
            <a:extLst>
              <a:ext uri="{FF2B5EF4-FFF2-40B4-BE49-F238E27FC236}">
                <a16:creationId xmlns:a16="http://schemas.microsoft.com/office/drawing/2014/main" id="{6718EE39-367B-46A5-8741-910C485AF96C}"/>
              </a:ext>
            </a:extLst>
          </p:cNvPr>
          <p:cNvSpPr>
            <a:spLocks noChangeArrowheads="1"/>
          </p:cNvSpPr>
          <p:nvPr/>
        </p:nvSpPr>
        <p:spPr bwMode="auto">
          <a:xfrm>
            <a:off x="6351563" y="4157903"/>
            <a:ext cx="2198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X  100%   =  20%</a:t>
            </a:r>
          </a:p>
        </p:txBody>
      </p:sp>
      <p:sp>
        <p:nvSpPr>
          <p:cNvPr id="14" name="Rectangle 10">
            <a:extLst>
              <a:ext uri="{FF2B5EF4-FFF2-40B4-BE49-F238E27FC236}">
                <a16:creationId xmlns:a16="http://schemas.microsoft.com/office/drawing/2014/main" id="{7CB8EFB5-2F2E-493D-AD90-745DA81CAB36}"/>
              </a:ext>
            </a:extLst>
          </p:cNvPr>
          <p:cNvSpPr>
            <a:spLocks noChangeArrowheads="1"/>
          </p:cNvSpPr>
          <p:nvPr/>
        </p:nvSpPr>
        <p:spPr bwMode="auto">
          <a:xfrm>
            <a:off x="5178083" y="5090319"/>
            <a:ext cx="114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t>64 g</a:t>
            </a:r>
            <a:b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br>
            <a:r>
              <a:rPr kumimoji="0" lang="en-US" altLang="en-US" sz="2400" b="0" i="0" u="none" strike="noStrike" kern="1200" cap="none" spc="0" normalizeH="0" baseline="0" noProof="0">
                <a:ln>
                  <a:noFill/>
                </a:ln>
                <a:solidFill>
                  <a:srgbClr val="7030A0"/>
                </a:solidFill>
                <a:effectLst/>
                <a:uLnTx/>
                <a:uFillTx/>
                <a:latin typeface="Calibri" pitchFamily="34" charset="0"/>
                <a:ea typeface="+mn-ea"/>
                <a:cs typeface="+mn-cs"/>
              </a:rPr>
              <a:t>160 g</a:t>
            </a:r>
          </a:p>
        </p:txBody>
      </p:sp>
      <p:cxnSp>
        <p:nvCxnSpPr>
          <p:cNvPr id="15" name="Straight Connector 14">
            <a:extLst>
              <a:ext uri="{FF2B5EF4-FFF2-40B4-BE49-F238E27FC236}">
                <a16:creationId xmlns:a16="http://schemas.microsoft.com/office/drawing/2014/main" id="{C007D34D-E3F8-4D32-B056-C8E73F7BABAC}"/>
              </a:ext>
            </a:extLst>
          </p:cNvPr>
          <p:cNvCxnSpPr/>
          <p:nvPr/>
        </p:nvCxnSpPr>
        <p:spPr>
          <a:xfrm rot="10800000" flipH="1">
            <a:off x="5254283" y="5486400"/>
            <a:ext cx="990600" cy="1588"/>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16" name="Rectangle 16">
            <a:extLst>
              <a:ext uri="{FF2B5EF4-FFF2-40B4-BE49-F238E27FC236}">
                <a16:creationId xmlns:a16="http://schemas.microsoft.com/office/drawing/2014/main" id="{A59D37F9-4983-4E76-94CF-4CB80F0CA438}"/>
              </a:ext>
            </a:extLst>
          </p:cNvPr>
          <p:cNvSpPr>
            <a:spLocks noChangeArrowheads="1"/>
          </p:cNvSpPr>
          <p:nvPr/>
        </p:nvSpPr>
        <p:spPr bwMode="auto">
          <a:xfrm>
            <a:off x="6420492" y="5316686"/>
            <a:ext cx="2129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7030A0"/>
                </a:solidFill>
                <a:effectLst/>
                <a:uLnTx/>
                <a:uFillTx/>
                <a:latin typeface="Calibri" pitchFamily="34" charset="0"/>
                <a:ea typeface="+mn-ea"/>
                <a:cs typeface="+mn-cs"/>
              </a:rPr>
              <a:t>X  100%  =  40%</a:t>
            </a:r>
          </a:p>
        </p:txBody>
      </p:sp>
      <p:cxnSp>
        <p:nvCxnSpPr>
          <p:cNvPr id="17" name="Straight Connector 16">
            <a:extLst>
              <a:ext uri="{FF2B5EF4-FFF2-40B4-BE49-F238E27FC236}">
                <a16:creationId xmlns:a16="http://schemas.microsoft.com/office/drawing/2014/main" id="{681180C0-074E-48EB-AE5D-E2DEAECB86B1}"/>
              </a:ext>
            </a:extLst>
          </p:cNvPr>
          <p:cNvCxnSpPr/>
          <p:nvPr/>
        </p:nvCxnSpPr>
        <p:spPr>
          <a:xfrm>
            <a:off x="7083083" y="5867400"/>
            <a:ext cx="1981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99D455-B217-4026-B752-67647F53DEF6}"/>
              </a:ext>
            </a:extLst>
          </p:cNvPr>
          <p:cNvSpPr txBox="1">
            <a:spLocks noChangeArrowheads="1"/>
          </p:cNvSpPr>
          <p:nvPr/>
        </p:nvSpPr>
        <p:spPr bwMode="auto">
          <a:xfrm>
            <a:off x="7396163" y="5970588"/>
            <a:ext cx="1519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C00000"/>
                </a:solidFill>
                <a:effectLst/>
                <a:uLnTx/>
                <a:uFillTx/>
                <a:latin typeface="Arial" charset="0"/>
                <a:ea typeface="+mn-ea"/>
                <a:cs typeface="+mn-cs"/>
              </a:rPr>
              <a:t>100%</a:t>
            </a:r>
          </a:p>
        </p:txBody>
      </p:sp>
      <p:sp>
        <p:nvSpPr>
          <p:cNvPr id="3" name="Oval 2">
            <a:extLst>
              <a:ext uri="{FF2B5EF4-FFF2-40B4-BE49-F238E27FC236}">
                <a16:creationId xmlns:a16="http://schemas.microsoft.com/office/drawing/2014/main" id="{89C0CDE2-E024-45ED-A77F-2A2BE8C4C909}"/>
              </a:ext>
            </a:extLst>
          </p:cNvPr>
          <p:cNvSpPr/>
          <p:nvPr/>
        </p:nvSpPr>
        <p:spPr>
          <a:xfrm>
            <a:off x="7167562" y="5970587"/>
            <a:ext cx="1747837" cy="722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376445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F6F9F1"/>
        </a:solidFill>
        <a:effectLst/>
      </p:bgPr>
    </p:bg>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0"/>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means that the compound CuSO</a:t>
            </a:r>
            <a:r>
              <a:rPr kumimoji="0" lang="en-US" altLang="en-US" sz="28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40% copper by mass, also 40% oxygen by mass, and 20% sulfur by mass.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43.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 imagine that you have a pocketful of this copper (II) sulfate, say, </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86.5 grams</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That’s about a quarter pound.  How many grams of your pocketful of crystals is just copper?  </a:t>
            </a: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8205906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6F9F1"/>
        </a:solidFill>
        <a:effectLst/>
      </p:bgPr>
    </p:bg>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means that the compound CuSO</a:t>
            </a:r>
            <a:r>
              <a:rPr kumimoji="0" lang="en-US" altLang="en-US" sz="28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40% copper by mass, also 40% oxygen by mass, and 20% sulfur by mass.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43.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 imagine that you have a pocketful of this copper (II) sulfate, say, </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86.5 grams</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That’s just more than a pound.  How many grams of your pocketful of crystals is just copper?  </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86.5 g x 0.40 copper =</a:t>
            </a:r>
            <a:endPar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73256330-9680-4B9B-B626-699CE43AC571}"/>
              </a:ext>
            </a:extLst>
          </p:cNvPr>
          <p:cNvSpPr txBox="1"/>
          <p:nvPr/>
        </p:nvSpPr>
        <p:spPr>
          <a:xfrm>
            <a:off x="304800" y="4800600"/>
            <a:ext cx="72390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Started with                The proportion that is copper -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much                         written as a decimal</a:t>
            </a:r>
          </a:p>
        </p:txBody>
      </p:sp>
      <p:sp>
        <p:nvSpPr>
          <p:cNvPr id="3" name="Oval 2">
            <a:extLst>
              <a:ext uri="{FF2B5EF4-FFF2-40B4-BE49-F238E27FC236}">
                <a16:creationId xmlns:a16="http://schemas.microsoft.com/office/drawing/2014/main" id="{2CD85460-FFA9-4F03-AC9B-CEB6F37CD445}"/>
              </a:ext>
            </a:extLst>
          </p:cNvPr>
          <p:cNvSpPr/>
          <p:nvPr/>
        </p:nvSpPr>
        <p:spPr>
          <a:xfrm>
            <a:off x="0" y="4572000"/>
            <a:ext cx="22098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Calibri"/>
              <a:ea typeface="+mn-ea"/>
              <a:cs typeface="+mn-cs"/>
            </a:endParaRPr>
          </a:p>
        </p:txBody>
      </p:sp>
      <p:cxnSp>
        <p:nvCxnSpPr>
          <p:cNvPr id="5" name="Straight Arrow Connector 4">
            <a:extLst>
              <a:ext uri="{FF2B5EF4-FFF2-40B4-BE49-F238E27FC236}">
                <a16:creationId xmlns:a16="http://schemas.microsoft.com/office/drawing/2014/main" id="{E3EBE3D6-F5A7-438B-B509-713EA54AEA2E}"/>
              </a:ext>
            </a:extLst>
          </p:cNvPr>
          <p:cNvCxnSpPr>
            <a:cxnSpLocks/>
          </p:cNvCxnSpPr>
          <p:nvPr/>
        </p:nvCxnSpPr>
        <p:spPr>
          <a:xfrm flipH="1" flipV="1">
            <a:off x="762000" y="3886200"/>
            <a:ext cx="228600"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C5CE4C5-3935-408E-A24C-448E1FC1BBC5}"/>
              </a:ext>
            </a:extLst>
          </p:cNvPr>
          <p:cNvSpPr/>
          <p:nvPr/>
        </p:nvSpPr>
        <p:spPr>
          <a:xfrm>
            <a:off x="2819400" y="4495800"/>
            <a:ext cx="4229100" cy="1367998"/>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Calibri"/>
              <a:ea typeface="+mn-ea"/>
              <a:cs typeface="+mn-cs"/>
            </a:endParaRPr>
          </a:p>
        </p:txBody>
      </p:sp>
      <p:cxnSp>
        <p:nvCxnSpPr>
          <p:cNvPr id="10" name="Straight Arrow Connector 9">
            <a:extLst>
              <a:ext uri="{FF2B5EF4-FFF2-40B4-BE49-F238E27FC236}">
                <a16:creationId xmlns:a16="http://schemas.microsoft.com/office/drawing/2014/main" id="{A78D5E7C-C7F6-4BCD-928D-EC52F5010D67}"/>
              </a:ext>
            </a:extLst>
          </p:cNvPr>
          <p:cNvCxnSpPr>
            <a:cxnSpLocks/>
          </p:cNvCxnSpPr>
          <p:nvPr/>
        </p:nvCxnSpPr>
        <p:spPr>
          <a:xfrm flipH="1" flipV="1">
            <a:off x="2971800" y="3883581"/>
            <a:ext cx="762000" cy="914400"/>
          </a:xfrm>
          <a:prstGeom prst="straightConnector1">
            <a:avLst/>
          </a:prstGeom>
          <a:ln w="57150">
            <a:solidFill>
              <a:srgbClr val="00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80733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F6F9F1"/>
        </a:solidFill>
        <a:effectLst/>
      </p:bgPr>
    </p:bg>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0"/>
            <a:ext cx="91440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means that the compound CuSO</a:t>
            </a:r>
            <a:r>
              <a:rPr kumimoji="0" lang="en-US" altLang="en-US" sz="28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40% copper by mass, also 40% oxygen by mass, and 20% sulfur by mass.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43.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 imagine that you have a pocketful of this copper (II) sulfate, say, </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86.5 grams</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That’s just more than a pound.  How many grams of your pocketful of crystals is just copper?  </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altLang="en-US" sz="4400" dirty="0">
                <a:solidFill>
                  <a:srgbClr val="FF0000"/>
                </a:solidFill>
                <a:latin typeface="Times New Roman" panose="02020603050405020304" pitchFamily="18" charset="0"/>
                <a:cs typeface="Times New Roman" panose="02020603050405020304" pitchFamily="18" charset="0"/>
              </a:rPr>
              <a:t>85.5</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g x 0.40 copper =</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34.6 g copper       							    by mass </a:t>
            </a:r>
            <a:endPar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73256330-9680-4B9B-B626-699CE43AC571}"/>
              </a:ext>
            </a:extLst>
          </p:cNvPr>
          <p:cNvSpPr txBox="1"/>
          <p:nvPr/>
        </p:nvSpPr>
        <p:spPr>
          <a:xfrm>
            <a:off x="304800" y="4800600"/>
            <a:ext cx="72390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Started with                The proportion that is copper -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much                         written as a decimal</a:t>
            </a:r>
          </a:p>
        </p:txBody>
      </p:sp>
      <p:sp>
        <p:nvSpPr>
          <p:cNvPr id="3" name="Oval 2">
            <a:extLst>
              <a:ext uri="{FF2B5EF4-FFF2-40B4-BE49-F238E27FC236}">
                <a16:creationId xmlns:a16="http://schemas.microsoft.com/office/drawing/2014/main" id="{2CD85460-FFA9-4F03-AC9B-CEB6F37CD445}"/>
              </a:ext>
            </a:extLst>
          </p:cNvPr>
          <p:cNvSpPr/>
          <p:nvPr/>
        </p:nvSpPr>
        <p:spPr>
          <a:xfrm>
            <a:off x="0" y="4572000"/>
            <a:ext cx="22098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Calibri"/>
              <a:ea typeface="+mn-ea"/>
              <a:cs typeface="+mn-cs"/>
            </a:endParaRPr>
          </a:p>
        </p:txBody>
      </p:sp>
      <p:cxnSp>
        <p:nvCxnSpPr>
          <p:cNvPr id="5" name="Straight Arrow Connector 4">
            <a:extLst>
              <a:ext uri="{FF2B5EF4-FFF2-40B4-BE49-F238E27FC236}">
                <a16:creationId xmlns:a16="http://schemas.microsoft.com/office/drawing/2014/main" id="{E3EBE3D6-F5A7-438B-B509-713EA54AEA2E}"/>
              </a:ext>
            </a:extLst>
          </p:cNvPr>
          <p:cNvCxnSpPr>
            <a:cxnSpLocks/>
          </p:cNvCxnSpPr>
          <p:nvPr/>
        </p:nvCxnSpPr>
        <p:spPr>
          <a:xfrm flipH="1" flipV="1">
            <a:off x="762000" y="3886200"/>
            <a:ext cx="228600"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C5CE4C5-3935-408E-A24C-448E1FC1BBC5}"/>
              </a:ext>
            </a:extLst>
          </p:cNvPr>
          <p:cNvSpPr/>
          <p:nvPr/>
        </p:nvSpPr>
        <p:spPr>
          <a:xfrm>
            <a:off x="2819400" y="4495800"/>
            <a:ext cx="4229100" cy="1367998"/>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Calibri"/>
              <a:ea typeface="+mn-ea"/>
              <a:cs typeface="+mn-cs"/>
            </a:endParaRPr>
          </a:p>
        </p:txBody>
      </p:sp>
      <p:cxnSp>
        <p:nvCxnSpPr>
          <p:cNvPr id="10" name="Straight Arrow Connector 9">
            <a:extLst>
              <a:ext uri="{FF2B5EF4-FFF2-40B4-BE49-F238E27FC236}">
                <a16:creationId xmlns:a16="http://schemas.microsoft.com/office/drawing/2014/main" id="{A78D5E7C-C7F6-4BCD-928D-EC52F5010D67}"/>
              </a:ext>
            </a:extLst>
          </p:cNvPr>
          <p:cNvCxnSpPr>
            <a:cxnSpLocks/>
          </p:cNvCxnSpPr>
          <p:nvPr/>
        </p:nvCxnSpPr>
        <p:spPr>
          <a:xfrm flipH="1" flipV="1">
            <a:off x="2971800" y="3883581"/>
            <a:ext cx="762000" cy="914400"/>
          </a:xfrm>
          <a:prstGeom prst="straightConnector1">
            <a:avLst/>
          </a:prstGeom>
          <a:ln w="57150">
            <a:solidFill>
              <a:srgbClr val="00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24712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6F9F1"/>
        </a:solidFill>
        <a:effectLst/>
      </p:bgPr>
    </p:bg>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0"/>
            <a:ext cx="91440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43.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many grams of this 85.5 grams is just sulfur?   </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8249474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F6F9F1"/>
        </a:solidFill>
        <a:effectLst/>
      </p:bgPr>
    </p:bg>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0"/>
            <a:ext cx="9144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43.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many grams of this 86.5 grams is sulfur?   </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86.5 g x 0.20 sulfur =  </a:t>
            </a:r>
            <a:endParaRPr kumimoji="0" lang="en-US" sz="44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73256330-9680-4B9B-B626-699CE43AC571}"/>
              </a:ext>
            </a:extLst>
          </p:cNvPr>
          <p:cNvSpPr txBox="1"/>
          <p:nvPr/>
        </p:nvSpPr>
        <p:spPr>
          <a:xfrm>
            <a:off x="457200" y="3900369"/>
            <a:ext cx="7239000" cy="830997"/>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Started with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proportion that is sulfur - </a:t>
            </a:r>
            <a:b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this much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written as a decimal</a:t>
            </a:r>
          </a:p>
        </p:txBody>
      </p:sp>
      <p:sp>
        <p:nvSpPr>
          <p:cNvPr id="3" name="Oval 2">
            <a:extLst>
              <a:ext uri="{FF2B5EF4-FFF2-40B4-BE49-F238E27FC236}">
                <a16:creationId xmlns:a16="http://schemas.microsoft.com/office/drawing/2014/main" id="{2CD85460-FFA9-4F03-AC9B-CEB6F37CD445}"/>
              </a:ext>
            </a:extLst>
          </p:cNvPr>
          <p:cNvSpPr/>
          <p:nvPr/>
        </p:nvSpPr>
        <p:spPr>
          <a:xfrm>
            <a:off x="152400" y="3671769"/>
            <a:ext cx="2209800" cy="12954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lumMod val="95000"/>
                  <a:lumOff val="5000"/>
                </a:prstClr>
              </a:solidFill>
              <a:effectLst/>
              <a:uLnTx/>
              <a:uFillTx/>
              <a:latin typeface="Calibri"/>
              <a:ea typeface="+mn-ea"/>
              <a:cs typeface="+mn-cs"/>
            </a:endParaRPr>
          </a:p>
        </p:txBody>
      </p:sp>
      <p:cxnSp>
        <p:nvCxnSpPr>
          <p:cNvPr id="5" name="Straight Arrow Connector 4">
            <a:extLst>
              <a:ext uri="{FF2B5EF4-FFF2-40B4-BE49-F238E27FC236}">
                <a16:creationId xmlns:a16="http://schemas.microsoft.com/office/drawing/2014/main" id="{E3EBE3D6-F5A7-438B-B509-713EA54AEA2E}"/>
              </a:ext>
            </a:extLst>
          </p:cNvPr>
          <p:cNvCxnSpPr>
            <a:cxnSpLocks/>
          </p:cNvCxnSpPr>
          <p:nvPr/>
        </p:nvCxnSpPr>
        <p:spPr>
          <a:xfrm flipH="1" flipV="1">
            <a:off x="914400" y="2438400"/>
            <a:ext cx="228600" cy="1461969"/>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C5CE4C5-3935-408E-A24C-448E1FC1BBC5}"/>
              </a:ext>
            </a:extLst>
          </p:cNvPr>
          <p:cNvSpPr/>
          <p:nvPr/>
        </p:nvSpPr>
        <p:spPr>
          <a:xfrm>
            <a:off x="2971800" y="3595569"/>
            <a:ext cx="4229100" cy="1367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99"/>
              </a:solidFill>
              <a:effectLst/>
              <a:uLnTx/>
              <a:uFillTx/>
              <a:latin typeface="Calibri"/>
              <a:ea typeface="+mn-ea"/>
              <a:cs typeface="+mn-cs"/>
            </a:endParaRPr>
          </a:p>
        </p:txBody>
      </p:sp>
      <p:cxnSp>
        <p:nvCxnSpPr>
          <p:cNvPr id="10" name="Straight Arrow Connector 9">
            <a:extLst>
              <a:ext uri="{FF2B5EF4-FFF2-40B4-BE49-F238E27FC236}">
                <a16:creationId xmlns:a16="http://schemas.microsoft.com/office/drawing/2014/main" id="{A78D5E7C-C7F6-4BCD-928D-EC52F5010D67}"/>
              </a:ext>
            </a:extLst>
          </p:cNvPr>
          <p:cNvCxnSpPr>
            <a:cxnSpLocks/>
          </p:cNvCxnSpPr>
          <p:nvPr/>
        </p:nvCxnSpPr>
        <p:spPr>
          <a:xfrm flipH="1" flipV="1">
            <a:off x="2971800" y="2438400"/>
            <a:ext cx="914400" cy="14593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993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B7B79A19-7410-E7A8-DF54-FA7AB5706C64}"/>
              </a:ext>
            </a:extLst>
          </p:cNvPr>
          <p:cNvSpPr txBox="1">
            <a:spLocks noChangeArrowheads="1"/>
          </p:cNvSpPr>
          <p:nvPr/>
        </p:nvSpPr>
        <p:spPr bwMode="auto">
          <a:xfrm>
            <a:off x="-2822" y="0"/>
            <a:ext cx="914400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3600" dirty="0">
                <a:solidFill>
                  <a:srgbClr val="FF0000"/>
                </a:solidFill>
                <a:latin typeface="Times New Roman" panose="02020603050405020304" pitchFamily="18" charset="0"/>
                <a:cs typeface="Times New Roman" panose="02020603050405020304" pitchFamily="18" charset="0"/>
              </a:rPr>
              <a:t>This one will be tricky, tricky, tricky…</a:t>
            </a:r>
          </a:p>
          <a:p>
            <a:pPr eaLnBrk="1" hangingPunct="1">
              <a:spcBef>
                <a:spcPct val="50000"/>
              </a:spcBef>
              <a:defRPr/>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10. What’s the mass of 1.0 mole of oxygen gas?   </a:t>
            </a:r>
          </a:p>
          <a:p>
            <a:pPr eaLnBrk="1" hangingPunct="1">
              <a:spcBef>
                <a:spcPct val="50000"/>
              </a:spcBef>
              <a:defRPr/>
            </a:pPr>
            <a:r>
              <a:rPr lang="en-US" altLang="en-US" sz="6600" b="1" dirty="0">
                <a:solidFill>
                  <a:srgbClr val="0000CC"/>
                </a:solidFill>
              </a:rPr>
              <a:t>Oxygen is O</a:t>
            </a:r>
            <a:r>
              <a:rPr lang="en-US" altLang="en-US" sz="6600" b="1" baseline="-25000" dirty="0">
                <a:solidFill>
                  <a:srgbClr val="0000CC"/>
                </a:solidFill>
              </a:rPr>
              <a:t>2</a:t>
            </a:r>
            <a:r>
              <a:rPr lang="en-US" altLang="en-US" sz="6600" b="1" dirty="0">
                <a:solidFill>
                  <a:srgbClr val="0000CC"/>
                </a:solidFill>
              </a:rPr>
              <a:t>  </a:t>
            </a:r>
            <a:r>
              <a:rPr lang="en-US" altLang="en-US" sz="6600" b="1" i="1" dirty="0">
                <a:solidFill>
                  <a:srgbClr val="0000CC"/>
                </a:solidFill>
              </a:rPr>
              <a:t>not “O”</a:t>
            </a:r>
            <a:r>
              <a:rPr lang="en-US" altLang="en-US" sz="6600" b="1" dirty="0">
                <a:solidFill>
                  <a:srgbClr val="0000CC"/>
                </a:solidFill>
              </a:rPr>
              <a:t>  </a:t>
            </a:r>
          </a:p>
          <a:p>
            <a:pPr eaLnBrk="1" hangingPunct="1">
              <a:spcBef>
                <a:spcPct val="50000"/>
              </a:spcBef>
              <a:defRPr/>
            </a:pPr>
            <a:r>
              <a:rPr lang="en-US" altLang="en-US" sz="3600" b="1" dirty="0">
                <a:solidFill>
                  <a:srgbClr val="0000CC"/>
                </a:solidFill>
              </a:rPr>
              <a:t>    It’s a </a:t>
            </a:r>
            <a:r>
              <a:rPr lang="en-US" altLang="en-US" sz="3600" b="1" dirty="0" err="1">
                <a:solidFill>
                  <a:srgbClr val="0000CC"/>
                </a:solidFill>
              </a:rPr>
              <a:t>HONClBrIF</a:t>
            </a:r>
            <a:r>
              <a:rPr lang="en-US" altLang="en-US" sz="3600" b="1" dirty="0">
                <a:solidFill>
                  <a:srgbClr val="0000CC"/>
                </a:solidFill>
              </a:rPr>
              <a:t> Twin!</a:t>
            </a:r>
            <a:endParaRPr lang="en-US" altLang="en-US" sz="3600" dirty="0">
              <a:solidFill>
                <a:srgbClr val="FF0000"/>
              </a:solidFill>
            </a:endParaRPr>
          </a:p>
          <a:p>
            <a:pPr eaLnBrk="1" hangingPunct="1">
              <a:spcBef>
                <a:spcPct val="50000"/>
              </a:spcBef>
              <a:defRPr/>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704250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6F9F1"/>
        </a:solidFill>
        <a:effectLst/>
      </p:bgPr>
    </p:bg>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43.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many grams of this 86.5 grams is sulfur?   </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85.5 g x 0.20 sulfur = 17.3 grams sulfur </a:t>
            </a:r>
            <a:endParaRPr kumimoji="0" lang="en-US" sz="44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73256330-9680-4B9B-B626-699CE43AC571}"/>
              </a:ext>
            </a:extLst>
          </p:cNvPr>
          <p:cNvSpPr txBox="1"/>
          <p:nvPr/>
        </p:nvSpPr>
        <p:spPr>
          <a:xfrm>
            <a:off x="457200" y="3900369"/>
            <a:ext cx="7239000" cy="830997"/>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Started with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proportion that is sulfur - </a:t>
            </a:r>
            <a:b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this much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written as a decimal</a:t>
            </a:r>
          </a:p>
        </p:txBody>
      </p:sp>
      <p:sp>
        <p:nvSpPr>
          <p:cNvPr id="3" name="Oval 2">
            <a:extLst>
              <a:ext uri="{FF2B5EF4-FFF2-40B4-BE49-F238E27FC236}">
                <a16:creationId xmlns:a16="http://schemas.microsoft.com/office/drawing/2014/main" id="{2CD85460-FFA9-4F03-AC9B-CEB6F37CD445}"/>
              </a:ext>
            </a:extLst>
          </p:cNvPr>
          <p:cNvSpPr/>
          <p:nvPr/>
        </p:nvSpPr>
        <p:spPr>
          <a:xfrm>
            <a:off x="152400" y="3671769"/>
            <a:ext cx="2209800" cy="12954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lumMod val="95000"/>
                  <a:lumOff val="5000"/>
                </a:prstClr>
              </a:solidFill>
              <a:effectLst/>
              <a:uLnTx/>
              <a:uFillTx/>
              <a:latin typeface="Calibri"/>
              <a:ea typeface="+mn-ea"/>
              <a:cs typeface="+mn-cs"/>
            </a:endParaRPr>
          </a:p>
        </p:txBody>
      </p:sp>
      <p:cxnSp>
        <p:nvCxnSpPr>
          <p:cNvPr id="5" name="Straight Arrow Connector 4">
            <a:extLst>
              <a:ext uri="{FF2B5EF4-FFF2-40B4-BE49-F238E27FC236}">
                <a16:creationId xmlns:a16="http://schemas.microsoft.com/office/drawing/2014/main" id="{E3EBE3D6-F5A7-438B-B509-713EA54AEA2E}"/>
              </a:ext>
            </a:extLst>
          </p:cNvPr>
          <p:cNvCxnSpPr>
            <a:cxnSpLocks/>
          </p:cNvCxnSpPr>
          <p:nvPr/>
        </p:nvCxnSpPr>
        <p:spPr>
          <a:xfrm flipH="1" flipV="1">
            <a:off x="914400" y="2438400"/>
            <a:ext cx="228600" cy="1461969"/>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C5CE4C5-3935-408E-A24C-448E1FC1BBC5}"/>
              </a:ext>
            </a:extLst>
          </p:cNvPr>
          <p:cNvSpPr/>
          <p:nvPr/>
        </p:nvSpPr>
        <p:spPr>
          <a:xfrm>
            <a:off x="2971800" y="3595569"/>
            <a:ext cx="4229100" cy="1367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99"/>
              </a:solidFill>
              <a:effectLst/>
              <a:uLnTx/>
              <a:uFillTx/>
              <a:latin typeface="Calibri"/>
              <a:ea typeface="+mn-ea"/>
              <a:cs typeface="+mn-cs"/>
            </a:endParaRPr>
          </a:p>
        </p:txBody>
      </p:sp>
      <p:cxnSp>
        <p:nvCxnSpPr>
          <p:cNvPr id="10" name="Straight Arrow Connector 9">
            <a:extLst>
              <a:ext uri="{FF2B5EF4-FFF2-40B4-BE49-F238E27FC236}">
                <a16:creationId xmlns:a16="http://schemas.microsoft.com/office/drawing/2014/main" id="{A78D5E7C-C7F6-4BCD-928D-EC52F5010D67}"/>
              </a:ext>
            </a:extLst>
          </p:cNvPr>
          <p:cNvCxnSpPr>
            <a:cxnSpLocks/>
          </p:cNvCxnSpPr>
          <p:nvPr/>
        </p:nvCxnSpPr>
        <p:spPr>
          <a:xfrm flipH="1" flipV="1">
            <a:off x="2971800" y="2438400"/>
            <a:ext cx="914400" cy="14593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52373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F6F9F1"/>
        </a:solidFill>
        <a:effectLst/>
      </p:bgPr>
    </p:bg>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43.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many grams of this 86.5 grams is oxygen?   </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endParaRPr kumimoji="0" lang="en-US" sz="44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5393897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F6F9F1"/>
        </a:solidFill>
        <a:effectLst/>
      </p:bgPr>
    </p:bg>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43.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many grams of this 86.5 grams is oxygen?   </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86.5 g x 0.40 oxygen =  </a:t>
            </a:r>
            <a:endParaRPr kumimoji="0" lang="en-US" sz="44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73256330-9680-4B9B-B626-699CE43AC571}"/>
              </a:ext>
            </a:extLst>
          </p:cNvPr>
          <p:cNvSpPr txBox="1"/>
          <p:nvPr/>
        </p:nvSpPr>
        <p:spPr>
          <a:xfrm>
            <a:off x="457200" y="3900369"/>
            <a:ext cx="7239000" cy="830997"/>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Started with                </a:t>
            </a:r>
            <a:r>
              <a:rPr kumimoji="0" lang="en-US" sz="24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The proportion that is oxygen - </a:t>
            </a:r>
            <a:b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this much                         </a:t>
            </a:r>
            <a:r>
              <a:rPr kumimoji="0" lang="en-US" sz="24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written as a decimal</a:t>
            </a:r>
          </a:p>
        </p:txBody>
      </p:sp>
      <p:sp>
        <p:nvSpPr>
          <p:cNvPr id="3" name="Oval 2">
            <a:extLst>
              <a:ext uri="{FF2B5EF4-FFF2-40B4-BE49-F238E27FC236}">
                <a16:creationId xmlns:a16="http://schemas.microsoft.com/office/drawing/2014/main" id="{2CD85460-FFA9-4F03-AC9B-CEB6F37CD445}"/>
              </a:ext>
            </a:extLst>
          </p:cNvPr>
          <p:cNvSpPr/>
          <p:nvPr/>
        </p:nvSpPr>
        <p:spPr>
          <a:xfrm>
            <a:off x="152400" y="3671769"/>
            <a:ext cx="2209800" cy="12954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lumMod val="95000"/>
                  <a:lumOff val="5000"/>
                </a:prstClr>
              </a:solidFill>
              <a:effectLst/>
              <a:uLnTx/>
              <a:uFillTx/>
              <a:latin typeface="Calibri"/>
              <a:ea typeface="+mn-ea"/>
              <a:cs typeface="+mn-cs"/>
            </a:endParaRPr>
          </a:p>
        </p:txBody>
      </p:sp>
      <p:cxnSp>
        <p:nvCxnSpPr>
          <p:cNvPr id="5" name="Straight Arrow Connector 4">
            <a:extLst>
              <a:ext uri="{FF2B5EF4-FFF2-40B4-BE49-F238E27FC236}">
                <a16:creationId xmlns:a16="http://schemas.microsoft.com/office/drawing/2014/main" id="{E3EBE3D6-F5A7-438B-B509-713EA54AEA2E}"/>
              </a:ext>
            </a:extLst>
          </p:cNvPr>
          <p:cNvCxnSpPr>
            <a:cxnSpLocks/>
          </p:cNvCxnSpPr>
          <p:nvPr/>
        </p:nvCxnSpPr>
        <p:spPr>
          <a:xfrm flipH="1" flipV="1">
            <a:off x="914400" y="2438400"/>
            <a:ext cx="228600" cy="1461969"/>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C5CE4C5-3935-408E-A24C-448E1FC1BBC5}"/>
              </a:ext>
            </a:extLst>
          </p:cNvPr>
          <p:cNvSpPr/>
          <p:nvPr/>
        </p:nvSpPr>
        <p:spPr>
          <a:xfrm>
            <a:off x="2971800" y="3595569"/>
            <a:ext cx="4229100" cy="1367998"/>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6600"/>
              </a:solidFill>
              <a:effectLst/>
              <a:uLnTx/>
              <a:uFillTx/>
              <a:latin typeface="Calibri"/>
              <a:ea typeface="+mn-ea"/>
              <a:cs typeface="+mn-cs"/>
            </a:endParaRPr>
          </a:p>
        </p:txBody>
      </p:sp>
      <p:cxnSp>
        <p:nvCxnSpPr>
          <p:cNvPr id="10" name="Straight Arrow Connector 9">
            <a:extLst>
              <a:ext uri="{FF2B5EF4-FFF2-40B4-BE49-F238E27FC236}">
                <a16:creationId xmlns:a16="http://schemas.microsoft.com/office/drawing/2014/main" id="{A78D5E7C-C7F6-4BCD-928D-EC52F5010D67}"/>
              </a:ext>
            </a:extLst>
          </p:cNvPr>
          <p:cNvCxnSpPr>
            <a:cxnSpLocks/>
          </p:cNvCxnSpPr>
          <p:nvPr/>
        </p:nvCxnSpPr>
        <p:spPr>
          <a:xfrm flipH="1" flipV="1">
            <a:off x="2971800" y="2441019"/>
            <a:ext cx="914400" cy="1459350"/>
          </a:xfrm>
          <a:prstGeom prst="straightConnector1">
            <a:avLst/>
          </a:prstGeom>
          <a:ln w="57150">
            <a:solidFill>
              <a:srgbClr val="00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9859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F6F9F1"/>
        </a:solidFill>
        <a:effectLst/>
      </p:bgPr>
    </p:bg>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43.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many grams of this 86.6 grams is oxygen?   </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86.5 g x 0.40 oxygen = 34.6 grams oxygen  </a:t>
            </a:r>
            <a:endParaRPr kumimoji="0" lang="en-US" sz="44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73256330-9680-4B9B-B626-699CE43AC571}"/>
              </a:ext>
            </a:extLst>
          </p:cNvPr>
          <p:cNvSpPr txBox="1"/>
          <p:nvPr/>
        </p:nvSpPr>
        <p:spPr>
          <a:xfrm>
            <a:off x="457200" y="3900369"/>
            <a:ext cx="7239000" cy="830997"/>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Started with                </a:t>
            </a:r>
            <a:r>
              <a:rPr kumimoji="0" lang="en-US" sz="24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The proportion that is oxygen - </a:t>
            </a:r>
            <a:b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this much                         </a:t>
            </a:r>
            <a:r>
              <a:rPr kumimoji="0" lang="en-US" sz="24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written as a decimal</a:t>
            </a:r>
          </a:p>
        </p:txBody>
      </p:sp>
      <p:sp>
        <p:nvSpPr>
          <p:cNvPr id="3" name="Oval 2">
            <a:extLst>
              <a:ext uri="{FF2B5EF4-FFF2-40B4-BE49-F238E27FC236}">
                <a16:creationId xmlns:a16="http://schemas.microsoft.com/office/drawing/2014/main" id="{2CD85460-FFA9-4F03-AC9B-CEB6F37CD445}"/>
              </a:ext>
            </a:extLst>
          </p:cNvPr>
          <p:cNvSpPr/>
          <p:nvPr/>
        </p:nvSpPr>
        <p:spPr>
          <a:xfrm>
            <a:off x="152400" y="3671769"/>
            <a:ext cx="2209800" cy="12954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lumMod val="95000"/>
                  <a:lumOff val="5000"/>
                </a:prstClr>
              </a:solidFill>
              <a:effectLst/>
              <a:uLnTx/>
              <a:uFillTx/>
              <a:latin typeface="Calibri"/>
              <a:ea typeface="+mn-ea"/>
              <a:cs typeface="+mn-cs"/>
            </a:endParaRPr>
          </a:p>
        </p:txBody>
      </p:sp>
      <p:cxnSp>
        <p:nvCxnSpPr>
          <p:cNvPr id="5" name="Straight Arrow Connector 4">
            <a:extLst>
              <a:ext uri="{FF2B5EF4-FFF2-40B4-BE49-F238E27FC236}">
                <a16:creationId xmlns:a16="http://schemas.microsoft.com/office/drawing/2014/main" id="{E3EBE3D6-F5A7-438B-B509-713EA54AEA2E}"/>
              </a:ext>
            </a:extLst>
          </p:cNvPr>
          <p:cNvCxnSpPr>
            <a:cxnSpLocks/>
          </p:cNvCxnSpPr>
          <p:nvPr/>
        </p:nvCxnSpPr>
        <p:spPr>
          <a:xfrm flipH="1" flipV="1">
            <a:off x="914400" y="2438400"/>
            <a:ext cx="228600" cy="1461969"/>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C5CE4C5-3935-408E-A24C-448E1FC1BBC5}"/>
              </a:ext>
            </a:extLst>
          </p:cNvPr>
          <p:cNvSpPr/>
          <p:nvPr/>
        </p:nvSpPr>
        <p:spPr>
          <a:xfrm>
            <a:off x="2971800" y="3595569"/>
            <a:ext cx="4229100" cy="1367998"/>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6600"/>
              </a:solidFill>
              <a:effectLst/>
              <a:uLnTx/>
              <a:uFillTx/>
              <a:latin typeface="Calibri"/>
              <a:ea typeface="+mn-ea"/>
              <a:cs typeface="+mn-cs"/>
            </a:endParaRPr>
          </a:p>
        </p:txBody>
      </p:sp>
      <p:cxnSp>
        <p:nvCxnSpPr>
          <p:cNvPr id="10" name="Straight Arrow Connector 9">
            <a:extLst>
              <a:ext uri="{FF2B5EF4-FFF2-40B4-BE49-F238E27FC236}">
                <a16:creationId xmlns:a16="http://schemas.microsoft.com/office/drawing/2014/main" id="{A78D5E7C-C7F6-4BCD-928D-EC52F5010D67}"/>
              </a:ext>
            </a:extLst>
          </p:cNvPr>
          <p:cNvCxnSpPr>
            <a:cxnSpLocks/>
          </p:cNvCxnSpPr>
          <p:nvPr/>
        </p:nvCxnSpPr>
        <p:spPr>
          <a:xfrm flipH="1" flipV="1">
            <a:off x="2971800" y="2441019"/>
            <a:ext cx="914400" cy="1459350"/>
          </a:xfrm>
          <a:prstGeom prst="straightConnector1">
            <a:avLst/>
          </a:prstGeom>
          <a:ln w="5715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D1A8347-4820-A822-45CB-DDF0BA7A6F59}"/>
              </a:ext>
            </a:extLst>
          </p:cNvPr>
          <p:cNvSpPr txBox="1"/>
          <p:nvPr/>
        </p:nvSpPr>
        <p:spPr>
          <a:xfrm>
            <a:off x="189089" y="6032546"/>
            <a:ext cx="88392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34.6g + 17.3g + 34.6g = 86.5 grams total (good, right?) </a:t>
            </a:r>
          </a:p>
        </p:txBody>
      </p:sp>
    </p:spTree>
    <p:extLst>
      <p:ext uri="{BB962C8B-B14F-4D97-AF65-F5344CB8AC3E}">
        <p14:creationId xmlns:p14="http://schemas.microsoft.com/office/powerpoint/2010/main" val="371277308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0" y="0"/>
            <a:ext cx="91440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Before we calculated the % comp by mass for water, it was   </a:t>
            </a:r>
            <a:b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b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11% hydrogen and 89% oxygen.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514350" marR="0" lvl="0" indent="-514350" algn="l" defTabSz="914400" rtl="0" eaLnBrk="1" fontAlgn="base" latinLnBrk="0" hangingPunct="1">
              <a:lnSpc>
                <a:spcPct val="100000"/>
              </a:lnSpc>
              <a:spcBef>
                <a:spcPct val="0"/>
              </a:spcBef>
              <a:spcAft>
                <a:spcPct val="0"/>
              </a:spcAft>
              <a:buClrTx/>
              <a:buSzTx/>
              <a:buFontTx/>
              <a:buAutoNum type="arabicPeriod" startAt="44"/>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Think…  There are 2 atoms of H for every 1 atom of O. Why is the percent comp by mass so low for hydrogen?  Shouldn’t  this be higher?  </a:t>
            </a:r>
          </a:p>
          <a:p>
            <a:pPr marL="514350" marR="0" lvl="0" indent="-514350" algn="l" defTabSz="914400" rtl="0" eaLnBrk="1" fontAlgn="base" latinLnBrk="0" hangingPunct="1">
              <a:lnSpc>
                <a:spcPct val="100000"/>
              </a:lnSpc>
              <a:spcBef>
                <a:spcPct val="0"/>
              </a:spcBef>
              <a:spcAft>
                <a:spcPct val="0"/>
              </a:spcAft>
              <a:buClrTx/>
              <a:buSzTx/>
              <a:buFontTx/>
              <a:buAutoNum type="arabicPeriod" startAt="44"/>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4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endParaRPr kumimoji="0" lang="en-US" altLang="en-US" sz="2800" b="0" i="0" u="none" strike="noStrike" kern="1200" cap="none" spc="0" normalizeH="0" baseline="0" noProof="0" dirty="0">
              <a:ln>
                <a:noFill/>
              </a:ln>
              <a:solidFill>
                <a:srgbClr val="0000CC"/>
              </a:solidFill>
              <a:effectLst/>
              <a:uLnTx/>
              <a:uFillTx/>
              <a:latin typeface="Calibri" pitchFamily="34" charset="0"/>
              <a:ea typeface="+mn-ea"/>
              <a:cs typeface="+mn-cs"/>
            </a:endParaRPr>
          </a:p>
        </p:txBody>
      </p:sp>
    </p:spTree>
    <p:extLst>
      <p:ext uri="{BB962C8B-B14F-4D97-AF65-F5344CB8AC3E}">
        <p14:creationId xmlns:p14="http://schemas.microsoft.com/office/powerpoint/2010/main" val="3228014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0" y="0"/>
            <a:ext cx="91440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Before we calculated the % comp by mass for water, it was   </a:t>
            </a:r>
            <a:b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b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mn-cs"/>
              </a:rPr>
              <a:t>11% hydrogen and 89% oxygen.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514350" marR="0" lvl="0" indent="-514350" algn="l" defTabSz="914400" rtl="0" eaLnBrk="1" fontAlgn="base" latinLnBrk="0" hangingPunct="1">
              <a:lnSpc>
                <a:spcPct val="100000"/>
              </a:lnSpc>
              <a:spcBef>
                <a:spcPct val="0"/>
              </a:spcBef>
              <a:spcAft>
                <a:spcPct val="0"/>
              </a:spcAft>
              <a:buClrTx/>
              <a:buSzTx/>
              <a:buFontTx/>
              <a:buAutoNum type="arabicPeriod" startAt="44"/>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Think…  There are 2 atoms of H for every 1 atom of O. Why is the percent comp by mass so low for hydrogen?  Shouldn’t  this be higher?  </a:t>
            </a:r>
          </a:p>
          <a:p>
            <a:pPr marL="514350" marR="0" lvl="0" indent="-514350" algn="l" defTabSz="914400" rtl="0" eaLnBrk="1" fontAlgn="base" latinLnBrk="0" hangingPunct="1">
              <a:lnSpc>
                <a:spcPct val="100000"/>
              </a:lnSpc>
              <a:spcBef>
                <a:spcPct val="0"/>
              </a:spcBef>
              <a:spcAft>
                <a:spcPct val="0"/>
              </a:spcAft>
              <a:buClrTx/>
              <a:buSzTx/>
              <a:buFontTx/>
              <a:buAutoNum type="arabicPeriod" startAt="44"/>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Percent composition is BY MASS, not numbers of atoms.  </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Besides, hydrogen atoms are super tiny and oxygen atoms are (relatively speaking) much bigger.  </a:t>
            </a:r>
            <a:r>
              <a:rPr kumimoji="0" lang="en-US" altLang="en-US" sz="1800" b="0" i="0" u="none" strike="noStrike" kern="1200" cap="none" spc="0" normalizeH="0" baseline="0" noProof="0" dirty="0">
                <a:ln>
                  <a:noFill/>
                </a:ln>
                <a:solidFill>
                  <a:srgbClr val="0000CC"/>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2800" b="0" i="0" u="none" strike="noStrike" kern="1200" cap="none" spc="0" normalizeH="0" baseline="0" noProof="0" dirty="0">
              <a:ln>
                <a:noFill/>
              </a:ln>
              <a:solidFill>
                <a:srgbClr val="0000CC"/>
              </a:solidFill>
              <a:effectLst/>
              <a:uLnTx/>
              <a:uFillTx/>
              <a:latin typeface="Calibri" pitchFamily="34" charset="0"/>
              <a:ea typeface="+mn-ea"/>
              <a:cs typeface="+mn-cs"/>
            </a:endParaRPr>
          </a:p>
        </p:txBody>
      </p:sp>
    </p:spTree>
    <p:extLst>
      <p:ext uri="{BB962C8B-B14F-4D97-AF65-F5344CB8AC3E}">
        <p14:creationId xmlns:p14="http://schemas.microsoft.com/office/powerpoint/2010/main" val="200057712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0" y="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6600"/>
                </a:solidFill>
                <a:effectLst/>
                <a:uLnTx/>
                <a:uFillTx/>
                <a:latin typeface="Comic Sans MS" pitchFamily="66" charset="0"/>
                <a:ea typeface="+mn-ea"/>
                <a:cs typeface="+mn-cs"/>
              </a:rPr>
              <a:t>45.  </a:t>
            </a: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You fill up a water balloon to 275 mL.  </a:t>
            </a:r>
            <a:b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         Its mass is also 275 grams.  </a:t>
            </a:r>
            <a:r>
              <a:rPr kumimoji="0" lang="en-US" altLang="en-US" sz="2000" b="0" i="1" u="none" strike="noStrike" kern="1200" cap="none" spc="0" normalizeH="0" baseline="0" noProof="0" dirty="0">
                <a:ln>
                  <a:noFill/>
                </a:ln>
                <a:solidFill>
                  <a:srgbClr val="006600"/>
                </a:solidFill>
                <a:effectLst/>
                <a:uLnTx/>
                <a:uFillTx/>
                <a:latin typeface="Comic Sans MS" pitchFamily="66" charset="0"/>
                <a:ea typeface="+mn-ea"/>
                <a:cs typeface="+mn-cs"/>
              </a:rPr>
              <a:t>(for water, 1 mL = 1 gram)  </a:t>
            </a:r>
            <a:b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         How many of those grams are just oxygen?</a:t>
            </a:r>
          </a:p>
        </p:txBody>
      </p:sp>
    </p:spTree>
    <p:extLst>
      <p:ext uri="{BB962C8B-B14F-4D97-AF65-F5344CB8AC3E}">
        <p14:creationId xmlns:p14="http://schemas.microsoft.com/office/powerpoint/2010/main" val="14380783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0" y="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6600"/>
                </a:solidFill>
                <a:effectLst/>
                <a:uLnTx/>
                <a:uFillTx/>
                <a:latin typeface="Comic Sans MS" pitchFamily="66" charset="0"/>
                <a:ea typeface="+mn-ea"/>
                <a:cs typeface="+mn-cs"/>
              </a:rPr>
              <a:t>45.  </a:t>
            </a: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You fill up a water balloon to 275 mL.  </a:t>
            </a:r>
            <a:b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         Its mass is also 275 grams.  </a:t>
            </a:r>
            <a:r>
              <a:rPr kumimoji="0" lang="en-US" altLang="en-US" sz="2000" b="0" i="1" u="none" strike="noStrike" kern="1200" cap="none" spc="0" normalizeH="0" baseline="0" noProof="0" dirty="0">
                <a:ln>
                  <a:noFill/>
                </a:ln>
                <a:solidFill>
                  <a:srgbClr val="006600"/>
                </a:solidFill>
                <a:effectLst/>
                <a:uLnTx/>
                <a:uFillTx/>
                <a:latin typeface="Comic Sans MS" pitchFamily="66" charset="0"/>
                <a:ea typeface="+mn-ea"/>
                <a:cs typeface="+mn-cs"/>
              </a:rPr>
              <a:t>(for water, 1 mL = 1 gram)  </a:t>
            </a:r>
            <a:b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         How many of those grams are just oxygen?</a:t>
            </a:r>
          </a:p>
        </p:txBody>
      </p:sp>
      <p:sp>
        <p:nvSpPr>
          <p:cNvPr id="2" name="TextBox 2">
            <a:extLst>
              <a:ext uri="{FF2B5EF4-FFF2-40B4-BE49-F238E27FC236}">
                <a16:creationId xmlns:a16="http://schemas.microsoft.com/office/drawing/2014/main" id="{31AED3F7-E769-48C7-BD03-43B82091E827}"/>
              </a:ext>
            </a:extLst>
          </p:cNvPr>
          <p:cNvSpPr txBox="1">
            <a:spLocks noChangeArrowheads="1"/>
          </p:cNvSpPr>
          <p:nvPr/>
        </p:nvSpPr>
        <p:spPr bwMode="auto">
          <a:xfrm>
            <a:off x="0" y="2286000"/>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rPr>
              <a:t>89% of 275 grams are oxygen…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rPr>
              <a:t>275 g H</a:t>
            </a:r>
            <a:r>
              <a:rPr kumimoji="0" lang="en-US" altLang="en-US" sz="3200" b="0" i="0" u="none" strike="noStrike" kern="1200" cap="none" spc="0" normalizeH="0" baseline="-25000" noProof="0" dirty="0">
                <a:ln>
                  <a:noFill/>
                </a:ln>
                <a:solidFill>
                  <a:prstClr val="black"/>
                </a:solidFill>
                <a:effectLst/>
                <a:uLnTx/>
                <a:uFillTx/>
                <a:latin typeface="Calibri" pitchFamily="34" charset="0"/>
                <a:ea typeface="+mn-ea"/>
                <a:cs typeface="+mn-cs"/>
              </a:rPr>
              <a:t>2</a:t>
            </a:r>
            <a:r>
              <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rPr>
              <a:t>O X .89 oxygen = 245 g oxygen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rPr>
              <a:t>And…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rPr>
              <a:t> </a:t>
            </a:r>
            <a:endParaRPr kumimoji="0" lang="en-US" altLang="en-US" sz="3200" b="1" i="0" u="none" strike="noStrike" kern="1200" cap="none" spc="0" normalizeH="0" baseline="0" noProof="0" dirty="0">
              <a:ln>
                <a:noFill/>
              </a:ln>
              <a:solidFill>
                <a:srgbClr val="0000CC"/>
              </a:solidFill>
              <a:effectLst/>
              <a:uLnTx/>
              <a:uFillTx/>
              <a:latin typeface="Calibri" pitchFamily="34" charset="0"/>
              <a:ea typeface="+mn-ea"/>
              <a:cs typeface="+mn-cs"/>
            </a:endParaRPr>
          </a:p>
        </p:txBody>
      </p:sp>
    </p:spTree>
    <p:extLst>
      <p:ext uri="{BB962C8B-B14F-4D97-AF65-F5344CB8AC3E}">
        <p14:creationId xmlns:p14="http://schemas.microsoft.com/office/powerpoint/2010/main" val="39637867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0" y="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6600"/>
                </a:solidFill>
                <a:effectLst/>
                <a:uLnTx/>
                <a:uFillTx/>
                <a:latin typeface="Comic Sans MS" pitchFamily="66" charset="0"/>
                <a:ea typeface="+mn-ea"/>
                <a:cs typeface="+mn-cs"/>
              </a:rPr>
              <a:t>45.  </a:t>
            </a: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You fill up a water balloon to 275 mL.  </a:t>
            </a:r>
            <a:b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         Its mass is also 275 grams.  </a:t>
            </a:r>
            <a:r>
              <a:rPr kumimoji="0" lang="en-US" altLang="en-US" sz="2000" b="0" i="1" u="none" strike="noStrike" kern="1200" cap="none" spc="0" normalizeH="0" baseline="0" noProof="0" dirty="0">
                <a:ln>
                  <a:noFill/>
                </a:ln>
                <a:solidFill>
                  <a:srgbClr val="006600"/>
                </a:solidFill>
                <a:effectLst/>
                <a:uLnTx/>
                <a:uFillTx/>
                <a:latin typeface="Comic Sans MS" pitchFamily="66" charset="0"/>
                <a:ea typeface="+mn-ea"/>
                <a:cs typeface="+mn-cs"/>
              </a:rPr>
              <a:t>(for water, 1 mL = 1 gram)  </a:t>
            </a:r>
            <a:b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         How many of those grams are just oxygen?</a:t>
            </a:r>
          </a:p>
        </p:txBody>
      </p:sp>
      <p:sp>
        <p:nvSpPr>
          <p:cNvPr id="2" name="TextBox 2">
            <a:extLst>
              <a:ext uri="{FF2B5EF4-FFF2-40B4-BE49-F238E27FC236}">
                <a16:creationId xmlns:a16="http://schemas.microsoft.com/office/drawing/2014/main" id="{31AED3F7-E769-48C7-BD03-43B82091E827}"/>
              </a:ext>
            </a:extLst>
          </p:cNvPr>
          <p:cNvSpPr txBox="1">
            <a:spLocks noChangeArrowheads="1"/>
          </p:cNvSpPr>
          <p:nvPr/>
        </p:nvSpPr>
        <p:spPr bwMode="auto">
          <a:xfrm>
            <a:off x="0" y="2286000"/>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rPr>
              <a:t>89% of 275 grams are oxygen…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rPr>
              <a:t>275 g H</a:t>
            </a:r>
            <a:r>
              <a:rPr kumimoji="0" lang="en-US" altLang="en-US" sz="3200" b="0" i="0" u="none" strike="noStrike" kern="1200" cap="none" spc="0" normalizeH="0" baseline="-25000" noProof="0" dirty="0">
                <a:ln>
                  <a:noFill/>
                </a:ln>
                <a:solidFill>
                  <a:prstClr val="black"/>
                </a:solidFill>
                <a:effectLst/>
                <a:uLnTx/>
                <a:uFillTx/>
                <a:latin typeface="Calibri" pitchFamily="34" charset="0"/>
                <a:ea typeface="+mn-ea"/>
                <a:cs typeface="+mn-cs"/>
              </a:rPr>
              <a:t>2</a:t>
            </a:r>
            <a:r>
              <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rPr>
              <a:t>O X .89 oxygen = 245 g oxygen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rPr>
              <a:t>275 g water x .11 hydrogen = 30.0 g hydrogen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altLang="en-US" sz="3200" b="1" i="0" u="none" strike="noStrike" kern="1200" cap="none" spc="0" normalizeH="0" baseline="0" noProof="0" dirty="0">
                <a:ln>
                  <a:noFill/>
                </a:ln>
                <a:solidFill>
                  <a:srgbClr val="0000CC"/>
                </a:solidFill>
                <a:effectLst/>
                <a:uLnTx/>
                <a:uFillTx/>
                <a:latin typeface="Calibri" pitchFamily="34" charset="0"/>
                <a:ea typeface="+mn-ea"/>
                <a:cs typeface="+mn-cs"/>
              </a:rPr>
              <a:t>245 + 30 = 275 grams total</a:t>
            </a:r>
          </a:p>
        </p:txBody>
      </p:sp>
    </p:spTree>
    <p:extLst>
      <p:ext uri="{BB962C8B-B14F-4D97-AF65-F5344CB8AC3E}">
        <p14:creationId xmlns:p14="http://schemas.microsoft.com/office/powerpoint/2010/main" val="226970375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172" y="9378"/>
            <a:ext cx="91451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46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is the percent composition by mass of  aluminum in</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aluminum hydroxide monohydrate?   </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Round answer to 3 SF</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52588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B7B79A19-7410-E7A8-DF54-FA7AB5706C64}"/>
              </a:ext>
            </a:extLst>
          </p:cNvPr>
          <p:cNvSpPr txBox="1">
            <a:spLocks noChangeArrowheads="1"/>
          </p:cNvSpPr>
          <p:nvPr/>
        </p:nvSpPr>
        <p:spPr bwMode="auto">
          <a:xfrm>
            <a:off x="-2822" y="0"/>
            <a:ext cx="9144000" cy="598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This one will be tricky, tricky, tricky…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10. What’s the mass of 1.0 mole of oxygen gas?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6600" b="1" i="0" u="none" strike="noStrike" kern="1200" cap="none" spc="0" normalizeH="0" baseline="0" noProof="0" dirty="0">
                <a:ln>
                  <a:noFill/>
                </a:ln>
                <a:solidFill>
                  <a:srgbClr val="0000CC"/>
                </a:solidFill>
                <a:effectLst/>
                <a:uLnTx/>
                <a:uFillTx/>
                <a:latin typeface="Arial" charset="0"/>
                <a:ea typeface="+mn-ea"/>
                <a:cs typeface="+mn-cs"/>
              </a:rPr>
              <a:t>Oxygen is O</a:t>
            </a:r>
            <a:r>
              <a:rPr kumimoji="0" lang="en-US" altLang="en-US" sz="6600" b="1" i="0" u="none" strike="noStrike" kern="1200" cap="none" spc="0" normalizeH="0" baseline="-25000" noProof="0" dirty="0">
                <a:ln>
                  <a:noFill/>
                </a:ln>
                <a:solidFill>
                  <a:srgbClr val="0000CC"/>
                </a:solidFill>
                <a:effectLst/>
                <a:uLnTx/>
                <a:uFillTx/>
                <a:latin typeface="Arial" charset="0"/>
                <a:ea typeface="+mn-ea"/>
                <a:cs typeface="+mn-cs"/>
              </a:rPr>
              <a:t>2</a:t>
            </a:r>
            <a:r>
              <a:rPr kumimoji="0" lang="en-US" altLang="en-US" sz="6600" b="1" i="0" u="none" strike="noStrike" kern="1200" cap="none" spc="0" normalizeH="0" baseline="0" noProof="0" dirty="0">
                <a:ln>
                  <a:noFill/>
                </a:ln>
                <a:solidFill>
                  <a:srgbClr val="0000CC"/>
                </a:solidFill>
                <a:effectLst/>
                <a:uLnTx/>
                <a:uFillTx/>
                <a:latin typeface="Arial" charset="0"/>
                <a:ea typeface="+mn-ea"/>
                <a:cs typeface="+mn-cs"/>
              </a:rPr>
              <a:t>  </a:t>
            </a:r>
            <a:r>
              <a:rPr kumimoji="0" lang="en-US" altLang="en-US" sz="6600" b="1" i="1" u="none" strike="noStrike" kern="1200" cap="none" spc="0" normalizeH="0" baseline="0" noProof="0" dirty="0">
                <a:ln>
                  <a:noFill/>
                </a:ln>
                <a:solidFill>
                  <a:srgbClr val="0000CC"/>
                </a:solidFill>
                <a:effectLst/>
                <a:uLnTx/>
                <a:uFillTx/>
                <a:latin typeface="Arial" charset="0"/>
                <a:ea typeface="+mn-ea"/>
                <a:cs typeface="+mn-cs"/>
              </a:rPr>
              <a:t>not “O”</a:t>
            </a:r>
            <a:r>
              <a:rPr kumimoji="0" lang="en-US" altLang="en-US" sz="6600" b="1" i="0" u="none" strike="noStrike" kern="1200" cap="none" spc="0" normalizeH="0" baseline="0" noProof="0" dirty="0">
                <a:ln>
                  <a:noFill/>
                </a:ln>
                <a:solidFill>
                  <a:srgbClr val="0000CC"/>
                </a:solidFill>
                <a:effectLst/>
                <a:uLnTx/>
                <a:uFillTx/>
                <a:latin typeface="Arial" charset="0"/>
                <a:ea typeface="+mn-ea"/>
                <a:cs typeface="+mn-cs"/>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00CC"/>
                </a:solidFill>
                <a:effectLst/>
                <a:uLnTx/>
                <a:uFillTx/>
                <a:latin typeface="Arial" charset="0"/>
                <a:ea typeface="+mn-ea"/>
                <a:cs typeface="+mn-cs"/>
              </a:rPr>
              <a:t>    It’s a </a:t>
            </a:r>
            <a:r>
              <a:rPr kumimoji="0" lang="en-US" altLang="en-US" sz="3600" b="1" i="0" u="none" strike="noStrike" kern="1200" cap="none" spc="0" normalizeH="0" baseline="0" noProof="0" dirty="0" err="1">
                <a:ln>
                  <a:noFill/>
                </a:ln>
                <a:solidFill>
                  <a:srgbClr val="0000CC"/>
                </a:solidFill>
                <a:effectLst/>
                <a:uLnTx/>
                <a:uFillTx/>
                <a:latin typeface="Arial" charset="0"/>
                <a:ea typeface="+mn-ea"/>
                <a:cs typeface="+mn-cs"/>
              </a:rPr>
              <a:t>HONClBrIF</a:t>
            </a:r>
            <a:r>
              <a:rPr kumimoji="0" lang="en-US" altLang="en-US" sz="3600" b="1" i="0" u="none" strike="noStrike" kern="1200" cap="none" spc="0" normalizeH="0" baseline="0" noProof="0" dirty="0">
                <a:ln>
                  <a:noFill/>
                </a:ln>
                <a:solidFill>
                  <a:srgbClr val="0000CC"/>
                </a:solidFill>
                <a:effectLst/>
                <a:uLnTx/>
                <a:uFillTx/>
                <a:latin typeface="Arial" charset="0"/>
                <a:ea typeface="+mn-ea"/>
                <a:cs typeface="+mn-cs"/>
              </a:rPr>
              <a:t> Twin!</a:t>
            </a:r>
            <a:endParaRPr kumimoji="0" lang="en-US" altLang="en-US" sz="3600" b="0" i="0" u="none" strike="noStrike" kern="1200" cap="none" spc="0" normalizeH="0" baseline="0" noProof="0" dirty="0">
              <a:ln>
                <a:noFill/>
              </a:ln>
              <a:solidFill>
                <a:srgbClr val="FF0000"/>
              </a:solidFill>
              <a:effectLst/>
              <a:uLnTx/>
              <a:uFillTx/>
              <a:latin typeface="Arial" charset="0"/>
              <a:ea typeface="+mn-ea"/>
              <a:cs typeface="+mn-cs"/>
            </a:endParaRPr>
          </a:p>
          <a:p>
            <a:pPr eaLnBrk="1" hangingPunct="1">
              <a:spcBef>
                <a:spcPct val="50000"/>
              </a:spcBef>
              <a:defRPr/>
            </a:pPr>
            <a:b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10.  What’s the mass of 1.0 mole of </a:t>
            </a:r>
            <a:b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         oxygen gas?  </a:t>
            </a:r>
            <a:r>
              <a:rPr lang="en-US" altLang="en-US" sz="4000" b="1" dirty="0">
                <a:solidFill>
                  <a:srgbClr val="0000CC"/>
                </a:solidFill>
                <a:latin typeface="Times New Roman" panose="02020603050405020304" pitchFamily="18" charset="0"/>
                <a:cs typeface="Times New Roman" panose="02020603050405020304" pitchFamily="18" charset="0"/>
              </a:rPr>
              <a:t>(2 x 16g) = 32 </a:t>
            </a:r>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2484974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381000" y="1600200"/>
            <a:ext cx="8763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pitchFamily="34" charset="0"/>
                <a:ea typeface="+mn-ea"/>
                <a:cs typeface="+mn-cs"/>
              </a:rPr>
              <a:t>Al(OH)</a:t>
            </a:r>
            <a:r>
              <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rPr>
              <a:t>3</a:t>
            </a:r>
            <a:r>
              <a:rPr kumimoji="0" lang="en-US" altLang="en-US" sz="2800" b="0" i="0" u="none" strike="noStrike" kern="1200" cap="none" spc="0" normalizeH="0" baseline="0" noProof="0" dirty="0">
                <a:ln>
                  <a:noFill/>
                </a:ln>
                <a:solidFill>
                  <a:prstClr val="black"/>
                </a:solidFill>
                <a:effectLst/>
                <a:uLnTx/>
                <a:uFillTx/>
                <a:latin typeface="Calibri"/>
                <a:ea typeface="+mn-ea"/>
                <a:cs typeface="Calibri"/>
              </a:rPr>
              <a:t>•</a:t>
            </a:r>
            <a:r>
              <a:rPr kumimoji="0" lang="en-US" altLang="en-US" sz="4800" b="0" i="0" u="none" strike="noStrike" kern="1200" cap="none" spc="0" normalizeH="0" baseline="0" noProof="0" dirty="0">
                <a:ln>
                  <a:noFill/>
                </a:ln>
                <a:solidFill>
                  <a:prstClr val="black"/>
                </a:solidFill>
                <a:effectLst/>
                <a:uLnTx/>
                <a:uFillTx/>
                <a:latin typeface="Calibri" pitchFamily="34" charset="0"/>
                <a:ea typeface="+mn-ea"/>
                <a:cs typeface="+mn-cs"/>
              </a:rPr>
              <a:t>H</a:t>
            </a:r>
            <a:r>
              <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rPr>
              <a:t>2</a:t>
            </a:r>
            <a:r>
              <a:rPr lang="en-US" altLang="en-US" sz="4800" dirty="0">
                <a:solidFill>
                  <a:prstClr val="black"/>
                </a:solidFill>
              </a:rPr>
              <a:t>O</a:t>
            </a:r>
            <a:endPar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Al   1 x 27 = 27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O    3 x 16 = 48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H         3 x 1 = 3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H</a:t>
            </a:r>
            <a:r>
              <a:rPr kumimoji="0" lang="en-US" altLang="en-US" sz="2800" b="0" i="0" u="none" strike="noStrike" kern="1200" cap="none" spc="0" normalizeH="0" baseline="-25000" noProof="0" dirty="0">
                <a:ln>
                  <a:noFill/>
                </a:ln>
                <a:solidFill>
                  <a:prstClr val="black">
                    <a:lumMod val="95000"/>
                    <a:lumOff val="5000"/>
                  </a:prstClr>
                </a:solidFill>
                <a:effectLst/>
                <a:uLnTx/>
                <a:uFillTx/>
                <a:latin typeface="Calibri" pitchFamily="34" charset="0"/>
                <a:ea typeface="+mn-ea"/>
                <a:cs typeface="+mn-cs"/>
              </a:rPr>
              <a:t>2</a:t>
            </a:r>
            <a:r>
              <a:rPr kumimoji="0" lang="en-US" altLang="en-US" sz="2800" b="0"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O  1 x 18 = 18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800" b="0" i="0" u="none" strike="noStrike" kern="1200" cap="none" spc="0" normalizeH="0" baseline="-25000" noProof="0" dirty="0">
                <a:ln>
                  <a:noFill/>
                </a:ln>
                <a:solidFill>
                  <a:srgbClr val="FF0000"/>
                </a:solidFill>
                <a:effectLst/>
                <a:uLnTx/>
                <a:uFillTx/>
                <a:latin typeface="Calibri" pitchFamily="34" charset="0"/>
                <a:ea typeface="+mn-ea"/>
                <a:cs typeface="+mn-cs"/>
              </a:rPr>
              <a:t>2</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O</a:t>
            </a:r>
          </a:p>
        </p:txBody>
      </p:sp>
      <p:cxnSp>
        <p:nvCxnSpPr>
          <p:cNvPr id="5" name="Straight Connector 4"/>
          <p:cNvCxnSpPr/>
          <p:nvPr/>
        </p:nvCxnSpPr>
        <p:spPr>
          <a:xfrm>
            <a:off x="1790700" y="5865812"/>
            <a:ext cx="1181100" cy="0"/>
          </a:xfrm>
          <a:prstGeom prst="line">
            <a:avLst/>
          </a:prstGeom>
          <a:ln w="28575"/>
        </p:spPr>
        <p:style>
          <a:lnRef idx="3">
            <a:schemeClr val="dk1"/>
          </a:lnRef>
          <a:fillRef idx="0">
            <a:schemeClr val="dk1"/>
          </a:fillRef>
          <a:effectRef idx="2">
            <a:schemeClr val="dk1"/>
          </a:effectRef>
          <a:fontRef idx="minor">
            <a:schemeClr val="tx1"/>
          </a:fontRef>
        </p:style>
      </p:cxnSp>
      <p:sp>
        <p:nvSpPr>
          <p:cNvPr id="4101" name="TextBox 5"/>
          <p:cNvSpPr txBox="1">
            <a:spLocks noChangeArrowheads="1"/>
          </p:cNvSpPr>
          <p:nvPr/>
        </p:nvSpPr>
        <p:spPr bwMode="auto">
          <a:xfrm>
            <a:off x="1638300" y="5921231"/>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rPr>
              <a:t>  96 g/mole</a:t>
            </a:r>
          </a:p>
        </p:txBody>
      </p:sp>
      <p:cxnSp>
        <p:nvCxnSpPr>
          <p:cNvPr id="3" name="Straight Connector 2"/>
          <p:cNvCxnSpPr/>
          <p:nvPr/>
        </p:nvCxnSpPr>
        <p:spPr>
          <a:xfrm>
            <a:off x="228600" y="2438400"/>
            <a:ext cx="312420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699F03C-A643-4D58-BE90-AC5196D41558}"/>
              </a:ext>
            </a:extLst>
          </p:cNvPr>
          <p:cNvSpPr txBox="1">
            <a:spLocks noChangeArrowheads="1"/>
          </p:cNvSpPr>
          <p:nvPr/>
        </p:nvSpPr>
        <p:spPr bwMode="auto">
          <a:xfrm>
            <a:off x="-1172" y="9378"/>
            <a:ext cx="91451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46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is the percent composition by mass of  aluminum in</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aluminum hydroxide monohydrate?   </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Round answer to 3 SF</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7409419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381000" y="1600200"/>
            <a:ext cx="8763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pitchFamily="34" charset="0"/>
                <a:ea typeface="+mn-ea"/>
                <a:cs typeface="+mn-cs"/>
              </a:rPr>
              <a:t>Al(OH)</a:t>
            </a:r>
            <a:r>
              <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rPr>
              <a:t>3</a:t>
            </a:r>
            <a:r>
              <a:rPr kumimoji="0" lang="en-US" altLang="en-US" sz="2800" b="0" i="0" u="none" strike="noStrike" kern="1200" cap="none" spc="0" normalizeH="0" baseline="0" noProof="0" dirty="0">
                <a:ln>
                  <a:noFill/>
                </a:ln>
                <a:solidFill>
                  <a:prstClr val="black"/>
                </a:solidFill>
                <a:effectLst/>
                <a:uLnTx/>
                <a:uFillTx/>
                <a:latin typeface="Calibri"/>
                <a:ea typeface="+mn-ea"/>
                <a:cs typeface="Calibri"/>
              </a:rPr>
              <a:t>•</a:t>
            </a:r>
            <a:r>
              <a:rPr kumimoji="0" lang="en-US" altLang="en-US" sz="4800" b="0" i="0" u="none" strike="noStrike" kern="1200" cap="none" spc="0" normalizeH="0" baseline="0" noProof="0" dirty="0">
                <a:ln>
                  <a:noFill/>
                </a:ln>
                <a:solidFill>
                  <a:prstClr val="black"/>
                </a:solidFill>
                <a:effectLst/>
                <a:uLnTx/>
                <a:uFillTx/>
                <a:latin typeface="Calibri" pitchFamily="34" charset="0"/>
                <a:ea typeface="+mn-ea"/>
                <a:cs typeface="+mn-cs"/>
              </a:rPr>
              <a:t>H</a:t>
            </a:r>
            <a:r>
              <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rPr>
              <a:t>2</a:t>
            </a:r>
            <a:r>
              <a:rPr lang="en-US" altLang="en-US" sz="4800" dirty="0">
                <a:solidFill>
                  <a:prstClr val="black"/>
                </a:solidFill>
              </a:rPr>
              <a:t>O</a:t>
            </a:r>
            <a:endPar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Al   1 x 27 = 27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O    3 x 16 = 48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H         3 x 1 = 3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H</a:t>
            </a:r>
            <a:r>
              <a:rPr kumimoji="0" lang="en-US" altLang="en-US" sz="2800" b="0" i="0" u="none" strike="noStrike" kern="1200" cap="none" spc="0" normalizeH="0" baseline="-25000" noProof="0" dirty="0">
                <a:ln>
                  <a:noFill/>
                </a:ln>
                <a:solidFill>
                  <a:prstClr val="black">
                    <a:lumMod val="95000"/>
                    <a:lumOff val="5000"/>
                  </a:prstClr>
                </a:solidFill>
                <a:effectLst/>
                <a:uLnTx/>
                <a:uFillTx/>
                <a:latin typeface="Calibri" pitchFamily="34" charset="0"/>
                <a:ea typeface="+mn-ea"/>
                <a:cs typeface="+mn-cs"/>
              </a:rPr>
              <a:t>2</a:t>
            </a:r>
            <a:r>
              <a:rPr kumimoji="0" lang="en-US" altLang="en-US" sz="2800" b="0"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O  1 x 18 = 18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800" b="0" i="0" u="none" strike="noStrike" kern="1200" cap="none" spc="0" normalizeH="0" baseline="-25000" noProof="0" dirty="0">
                <a:ln>
                  <a:noFill/>
                </a:ln>
                <a:solidFill>
                  <a:srgbClr val="FF0000"/>
                </a:solidFill>
                <a:effectLst/>
                <a:uLnTx/>
                <a:uFillTx/>
                <a:latin typeface="Calibri" pitchFamily="34" charset="0"/>
                <a:ea typeface="+mn-ea"/>
                <a:cs typeface="+mn-cs"/>
              </a:rPr>
              <a:t>2</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O</a:t>
            </a:r>
          </a:p>
        </p:txBody>
      </p:sp>
      <p:cxnSp>
        <p:nvCxnSpPr>
          <p:cNvPr id="5" name="Straight Connector 4"/>
          <p:cNvCxnSpPr/>
          <p:nvPr/>
        </p:nvCxnSpPr>
        <p:spPr>
          <a:xfrm>
            <a:off x="1790700" y="5865812"/>
            <a:ext cx="1181100" cy="0"/>
          </a:xfrm>
          <a:prstGeom prst="line">
            <a:avLst/>
          </a:prstGeom>
          <a:ln w="28575"/>
        </p:spPr>
        <p:style>
          <a:lnRef idx="3">
            <a:schemeClr val="dk1"/>
          </a:lnRef>
          <a:fillRef idx="0">
            <a:schemeClr val="dk1"/>
          </a:fillRef>
          <a:effectRef idx="2">
            <a:schemeClr val="dk1"/>
          </a:effectRef>
          <a:fontRef idx="minor">
            <a:schemeClr val="tx1"/>
          </a:fontRef>
        </p:style>
      </p:cxnSp>
      <p:sp>
        <p:nvSpPr>
          <p:cNvPr id="4101" name="TextBox 5"/>
          <p:cNvSpPr txBox="1">
            <a:spLocks noChangeArrowheads="1"/>
          </p:cNvSpPr>
          <p:nvPr/>
        </p:nvSpPr>
        <p:spPr bwMode="auto">
          <a:xfrm>
            <a:off x="1638300" y="5921231"/>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rPr>
              <a:t>  96 g/mole</a:t>
            </a:r>
          </a:p>
        </p:txBody>
      </p:sp>
      <p:cxnSp>
        <p:nvCxnSpPr>
          <p:cNvPr id="3" name="Straight Connector 2"/>
          <p:cNvCxnSpPr/>
          <p:nvPr/>
        </p:nvCxnSpPr>
        <p:spPr>
          <a:xfrm>
            <a:off x="228600" y="2438400"/>
            <a:ext cx="312420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699F03C-A643-4D58-BE90-AC5196D41558}"/>
              </a:ext>
            </a:extLst>
          </p:cNvPr>
          <p:cNvSpPr txBox="1">
            <a:spLocks noChangeArrowheads="1"/>
          </p:cNvSpPr>
          <p:nvPr/>
        </p:nvSpPr>
        <p:spPr bwMode="auto">
          <a:xfrm>
            <a:off x="-1172" y="9378"/>
            <a:ext cx="91451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46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is the percent composition by mass of  aluminum in</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aluminum hydroxide monohydrate?   </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Monohydrate = 1 H</a:t>
            </a:r>
            <a:r>
              <a:rPr kumimoji="0" lang="en-US" altLang="en-US" sz="24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6">
            <a:extLst>
              <a:ext uri="{FF2B5EF4-FFF2-40B4-BE49-F238E27FC236}">
                <a16:creationId xmlns:a16="http://schemas.microsoft.com/office/drawing/2014/main" id="{DAA5DE8C-FEA5-4A59-80F2-6DD270C14973}"/>
              </a:ext>
            </a:extLst>
          </p:cNvPr>
          <p:cNvSpPr txBox="1">
            <a:spLocks noChangeArrowheads="1"/>
          </p:cNvSpPr>
          <p:nvPr/>
        </p:nvSpPr>
        <p:spPr bwMode="auto">
          <a:xfrm>
            <a:off x="4557932" y="2743200"/>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srgbClr val="FF0000"/>
                </a:solidFill>
                <a:effectLst/>
                <a:uLnTx/>
                <a:uFillTx/>
                <a:latin typeface="Calibri" pitchFamily="34" charset="0"/>
                <a:ea typeface="+mn-ea"/>
                <a:cs typeface="+mn-cs"/>
              </a:rPr>
              <a:t>27g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alibri" pitchFamily="34" charset="0"/>
                <a:ea typeface="+mn-ea"/>
                <a:cs typeface="+mn-cs"/>
              </a:rPr>
              <a:t>96g</a:t>
            </a:r>
          </a:p>
        </p:txBody>
      </p:sp>
      <p:sp>
        <p:nvSpPr>
          <p:cNvPr id="6" name="TextBox 7">
            <a:extLst>
              <a:ext uri="{FF2B5EF4-FFF2-40B4-BE49-F238E27FC236}">
                <a16:creationId xmlns:a16="http://schemas.microsoft.com/office/drawing/2014/main" id="{74F2AED4-CF2A-4C12-819F-B9EAC0DE5C45}"/>
              </a:ext>
            </a:extLst>
          </p:cNvPr>
          <p:cNvSpPr txBox="1">
            <a:spLocks noChangeArrowheads="1"/>
          </p:cNvSpPr>
          <p:nvPr/>
        </p:nvSpPr>
        <p:spPr bwMode="auto">
          <a:xfrm>
            <a:off x="5243732" y="2866310"/>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X 100%  =  28.1%</a:t>
            </a:r>
          </a:p>
        </p:txBody>
      </p:sp>
    </p:spTree>
    <p:extLst>
      <p:ext uri="{BB962C8B-B14F-4D97-AF65-F5344CB8AC3E}">
        <p14:creationId xmlns:p14="http://schemas.microsoft.com/office/powerpoint/2010/main" val="80420198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381000" y="1600200"/>
            <a:ext cx="8763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pitchFamily="34" charset="0"/>
                <a:ea typeface="+mn-ea"/>
                <a:cs typeface="+mn-cs"/>
              </a:rPr>
              <a:t>Al(OH)</a:t>
            </a:r>
            <a:r>
              <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rPr>
              <a:t>3</a:t>
            </a:r>
            <a:r>
              <a:rPr kumimoji="0" lang="en-US" altLang="en-US" sz="2800" b="0" i="0" u="none" strike="noStrike" kern="1200" cap="none" spc="0" normalizeH="0" baseline="0" noProof="0" dirty="0">
                <a:ln>
                  <a:noFill/>
                </a:ln>
                <a:solidFill>
                  <a:prstClr val="black"/>
                </a:solidFill>
                <a:effectLst/>
                <a:uLnTx/>
                <a:uFillTx/>
                <a:latin typeface="Calibri"/>
                <a:ea typeface="+mn-ea"/>
                <a:cs typeface="Calibri"/>
              </a:rPr>
              <a:t>•</a:t>
            </a:r>
            <a:r>
              <a:rPr kumimoji="0" lang="en-US" altLang="en-US" sz="4800" b="0" i="0" u="none" strike="noStrike" kern="1200" cap="none" spc="0" normalizeH="0" baseline="0" noProof="0" dirty="0">
                <a:ln>
                  <a:noFill/>
                </a:ln>
                <a:solidFill>
                  <a:prstClr val="black"/>
                </a:solidFill>
                <a:effectLst/>
                <a:uLnTx/>
                <a:uFillTx/>
                <a:latin typeface="Calibri" pitchFamily="34" charset="0"/>
                <a:ea typeface="+mn-ea"/>
                <a:cs typeface="+mn-cs"/>
              </a:rPr>
              <a:t>H</a:t>
            </a:r>
            <a:r>
              <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rPr>
              <a:t>2</a:t>
            </a:r>
            <a:r>
              <a:rPr lang="en-US" altLang="en-US" sz="4800" dirty="0">
                <a:solidFill>
                  <a:prstClr val="black"/>
                </a:solidFill>
              </a:rPr>
              <a:t>O</a:t>
            </a:r>
            <a:endPar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Al   1 x 27 = 27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O    3 x 16 = 48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H         3 x 1 = 3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H</a:t>
            </a:r>
            <a:r>
              <a:rPr kumimoji="0" lang="en-US" altLang="en-US" sz="2800" b="0" i="0" u="none" strike="noStrike" kern="1200" cap="none" spc="0" normalizeH="0" baseline="-25000" noProof="0" dirty="0">
                <a:ln>
                  <a:noFill/>
                </a:ln>
                <a:solidFill>
                  <a:prstClr val="black">
                    <a:lumMod val="95000"/>
                    <a:lumOff val="5000"/>
                  </a:prstClr>
                </a:solidFill>
                <a:effectLst/>
                <a:uLnTx/>
                <a:uFillTx/>
                <a:latin typeface="Calibri" pitchFamily="34" charset="0"/>
                <a:ea typeface="+mn-ea"/>
                <a:cs typeface="+mn-cs"/>
              </a:rPr>
              <a:t>2</a:t>
            </a:r>
            <a:r>
              <a:rPr kumimoji="0" lang="en-US" altLang="en-US" sz="2800" b="0"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O  1 x 18 = 18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800" b="0" i="0" u="none" strike="noStrike" kern="1200" cap="none" spc="0" normalizeH="0" baseline="-25000" noProof="0" dirty="0">
                <a:ln>
                  <a:noFill/>
                </a:ln>
                <a:solidFill>
                  <a:srgbClr val="FF0000"/>
                </a:solidFill>
                <a:effectLst/>
                <a:uLnTx/>
                <a:uFillTx/>
                <a:latin typeface="Calibri" pitchFamily="34" charset="0"/>
                <a:ea typeface="+mn-ea"/>
                <a:cs typeface="+mn-cs"/>
              </a:rPr>
              <a:t>2</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O</a:t>
            </a:r>
          </a:p>
        </p:txBody>
      </p:sp>
      <p:cxnSp>
        <p:nvCxnSpPr>
          <p:cNvPr id="5" name="Straight Connector 4"/>
          <p:cNvCxnSpPr/>
          <p:nvPr/>
        </p:nvCxnSpPr>
        <p:spPr>
          <a:xfrm>
            <a:off x="1790700" y="5865812"/>
            <a:ext cx="1181100" cy="0"/>
          </a:xfrm>
          <a:prstGeom prst="line">
            <a:avLst/>
          </a:prstGeom>
          <a:ln w="28575"/>
        </p:spPr>
        <p:style>
          <a:lnRef idx="3">
            <a:schemeClr val="dk1"/>
          </a:lnRef>
          <a:fillRef idx="0">
            <a:schemeClr val="dk1"/>
          </a:fillRef>
          <a:effectRef idx="2">
            <a:schemeClr val="dk1"/>
          </a:effectRef>
          <a:fontRef idx="minor">
            <a:schemeClr val="tx1"/>
          </a:fontRef>
        </p:style>
      </p:cxnSp>
      <p:sp>
        <p:nvSpPr>
          <p:cNvPr id="4101" name="TextBox 5"/>
          <p:cNvSpPr txBox="1">
            <a:spLocks noChangeArrowheads="1"/>
          </p:cNvSpPr>
          <p:nvPr/>
        </p:nvSpPr>
        <p:spPr bwMode="auto">
          <a:xfrm>
            <a:off x="1638300" y="5921231"/>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rPr>
              <a:t>  96 g/mole</a:t>
            </a:r>
          </a:p>
        </p:txBody>
      </p:sp>
      <p:cxnSp>
        <p:nvCxnSpPr>
          <p:cNvPr id="3" name="Straight Connector 2"/>
          <p:cNvCxnSpPr/>
          <p:nvPr/>
        </p:nvCxnSpPr>
        <p:spPr>
          <a:xfrm>
            <a:off x="228600" y="2438400"/>
            <a:ext cx="312420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699F03C-A643-4D58-BE90-AC5196D41558}"/>
              </a:ext>
            </a:extLst>
          </p:cNvPr>
          <p:cNvSpPr txBox="1">
            <a:spLocks noChangeArrowheads="1"/>
          </p:cNvSpPr>
          <p:nvPr/>
        </p:nvSpPr>
        <p:spPr bwMode="auto">
          <a:xfrm>
            <a:off x="-1172" y="9378"/>
            <a:ext cx="91451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46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is the percent composition by mass of  aluminum in</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aluminum hydroxide monohydrate?   </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Round answer to 3 SF</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6">
            <a:extLst>
              <a:ext uri="{FF2B5EF4-FFF2-40B4-BE49-F238E27FC236}">
                <a16:creationId xmlns:a16="http://schemas.microsoft.com/office/drawing/2014/main" id="{DAA5DE8C-FEA5-4A59-80F2-6DD270C14973}"/>
              </a:ext>
            </a:extLst>
          </p:cNvPr>
          <p:cNvSpPr txBox="1">
            <a:spLocks noChangeArrowheads="1"/>
          </p:cNvSpPr>
          <p:nvPr/>
        </p:nvSpPr>
        <p:spPr bwMode="auto">
          <a:xfrm>
            <a:off x="4557932" y="2743200"/>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srgbClr val="FF0000"/>
                </a:solidFill>
                <a:effectLst/>
                <a:uLnTx/>
                <a:uFillTx/>
                <a:latin typeface="Calibri" pitchFamily="34" charset="0"/>
                <a:ea typeface="+mn-ea"/>
                <a:cs typeface="+mn-cs"/>
              </a:rPr>
              <a:t>27g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alibri" pitchFamily="34" charset="0"/>
                <a:ea typeface="+mn-ea"/>
                <a:cs typeface="+mn-cs"/>
              </a:rPr>
              <a:t>96g</a:t>
            </a:r>
          </a:p>
        </p:txBody>
      </p:sp>
      <p:sp>
        <p:nvSpPr>
          <p:cNvPr id="6" name="TextBox 7">
            <a:extLst>
              <a:ext uri="{FF2B5EF4-FFF2-40B4-BE49-F238E27FC236}">
                <a16:creationId xmlns:a16="http://schemas.microsoft.com/office/drawing/2014/main" id="{74F2AED4-CF2A-4C12-819F-B9EAC0DE5C45}"/>
              </a:ext>
            </a:extLst>
          </p:cNvPr>
          <p:cNvSpPr txBox="1">
            <a:spLocks noChangeArrowheads="1"/>
          </p:cNvSpPr>
          <p:nvPr/>
        </p:nvSpPr>
        <p:spPr bwMode="auto">
          <a:xfrm>
            <a:off x="5243732" y="2866310"/>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X 100%  =  28.1%</a:t>
            </a:r>
          </a:p>
        </p:txBody>
      </p:sp>
      <p:sp>
        <p:nvSpPr>
          <p:cNvPr id="7" name="Rectangle 8">
            <a:extLst>
              <a:ext uri="{FF2B5EF4-FFF2-40B4-BE49-F238E27FC236}">
                <a16:creationId xmlns:a16="http://schemas.microsoft.com/office/drawing/2014/main" id="{10430229-DC74-4F96-9A24-DAEA66A7E984}"/>
              </a:ext>
            </a:extLst>
          </p:cNvPr>
          <p:cNvSpPr>
            <a:spLocks noChangeArrowheads="1"/>
          </p:cNvSpPr>
          <p:nvPr/>
        </p:nvSpPr>
        <p:spPr bwMode="auto">
          <a:xfrm>
            <a:off x="4573172" y="3604676"/>
            <a:ext cx="1295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srgbClr val="FF0000"/>
                </a:solidFill>
                <a:effectLst/>
                <a:uLnTx/>
                <a:uFillTx/>
                <a:latin typeface="Calibri" pitchFamily="34" charset="0"/>
                <a:ea typeface="+mn-ea"/>
                <a:cs typeface="+mn-cs"/>
              </a:rPr>
              <a:t>48g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alibri" pitchFamily="34" charset="0"/>
                <a:ea typeface="+mn-ea"/>
                <a:cs typeface="+mn-cs"/>
              </a:rPr>
              <a:t>96g</a:t>
            </a:r>
          </a:p>
        </p:txBody>
      </p:sp>
      <p:sp>
        <p:nvSpPr>
          <p:cNvPr id="8" name="Rectangle 9">
            <a:extLst>
              <a:ext uri="{FF2B5EF4-FFF2-40B4-BE49-F238E27FC236}">
                <a16:creationId xmlns:a16="http://schemas.microsoft.com/office/drawing/2014/main" id="{33C2896B-C962-47A8-A74E-6C4EF487C426}"/>
              </a:ext>
            </a:extLst>
          </p:cNvPr>
          <p:cNvSpPr>
            <a:spLocks noChangeArrowheads="1"/>
          </p:cNvSpPr>
          <p:nvPr/>
        </p:nvSpPr>
        <p:spPr bwMode="auto">
          <a:xfrm>
            <a:off x="5270695" y="3727787"/>
            <a:ext cx="2292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X 100%  =  50.0%</a:t>
            </a:r>
          </a:p>
        </p:txBody>
      </p:sp>
    </p:spTree>
    <p:extLst>
      <p:ext uri="{BB962C8B-B14F-4D97-AF65-F5344CB8AC3E}">
        <p14:creationId xmlns:p14="http://schemas.microsoft.com/office/powerpoint/2010/main" val="424980251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381000" y="1600200"/>
            <a:ext cx="8763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pitchFamily="34" charset="0"/>
                <a:ea typeface="+mn-ea"/>
                <a:cs typeface="+mn-cs"/>
              </a:rPr>
              <a:t>Al(OH)</a:t>
            </a:r>
            <a:r>
              <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rPr>
              <a:t>3</a:t>
            </a:r>
            <a:r>
              <a:rPr kumimoji="0" lang="en-US" altLang="en-US" sz="2800" b="0" i="0" u="none" strike="noStrike" kern="1200" cap="none" spc="0" normalizeH="0" baseline="0" noProof="0" dirty="0">
                <a:ln>
                  <a:noFill/>
                </a:ln>
                <a:solidFill>
                  <a:prstClr val="black"/>
                </a:solidFill>
                <a:effectLst/>
                <a:uLnTx/>
                <a:uFillTx/>
                <a:latin typeface="Calibri"/>
                <a:ea typeface="+mn-ea"/>
                <a:cs typeface="Calibri"/>
              </a:rPr>
              <a:t>•</a:t>
            </a:r>
            <a:r>
              <a:rPr kumimoji="0" lang="en-US" altLang="en-US" sz="4800" b="0" i="0" u="none" strike="noStrike" kern="1200" cap="none" spc="0" normalizeH="0" baseline="0" noProof="0" dirty="0">
                <a:ln>
                  <a:noFill/>
                </a:ln>
                <a:solidFill>
                  <a:prstClr val="black"/>
                </a:solidFill>
                <a:effectLst/>
                <a:uLnTx/>
                <a:uFillTx/>
                <a:latin typeface="Calibri" pitchFamily="34" charset="0"/>
                <a:ea typeface="+mn-ea"/>
                <a:cs typeface="+mn-cs"/>
              </a:rPr>
              <a:t>H</a:t>
            </a:r>
            <a:r>
              <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rPr>
              <a:t>2</a:t>
            </a:r>
            <a:r>
              <a:rPr lang="en-US" altLang="en-US" sz="4800" dirty="0">
                <a:solidFill>
                  <a:prstClr val="black"/>
                </a:solidFill>
              </a:rPr>
              <a:t>O</a:t>
            </a:r>
            <a:endPar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Al   1 x 27 = 27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O    3 x 16 = 48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H         3 x 1 = 3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H</a:t>
            </a:r>
            <a:r>
              <a:rPr kumimoji="0" lang="en-US" altLang="en-US" sz="2800" b="0" i="0" u="none" strike="noStrike" kern="1200" cap="none" spc="0" normalizeH="0" baseline="-25000" noProof="0" dirty="0">
                <a:ln>
                  <a:noFill/>
                </a:ln>
                <a:solidFill>
                  <a:prstClr val="black">
                    <a:lumMod val="95000"/>
                    <a:lumOff val="5000"/>
                  </a:prstClr>
                </a:solidFill>
                <a:effectLst/>
                <a:uLnTx/>
                <a:uFillTx/>
                <a:latin typeface="Calibri" pitchFamily="34" charset="0"/>
                <a:ea typeface="+mn-ea"/>
                <a:cs typeface="+mn-cs"/>
              </a:rPr>
              <a:t>2</a:t>
            </a:r>
            <a:r>
              <a:rPr kumimoji="0" lang="en-US" altLang="en-US" sz="2800" b="0"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O  1 x 18 = 18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800" b="0" i="0" u="none" strike="noStrike" kern="1200" cap="none" spc="0" normalizeH="0" baseline="-25000" noProof="0" dirty="0">
                <a:ln>
                  <a:noFill/>
                </a:ln>
                <a:solidFill>
                  <a:srgbClr val="FF0000"/>
                </a:solidFill>
                <a:effectLst/>
                <a:uLnTx/>
                <a:uFillTx/>
                <a:latin typeface="Calibri" pitchFamily="34" charset="0"/>
                <a:ea typeface="+mn-ea"/>
                <a:cs typeface="+mn-cs"/>
              </a:rPr>
              <a:t>2</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O</a:t>
            </a:r>
          </a:p>
        </p:txBody>
      </p:sp>
      <p:cxnSp>
        <p:nvCxnSpPr>
          <p:cNvPr id="5" name="Straight Connector 4"/>
          <p:cNvCxnSpPr/>
          <p:nvPr/>
        </p:nvCxnSpPr>
        <p:spPr>
          <a:xfrm>
            <a:off x="1790700" y="5865812"/>
            <a:ext cx="1181100" cy="0"/>
          </a:xfrm>
          <a:prstGeom prst="line">
            <a:avLst/>
          </a:prstGeom>
          <a:ln w="28575"/>
        </p:spPr>
        <p:style>
          <a:lnRef idx="3">
            <a:schemeClr val="dk1"/>
          </a:lnRef>
          <a:fillRef idx="0">
            <a:schemeClr val="dk1"/>
          </a:fillRef>
          <a:effectRef idx="2">
            <a:schemeClr val="dk1"/>
          </a:effectRef>
          <a:fontRef idx="minor">
            <a:schemeClr val="tx1"/>
          </a:fontRef>
        </p:style>
      </p:cxnSp>
      <p:sp>
        <p:nvSpPr>
          <p:cNvPr id="4101" name="TextBox 5"/>
          <p:cNvSpPr txBox="1">
            <a:spLocks noChangeArrowheads="1"/>
          </p:cNvSpPr>
          <p:nvPr/>
        </p:nvSpPr>
        <p:spPr bwMode="auto">
          <a:xfrm>
            <a:off x="1638300" y="5921231"/>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rPr>
              <a:t>  96 g/mole</a:t>
            </a:r>
          </a:p>
        </p:txBody>
      </p:sp>
      <p:cxnSp>
        <p:nvCxnSpPr>
          <p:cNvPr id="3" name="Straight Connector 2"/>
          <p:cNvCxnSpPr/>
          <p:nvPr/>
        </p:nvCxnSpPr>
        <p:spPr>
          <a:xfrm>
            <a:off x="228600" y="2438400"/>
            <a:ext cx="312420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699F03C-A643-4D58-BE90-AC5196D41558}"/>
              </a:ext>
            </a:extLst>
          </p:cNvPr>
          <p:cNvSpPr txBox="1">
            <a:spLocks noChangeArrowheads="1"/>
          </p:cNvSpPr>
          <p:nvPr/>
        </p:nvSpPr>
        <p:spPr bwMode="auto">
          <a:xfrm>
            <a:off x="-1172" y="9378"/>
            <a:ext cx="91451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46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is the percent composition by mass of  aluminum in</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aluminum hydroxide monohydrate?   </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Round answer to 3 SF</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6">
            <a:extLst>
              <a:ext uri="{FF2B5EF4-FFF2-40B4-BE49-F238E27FC236}">
                <a16:creationId xmlns:a16="http://schemas.microsoft.com/office/drawing/2014/main" id="{DAA5DE8C-FEA5-4A59-80F2-6DD270C14973}"/>
              </a:ext>
            </a:extLst>
          </p:cNvPr>
          <p:cNvSpPr txBox="1">
            <a:spLocks noChangeArrowheads="1"/>
          </p:cNvSpPr>
          <p:nvPr/>
        </p:nvSpPr>
        <p:spPr bwMode="auto">
          <a:xfrm>
            <a:off x="4557932" y="2743200"/>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srgbClr val="FF0000"/>
                </a:solidFill>
                <a:effectLst/>
                <a:uLnTx/>
                <a:uFillTx/>
                <a:latin typeface="Calibri" pitchFamily="34" charset="0"/>
                <a:ea typeface="+mn-ea"/>
                <a:cs typeface="+mn-cs"/>
              </a:rPr>
              <a:t>27g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alibri" pitchFamily="34" charset="0"/>
                <a:ea typeface="+mn-ea"/>
                <a:cs typeface="+mn-cs"/>
              </a:rPr>
              <a:t>96g</a:t>
            </a:r>
          </a:p>
        </p:txBody>
      </p:sp>
      <p:sp>
        <p:nvSpPr>
          <p:cNvPr id="6" name="TextBox 7">
            <a:extLst>
              <a:ext uri="{FF2B5EF4-FFF2-40B4-BE49-F238E27FC236}">
                <a16:creationId xmlns:a16="http://schemas.microsoft.com/office/drawing/2014/main" id="{74F2AED4-CF2A-4C12-819F-B9EAC0DE5C45}"/>
              </a:ext>
            </a:extLst>
          </p:cNvPr>
          <p:cNvSpPr txBox="1">
            <a:spLocks noChangeArrowheads="1"/>
          </p:cNvSpPr>
          <p:nvPr/>
        </p:nvSpPr>
        <p:spPr bwMode="auto">
          <a:xfrm>
            <a:off x="5243732" y="2866310"/>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X 100%  =  28.1%</a:t>
            </a:r>
          </a:p>
        </p:txBody>
      </p:sp>
      <p:sp>
        <p:nvSpPr>
          <p:cNvPr id="7" name="Rectangle 8">
            <a:extLst>
              <a:ext uri="{FF2B5EF4-FFF2-40B4-BE49-F238E27FC236}">
                <a16:creationId xmlns:a16="http://schemas.microsoft.com/office/drawing/2014/main" id="{10430229-DC74-4F96-9A24-DAEA66A7E984}"/>
              </a:ext>
            </a:extLst>
          </p:cNvPr>
          <p:cNvSpPr>
            <a:spLocks noChangeArrowheads="1"/>
          </p:cNvSpPr>
          <p:nvPr/>
        </p:nvSpPr>
        <p:spPr bwMode="auto">
          <a:xfrm>
            <a:off x="4573172" y="3604676"/>
            <a:ext cx="1295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srgbClr val="FF0000"/>
                </a:solidFill>
                <a:effectLst/>
                <a:uLnTx/>
                <a:uFillTx/>
                <a:latin typeface="Calibri" pitchFamily="34" charset="0"/>
                <a:ea typeface="+mn-ea"/>
                <a:cs typeface="+mn-cs"/>
              </a:rPr>
              <a:t>48g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alibri" pitchFamily="34" charset="0"/>
                <a:ea typeface="+mn-ea"/>
                <a:cs typeface="+mn-cs"/>
              </a:rPr>
              <a:t>96g</a:t>
            </a:r>
          </a:p>
        </p:txBody>
      </p:sp>
      <p:sp>
        <p:nvSpPr>
          <p:cNvPr id="8" name="Rectangle 9">
            <a:extLst>
              <a:ext uri="{FF2B5EF4-FFF2-40B4-BE49-F238E27FC236}">
                <a16:creationId xmlns:a16="http://schemas.microsoft.com/office/drawing/2014/main" id="{33C2896B-C962-47A8-A74E-6C4EF487C426}"/>
              </a:ext>
            </a:extLst>
          </p:cNvPr>
          <p:cNvSpPr>
            <a:spLocks noChangeArrowheads="1"/>
          </p:cNvSpPr>
          <p:nvPr/>
        </p:nvSpPr>
        <p:spPr bwMode="auto">
          <a:xfrm>
            <a:off x="5270695" y="3727787"/>
            <a:ext cx="2292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X 100%  =  50.0%</a:t>
            </a:r>
          </a:p>
        </p:txBody>
      </p:sp>
      <p:sp>
        <p:nvSpPr>
          <p:cNvPr id="12" name="Rectangle 10">
            <a:extLst>
              <a:ext uri="{FF2B5EF4-FFF2-40B4-BE49-F238E27FC236}">
                <a16:creationId xmlns:a16="http://schemas.microsoft.com/office/drawing/2014/main" id="{0870D08A-A201-451A-85EB-1221A97E66D5}"/>
              </a:ext>
            </a:extLst>
          </p:cNvPr>
          <p:cNvSpPr>
            <a:spLocks noChangeArrowheads="1"/>
          </p:cNvSpPr>
          <p:nvPr/>
        </p:nvSpPr>
        <p:spPr bwMode="auto">
          <a:xfrm>
            <a:off x="4572000" y="449580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srgbClr val="FF0000"/>
                </a:solidFill>
                <a:effectLst/>
                <a:uLnTx/>
                <a:uFillTx/>
                <a:latin typeface="Calibri" pitchFamily="34" charset="0"/>
                <a:ea typeface="+mn-ea"/>
                <a:cs typeface="+mn-cs"/>
              </a:rPr>
              <a:t> 3g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alibri" pitchFamily="34" charset="0"/>
                <a:ea typeface="+mn-ea"/>
                <a:cs typeface="+mn-cs"/>
              </a:rPr>
              <a:t>96g</a:t>
            </a:r>
          </a:p>
        </p:txBody>
      </p:sp>
      <p:sp>
        <p:nvSpPr>
          <p:cNvPr id="14" name="Rectangle 11">
            <a:extLst>
              <a:ext uri="{FF2B5EF4-FFF2-40B4-BE49-F238E27FC236}">
                <a16:creationId xmlns:a16="http://schemas.microsoft.com/office/drawing/2014/main" id="{665779CA-4331-48AF-90B1-C22F26BFF46E}"/>
              </a:ext>
            </a:extLst>
          </p:cNvPr>
          <p:cNvSpPr>
            <a:spLocks noChangeArrowheads="1"/>
          </p:cNvSpPr>
          <p:nvPr/>
        </p:nvSpPr>
        <p:spPr bwMode="auto">
          <a:xfrm>
            <a:off x="5270695" y="4546021"/>
            <a:ext cx="24304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X 100%  =    3.13%</a:t>
            </a:r>
          </a:p>
        </p:txBody>
      </p:sp>
    </p:spTree>
    <p:extLst>
      <p:ext uri="{BB962C8B-B14F-4D97-AF65-F5344CB8AC3E}">
        <p14:creationId xmlns:p14="http://schemas.microsoft.com/office/powerpoint/2010/main" val="209357776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381000" y="1600200"/>
            <a:ext cx="8763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pitchFamily="34" charset="0"/>
                <a:ea typeface="+mn-ea"/>
                <a:cs typeface="+mn-cs"/>
              </a:rPr>
              <a:t>Al(OH)</a:t>
            </a:r>
            <a:r>
              <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rPr>
              <a:t>3</a:t>
            </a:r>
            <a:r>
              <a:rPr kumimoji="0" lang="en-US" altLang="en-US" sz="2800" b="0" i="0" u="none" strike="noStrike" kern="1200" cap="none" spc="0" normalizeH="0" baseline="0" noProof="0" dirty="0">
                <a:ln>
                  <a:noFill/>
                </a:ln>
                <a:solidFill>
                  <a:prstClr val="black"/>
                </a:solidFill>
                <a:effectLst/>
                <a:uLnTx/>
                <a:uFillTx/>
                <a:latin typeface="Calibri"/>
                <a:ea typeface="+mn-ea"/>
                <a:cs typeface="Calibri"/>
              </a:rPr>
              <a:t>•</a:t>
            </a:r>
            <a:r>
              <a:rPr kumimoji="0" lang="en-US" altLang="en-US" sz="4800" b="0" i="0" u="none" strike="noStrike" kern="1200" cap="none" spc="0" normalizeH="0" baseline="0" noProof="0" dirty="0">
                <a:ln>
                  <a:noFill/>
                </a:ln>
                <a:solidFill>
                  <a:prstClr val="black"/>
                </a:solidFill>
                <a:effectLst/>
                <a:uLnTx/>
                <a:uFillTx/>
                <a:latin typeface="Calibri" pitchFamily="34" charset="0"/>
                <a:ea typeface="+mn-ea"/>
                <a:cs typeface="+mn-cs"/>
              </a:rPr>
              <a:t>H</a:t>
            </a:r>
            <a:r>
              <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rPr>
              <a:t>2</a:t>
            </a:r>
            <a:r>
              <a:rPr lang="en-US" altLang="en-US" sz="4800" dirty="0">
                <a:solidFill>
                  <a:prstClr val="black"/>
                </a:solidFill>
              </a:rPr>
              <a:t>O</a:t>
            </a:r>
            <a:endPar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Al   1 x 27 = 27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O    3 x 16 = 48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H         3 x 1 = 3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H</a:t>
            </a:r>
            <a:r>
              <a:rPr kumimoji="0" lang="en-US" altLang="en-US" sz="2800" b="0" i="0" u="none" strike="noStrike" kern="1200" cap="none" spc="0" normalizeH="0" baseline="-25000" noProof="0" dirty="0">
                <a:ln>
                  <a:noFill/>
                </a:ln>
                <a:solidFill>
                  <a:prstClr val="black">
                    <a:lumMod val="95000"/>
                    <a:lumOff val="5000"/>
                  </a:prstClr>
                </a:solidFill>
                <a:effectLst/>
                <a:uLnTx/>
                <a:uFillTx/>
                <a:latin typeface="Calibri" pitchFamily="34" charset="0"/>
                <a:ea typeface="+mn-ea"/>
                <a:cs typeface="+mn-cs"/>
              </a:rPr>
              <a:t>2</a:t>
            </a:r>
            <a:r>
              <a:rPr kumimoji="0" lang="en-US" altLang="en-US" sz="2800" b="0"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O  1 x 18 = 18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800" b="0" i="0" u="none" strike="noStrike" kern="1200" cap="none" spc="0" normalizeH="0" baseline="-25000" noProof="0" dirty="0">
                <a:ln>
                  <a:noFill/>
                </a:ln>
                <a:solidFill>
                  <a:srgbClr val="FF0000"/>
                </a:solidFill>
                <a:effectLst/>
                <a:uLnTx/>
                <a:uFillTx/>
                <a:latin typeface="Calibri" pitchFamily="34" charset="0"/>
                <a:ea typeface="+mn-ea"/>
                <a:cs typeface="+mn-cs"/>
              </a:rPr>
              <a:t>2</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O</a:t>
            </a:r>
          </a:p>
        </p:txBody>
      </p:sp>
      <p:cxnSp>
        <p:nvCxnSpPr>
          <p:cNvPr id="5" name="Straight Connector 4"/>
          <p:cNvCxnSpPr/>
          <p:nvPr/>
        </p:nvCxnSpPr>
        <p:spPr>
          <a:xfrm>
            <a:off x="1790700" y="5865812"/>
            <a:ext cx="1181100" cy="0"/>
          </a:xfrm>
          <a:prstGeom prst="line">
            <a:avLst/>
          </a:prstGeom>
          <a:ln w="28575"/>
        </p:spPr>
        <p:style>
          <a:lnRef idx="3">
            <a:schemeClr val="dk1"/>
          </a:lnRef>
          <a:fillRef idx="0">
            <a:schemeClr val="dk1"/>
          </a:fillRef>
          <a:effectRef idx="2">
            <a:schemeClr val="dk1"/>
          </a:effectRef>
          <a:fontRef idx="minor">
            <a:schemeClr val="tx1"/>
          </a:fontRef>
        </p:style>
      </p:cxnSp>
      <p:sp>
        <p:nvSpPr>
          <p:cNvPr id="4101" name="TextBox 5"/>
          <p:cNvSpPr txBox="1">
            <a:spLocks noChangeArrowheads="1"/>
          </p:cNvSpPr>
          <p:nvPr/>
        </p:nvSpPr>
        <p:spPr bwMode="auto">
          <a:xfrm>
            <a:off x="1638300" y="5921231"/>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rPr>
              <a:t>  96 g/mole</a:t>
            </a:r>
          </a:p>
        </p:txBody>
      </p:sp>
      <p:cxnSp>
        <p:nvCxnSpPr>
          <p:cNvPr id="3" name="Straight Connector 2"/>
          <p:cNvCxnSpPr/>
          <p:nvPr/>
        </p:nvCxnSpPr>
        <p:spPr>
          <a:xfrm>
            <a:off x="228600" y="2438400"/>
            <a:ext cx="312420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699F03C-A643-4D58-BE90-AC5196D41558}"/>
              </a:ext>
            </a:extLst>
          </p:cNvPr>
          <p:cNvSpPr txBox="1">
            <a:spLocks noChangeArrowheads="1"/>
          </p:cNvSpPr>
          <p:nvPr/>
        </p:nvSpPr>
        <p:spPr bwMode="auto">
          <a:xfrm>
            <a:off x="-1172" y="9378"/>
            <a:ext cx="91451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46   </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is the percent composition by mass of  aluminum in</a:t>
            </a: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aluminum hydroxide monohydrate?   </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Round answer to 3 SF</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6">
            <a:extLst>
              <a:ext uri="{FF2B5EF4-FFF2-40B4-BE49-F238E27FC236}">
                <a16:creationId xmlns:a16="http://schemas.microsoft.com/office/drawing/2014/main" id="{DAA5DE8C-FEA5-4A59-80F2-6DD270C14973}"/>
              </a:ext>
            </a:extLst>
          </p:cNvPr>
          <p:cNvSpPr txBox="1">
            <a:spLocks noChangeArrowheads="1"/>
          </p:cNvSpPr>
          <p:nvPr/>
        </p:nvSpPr>
        <p:spPr bwMode="auto">
          <a:xfrm>
            <a:off x="4557932" y="2743200"/>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srgbClr val="FF0000"/>
                </a:solidFill>
                <a:effectLst/>
                <a:uLnTx/>
                <a:uFillTx/>
                <a:latin typeface="Calibri" pitchFamily="34" charset="0"/>
                <a:ea typeface="+mn-ea"/>
                <a:cs typeface="+mn-cs"/>
              </a:rPr>
              <a:t>27g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alibri" pitchFamily="34" charset="0"/>
                <a:ea typeface="+mn-ea"/>
                <a:cs typeface="+mn-cs"/>
              </a:rPr>
              <a:t>96g</a:t>
            </a:r>
          </a:p>
        </p:txBody>
      </p:sp>
      <p:sp>
        <p:nvSpPr>
          <p:cNvPr id="6" name="TextBox 7">
            <a:extLst>
              <a:ext uri="{FF2B5EF4-FFF2-40B4-BE49-F238E27FC236}">
                <a16:creationId xmlns:a16="http://schemas.microsoft.com/office/drawing/2014/main" id="{74F2AED4-CF2A-4C12-819F-B9EAC0DE5C45}"/>
              </a:ext>
            </a:extLst>
          </p:cNvPr>
          <p:cNvSpPr txBox="1">
            <a:spLocks noChangeArrowheads="1"/>
          </p:cNvSpPr>
          <p:nvPr/>
        </p:nvSpPr>
        <p:spPr bwMode="auto">
          <a:xfrm>
            <a:off x="5243732" y="2866310"/>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X 100%  =  28.1%</a:t>
            </a:r>
          </a:p>
        </p:txBody>
      </p:sp>
      <p:sp>
        <p:nvSpPr>
          <p:cNvPr id="7" name="Rectangle 8">
            <a:extLst>
              <a:ext uri="{FF2B5EF4-FFF2-40B4-BE49-F238E27FC236}">
                <a16:creationId xmlns:a16="http://schemas.microsoft.com/office/drawing/2014/main" id="{10430229-DC74-4F96-9A24-DAEA66A7E984}"/>
              </a:ext>
            </a:extLst>
          </p:cNvPr>
          <p:cNvSpPr>
            <a:spLocks noChangeArrowheads="1"/>
          </p:cNvSpPr>
          <p:nvPr/>
        </p:nvSpPr>
        <p:spPr bwMode="auto">
          <a:xfrm>
            <a:off x="4573172" y="3604676"/>
            <a:ext cx="1295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srgbClr val="FF0000"/>
                </a:solidFill>
                <a:effectLst/>
                <a:uLnTx/>
                <a:uFillTx/>
                <a:latin typeface="Calibri" pitchFamily="34" charset="0"/>
                <a:ea typeface="+mn-ea"/>
                <a:cs typeface="+mn-cs"/>
              </a:rPr>
              <a:t>48g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alibri" pitchFamily="34" charset="0"/>
                <a:ea typeface="+mn-ea"/>
                <a:cs typeface="+mn-cs"/>
              </a:rPr>
              <a:t>96g</a:t>
            </a:r>
          </a:p>
        </p:txBody>
      </p:sp>
      <p:sp>
        <p:nvSpPr>
          <p:cNvPr id="8" name="Rectangle 9">
            <a:extLst>
              <a:ext uri="{FF2B5EF4-FFF2-40B4-BE49-F238E27FC236}">
                <a16:creationId xmlns:a16="http://schemas.microsoft.com/office/drawing/2014/main" id="{33C2896B-C962-47A8-A74E-6C4EF487C426}"/>
              </a:ext>
            </a:extLst>
          </p:cNvPr>
          <p:cNvSpPr>
            <a:spLocks noChangeArrowheads="1"/>
          </p:cNvSpPr>
          <p:nvPr/>
        </p:nvSpPr>
        <p:spPr bwMode="auto">
          <a:xfrm>
            <a:off x="5270695" y="3727787"/>
            <a:ext cx="2292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X 100%  =  50.0%</a:t>
            </a:r>
          </a:p>
        </p:txBody>
      </p:sp>
      <p:sp>
        <p:nvSpPr>
          <p:cNvPr id="12" name="Rectangle 10">
            <a:extLst>
              <a:ext uri="{FF2B5EF4-FFF2-40B4-BE49-F238E27FC236}">
                <a16:creationId xmlns:a16="http://schemas.microsoft.com/office/drawing/2014/main" id="{0870D08A-A201-451A-85EB-1221A97E66D5}"/>
              </a:ext>
            </a:extLst>
          </p:cNvPr>
          <p:cNvSpPr>
            <a:spLocks noChangeArrowheads="1"/>
          </p:cNvSpPr>
          <p:nvPr/>
        </p:nvSpPr>
        <p:spPr bwMode="auto">
          <a:xfrm>
            <a:off x="4572000" y="449580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srgbClr val="FF0000"/>
                </a:solidFill>
                <a:effectLst/>
                <a:uLnTx/>
                <a:uFillTx/>
                <a:latin typeface="Calibri" pitchFamily="34" charset="0"/>
                <a:ea typeface="+mn-ea"/>
                <a:cs typeface="+mn-cs"/>
              </a:rPr>
              <a:t> 3g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alibri" pitchFamily="34" charset="0"/>
                <a:ea typeface="+mn-ea"/>
                <a:cs typeface="+mn-cs"/>
              </a:rPr>
              <a:t>96g</a:t>
            </a:r>
          </a:p>
        </p:txBody>
      </p:sp>
      <p:sp>
        <p:nvSpPr>
          <p:cNvPr id="14" name="Rectangle 11">
            <a:extLst>
              <a:ext uri="{FF2B5EF4-FFF2-40B4-BE49-F238E27FC236}">
                <a16:creationId xmlns:a16="http://schemas.microsoft.com/office/drawing/2014/main" id="{665779CA-4331-48AF-90B1-C22F26BFF46E}"/>
              </a:ext>
            </a:extLst>
          </p:cNvPr>
          <p:cNvSpPr>
            <a:spLocks noChangeArrowheads="1"/>
          </p:cNvSpPr>
          <p:nvPr/>
        </p:nvSpPr>
        <p:spPr bwMode="auto">
          <a:xfrm>
            <a:off x="5270695" y="4546021"/>
            <a:ext cx="24304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X 100%  =    3.13%</a:t>
            </a:r>
          </a:p>
        </p:txBody>
      </p:sp>
      <p:cxnSp>
        <p:nvCxnSpPr>
          <p:cNvPr id="13" name="Straight Connector 12">
            <a:extLst>
              <a:ext uri="{FF2B5EF4-FFF2-40B4-BE49-F238E27FC236}">
                <a16:creationId xmlns:a16="http://schemas.microsoft.com/office/drawing/2014/main" id="{03ED3204-377B-479F-9FE1-BF7A7876C957}"/>
              </a:ext>
            </a:extLst>
          </p:cNvPr>
          <p:cNvCxnSpPr/>
          <p:nvPr/>
        </p:nvCxnSpPr>
        <p:spPr>
          <a:xfrm flipV="1">
            <a:off x="6084825" y="5920720"/>
            <a:ext cx="2028423" cy="1588"/>
          </a:xfrm>
          <a:prstGeom prst="line">
            <a:avLst/>
          </a:prstGeom>
          <a:ln w="19050">
            <a:solidFill>
              <a:srgbClr val="FF0000"/>
            </a:solidFill>
          </a:ln>
        </p:spPr>
        <p:style>
          <a:lnRef idx="2">
            <a:schemeClr val="accent2"/>
          </a:lnRef>
          <a:fillRef idx="0">
            <a:schemeClr val="accent2"/>
          </a:fillRef>
          <a:effectRef idx="1">
            <a:schemeClr val="accent2"/>
          </a:effectRef>
          <a:fontRef idx="minor">
            <a:schemeClr val="tx1"/>
          </a:fontRef>
        </p:style>
      </p:cxnSp>
      <p:sp>
        <p:nvSpPr>
          <p:cNvPr id="15" name="Rectangle 10">
            <a:extLst>
              <a:ext uri="{FF2B5EF4-FFF2-40B4-BE49-F238E27FC236}">
                <a16:creationId xmlns:a16="http://schemas.microsoft.com/office/drawing/2014/main" id="{A5B34103-3D24-4E91-A621-CFAA29A07A95}"/>
              </a:ext>
            </a:extLst>
          </p:cNvPr>
          <p:cNvSpPr>
            <a:spLocks noChangeArrowheads="1"/>
          </p:cNvSpPr>
          <p:nvPr/>
        </p:nvSpPr>
        <p:spPr bwMode="auto">
          <a:xfrm>
            <a:off x="4627098" y="5329964"/>
            <a:ext cx="4381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srgbClr val="FF0000"/>
                </a:solidFill>
                <a:effectLst/>
                <a:uLnTx/>
                <a:uFillTx/>
                <a:latin typeface="Calibri" pitchFamily="34" charset="0"/>
                <a:ea typeface="+mn-ea"/>
                <a:cs typeface="+mn-cs"/>
              </a:rPr>
              <a:t> 18g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alibri" pitchFamily="34" charset="0"/>
                <a:ea typeface="+mn-ea"/>
                <a:cs typeface="+mn-cs"/>
              </a:rPr>
              <a:t> 96g</a:t>
            </a:r>
          </a:p>
        </p:txBody>
      </p:sp>
      <p:sp>
        <p:nvSpPr>
          <p:cNvPr id="16" name="Rectangle 11">
            <a:extLst>
              <a:ext uri="{FF2B5EF4-FFF2-40B4-BE49-F238E27FC236}">
                <a16:creationId xmlns:a16="http://schemas.microsoft.com/office/drawing/2014/main" id="{0BA00886-BAD0-498E-B65E-80743778801E}"/>
              </a:ext>
            </a:extLst>
          </p:cNvPr>
          <p:cNvSpPr>
            <a:spLocks noChangeArrowheads="1"/>
          </p:cNvSpPr>
          <p:nvPr/>
        </p:nvSpPr>
        <p:spPr bwMode="auto">
          <a:xfrm>
            <a:off x="5488104" y="5388908"/>
            <a:ext cx="21547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X 100% = 18.8%</a:t>
            </a:r>
          </a:p>
        </p:txBody>
      </p:sp>
    </p:spTree>
    <p:extLst>
      <p:ext uri="{BB962C8B-B14F-4D97-AF65-F5344CB8AC3E}">
        <p14:creationId xmlns:p14="http://schemas.microsoft.com/office/powerpoint/2010/main" val="215892461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381000" y="1600200"/>
            <a:ext cx="8763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pitchFamily="34" charset="0"/>
                <a:ea typeface="+mn-ea"/>
                <a:cs typeface="+mn-cs"/>
              </a:rPr>
              <a:t>Al(OH)</a:t>
            </a:r>
            <a:r>
              <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rPr>
              <a:t>3</a:t>
            </a:r>
            <a:r>
              <a:rPr kumimoji="0" lang="en-US" altLang="en-US" sz="2800" b="0" i="0" u="none" strike="noStrike" kern="1200" cap="none" spc="0" normalizeH="0" baseline="0" noProof="0" dirty="0">
                <a:ln>
                  <a:noFill/>
                </a:ln>
                <a:solidFill>
                  <a:prstClr val="black"/>
                </a:solidFill>
                <a:effectLst/>
                <a:uLnTx/>
                <a:uFillTx/>
                <a:latin typeface="Calibri"/>
                <a:ea typeface="+mn-ea"/>
                <a:cs typeface="Calibri"/>
              </a:rPr>
              <a:t>•</a:t>
            </a:r>
            <a:r>
              <a:rPr kumimoji="0" lang="en-US" altLang="en-US" sz="4800" b="0" i="0" u="none" strike="noStrike" kern="1200" cap="none" spc="0" normalizeH="0" baseline="0" noProof="0" dirty="0">
                <a:ln>
                  <a:noFill/>
                </a:ln>
                <a:solidFill>
                  <a:prstClr val="black"/>
                </a:solidFill>
                <a:effectLst/>
                <a:uLnTx/>
                <a:uFillTx/>
                <a:latin typeface="Calibri" pitchFamily="34" charset="0"/>
                <a:ea typeface="+mn-ea"/>
                <a:cs typeface="+mn-cs"/>
              </a:rPr>
              <a:t>H</a:t>
            </a:r>
            <a:r>
              <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rPr>
              <a:t>2</a:t>
            </a:r>
            <a:r>
              <a:rPr lang="en-US" altLang="en-US" sz="4800" dirty="0">
                <a:solidFill>
                  <a:prstClr val="black"/>
                </a:solidFill>
              </a:rPr>
              <a:t>O</a:t>
            </a:r>
            <a:endParaRPr kumimoji="0" lang="en-US" altLang="en-US" sz="4800" b="0" i="0" u="none" strike="noStrike" kern="1200" cap="none" spc="0" normalizeH="0" baseline="-2500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Al   1 x 27 = 27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O    3 x 16 = 48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itchFamily="34" charset="0"/>
                <a:ea typeface="+mn-ea"/>
                <a:cs typeface="+mn-cs"/>
              </a:rPr>
              <a:t>H         3 x 1 = 3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H</a:t>
            </a:r>
            <a:r>
              <a:rPr kumimoji="0" lang="en-US" altLang="en-US" sz="2800" b="0" i="0" u="none" strike="noStrike" kern="1200" cap="none" spc="0" normalizeH="0" baseline="-25000" noProof="0" dirty="0">
                <a:ln>
                  <a:noFill/>
                </a:ln>
                <a:solidFill>
                  <a:prstClr val="black">
                    <a:lumMod val="95000"/>
                    <a:lumOff val="5000"/>
                  </a:prstClr>
                </a:solidFill>
                <a:effectLst/>
                <a:uLnTx/>
                <a:uFillTx/>
                <a:latin typeface="Calibri" pitchFamily="34" charset="0"/>
                <a:ea typeface="+mn-ea"/>
                <a:cs typeface="+mn-cs"/>
              </a:rPr>
              <a:t>2</a:t>
            </a:r>
            <a:r>
              <a:rPr kumimoji="0" lang="en-US" altLang="en-US" sz="2800" b="0"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O  1 x 18 = 18               </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800" b="0" i="0" u="none" strike="noStrike" kern="1200" cap="none" spc="0" normalizeH="0" baseline="-25000" noProof="0" dirty="0">
                <a:ln>
                  <a:noFill/>
                </a:ln>
                <a:solidFill>
                  <a:srgbClr val="FF0000"/>
                </a:solidFill>
                <a:effectLst/>
                <a:uLnTx/>
                <a:uFillTx/>
                <a:latin typeface="Calibri" pitchFamily="34" charset="0"/>
                <a:ea typeface="+mn-ea"/>
                <a:cs typeface="+mn-cs"/>
              </a:rPr>
              <a:t>2</a:t>
            </a:r>
            <a:r>
              <a:rPr kumimoji="0" lang="en-US" altLang="en-US" sz="2800" b="0" i="0" u="none" strike="noStrike" kern="1200" cap="none" spc="0" normalizeH="0" baseline="0" noProof="0" dirty="0">
                <a:ln>
                  <a:noFill/>
                </a:ln>
                <a:solidFill>
                  <a:srgbClr val="FF0000"/>
                </a:solidFill>
                <a:effectLst/>
                <a:uLnTx/>
                <a:uFillTx/>
                <a:latin typeface="Calibri" pitchFamily="34" charset="0"/>
                <a:ea typeface="+mn-ea"/>
                <a:cs typeface="+mn-cs"/>
              </a:rPr>
              <a:t>O</a:t>
            </a:r>
          </a:p>
        </p:txBody>
      </p:sp>
      <p:cxnSp>
        <p:nvCxnSpPr>
          <p:cNvPr id="5" name="Straight Connector 4"/>
          <p:cNvCxnSpPr/>
          <p:nvPr/>
        </p:nvCxnSpPr>
        <p:spPr>
          <a:xfrm>
            <a:off x="1790700" y="5865812"/>
            <a:ext cx="1181100" cy="0"/>
          </a:xfrm>
          <a:prstGeom prst="line">
            <a:avLst/>
          </a:prstGeom>
          <a:ln w="28575"/>
        </p:spPr>
        <p:style>
          <a:lnRef idx="3">
            <a:schemeClr val="dk1"/>
          </a:lnRef>
          <a:fillRef idx="0">
            <a:schemeClr val="dk1"/>
          </a:fillRef>
          <a:effectRef idx="2">
            <a:schemeClr val="dk1"/>
          </a:effectRef>
          <a:fontRef idx="minor">
            <a:schemeClr val="tx1"/>
          </a:fontRef>
        </p:style>
      </p:cxnSp>
      <p:sp>
        <p:nvSpPr>
          <p:cNvPr id="4101" name="TextBox 5"/>
          <p:cNvSpPr txBox="1">
            <a:spLocks noChangeArrowheads="1"/>
          </p:cNvSpPr>
          <p:nvPr/>
        </p:nvSpPr>
        <p:spPr bwMode="auto">
          <a:xfrm>
            <a:off x="1638300" y="5921231"/>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mn-cs"/>
              </a:rPr>
              <a:t>  96 g/mole</a:t>
            </a:r>
          </a:p>
        </p:txBody>
      </p:sp>
      <p:cxnSp>
        <p:nvCxnSpPr>
          <p:cNvPr id="3" name="Straight Connector 2"/>
          <p:cNvCxnSpPr/>
          <p:nvPr/>
        </p:nvCxnSpPr>
        <p:spPr>
          <a:xfrm>
            <a:off x="228600" y="2438400"/>
            <a:ext cx="312420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699F03C-A643-4D58-BE90-AC5196D41558}"/>
              </a:ext>
            </a:extLst>
          </p:cNvPr>
          <p:cNvSpPr txBox="1">
            <a:spLocks noChangeArrowheads="1"/>
          </p:cNvSpPr>
          <p:nvPr/>
        </p:nvSpPr>
        <p:spPr bwMode="auto">
          <a:xfrm>
            <a:off x="-1172" y="9378"/>
            <a:ext cx="914517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46   ALWAYS DO THE WHOLE MATH PROBLEM, make sure you get to 100%, to be sure you didn’t make a boo-boo, and the answer is (of course)</a:t>
            </a:r>
          </a:p>
        </p:txBody>
      </p:sp>
      <p:sp>
        <p:nvSpPr>
          <p:cNvPr id="4" name="TextBox 6">
            <a:extLst>
              <a:ext uri="{FF2B5EF4-FFF2-40B4-BE49-F238E27FC236}">
                <a16:creationId xmlns:a16="http://schemas.microsoft.com/office/drawing/2014/main" id="{DAA5DE8C-FEA5-4A59-80F2-6DD270C14973}"/>
              </a:ext>
            </a:extLst>
          </p:cNvPr>
          <p:cNvSpPr txBox="1">
            <a:spLocks noChangeArrowheads="1"/>
          </p:cNvSpPr>
          <p:nvPr/>
        </p:nvSpPr>
        <p:spPr bwMode="auto">
          <a:xfrm>
            <a:off x="4557932" y="2743200"/>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srgbClr val="FF0000"/>
                </a:solidFill>
                <a:effectLst/>
                <a:uLnTx/>
                <a:uFillTx/>
                <a:latin typeface="Calibri" pitchFamily="34" charset="0"/>
                <a:ea typeface="+mn-ea"/>
                <a:cs typeface="+mn-cs"/>
              </a:rPr>
              <a:t>27g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alibri" pitchFamily="34" charset="0"/>
                <a:ea typeface="+mn-ea"/>
                <a:cs typeface="+mn-cs"/>
              </a:rPr>
              <a:t>96g</a:t>
            </a:r>
          </a:p>
        </p:txBody>
      </p:sp>
      <p:sp>
        <p:nvSpPr>
          <p:cNvPr id="6" name="TextBox 7">
            <a:extLst>
              <a:ext uri="{FF2B5EF4-FFF2-40B4-BE49-F238E27FC236}">
                <a16:creationId xmlns:a16="http://schemas.microsoft.com/office/drawing/2014/main" id="{74F2AED4-CF2A-4C12-819F-B9EAC0DE5C45}"/>
              </a:ext>
            </a:extLst>
          </p:cNvPr>
          <p:cNvSpPr txBox="1">
            <a:spLocks noChangeArrowheads="1"/>
          </p:cNvSpPr>
          <p:nvPr/>
        </p:nvSpPr>
        <p:spPr bwMode="auto">
          <a:xfrm>
            <a:off x="5243732" y="2866310"/>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X 100%  =  28.1%</a:t>
            </a:r>
          </a:p>
        </p:txBody>
      </p:sp>
      <p:sp>
        <p:nvSpPr>
          <p:cNvPr id="7" name="Rectangle 8">
            <a:extLst>
              <a:ext uri="{FF2B5EF4-FFF2-40B4-BE49-F238E27FC236}">
                <a16:creationId xmlns:a16="http://schemas.microsoft.com/office/drawing/2014/main" id="{10430229-DC74-4F96-9A24-DAEA66A7E984}"/>
              </a:ext>
            </a:extLst>
          </p:cNvPr>
          <p:cNvSpPr>
            <a:spLocks noChangeArrowheads="1"/>
          </p:cNvSpPr>
          <p:nvPr/>
        </p:nvSpPr>
        <p:spPr bwMode="auto">
          <a:xfrm>
            <a:off x="4573172" y="3604676"/>
            <a:ext cx="1295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srgbClr val="FF0000"/>
                </a:solidFill>
                <a:effectLst/>
                <a:uLnTx/>
                <a:uFillTx/>
                <a:latin typeface="Calibri" pitchFamily="34" charset="0"/>
                <a:ea typeface="+mn-ea"/>
                <a:cs typeface="+mn-cs"/>
              </a:rPr>
              <a:t>48g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alibri" pitchFamily="34" charset="0"/>
                <a:ea typeface="+mn-ea"/>
                <a:cs typeface="+mn-cs"/>
              </a:rPr>
              <a:t>96g</a:t>
            </a:r>
          </a:p>
        </p:txBody>
      </p:sp>
      <p:sp>
        <p:nvSpPr>
          <p:cNvPr id="8" name="Rectangle 9">
            <a:extLst>
              <a:ext uri="{FF2B5EF4-FFF2-40B4-BE49-F238E27FC236}">
                <a16:creationId xmlns:a16="http://schemas.microsoft.com/office/drawing/2014/main" id="{33C2896B-C962-47A8-A74E-6C4EF487C426}"/>
              </a:ext>
            </a:extLst>
          </p:cNvPr>
          <p:cNvSpPr>
            <a:spLocks noChangeArrowheads="1"/>
          </p:cNvSpPr>
          <p:nvPr/>
        </p:nvSpPr>
        <p:spPr bwMode="auto">
          <a:xfrm>
            <a:off x="5270695" y="3727787"/>
            <a:ext cx="2292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X 100%  =  50.0%</a:t>
            </a:r>
          </a:p>
        </p:txBody>
      </p:sp>
      <p:sp>
        <p:nvSpPr>
          <p:cNvPr id="12" name="Rectangle 10">
            <a:extLst>
              <a:ext uri="{FF2B5EF4-FFF2-40B4-BE49-F238E27FC236}">
                <a16:creationId xmlns:a16="http://schemas.microsoft.com/office/drawing/2014/main" id="{0870D08A-A201-451A-85EB-1221A97E66D5}"/>
              </a:ext>
            </a:extLst>
          </p:cNvPr>
          <p:cNvSpPr>
            <a:spLocks noChangeArrowheads="1"/>
          </p:cNvSpPr>
          <p:nvPr/>
        </p:nvSpPr>
        <p:spPr bwMode="auto">
          <a:xfrm>
            <a:off x="4572000" y="449580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srgbClr val="FF0000"/>
                </a:solidFill>
                <a:effectLst/>
                <a:uLnTx/>
                <a:uFillTx/>
                <a:latin typeface="Calibri" pitchFamily="34" charset="0"/>
                <a:ea typeface="+mn-ea"/>
                <a:cs typeface="+mn-cs"/>
              </a:rPr>
              <a:t> 3g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alibri" pitchFamily="34" charset="0"/>
                <a:ea typeface="+mn-ea"/>
                <a:cs typeface="+mn-cs"/>
              </a:rPr>
              <a:t>96g</a:t>
            </a:r>
          </a:p>
        </p:txBody>
      </p:sp>
      <p:sp>
        <p:nvSpPr>
          <p:cNvPr id="14" name="Rectangle 11">
            <a:extLst>
              <a:ext uri="{FF2B5EF4-FFF2-40B4-BE49-F238E27FC236}">
                <a16:creationId xmlns:a16="http://schemas.microsoft.com/office/drawing/2014/main" id="{665779CA-4331-48AF-90B1-C22F26BFF46E}"/>
              </a:ext>
            </a:extLst>
          </p:cNvPr>
          <p:cNvSpPr>
            <a:spLocks noChangeArrowheads="1"/>
          </p:cNvSpPr>
          <p:nvPr/>
        </p:nvSpPr>
        <p:spPr bwMode="auto">
          <a:xfrm>
            <a:off x="5270695" y="4546021"/>
            <a:ext cx="24304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X 100%  =    3.13%</a:t>
            </a:r>
          </a:p>
        </p:txBody>
      </p:sp>
      <p:cxnSp>
        <p:nvCxnSpPr>
          <p:cNvPr id="13" name="Straight Connector 12">
            <a:extLst>
              <a:ext uri="{FF2B5EF4-FFF2-40B4-BE49-F238E27FC236}">
                <a16:creationId xmlns:a16="http://schemas.microsoft.com/office/drawing/2014/main" id="{03ED3204-377B-479F-9FE1-BF7A7876C957}"/>
              </a:ext>
            </a:extLst>
          </p:cNvPr>
          <p:cNvCxnSpPr/>
          <p:nvPr/>
        </p:nvCxnSpPr>
        <p:spPr>
          <a:xfrm flipV="1">
            <a:off x="6084825" y="5920720"/>
            <a:ext cx="2028423" cy="1588"/>
          </a:xfrm>
          <a:prstGeom prst="line">
            <a:avLst/>
          </a:prstGeom>
          <a:ln w="19050">
            <a:solidFill>
              <a:srgbClr val="FF0000"/>
            </a:solidFill>
          </a:ln>
        </p:spPr>
        <p:style>
          <a:lnRef idx="2">
            <a:schemeClr val="accent2"/>
          </a:lnRef>
          <a:fillRef idx="0">
            <a:schemeClr val="accent2"/>
          </a:fillRef>
          <a:effectRef idx="1">
            <a:schemeClr val="accent2"/>
          </a:effectRef>
          <a:fontRef idx="minor">
            <a:schemeClr val="tx1"/>
          </a:fontRef>
        </p:style>
      </p:cxnSp>
      <p:sp>
        <p:nvSpPr>
          <p:cNvPr id="15" name="Rectangle 10">
            <a:extLst>
              <a:ext uri="{FF2B5EF4-FFF2-40B4-BE49-F238E27FC236}">
                <a16:creationId xmlns:a16="http://schemas.microsoft.com/office/drawing/2014/main" id="{A5B34103-3D24-4E91-A621-CFAA29A07A95}"/>
              </a:ext>
            </a:extLst>
          </p:cNvPr>
          <p:cNvSpPr>
            <a:spLocks noChangeArrowheads="1"/>
          </p:cNvSpPr>
          <p:nvPr/>
        </p:nvSpPr>
        <p:spPr bwMode="auto">
          <a:xfrm>
            <a:off x="4627098" y="5329964"/>
            <a:ext cx="4381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srgbClr val="FF0000"/>
                </a:solidFill>
                <a:effectLst/>
                <a:uLnTx/>
                <a:uFillTx/>
                <a:latin typeface="Calibri" pitchFamily="34" charset="0"/>
                <a:ea typeface="+mn-ea"/>
                <a:cs typeface="+mn-cs"/>
              </a:rPr>
              <a:t> 18g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Calibri" pitchFamily="34" charset="0"/>
                <a:ea typeface="+mn-ea"/>
                <a:cs typeface="+mn-cs"/>
              </a:rPr>
              <a:t> 96g</a:t>
            </a:r>
            <a:endParaRPr kumimoji="0" lang="en-US" altLang="en-US" sz="2000" b="0" i="0" u="none" strike="noStrike" kern="1200" cap="none" spc="0" normalizeH="0" baseline="0" noProof="0" dirty="0">
              <a:ln>
                <a:noFill/>
              </a:ln>
              <a:solidFill>
                <a:srgbClr val="FF0000"/>
              </a:solidFill>
              <a:effectLst/>
              <a:uLnTx/>
              <a:uFillTx/>
              <a:latin typeface="Calibri" pitchFamily="34" charset="0"/>
              <a:ea typeface="+mn-ea"/>
              <a:cs typeface="+mn-cs"/>
            </a:endParaRPr>
          </a:p>
        </p:txBody>
      </p:sp>
      <p:sp>
        <p:nvSpPr>
          <p:cNvPr id="16" name="Rectangle 11">
            <a:extLst>
              <a:ext uri="{FF2B5EF4-FFF2-40B4-BE49-F238E27FC236}">
                <a16:creationId xmlns:a16="http://schemas.microsoft.com/office/drawing/2014/main" id="{0BA00886-BAD0-498E-B65E-80743778801E}"/>
              </a:ext>
            </a:extLst>
          </p:cNvPr>
          <p:cNvSpPr>
            <a:spLocks noChangeArrowheads="1"/>
          </p:cNvSpPr>
          <p:nvPr/>
        </p:nvSpPr>
        <p:spPr bwMode="auto">
          <a:xfrm>
            <a:off x="5488104" y="5388908"/>
            <a:ext cx="21547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X 100% = 18.8%</a:t>
            </a:r>
          </a:p>
        </p:txBody>
      </p:sp>
      <p:sp>
        <p:nvSpPr>
          <p:cNvPr id="9" name="TextBox 14">
            <a:extLst>
              <a:ext uri="{FF2B5EF4-FFF2-40B4-BE49-F238E27FC236}">
                <a16:creationId xmlns:a16="http://schemas.microsoft.com/office/drawing/2014/main" id="{60CBC8A5-6557-4233-9FA7-8EB82EBDB495}"/>
              </a:ext>
            </a:extLst>
          </p:cNvPr>
          <p:cNvSpPr txBox="1">
            <a:spLocks noChangeArrowheads="1"/>
          </p:cNvSpPr>
          <p:nvPr/>
        </p:nvSpPr>
        <p:spPr bwMode="auto">
          <a:xfrm>
            <a:off x="5941031" y="6086560"/>
            <a:ext cx="32445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Comic Sans MS" pitchFamily="66" charset="0"/>
                <a:ea typeface="+mn-ea"/>
                <a:cs typeface="+mn-cs"/>
              </a:rPr>
              <a:t>  100.03% = 100%</a:t>
            </a:r>
          </a:p>
        </p:txBody>
      </p:sp>
      <p:sp>
        <p:nvSpPr>
          <p:cNvPr id="11" name="Oval 10">
            <a:extLst>
              <a:ext uri="{FF2B5EF4-FFF2-40B4-BE49-F238E27FC236}">
                <a16:creationId xmlns:a16="http://schemas.microsoft.com/office/drawing/2014/main" id="{27F06A82-2E9B-9BD8-D963-A033FEE04EDC}"/>
              </a:ext>
            </a:extLst>
          </p:cNvPr>
          <p:cNvSpPr/>
          <p:nvPr/>
        </p:nvSpPr>
        <p:spPr>
          <a:xfrm rot="20842923">
            <a:off x="6586212" y="2530497"/>
            <a:ext cx="1676400" cy="1018879"/>
          </a:xfrm>
          <a:prstGeom prst="ellipse">
            <a:avLst/>
          </a:prstGeom>
          <a:no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86561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304800" y="457200"/>
            <a:ext cx="8610600" cy="4267200"/>
          </a:xfrm>
        </p:spPr>
        <p:txBody>
          <a:bodyPr/>
          <a:lstStyle/>
          <a:p>
            <a:pPr eaLnBrk="1" hangingPunct="1"/>
            <a:r>
              <a:rPr lang="en-US" altLang="en-US" dirty="0"/>
              <a:t>OB:  Percent composition by mass and mole problems combined.</a:t>
            </a:r>
            <a:br>
              <a:rPr lang="en-US" altLang="en-US" dirty="0"/>
            </a:br>
            <a:br>
              <a:rPr lang="en-US" altLang="en-US" dirty="0"/>
            </a:br>
            <a:r>
              <a:rPr lang="en-US" altLang="en-US" dirty="0">
                <a:solidFill>
                  <a:srgbClr val="FF0000"/>
                </a:solidFill>
              </a:rPr>
              <a:t> </a:t>
            </a:r>
          </a:p>
        </p:txBody>
      </p:sp>
    </p:spTree>
    <p:extLst>
      <p:ext uri="{BB962C8B-B14F-4D97-AF65-F5344CB8AC3E}">
        <p14:creationId xmlns:p14="http://schemas.microsoft.com/office/powerpoint/2010/main" val="23108246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28545"/>
            <a:ext cx="906780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500" b="1" i="0" u="none" strike="noStrike" kern="1200" cap="none" spc="0" normalizeH="0" baseline="0" noProof="0" dirty="0">
                <a:ln>
                  <a:noFill/>
                </a:ln>
                <a:solidFill>
                  <a:srgbClr val="006600"/>
                </a:solidFill>
                <a:effectLst/>
                <a:uLnTx/>
                <a:uFillTx/>
                <a:latin typeface="Calibri" pitchFamily="34" charset="0"/>
                <a:ea typeface="+mn-ea"/>
                <a:cs typeface="+mn-cs"/>
              </a:rPr>
              <a:t>47.</a:t>
            </a:r>
            <a:r>
              <a:rPr kumimoji="0" lang="en-US" altLang="en-US" sz="3200"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  </a:t>
            </a:r>
            <a:br>
              <a:rPr kumimoji="0" lang="en-US" altLang="en-US" sz="3200"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br>
            <a:r>
              <a:rPr kumimoji="0" lang="en-US" altLang="en-US" sz="3200"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                       </a:t>
            </a:r>
          </a:p>
        </p:txBody>
      </p:sp>
      <p:sp>
        <p:nvSpPr>
          <p:cNvPr id="2" name="TextBox 1"/>
          <p:cNvSpPr txBox="1"/>
          <p:nvPr/>
        </p:nvSpPr>
        <p:spPr>
          <a:xfrm>
            <a:off x="2311400" y="28545"/>
            <a:ext cx="6858000" cy="255454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You find a box with a bar of metal that is stamped </a:t>
            </a:r>
            <a:r>
              <a:rPr kumimoji="0" lang="en-US" altLang="en-US" sz="3200" b="0"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PURE GOLD</a:t>
            </a:r>
            <a: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b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The bar weighs 324.8 grams EXACTLY.  </a:t>
            </a:r>
            <a:b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How many atoms of gold do you have?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D6A3C344-D0F9-4546-BB21-7B58D1BB7B29}"/>
              </a:ext>
            </a:extLst>
          </p:cNvPr>
          <p:cNvSpPr txBox="1"/>
          <p:nvPr/>
        </p:nvSpPr>
        <p:spPr>
          <a:xfrm>
            <a:off x="-8467" y="2352258"/>
            <a:ext cx="91440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Step one, convert grams to moles</a:t>
            </a:r>
          </a:p>
        </p:txBody>
      </p:sp>
    </p:spTree>
    <p:extLst>
      <p:ext uri="{BB962C8B-B14F-4D97-AF65-F5344CB8AC3E}">
        <p14:creationId xmlns:p14="http://schemas.microsoft.com/office/powerpoint/2010/main" val="182662695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65100" y="98425"/>
            <a:ext cx="8978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47.</a:t>
            </a:r>
            <a:r>
              <a:rPr kumimoji="0" lang="en-US" alt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How many atoms of gold are in 324.8 grams of gold?</a:t>
            </a:r>
          </a:p>
        </p:txBody>
      </p:sp>
      <p:sp>
        <p:nvSpPr>
          <p:cNvPr id="6147" name="TextBox 2"/>
          <p:cNvSpPr txBox="1">
            <a:spLocks noChangeArrowheads="1"/>
          </p:cNvSpPr>
          <p:nvPr/>
        </p:nvSpPr>
        <p:spPr bwMode="auto">
          <a:xfrm>
            <a:off x="381000" y="2568575"/>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t>324.8 g Au</a:t>
            </a:r>
            <a:b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br>
            <a:r>
              <a:rPr kumimoji="0" lang="en-US" altLang="en-US" sz="2000" b="0" i="0" u="none" strike="noStrike" kern="1200" cap="none" spc="0" normalizeH="0" baseline="0" noProof="0" dirty="0">
                <a:ln>
                  <a:noFill/>
                </a:ln>
                <a:solidFill>
                  <a:prstClr val="black"/>
                </a:solidFill>
                <a:effectLst/>
                <a:uLnTx/>
                <a:uFillTx/>
                <a:latin typeface="Comic Sans MS" pitchFamily="66" charset="0"/>
                <a:ea typeface="+mn-ea"/>
                <a:cs typeface="+mn-cs"/>
              </a:rPr>
              <a:t>1</a:t>
            </a:r>
          </a:p>
        </p:txBody>
      </p:sp>
      <p:sp>
        <p:nvSpPr>
          <p:cNvPr id="2" name="TextBox 1">
            <a:extLst>
              <a:ext uri="{FF2B5EF4-FFF2-40B4-BE49-F238E27FC236}">
                <a16:creationId xmlns:a16="http://schemas.microsoft.com/office/drawing/2014/main" id="{AC504353-52A2-A073-5F9A-0BDEEE1C4FCC}"/>
              </a:ext>
            </a:extLst>
          </p:cNvPr>
          <p:cNvSpPr txBox="1"/>
          <p:nvPr/>
        </p:nvSpPr>
        <p:spPr>
          <a:xfrm>
            <a:off x="187678" y="3531092"/>
            <a:ext cx="2286000" cy="646331"/>
          </a:xfrm>
          <a:prstGeom prst="rect">
            <a:avLst/>
          </a:prstGeom>
          <a:noFill/>
        </p:spPr>
        <p:txBody>
          <a:bodyPr wrap="square" rtlCol="0">
            <a:spAutoFit/>
          </a:bodyPr>
          <a:lstStyle/>
          <a:p>
            <a:pPr algn="ctr"/>
            <a:r>
              <a:rPr lang="en-US" b="1" dirty="0">
                <a:solidFill>
                  <a:srgbClr val="FF0000"/>
                </a:solidFill>
              </a:rPr>
              <a:t>Start </a:t>
            </a:r>
            <a:br>
              <a:rPr lang="en-US" b="1" dirty="0">
                <a:solidFill>
                  <a:srgbClr val="FF0000"/>
                </a:solidFill>
              </a:rPr>
            </a:br>
            <a:r>
              <a:rPr lang="en-US" b="1" dirty="0">
                <a:solidFill>
                  <a:srgbClr val="FF0000"/>
                </a:solidFill>
              </a:rPr>
              <a:t>OVER ONE</a:t>
            </a:r>
          </a:p>
        </p:txBody>
      </p:sp>
    </p:spTree>
    <p:extLst>
      <p:ext uri="{BB962C8B-B14F-4D97-AF65-F5344CB8AC3E}">
        <p14:creationId xmlns:p14="http://schemas.microsoft.com/office/powerpoint/2010/main" val="186695872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65100" y="98425"/>
            <a:ext cx="8978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47.</a:t>
            </a:r>
            <a:r>
              <a:rPr kumimoji="0" lang="en-US" alt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How many atoms of gold are in 324.8 grams of gold?</a:t>
            </a:r>
          </a:p>
        </p:txBody>
      </p:sp>
      <p:sp>
        <p:nvSpPr>
          <p:cNvPr id="6147" name="TextBox 2"/>
          <p:cNvSpPr txBox="1">
            <a:spLocks noChangeArrowheads="1"/>
          </p:cNvSpPr>
          <p:nvPr/>
        </p:nvSpPr>
        <p:spPr bwMode="auto">
          <a:xfrm>
            <a:off x="381000" y="2568575"/>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t>324.8 g Au</a:t>
            </a:r>
            <a:b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br>
            <a:r>
              <a:rPr kumimoji="0" lang="en-US" altLang="en-US" sz="2000" b="0" i="0" u="none" strike="noStrike" kern="1200" cap="none" spc="0" normalizeH="0" baseline="0" noProof="0" dirty="0">
                <a:ln>
                  <a:noFill/>
                </a:ln>
                <a:solidFill>
                  <a:prstClr val="black"/>
                </a:solidFill>
                <a:effectLst/>
                <a:uLnTx/>
                <a:uFillTx/>
                <a:latin typeface="Comic Sans MS" pitchFamily="66" charset="0"/>
                <a:ea typeface="+mn-ea"/>
                <a:cs typeface="+mn-cs"/>
              </a:rPr>
              <a:t>1</a:t>
            </a:r>
          </a:p>
        </p:txBody>
      </p:sp>
      <p:sp>
        <p:nvSpPr>
          <p:cNvPr id="6148" name="TextBox 3"/>
          <p:cNvSpPr txBox="1">
            <a:spLocks noChangeArrowheads="1"/>
          </p:cNvSpPr>
          <p:nvPr/>
        </p:nvSpPr>
        <p:spPr bwMode="auto">
          <a:xfrm>
            <a:off x="1981200" y="25685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omic Sans MS" pitchFamily="66" charset="0"/>
                <a:ea typeface="+mn-ea"/>
                <a:cs typeface="+mn-cs"/>
              </a:rPr>
              <a:t>x</a:t>
            </a:r>
          </a:p>
        </p:txBody>
      </p:sp>
      <p:sp>
        <p:nvSpPr>
          <p:cNvPr id="6149" name="Rectangle 5"/>
          <p:cNvSpPr>
            <a:spLocks noChangeArrowheads="1"/>
          </p:cNvSpPr>
          <p:nvPr/>
        </p:nvSpPr>
        <p:spPr bwMode="auto">
          <a:xfrm>
            <a:off x="2209800" y="2568575"/>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a:ln>
                  <a:noFill/>
                </a:ln>
                <a:solidFill>
                  <a:srgbClr val="000000"/>
                </a:solidFill>
                <a:effectLst/>
                <a:uLnTx/>
                <a:uFillTx/>
                <a:latin typeface="Comic Sans MS" pitchFamily="66" charset="0"/>
                <a:ea typeface="+mn-ea"/>
                <a:cs typeface="+mn-cs"/>
              </a:rPr>
              <a:t>1 mole Au</a:t>
            </a:r>
            <a:br>
              <a:rPr kumimoji="0" lang="en-US" altLang="en-US" sz="2000" b="0" i="0" u="sng" strike="noStrike" kern="1200" cap="none" spc="0" normalizeH="0" baseline="0" noProof="0">
                <a:ln>
                  <a:noFill/>
                </a:ln>
                <a:solidFill>
                  <a:srgbClr val="000000"/>
                </a:solidFill>
                <a:effectLst/>
                <a:uLnTx/>
                <a:uFillTx/>
                <a:latin typeface="Comic Sans MS" pitchFamily="66" charset="0"/>
                <a:ea typeface="+mn-ea"/>
                <a:cs typeface="+mn-cs"/>
              </a:rPr>
            </a:br>
            <a:r>
              <a:rPr kumimoji="0" lang="en-US" altLang="en-US" sz="2000" b="0" i="0" u="none" strike="noStrike" kern="1200" cap="none" spc="0" normalizeH="0" baseline="0" noProof="0">
                <a:ln>
                  <a:noFill/>
                </a:ln>
                <a:solidFill>
                  <a:srgbClr val="000000"/>
                </a:solidFill>
                <a:effectLst/>
                <a:uLnTx/>
                <a:uFillTx/>
                <a:latin typeface="Comic Sans MS" pitchFamily="66" charset="0"/>
                <a:ea typeface="+mn-ea"/>
                <a:cs typeface="+mn-cs"/>
              </a:rPr>
              <a:t>197 g Au</a:t>
            </a:r>
          </a:p>
        </p:txBody>
      </p:sp>
      <p:sp>
        <p:nvSpPr>
          <p:cNvPr id="6150" name="Rectangle 6"/>
          <p:cNvSpPr>
            <a:spLocks noChangeArrowheads="1"/>
          </p:cNvSpPr>
          <p:nvPr/>
        </p:nvSpPr>
        <p:spPr bwMode="auto">
          <a:xfrm>
            <a:off x="3810000" y="2644775"/>
            <a:ext cx="366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Comic Sans MS" pitchFamily="66" charset="0"/>
                <a:ea typeface="+mn-ea"/>
                <a:cs typeface="+mn-cs"/>
              </a:rPr>
              <a:t>=</a:t>
            </a:r>
          </a:p>
        </p:txBody>
      </p:sp>
      <p:sp>
        <p:nvSpPr>
          <p:cNvPr id="2" name="TextBox 1">
            <a:extLst>
              <a:ext uri="{FF2B5EF4-FFF2-40B4-BE49-F238E27FC236}">
                <a16:creationId xmlns:a16="http://schemas.microsoft.com/office/drawing/2014/main" id="{45B2B7D2-DA39-656F-8FC4-6C927FF802E2}"/>
              </a:ext>
            </a:extLst>
          </p:cNvPr>
          <p:cNvSpPr txBox="1"/>
          <p:nvPr/>
        </p:nvSpPr>
        <p:spPr>
          <a:xfrm>
            <a:off x="2209800" y="3672418"/>
            <a:ext cx="2286000" cy="923330"/>
          </a:xfrm>
          <a:prstGeom prst="rect">
            <a:avLst/>
          </a:prstGeom>
          <a:noFill/>
        </p:spPr>
        <p:txBody>
          <a:bodyPr wrap="square" rtlCol="0">
            <a:spAutoFit/>
          </a:bodyPr>
          <a:lstStyle/>
          <a:p>
            <a:pPr algn="ctr"/>
            <a:r>
              <a:rPr lang="en-US" b="1" dirty="0">
                <a:solidFill>
                  <a:srgbClr val="FF0000"/>
                </a:solidFill>
              </a:rPr>
              <a:t>Use molar mass,</a:t>
            </a:r>
            <a:br>
              <a:rPr lang="en-US" b="1" dirty="0">
                <a:solidFill>
                  <a:srgbClr val="FF0000"/>
                </a:solidFill>
              </a:rPr>
            </a:br>
            <a:r>
              <a:rPr lang="en-US" b="1" dirty="0">
                <a:solidFill>
                  <a:srgbClr val="FF0000"/>
                </a:solidFill>
              </a:rPr>
              <a:t>NOT upside down</a:t>
            </a:r>
            <a:br>
              <a:rPr lang="en-US" b="1" dirty="0">
                <a:solidFill>
                  <a:srgbClr val="FF0000"/>
                </a:solidFill>
              </a:rPr>
            </a:br>
            <a:r>
              <a:rPr lang="en-US" b="1" dirty="0">
                <a:solidFill>
                  <a:srgbClr val="FF0000"/>
                </a:solidFill>
              </a:rPr>
              <a:t>units must cancel</a:t>
            </a:r>
          </a:p>
        </p:txBody>
      </p:sp>
    </p:spTree>
    <p:extLst>
      <p:ext uri="{BB962C8B-B14F-4D97-AF65-F5344CB8AC3E}">
        <p14:creationId xmlns:p14="http://schemas.microsoft.com/office/powerpoint/2010/main" val="229572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52400" y="152400"/>
            <a:ext cx="86868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a:solidFill>
                  <a:srgbClr val="FF0000"/>
                </a:solidFill>
              </a:rPr>
              <a:t>11.  The HONClBrIF Twins need special attention.</a:t>
            </a:r>
          </a:p>
          <a:p>
            <a:pPr eaLnBrk="1" hangingPunct="1">
              <a:spcBef>
                <a:spcPct val="0"/>
              </a:spcBef>
              <a:buFontTx/>
              <a:buNone/>
            </a:pPr>
            <a:endParaRPr lang="en-US" altLang="en-US" sz="1800" dirty="0"/>
          </a:p>
          <a:p>
            <a:pPr eaLnBrk="1" hangingPunct="1">
              <a:spcBef>
                <a:spcPct val="0"/>
              </a:spcBef>
              <a:buFontTx/>
              <a:buNone/>
            </a:pPr>
            <a:r>
              <a:rPr lang="en-US" altLang="en-US" sz="1800" dirty="0"/>
              <a:t>They exist in nature, when PURE, as diatomic molecules, not individual atoms.</a:t>
            </a:r>
          </a:p>
          <a:p>
            <a:pPr eaLnBrk="1" hangingPunct="1">
              <a:spcBef>
                <a:spcPct val="0"/>
              </a:spcBef>
              <a:buFontTx/>
              <a:buNone/>
            </a:pPr>
            <a:r>
              <a:rPr lang="en-US" altLang="en-US" sz="1800" dirty="0"/>
              <a:t>So, their </a:t>
            </a:r>
            <a:r>
              <a:rPr lang="en-US" altLang="en-US" sz="1800" b="1" dirty="0">
                <a:solidFill>
                  <a:srgbClr val="0000CC"/>
                </a:solidFill>
              </a:rPr>
              <a:t>MOLAR MASS</a:t>
            </a:r>
            <a:r>
              <a:rPr lang="en-US" altLang="en-US" sz="1800" dirty="0"/>
              <a:t>, the mass of one mole of a substance is as follows…</a:t>
            </a:r>
          </a:p>
          <a:p>
            <a:pPr eaLnBrk="1" hangingPunct="1">
              <a:spcBef>
                <a:spcPct val="0"/>
              </a:spcBef>
              <a:buFontTx/>
              <a:buNone/>
            </a:pPr>
            <a:endParaRPr lang="en-US" altLang="en-US" sz="1800" dirty="0"/>
          </a:p>
          <a:p>
            <a:pPr eaLnBrk="1" hangingPunct="1">
              <a:spcBef>
                <a:spcPct val="0"/>
              </a:spcBef>
              <a:buFontTx/>
              <a:buNone/>
            </a:pPr>
            <a:r>
              <a:rPr lang="en-US" altLang="en-US" sz="2400" b="1" dirty="0"/>
              <a:t>    H</a:t>
            </a:r>
            <a:r>
              <a:rPr lang="en-US" altLang="en-US" sz="2400" b="1" baseline="-25000" dirty="0"/>
              <a:t>2</a:t>
            </a:r>
            <a:r>
              <a:rPr lang="en-US" altLang="en-US" sz="2400" b="1" dirty="0"/>
              <a:t>    2 x 1g = 2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a:t>
            </a:r>
          </a:p>
        </p:txBody>
      </p:sp>
      <p:sp>
        <p:nvSpPr>
          <p:cNvPr id="9219" name="TextBox 2"/>
          <p:cNvSpPr txBox="1">
            <a:spLocks noChangeArrowheads="1"/>
          </p:cNvSpPr>
          <p:nvPr/>
        </p:nvSpPr>
        <p:spPr bwMode="auto">
          <a:xfrm>
            <a:off x="5715000" y="1981200"/>
            <a:ext cx="3429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rgbClr val="FF0000"/>
                </a:solidFill>
                <a:latin typeface="Comic Sans MS" pitchFamily="66" charset="0"/>
              </a:rPr>
              <a:t>Always round atomic mass to nearest WHOLE NUMBER!</a:t>
            </a:r>
          </a:p>
          <a:p>
            <a:pPr eaLnBrk="1" hangingPunct="1">
              <a:spcBef>
                <a:spcPct val="0"/>
              </a:spcBef>
              <a:buFontTx/>
              <a:buNone/>
            </a:pPr>
            <a:endParaRPr lang="en-US" altLang="en-US" sz="2400" dirty="0">
              <a:solidFill>
                <a:srgbClr val="FF0000"/>
              </a:solidFill>
              <a:latin typeface="Comic Sans MS" pitchFamily="66" charset="0"/>
            </a:endParaRPr>
          </a:p>
          <a:p>
            <a:pPr eaLnBrk="1" hangingPunct="1">
              <a:spcBef>
                <a:spcPct val="0"/>
              </a:spcBef>
              <a:buFontTx/>
              <a:buNone/>
            </a:pPr>
            <a:r>
              <a:rPr lang="en-US" altLang="en-US" sz="2400" dirty="0">
                <a:solidFill>
                  <a:schemeClr val="tx1">
                    <a:lumMod val="95000"/>
                    <a:lumOff val="5000"/>
                  </a:schemeClr>
                </a:solidFill>
                <a:latin typeface="Comic Sans MS" pitchFamily="66" charset="0"/>
              </a:rPr>
              <a:t>Mass of hydrogen </a:t>
            </a:r>
            <a:br>
              <a:rPr lang="en-US" altLang="en-US" sz="2400" dirty="0">
                <a:solidFill>
                  <a:schemeClr val="tx1">
                    <a:lumMod val="95000"/>
                    <a:lumOff val="5000"/>
                  </a:schemeClr>
                </a:solidFill>
                <a:latin typeface="Comic Sans MS" pitchFamily="66" charset="0"/>
              </a:rPr>
            </a:br>
            <a:r>
              <a:rPr lang="en-US" altLang="en-US" sz="2400" dirty="0">
                <a:solidFill>
                  <a:schemeClr val="tx1">
                    <a:lumMod val="95000"/>
                    <a:lumOff val="5000"/>
                  </a:schemeClr>
                </a:solidFill>
                <a:latin typeface="Comic Sans MS" pitchFamily="66" charset="0"/>
              </a:rPr>
              <a:t>is 1.00794 </a:t>
            </a:r>
            <a:br>
              <a:rPr lang="en-US" altLang="en-US" sz="2400" dirty="0">
                <a:solidFill>
                  <a:schemeClr val="tx1">
                    <a:lumMod val="95000"/>
                    <a:lumOff val="5000"/>
                  </a:schemeClr>
                </a:solidFill>
                <a:latin typeface="Comic Sans MS" pitchFamily="66" charset="0"/>
              </a:rPr>
            </a:br>
            <a:r>
              <a:rPr lang="en-US" altLang="en-US" sz="2400" dirty="0">
                <a:solidFill>
                  <a:schemeClr val="tx1">
                    <a:lumMod val="95000"/>
                    <a:lumOff val="5000"/>
                  </a:schemeClr>
                </a:solidFill>
                <a:latin typeface="Comic Sans MS" pitchFamily="66" charset="0"/>
              </a:rPr>
              <a:t>it rounds to 1</a:t>
            </a:r>
          </a:p>
        </p:txBody>
      </p:sp>
      <p:cxnSp>
        <p:nvCxnSpPr>
          <p:cNvPr id="3" name="Straight Arrow Connector 2">
            <a:extLst>
              <a:ext uri="{FF2B5EF4-FFF2-40B4-BE49-F238E27FC236}">
                <a16:creationId xmlns:a16="http://schemas.microsoft.com/office/drawing/2014/main" id="{9A79AA39-9975-852F-F542-A2EC04B86831}"/>
              </a:ext>
            </a:extLst>
          </p:cNvPr>
          <p:cNvCxnSpPr/>
          <p:nvPr/>
        </p:nvCxnSpPr>
        <p:spPr>
          <a:xfrm flipH="1" flipV="1">
            <a:off x="1981200" y="2133600"/>
            <a:ext cx="3733800" cy="1828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65100" y="98425"/>
            <a:ext cx="8978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47.</a:t>
            </a:r>
            <a:r>
              <a:rPr kumimoji="0" lang="en-US" alt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How many atoms of gold are in 324.8 grams of gold?</a:t>
            </a:r>
          </a:p>
        </p:txBody>
      </p:sp>
      <p:sp>
        <p:nvSpPr>
          <p:cNvPr id="6147" name="TextBox 2"/>
          <p:cNvSpPr txBox="1">
            <a:spLocks noChangeArrowheads="1"/>
          </p:cNvSpPr>
          <p:nvPr/>
        </p:nvSpPr>
        <p:spPr bwMode="auto">
          <a:xfrm>
            <a:off x="381000" y="2568575"/>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t>324.8 g Au</a:t>
            </a:r>
            <a:b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br>
            <a:r>
              <a:rPr kumimoji="0" lang="en-US" altLang="en-US" sz="2000" b="0" i="0" u="none" strike="noStrike" kern="1200" cap="none" spc="0" normalizeH="0" baseline="0" noProof="0" dirty="0">
                <a:ln>
                  <a:noFill/>
                </a:ln>
                <a:solidFill>
                  <a:prstClr val="black"/>
                </a:solidFill>
                <a:effectLst/>
                <a:uLnTx/>
                <a:uFillTx/>
                <a:latin typeface="Comic Sans MS" pitchFamily="66" charset="0"/>
                <a:ea typeface="+mn-ea"/>
                <a:cs typeface="+mn-cs"/>
              </a:rPr>
              <a:t>1</a:t>
            </a:r>
          </a:p>
        </p:txBody>
      </p:sp>
      <p:sp>
        <p:nvSpPr>
          <p:cNvPr id="6148" name="TextBox 3"/>
          <p:cNvSpPr txBox="1">
            <a:spLocks noChangeArrowheads="1"/>
          </p:cNvSpPr>
          <p:nvPr/>
        </p:nvSpPr>
        <p:spPr bwMode="auto">
          <a:xfrm>
            <a:off x="1981200" y="25685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omic Sans MS" pitchFamily="66" charset="0"/>
                <a:ea typeface="+mn-ea"/>
                <a:cs typeface="+mn-cs"/>
              </a:rPr>
              <a:t>x</a:t>
            </a:r>
          </a:p>
        </p:txBody>
      </p:sp>
      <p:sp>
        <p:nvSpPr>
          <p:cNvPr id="6149" name="Rectangle 5"/>
          <p:cNvSpPr>
            <a:spLocks noChangeArrowheads="1"/>
          </p:cNvSpPr>
          <p:nvPr/>
        </p:nvSpPr>
        <p:spPr bwMode="auto">
          <a:xfrm>
            <a:off x="2209800" y="2568575"/>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a:ln>
                  <a:noFill/>
                </a:ln>
                <a:solidFill>
                  <a:srgbClr val="000000"/>
                </a:solidFill>
                <a:effectLst/>
                <a:uLnTx/>
                <a:uFillTx/>
                <a:latin typeface="Comic Sans MS" pitchFamily="66" charset="0"/>
                <a:ea typeface="+mn-ea"/>
                <a:cs typeface="+mn-cs"/>
              </a:rPr>
              <a:t>1 mole Au</a:t>
            </a:r>
            <a:br>
              <a:rPr kumimoji="0" lang="en-US" altLang="en-US" sz="2000" b="0" i="0" u="sng" strike="noStrike" kern="1200" cap="none" spc="0" normalizeH="0" baseline="0" noProof="0">
                <a:ln>
                  <a:noFill/>
                </a:ln>
                <a:solidFill>
                  <a:srgbClr val="000000"/>
                </a:solidFill>
                <a:effectLst/>
                <a:uLnTx/>
                <a:uFillTx/>
                <a:latin typeface="Comic Sans MS" pitchFamily="66" charset="0"/>
                <a:ea typeface="+mn-ea"/>
                <a:cs typeface="+mn-cs"/>
              </a:rPr>
            </a:br>
            <a:r>
              <a:rPr kumimoji="0" lang="en-US" altLang="en-US" sz="2000" b="0" i="0" u="none" strike="noStrike" kern="1200" cap="none" spc="0" normalizeH="0" baseline="0" noProof="0">
                <a:ln>
                  <a:noFill/>
                </a:ln>
                <a:solidFill>
                  <a:srgbClr val="000000"/>
                </a:solidFill>
                <a:effectLst/>
                <a:uLnTx/>
                <a:uFillTx/>
                <a:latin typeface="Comic Sans MS" pitchFamily="66" charset="0"/>
                <a:ea typeface="+mn-ea"/>
                <a:cs typeface="+mn-cs"/>
              </a:rPr>
              <a:t>197 g Au</a:t>
            </a:r>
          </a:p>
        </p:txBody>
      </p:sp>
      <p:sp>
        <p:nvSpPr>
          <p:cNvPr id="6150" name="Rectangle 6"/>
          <p:cNvSpPr>
            <a:spLocks noChangeArrowheads="1"/>
          </p:cNvSpPr>
          <p:nvPr/>
        </p:nvSpPr>
        <p:spPr bwMode="auto">
          <a:xfrm>
            <a:off x="3810000" y="2644775"/>
            <a:ext cx="366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Comic Sans MS" pitchFamily="66" charset="0"/>
                <a:ea typeface="+mn-ea"/>
                <a:cs typeface="+mn-cs"/>
              </a:rPr>
              <a:t>=</a:t>
            </a:r>
          </a:p>
        </p:txBody>
      </p:sp>
      <p:cxnSp>
        <p:nvCxnSpPr>
          <p:cNvPr id="4" name="Straight Connector 3">
            <a:extLst>
              <a:ext uri="{FF2B5EF4-FFF2-40B4-BE49-F238E27FC236}">
                <a16:creationId xmlns:a16="http://schemas.microsoft.com/office/drawing/2014/main" id="{75B4075C-FED1-4572-A887-7DAD4BD67373}"/>
              </a:ext>
            </a:extLst>
          </p:cNvPr>
          <p:cNvCxnSpPr/>
          <p:nvPr/>
        </p:nvCxnSpPr>
        <p:spPr>
          <a:xfrm flipH="1">
            <a:off x="1295400" y="2568575"/>
            <a:ext cx="609600" cy="25082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C22C8D3D-370F-42C9-885F-11CC63C3EC39}"/>
              </a:ext>
            </a:extLst>
          </p:cNvPr>
          <p:cNvCxnSpPr/>
          <p:nvPr/>
        </p:nvCxnSpPr>
        <p:spPr>
          <a:xfrm flipH="1">
            <a:off x="3124200" y="2922518"/>
            <a:ext cx="609600" cy="250825"/>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7D037D11-E461-6F9E-C639-259D349C2A89}"/>
              </a:ext>
            </a:extLst>
          </p:cNvPr>
          <p:cNvSpPr txBox="1"/>
          <p:nvPr/>
        </p:nvSpPr>
        <p:spPr>
          <a:xfrm>
            <a:off x="2135011" y="3962400"/>
            <a:ext cx="2286000" cy="369332"/>
          </a:xfrm>
          <a:prstGeom prst="rect">
            <a:avLst/>
          </a:prstGeom>
          <a:noFill/>
        </p:spPr>
        <p:txBody>
          <a:bodyPr wrap="square" rtlCol="0">
            <a:spAutoFit/>
          </a:bodyPr>
          <a:lstStyle/>
          <a:p>
            <a:pPr algn="ctr"/>
            <a:r>
              <a:rPr lang="en-US" b="1" dirty="0">
                <a:solidFill>
                  <a:srgbClr val="FF0000"/>
                </a:solidFill>
              </a:rPr>
              <a:t>nice</a:t>
            </a:r>
          </a:p>
        </p:txBody>
      </p:sp>
    </p:spTree>
    <p:extLst>
      <p:ext uri="{BB962C8B-B14F-4D97-AF65-F5344CB8AC3E}">
        <p14:creationId xmlns:p14="http://schemas.microsoft.com/office/powerpoint/2010/main" val="232142125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65100" y="98425"/>
            <a:ext cx="8978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47.</a:t>
            </a:r>
            <a:r>
              <a:rPr kumimoji="0" lang="en-US" alt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How many atoms of gold are in 324.8 grams of gold?</a:t>
            </a:r>
          </a:p>
        </p:txBody>
      </p:sp>
      <p:sp>
        <p:nvSpPr>
          <p:cNvPr id="6151" name="Rectangle 7"/>
          <p:cNvSpPr>
            <a:spLocks noChangeArrowheads="1"/>
          </p:cNvSpPr>
          <p:nvPr/>
        </p:nvSpPr>
        <p:spPr bwMode="auto">
          <a:xfrm>
            <a:off x="4267200" y="2644775"/>
            <a:ext cx="275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1.649 moles Au</a:t>
            </a:r>
          </a:p>
        </p:txBody>
      </p:sp>
      <p:sp>
        <p:nvSpPr>
          <p:cNvPr id="10" name="TextBox 2">
            <a:extLst>
              <a:ext uri="{FF2B5EF4-FFF2-40B4-BE49-F238E27FC236}">
                <a16:creationId xmlns:a16="http://schemas.microsoft.com/office/drawing/2014/main" id="{79CA9FB4-5845-4C86-98EA-B53A1C299F39}"/>
              </a:ext>
            </a:extLst>
          </p:cNvPr>
          <p:cNvSpPr txBox="1">
            <a:spLocks noChangeArrowheads="1"/>
          </p:cNvSpPr>
          <p:nvPr/>
        </p:nvSpPr>
        <p:spPr bwMode="auto">
          <a:xfrm>
            <a:off x="381000" y="2568575"/>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t>324.8 g Au</a:t>
            </a:r>
            <a:b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br>
            <a:r>
              <a:rPr kumimoji="0" lang="en-US" altLang="en-US" sz="2000" b="0" i="0" u="none" strike="noStrike" kern="1200" cap="none" spc="0" normalizeH="0" baseline="0" noProof="0" dirty="0">
                <a:ln>
                  <a:noFill/>
                </a:ln>
                <a:solidFill>
                  <a:prstClr val="black"/>
                </a:solidFill>
                <a:effectLst/>
                <a:uLnTx/>
                <a:uFillTx/>
                <a:latin typeface="Comic Sans MS" pitchFamily="66" charset="0"/>
                <a:ea typeface="+mn-ea"/>
                <a:cs typeface="+mn-cs"/>
              </a:rPr>
              <a:t>1</a:t>
            </a:r>
          </a:p>
        </p:txBody>
      </p:sp>
      <p:sp>
        <p:nvSpPr>
          <p:cNvPr id="11" name="TextBox 3">
            <a:extLst>
              <a:ext uri="{FF2B5EF4-FFF2-40B4-BE49-F238E27FC236}">
                <a16:creationId xmlns:a16="http://schemas.microsoft.com/office/drawing/2014/main" id="{C1D0F577-664E-4CC9-AB71-47E3B469793F}"/>
              </a:ext>
            </a:extLst>
          </p:cNvPr>
          <p:cNvSpPr txBox="1">
            <a:spLocks noChangeArrowheads="1"/>
          </p:cNvSpPr>
          <p:nvPr/>
        </p:nvSpPr>
        <p:spPr bwMode="auto">
          <a:xfrm>
            <a:off x="1981200" y="25685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omic Sans MS" pitchFamily="66" charset="0"/>
                <a:ea typeface="+mn-ea"/>
                <a:cs typeface="+mn-cs"/>
              </a:rPr>
              <a:t>x</a:t>
            </a:r>
          </a:p>
        </p:txBody>
      </p:sp>
      <p:sp>
        <p:nvSpPr>
          <p:cNvPr id="12" name="Rectangle 5">
            <a:extLst>
              <a:ext uri="{FF2B5EF4-FFF2-40B4-BE49-F238E27FC236}">
                <a16:creationId xmlns:a16="http://schemas.microsoft.com/office/drawing/2014/main" id="{2B6B329B-B45F-4761-B083-A0C9939CA00A}"/>
              </a:ext>
            </a:extLst>
          </p:cNvPr>
          <p:cNvSpPr>
            <a:spLocks noChangeArrowheads="1"/>
          </p:cNvSpPr>
          <p:nvPr/>
        </p:nvSpPr>
        <p:spPr bwMode="auto">
          <a:xfrm>
            <a:off x="2209800" y="2568575"/>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a:ln>
                  <a:noFill/>
                </a:ln>
                <a:solidFill>
                  <a:srgbClr val="000000"/>
                </a:solidFill>
                <a:effectLst/>
                <a:uLnTx/>
                <a:uFillTx/>
                <a:latin typeface="Comic Sans MS" pitchFamily="66" charset="0"/>
                <a:ea typeface="+mn-ea"/>
                <a:cs typeface="+mn-cs"/>
              </a:rPr>
              <a:t>1 mole Au</a:t>
            </a:r>
            <a:br>
              <a:rPr kumimoji="0" lang="en-US" altLang="en-US" sz="2000" b="0" i="0" u="sng" strike="noStrike" kern="1200" cap="none" spc="0" normalizeH="0" baseline="0" noProof="0">
                <a:ln>
                  <a:noFill/>
                </a:ln>
                <a:solidFill>
                  <a:srgbClr val="000000"/>
                </a:solidFill>
                <a:effectLst/>
                <a:uLnTx/>
                <a:uFillTx/>
                <a:latin typeface="Comic Sans MS" pitchFamily="66" charset="0"/>
                <a:ea typeface="+mn-ea"/>
                <a:cs typeface="+mn-cs"/>
              </a:rPr>
            </a:br>
            <a:r>
              <a:rPr kumimoji="0" lang="en-US" altLang="en-US" sz="2000" b="0" i="0" u="none" strike="noStrike" kern="1200" cap="none" spc="0" normalizeH="0" baseline="0" noProof="0">
                <a:ln>
                  <a:noFill/>
                </a:ln>
                <a:solidFill>
                  <a:srgbClr val="000000"/>
                </a:solidFill>
                <a:effectLst/>
                <a:uLnTx/>
                <a:uFillTx/>
                <a:latin typeface="Comic Sans MS" pitchFamily="66" charset="0"/>
                <a:ea typeface="+mn-ea"/>
                <a:cs typeface="+mn-cs"/>
              </a:rPr>
              <a:t>197 g Au</a:t>
            </a:r>
          </a:p>
        </p:txBody>
      </p:sp>
      <p:sp>
        <p:nvSpPr>
          <p:cNvPr id="13" name="Rectangle 6">
            <a:extLst>
              <a:ext uri="{FF2B5EF4-FFF2-40B4-BE49-F238E27FC236}">
                <a16:creationId xmlns:a16="http://schemas.microsoft.com/office/drawing/2014/main" id="{8E9CC965-28C2-445F-A17A-BE8E0966878B}"/>
              </a:ext>
            </a:extLst>
          </p:cNvPr>
          <p:cNvSpPr>
            <a:spLocks noChangeArrowheads="1"/>
          </p:cNvSpPr>
          <p:nvPr/>
        </p:nvSpPr>
        <p:spPr bwMode="auto">
          <a:xfrm>
            <a:off x="3810000" y="2644775"/>
            <a:ext cx="366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Comic Sans MS" pitchFamily="66" charset="0"/>
                <a:ea typeface="+mn-ea"/>
                <a:cs typeface="+mn-cs"/>
              </a:rPr>
              <a:t>=</a:t>
            </a:r>
          </a:p>
        </p:txBody>
      </p:sp>
      <p:cxnSp>
        <p:nvCxnSpPr>
          <p:cNvPr id="14" name="Straight Connector 13">
            <a:extLst>
              <a:ext uri="{FF2B5EF4-FFF2-40B4-BE49-F238E27FC236}">
                <a16:creationId xmlns:a16="http://schemas.microsoft.com/office/drawing/2014/main" id="{5DE7E6E7-86C6-4204-B537-F3D393C93ECD}"/>
              </a:ext>
            </a:extLst>
          </p:cNvPr>
          <p:cNvCxnSpPr/>
          <p:nvPr/>
        </p:nvCxnSpPr>
        <p:spPr>
          <a:xfrm flipH="1">
            <a:off x="1295400" y="2568575"/>
            <a:ext cx="609600" cy="25082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56714256-2DB9-4BC4-BF75-56D10919B238}"/>
              </a:ext>
            </a:extLst>
          </p:cNvPr>
          <p:cNvCxnSpPr/>
          <p:nvPr/>
        </p:nvCxnSpPr>
        <p:spPr>
          <a:xfrm flipH="1">
            <a:off x="3124200" y="2922518"/>
            <a:ext cx="609600" cy="250825"/>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37D3F622-F788-E6FE-1504-C39FE2E9852B}"/>
              </a:ext>
            </a:extLst>
          </p:cNvPr>
          <p:cNvSpPr txBox="1"/>
          <p:nvPr/>
        </p:nvSpPr>
        <p:spPr>
          <a:xfrm>
            <a:off x="4267200" y="3429000"/>
            <a:ext cx="2967831" cy="646331"/>
          </a:xfrm>
          <a:prstGeom prst="rect">
            <a:avLst/>
          </a:prstGeom>
          <a:noFill/>
        </p:spPr>
        <p:txBody>
          <a:bodyPr wrap="square" rtlCol="0">
            <a:spAutoFit/>
          </a:bodyPr>
          <a:lstStyle/>
          <a:p>
            <a:pPr algn="ctr"/>
            <a:r>
              <a:rPr lang="en-US" b="1" dirty="0">
                <a:solidFill>
                  <a:srgbClr val="FF0000"/>
                </a:solidFill>
              </a:rPr>
              <a:t>4 SF here, next convert moles to atoms</a:t>
            </a:r>
          </a:p>
        </p:txBody>
      </p:sp>
    </p:spTree>
    <p:extLst>
      <p:ext uri="{BB962C8B-B14F-4D97-AF65-F5344CB8AC3E}">
        <p14:creationId xmlns:p14="http://schemas.microsoft.com/office/powerpoint/2010/main" val="348243828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65100" y="98425"/>
            <a:ext cx="8978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47.</a:t>
            </a:r>
            <a:r>
              <a:rPr kumimoji="0" lang="en-US" alt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How many atoms of gold are in 324.8 grams of gold?</a:t>
            </a:r>
          </a:p>
        </p:txBody>
      </p:sp>
      <p:sp>
        <p:nvSpPr>
          <p:cNvPr id="6147" name="TextBox 2"/>
          <p:cNvSpPr txBox="1">
            <a:spLocks noChangeArrowheads="1"/>
          </p:cNvSpPr>
          <p:nvPr/>
        </p:nvSpPr>
        <p:spPr bwMode="auto">
          <a:xfrm>
            <a:off x="381000" y="2568575"/>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t>324.8 g Au</a:t>
            </a:r>
            <a:b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br>
            <a:r>
              <a:rPr kumimoji="0" lang="en-US" altLang="en-US" sz="2000" b="0" i="0" u="none" strike="noStrike" kern="1200" cap="none" spc="0" normalizeH="0" baseline="0" noProof="0" dirty="0">
                <a:ln>
                  <a:noFill/>
                </a:ln>
                <a:solidFill>
                  <a:prstClr val="black"/>
                </a:solidFill>
                <a:effectLst/>
                <a:uLnTx/>
                <a:uFillTx/>
                <a:latin typeface="Comic Sans MS" pitchFamily="66" charset="0"/>
                <a:ea typeface="+mn-ea"/>
                <a:cs typeface="+mn-cs"/>
              </a:rPr>
              <a:t>1</a:t>
            </a:r>
          </a:p>
        </p:txBody>
      </p:sp>
      <p:sp>
        <p:nvSpPr>
          <p:cNvPr id="6148" name="TextBox 3"/>
          <p:cNvSpPr txBox="1">
            <a:spLocks noChangeArrowheads="1"/>
          </p:cNvSpPr>
          <p:nvPr/>
        </p:nvSpPr>
        <p:spPr bwMode="auto">
          <a:xfrm>
            <a:off x="1981200" y="25685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omic Sans MS" pitchFamily="66" charset="0"/>
                <a:ea typeface="+mn-ea"/>
                <a:cs typeface="+mn-cs"/>
              </a:rPr>
              <a:t>x</a:t>
            </a:r>
          </a:p>
        </p:txBody>
      </p:sp>
      <p:sp>
        <p:nvSpPr>
          <p:cNvPr id="6149" name="Rectangle 5"/>
          <p:cNvSpPr>
            <a:spLocks noChangeArrowheads="1"/>
          </p:cNvSpPr>
          <p:nvPr/>
        </p:nvSpPr>
        <p:spPr bwMode="auto">
          <a:xfrm>
            <a:off x="2209800" y="2568575"/>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a:ln>
                  <a:noFill/>
                </a:ln>
                <a:solidFill>
                  <a:srgbClr val="000000"/>
                </a:solidFill>
                <a:effectLst/>
                <a:uLnTx/>
                <a:uFillTx/>
                <a:latin typeface="Comic Sans MS" pitchFamily="66" charset="0"/>
                <a:ea typeface="+mn-ea"/>
                <a:cs typeface="+mn-cs"/>
              </a:rPr>
              <a:t>1 mole Au</a:t>
            </a:r>
            <a:br>
              <a:rPr kumimoji="0" lang="en-US" altLang="en-US" sz="2000" b="0" i="0" u="sng" strike="noStrike" kern="1200" cap="none" spc="0" normalizeH="0" baseline="0" noProof="0">
                <a:ln>
                  <a:noFill/>
                </a:ln>
                <a:solidFill>
                  <a:srgbClr val="000000"/>
                </a:solidFill>
                <a:effectLst/>
                <a:uLnTx/>
                <a:uFillTx/>
                <a:latin typeface="Comic Sans MS" pitchFamily="66" charset="0"/>
                <a:ea typeface="+mn-ea"/>
                <a:cs typeface="+mn-cs"/>
              </a:rPr>
            </a:br>
            <a:r>
              <a:rPr kumimoji="0" lang="en-US" altLang="en-US" sz="2000" b="0" i="0" u="none" strike="noStrike" kern="1200" cap="none" spc="0" normalizeH="0" baseline="0" noProof="0">
                <a:ln>
                  <a:noFill/>
                </a:ln>
                <a:solidFill>
                  <a:srgbClr val="000000"/>
                </a:solidFill>
                <a:effectLst/>
                <a:uLnTx/>
                <a:uFillTx/>
                <a:latin typeface="Comic Sans MS" pitchFamily="66" charset="0"/>
                <a:ea typeface="+mn-ea"/>
                <a:cs typeface="+mn-cs"/>
              </a:rPr>
              <a:t>197 g Au</a:t>
            </a:r>
          </a:p>
        </p:txBody>
      </p:sp>
      <p:sp>
        <p:nvSpPr>
          <p:cNvPr id="6150" name="Rectangle 6"/>
          <p:cNvSpPr>
            <a:spLocks noChangeArrowheads="1"/>
          </p:cNvSpPr>
          <p:nvPr/>
        </p:nvSpPr>
        <p:spPr bwMode="auto">
          <a:xfrm>
            <a:off x="3810000" y="2644775"/>
            <a:ext cx="366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Comic Sans MS" pitchFamily="66" charset="0"/>
                <a:ea typeface="+mn-ea"/>
                <a:cs typeface="+mn-cs"/>
              </a:rPr>
              <a:t>=</a:t>
            </a:r>
          </a:p>
        </p:txBody>
      </p:sp>
      <p:sp>
        <p:nvSpPr>
          <p:cNvPr id="6151" name="Rectangle 7"/>
          <p:cNvSpPr>
            <a:spLocks noChangeArrowheads="1"/>
          </p:cNvSpPr>
          <p:nvPr/>
        </p:nvSpPr>
        <p:spPr bwMode="auto">
          <a:xfrm>
            <a:off x="4267200" y="2644775"/>
            <a:ext cx="275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1.649 moles Au</a:t>
            </a:r>
          </a:p>
        </p:txBody>
      </p:sp>
      <p:cxnSp>
        <p:nvCxnSpPr>
          <p:cNvPr id="6152" name="Straight Arrow Connector 9"/>
          <p:cNvCxnSpPr>
            <a:cxnSpLocks noChangeShapeType="1"/>
            <a:endCxn id="6153" idx="0"/>
          </p:cNvCxnSpPr>
          <p:nvPr/>
        </p:nvCxnSpPr>
        <p:spPr bwMode="auto">
          <a:xfrm flipH="1">
            <a:off x="1419226" y="3168650"/>
            <a:ext cx="3838576" cy="869950"/>
          </a:xfrm>
          <a:prstGeom prst="straightConnector1">
            <a:avLst/>
          </a:prstGeom>
          <a:noFill/>
          <a:ln w="25400" algn="ctr">
            <a:solidFill>
              <a:srgbClr val="0066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153" name="Rectangle 10"/>
          <p:cNvSpPr>
            <a:spLocks noChangeArrowheads="1"/>
          </p:cNvSpPr>
          <p:nvPr/>
        </p:nvSpPr>
        <p:spPr bwMode="auto">
          <a:xfrm>
            <a:off x="70940" y="4038600"/>
            <a:ext cx="26965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t>1.649 moles Au</a:t>
            </a:r>
            <a:b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1</a:t>
            </a:r>
          </a:p>
        </p:txBody>
      </p:sp>
      <p:sp>
        <p:nvSpPr>
          <p:cNvPr id="6154" name="Rectangle 11"/>
          <p:cNvSpPr>
            <a:spLocks noChangeArrowheads="1"/>
          </p:cNvSpPr>
          <p:nvPr/>
        </p:nvSpPr>
        <p:spPr bwMode="auto">
          <a:xfrm>
            <a:off x="2667000" y="4191000"/>
            <a:ext cx="393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0000"/>
                </a:solidFill>
                <a:effectLst/>
                <a:uLnTx/>
                <a:uFillTx/>
                <a:latin typeface="Comic Sans MS" pitchFamily="66" charset="0"/>
                <a:ea typeface="+mn-ea"/>
                <a:cs typeface="+mn-cs"/>
              </a:rPr>
              <a:t>x</a:t>
            </a:r>
          </a:p>
        </p:txBody>
      </p:sp>
      <p:sp>
        <p:nvSpPr>
          <p:cNvPr id="2" name="TextBox 1">
            <a:extLst>
              <a:ext uri="{FF2B5EF4-FFF2-40B4-BE49-F238E27FC236}">
                <a16:creationId xmlns:a16="http://schemas.microsoft.com/office/drawing/2014/main" id="{D6E0DF24-7B39-095B-D117-E1D63A48B15E}"/>
              </a:ext>
            </a:extLst>
          </p:cNvPr>
          <p:cNvSpPr txBox="1"/>
          <p:nvPr/>
        </p:nvSpPr>
        <p:spPr>
          <a:xfrm>
            <a:off x="276226" y="5316289"/>
            <a:ext cx="2286000" cy="646331"/>
          </a:xfrm>
          <a:prstGeom prst="rect">
            <a:avLst/>
          </a:prstGeom>
          <a:noFill/>
        </p:spPr>
        <p:txBody>
          <a:bodyPr wrap="square" rtlCol="0">
            <a:spAutoFit/>
          </a:bodyPr>
          <a:lstStyle/>
          <a:p>
            <a:pPr algn="ctr"/>
            <a:r>
              <a:rPr lang="en-US" b="1" dirty="0">
                <a:solidFill>
                  <a:schemeClr val="tx1">
                    <a:lumMod val="95000"/>
                    <a:lumOff val="5000"/>
                  </a:schemeClr>
                </a:solidFill>
              </a:rPr>
              <a:t>Always Start </a:t>
            </a:r>
            <a:br>
              <a:rPr lang="en-US" b="1" dirty="0">
                <a:solidFill>
                  <a:schemeClr val="tx1">
                    <a:lumMod val="95000"/>
                    <a:lumOff val="5000"/>
                  </a:schemeClr>
                </a:solidFill>
              </a:rPr>
            </a:br>
            <a:r>
              <a:rPr lang="en-US" b="1" dirty="0">
                <a:solidFill>
                  <a:schemeClr val="tx1">
                    <a:lumMod val="95000"/>
                    <a:lumOff val="5000"/>
                  </a:schemeClr>
                </a:solidFill>
              </a:rPr>
              <a:t>OVER ONE</a:t>
            </a:r>
          </a:p>
        </p:txBody>
      </p:sp>
    </p:spTree>
    <p:extLst>
      <p:ext uri="{BB962C8B-B14F-4D97-AF65-F5344CB8AC3E}">
        <p14:creationId xmlns:p14="http://schemas.microsoft.com/office/powerpoint/2010/main" val="38304676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65100" y="98425"/>
            <a:ext cx="8978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47.</a:t>
            </a:r>
            <a:r>
              <a:rPr kumimoji="0" lang="en-US" alt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How many atoms of gold are in 324.8 grams of gold?</a:t>
            </a:r>
          </a:p>
        </p:txBody>
      </p:sp>
      <p:sp>
        <p:nvSpPr>
          <p:cNvPr id="6147" name="TextBox 2"/>
          <p:cNvSpPr txBox="1">
            <a:spLocks noChangeArrowheads="1"/>
          </p:cNvSpPr>
          <p:nvPr/>
        </p:nvSpPr>
        <p:spPr bwMode="auto">
          <a:xfrm>
            <a:off x="381000" y="2568575"/>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t>324.8 g Au</a:t>
            </a:r>
            <a:b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br>
            <a:r>
              <a:rPr kumimoji="0" lang="en-US" altLang="en-US" sz="2000" b="0" i="0" u="none" strike="noStrike" kern="1200" cap="none" spc="0" normalizeH="0" baseline="0" noProof="0" dirty="0">
                <a:ln>
                  <a:noFill/>
                </a:ln>
                <a:solidFill>
                  <a:prstClr val="black"/>
                </a:solidFill>
                <a:effectLst/>
                <a:uLnTx/>
                <a:uFillTx/>
                <a:latin typeface="Comic Sans MS" pitchFamily="66" charset="0"/>
                <a:ea typeface="+mn-ea"/>
                <a:cs typeface="+mn-cs"/>
              </a:rPr>
              <a:t>1</a:t>
            </a:r>
          </a:p>
        </p:txBody>
      </p:sp>
      <p:sp>
        <p:nvSpPr>
          <p:cNvPr id="6148" name="TextBox 3"/>
          <p:cNvSpPr txBox="1">
            <a:spLocks noChangeArrowheads="1"/>
          </p:cNvSpPr>
          <p:nvPr/>
        </p:nvSpPr>
        <p:spPr bwMode="auto">
          <a:xfrm>
            <a:off x="1981200" y="25685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omic Sans MS" pitchFamily="66" charset="0"/>
                <a:ea typeface="+mn-ea"/>
                <a:cs typeface="+mn-cs"/>
              </a:rPr>
              <a:t>x</a:t>
            </a:r>
          </a:p>
        </p:txBody>
      </p:sp>
      <p:sp>
        <p:nvSpPr>
          <p:cNvPr id="6149" name="Rectangle 5"/>
          <p:cNvSpPr>
            <a:spLocks noChangeArrowheads="1"/>
          </p:cNvSpPr>
          <p:nvPr/>
        </p:nvSpPr>
        <p:spPr bwMode="auto">
          <a:xfrm>
            <a:off x="2209800" y="2568575"/>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a:ln>
                  <a:noFill/>
                </a:ln>
                <a:solidFill>
                  <a:srgbClr val="000000"/>
                </a:solidFill>
                <a:effectLst/>
                <a:uLnTx/>
                <a:uFillTx/>
                <a:latin typeface="Comic Sans MS" pitchFamily="66" charset="0"/>
                <a:ea typeface="+mn-ea"/>
                <a:cs typeface="+mn-cs"/>
              </a:rPr>
              <a:t>1 mole Au</a:t>
            </a:r>
            <a:br>
              <a:rPr kumimoji="0" lang="en-US" altLang="en-US" sz="2000" b="0" i="0" u="sng" strike="noStrike" kern="1200" cap="none" spc="0" normalizeH="0" baseline="0" noProof="0">
                <a:ln>
                  <a:noFill/>
                </a:ln>
                <a:solidFill>
                  <a:srgbClr val="000000"/>
                </a:solidFill>
                <a:effectLst/>
                <a:uLnTx/>
                <a:uFillTx/>
                <a:latin typeface="Comic Sans MS" pitchFamily="66" charset="0"/>
                <a:ea typeface="+mn-ea"/>
                <a:cs typeface="+mn-cs"/>
              </a:rPr>
            </a:br>
            <a:r>
              <a:rPr kumimoji="0" lang="en-US" altLang="en-US" sz="2000" b="0" i="0" u="none" strike="noStrike" kern="1200" cap="none" spc="0" normalizeH="0" baseline="0" noProof="0">
                <a:ln>
                  <a:noFill/>
                </a:ln>
                <a:solidFill>
                  <a:srgbClr val="000000"/>
                </a:solidFill>
                <a:effectLst/>
                <a:uLnTx/>
                <a:uFillTx/>
                <a:latin typeface="Comic Sans MS" pitchFamily="66" charset="0"/>
                <a:ea typeface="+mn-ea"/>
                <a:cs typeface="+mn-cs"/>
              </a:rPr>
              <a:t>197 g Au</a:t>
            </a:r>
          </a:p>
        </p:txBody>
      </p:sp>
      <p:sp>
        <p:nvSpPr>
          <p:cNvPr id="6150" name="Rectangle 6"/>
          <p:cNvSpPr>
            <a:spLocks noChangeArrowheads="1"/>
          </p:cNvSpPr>
          <p:nvPr/>
        </p:nvSpPr>
        <p:spPr bwMode="auto">
          <a:xfrm>
            <a:off x="3810000" y="2644775"/>
            <a:ext cx="366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Comic Sans MS" pitchFamily="66" charset="0"/>
                <a:ea typeface="+mn-ea"/>
                <a:cs typeface="+mn-cs"/>
              </a:rPr>
              <a:t>=</a:t>
            </a:r>
          </a:p>
        </p:txBody>
      </p:sp>
      <p:sp>
        <p:nvSpPr>
          <p:cNvPr id="6151" name="Rectangle 7"/>
          <p:cNvSpPr>
            <a:spLocks noChangeArrowheads="1"/>
          </p:cNvSpPr>
          <p:nvPr/>
        </p:nvSpPr>
        <p:spPr bwMode="auto">
          <a:xfrm>
            <a:off x="4267200" y="2644775"/>
            <a:ext cx="275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1.649 moles Au</a:t>
            </a:r>
          </a:p>
        </p:txBody>
      </p:sp>
      <p:cxnSp>
        <p:nvCxnSpPr>
          <p:cNvPr id="6152" name="Straight Arrow Connector 9"/>
          <p:cNvCxnSpPr>
            <a:cxnSpLocks noChangeShapeType="1"/>
            <a:endCxn id="6153" idx="0"/>
          </p:cNvCxnSpPr>
          <p:nvPr/>
        </p:nvCxnSpPr>
        <p:spPr bwMode="auto">
          <a:xfrm flipH="1">
            <a:off x="1419226" y="3168650"/>
            <a:ext cx="3838576" cy="869950"/>
          </a:xfrm>
          <a:prstGeom prst="straightConnector1">
            <a:avLst/>
          </a:prstGeom>
          <a:noFill/>
          <a:ln w="25400" algn="ctr">
            <a:solidFill>
              <a:srgbClr val="0066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153" name="Rectangle 10"/>
          <p:cNvSpPr>
            <a:spLocks noChangeArrowheads="1"/>
          </p:cNvSpPr>
          <p:nvPr/>
        </p:nvSpPr>
        <p:spPr bwMode="auto">
          <a:xfrm>
            <a:off x="70940" y="4038600"/>
            <a:ext cx="26965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t>1.649 moles Au</a:t>
            </a:r>
            <a:b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1</a:t>
            </a:r>
          </a:p>
        </p:txBody>
      </p:sp>
      <p:sp>
        <p:nvSpPr>
          <p:cNvPr id="6154" name="Rectangle 11"/>
          <p:cNvSpPr>
            <a:spLocks noChangeArrowheads="1"/>
          </p:cNvSpPr>
          <p:nvPr/>
        </p:nvSpPr>
        <p:spPr bwMode="auto">
          <a:xfrm>
            <a:off x="2667000" y="4191000"/>
            <a:ext cx="393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0000"/>
                </a:solidFill>
                <a:effectLst/>
                <a:uLnTx/>
                <a:uFillTx/>
                <a:latin typeface="Comic Sans MS" pitchFamily="66" charset="0"/>
                <a:ea typeface="+mn-ea"/>
                <a:cs typeface="+mn-cs"/>
              </a:rPr>
              <a:t>x</a:t>
            </a:r>
          </a:p>
        </p:txBody>
      </p:sp>
      <p:sp>
        <p:nvSpPr>
          <p:cNvPr id="6155" name="Rectangle 12"/>
          <p:cNvSpPr>
            <a:spLocks noChangeArrowheads="1"/>
          </p:cNvSpPr>
          <p:nvPr/>
        </p:nvSpPr>
        <p:spPr bwMode="auto">
          <a:xfrm>
            <a:off x="3124200" y="4038600"/>
            <a:ext cx="327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sng" strike="noStrike" kern="1200" cap="none" spc="0" normalizeH="0" baseline="0" noProof="0">
                <a:ln>
                  <a:noFill/>
                </a:ln>
                <a:solidFill>
                  <a:srgbClr val="FF0000"/>
                </a:solidFill>
                <a:effectLst/>
                <a:uLnTx/>
                <a:uFillTx/>
                <a:latin typeface="Comic Sans MS" pitchFamily="66" charset="0"/>
                <a:ea typeface="+mn-ea"/>
                <a:cs typeface="+mn-cs"/>
              </a:rPr>
              <a:t>6.02 x 10</a:t>
            </a:r>
            <a:r>
              <a:rPr kumimoji="0" lang="en-US" altLang="en-US" sz="2400" b="0" i="0" u="sng" strike="noStrike" kern="1200" cap="none" spc="0" normalizeH="0" baseline="30000" noProof="0">
                <a:ln>
                  <a:noFill/>
                </a:ln>
                <a:solidFill>
                  <a:srgbClr val="FF0000"/>
                </a:solidFill>
                <a:effectLst/>
                <a:uLnTx/>
                <a:uFillTx/>
                <a:latin typeface="Comic Sans MS" pitchFamily="66" charset="0"/>
                <a:ea typeface="+mn-ea"/>
                <a:cs typeface="+mn-cs"/>
              </a:rPr>
              <a:t>23</a:t>
            </a:r>
            <a:r>
              <a:rPr kumimoji="0" lang="en-US" altLang="en-US" sz="2400" b="0" i="0" u="sng" strike="noStrike" kern="1200" cap="none" spc="0" normalizeH="0" baseline="0" noProof="0">
                <a:ln>
                  <a:noFill/>
                </a:ln>
                <a:solidFill>
                  <a:srgbClr val="FF0000"/>
                </a:solidFill>
                <a:effectLst/>
                <a:uLnTx/>
                <a:uFillTx/>
                <a:latin typeface="Comic Sans MS" pitchFamily="66" charset="0"/>
                <a:ea typeface="+mn-ea"/>
                <a:cs typeface="+mn-cs"/>
              </a:rPr>
              <a:t> atoms Au</a:t>
            </a:r>
            <a:br>
              <a:rPr kumimoji="0" lang="en-US" altLang="en-US" sz="2400" b="0" i="0" u="none" strike="noStrike" kern="1200" cap="none" spc="0" normalizeH="0" baseline="0" noProof="0">
                <a:ln>
                  <a:noFill/>
                </a:ln>
                <a:solidFill>
                  <a:srgbClr val="FF00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FF0000"/>
                </a:solidFill>
                <a:effectLst/>
                <a:uLnTx/>
                <a:uFillTx/>
                <a:latin typeface="Comic Sans MS" pitchFamily="66" charset="0"/>
                <a:ea typeface="+mn-ea"/>
                <a:cs typeface="+mn-cs"/>
              </a:rPr>
              <a:t>1 mole Au</a:t>
            </a:r>
          </a:p>
        </p:txBody>
      </p:sp>
      <p:sp>
        <p:nvSpPr>
          <p:cNvPr id="6156" name="Rectangle 13"/>
          <p:cNvSpPr>
            <a:spLocks noChangeArrowheads="1"/>
          </p:cNvSpPr>
          <p:nvPr/>
        </p:nvSpPr>
        <p:spPr bwMode="auto">
          <a:xfrm>
            <a:off x="6324600" y="4191000"/>
            <a:ext cx="365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0000"/>
                </a:solidFill>
                <a:effectLst/>
                <a:uLnTx/>
                <a:uFillTx/>
                <a:latin typeface="Comic Sans MS" pitchFamily="66" charset="0"/>
                <a:ea typeface="+mn-ea"/>
                <a:cs typeface="+mn-cs"/>
              </a:rPr>
              <a:t>=</a:t>
            </a:r>
          </a:p>
        </p:txBody>
      </p:sp>
      <p:sp>
        <p:nvSpPr>
          <p:cNvPr id="2" name="TextBox 1">
            <a:extLst>
              <a:ext uri="{FF2B5EF4-FFF2-40B4-BE49-F238E27FC236}">
                <a16:creationId xmlns:a16="http://schemas.microsoft.com/office/drawing/2014/main" id="{D0B02B17-C497-A163-7536-6109CD3BFEF5}"/>
              </a:ext>
            </a:extLst>
          </p:cNvPr>
          <p:cNvSpPr txBox="1"/>
          <p:nvPr/>
        </p:nvSpPr>
        <p:spPr>
          <a:xfrm>
            <a:off x="3511550" y="5174847"/>
            <a:ext cx="2286000" cy="1200329"/>
          </a:xfrm>
          <a:prstGeom prst="rect">
            <a:avLst/>
          </a:prstGeom>
          <a:noFill/>
        </p:spPr>
        <p:txBody>
          <a:bodyPr wrap="square" rtlCol="0">
            <a:spAutoFit/>
          </a:bodyPr>
          <a:lstStyle/>
          <a:p>
            <a:pPr algn="ctr"/>
            <a:r>
              <a:rPr lang="en-US" b="1" dirty="0">
                <a:solidFill>
                  <a:schemeClr val="tx1">
                    <a:lumMod val="95000"/>
                    <a:lumOff val="5000"/>
                  </a:schemeClr>
                </a:solidFill>
              </a:rPr>
              <a:t>Right side up, convert by cancelling out the moles.</a:t>
            </a:r>
          </a:p>
        </p:txBody>
      </p:sp>
    </p:spTree>
    <p:extLst>
      <p:ext uri="{BB962C8B-B14F-4D97-AF65-F5344CB8AC3E}">
        <p14:creationId xmlns:p14="http://schemas.microsoft.com/office/powerpoint/2010/main" val="89590711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65100" y="98425"/>
            <a:ext cx="8978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47.</a:t>
            </a:r>
            <a:r>
              <a:rPr kumimoji="0" lang="en-US" alt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How many atoms of gold are in 324.8 grams of gold?</a:t>
            </a:r>
          </a:p>
        </p:txBody>
      </p:sp>
      <p:sp>
        <p:nvSpPr>
          <p:cNvPr id="6147" name="TextBox 2"/>
          <p:cNvSpPr txBox="1">
            <a:spLocks noChangeArrowheads="1"/>
          </p:cNvSpPr>
          <p:nvPr/>
        </p:nvSpPr>
        <p:spPr bwMode="auto">
          <a:xfrm>
            <a:off x="381000" y="2568575"/>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t>324.8 g Au</a:t>
            </a:r>
            <a:b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br>
            <a:r>
              <a:rPr kumimoji="0" lang="en-US" altLang="en-US" sz="2000" b="0" i="0" u="none" strike="noStrike" kern="1200" cap="none" spc="0" normalizeH="0" baseline="0" noProof="0" dirty="0">
                <a:ln>
                  <a:noFill/>
                </a:ln>
                <a:solidFill>
                  <a:prstClr val="black"/>
                </a:solidFill>
                <a:effectLst/>
                <a:uLnTx/>
                <a:uFillTx/>
                <a:latin typeface="Comic Sans MS" pitchFamily="66" charset="0"/>
                <a:ea typeface="+mn-ea"/>
                <a:cs typeface="+mn-cs"/>
              </a:rPr>
              <a:t>1</a:t>
            </a:r>
          </a:p>
        </p:txBody>
      </p:sp>
      <p:sp>
        <p:nvSpPr>
          <p:cNvPr id="6148" name="TextBox 3"/>
          <p:cNvSpPr txBox="1">
            <a:spLocks noChangeArrowheads="1"/>
          </p:cNvSpPr>
          <p:nvPr/>
        </p:nvSpPr>
        <p:spPr bwMode="auto">
          <a:xfrm>
            <a:off x="1981200" y="25685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omic Sans MS" pitchFamily="66" charset="0"/>
                <a:ea typeface="+mn-ea"/>
                <a:cs typeface="+mn-cs"/>
              </a:rPr>
              <a:t>x</a:t>
            </a:r>
          </a:p>
        </p:txBody>
      </p:sp>
      <p:sp>
        <p:nvSpPr>
          <p:cNvPr id="6149" name="Rectangle 5"/>
          <p:cNvSpPr>
            <a:spLocks noChangeArrowheads="1"/>
          </p:cNvSpPr>
          <p:nvPr/>
        </p:nvSpPr>
        <p:spPr bwMode="auto">
          <a:xfrm>
            <a:off x="2209800" y="2568575"/>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a:ln>
                  <a:noFill/>
                </a:ln>
                <a:solidFill>
                  <a:srgbClr val="000000"/>
                </a:solidFill>
                <a:effectLst/>
                <a:uLnTx/>
                <a:uFillTx/>
                <a:latin typeface="Comic Sans MS" pitchFamily="66" charset="0"/>
                <a:ea typeface="+mn-ea"/>
                <a:cs typeface="+mn-cs"/>
              </a:rPr>
              <a:t>1 mole Au</a:t>
            </a:r>
            <a:br>
              <a:rPr kumimoji="0" lang="en-US" altLang="en-US" sz="2000" b="0" i="0" u="sng" strike="noStrike" kern="1200" cap="none" spc="0" normalizeH="0" baseline="0" noProof="0">
                <a:ln>
                  <a:noFill/>
                </a:ln>
                <a:solidFill>
                  <a:srgbClr val="000000"/>
                </a:solidFill>
                <a:effectLst/>
                <a:uLnTx/>
                <a:uFillTx/>
                <a:latin typeface="Comic Sans MS" pitchFamily="66" charset="0"/>
                <a:ea typeface="+mn-ea"/>
                <a:cs typeface="+mn-cs"/>
              </a:rPr>
            </a:br>
            <a:r>
              <a:rPr kumimoji="0" lang="en-US" altLang="en-US" sz="2000" b="0" i="0" u="none" strike="noStrike" kern="1200" cap="none" spc="0" normalizeH="0" baseline="0" noProof="0">
                <a:ln>
                  <a:noFill/>
                </a:ln>
                <a:solidFill>
                  <a:srgbClr val="000000"/>
                </a:solidFill>
                <a:effectLst/>
                <a:uLnTx/>
                <a:uFillTx/>
                <a:latin typeface="Comic Sans MS" pitchFamily="66" charset="0"/>
                <a:ea typeface="+mn-ea"/>
                <a:cs typeface="+mn-cs"/>
              </a:rPr>
              <a:t>197 g Au</a:t>
            </a:r>
          </a:p>
        </p:txBody>
      </p:sp>
      <p:sp>
        <p:nvSpPr>
          <p:cNvPr id="6150" name="Rectangle 6"/>
          <p:cNvSpPr>
            <a:spLocks noChangeArrowheads="1"/>
          </p:cNvSpPr>
          <p:nvPr/>
        </p:nvSpPr>
        <p:spPr bwMode="auto">
          <a:xfrm>
            <a:off x="3810000" y="2644775"/>
            <a:ext cx="366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Comic Sans MS" pitchFamily="66" charset="0"/>
                <a:ea typeface="+mn-ea"/>
                <a:cs typeface="+mn-cs"/>
              </a:rPr>
              <a:t>=</a:t>
            </a:r>
          </a:p>
        </p:txBody>
      </p:sp>
      <p:sp>
        <p:nvSpPr>
          <p:cNvPr id="6151" name="Rectangle 7"/>
          <p:cNvSpPr>
            <a:spLocks noChangeArrowheads="1"/>
          </p:cNvSpPr>
          <p:nvPr/>
        </p:nvSpPr>
        <p:spPr bwMode="auto">
          <a:xfrm>
            <a:off x="4267200" y="2644775"/>
            <a:ext cx="275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1.649 moles Au</a:t>
            </a:r>
          </a:p>
        </p:txBody>
      </p:sp>
      <p:cxnSp>
        <p:nvCxnSpPr>
          <p:cNvPr id="6152" name="Straight Arrow Connector 9"/>
          <p:cNvCxnSpPr>
            <a:cxnSpLocks noChangeShapeType="1"/>
            <a:endCxn id="6153" idx="0"/>
          </p:cNvCxnSpPr>
          <p:nvPr/>
        </p:nvCxnSpPr>
        <p:spPr bwMode="auto">
          <a:xfrm flipH="1">
            <a:off x="1419226" y="3168650"/>
            <a:ext cx="3838576" cy="869950"/>
          </a:xfrm>
          <a:prstGeom prst="straightConnector1">
            <a:avLst/>
          </a:prstGeom>
          <a:noFill/>
          <a:ln w="25400" algn="ctr">
            <a:solidFill>
              <a:srgbClr val="0066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153" name="Rectangle 10"/>
          <p:cNvSpPr>
            <a:spLocks noChangeArrowheads="1"/>
          </p:cNvSpPr>
          <p:nvPr/>
        </p:nvSpPr>
        <p:spPr bwMode="auto">
          <a:xfrm>
            <a:off x="70940" y="4038600"/>
            <a:ext cx="26965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t>1.649 moles Au</a:t>
            </a:r>
            <a:b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1</a:t>
            </a:r>
          </a:p>
        </p:txBody>
      </p:sp>
      <p:sp>
        <p:nvSpPr>
          <p:cNvPr id="6154" name="Rectangle 11"/>
          <p:cNvSpPr>
            <a:spLocks noChangeArrowheads="1"/>
          </p:cNvSpPr>
          <p:nvPr/>
        </p:nvSpPr>
        <p:spPr bwMode="auto">
          <a:xfrm>
            <a:off x="2667000" y="4191000"/>
            <a:ext cx="393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0000"/>
                </a:solidFill>
                <a:effectLst/>
                <a:uLnTx/>
                <a:uFillTx/>
                <a:latin typeface="Comic Sans MS" pitchFamily="66" charset="0"/>
                <a:ea typeface="+mn-ea"/>
                <a:cs typeface="+mn-cs"/>
              </a:rPr>
              <a:t>x</a:t>
            </a:r>
          </a:p>
        </p:txBody>
      </p:sp>
      <p:sp>
        <p:nvSpPr>
          <p:cNvPr id="6155" name="Rectangle 12"/>
          <p:cNvSpPr>
            <a:spLocks noChangeArrowheads="1"/>
          </p:cNvSpPr>
          <p:nvPr/>
        </p:nvSpPr>
        <p:spPr bwMode="auto">
          <a:xfrm>
            <a:off x="3124200" y="4038600"/>
            <a:ext cx="327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sng" strike="noStrike" kern="1200" cap="none" spc="0" normalizeH="0" baseline="0" noProof="0">
                <a:ln>
                  <a:noFill/>
                </a:ln>
                <a:solidFill>
                  <a:srgbClr val="FF0000"/>
                </a:solidFill>
                <a:effectLst/>
                <a:uLnTx/>
                <a:uFillTx/>
                <a:latin typeface="Comic Sans MS" pitchFamily="66" charset="0"/>
                <a:ea typeface="+mn-ea"/>
                <a:cs typeface="+mn-cs"/>
              </a:rPr>
              <a:t>6.02 x 10</a:t>
            </a:r>
            <a:r>
              <a:rPr kumimoji="0" lang="en-US" altLang="en-US" sz="2400" b="0" i="0" u="sng" strike="noStrike" kern="1200" cap="none" spc="0" normalizeH="0" baseline="30000" noProof="0">
                <a:ln>
                  <a:noFill/>
                </a:ln>
                <a:solidFill>
                  <a:srgbClr val="FF0000"/>
                </a:solidFill>
                <a:effectLst/>
                <a:uLnTx/>
                <a:uFillTx/>
                <a:latin typeface="Comic Sans MS" pitchFamily="66" charset="0"/>
                <a:ea typeface="+mn-ea"/>
                <a:cs typeface="+mn-cs"/>
              </a:rPr>
              <a:t>23</a:t>
            </a:r>
            <a:r>
              <a:rPr kumimoji="0" lang="en-US" altLang="en-US" sz="2400" b="0" i="0" u="sng" strike="noStrike" kern="1200" cap="none" spc="0" normalizeH="0" baseline="0" noProof="0">
                <a:ln>
                  <a:noFill/>
                </a:ln>
                <a:solidFill>
                  <a:srgbClr val="FF0000"/>
                </a:solidFill>
                <a:effectLst/>
                <a:uLnTx/>
                <a:uFillTx/>
                <a:latin typeface="Comic Sans MS" pitchFamily="66" charset="0"/>
                <a:ea typeface="+mn-ea"/>
                <a:cs typeface="+mn-cs"/>
              </a:rPr>
              <a:t> atoms Au</a:t>
            </a:r>
            <a:br>
              <a:rPr kumimoji="0" lang="en-US" altLang="en-US" sz="2400" b="0" i="0" u="none" strike="noStrike" kern="1200" cap="none" spc="0" normalizeH="0" baseline="0" noProof="0">
                <a:ln>
                  <a:noFill/>
                </a:ln>
                <a:solidFill>
                  <a:srgbClr val="FF00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FF0000"/>
                </a:solidFill>
                <a:effectLst/>
                <a:uLnTx/>
                <a:uFillTx/>
                <a:latin typeface="Comic Sans MS" pitchFamily="66" charset="0"/>
                <a:ea typeface="+mn-ea"/>
                <a:cs typeface="+mn-cs"/>
              </a:rPr>
              <a:t>1 mole Au</a:t>
            </a:r>
          </a:p>
        </p:txBody>
      </p:sp>
      <p:sp>
        <p:nvSpPr>
          <p:cNvPr id="6156" name="Rectangle 13"/>
          <p:cNvSpPr>
            <a:spLocks noChangeArrowheads="1"/>
          </p:cNvSpPr>
          <p:nvPr/>
        </p:nvSpPr>
        <p:spPr bwMode="auto">
          <a:xfrm>
            <a:off x="6324600" y="4191000"/>
            <a:ext cx="365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0000"/>
                </a:solidFill>
                <a:effectLst/>
                <a:uLnTx/>
                <a:uFillTx/>
                <a:latin typeface="Comic Sans MS" pitchFamily="66" charset="0"/>
                <a:ea typeface="+mn-ea"/>
                <a:cs typeface="+mn-cs"/>
              </a:rPr>
              <a:t>=</a:t>
            </a:r>
          </a:p>
        </p:txBody>
      </p:sp>
      <p:cxnSp>
        <p:nvCxnSpPr>
          <p:cNvPr id="3" name="Straight Connector 2">
            <a:extLst>
              <a:ext uri="{FF2B5EF4-FFF2-40B4-BE49-F238E27FC236}">
                <a16:creationId xmlns:a16="http://schemas.microsoft.com/office/drawing/2014/main" id="{22EFC6A7-7EA5-4308-9AA3-622538CA6AB7}"/>
              </a:ext>
            </a:extLst>
          </p:cNvPr>
          <p:cNvCxnSpPr/>
          <p:nvPr/>
        </p:nvCxnSpPr>
        <p:spPr>
          <a:xfrm flipH="1">
            <a:off x="1419226" y="4038600"/>
            <a:ext cx="1476374"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A958D49-6632-4128-BE1A-BAE9B55D5407}"/>
              </a:ext>
            </a:extLst>
          </p:cNvPr>
          <p:cNvCxnSpPr/>
          <p:nvPr/>
        </p:nvCxnSpPr>
        <p:spPr>
          <a:xfrm flipH="1">
            <a:off x="4119320" y="4508377"/>
            <a:ext cx="1476374" cy="38100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04065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65100" y="98425"/>
            <a:ext cx="8978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47.</a:t>
            </a:r>
            <a:r>
              <a:rPr kumimoji="0" lang="en-US" alt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How many atoms of gold are in 324.8 grams of gold?</a:t>
            </a:r>
          </a:p>
        </p:txBody>
      </p:sp>
      <p:sp>
        <p:nvSpPr>
          <p:cNvPr id="6147" name="TextBox 2"/>
          <p:cNvSpPr txBox="1">
            <a:spLocks noChangeArrowheads="1"/>
          </p:cNvSpPr>
          <p:nvPr/>
        </p:nvSpPr>
        <p:spPr bwMode="auto">
          <a:xfrm>
            <a:off x="381000" y="2568575"/>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t>324.8 g Au</a:t>
            </a:r>
            <a:br>
              <a:rPr kumimoji="0" lang="en-US" altLang="en-US" sz="2000" b="0" i="0" u="sng" strike="noStrike" kern="1200" cap="none" spc="0" normalizeH="0" baseline="0" noProof="0" dirty="0">
                <a:ln>
                  <a:noFill/>
                </a:ln>
                <a:solidFill>
                  <a:prstClr val="black"/>
                </a:solidFill>
                <a:effectLst/>
                <a:uLnTx/>
                <a:uFillTx/>
                <a:latin typeface="Comic Sans MS" pitchFamily="66" charset="0"/>
                <a:ea typeface="+mn-ea"/>
                <a:cs typeface="+mn-cs"/>
              </a:rPr>
            </a:br>
            <a:r>
              <a:rPr kumimoji="0" lang="en-US" altLang="en-US" sz="2000" b="0" i="0" u="none" strike="noStrike" kern="1200" cap="none" spc="0" normalizeH="0" baseline="0" noProof="0" dirty="0">
                <a:ln>
                  <a:noFill/>
                </a:ln>
                <a:solidFill>
                  <a:prstClr val="black"/>
                </a:solidFill>
                <a:effectLst/>
                <a:uLnTx/>
                <a:uFillTx/>
                <a:latin typeface="Comic Sans MS" pitchFamily="66" charset="0"/>
                <a:ea typeface="+mn-ea"/>
                <a:cs typeface="+mn-cs"/>
              </a:rPr>
              <a:t>1</a:t>
            </a:r>
          </a:p>
        </p:txBody>
      </p:sp>
      <p:sp>
        <p:nvSpPr>
          <p:cNvPr id="6148" name="TextBox 3"/>
          <p:cNvSpPr txBox="1">
            <a:spLocks noChangeArrowheads="1"/>
          </p:cNvSpPr>
          <p:nvPr/>
        </p:nvSpPr>
        <p:spPr bwMode="auto">
          <a:xfrm>
            <a:off x="1981200" y="25685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omic Sans MS" pitchFamily="66" charset="0"/>
                <a:ea typeface="+mn-ea"/>
                <a:cs typeface="+mn-cs"/>
              </a:rPr>
              <a:t>x</a:t>
            </a:r>
          </a:p>
        </p:txBody>
      </p:sp>
      <p:sp>
        <p:nvSpPr>
          <p:cNvPr id="6149" name="Rectangle 5"/>
          <p:cNvSpPr>
            <a:spLocks noChangeArrowheads="1"/>
          </p:cNvSpPr>
          <p:nvPr/>
        </p:nvSpPr>
        <p:spPr bwMode="auto">
          <a:xfrm>
            <a:off x="2209800" y="2568575"/>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sng" strike="noStrike" kern="1200" cap="none" spc="0" normalizeH="0" baseline="0" noProof="0">
                <a:ln>
                  <a:noFill/>
                </a:ln>
                <a:solidFill>
                  <a:srgbClr val="000000"/>
                </a:solidFill>
                <a:effectLst/>
                <a:uLnTx/>
                <a:uFillTx/>
                <a:latin typeface="Comic Sans MS" pitchFamily="66" charset="0"/>
                <a:ea typeface="+mn-ea"/>
                <a:cs typeface="+mn-cs"/>
              </a:rPr>
              <a:t>1 mole Au</a:t>
            </a:r>
            <a:br>
              <a:rPr kumimoji="0" lang="en-US" altLang="en-US" sz="2000" b="0" i="0" u="sng" strike="noStrike" kern="1200" cap="none" spc="0" normalizeH="0" baseline="0" noProof="0">
                <a:ln>
                  <a:noFill/>
                </a:ln>
                <a:solidFill>
                  <a:srgbClr val="000000"/>
                </a:solidFill>
                <a:effectLst/>
                <a:uLnTx/>
                <a:uFillTx/>
                <a:latin typeface="Comic Sans MS" pitchFamily="66" charset="0"/>
                <a:ea typeface="+mn-ea"/>
                <a:cs typeface="+mn-cs"/>
              </a:rPr>
            </a:br>
            <a:r>
              <a:rPr kumimoji="0" lang="en-US" altLang="en-US" sz="2000" b="0" i="0" u="none" strike="noStrike" kern="1200" cap="none" spc="0" normalizeH="0" baseline="0" noProof="0">
                <a:ln>
                  <a:noFill/>
                </a:ln>
                <a:solidFill>
                  <a:srgbClr val="000000"/>
                </a:solidFill>
                <a:effectLst/>
                <a:uLnTx/>
                <a:uFillTx/>
                <a:latin typeface="Comic Sans MS" pitchFamily="66" charset="0"/>
                <a:ea typeface="+mn-ea"/>
                <a:cs typeface="+mn-cs"/>
              </a:rPr>
              <a:t>197 g Au</a:t>
            </a:r>
          </a:p>
        </p:txBody>
      </p:sp>
      <p:sp>
        <p:nvSpPr>
          <p:cNvPr id="6150" name="Rectangle 6"/>
          <p:cNvSpPr>
            <a:spLocks noChangeArrowheads="1"/>
          </p:cNvSpPr>
          <p:nvPr/>
        </p:nvSpPr>
        <p:spPr bwMode="auto">
          <a:xfrm>
            <a:off x="3810000" y="2644775"/>
            <a:ext cx="366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Comic Sans MS" pitchFamily="66" charset="0"/>
                <a:ea typeface="+mn-ea"/>
                <a:cs typeface="+mn-cs"/>
              </a:rPr>
              <a:t>=</a:t>
            </a:r>
          </a:p>
        </p:txBody>
      </p:sp>
      <p:sp>
        <p:nvSpPr>
          <p:cNvPr id="6151" name="Rectangle 7"/>
          <p:cNvSpPr>
            <a:spLocks noChangeArrowheads="1"/>
          </p:cNvSpPr>
          <p:nvPr/>
        </p:nvSpPr>
        <p:spPr bwMode="auto">
          <a:xfrm>
            <a:off x="4267200" y="2644775"/>
            <a:ext cx="275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1.649 moles Au</a:t>
            </a:r>
          </a:p>
        </p:txBody>
      </p:sp>
      <p:cxnSp>
        <p:nvCxnSpPr>
          <p:cNvPr id="6152" name="Straight Arrow Connector 9"/>
          <p:cNvCxnSpPr>
            <a:cxnSpLocks noChangeShapeType="1"/>
            <a:endCxn id="6153" idx="0"/>
          </p:cNvCxnSpPr>
          <p:nvPr/>
        </p:nvCxnSpPr>
        <p:spPr bwMode="auto">
          <a:xfrm flipH="1">
            <a:off x="1419226" y="3168650"/>
            <a:ext cx="3838576" cy="869950"/>
          </a:xfrm>
          <a:prstGeom prst="straightConnector1">
            <a:avLst/>
          </a:prstGeom>
          <a:noFill/>
          <a:ln w="25400" algn="ctr">
            <a:solidFill>
              <a:srgbClr val="0066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153" name="Rectangle 10"/>
          <p:cNvSpPr>
            <a:spLocks noChangeArrowheads="1"/>
          </p:cNvSpPr>
          <p:nvPr/>
        </p:nvSpPr>
        <p:spPr bwMode="auto">
          <a:xfrm>
            <a:off x="70940" y="4038600"/>
            <a:ext cx="26965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t>1.649 moles Au</a:t>
            </a:r>
            <a:b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1</a:t>
            </a:r>
          </a:p>
        </p:txBody>
      </p:sp>
      <p:sp>
        <p:nvSpPr>
          <p:cNvPr id="6154" name="Rectangle 11"/>
          <p:cNvSpPr>
            <a:spLocks noChangeArrowheads="1"/>
          </p:cNvSpPr>
          <p:nvPr/>
        </p:nvSpPr>
        <p:spPr bwMode="auto">
          <a:xfrm>
            <a:off x="2667000" y="4191000"/>
            <a:ext cx="393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0000"/>
                </a:solidFill>
                <a:effectLst/>
                <a:uLnTx/>
                <a:uFillTx/>
                <a:latin typeface="Comic Sans MS" pitchFamily="66" charset="0"/>
                <a:ea typeface="+mn-ea"/>
                <a:cs typeface="+mn-cs"/>
              </a:rPr>
              <a:t>x</a:t>
            </a:r>
          </a:p>
        </p:txBody>
      </p:sp>
      <p:sp>
        <p:nvSpPr>
          <p:cNvPr id="6155" name="Rectangle 12"/>
          <p:cNvSpPr>
            <a:spLocks noChangeArrowheads="1"/>
          </p:cNvSpPr>
          <p:nvPr/>
        </p:nvSpPr>
        <p:spPr bwMode="auto">
          <a:xfrm>
            <a:off x="3124200" y="4038600"/>
            <a:ext cx="327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sng" strike="noStrike" kern="1200" cap="none" spc="0" normalizeH="0" baseline="0" noProof="0">
                <a:ln>
                  <a:noFill/>
                </a:ln>
                <a:solidFill>
                  <a:srgbClr val="FF0000"/>
                </a:solidFill>
                <a:effectLst/>
                <a:uLnTx/>
                <a:uFillTx/>
                <a:latin typeface="Comic Sans MS" pitchFamily="66" charset="0"/>
                <a:ea typeface="+mn-ea"/>
                <a:cs typeface="+mn-cs"/>
              </a:rPr>
              <a:t>6.02 x 10</a:t>
            </a:r>
            <a:r>
              <a:rPr kumimoji="0" lang="en-US" altLang="en-US" sz="2400" b="0" i="0" u="sng" strike="noStrike" kern="1200" cap="none" spc="0" normalizeH="0" baseline="30000" noProof="0">
                <a:ln>
                  <a:noFill/>
                </a:ln>
                <a:solidFill>
                  <a:srgbClr val="FF0000"/>
                </a:solidFill>
                <a:effectLst/>
                <a:uLnTx/>
                <a:uFillTx/>
                <a:latin typeface="Comic Sans MS" pitchFamily="66" charset="0"/>
                <a:ea typeface="+mn-ea"/>
                <a:cs typeface="+mn-cs"/>
              </a:rPr>
              <a:t>23</a:t>
            </a:r>
            <a:r>
              <a:rPr kumimoji="0" lang="en-US" altLang="en-US" sz="2400" b="0" i="0" u="sng" strike="noStrike" kern="1200" cap="none" spc="0" normalizeH="0" baseline="0" noProof="0">
                <a:ln>
                  <a:noFill/>
                </a:ln>
                <a:solidFill>
                  <a:srgbClr val="FF0000"/>
                </a:solidFill>
                <a:effectLst/>
                <a:uLnTx/>
                <a:uFillTx/>
                <a:latin typeface="Comic Sans MS" pitchFamily="66" charset="0"/>
                <a:ea typeface="+mn-ea"/>
                <a:cs typeface="+mn-cs"/>
              </a:rPr>
              <a:t> atoms Au</a:t>
            </a:r>
            <a:br>
              <a:rPr kumimoji="0" lang="en-US" altLang="en-US" sz="2400" b="0" i="0" u="none" strike="noStrike" kern="1200" cap="none" spc="0" normalizeH="0" baseline="0" noProof="0">
                <a:ln>
                  <a:noFill/>
                </a:ln>
                <a:solidFill>
                  <a:srgbClr val="FF00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FF0000"/>
                </a:solidFill>
                <a:effectLst/>
                <a:uLnTx/>
                <a:uFillTx/>
                <a:latin typeface="Comic Sans MS" pitchFamily="66" charset="0"/>
                <a:ea typeface="+mn-ea"/>
                <a:cs typeface="+mn-cs"/>
              </a:rPr>
              <a:t>1 mole Au</a:t>
            </a:r>
          </a:p>
        </p:txBody>
      </p:sp>
      <p:sp>
        <p:nvSpPr>
          <p:cNvPr id="6156" name="Rectangle 13"/>
          <p:cNvSpPr>
            <a:spLocks noChangeArrowheads="1"/>
          </p:cNvSpPr>
          <p:nvPr/>
        </p:nvSpPr>
        <p:spPr bwMode="auto">
          <a:xfrm>
            <a:off x="6324600" y="4191000"/>
            <a:ext cx="365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0000"/>
                </a:solidFill>
                <a:effectLst/>
                <a:uLnTx/>
                <a:uFillTx/>
                <a:latin typeface="Comic Sans MS" pitchFamily="66" charset="0"/>
                <a:ea typeface="+mn-ea"/>
                <a:cs typeface="+mn-cs"/>
              </a:rPr>
              <a:t>=</a:t>
            </a:r>
          </a:p>
        </p:txBody>
      </p:sp>
      <p:sp>
        <p:nvSpPr>
          <p:cNvPr id="6157" name="Text Box 14"/>
          <p:cNvSpPr txBox="1">
            <a:spLocks noChangeArrowheads="1"/>
          </p:cNvSpPr>
          <p:nvPr/>
        </p:nvSpPr>
        <p:spPr bwMode="auto">
          <a:xfrm>
            <a:off x="70940" y="5639455"/>
            <a:ext cx="88444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omic Sans MS" pitchFamily="66" charset="0"/>
                <a:ea typeface="+mn-ea"/>
                <a:cs typeface="+mn-cs"/>
              </a:rPr>
              <a:t>    1.649 x 6.02 x 10</a:t>
            </a:r>
            <a:r>
              <a:rPr kumimoji="0" lang="en-US" altLang="en-US" sz="2000" b="0" i="0" u="none" strike="noStrike" kern="1200" cap="none" spc="0" normalizeH="0" baseline="30000" noProof="0" dirty="0">
                <a:ln>
                  <a:noFill/>
                </a:ln>
                <a:solidFill>
                  <a:prstClr val="black"/>
                </a:solidFill>
                <a:effectLst/>
                <a:uLnTx/>
                <a:uFillTx/>
                <a:latin typeface="Comic Sans MS" pitchFamily="66" charset="0"/>
                <a:ea typeface="+mn-ea"/>
                <a:cs typeface="+mn-cs"/>
              </a:rPr>
              <a:t>23</a:t>
            </a:r>
            <a:r>
              <a:rPr kumimoji="0" lang="en-US" altLang="en-US" sz="2000" b="0" i="0" u="none" strike="noStrike" kern="1200" cap="none" spc="0" normalizeH="0" baseline="0" noProof="0" dirty="0">
                <a:ln>
                  <a:noFill/>
                </a:ln>
                <a:solidFill>
                  <a:prstClr val="black"/>
                </a:solidFill>
                <a:effectLst/>
                <a:uLnTx/>
                <a:uFillTx/>
                <a:latin typeface="Comic Sans MS" pitchFamily="66" charset="0"/>
                <a:ea typeface="+mn-ea"/>
                <a:cs typeface="+mn-cs"/>
              </a:rPr>
              <a:t> atoms Au = </a:t>
            </a:r>
            <a:r>
              <a:rPr kumimoji="0" lang="en-US" altLang="en-US" sz="2800" b="0" i="0" u="sng" strike="noStrike" kern="1200" cap="none" spc="0" normalizeH="0" baseline="0" noProof="0" dirty="0">
                <a:ln>
                  <a:noFill/>
                </a:ln>
                <a:solidFill>
                  <a:srgbClr val="0000CC"/>
                </a:solidFill>
                <a:effectLst/>
                <a:uLnTx/>
                <a:uFillTx/>
                <a:latin typeface="Comic Sans MS" pitchFamily="66" charset="0"/>
                <a:ea typeface="+mn-ea"/>
                <a:cs typeface="+mn-cs"/>
              </a:rPr>
              <a:t>9.927 x 10</a:t>
            </a:r>
            <a:r>
              <a:rPr kumimoji="0" lang="en-US" altLang="en-US" sz="2800" b="0" i="0" u="sng" strike="noStrike" kern="1200" cap="none" spc="0" normalizeH="0" baseline="30000" noProof="0" dirty="0">
                <a:ln>
                  <a:noFill/>
                </a:ln>
                <a:solidFill>
                  <a:srgbClr val="0000CC"/>
                </a:solidFill>
                <a:effectLst/>
                <a:uLnTx/>
                <a:uFillTx/>
                <a:latin typeface="Comic Sans MS" pitchFamily="66" charset="0"/>
                <a:ea typeface="+mn-ea"/>
                <a:cs typeface="+mn-cs"/>
              </a:rPr>
              <a:t>23</a:t>
            </a:r>
            <a:r>
              <a:rPr kumimoji="0" lang="en-US" altLang="en-US" sz="2800" b="0" i="0" u="sng" strike="noStrike" kern="1200" cap="none" spc="0" normalizeH="0" baseline="0" noProof="0" dirty="0">
                <a:ln>
                  <a:noFill/>
                </a:ln>
                <a:solidFill>
                  <a:srgbClr val="0000CC"/>
                </a:solidFill>
                <a:effectLst/>
                <a:uLnTx/>
                <a:uFillTx/>
                <a:latin typeface="Comic Sans MS" pitchFamily="66" charset="0"/>
                <a:ea typeface="+mn-ea"/>
                <a:cs typeface="+mn-cs"/>
              </a:rPr>
              <a:t> = atoms Au</a:t>
            </a:r>
          </a:p>
        </p:txBody>
      </p:sp>
      <p:cxnSp>
        <p:nvCxnSpPr>
          <p:cNvPr id="14" name="Straight Connector 13">
            <a:extLst>
              <a:ext uri="{FF2B5EF4-FFF2-40B4-BE49-F238E27FC236}">
                <a16:creationId xmlns:a16="http://schemas.microsoft.com/office/drawing/2014/main" id="{B9DF80F5-616F-4E1F-A4CE-D875D682DE5A}"/>
              </a:ext>
            </a:extLst>
          </p:cNvPr>
          <p:cNvCxnSpPr/>
          <p:nvPr/>
        </p:nvCxnSpPr>
        <p:spPr>
          <a:xfrm flipH="1">
            <a:off x="1419226" y="4038600"/>
            <a:ext cx="1476374"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1333E27-0920-47ED-B8EA-A0C68C7A97AA}"/>
              </a:ext>
            </a:extLst>
          </p:cNvPr>
          <p:cNvCxnSpPr/>
          <p:nvPr/>
        </p:nvCxnSpPr>
        <p:spPr>
          <a:xfrm flipH="1">
            <a:off x="4119320" y="4508377"/>
            <a:ext cx="1476374" cy="381000"/>
          </a:xfrm>
          <a:prstGeom prst="line">
            <a:avLst/>
          </a:prstGeom>
          <a:ln w="38100"/>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943E3BD8-E592-C325-3CF5-D99B0C0AE4E1}"/>
              </a:ext>
            </a:extLst>
          </p:cNvPr>
          <p:cNvSpPr txBox="1"/>
          <p:nvPr/>
        </p:nvSpPr>
        <p:spPr>
          <a:xfrm>
            <a:off x="6807973" y="4698877"/>
            <a:ext cx="2286000" cy="369332"/>
          </a:xfrm>
          <a:prstGeom prst="rect">
            <a:avLst/>
          </a:prstGeom>
          <a:noFill/>
        </p:spPr>
        <p:txBody>
          <a:bodyPr wrap="square" rtlCol="0">
            <a:spAutoFit/>
          </a:bodyPr>
          <a:lstStyle/>
          <a:p>
            <a:pPr algn="ctr"/>
            <a:r>
              <a:rPr lang="en-US" b="1" dirty="0">
                <a:solidFill>
                  <a:schemeClr val="tx1">
                    <a:lumMod val="95000"/>
                    <a:lumOff val="5000"/>
                  </a:schemeClr>
                </a:solidFill>
              </a:rPr>
              <a:t>Simplify!</a:t>
            </a:r>
          </a:p>
        </p:txBody>
      </p:sp>
    </p:spTree>
    <p:extLst>
      <p:ext uri="{BB962C8B-B14F-4D97-AF65-F5344CB8AC3E}">
        <p14:creationId xmlns:p14="http://schemas.microsoft.com/office/powerpoint/2010/main" val="71292433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FFFBFF"/>
        </a:solidFill>
        <a:effectLst/>
      </p:bgPr>
    </p:bg>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152400"/>
            <a:ext cx="9144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omic Sans MS" pitchFamily="66" charset="0"/>
                <a:ea typeface="+mn-ea"/>
                <a:cs typeface="+mn-cs"/>
              </a:rPr>
              <a:t>48.</a:t>
            </a:r>
            <a: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t>  If you have 64.35 g of sodium hydroxide,   </a:t>
            </a:r>
            <a:b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t>       how many grams of those are oxygen?</a:t>
            </a:r>
          </a:p>
        </p:txBody>
      </p:sp>
      <p:sp>
        <p:nvSpPr>
          <p:cNvPr id="2" name="TextBox 1">
            <a:extLst>
              <a:ext uri="{FF2B5EF4-FFF2-40B4-BE49-F238E27FC236}">
                <a16:creationId xmlns:a16="http://schemas.microsoft.com/office/drawing/2014/main" id="{E4412DAE-D339-4946-A7EE-AFD0643C19E5}"/>
              </a:ext>
            </a:extLst>
          </p:cNvPr>
          <p:cNvSpPr txBox="1"/>
          <p:nvPr/>
        </p:nvSpPr>
        <p:spPr>
          <a:xfrm>
            <a:off x="0" y="1371600"/>
            <a:ext cx="91440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CC"/>
                </a:solidFill>
                <a:effectLst/>
                <a:uLnTx/>
                <a:uFillTx/>
                <a:latin typeface="Comic Sans MS" panose="030F0702030302020204" pitchFamily="66" charset="0"/>
                <a:ea typeface="+mn-ea"/>
                <a:cs typeface="+mn-cs"/>
              </a:rPr>
              <a:t>Step one, molar mass of this compound</a:t>
            </a:r>
          </a:p>
        </p:txBody>
      </p:sp>
    </p:spTree>
    <p:extLst>
      <p:ext uri="{BB962C8B-B14F-4D97-AF65-F5344CB8AC3E}">
        <p14:creationId xmlns:p14="http://schemas.microsoft.com/office/powerpoint/2010/main" val="146374977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FFEBFF"/>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100" y="63500"/>
            <a:ext cx="91059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omic Sans MS" pitchFamily="66" charset="0"/>
                <a:ea typeface="+mn-ea"/>
                <a:cs typeface="+mn-cs"/>
              </a:rPr>
              <a:t>48.</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If you have 64.35 g of sodium hydroxide,   </a:t>
            </a:r>
            <a:b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how many grams of those are oxygen?</a:t>
            </a:r>
          </a:p>
        </p:txBody>
      </p:sp>
      <p:sp>
        <p:nvSpPr>
          <p:cNvPr id="8195" name="Text Box 3"/>
          <p:cNvSpPr txBox="1">
            <a:spLocks noChangeArrowheads="1"/>
          </p:cNvSpPr>
          <p:nvPr/>
        </p:nvSpPr>
        <p:spPr bwMode="auto">
          <a:xfrm>
            <a:off x="0" y="1295400"/>
            <a:ext cx="8001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sng" strike="noStrike" kern="1200" cap="none" spc="0" normalizeH="0" baseline="0" noProof="0" dirty="0">
                <a:ln>
                  <a:noFill/>
                </a:ln>
                <a:solidFill>
                  <a:prstClr val="black"/>
                </a:solidFill>
                <a:effectLst/>
                <a:uLnTx/>
                <a:uFillTx/>
                <a:latin typeface="Courier New" pitchFamily="49" charset="0"/>
                <a:ea typeface="+mn-ea"/>
                <a:cs typeface="+mn-cs"/>
              </a:rPr>
              <a:t>NaOH</a:t>
            </a:r>
            <a:r>
              <a:rPr kumimoji="0" lang="en-US" altLang="en-US" sz="3600" b="1" i="0" u="none" strike="noStrike" kern="1200" cap="none" spc="0" normalizeH="0" baseline="0" noProof="0" dirty="0">
                <a:ln>
                  <a:noFill/>
                </a:ln>
                <a:solidFill>
                  <a:prstClr val="black"/>
                </a:solidFill>
                <a:effectLst/>
                <a:uLnTx/>
                <a:uFillTx/>
                <a:latin typeface="Courier New" pitchFamily="49" charset="0"/>
                <a:ea typeface="+mn-ea"/>
                <a:cs typeface="+mn-cs"/>
              </a:rPr>
              <a:t> </a:t>
            </a:r>
            <a:r>
              <a:rPr kumimoji="0" lang="en-US" altLang="en-US" sz="3600" b="0" i="0" u="none" strike="noStrike" kern="1200" cap="none" spc="0" normalizeH="0" baseline="0" noProof="0" dirty="0">
                <a:ln>
                  <a:noFill/>
                </a:ln>
                <a:solidFill>
                  <a:prstClr val="black"/>
                </a:solidFill>
                <a:effectLst/>
                <a:uLnTx/>
                <a:uFillTx/>
                <a:latin typeface="Courier New" pitchFamily="49" charset="0"/>
                <a:ea typeface="+mn-ea"/>
                <a:cs typeface="+mn-cs"/>
              </a:rPr>
              <a:t>           </a:t>
            </a:r>
            <a:r>
              <a:rPr kumimoji="0" lang="en-US" altLang="en-US" sz="2800" b="1" i="0" u="sng" strike="noStrike" kern="1200" cap="none" spc="0" normalizeH="0" baseline="0" noProof="0" dirty="0">
                <a:ln>
                  <a:noFill/>
                </a:ln>
                <a:solidFill>
                  <a:prstClr val="black"/>
                </a:solidFill>
                <a:effectLst/>
                <a:uLnTx/>
                <a:uFillTx/>
                <a:latin typeface="Comic Sans MS" pitchFamily="66" charset="0"/>
                <a:ea typeface="+mn-ea"/>
                <a:cs typeface="+mn-cs"/>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ourier New" pitchFamily="49" charset="0"/>
                <a:ea typeface="+mn-ea"/>
                <a:cs typeface="+mn-cs"/>
              </a:rPr>
              <a:t>Na 1x23= 23</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ourier New" pitchFamily="49" charset="0"/>
                <a:ea typeface="+mn-ea"/>
                <a:cs typeface="+mn-cs"/>
              </a:rPr>
              <a:t>O  1x16= 16     </a:t>
            </a:r>
            <a:r>
              <a:rPr kumimoji="0" lang="en-US" altLang="en-US" sz="3600" b="1" i="0" u="none" strike="noStrike" kern="1200" cap="none" spc="0" normalizeH="0" baseline="0" noProof="0" dirty="0">
                <a:ln>
                  <a:noFill/>
                </a:ln>
                <a:solidFill>
                  <a:prstClr val="black"/>
                </a:solidFill>
                <a:effectLst/>
                <a:uLnTx/>
                <a:uFillTx/>
                <a:latin typeface="Courier New" pitchFamily="49" charset="0"/>
                <a:ea typeface="+mn-ea"/>
                <a:cs typeface="+mn-cs"/>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ourier New" pitchFamily="49" charset="0"/>
                <a:ea typeface="+mn-ea"/>
                <a:cs typeface="+mn-cs"/>
              </a:rPr>
              <a:t>H  1x1 =  1</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ourier New" pitchFamily="49" charset="0"/>
                <a:ea typeface="+mn-ea"/>
                <a:cs typeface="+mn-cs"/>
              </a:rPr>
              <a:t>     40g/mole</a:t>
            </a:r>
          </a:p>
        </p:txBody>
      </p:sp>
      <p:sp>
        <p:nvSpPr>
          <p:cNvPr id="8196" name="Line 4"/>
          <p:cNvSpPr>
            <a:spLocks noChangeShapeType="1"/>
          </p:cNvSpPr>
          <p:nvPr/>
        </p:nvSpPr>
        <p:spPr bwMode="auto">
          <a:xfrm>
            <a:off x="1143000" y="4343400"/>
            <a:ext cx="27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25CDCAD2-482D-4A2F-A613-F81C824C34FD}"/>
              </a:ext>
            </a:extLst>
          </p:cNvPr>
          <p:cNvSpPr txBox="1"/>
          <p:nvPr/>
        </p:nvSpPr>
        <p:spPr>
          <a:xfrm>
            <a:off x="0" y="5715000"/>
            <a:ext cx="91059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charset="0"/>
                <a:ea typeface="+mn-ea"/>
                <a:cs typeface="+mn-cs"/>
              </a:rPr>
              <a:t>Next step:  percent comp by mass of all three parts of this compound</a:t>
            </a:r>
          </a:p>
        </p:txBody>
      </p:sp>
    </p:spTree>
    <p:extLst>
      <p:ext uri="{BB962C8B-B14F-4D97-AF65-F5344CB8AC3E}">
        <p14:creationId xmlns:p14="http://schemas.microsoft.com/office/powerpoint/2010/main" val="299327285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FFEBFF"/>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100" y="63500"/>
            <a:ext cx="91059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omic Sans MS" pitchFamily="66" charset="0"/>
                <a:ea typeface="+mn-ea"/>
                <a:cs typeface="+mn-cs"/>
              </a:rPr>
              <a:t>48.</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If you have 64.35 g of sodium hydroxide,   </a:t>
            </a:r>
            <a:b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how many grams of those are oxygen?</a:t>
            </a:r>
          </a:p>
        </p:txBody>
      </p:sp>
      <p:sp>
        <p:nvSpPr>
          <p:cNvPr id="8195" name="Text Box 3"/>
          <p:cNvSpPr txBox="1">
            <a:spLocks noChangeArrowheads="1"/>
          </p:cNvSpPr>
          <p:nvPr/>
        </p:nvSpPr>
        <p:spPr bwMode="auto">
          <a:xfrm>
            <a:off x="0" y="1295400"/>
            <a:ext cx="8763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sng" strike="noStrike" kern="1200" cap="none" spc="0" normalizeH="0" baseline="0" noProof="0" dirty="0">
                <a:ln>
                  <a:noFill/>
                </a:ln>
                <a:solidFill>
                  <a:prstClr val="black"/>
                </a:solidFill>
                <a:effectLst/>
                <a:uLnTx/>
                <a:uFillTx/>
                <a:latin typeface="Courier New" pitchFamily="49" charset="0"/>
                <a:ea typeface="+mn-ea"/>
                <a:cs typeface="+mn-cs"/>
              </a:rPr>
              <a:t>NaOH</a:t>
            </a:r>
            <a:r>
              <a:rPr kumimoji="0" lang="en-US" altLang="en-US" sz="3600" b="1" i="0" u="none" strike="noStrike" kern="1200" cap="none" spc="0" normalizeH="0" baseline="0" noProof="0" dirty="0">
                <a:ln>
                  <a:noFill/>
                </a:ln>
                <a:solidFill>
                  <a:prstClr val="black"/>
                </a:solidFill>
                <a:effectLst/>
                <a:uLnTx/>
                <a:uFillTx/>
                <a:latin typeface="Courier New" pitchFamily="49" charset="0"/>
                <a:ea typeface="+mn-ea"/>
                <a:cs typeface="+mn-cs"/>
              </a:rPr>
              <a:t> </a:t>
            </a:r>
            <a:r>
              <a:rPr kumimoji="0" lang="en-US" altLang="en-US" sz="3600" b="0" i="0" u="none" strike="noStrike" kern="1200" cap="none" spc="0" normalizeH="0" baseline="0" noProof="0" dirty="0">
                <a:ln>
                  <a:noFill/>
                </a:ln>
                <a:solidFill>
                  <a:prstClr val="black"/>
                </a:solidFill>
                <a:effectLst/>
                <a:uLnTx/>
                <a:uFillTx/>
                <a:latin typeface="Courier New" pitchFamily="49" charset="0"/>
                <a:ea typeface="+mn-ea"/>
                <a:cs typeface="+mn-cs"/>
              </a:rPr>
              <a:t>           </a:t>
            </a:r>
            <a:r>
              <a:rPr kumimoji="0" lang="en-US" altLang="en-US" sz="2800" b="1" i="0" u="sng" strike="noStrike" kern="1200" cap="none" spc="0" normalizeH="0" baseline="0" noProof="0" dirty="0">
                <a:ln>
                  <a:noFill/>
                </a:ln>
                <a:solidFill>
                  <a:prstClr val="black"/>
                </a:solidFill>
                <a:effectLst/>
                <a:uLnTx/>
                <a:uFillTx/>
                <a:latin typeface="Comic Sans MS" pitchFamily="66" charset="0"/>
                <a:ea typeface="+mn-ea"/>
                <a:cs typeface="+mn-cs"/>
              </a:rPr>
              <a:t>% Comp by Mass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ourier New" pitchFamily="49" charset="0"/>
                <a:ea typeface="+mn-ea"/>
                <a:cs typeface="+mn-cs"/>
              </a:rPr>
              <a:t>Na 1x23= 23    Na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ourier New" pitchFamily="49" charset="0"/>
                <a:ea typeface="+mn-ea"/>
                <a:cs typeface="+mn-cs"/>
              </a:rPr>
              <a:t>O  1x16= 16     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ourier New" pitchFamily="49" charset="0"/>
                <a:ea typeface="+mn-ea"/>
                <a:cs typeface="+mn-cs"/>
              </a:rPr>
              <a:t>H  1x1 =  1     H</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ourier New" pitchFamily="49" charset="0"/>
                <a:ea typeface="+mn-ea"/>
                <a:cs typeface="+mn-cs"/>
              </a:rPr>
              <a:t>     40g/mole</a:t>
            </a:r>
          </a:p>
        </p:txBody>
      </p:sp>
      <p:sp>
        <p:nvSpPr>
          <p:cNvPr id="8196" name="Line 4"/>
          <p:cNvSpPr>
            <a:spLocks noChangeShapeType="1"/>
          </p:cNvSpPr>
          <p:nvPr/>
        </p:nvSpPr>
        <p:spPr bwMode="auto">
          <a:xfrm>
            <a:off x="1143000" y="4343400"/>
            <a:ext cx="27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7" name="Text Box 5"/>
          <p:cNvSpPr txBox="1">
            <a:spLocks noChangeArrowheads="1"/>
          </p:cNvSpPr>
          <p:nvPr/>
        </p:nvSpPr>
        <p:spPr bwMode="auto">
          <a:xfrm>
            <a:off x="5321104" y="2921913"/>
            <a:ext cx="100935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itchFamily="49" charset="0"/>
                <a:ea typeface="+mn-ea"/>
                <a:cs typeface="+mn-cs"/>
              </a:rPr>
              <a:t>16g</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itchFamily="49" charset="0"/>
                <a:ea typeface="+mn-ea"/>
                <a:cs typeface="+mn-cs"/>
              </a:rPr>
              <a:t>40g</a:t>
            </a:r>
          </a:p>
        </p:txBody>
      </p:sp>
      <p:sp>
        <p:nvSpPr>
          <p:cNvPr id="8198" name="Line 7"/>
          <p:cNvSpPr>
            <a:spLocks noChangeShapeType="1"/>
          </p:cNvSpPr>
          <p:nvPr/>
        </p:nvSpPr>
        <p:spPr bwMode="auto">
          <a:xfrm>
            <a:off x="5562600" y="33528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9" name="Text Box 8"/>
          <p:cNvSpPr txBox="1">
            <a:spLocks noChangeArrowheads="1"/>
          </p:cNvSpPr>
          <p:nvPr/>
        </p:nvSpPr>
        <p:spPr bwMode="auto">
          <a:xfrm>
            <a:off x="6286500" y="2971512"/>
            <a:ext cx="2781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X 100%  =  </a:t>
            </a:r>
            <a:r>
              <a:rPr kumimoji="0" lang="en-US" altLang="en-US" sz="3200" b="1" i="0" u="none" strike="noStrike" kern="1200" cap="none" spc="0" normalizeH="0" baseline="0" noProof="0" dirty="0">
                <a:ln>
                  <a:noFill/>
                </a:ln>
                <a:solidFill>
                  <a:srgbClr val="006600"/>
                </a:solidFill>
                <a:effectLst/>
                <a:uLnTx/>
                <a:uFillTx/>
                <a:latin typeface="Arial" charset="0"/>
                <a:ea typeface="+mn-ea"/>
                <a:cs typeface="+mn-cs"/>
              </a:rPr>
              <a:t>40%</a:t>
            </a:r>
            <a:endParaRPr kumimoji="0" lang="en-US" altLang="en-US" sz="2000" b="1" i="0" u="none" strike="noStrike" kern="1200" cap="none" spc="0" normalizeH="0" baseline="0" noProof="0" dirty="0">
              <a:ln>
                <a:noFill/>
              </a:ln>
              <a:solidFill>
                <a:srgbClr val="006600"/>
              </a:solidFill>
              <a:effectLst/>
              <a:uLnTx/>
              <a:uFillTx/>
              <a:latin typeface="Arial" charset="0"/>
              <a:ea typeface="+mn-ea"/>
              <a:cs typeface="+mn-cs"/>
            </a:endParaRPr>
          </a:p>
        </p:txBody>
      </p:sp>
      <p:sp>
        <p:nvSpPr>
          <p:cNvPr id="2" name="Line 7">
            <a:extLst>
              <a:ext uri="{FF2B5EF4-FFF2-40B4-BE49-F238E27FC236}">
                <a16:creationId xmlns:a16="http://schemas.microsoft.com/office/drawing/2014/main" id="{15C54B93-861B-4CE3-9481-3DBE8A88BCA8}"/>
              </a:ext>
            </a:extLst>
          </p:cNvPr>
          <p:cNvSpPr>
            <a:spLocks noChangeShapeType="1"/>
          </p:cNvSpPr>
          <p:nvPr/>
        </p:nvSpPr>
        <p:spPr bwMode="auto">
          <a:xfrm>
            <a:off x="5569047" y="4139913"/>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Text Box 8">
            <a:extLst>
              <a:ext uri="{FF2B5EF4-FFF2-40B4-BE49-F238E27FC236}">
                <a16:creationId xmlns:a16="http://schemas.microsoft.com/office/drawing/2014/main" id="{DAB77DEA-D7C5-489D-8AD1-2C888F7DCC29}"/>
              </a:ext>
            </a:extLst>
          </p:cNvPr>
          <p:cNvSpPr txBox="1">
            <a:spLocks noChangeArrowheads="1"/>
          </p:cNvSpPr>
          <p:nvPr/>
        </p:nvSpPr>
        <p:spPr bwMode="auto">
          <a:xfrm>
            <a:off x="6328702" y="3867141"/>
            <a:ext cx="2781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X 100%  </a:t>
            </a:r>
            <a:r>
              <a:rPr kumimoji="0" lang="en-US" altLang="en-US" sz="1600" b="0" i="0" u="none" strike="noStrike" kern="1200" cap="none" spc="0" normalizeH="0" baseline="0" noProof="0" dirty="0">
                <a:ln>
                  <a:noFill/>
                </a:ln>
                <a:solidFill>
                  <a:prstClr val="black"/>
                </a:solidFill>
                <a:effectLst/>
                <a:uLnTx/>
                <a:uFillTx/>
                <a:latin typeface="Arial" charset="0"/>
                <a:ea typeface="+mn-ea"/>
                <a:cs typeface="+mn-cs"/>
              </a:rPr>
              <a:t>=  </a:t>
            </a:r>
            <a:r>
              <a:rPr kumimoji="0" lang="en-US" altLang="en-US" sz="2400" b="0" i="0" u="none" strike="noStrike" kern="1200" cap="none" spc="0" normalizeH="0" baseline="0" noProof="0" dirty="0">
                <a:ln>
                  <a:noFill/>
                </a:ln>
                <a:solidFill>
                  <a:srgbClr val="006600"/>
                </a:solidFill>
                <a:effectLst/>
                <a:uLnTx/>
                <a:uFillTx/>
                <a:latin typeface="Arial" charset="0"/>
                <a:ea typeface="+mn-ea"/>
                <a:cs typeface="+mn-cs"/>
              </a:rPr>
              <a:t>2.5%</a:t>
            </a:r>
            <a:endParaRPr kumimoji="0" lang="en-US" altLang="en-US" sz="2000" b="0" i="0" u="none" strike="noStrike" kern="1200" cap="none" spc="0" normalizeH="0" baseline="0" noProof="0" dirty="0">
              <a:ln>
                <a:noFill/>
              </a:ln>
              <a:solidFill>
                <a:srgbClr val="006600"/>
              </a:solidFill>
              <a:effectLst/>
              <a:uLnTx/>
              <a:uFillTx/>
              <a:latin typeface="Arial" charset="0"/>
              <a:ea typeface="+mn-ea"/>
              <a:cs typeface="+mn-cs"/>
            </a:endParaRPr>
          </a:p>
        </p:txBody>
      </p:sp>
      <p:sp>
        <p:nvSpPr>
          <p:cNvPr id="5" name="Text Box 5">
            <a:extLst>
              <a:ext uri="{FF2B5EF4-FFF2-40B4-BE49-F238E27FC236}">
                <a16:creationId xmlns:a16="http://schemas.microsoft.com/office/drawing/2014/main" id="{A9B81C7C-C83A-4FEE-A68B-BD62E07049A5}"/>
              </a:ext>
            </a:extLst>
          </p:cNvPr>
          <p:cNvSpPr txBox="1">
            <a:spLocks noChangeArrowheads="1"/>
          </p:cNvSpPr>
          <p:nvPr/>
        </p:nvSpPr>
        <p:spPr bwMode="auto">
          <a:xfrm>
            <a:off x="5410200" y="3759969"/>
            <a:ext cx="99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itchFamily="49" charset="0"/>
                <a:ea typeface="+mn-ea"/>
                <a:cs typeface="+mn-cs"/>
              </a:rPr>
              <a:t>1g</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itchFamily="49" charset="0"/>
                <a:ea typeface="+mn-ea"/>
                <a:cs typeface="+mn-cs"/>
              </a:rPr>
              <a:t>40g</a:t>
            </a:r>
          </a:p>
        </p:txBody>
      </p:sp>
      <p:sp>
        <p:nvSpPr>
          <p:cNvPr id="6" name="Text Box 5">
            <a:extLst>
              <a:ext uri="{FF2B5EF4-FFF2-40B4-BE49-F238E27FC236}">
                <a16:creationId xmlns:a16="http://schemas.microsoft.com/office/drawing/2014/main" id="{A46B08ED-69B7-46A3-8388-1ACE2C7AE7BE}"/>
              </a:ext>
            </a:extLst>
          </p:cNvPr>
          <p:cNvSpPr txBox="1">
            <a:spLocks noChangeArrowheads="1"/>
          </p:cNvSpPr>
          <p:nvPr/>
        </p:nvSpPr>
        <p:spPr bwMode="auto">
          <a:xfrm>
            <a:off x="5267179" y="1978774"/>
            <a:ext cx="99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itchFamily="49" charset="0"/>
                <a:ea typeface="+mn-ea"/>
                <a:cs typeface="+mn-cs"/>
              </a:rPr>
              <a:t>23g</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itchFamily="49" charset="0"/>
                <a:ea typeface="+mn-ea"/>
                <a:cs typeface="+mn-cs"/>
              </a:rPr>
              <a:t>40g</a:t>
            </a:r>
          </a:p>
        </p:txBody>
      </p:sp>
      <p:sp>
        <p:nvSpPr>
          <p:cNvPr id="7" name="Text Box 8">
            <a:extLst>
              <a:ext uri="{FF2B5EF4-FFF2-40B4-BE49-F238E27FC236}">
                <a16:creationId xmlns:a16="http://schemas.microsoft.com/office/drawing/2014/main" id="{4FE47724-CC95-4960-A84D-02B9FE4F7153}"/>
              </a:ext>
            </a:extLst>
          </p:cNvPr>
          <p:cNvSpPr txBox="1">
            <a:spLocks noChangeArrowheads="1"/>
          </p:cNvSpPr>
          <p:nvPr/>
        </p:nvSpPr>
        <p:spPr bwMode="auto">
          <a:xfrm>
            <a:off x="6257779" y="2090819"/>
            <a:ext cx="2781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X 100%  </a:t>
            </a:r>
            <a:r>
              <a:rPr kumimoji="0" lang="en-US" altLang="en-US" sz="1600" b="0" i="0" u="none" strike="noStrike" kern="1200" cap="none" spc="0" normalizeH="0" baseline="0" noProof="0" dirty="0">
                <a:ln>
                  <a:noFill/>
                </a:ln>
                <a:solidFill>
                  <a:prstClr val="black"/>
                </a:solidFill>
                <a:effectLst/>
                <a:uLnTx/>
                <a:uFillTx/>
                <a:latin typeface="Arial" charset="0"/>
                <a:ea typeface="+mn-ea"/>
                <a:cs typeface="+mn-cs"/>
              </a:rPr>
              <a:t>=  </a:t>
            </a:r>
            <a:r>
              <a:rPr kumimoji="0" lang="en-US" altLang="en-US" sz="2400" b="0" i="0" u="none" strike="noStrike" kern="1200" cap="none" spc="0" normalizeH="0" baseline="0" noProof="0" dirty="0">
                <a:ln>
                  <a:noFill/>
                </a:ln>
                <a:solidFill>
                  <a:srgbClr val="006600"/>
                </a:solidFill>
                <a:effectLst/>
                <a:uLnTx/>
                <a:uFillTx/>
                <a:latin typeface="Arial" charset="0"/>
                <a:ea typeface="+mn-ea"/>
                <a:cs typeface="+mn-cs"/>
              </a:rPr>
              <a:t>57.5%</a:t>
            </a:r>
            <a:endParaRPr kumimoji="0" lang="en-US" altLang="en-US" sz="2000" b="0" i="0" u="none" strike="noStrike" kern="1200" cap="none" spc="0" normalizeH="0" baseline="0" noProof="0" dirty="0">
              <a:ln>
                <a:noFill/>
              </a:ln>
              <a:solidFill>
                <a:srgbClr val="006600"/>
              </a:solidFill>
              <a:effectLst/>
              <a:uLnTx/>
              <a:uFillTx/>
              <a:latin typeface="Arial" charset="0"/>
              <a:ea typeface="+mn-ea"/>
              <a:cs typeface="+mn-cs"/>
            </a:endParaRPr>
          </a:p>
        </p:txBody>
      </p:sp>
      <p:sp>
        <p:nvSpPr>
          <p:cNvPr id="8" name="Line 7">
            <a:extLst>
              <a:ext uri="{FF2B5EF4-FFF2-40B4-BE49-F238E27FC236}">
                <a16:creationId xmlns:a16="http://schemas.microsoft.com/office/drawing/2014/main" id="{C0550104-E88A-4660-B298-E95A30F7C01C}"/>
              </a:ext>
            </a:extLst>
          </p:cNvPr>
          <p:cNvSpPr>
            <a:spLocks noChangeShapeType="1"/>
          </p:cNvSpPr>
          <p:nvPr/>
        </p:nvSpPr>
        <p:spPr bwMode="auto">
          <a:xfrm>
            <a:off x="5410200" y="23622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8744906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FFEBFF"/>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100" y="63500"/>
            <a:ext cx="91059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omic Sans MS" pitchFamily="66" charset="0"/>
                <a:ea typeface="+mn-ea"/>
                <a:cs typeface="+mn-cs"/>
              </a:rPr>
              <a:t>48.</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If you have 64.35 g of sodium hydroxide,   </a:t>
            </a:r>
            <a:b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b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how many grams of those are oxygen?</a:t>
            </a:r>
          </a:p>
        </p:txBody>
      </p:sp>
      <p:sp>
        <p:nvSpPr>
          <p:cNvPr id="8195" name="Text Box 3"/>
          <p:cNvSpPr txBox="1">
            <a:spLocks noChangeArrowheads="1"/>
          </p:cNvSpPr>
          <p:nvPr/>
        </p:nvSpPr>
        <p:spPr bwMode="auto">
          <a:xfrm>
            <a:off x="0" y="1295399"/>
            <a:ext cx="8763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sng" strike="noStrike" kern="1200" cap="none" spc="0" normalizeH="0" baseline="0" noProof="0" dirty="0">
                <a:ln>
                  <a:noFill/>
                </a:ln>
                <a:solidFill>
                  <a:prstClr val="black"/>
                </a:solidFill>
                <a:effectLst/>
                <a:uLnTx/>
                <a:uFillTx/>
                <a:latin typeface="Courier New" pitchFamily="49" charset="0"/>
                <a:ea typeface="+mn-ea"/>
                <a:cs typeface="+mn-cs"/>
              </a:rPr>
              <a:t>NaOH</a:t>
            </a:r>
            <a:r>
              <a:rPr kumimoji="0" lang="en-US" altLang="en-US" sz="3600" b="1" i="0" u="none" strike="noStrike" kern="1200" cap="none" spc="0" normalizeH="0" baseline="0" noProof="0" dirty="0">
                <a:ln>
                  <a:noFill/>
                </a:ln>
                <a:solidFill>
                  <a:prstClr val="black"/>
                </a:solidFill>
                <a:effectLst/>
                <a:uLnTx/>
                <a:uFillTx/>
                <a:latin typeface="Courier New" pitchFamily="49" charset="0"/>
                <a:ea typeface="+mn-ea"/>
                <a:cs typeface="+mn-cs"/>
              </a:rPr>
              <a:t> </a:t>
            </a:r>
            <a:r>
              <a:rPr kumimoji="0" lang="en-US" altLang="en-US" sz="3600" b="0" i="0" u="none" strike="noStrike" kern="1200" cap="none" spc="0" normalizeH="0" baseline="0" noProof="0" dirty="0">
                <a:ln>
                  <a:noFill/>
                </a:ln>
                <a:solidFill>
                  <a:prstClr val="black"/>
                </a:solidFill>
                <a:effectLst/>
                <a:uLnTx/>
                <a:uFillTx/>
                <a:latin typeface="Courier New" pitchFamily="49" charset="0"/>
                <a:ea typeface="+mn-ea"/>
                <a:cs typeface="+mn-cs"/>
              </a:rPr>
              <a:t>           </a:t>
            </a:r>
            <a:r>
              <a:rPr kumimoji="0" lang="en-US" altLang="en-US" sz="2800" b="1" i="0" u="sng" strike="noStrike" kern="1200" cap="none" spc="0" normalizeH="0" baseline="0" noProof="0" dirty="0">
                <a:ln>
                  <a:noFill/>
                </a:ln>
                <a:solidFill>
                  <a:prstClr val="black"/>
                </a:solidFill>
                <a:effectLst/>
                <a:uLnTx/>
                <a:uFillTx/>
                <a:latin typeface="Comic Sans MS" pitchFamily="66" charset="0"/>
                <a:ea typeface="+mn-ea"/>
                <a:cs typeface="+mn-cs"/>
              </a:rPr>
              <a:t>% Comp by Mass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ourier New" pitchFamily="49" charset="0"/>
                <a:ea typeface="+mn-ea"/>
                <a:cs typeface="+mn-cs"/>
              </a:rPr>
              <a:t>Na 1x23= 23    Na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ourier New" pitchFamily="49" charset="0"/>
                <a:ea typeface="+mn-ea"/>
                <a:cs typeface="+mn-cs"/>
              </a:rPr>
              <a:t>O  1x16= 16     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ourier New" pitchFamily="49" charset="0"/>
                <a:ea typeface="+mn-ea"/>
                <a:cs typeface="+mn-cs"/>
              </a:rPr>
              <a:t>H  1x1 =  1     H</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ourier New" pitchFamily="49" charset="0"/>
                <a:ea typeface="+mn-ea"/>
                <a:cs typeface="+mn-cs"/>
              </a:rPr>
              <a:t>     40g/mole</a:t>
            </a:r>
          </a:p>
        </p:txBody>
      </p:sp>
      <p:sp>
        <p:nvSpPr>
          <p:cNvPr id="8196" name="Line 4"/>
          <p:cNvSpPr>
            <a:spLocks noChangeShapeType="1"/>
          </p:cNvSpPr>
          <p:nvPr/>
        </p:nvSpPr>
        <p:spPr bwMode="auto">
          <a:xfrm>
            <a:off x="1143000" y="4343400"/>
            <a:ext cx="27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7" name="Text Box 5"/>
          <p:cNvSpPr txBox="1">
            <a:spLocks noChangeArrowheads="1"/>
          </p:cNvSpPr>
          <p:nvPr/>
        </p:nvSpPr>
        <p:spPr bwMode="auto">
          <a:xfrm>
            <a:off x="5321104" y="2921913"/>
            <a:ext cx="100935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itchFamily="49" charset="0"/>
                <a:ea typeface="+mn-ea"/>
                <a:cs typeface="+mn-cs"/>
              </a:rPr>
              <a:t>16g</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itchFamily="49" charset="0"/>
                <a:ea typeface="+mn-ea"/>
                <a:cs typeface="+mn-cs"/>
              </a:rPr>
              <a:t>40g</a:t>
            </a:r>
          </a:p>
        </p:txBody>
      </p:sp>
      <p:sp>
        <p:nvSpPr>
          <p:cNvPr id="8198" name="Line 7"/>
          <p:cNvSpPr>
            <a:spLocks noChangeShapeType="1"/>
          </p:cNvSpPr>
          <p:nvPr/>
        </p:nvSpPr>
        <p:spPr bwMode="auto">
          <a:xfrm>
            <a:off x="5562600" y="33528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9" name="Text Box 8"/>
          <p:cNvSpPr txBox="1">
            <a:spLocks noChangeArrowheads="1"/>
          </p:cNvSpPr>
          <p:nvPr/>
        </p:nvSpPr>
        <p:spPr bwMode="auto">
          <a:xfrm>
            <a:off x="6286500" y="2971512"/>
            <a:ext cx="2781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X 100%  =  </a:t>
            </a:r>
            <a:r>
              <a:rPr kumimoji="0" lang="en-US" altLang="en-US" sz="3200" b="1" i="0" u="none" strike="noStrike" kern="1200" cap="none" spc="0" normalizeH="0" baseline="0" noProof="0" dirty="0">
                <a:ln>
                  <a:noFill/>
                </a:ln>
                <a:solidFill>
                  <a:srgbClr val="006600"/>
                </a:solidFill>
                <a:effectLst/>
                <a:uLnTx/>
                <a:uFillTx/>
                <a:latin typeface="Arial" charset="0"/>
                <a:ea typeface="+mn-ea"/>
                <a:cs typeface="+mn-cs"/>
              </a:rPr>
              <a:t>40%</a:t>
            </a:r>
            <a:endParaRPr kumimoji="0" lang="en-US" altLang="en-US" sz="2000" b="1" i="0" u="none" strike="noStrike" kern="1200" cap="none" spc="0" normalizeH="0" baseline="0" noProof="0" dirty="0">
              <a:ln>
                <a:noFill/>
              </a:ln>
              <a:solidFill>
                <a:srgbClr val="006600"/>
              </a:solidFill>
              <a:effectLst/>
              <a:uLnTx/>
              <a:uFillTx/>
              <a:latin typeface="Arial" charset="0"/>
              <a:ea typeface="+mn-ea"/>
              <a:cs typeface="+mn-cs"/>
            </a:endParaRPr>
          </a:p>
        </p:txBody>
      </p:sp>
      <p:sp>
        <p:nvSpPr>
          <p:cNvPr id="2" name="Line 7">
            <a:extLst>
              <a:ext uri="{FF2B5EF4-FFF2-40B4-BE49-F238E27FC236}">
                <a16:creationId xmlns:a16="http://schemas.microsoft.com/office/drawing/2014/main" id="{15C54B93-861B-4CE3-9481-3DBE8A88BCA8}"/>
              </a:ext>
            </a:extLst>
          </p:cNvPr>
          <p:cNvSpPr>
            <a:spLocks noChangeShapeType="1"/>
          </p:cNvSpPr>
          <p:nvPr/>
        </p:nvSpPr>
        <p:spPr bwMode="auto">
          <a:xfrm>
            <a:off x="5569047" y="4139913"/>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Text Box 8">
            <a:extLst>
              <a:ext uri="{FF2B5EF4-FFF2-40B4-BE49-F238E27FC236}">
                <a16:creationId xmlns:a16="http://schemas.microsoft.com/office/drawing/2014/main" id="{DAB77DEA-D7C5-489D-8AD1-2C888F7DCC29}"/>
              </a:ext>
            </a:extLst>
          </p:cNvPr>
          <p:cNvSpPr txBox="1">
            <a:spLocks noChangeArrowheads="1"/>
          </p:cNvSpPr>
          <p:nvPr/>
        </p:nvSpPr>
        <p:spPr bwMode="auto">
          <a:xfrm>
            <a:off x="6328702" y="3867141"/>
            <a:ext cx="2781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X 100%  </a:t>
            </a:r>
            <a:r>
              <a:rPr kumimoji="0" lang="en-US" altLang="en-US" sz="1600" b="0" i="0" u="none" strike="noStrike" kern="1200" cap="none" spc="0" normalizeH="0" baseline="0" noProof="0" dirty="0">
                <a:ln>
                  <a:noFill/>
                </a:ln>
                <a:solidFill>
                  <a:prstClr val="black"/>
                </a:solidFill>
                <a:effectLst/>
                <a:uLnTx/>
                <a:uFillTx/>
                <a:latin typeface="Arial" charset="0"/>
                <a:ea typeface="+mn-ea"/>
                <a:cs typeface="+mn-cs"/>
              </a:rPr>
              <a:t>=  </a:t>
            </a:r>
            <a:r>
              <a:rPr kumimoji="0" lang="en-US" altLang="en-US" sz="2400" b="0" i="0" u="none" strike="noStrike" kern="1200" cap="none" spc="0" normalizeH="0" baseline="0" noProof="0" dirty="0">
                <a:ln>
                  <a:noFill/>
                </a:ln>
                <a:solidFill>
                  <a:srgbClr val="006600"/>
                </a:solidFill>
                <a:effectLst/>
                <a:uLnTx/>
                <a:uFillTx/>
                <a:latin typeface="Arial" charset="0"/>
                <a:ea typeface="+mn-ea"/>
                <a:cs typeface="+mn-cs"/>
              </a:rPr>
              <a:t>2.5%</a:t>
            </a:r>
            <a:endParaRPr kumimoji="0" lang="en-US" altLang="en-US" sz="2000" b="0" i="0" u="none" strike="noStrike" kern="1200" cap="none" spc="0" normalizeH="0" baseline="0" noProof="0" dirty="0">
              <a:ln>
                <a:noFill/>
              </a:ln>
              <a:solidFill>
                <a:srgbClr val="006600"/>
              </a:solidFill>
              <a:effectLst/>
              <a:uLnTx/>
              <a:uFillTx/>
              <a:latin typeface="Arial" charset="0"/>
              <a:ea typeface="+mn-ea"/>
              <a:cs typeface="+mn-cs"/>
            </a:endParaRPr>
          </a:p>
        </p:txBody>
      </p:sp>
      <p:sp>
        <p:nvSpPr>
          <p:cNvPr id="5" name="Text Box 5">
            <a:extLst>
              <a:ext uri="{FF2B5EF4-FFF2-40B4-BE49-F238E27FC236}">
                <a16:creationId xmlns:a16="http://schemas.microsoft.com/office/drawing/2014/main" id="{A9B81C7C-C83A-4FEE-A68B-BD62E07049A5}"/>
              </a:ext>
            </a:extLst>
          </p:cNvPr>
          <p:cNvSpPr txBox="1">
            <a:spLocks noChangeArrowheads="1"/>
          </p:cNvSpPr>
          <p:nvPr/>
        </p:nvSpPr>
        <p:spPr bwMode="auto">
          <a:xfrm>
            <a:off x="5410200" y="3759969"/>
            <a:ext cx="99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itchFamily="49" charset="0"/>
                <a:ea typeface="+mn-ea"/>
                <a:cs typeface="+mn-cs"/>
              </a:rPr>
              <a:t>1g</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itchFamily="49" charset="0"/>
                <a:ea typeface="+mn-ea"/>
                <a:cs typeface="+mn-cs"/>
              </a:rPr>
              <a:t>40g</a:t>
            </a:r>
          </a:p>
        </p:txBody>
      </p:sp>
      <p:sp>
        <p:nvSpPr>
          <p:cNvPr id="6" name="Text Box 5">
            <a:extLst>
              <a:ext uri="{FF2B5EF4-FFF2-40B4-BE49-F238E27FC236}">
                <a16:creationId xmlns:a16="http://schemas.microsoft.com/office/drawing/2014/main" id="{A46B08ED-69B7-46A3-8388-1ACE2C7AE7BE}"/>
              </a:ext>
            </a:extLst>
          </p:cNvPr>
          <p:cNvSpPr txBox="1">
            <a:spLocks noChangeArrowheads="1"/>
          </p:cNvSpPr>
          <p:nvPr/>
        </p:nvSpPr>
        <p:spPr bwMode="auto">
          <a:xfrm>
            <a:off x="5267179" y="1978774"/>
            <a:ext cx="99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itchFamily="49" charset="0"/>
                <a:ea typeface="+mn-ea"/>
                <a:cs typeface="+mn-cs"/>
              </a:rPr>
              <a:t>23g</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ourier New" pitchFamily="49" charset="0"/>
                <a:ea typeface="+mn-ea"/>
                <a:cs typeface="+mn-cs"/>
              </a:rPr>
              <a:t>40g</a:t>
            </a:r>
          </a:p>
        </p:txBody>
      </p:sp>
      <p:sp>
        <p:nvSpPr>
          <p:cNvPr id="7" name="Text Box 8">
            <a:extLst>
              <a:ext uri="{FF2B5EF4-FFF2-40B4-BE49-F238E27FC236}">
                <a16:creationId xmlns:a16="http://schemas.microsoft.com/office/drawing/2014/main" id="{4FE47724-CC95-4960-A84D-02B9FE4F7153}"/>
              </a:ext>
            </a:extLst>
          </p:cNvPr>
          <p:cNvSpPr txBox="1">
            <a:spLocks noChangeArrowheads="1"/>
          </p:cNvSpPr>
          <p:nvPr/>
        </p:nvSpPr>
        <p:spPr bwMode="auto">
          <a:xfrm>
            <a:off x="6257779" y="2090819"/>
            <a:ext cx="2781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X 100%  </a:t>
            </a:r>
            <a:r>
              <a:rPr kumimoji="0" lang="en-US" altLang="en-US" sz="1600" b="0" i="0" u="none" strike="noStrike" kern="1200" cap="none" spc="0" normalizeH="0" baseline="0" noProof="0" dirty="0">
                <a:ln>
                  <a:noFill/>
                </a:ln>
                <a:solidFill>
                  <a:prstClr val="black"/>
                </a:solidFill>
                <a:effectLst/>
                <a:uLnTx/>
                <a:uFillTx/>
                <a:latin typeface="Arial" charset="0"/>
                <a:ea typeface="+mn-ea"/>
                <a:cs typeface="+mn-cs"/>
              </a:rPr>
              <a:t>=  </a:t>
            </a:r>
            <a:r>
              <a:rPr kumimoji="0" lang="en-US" altLang="en-US" sz="2400" b="0" i="0" u="none" strike="noStrike" kern="1200" cap="none" spc="0" normalizeH="0" baseline="0" noProof="0" dirty="0">
                <a:ln>
                  <a:noFill/>
                </a:ln>
                <a:solidFill>
                  <a:srgbClr val="006600"/>
                </a:solidFill>
                <a:effectLst/>
                <a:uLnTx/>
                <a:uFillTx/>
                <a:latin typeface="Arial" charset="0"/>
                <a:ea typeface="+mn-ea"/>
                <a:cs typeface="+mn-cs"/>
              </a:rPr>
              <a:t>57.5%</a:t>
            </a:r>
            <a:endParaRPr kumimoji="0" lang="en-US" altLang="en-US" sz="2000" b="0" i="0" u="none" strike="noStrike" kern="1200" cap="none" spc="0" normalizeH="0" baseline="0" noProof="0" dirty="0">
              <a:ln>
                <a:noFill/>
              </a:ln>
              <a:solidFill>
                <a:srgbClr val="006600"/>
              </a:solidFill>
              <a:effectLst/>
              <a:uLnTx/>
              <a:uFillTx/>
              <a:latin typeface="Arial" charset="0"/>
              <a:ea typeface="+mn-ea"/>
              <a:cs typeface="+mn-cs"/>
            </a:endParaRPr>
          </a:p>
        </p:txBody>
      </p:sp>
      <p:sp>
        <p:nvSpPr>
          <p:cNvPr id="8" name="Line 7">
            <a:extLst>
              <a:ext uri="{FF2B5EF4-FFF2-40B4-BE49-F238E27FC236}">
                <a16:creationId xmlns:a16="http://schemas.microsoft.com/office/drawing/2014/main" id="{C0550104-E88A-4660-B298-E95A30F7C01C}"/>
              </a:ext>
            </a:extLst>
          </p:cNvPr>
          <p:cNvSpPr>
            <a:spLocks noChangeShapeType="1"/>
          </p:cNvSpPr>
          <p:nvPr/>
        </p:nvSpPr>
        <p:spPr bwMode="auto">
          <a:xfrm>
            <a:off x="5410200" y="23622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 name="Line 9">
            <a:extLst>
              <a:ext uri="{FF2B5EF4-FFF2-40B4-BE49-F238E27FC236}">
                <a16:creationId xmlns:a16="http://schemas.microsoft.com/office/drawing/2014/main" id="{0C6A9ECF-DA61-49E8-86EB-9DE4AD1EC4D9}"/>
              </a:ext>
            </a:extLst>
          </p:cNvPr>
          <p:cNvSpPr>
            <a:spLocks noChangeShapeType="1"/>
          </p:cNvSpPr>
          <p:nvPr/>
        </p:nvSpPr>
        <p:spPr bwMode="auto">
          <a:xfrm flipH="1">
            <a:off x="3657600" y="3486691"/>
            <a:ext cx="4283026" cy="2304477"/>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Text Box 10">
            <a:extLst>
              <a:ext uri="{FF2B5EF4-FFF2-40B4-BE49-F238E27FC236}">
                <a16:creationId xmlns:a16="http://schemas.microsoft.com/office/drawing/2014/main" id="{298E11C0-8DBF-4FA1-8CE5-83EB9611F04C}"/>
              </a:ext>
            </a:extLst>
          </p:cNvPr>
          <p:cNvSpPr txBox="1">
            <a:spLocks noChangeArrowheads="1"/>
          </p:cNvSpPr>
          <p:nvPr/>
        </p:nvSpPr>
        <p:spPr bwMode="auto">
          <a:xfrm>
            <a:off x="0" y="5791200"/>
            <a:ext cx="9105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6600"/>
                </a:solidFill>
                <a:effectLst/>
                <a:uLnTx/>
                <a:uFillTx/>
                <a:latin typeface="Comic Sans MS" pitchFamily="66" charset="0"/>
                <a:ea typeface="+mn-ea"/>
                <a:cs typeface="+mn-cs"/>
              </a:rPr>
              <a:t>64.35 g x .40 = 25.74 grams oxygen</a:t>
            </a:r>
            <a:br>
              <a:rPr kumimoji="0" lang="en-US" altLang="en-US" sz="3600" b="1" i="0" u="none" strike="noStrike" kern="1200" cap="none" spc="0" normalizeH="0" baseline="0" noProof="0" dirty="0">
                <a:ln>
                  <a:noFill/>
                </a:ln>
                <a:solidFill>
                  <a:srgbClr val="006600"/>
                </a:solidFill>
                <a:effectLst/>
                <a:uLnTx/>
                <a:uFillTx/>
                <a:latin typeface="Comic Sans MS" pitchFamily="66" charset="0"/>
                <a:ea typeface="+mn-ea"/>
                <a:cs typeface="+mn-cs"/>
              </a:rPr>
            </a:br>
            <a:r>
              <a:rPr kumimoji="0" lang="en-US" altLang="en-US" sz="2000" i="0" u="none" strike="noStrike" kern="1200" cap="none" spc="0" normalizeH="0" baseline="0" noProof="0" dirty="0">
                <a:ln>
                  <a:noFill/>
                </a:ln>
                <a:solidFill>
                  <a:schemeClr val="tx1">
                    <a:lumMod val="95000"/>
                    <a:lumOff val="5000"/>
                  </a:schemeClr>
                </a:solidFill>
                <a:effectLst/>
                <a:uLnTx/>
                <a:uFillTx/>
                <a:latin typeface="Comic Sans MS" pitchFamily="66" charset="0"/>
                <a:ea typeface="+mn-ea"/>
                <a:cs typeface="+mn-cs"/>
              </a:rPr>
              <a:t>          4 SF</a:t>
            </a:r>
            <a:endParaRPr kumimoji="0" lang="en-US" altLang="en-US" sz="3600" i="0" u="none" strike="noStrike" kern="1200" cap="none" spc="0" normalizeH="0" baseline="0" noProof="0" dirty="0">
              <a:ln>
                <a:noFill/>
              </a:ln>
              <a:solidFill>
                <a:schemeClr val="tx1">
                  <a:lumMod val="95000"/>
                  <a:lumOff val="5000"/>
                </a:scheme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34092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ozen-red-ro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11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3657600" y="457200"/>
            <a:ext cx="5105400"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One way to measure how much someone loves you is to see if they know that a dozen roses means twelve.</a:t>
            </a:r>
            <a:r>
              <a:rPr lang="en-US" altLang="en-US" sz="1800" b="1" dirty="0">
                <a:solidFill>
                  <a:srgbClr val="FF0000"/>
                </a:solidFill>
              </a:rPr>
              <a:t>*</a:t>
            </a:r>
          </a:p>
          <a:p>
            <a:pPr eaLnBrk="1" hangingPunct="1">
              <a:spcBef>
                <a:spcPct val="50000"/>
              </a:spcBef>
              <a:buFontTx/>
              <a:buNone/>
            </a:pPr>
            <a:endParaRPr lang="en-US" altLang="en-US" sz="1800" dirty="0"/>
          </a:p>
          <a:p>
            <a:pPr eaLnBrk="1" hangingPunct="1">
              <a:spcBef>
                <a:spcPct val="50000"/>
              </a:spcBef>
              <a:buFontTx/>
              <a:buNone/>
            </a:pPr>
            <a:r>
              <a:rPr lang="en-US" altLang="en-US" sz="1600" dirty="0">
                <a:solidFill>
                  <a:srgbClr val="FF0000"/>
                </a:solidFill>
              </a:rPr>
              <a:t>(</a:t>
            </a:r>
            <a:r>
              <a:rPr lang="en-US" altLang="en-US" sz="1600" b="1" dirty="0">
                <a:solidFill>
                  <a:srgbClr val="FF0000"/>
                </a:solidFill>
              </a:rPr>
              <a:t>*</a:t>
            </a:r>
            <a:r>
              <a:rPr lang="en-US" altLang="en-US" sz="1600" dirty="0">
                <a:solidFill>
                  <a:srgbClr val="FF0000"/>
                </a:solidFill>
              </a:rPr>
              <a:t>a dozen does not really mean love, </a:t>
            </a:r>
            <a:br>
              <a:rPr lang="en-US" altLang="en-US" sz="1600" dirty="0">
                <a:solidFill>
                  <a:srgbClr val="FF0000"/>
                </a:solidFill>
              </a:rPr>
            </a:br>
            <a:r>
              <a:rPr lang="en-US" altLang="en-US" sz="1600" dirty="0">
                <a:solidFill>
                  <a:srgbClr val="FF0000"/>
                </a:solidFill>
              </a:rPr>
              <a:t>but you get it, right?)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52400" y="152400"/>
            <a:ext cx="8686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a:solidFill>
                  <a:srgbClr val="FF0000"/>
                </a:solidFill>
              </a:rPr>
              <a:t>11.  The HONClBrIF Twins need special attention.</a:t>
            </a:r>
          </a:p>
          <a:p>
            <a:pPr eaLnBrk="1" hangingPunct="1">
              <a:spcBef>
                <a:spcPct val="0"/>
              </a:spcBef>
              <a:buFontTx/>
              <a:buNone/>
            </a:pPr>
            <a:endParaRPr lang="en-US" altLang="en-US" sz="1800" dirty="0"/>
          </a:p>
          <a:p>
            <a:pPr eaLnBrk="1" hangingPunct="1">
              <a:spcBef>
                <a:spcPct val="0"/>
              </a:spcBef>
              <a:buFontTx/>
              <a:buNone/>
            </a:pPr>
            <a:r>
              <a:rPr lang="en-US" altLang="en-US" sz="1800" dirty="0"/>
              <a:t>They exist in nature, when PURE, as diatomic molecules, not individual atoms.</a:t>
            </a:r>
          </a:p>
          <a:p>
            <a:pPr eaLnBrk="1" hangingPunct="1">
              <a:spcBef>
                <a:spcPct val="0"/>
              </a:spcBef>
              <a:buFontTx/>
              <a:buNone/>
            </a:pPr>
            <a:r>
              <a:rPr lang="en-US" altLang="en-US" sz="1800" dirty="0"/>
              <a:t>So, their </a:t>
            </a:r>
            <a:r>
              <a:rPr lang="en-US" altLang="en-US" sz="1800" b="1" dirty="0">
                <a:solidFill>
                  <a:srgbClr val="0000CC"/>
                </a:solidFill>
              </a:rPr>
              <a:t>MOLAR MASS</a:t>
            </a:r>
            <a:r>
              <a:rPr lang="en-US" altLang="en-US" sz="1800" dirty="0"/>
              <a:t>, the mass of one mole of a substance is as follows…</a:t>
            </a:r>
          </a:p>
          <a:p>
            <a:pPr eaLnBrk="1" hangingPunct="1">
              <a:spcBef>
                <a:spcPct val="0"/>
              </a:spcBef>
              <a:buFontTx/>
              <a:buNone/>
            </a:pPr>
            <a:endParaRPr lang="en-US" altLang="en-US" sz="1800" dirty="0"/>
          </a:p>
          <a:p>
            <a:pPr eaLnBrk="1" hangingPunct="1">
              <a:spcBef>
                <a:spcPct val="0"/>
              </a:spcBef>
              <a:buFontTx/>
              <a:buNone/>
            </a:pPr>
            <a:r>
              <a:rPr lang="en-US" altLang="en-US" sz="2400" b="1" dirty="0"/>
              <a:t>    H</a:t>
            </a:r>
            <a:r>
              <a:rPr lang="en-US" altLang="en-US" sz="2400" b="1" baseline="-25000" dirty="0"/>
              <a:t>2</a:t>
            </a:r>
            <a:r>
              <a:rPr lang="en-US" altLang="en-US" sz="2400" b="1" dirty="0"/>
              <a:t>    2 x 1g = 2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a:t>
            </a:r>
            <a:r>
              <a:rPr lang="en-US" altLang="en-US" sz="2400" b="1" dirty="0">
                <a:solidFill>
                  <a:srgbClr val="003399"/>
                </a:solidFill>
              </a:rPr>
              <a:t>O</a:t>
            </a:r>
            <a:r>
              <a:rPr lang="en-US" altLang="en-US" sz="2400" b="1" baseline="-25000" dirty="0">
                <a:solidFill>
                  <a:srgbClr val="003399"/>
                </a:solidFill>
              </a:rPr>
              <a:t>2</a:t>
            </a:r>
            <a:r>
              <a:rPr lang="en-US" altLang="en-US" sz="2400" b="1" dirty="0">
                <a:solidFill>
                  <a:srgbClr val="003399"/>
                </a:solidFill>
              </a:rPr>
              <a:t>    2 x 16 g = 32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a:t>
            </a:r>
          </a:p>
        </p:txBody>
      </p:sp>
      <p:sp>
        <p:nvSpPr>
          <p:cNvPr id="9219" name="TextBox 2"/>
          <p:cNvSpPr txBox="1">
            <a:spLocks noChangeArrowheads="1"/>
          </p:cNvSpPr>
          <p:nvPr/>
        </p:nvSpPr>
        <p:spPr bwMode="auto">
          <a:xfrm>
            <a:off x="5715000" y="1981200"/>
            <a:ext cx="3429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rgbClr val="FF0000"/>
                </a:solidFill>
                <a:latin typeface="Comic Sans MS" pitchFamily="66" charset="0"/>
              </a:rPr>
              <a:t>Always round atomic mass to nearest WHOLE NUMBER!</a:t>
            </a:r>
          </a:p>
          <a:p>
            <a:pPr eaLnBrk="1" hangingPunct="1">
              <a:spcBef>
                <a:spcPct val="0"/>
              </a:spcBef>
              <a:buFontTx/>
              <a:buNone/>
            </a:pPr>
            <a:endParaRPr lang="en-US" altLang="en-US" sz="2400" dirty="0">
              <a:solidFill>
                <a:srgbClr val="FF0000"/>
              </a:solidFill>
              <a:latin typeface="Comic Sans MS" pitchFamily="66" charset="0"/>
            </a:endParaRPr>
          </a:p>
          <a:p>
            <a:pPr eaLnBrk="1" hangingPunct="1">
              <a:spcBef>
                <a:spcPct val="0"/>
              </a:spcBef>
              <a:buFontTx/>
              <a:buNone/>
            </a:pPr>
            <a:r>
              <a:rPr lang="en-US" altLang="en-US" sz="2400" dirty="0">
                <a:solidFill>
                  <a:srgbClr val="003399"/>
                </a:solidFill>
                <a:latin typeface="Comic Sans MS" pitchFamily="66" charset="0"/>
              </a:rPr>
              <a:t>Mass of oxygen</a:t>
            </a:r>
            <a:br>
              <a:rPr lang="en-US" altLang="en-US" sz="2400" dirty="0">
                <a:solidFill>
                  <a:srgbClr val="003399"/>
                </a:solidFill>
                <a:latin typeface="Comic Sans MS" pitchFamily="66" charset="0"/>
              </a:rPr>
            </a:br>
            <a:r>
              <a:rPr lang="en-US" altLang="en-US" sz="2400" dirty="0">
                <a:solidFill>
                  <a:srgbClr val="003399"/>
                </a:solidFill>
                <a:latin typeface="Comic Sans MS" pitchFamily="66" charset="0"/>
              </a:rPr>
              <a:t>is 15.9994 </a:t>
            </a:r>
            <a:br>
              <a:rPr lang="en-US" altLang="en-US" sz="2400" dirty="0">
                <a:solidFill>
                  <a:srgbClr val="003399"/>
                </a:solidFill>
                <a:latin typeface="Comic Sans MS" pitchFamily="66" charset="0"/>
              </a:rPr>
            </a:br>
            <a:r>
              <a:rPr lang="en-US" altLang="en-US" sz="2400" dirty="0">
                <a:solidFill>
                  <a:srgbClr val="003399"/>
                </a:solidFill>
                <a:latin typeface="Comic Sans MS" pitchFamily="66" charset="0"/>
              </a:rPr>
              <a:t>it rounds to 16 </a:t>
            </a:r>
          </a:p>
        </p:txBody>
      </p:sp>
      <p:cxnSp>
        <p:nvCxnSpPr>
          <p:cNvPr id="2" name="Straight Arrow Connector 1">
            <a:extLst>
              <a:ext uri="{FF2B5EF4-FFF2-40B4-BE49-F238E27FC236}">
                <a16:creationId xmlns:a16="http://schemas.microsoft.com/office/drawing/2014/main" id="{5A453150-C267-7514-166B-9AD4731113E1}"/>
              </a:ext>
            </a:extLst>
          </p:cNvPr>
          <p:cNvCxnSpPr>
            <a:cxnSpLocks/>
          </p:cNvCxnSpPr>
          <p:nvPr/>
        </p:nvCxnSpPr>
        <p:spPr>
          <a:xfrm flipH="1" flipV="1">
            <a:off x="2209800" y="2868275"/>
            <a:ext cx="3505200" cy="152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233969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5623AA-1654-78CA-3564-BD4EB89F4AE3}"/>
              </a:ext>
            </a:extLst>
          </p:cNvPr>
          <p:cNvSpPr txBox="1"/>
          <p:nvPr/>
        </p:nvSpPr>
        <p:spPr>
          <a:xfrm>
            <a:off x="0" y="0"/>
            <a:ext cx="9144000" cy="175432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Take a break, we need to set up our lab</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Percent Comp by Mass of Water in Copper (II) Sulfate Pentahydrate</a:t>
            </a:r>
          </a:p>
          <a:p>
            <a:endParaRPr lang="en-US" dirty="0"/>
          </a:p>
          <a:p>
            <a:endParaRPr lang="en-US" dirty="0"/>
          </a:p>
        </p:txBody>
      </p:sp>
      <p:sp>
        <p:nvSpPr>
          <p:cNvPr id="3" name="Oval 2">
            <a:extLst>
              <a:ext uri="{FF2B5EF4-FFF2-40B4-BE49-F238E27FC236}">
                <a16:creationId xmlns:a16="http://schemas.microsoft.com/office/drawing/2014/main" id="{CD2BF52F-5463-08C4-238A-4CC492049598}"/>
              </a:ext>
            </a:extLst>
          </p:cNvPr>
          <p:cNvSpPr/>
          <p:nvPr/>
        </p:nvSpPr>
        <p:spPr>
          <a:xfrm>
            <a:off x="685800" y="2438400"/>
            <a:ext cx="3048000" cy="3124200"/>
          </a:xfrm>
          <a:prstGeom prst="ellipse">
            <a:avLst/>
          </a:prstGeom>
          <a:noFill/>
          <a:ln w="76200">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3131F15-B4BC-CA7B-F189-47BC6A6FDBA1}"/>
              </a:ext>
            </a:extLst>
          </p:cNvPr>
          <p:cNvSpPr txBox="1"/>
          <p:nvPr/>
        </p:nvSpPr>
        <p:spPr>
          <a:xfrm>
            <a:off x="800100" y="3123337"/>
            <a:ext cx="2819400" cy="1754326"/>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3.00 grams</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CuSO</a:t>
            </a:r>
            <a:r>
              <a:rPr lang="en-US" sz="3600" baseline="-25000" dirty="0">
                <a:latin typeface="Times New Roman" panose="02020603050405020304" pitchFamily="18" charset="0"/>
                <a:cs typeface="Times New Roman" panose="02020603050405020304" pitchFamily="18" charset="0"/>
              </a:rPr>
              <a:t>4</a:t>
            </a:r>
            <a:r>
              <a:rPr lang="en-US" sz="3600" dirty="0">
                <a:latin typeface="Times New Roman" panose="02020603050405020304" pitchFamily="18" charset="0"/>
                <a:cs typeface="Times New Roman" panose="02020603050405020304" pitchFamily="18" charset="0"/>
              </a:rPr>
              <a:t>∙5H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O</a:t>
            </a:r>
          </a:p>
        </p:txBody>
      </p:sp>
      <p:sp>
        <p:nvSpPr>
          <p:cNvPr id="5" name="Oval 4">
            <a:extLst>
              <a:ext uri="{FF2B5EF4-FFF2-40B4-BE49-F238E27FC236}">
                <a16:creationId xmlns:a16="http://schemas.microsoft.com/office/drawing/2014/main" id="{93AD5106-AE08-1DCC-13B3-70481CFC2B71}"/>
              </a:ext>
            </a:extLst>
          </p:cNvPr>
          <p:cNvSpPr/>
          <p:nvPr/>
        </p:nvSpPr>
        <p:spPr>
          <a:xfrm>
            <a:off x="6258623" y="1380426"/>
            <a:ext cx="2095500" cy="2057400"/>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33E281-2DC2-2C33-0E63-86B353ABCF36}"/>
              </a:ext>
            </a:extLst>
          </p:cNvPr>
          <p:cNvSpPr txBox="1"/>
          <p:nvPr/>
        </p:nvSpPr>
        <p:spPr>
          <a:xfrm>
            <a:off x="6504156" y="1647231"/>
            <a:ext cx="1600200"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 grams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water evaporates away</a:t>
            </a:r>
          </a:p>
        </p:txBody>
      </p:sp>
      <p:sp>
        <p:nvSpPr>
          <p:cNvPr id="7" name="Oval 6">
            <a:extLst>
              <a:ext uri="{FF2B5EF4-FFF2-40B4-BE49-F238E27FC236}">
                <a16:creationId xmlns:a16="http://schemas.microsoft.com/office/drawing/2014/main" id="{4A22CEC2-12E2-0123-8F1F-9C8397C8F523}"/>
              </a:ext>
            </a:extLst>
          </p:cNvPr>
          <p:cNvSpPr/>
          <p:nvPr/>
        </p:nvSpPr>
        <p:spPr>
          <a:xfrm>
            <a:off x="6383709" y="4648200"/>
            <a:ext cx="2095500" cy="2057400"/>
          </a:xfrm>
          <a:prstGeom prst="ellipse">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3CA165-0E49-3BCD-00C8-86C696CF33DA}"/>
              </a:ext>
            </a:extLst>
          </p:cNvPr>
          <p:cNvSpPr txBox="1"/>
          <p:nvPr/>
        </p:nvSpPr>
        <p:spPr>
          <a:xfrm>
            <a:off x="6631359" y="4892070"/>
            <a:ext cx="1600200"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 grams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CuSO</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solid remains</a:t>
            </a:r>
          </a:p>
        </p:txBody>
      </p:sp>
      <p:sp>
        <p:nvSpPr>
          <p:cNvPr id="9" name="Arrow: Right 8">
            <a:extLst>
              <a:ext uri="{FF2B5EF4-FFF2-40B4-BE49-F238E27FC236}">
                <a16:creationId xmlns:a16="http://schemas.microsoft.com/office/drawing/2014/main" id="{E9BAEFB9-1884-B7B8-FACF-E4B6730A74AA}"/>
              </a:ext>
            </a:extLst>
          </p:cNvPr>
          <p:cNvSpPr/>
          <p:nvPr/>
        </p:nvSpPr>
        <p:spPr>
          <a:xfrm rot="20602899">
            <a:off x="3690906" y="2657883"/>
            <a:ext cx="2522224" cy="754335"/>
          </a:xfrm>
          <a:prstGeom prst="rightArrow">
            <a:avLst/>
          </a:prstGeom>
          <a:solidFill>
            <a:schemeClr val="accent6">
              <a:lumMod val="40000"/>
              <a:lumOff val="60000"/>
            </a:schemeClr>
          </a:solidFill>
          <a:ln>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45A31249-1CC5-EB14-117C-9440D33753B3}"/>
              </a:ext>
            </a:extLst>
          </p:cNvPr>
          <p:cNvSpPr/>
          <p:nvPr/>
        </p:nvSpPr>
        <p:spPr>
          <a:xfrm rot="1286320">
            <a:off x="3678949" y="4577293"/>
            <a:ext cx="2673505" cy="754335"/>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35177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4"/>
          <p:cNvSpPr>
            <a:spLocks noChangeArrowheads="1"/>
          </p:cNvSpPr>
          <p:nvPr/>
        </p:nvSpPr>
        <p:spPr bwMode="auto">
          <a:xfrm rot="339848">
            <a:off x="914400" y="381000"/>
            <a:ext cx="2438400" cy="3505200"/>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219" name="Line 5"/>
          <p:cNvSpPr>
            <a:spLocks noChangeShapeType="1"/>
          </p:cNvSpPr>
          <p:nvPr/>
        </p:nvSpPr>
        <p:spPr bwMode="auto">
          <a:xfrm flipH="1">
            <a:off x="685800" y="3657600"/>
            <a:ext cx="1219200" cy="3200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220" name="Oval 6"/>
          <p:cNvSpPr>
            <a:spLocks noChangeArrowheads="1"/>
          </p:cNvSpPr>
          <p:nvPr/>
        </p:nvSpPr>
        <p:spPr bwMode="auto">
          <a:xfrm rot="-1530832">
            <a:off x="1600200" y="3886200"/>
            <a:ext cx="304800" cy="1524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221" name="Oval 7"/>
          <p:cNvSpPr>
            <a:spLocks noChangeArrowheads="1"/>
          </p:cNvSpPr>
          <p:nvPr/>
        </p:nvSpPr>
        <p:spPr bwMode="auto">
          <a:xfrm>
            <a:off x="1752600" y="3810000"/>
            <a:ext cx="152400" cy="4572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222" name="AutoShape 9"/>
          <p:cNvSpPr>
            <a:spLocks noChangeArrowheads="1"/>
          </p:cNvSpPr>
          <p:nvPr/>
        </p:nvSpPr>
        <p:spPr bwMode="auto">
          <a:xfrm>
            <a:off x="1219200" y="838200"/>
            <a:ext cx="1981200" cy="2743200"/>
          </a:xfrm>
          <a:prstGeom prst="irregularSeal1">
            <a:avLst/>
          </a:prstGeom>
          <a:solidFill>
            <a:srgbClr val="D5E1E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223" name="Text Box 10"/>
          <p:cNvSpPr txBox="1">
            <a:spLocks noChangeArrowheads="1"/>
          </p:cNvSpPr>
          <p:nvPr/>
        </p:nvSpPr>
        <p:spPr bwMode="auto">
          <a:xfrm>
            <a:off x="1524000" y="1609725"/>
            <a:ext cx="1219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charset="0"/>
                <a:ea typeface="+mn-ea"/>
                <a:cs typeface="+mn-cs"/>
              </a:rPr>
              <a:t>346 L</a:t>
            </a:r>
            <a:br>
              <a:rPr kumimoji="0" lang="en-US" altLang="en-US" sz="2400" b="1" i="0" u="none" strike="noStrike" kern="1200" cap="none" spc="0" normalizeH="0" baseline="0" noProof="0">
                <a:ln>
                  <a:noFill/>
                </a:ln>
                <a:solidFill>
                  <a:prstClr val="black"/>
                </a:solidFill>
                <a:effectLst/>
                <a:uLnTx/>
                <a:uFillTx/>
                <a:latin typeface="Arial" charset="0"/>
                <a:ea typeface="+mn-ea"/>
                <a:cs typeface="+mn-cs"/>
              </a:rPr>
            </a:br>
            <a:r>
              <a:rPr kumimoji="0" lang="en-US" altLang="en-US" sz="2400" b="1" i="0" u="none" strike="noStrike" kern="1200" cap="none" spc="0" normalizeH="0" baseline="0" noProof="0">
                <a:ln>
                  <a:noFill/>
                </a:ln>
                <a:solidFill>
                  <a:prstClr val="black"/>
                </a:solidFill>
                <a:effectLst/>
                <a:uLnTx/>
                <a:uFillTx/>
                <a:latin typeface="Arial" charset="0"/>
                <a:ea typeface="+mn-ea"/>
                <a:cs typeface="+mn-cs"/>
              </a:rPr>
              <a:t>neon gas</a:t>
            </a:r>
          </a:p>
        </p:txBody>
      </p:sp>
      <p:sp>
        <p:nvSpPr>
          <p:cNvPr id="9224" name="Text Box 12"/>
          <p:cNvSpPr txBox="1">
            <a:spLocks noChangeArrowheads="1"/>
          </p:cNvSpPr>
          <p:nvPr/>
        </p:nvSpPr>
        <p:spPr bwMode="auto">
          <a:xfrm>
            <a:off x="152400" y="152400"/>
            <a:ext cx="1295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Comic Sans MS" pitchFamily="66" charset="0"/>
                <a:ea typeface="+mn-ea"/>
                <a:cs typeface="+mn-cs"/>
              </a:rPr>
              <a:t>Assume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Comic Sans MS" pitchFamily="66" charset="0"/>
                <a:ea typeface="+mn-ea"/>
                <a:cs typeface="+mn-cs"/>
              </a:rPr>
              <a:t>STP</a:t>
            </a:r>
          </a:p>
        </p:txBody>
      </p:sp>
      <p:sp>
        <p:nvSpPr>
          <p:cNvPr id="9225" name="TextBox 9"/>
          <p:cNvSpPr txBox="1">
            <a:spLocks noChangeArrowheads="1"/>
          </p:cNvSpPr>
          <p:nvPr/>
        </p:nvSpPr>
        <p:spPr bwMode="auto">
          <a:xfrm>
            <a:off x="3519488" y="152400"/>
            <a:ext cx="56245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C00000"/>
                </a:solidFill>
                <a:effectLst/>
                <a:uLnTx/>
                <a:uFillTx/>
                <a:latin typeface="Arial" charset="0"/>
                <a:ea typeface="+mn-ea"/>
                <a:cs typeface="+mn-cs"/>
              </a:rPr>
              <a:t>49.</a:t>
            </a:r>
            <a:r>
              <a:rPr kumimoji="0" lang="en-US" altLang="en-US" sz="4800" b="1" i="0" u="none" strike="noStrike" kern="1200" cap="none" spc="0" normalizeH="0" baseline="0" noProof="0" dirty="0">
                <a:ln>
                  <a:noFill/>
                </a:ln>
                <a:solidFill>
                  <a:srgbClr val="0000FF"/>
                </a:solidFill>
                <a:effectLst/>
                <a:uLnTx/>
                <a:uFillTx/>
                <a:latin typeface="Arial" charset="0"/>
                <a:ea typeface="+mn-ea"/>
                <a:cs typeface="+mn-cs"/>
              </a:rPr>
              <a:t>  Calculate the mass of the neon in the balloon.</a:t>
            </a:r>
          </a:p>
        </p:txBody>
      </p:sp>
    </p:spTree>
    <p:extLst>
      <p:ext uri="{BB962C8B-B14F-4D97-AF65-F5344CB8AC3E}">
        <p14:creationId xmlns:p14="http://schemas.microsoft.com/office/powerpoint/2010/main" val="192220541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rot="339848">
            <a:off x="914400" y="381000"/>
            <a:ext cx="2438400" cy="3505200"/>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3" name="Line 3"/>
          <p:cNvSpPr>
            <a:spLocks noChangeShapeType="1"/>
          </p:cNvSpPr>
          <p:nvPr/>
        </p:nvSpPr>
        <p:spPr bwMode="auto">
          <a:xfrm flipH="1">
            <a:off x="685800" y="3657600"/>
            <a:ext cx="1219200" cy="3200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4" name="Oval 4"/>
          <p:cNvSpPr>
            <a:spLocks noChangeArrowheads="1"/>
          </p:cNvSpPr>
          <p:nvPr/>
        </p:nvSpPr>
        <p:spPr bwMode="auto">
          <a:xfrm rot="-1530832">
            <a:off x="1600200" y="3886200"/>
            <a:ext cx="304800" cy="1524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5" name="Oval 5"/>
          <p:cNvSpPr>
            <a:spLocks noChangeArrowheads="1"/>
          </p:cNvSpPr>
          <p:nvPr/>
        </p:nvSpPr>
        <p:spPr bwMode="auto">
          <a:xfrm>
            <a:off x="1752600" y="3810000"/>
            <a:ext cx="152400" cy="4572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6" name="AutoShape 6"/>
          <p:cNvSpPr>
            <a:spLocks noChangeArrowheads="1"/>
          </p:cNvSpPr>
          <p:nvPr/>
        </p:nvSpPr>
        <p:spPr bwMode="auto">
          <a:xfrm>
            <a:off x="1295400" y="838200"/>
            <a:ext cx="1905000" cy="2743200"/>
          </a:xfrm>
          <a:prstGeom prst="irregularSeal1">
            <a:avLst/>
          </a:prstGeom>
          <a:solidFill>
            <a:srgbClr val="D5E1E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7" name="Text Box 7"/>
          <p:cNvSpPr txBox="1">
            <a:spLocks noChangeArrowheads="1"/>
          </p:cNvSpPr>
          <p:nvPr/>
        </p:nvSpPr>
        <p:spPr bwMode="auto">
          <a:xfrm>
            <a:off x="1828800" y="1676400"/>
            <a:ext cx="914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346 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neon gas</a:t>
            </a:r>
          </a:p>
        </p:txBody>
      </p:sp>
      <p:sp>
        <p:nvSpPr>
          <p:cNvPr id="10248" name="Text Box 9"/>
          <p:cNvSpPr txBox="1">
            <a:spLocks noChangeArrowheads="1"/>
          </p:cNvSpPr>
          <p:nvPr/>
        </p:nvSpPr>
        <p:spPr bwMode="auto">
          <a:xfrm>
            <a:off x="152400" y="152400"/>
            <a:ext cx="1295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itchFamily="66" charset="0"/>
                <a:ea typeface="+mn-ea"/>
                <a:cs typeface="+mn-cs"/>
              </a:rPr>
              <a:t>Assume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itchFamily="66" charset="0"/>
                <a:ea typeface="+mn-ea"/>
                <a:cs typeface="+mn-cs"/>
              </a:rPr>
              <a:t>STP</a:t>
            </a:r>
          </a:p>
        </p:txBody>
      </p:sp>
      <p:sp>
        <p:nvSpPr>
          <p:cNvPr id="10249" name="Text Box 10"/>
          <p:cNvSpPr txBox="1">
            <a:spLocks noChangeArrowheads="1"/>
          </p:cNvSpPr>
          <p:nvPr/>
        </p:nvSpPr>
        <p:spPr bwMode="auto">
          <a:xfrm>
            <a:off x="3276600" y="20574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t>346 L Ne</a:t>
            </a:r>
            <a:b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1F497D"/>
                </a:solidFill>
                <a:effectLst/>
                <a:uLnTx/>
                <a:uFillTx/>
                <a:latin typeface="Comic Sans MS" pitchFamily="66" charset="0"/>
                <a:ea typeface="+mn-ea"/>
                <a:cs typeface="+mn-cs"/>
              </a:rPr>
              <a:t>1</a:t>
            </a:r>
          </a:p>
        </p:txBody>
      </p:sp>
      <p:sp>
        <p:nvSpPr>
          <p:cNvPr id="10263" name="Rectangle 3"/>
          <p:cNvSpPr>
            <a:spLocks noChangeArrowheads="1"/>
          </p:cNvSpPr>
          <p:nvPr/>
        </p:nvSpPr>
        <p:spPr bwMode="auto">
          <a:xfrm>
            <a:off x="3200400" y="269875"/>
            <a:ext cx="589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C00000"/>
                </a:solidFill>
                <a:effectLst/>
                <a:uLnTx/>
                <a:uFillTx/>
                <a:latin typeface="Arial" charset="0"/>
                <a:ea typeface="+mn-ea"/>
                <a:cs typeface="+mn-cs"/>
              </a:rPr>
              <a:t>49.</a:t>
            </a:r>
            <a:r>
              <a:rPr kumimoji="0" lang="en-US" altLang="en-US" sz="3600" b="1" i="0" u="none" strike="noStrike" kern="1200" cap="none" spc="0" normalizeH="0" baseline="0" noProof="0">
                <a:ln>
                  <a:noFill/>
                </a:ln>
                <a:solidFill>
                  <a:srgbClr val="0000FF"/>
                </a:solidFill>
                <a:effectLst/>
                <a:uLnTx/>
                <a:uFillTx/>
                <a:latin typeface="Arial" charset="0"/>
                <a:ea typeface="+mn-ea"/>
                <a:cs typeface="+mn-cs"/>
              </a:rPr>
              <a:t>  Calculate the mass of the neon in the balloon.</a:t>
            </a:r>
          </a:p>
        </p:txBody>
      </p:sp>
      <p:sp>
        <p:nvSpPr>
          <p:cNvPr id="2" name="TextBox 1">
            <a:extLst>
              <a:ext uri="{FF2B5EF4-FFF2-40B4-BE49-F238E27FC236}">
                <a16:creationId xmlns:a16="http://schemas.microsoft.com/office/drawing/2014/main" id="{5691D374-4377-417F-A07F-052AEE06B213}"/>
              </a:ext>
            </a:extLst>
          </p:cNvPr>
          <p:cNvSpPr txBox="1"/>
          <p:nvPr/>
        </p:nvSpPr>
        <p:spPr>
          <a:xfrm>
            <a:off x="3657600" y="1470025"/>
            <a:ext cx="544036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Step one:  convert Liters to Moles</a:t>
            </a:r>
          </a:p>
        </p:txBody>
      </p:sp>
    </p:spTree>
    <p:extLst>
      <p:ext uri="{BB962C8B-B14F-4D97-AF65-F5344CB8AC3E}">
        <p14:creationId xmlns:p14="http://schemas.microsoft.com/office/powerpoint/2010/main" val="321657178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rot="339848">
            <a:off x="914400" y="381000"/>
            <a:ext cx="2438400" cy="3505200"/>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3" name="Line 3"/>
          <p:cNvSpPr>
            <a:spLocks noChangeShapeType="1"/>
          </p:cNvSpPr>
          <p:nvPr/>
        </p:nvSpPr>
        <p:spPr bwMode="auto">
          <a:xfrm flipH="1">
            <a:off x="685800" y="3657600"/>
            <a:ext cx="1219200" cy="3200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4" name="Oval 4"/>
          <p:cNvSpPr>
            <a:spLocks noChangeArrowheads="1"/>
          </p:cNvSpPr>
          <p:nvPr/>
        </p:nvSpPr>
        <p:spPr bwMode="auto">
          <a:xfrm rot="-1530832">
            <a:off x="1600200" y="3886200"/>
            <a:ext cx="304800" cy="1524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5" name="Oval 5"/>
          <p:cNvSpPr>
            <a:spLocks noChangeArrowheads="1"/>
          </p:cNvSpPr>
          <p:nvPr/>
        </p:nvSpPr>
        <p:spPr bwMode="auto">
          <a:xfrm>
            <a:off x="1752600" y="3810000"/>
            <a:ext cx="152400" cy="4572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6" name="AutoShape 6"/>
          <p:cNvSpPr>
            <a:spLocks noChangeArrowheads="1"/>
          </p:cNvSpPr>
          <p:nvPr/>
        </p:nvSpPr>
        <p:spPr bwMode="auto">
          <a:xfrm>
            <a:off x="1295400" y="838200"/>
            <a:ext cx="1905000" cy="2743200"/>
          </a:xfrm>
          <a:prstGeom prst="irregularSeal1">
            <a:avLst/>
          </a:prstGeom>
          <a:solidFill>
            <a:srgbClr val="D5E1E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7" name="Text Box 7"/>
          <p:cNvSpPr txBox="1">
            <a:spLocks noChangeArrowheads="1"/>
          </p:cNvSpPr>
          <p:nvPr/>
        </p:nvSpPr>
        <p:spPr bwMode="auto">
          <a:xfrm>
            <a:off x="1828800" y="1676400"/>
            <a:ext cx="914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346 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neon gas</a:t>
            </a:r>
          </a:p>
        </p:txBody>
      </p:sp>
      <p:sp>
        <p:nvSpPr>
          <p:cNvPr id="10248" name="Text Box 9"/>
          <p:cNvSpPr txBox="1">
            <a:spLocks noChangeArrowheads="1"/>
          </p:cNvSpPr>
          <p:nvPr/>
        </p:nvSpPr>
        <p:spPr bwMode="auto">
          <a:xfrm>
            <a:off x="152400" y="152400"/>
            <a:ext cx="1295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itchFamily="66" charset="0"/>
                <a:ea typeface="+mn-ea"/>
                <a:cs typeface="+mn-cs"/>
              </a:rPr>
              <a:t>Assume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itchFamily="66" charset="0"/>
                <a:ea typeface="+mn-ea"/>
                <a:cs typeface="+mn-cs"/>
              </a:rPr>
              <a:t>STP</a:t>
            </a:r>
          </a:p>
        </p:txBody>
      </p:sp>
      <p:sp>
        <p:nvSpPr>
          <p:cNvPr id="10249" name="Text Box 10"/>
          <p:cNvSpPr txBox="1">
            <a:spLocks noChangeArrowheads="1"/>
          </p:cNvSpPr>
          <p:nvPr/>
        </p:nvSpPr>
        <p:spPr bwMode="auto">
          <a:xfrm>
            <a:off x="3276600" y="20574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t>346 L Ne</a:t>
            </a:r>
            <a:b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1F497D"/>
                </a:solidFill>
                <a:effectLst/>
                <a:uLnTx/>
                <a:uFillTx/>
                <a:latin typeface="Comic Sans MS" pitchFamily="66" charset="0"/>
                <a:ea typeface="+mn-ea"/>
                <a:cs typeface="+mn-cs"/>
              </a:rPr>
              <a:t>1</a:t>
            </a:r>
          </a:p>
        </p:txBody>
      </p:sp>
      <p:sp>
        <p:nvSpPr>
          <p:cNvPr id="10250" name="Text Box 11"/>
          <p:cNvSpPr txBox="1">
            <a:spLocks noChangeArrowheads="1"/>
          </p:cNvSpPr>
          <p:nvPr/>
        </p:nvSpPr>
        <p:spPr bwMode="auto">
          <a:xfrm>
            <a:off x="4876800" y="22098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1F497D"/>
                </a:solidFill>
                <a:effectLst/>
                <a:uLnTx/>
                <a:uFillTx/>
                <a:latin typeface="Comic Sans MS" pitchFamily="66" charset="0"/>
                <a:ea typeface="+mn-ea"/>
                <a:cs typeface="+mn-cs"/>
              </a:rPr>
              <a:t>x</a:t>
            </a:r>
          </a:p>
        </p:txBody>
      </p:sp>
      <p:sp>
        <p:nvSpPr>
          <p:cNvPr id="10251" name="Rectangle 13"/>
          <p:cNvSpPr>
            <a:spLocks noChangeArrowheads="1"/>
          </p:cNvSpPr>
          <p:nvPr/>
        </p:nvSpPr>
        <p:spPr bwMode="auto">
          <a:xfrm>
            <a:off x="5181600" y="2057400"/>
            <a:ext cx="15763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t>1 mole Ne</a:t>
            </a:r>
            <a:b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1F497D"/>
                </a:solidFill>
                <a:effectLst/>
                <a:uLnTx/>
                <a:uFillTx/>
                <a:latin typeface="Comic Sans MS" pitchFamily="66" charset="0"/>
                <a:ea typeface="+mn-ea"/>
                <a:cs typeface="+mn-cs"/>
              </a:rPr>
              <a:t>22.4 L Ne</a:t>
            </a:r>
          </a:p>
        </p:txBody>
      </p:sp>
      <p:sp>
        <p:nvSpPr>
          <p:cNvPr id="10252" name="Rectangle 15"/>
          <p:cNvSpPr>
            <a:spLocks noChangeArrowheads="1"/>
          </p:cNvSpPr>
          <p:nvPr/>
        </p:nvSpPr>
        <p:spPr bwMode="auto">
          <a:xfrm>
            <a:off x="6781800" y="2209800"/>
            <a:ext cx="252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1F497D"/>
                </a:solidFill>
                <a:effectLst/>
                <a:uLnTx/>
                <a:uFillTx/>
                <a:latin typeface="Comic Sans MS" pitchFamily="66" charset="0"/>
                <a:ea typeface="+mn-ea"/>
                <a:cs typeface="+mn-cs"/>
              </a:rPr>
              <a:t> </a:t>
            </a:r>
          </a:p>
        </p:txBody>
      </p:sp>
      <p:sp>
        <p:nvSpPr>
          <p:cNvPr id="10263" name="Rectangle 3"/>
          <p:cNvSpPr>
            <a:spLocks noChangeArrowheads="1"/>
          </p:cNvSpPr>
          <p:nvPr/>
        </p:nvSpPr>
        <p:spPr bwMode="auto">
          <a:xfrm>
            <a:off x="3200400" y="269875"/>
            <a:ext cx="589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C00000"/>
                </a:solidFill>
                <a:effectLst/>
                <a:uLnTx/>
                <a:uFillTx/>
                <a:latin typeface="Arial" charset="0"/>
                <a:ea typeface="+mn-ea"/>
                <a:cs typeface="+mn-cs"/>
              </a:rPr>
              <a:t>49.</a:t>
            </a:r>
            <a:r>
              <a:rPr kumimoji="0" lang="en-US" altLang="en-US" sz="3600" b="1" i="0" u="none" strike="noStrike" kern="1200" cap="none" spc="0" normalizeH="0" baseline="0" noProof="0">
                <a:ln>
                  <a:noFill/>
                </a:ln>
                <a:solidFill>
                  <a:srgbClr val="0000FF"/>
                </a:solidFill>
                <a:effectLst/>
                <a:uLnTx/>
                <a:uFillTx/>
                <a:latin typeface="Arial" charset="0"/>
                <a:ea typeface="+mn-ea"/>
                <a:cs typeface="+mn-cs"/>
              </a:rPr>
              <a:t>  Calculate the mass of the neon in the balloon.</a:t>
            </a:r>
          </a:p>
        </p:txBody>
      </p:sp>
      <p:sp>
        <p:nvSpPr>
          <p:cNvPr id="2" name="TextBox 1">
            <a:extLst>
              <a:ext uri="{FF2B5EF4-FFF2-40B4-BE49-F238E27FC236}">
                <a16:creationId xmlns:a16="http://schemas.microsoft.com/office/drawing/2014/main" id="{5691D374-4377-417F-A07F-052AEE06B213}"/>
              </a:ext>
            </a:extLst>
          </p:cNvPr>
          <p:cNvSpPr txBox="1"/>
          <p:nvPr/>
        </p:nvSpPr>
        <p:spPr>
          <a:xfrm>
            <a:off x="3657600" y="1470025"/>
            <a:ext cx="544036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Step one:  convert Liters to Moles</a:t>
            </a:r>
          </a:p>
        </p:txBody>
      </p:sp>
    </p:spTree>
    <p:extLst>
      <p:ext uri="{BB962C8B-B14F-4D97-AF65-F5344CB8AC3E}">
        <p14:creationId xmlns:p14="http://schemas.microsoft.com/office/powerpoint/2010/main" val="212128769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rot="339848">
            <a:off x="914400" y="381000"/>
            <a:ext cx="2438400" cy="3505200"/>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3" name="Line 3"/>
          <p:cNvSpPr>
            <a:spLocks noChangeShapeType="1"/>
          </p:cNvSpPr>
          <p:nvPr/>
        </p:nvSpPr>
        <p:spPr bwMode="auto">
          <a:xfrm flipH="1">
            <a:off x="685800" y="3657600"/>
            <a:ext cx="1219200" cy="3200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4" name="Oval 4"/>
          <p:cNvSpPr>
            <a:spLocks noChangeArrowheads="1"/>
          </p:cNvSpPr>
          <p:nvPr/>
        </p:nvSpPr>
        <p:spPr bwMode="auto">
          <a:xfrm rot="-1530832">
            <a:off x="1600200" y="3886200"/>
            <a:ext cx="304800" cy="1524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5" name="Oval 5"/>
          <p:cNvSpPr>
            <a:spLocks noChangeArrowheads="1"/>
          </p:cNvSpPr>
          <p:nvPr/>
        </p:nvSpPr>
        <p:spPr bwMode="auto">
          <a:xfrm>
            <a:off x="1752600" y="3810000"/>
            <a:ext cx="152400" cy="4572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6" name="AutoShape 6"/>
          <p:cNvSpPr>
            <a:spLocks noChangeArrowheads="1"/>
          </p:cNvSpPr>
          <p:nvPr/>
        </p:nvSpPr>
        <p:spPr bwMode="auto">
          <a:xfrm>
            <a:off x="1295400" y="838200"/>
            <a:ext cx="1905000" cy="2743200"/>
          </a:xfrm>
          <a:prstGeom prst="irregularSeal1">
            <a:avLst/>
          </a:prstGeom>
          <a:solidFill>
            <a:srgbClr val="D5E1E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7" name="Text Box 7"/>
          <p:cNvSpPr txBox="1">
            <a:spLocks noChangeArrowheads="1"/>
          </p:cNvSpPr>
          <p:nvPr/>
        </p:nvSpPr>
        <p:spPr bwMode="auto">
          <a:xfrm>
            <a:off x="1828800" y="1676400"/>
            <a:ext cx="914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346 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neon gas</a:t>
            </a:r>
          </a:p>
        </p:txBody>
      </p:sp>
      <p:sp>
        <p:nvSpPr>
          <p:cNvPr id="10248" name="Text Box 9"/>
          <p:cNvSpPr txBox="1">
            <a:spLocks noChangeArrowheads="1"/>
          </p:cNvSpPr>
          <p:nvPr/>
        </p:nvSpPr>
        <p:spPr bwMode="auto">
          <a:xfrm>
            <a:off x="152400" y="152400"/>
            <a:ext cx="1295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itchFamily="66" charset="0"/>
                <a:ea typeface="+mn-ea"/>
                <a:cs typeface="+mn-cs"/>
              </a:rPr>
              <a:t>Assume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itchFamily="66" charset="0"/>
                <a:ea typeface="+mn-ea"/>
                <a:cs typeface="+mn-cs"/>
              </a:rPr>
              <a:t>STP</a:t>
            </a:r>
          </a:p>
        </p:txBody>
      </p:sp>
      <p:sp>
        <p:nvSpPr>
          <p:cNvPr id="10249" name="Text Box 10"/>
          <p:cNvSpPr txBox="1">
            <a:spLocks noChangeArrowheads="1"/>
          </p:cNvSpPr>
          <p:nvPr/>
        </p:nvSpPr>
        <p:spPr bwMode="auto">
          <a:xfrm>
            <a:off x="3276600" y="20574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dirty="0">
                <a:ln>
                  <a:noFill/>
                </a:ln>
                <a:solidFill>
                  <a:srgbClr val="1F497D"/>
                </a:solidFill>
                <a:effectLst/>
                <a:uLnTx/>
                <a:uFillTx/>
                <a:latin typeface="Comic Sans MS" pitchFamily="66" charset="0"/>
                <a:ea typeface="+mn-ea"/>
                <a:cs typeface="+mn-cs"/>
              </a:rPr>
              <a:t>346 L Ne</a:t>
            </a:r>
            <a:br>
              <a:rPr kumimoji="0" lang="en-US" altLang="en-US" sz="2400" b="0" i="0" u="sng" strike="noStrike" kern="1200" cap="none" spc="0" normalizeH="0" baseline="0" noProof="0" dirty="0">
                <a:ln>
                  <a:noFill/>
                </a:ln>
                <a:solidFill>
                  <a:srgbClr val="1F497D"/>
                </a:solidFill>
                <a:effectLst/>
                <a:uLnTx/>
                <a:uFillTx/>
                <a:latin typeface="Comic Sans MS" pitchFamily="66" charset="0"/>
                <a:ea typeface="+mn-ea"/>
                <a:cs typeface="+mn-cs"/>
              </a:rPr>
            </a:br>
            <a:r>
              <a:rPr kumimoji="0" lang="en-US" altLang="en-US" sz="2400" b="0" i="0" u="none" strike="noStrike" kern="1200" cap="none" spc="0" normalizeH="0" baseline="0" noProof="0" dirty="0">
                <a:ln>
                  <a:noFill/>
                </a:ln>
                <a:solidFill>
                  <a:srgbClr val="1F497D"/>
                </a:solidFill>
                <a:effectLst/>
                <a:uLnTx/>
                <a:uFillTx/>
                <a:latin typeface="Comic Sans MS" pitchFamily="66" charset="0"/>
                <a:ea typeface="+mn-ea"/>
                <a:cs typeface="+mn-cs"/>
              </a:rPr>
              <a:t>1</a:t>
            </a:r>
          </a:p>
        </p:txBody>
      </p:sp>
      <p:sp>
        <p:nvSpPr>
          <p:cNvPr id="10250" name="Text Box 11"/>
          <p:cNvSpPr txBox="1">
            <a:spLocks noChangeArrowheads="1"/>
          </p:cNvSpPr>
          <p:nvPr/>
        </p:nvSpPr>
        <p:spPr bwMode="auto">
          <a:xfrm>
            <a:off x="4876800" y="22098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1F497D"/>
                </a:solidFill>
                <a:effectLst/>
                <a:uLnTx/>
                <a:uFillTx/>
                <a:latin typeface="Comic Sans MS" pitchFamily="66" charset="0"/>
                <a:ea typeface="+mn-ea"/>
                <a:cs typeface="+mn-cs"/>
              </a:rPr>
              <a:t>x</a:t>
            </a:r>
          </a:p>
        </p:txBody>
      </p:sp>
      <p:sp>
        <p:nvSpPr>
          <p:cNvPr id="10251" name="Rectangle 13"/>
          <p:cNvSpPr>
            <a:spLocks noChangeArrowheads="1"/>
          </p:cNvSpPr>
          <p:nvPr/>
        </p:nvSpPr>
        <p:spPr bwMode="auto">
          <a:xfrm>
            <a:off x="5181600" y="2057400"/>
            <a:ext cx="15763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t>1 mole Ne</a:t>
            </a:r>
            <a:b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1F497D"/>
                </a:solidFill>
                <a:effectLst/>
                <a:uLnTx/>
                <a:uFillTx/>
                <a:latin typeface="Comic Sans MS" pitchFamily="66" charset="0"/>
                <a:ea typeface="+mn-ea"/>
                <a:cs typeface="+mn-cs"/>
              </a:rPr>
              <a:t>22.4 L Ne</a:t>
            </a:r>
          </a:p>
        </p:txBody>
      </p:sp>
      <p:sp>
        <p:nvSpPr>
          <p:cNvPr id="10252" name="Rectangle 15"/>
          <p:cNvSpPr>
            <a:spLocks noChangeArrowheads="1"/>
          </p:cNvSpPr>
          <p:nvPr/>
        </p:nvSpPr>
        <p:spPr bwMode="auto">
          <a:xfrm>
            <a:off x="6781800" y="2209800"/>
            <a:ext cx="252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1F497D"/>
                </a:solidFill>
                <a:effectLst/>
                <a:uLnTx/>
                <a:uFillTx/>
                <a:latin typeface="Comic Sans MS" pitchFamily="66" charset="0"/>
                <a:ea typeface="+mn-ea"/>
                <a:cs typeface="+mn-cs"/>
              </a:rPr>
              <a:t> </a:t>
            </a:r>
          </a:p>
        </p:txBody>
      </p:sp>
      <p:sp>
        <p:nvSpPr>
          <p:cNvPr id="10253" name="Text Box 16"/>
          <p:cNvSpPr txBox="1">
            <a:spLocks noChangeArrowheads="1"/>
          </p:cNvSpPr>
          <p:nvPr/>
        </p:nvSpPr>
        <p:spPr bwMode="auto">
          <a:xfrm>
            <a:off x="6781800" y="2209800"/>
            <a:ext cx="23161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1F497D"/>
                </a:solidFill>
                <a:effectLst/>
                <a:uLnTx/>
                <a:uFillTx/>
                <a:latin typeface="Comic Sans MS" pitchFamily="66" charset="0"/>
                <a:ea typeface="+mn-ea"/>
                <a:cs typeface="+mn-cs"/>
              </a:rPr>
              <a:t>= 15.4 moles</a:t>
            </a:r>
            <a:br>
              <a:rPr kumimoji="0" lang="en-US" altLang="en-US" sz="2400" b="1" i="0" u="none"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1" i="0" u="none" strike="noStrike" kern="1200" cap="none" spc="0" normalizeH="0" baseline="0" noProof="0">
                <a:ln>
                  <a:noFill/>
                </a:ln>
                <a:solidFill>
                  <a:srgbClr val="1F497D"/>
                </a:solidFill>
                <a:effectLst/>
                <a:uLnTx/>
                <a:uFillTx/>
                <a:latin typeface="Comic Sans MS" pitchFamily="66" charset="0"/>
                <a:ea typeface="+mn-ea"/>
                <a:cs typeface="+mn-cs"/>
              </a:rPr>
              <a:t>         Neon</a:t>
            </a:r>
          </a:p>
        </p:txBody>
      </p:sp>
      <p:cxnSp>
        <p:nvCxnSpPr>
          <p:cNvPr id="28" name="Straight Connector 27"/>
          <p:cNvCxnSpPr/>
          <p:nvPr/>
        </p:nvCxnSpPr>
        <p:spPr>
          <a:xfrm flipV="1">
            <a:off x="6021388" y="2576513"/>
            <a:ext cx="571500" cy="26035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0263" name="Rectangle 3"/>
          <p:cNvSpPr>
            <a:spLocks noChangeArrowheads="1"/>
          </p:cNvSpPr>
          <p:nvPr/>
        </p:nvSpPr>
        <p:spPr bwMode="auto">
          <a:xfrm>
            <a:off x="3200400" y="269875"/>
            <a:ext cx="589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C00000"/>
                </a:solidFill>
                <a:effectLst/>
                <a:uLnTx/>
                <a:uFillTx/>
                <a:latin typeface="Arial" charset="0"/>
                <a:ea typeface="+mn-ea"/>
                <a:cs typeface="+mn-cs"/>
              </a:rPr>
              <a:t>49.</a:t>
            </a:r>
            <a:r>
              <a:rPr kumimoji="0" lang="en-US" altLang="en-US" sz="3600" b="1" i="0" u="none" strike="noStrike" kern="1200" cap="none" spc="0" normalizeH="0" baseline="0" noProof="0">
                <a:ln>
                  <a:noFill/>
                </a:ln>
                <a:solidFill>
                  <a:srgbClr val="0000FF"/>
                </a:solidFill>
                <a:effectLst/>
                <a:uLnTx/>
                <a:uFillTx/>
                <a:latin typeface="Arial" charset="0"/>
                <a:ea typeface="+mn-ea"/>
                <a:cs typeface="+mn-cs"/>
              </a:rPr>
              <a:t>  Calculate the mass of the neon in the balloon.</a:t>
            </a:r>
          </a:p>
        </p:txBody>
      </p:sp>
      <p:sp>
        <p:nvSpPr>
          <p:cNvPr id="2" name="TextBox 1">
            <a:extLst>
              <a:ext uri="{FF2B5EF4-FFF2-40B4-BE49-F238E27FC236}">
                <a16:creationId xmlns:a16="http://schemas.microsoft.com/office/drawing/2014/main" id="{5691D374-4377-417F-A07F-052AEE06B213}"/>
              </a:ext>
            </a:extLst>
          </p:cNvPr>
          <p:cNvSpPr txBox="1"/>
          <p:nvPr/>
        </p:nvSpPr>
        <p:spPr>
          <a:xfrm>
            <a:off x="3657600" y="1470025"/>
            <a:ext cx="544036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Step one:  convert Liters to Moles</a:t>
            </a:r>
          </a:p>
        </p:txBody>
      </p:sp>
      <p:sp>
        <p:nvSpPr>
          <p:cNvPr id="3" name="TextBox 2">
            <a:extLst>
              <a:ext uri="{FF2B5EF4-FFF2-40B4-BE49-F238E27FC236}">
                <a16:creationId xmlns:a16="http://schemas.microsoft.com/office/drawing/2014/main" id="{9ACCBB4F-0335-4050-AAFC-72DBF06A96A4}"/>
              </a:ext>
            </a:extLst>
          </p:cNvPr>
          <p:cNvSpPr txBox="1"/>
          <p:nvPr/>
        </p:nvSpPr>
        <p:spPr>
          <a:xfrm>
            <a:off x="3174609" y="5758190"/>
            <a:ext cx="544036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Next:  convert Moles into grams</a:t>
            </a:r>
          </a:p>
        </p:txBody>
      </p:sp>
      <p:cxnSp>
        <p:nvCxnSpPr>
          <p:cNvPr id="19" name="Straight Connector 18">
            <a:extLst>
              <a:ext uri="{FF2B5EF4-FFF2-40B4-BE49-F238E27FC236}">
                <a16:creationId xmlns:a16="http://schemas.microsoft.com/office/drawing/2014/main" id="{C86668EA-4716-4F86-A31B-854203B67343}"/>
              </a:ext>
            </a:extLst>
          </p:cNvPr>
          <p:cNvCxnSpPr/>
          <p:nvPr/>
        </p:nvCxnSpPr>
        <p:spPr>
          <a:xfrm flipV="1">
            <a:off x="4134729" y="2133600"/>
            <a:ext cx="571500" cy="26035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62909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rot="339848">
            <a:off x="914400" y="381000"/>
            <a:ext cx="2438400" cy="3505200"/>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3" name="Line 3"/>
          <p:cNvSpPr>
            <a:spLocks noChangeShapeType="1"/>
          </p:cNvSpPr>
          <p:nvPr/>
        </p:nvSpPr>
        <p:spPr bwMode="auto">
          <a:xfrm flipH="1">
            <a:off x="685800" y="3657600"/>
            <a:ext cx="1219200" cy="3200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4" name="Oval 4"/>
          <p:cNvSpPr>
            <a:spLocks noChangeArrowheads="1"/>
          </p:cNvSpPr>
          <p:nvPr/>
        </p:nvSpPr>
        <p:spPr bwMode="auto">
          <a:xfrm rot="-1530832">
            <a:off x="1600200" y="3886200"/>
            <a:ext cx="304800" cy="1524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5" name="Oval 5"/>
          <p:cNvSpPr>
            <a:spLocks noChangeArrowheads="1"/>
          </p:cNvSpPr>
          <p:nvPr/>
        </p:nvSpPr>
        <p:spPr bwMode="auto">
          <a:xfrm>
            <a:off x="1752600" y="3810000"/>
            <a:ext cx="152400" cy="4572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6" name="AutoShape 6"/>
          <p:cNvSpPr>
            <a:spLocks noChangeArrowheads="1"/>
          </p:cNvSpPr>
          <p:nvPr/>
        </p:nvSpPr>
        <p:spPr bwMode="auto">
          <a:xfrm>
            <a:off x="1295400" y="838200"/>
            <a:ext cx="1905000" cy="2743200"/>
          </a:xfrm>
          <a:prstGeom prst="irregularSeal1">
            <a:avLst/>
          </a:prstGeom>
          <a:solidFill>
            <a:srgbClr val="D5E1E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7" name="Text Box 7"/>
          <p:cNvSpPr txBox="1">
            <a:spLocks noChangeArrowheads="1"/>
          </p:cNvSpPr>
          <p:nvPr/>
        </p:nvSpPr>
        <p:spPr bwMode="auto">
          <a:xfrm>
            <a:off x="1828800" y="1676400"/>
            <a:ext cx="914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346 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neon gas</a:t>
            </a:r>
          </a:p>
        </p:txBody>
      </p:sp>
      <p:sp>
        <p:nvSpPr>
          <p:cNvPr id="10248" name="Text Box 9"/>
          <p:cNvSpPr txBox="1">
            <a:spLocks noChangeArrowheads="1"/>
          </p:cNvSpPr>
          <p:nvPr/>
        </p:nvSpPr>
        <p:spPr bwMode="auto">
          <a:xfrm>
            <a:off x="152400" y="152400"/>
            <a:ext cx="1295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itchFamily="66" charset="0"/>
                <a:ea typeface="+mn-ea"/>
                <a:cs typeface="+mn-cs"/>
              </a:rPr>
              <a:t>Assume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itchFamily="66" charset="0"/>
                <a:ea typeface="+mn-ea"/>
                <a:cs typeface="+mn-cs"/>
              </a:rPr>
              <a:t>STP</a:t>
            </a:r>
          </a:p>
        </p:txBody>
      </p:sp>
      <p:sp>
        <p:nvSpPr>
          <p:cNvPr id="10249" name="Text Box 10"/>
          <p:cNvSpPr txBox="1">
            <a:spLocks noChangeArrowheads="1"/>
          </p:cNvSpPr>
          <p:nvPr/>
        </p:nvSpPr>
        <p:spPr bwMode="auto">
          <a:xfrm>
            <a:off x="3276600" y="20574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t>346 L Ne</a:t>
            </a:r>
            <a:b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1F497D"/>
                </a:solidFill>
                <a:effectLst/>
                <a:uLnTx/>
                <a:uFillTx/>
                <a:latin typeface="Comic Sans MS" pitchFamily="66" charset="0"/>
                <a:ea typeface="+mn-ea"/>
                <a:cs typeface="+mn-cs"/>
              </a:rPr>
              <a:t>1</a:t>
            </a:r>
          </a:p>
        </p:txBody>
      </p:sp>
      <p:sp>
        <p:nvSpPr>
          <p:cNvPr id="10250" name="Text Box 11"/>
          <p:cNvSpPr txBox="1">
            <a:spLocks noChangeArrowheads="1"/>
          </p:cNvSpPr>
          <p:nvPr/>
        </p:nvSpPr>
        <p:spPr bwMode="auto">
          <a:xfrm>
            <a:off x="4876800" y="22098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1F497D"/>
                </a:solidFill>
                <a:effectLst/>
                <a:uLnTx/>
                <a:uFillTx/>
                <a:latin typeface="Comic Sans MS" pitchFamily="66" charset="0"/>
                <a:ea typeface="+mn-ea"/>
                <a:cs typeface="+mn-cs"/>
              </a:rPr>
              <a:t>x</a:t>
            </a:r>
          </a:p>
        </p:txBody>
      </p:sp>
      <p:sp>
        <p:nvSpPr>
          <p:cNvPr id="10251" name="Rectangle 13"/>
          <p:cNvSpPr>
            <a:spLocks noChangeArrowheads="1"/>
          </p:cNvSpPr>
          <p:nvPr/>
        </p:nvSpPr>
        <p:spPr bwMode="auto">
          <a:xfrm>
            <a:off x="5181600" y="2057400"/>
            <a:ext cx="15763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t>1 mole Ne</a:t>
            </a:r>
            <a:b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1F497D"/>
                </a:solidFill>
                <a:effectLst/>
                <a:uLnTx/>
                <a:uFillTx/>
                <a:latin typeface="Comic Sans MS" pitchFamily="66" charset="0"/>
                <a:ea typeface="+mn-ea"/>
                <a:cs typeface="+mn-cs"/>
              </a:rPr>
              <a:t>22.4 L Ne</a:t>
            </a:r>
          </a:p>
        </p:txBody>
      </p:sp>
      <p:sp>
        <p:nvSpPr>
          <p:cNvPr id="10252" name="Rectangle 15"/>
          <p:cNvSpPr>
            <a:spLocks noChangeArrowheads="1"/>
          </p:cNvSpPr>
          <p:nvPr/>
        </p:nvSpPr>
        <p:spPr bwMode="auto">
          <a:xfrm>
            <a:off x="6781800" y="2209800"/>
            <a:ext cx="252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1F497D"/>
                </a:solidFill>
                <a:effectLst/>
                <a:uLnTx/>
                <a:uFillTx/>
                <a:latin typeface="Comic Sans MS" pitchFamily="66" charset="0"/>
                <a:ea typeface="+mn-ea"/>
                <a:cs typeface="+mn-cs"/>
              </a:rPr>
              <a:t> </a:t>
            </a:r>
          </a:p>
        </p:txBody>
      </p:sp>
      <p:sp>
        <p:nvSpPr>
          <p:cNvPr id="10253" name="Text Box 16"/>
          <p:cNvSpPr txBox="1">
            <a:spLocks noChangeArrowheads="1"/>
          </p:cNvSpPr>
          <p:nvPr/>
        </p:nvSpPr>
        <p:spPr bwMode="auto">
          <a:xfrm>
            <a:off x="6781800" y="2209800"/>
            <a:ext cx="23161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1F497D"/>
                </a:solidFill>
                <a:effectLst/>
                <a:uLnTx/>
                <a:uFillTx/>
                <a:latin typeface="Comic Sans MS" pitchFamily="66" charset="0"/>
                <a:ea typeface="+mn-ea"/>
                <a:cs typeface="+mn-cs"/>
              </a:rPr>
              <a:t>= 15.4 moles</a:t>
            </a:r>
            <a:br>
              <a:rPr kumimoji="0" lang="en-US" altLang="en-US" sz="2400" b="1" i="0" u="none"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1" i="0" u="none" strike="noStrike" kern="1200" cap="none" spc="0" normalizeH="0" baseline="0" noProof="0">
                <a:ln>
                  <a:noFill/>
                </a:ln>
                <a:solidFill>
                  <a:srgbClr val="1F497D"/>
                </a:solidFill>
                <a:effectLst/>
                <a:uLnTx/>
                <a:uFillTx/>
                <a:latin typeface="Comic Sans MS" pitchFamily="66" charset="0"/>
                <a:ea typeface="+mn-ea"/>
                <a:cs typeface="+mn-cs"/>
              </a:rPr>
              <a:t>         Neon</a:t>
            </a:r>
          </a:p>
        </p:txBody>
      </p:sp>
      <p:sp>
        <p:nvSpPr>
          <p:cNvPr id="10254" name="Line 17"/>
          <p:cNvSpPr>
            <a:spLocks noChangeShapeType="1"/>
          </p:cNvSpPr>
          <p:nvPr/>
        </p:nvSpPr>
        <p:spPr bwMode="auto">
          <a:xfrm flipH="1">
            <a:off x="3352800" y="2836863"/>
            <a:ext cx="4495800" cy="18875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55" name="Rectangle 19"/>
          <p:cNvSpPr>
            <a:spLocks noChangeArrowheads="1"/>
          </p:cNvSpPr>
          <p:nvPr/>
        </p:nvSpPr>
        <p:spPr bwMode="auto">
          <a:xfrm>
            <a:off x="1481138" y="4876800"/>
            <a:ext cx="251301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t>15.4 moles Ne</a:t>
            </a:r>
            <a:b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1</a:t>
            </a:r>
          </a:p>
        </p:txBody>
      </p:sp>
      <p:sp>
        <p:nvSpPr>
          <p:cNvPr id="10263" name="Rectangle 3"/>
          <p:cNvSpPr>
            <a:spLocks noChangeArrowheads="1"/>
          </p:cNvSpPr>
          <p:nvPr/>
        </p:nvSpPr>
        <p:spPr bwMode="auto">
          <a:xfrm>
            <a:off x="3200400" y="269875"/>
            <a:ext cx="589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C00000"/>
                </a:solidFill>
                <a:effectLst/>
                <a:uLnTx/>
                <a:uFillTx/>
                <a:latin typeface="Arial" charset="0"/>
                <a:ea typeface="+mn-ea"/>
                <a:cs typeface="+mn-cs"/>
              </a:rPr>
              <a:t>49.</a:t>
            </a:r>
            <a:r>
              <a:rPr kumimoji="0" lang="en-US" altLang="en-US" sz="3600" b="1" i="0" u="none" strike="noStrike" kern="1200" cap="none" spc="0" normalizeH="0" baseline="0" noProof="0">
                <a:ln>
                  <a:noFill/>
                </a:ln>
                <a:solidFill>
                  <a:srgbClr val="0000FF"/>
                </a:solidFill>
                <a:effectLst/>
                <a:uLnTx/>
                <a:uFillTx/>
                <a:latin typeface="Arial" charset="0"/>
                <a:ea typeface="+mn-ea"/>
                <a:cs typeface="+mn-cs"/>
              </a:rPr>
              <a:t>  Calculate the mass of the neon in the balloon.</a:t>
            </a:r>
          </a:p>
        </p:txBody>
      </p:sp>
      <p:cxnSp>
        <p:nvCxnSpPr>
          <p:cNvPr id="19" name="Straight Connector 18">
            <a:extLst>
              <a:ext uri="{FF2B5EF4-FFF2-40B4-BE49-F238E27FC236}">
                <a16:creationId xmlns:a16="http://schemas.microsoft.com/office/drawing/2014/main" id="{3FCAC4BC-0044-4356-A17D-536B0FC6A191}"/>
              </a:ext>
            </a:extLst>
          </p:cNvPr>
          <p:cNvCxnSpPr/>
          <p:nvPr/>
        </p:nvCxnSpPr>
        <p:spPr>
          <a:xfrm flipV="1">
            <a:off x="4100176" y="2133772"/>
            <a:ext cx="571500" cy="26035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35FF5A5B-41C4-443C-9C0A-22F67EE5F88C}"/>
              </a:ext>
            </a:extLst>
          </p:cNvPr>
          <p:cNvCxnSpPr/>
          <p:nvPr/>
        </p:nvCxnSpPr>
        <p:spPr>
          <a:xfrm flipV="1">
            <a:off x="6005176" y="2538632"/>
            <a:ext cx="571500" cy="26035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7901824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rot="339848">
            <a:off x="914400" y="381000"/>
            <a:ext cx="2438400" cy="3505200"/>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3" name="Line 3"/>
          <p:cNvSpPr>
            <a:spLocks noChangeShapeType="1"/>
          </p:cNvSpPr>
          <p:nvPr/>
        </p:nvSpPr>
        <p:spPr bwMode="auto">
          <a:xfrm flipH="1">
            <a:off x="685800" y="3657600"/>
            <a:ext cx="1219200" cy="3200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4" name="Oval 4"/>
          <p:cNvSpPr>
            <a:spLocks noChangeArrowheads="1"/>
          </p:cNvSpPr>
          <p:nvPr/>
        </p:nvSpPr>
        <p:spPr bwMode="auto">
          <a:xfrm rot="-1530832">
            <a:off x="1600200" y="3886200"/>
            <a:ext cx="304800" cy="1524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5" name="Oval 5"/>
          <p:cNvSpPr>
            <a:spLocks noChangeArrowheads="1"/>
          </p:cNvSpPr>
          <p:nvPr/>
        </p:nvSpPr>
        <p:spPr bwMode="auto">
          <a:xfrm>
            <a:off x="1752600" y="3810000"/>
            <a:ext cx="152400" cy="4572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6" name="AutoShape 6"/>
          <p:cNvSpPr>
            <a:spLocks noChangeArrowheads="1"/>
          </p:cNvSpPr>
          <p:nvPr/>
        </p:nvSpPr>
        <p:spPr bwMode="auto">
          <a:xfrm>
            <a:off x="1295400" y="838200"/>
            <a:ext cx="1905000" cy="2743200"/>
          </a:xfrm>
          <a:prstGeom prst="irregularSeal1">
            <a:avLst/>
          </a:prstGeom>
          <a:solidFill>
            <a:srgbClr val="D5E1E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7" name="Text Box 7"/>
          <p:cNvSpPr txBox="1">
            <a:spLocks noChangeArrowheads="1"/>
          </p:cNvSpPr>
          <p:nvPr/>
        </p:nvSpPr>
        <p:spPr bwMode="auto">
          <a:xfrm>
            <a:off x="1828800" y="1676400"/>
            <a:ext cx="914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346 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neon gas</a:t>
            </a:r>
          </a:p>
        </p:txBody>
      </p:sp>
      <p:sp>
        <p:nvSpPr>
          <p:cNvPr id="10248" name="Text Box 9"/>
          <p:cNvSpPr txBox="1">
            <a:spLocks noChangeArrowheads="1"/>
          </p:cNvSpPr>
          <p:nvPr/>
        </p:nvSpPr>
        <p:spPr bwMode="auto">
          <a:xfrm>
            <a:off x="152400" y="152400"/>
            <a:ext cx="1295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itchFamily="66" charset="0"/>
                <a:ea typeface="+mn-ea"/>
                <a:cs typeface="+mn-cs"/>
              </a:rPr>
              <a:t>Assume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itchFamily="66" charset="0"/>
                <a:ea typeface="+mn-ea"/>
                <a:cs typeface="+mn-cs"/>
              </a:rPr>
              <a:t>STP</a:t>
            </a:r>
          </a:p>
        </p:txBody>
      </p:sp>
      <p:sp>
        <p:nvSpPr>
          <p:cNvPr id="10249" name="Text Box 10"/>
          <p:cNvSpPr txBox="1">
            <a:spLocks noChangeArrowheads="1"/>
          </p:cNvSpPr>
          <p:nvPr/>
        </p:nvSpPr>
        <p:spPr bwMode="auto">
          <a:xfrm>
            <a:off x="3276600" y="20574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t>346 L Ne</a:t>
            </a:r>
            <a:b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1F497D"/>
                </a:solidFill>
                <a:effectLst/>
                <a:uLnTx/>
                <a:uFillTx/>
                <a:latin typeface="Comic Sans MS" pitchFamily="66" charset="0"/>
                <a:ea typeface="+mn-ea"/>
                <a:cs typeface="+mn-cs"/>
              </a:rPr>
              <a:t>1</a:t>
            </a:r>
          </a:p>
        </p:txBody>
      </p:sp>
      <p:sp>
        <p:nvSpPr>
          <p:cNvPr id="10250" name="Text Box 11"/>
          <p:cNvSpPr txBox="1">
            <a:spLocks noChangeArrowheads="1"/>
          </p:cNvSpPr>
          <p:nvPr/>
        </p:nvSpPr>
        <p:spPr bwMode="auto">
          <a:xfrm>
            <a:off x="4876800" y="22098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1F497D"/>
                </a:solidFill>
                <a:effectLst/>
                <a:uLnTx/>
                <a:uFillTx/>
                <a:latin typeface="Comic Sans MS" pitchFamily="66" charset="0"/>
                <a:ea typeface="+mn-ea"/>
                <a:cs typeface="+mn-cs"/>
              </a:rPr>
              <a:t>x</a:t>
            </a:r>
          </a:p>
        </p:txBody>
      </p:sp>
      <p:sp>
        <p:nvSpPr>
          <p:cNvPr id="10251" name="Rectangle 13"/>
          <p:cNvSpPr>
            <a:spLocks noChangeArrowheads="1"/>
          </p:cNvSpPr>
          <p:nvPr/>
        </p:nvSpPr>
        <p:spPr bwMode="auto">
          <a:xfrm>
            <a:off x="5181600" y="2057400"/>
            <a:ext cx="15763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t>1 mole Ne</a:t>
            </a:r>
            <a:b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1F497D"/>
                </a:solidFill>
                <a:effectLst/>
                <a:uLnTx/>
                <a:uFillTx/>
                <a:latin typeface="Comic Sans MS" pitchFamily="66" charset="0"/>
                <a:ea typeface="+mn-ea"/>
                <a:cs typeface="+mn-cs"/>
              </a:rPr>
              <a:t>22.4 L Ne</a:t>
            </a:r>
          </a:p>
        </p:txBody>
      </p:sp>
      <p:sp>
        <p:nvSpPr>
          <p:cNvPr id="10252" name="Rectangle 15"/>
          <p:cNvSpPr>
            <a:spLocks noChangeArrowheads="1"/>
          </p:cNvSpPr>
          <p:nvPr/>
        </p:nvSpPr>
        <p:spPr bwMode="auto">
          <a:xfrm>
            <a:off x="6781800" y="2209800"/>
            <a:ext cx="252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1F497D"/>
                </a:solidFill>
                <a:effectLst/>
                <a:uLnTx/>
                <a:uFillTx/>
                <a:latin typeface="Comic Sans MS" pitchFamily="66" charset="0"/>
                <a:ea typeface="+mn-ea"/>
                <a:cs typeface="+mn-cs"/>
              </a:rPr>
              <a:t> </a:t>
            </a:r>
          </a:p>
        </p:txBody>
      </p:sp>
      <p:sp>
        <p:nvSpPr>
          <p:cNvPr id="10253" name="Text Box 16"/>
          <p:cNvSpPr txBox="1">
            <a:spLocks noChangeArrowheads="1"/>
          </p:cNvSpPr>
          <p:nvPr/>
        </p:nvSpPr>
        <p:spPr bwMode="auto">
          <a:xfrm>
            <a:off x="6781800" y="2209800"/>
            <a:ext cx="23161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1F497D"/>
                </a:solidFill>
                <a:effectLst/>
                <a:uLnTx/>
                <a:uFillTx/>
                <a:latin typeface="Comic Sans MS" pitchFamily="66" charset="0"/>
                <a:ea typeface="+mn-ea"/>
                <a:cs typeface="+mn-cs"/>
              </a:rPr>
              <a:t>= 15.4 moles</a:t>
            </a:r>
            <a:br>
              <a:rPr kumimoji="0" lang="en-US" altLang="en-US" sz="2400" b="1" i="0" u="none"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1" i="0" u="none" strike="noStrike" kern="1200" cap="none" spc="0" normalizeH="0" baseline="0" noProof="0">
                <a:ln>
                  <a:noFill/>
                </a:ln>
                <a:solidFill>
                  <a:srgbClr val="1F497D"/>
                </a:solidFill>
                <a:effectLst/>
                <a:uLnTx/>
                <a:uFillTx/>
                <a:latin typeface="Comic Sans MS" pitchFamily="66" charset="0"/>
                <a:ea typeface="+mn-ea"/>
                <a:cs typeface="+mn-cs"/>
              </a:rPr>
              <a:t>         Neon</a:t>
            </a:r>
          </a:p>
        </p:txBody>
      </p:sp>
      <p:sp>
        <p:nvSpPr>
          <p:cNvPr id="10254" name="Line 17"/>
          <p:cNvSpPr>
            <a:spLocks noChangeShapeType="1"/>
          </p:cNvSpPr>
          <p:nvPr/>
        </p:nvSpPr>
        <p:spPr bwMode="auto">
          <a:xfrm flipH="1">
            <a:off x="3352800" y="2836863"/>
            <a:ext cx="4495800" cy="18875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55" name="Rectangle 19"/>
          <p:cNvSpPr>
            <a:spLocks noChangeArrowheads="1"/>
          </p:cNvSpPr>
          <p:nvPr/>
        </p:nvSpPr>
        <p:spPr bwMode="auto">
          <a:xfrm>
            <a:off x="1481138" y="4876800"/>
            <a:ext cx="251301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t>15.4 moles Ne</a:t>
            </a:r>
            <a:b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1</a:t>
            </a:r>
          </a:p>
        </p:txBody>
      </p:sp>
      <p:sp>
        <p:nvSpPr>
          <p:cNvPr id="10256" name="Rectangle 21"/>
          <p:cNvSpPr>
            <a:spLocks noChangeArrowheads="1"/>
          </p:cNvSpPr>
          <p:nvPr/>
        </p:nvSpPr>
        <p:spPr bwMode="auto">
          <a:xfrm>
            <a:off x="4089400" y="5153025"/>
            <a:ext cx="3810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omic Sans MS" pitchFamily="66" charset="0"/>
                <a:ea typeface="+mn-ea"/>
                <a:cs typeface="+mn-cs"/>
              </a:rPr>
              <a:t>x</a:t>
            </a:r>
          </a:p>
        </p:txBody>
      </p:sp>
      <p:sp>
        <p:nvSpPr>
          <p:cNvPr id="10257" name="Rectangle 23"/>
          <p:cNvSpPr>
            <a:spLocks noChangeArrowheads="1"/>
          </p:cNvSpPr>
          <p:nvPr/>
        </p:nvSpPr>
        <p:spPr bwMode="auto">
          <a:xfrm>
            <a:off x="4364038" y="4864100"/>
            <a:ext cx="180816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t>20 g Ne</a:t>
            </a:r>
            <a:b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1 mole Ne</a:t>
            </a:r>
          </a:p>
        </p:txBody>
      </p:sp>
      <p:cxnSp>
        <p:nvCxnSpPr>
          <p:cNvPr id="9" name="Straight Connector 8"/>
          <p:cNvCxnSpPr/>
          <p:nvPr/>
        </p:nvCxnSpPr>
        <p:spPr>
          <a:xfrm flipV="1">
            <a:off x="4152900" y="2133600"/>
            <a:ext cx="571500" cy="258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021388" y="2576513"/>
            <a:ext cx="571500" cy="260350"/>
          </a:xfrm>
          <a:prstGeom prst="line">
            <a:avLst/>
          </a:prstGeom>
        </p:spPr>
        <p:style>
          <a:lnRef idx="1">
            <a:schemeClr val="accent1"/>
          </a:lnRef>
          <a:fillRef idx="0">
            <a:schemeClr val="accent1"/>
          </a:fillRef>
          <a:effectRef idx="0">
            <a:schemeClr val="accent1"/>
          </a:effectRef>
          <a:fontRef idx="minor">
            <a:schemeClr val="tx1"/>
          </a:fontRef>
        </p:style>
      </p:cxnSp>
      <p:sp>
        <p:nvSpPr>
          <p:cNvPr id="10263" name="Rectangle 3"/>
          <p:cNvSpPr>
            <a:spLocks noChangeArrowheads="1"/>
          </p:cNvSpPr>
          <p:nvPr/>
        </p:nvSpPr>
        <p:spPr bwMode="auto">
          <a:xfrm>
            <a:off x="3200400" y="269875"/>
            <a:ext cx="589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C00000"/>
                </a:solidFill>
                <a:effectLst/>
                <a:uLnTx/>
                <a:uFillTx/>
                <a:latin typeface="Arial" charset="0"/>
                <a:ea typeface="+mn-ea"/>
                <a:cs typeface="+mn-cs"/>
              </a:rPr>
              <a:t>49.</a:t>
            </a:r>
            <a:r>
              <a:rPr kumimoji="0" lang="en-US" altLang="en-US" sz="3600" b="1" i="0" u="none" strike="noStrike" kern="1200" cap="none" spc="0" normalizeH="0" baseline="0" noProof="0">
                <a:ln>
                  <a:noFill/>
                </a:ln>
                <a:solidFill>
                  <a:srgbClr val="0000FF"/>
                </a:solidFill>
                <a:effectLst/>
                <a:uLnTx/>
                <a:uFillTx/>
                <a:latin typeface="Arial" charset="0"/>
                <a:ea typeface="+mn-ea"/>
                <a:cs typeface="+mn-cs"/>
              </a:rPr>
              <a:t>  Calculate the mass of the neon in the balloon.</a:t>
            </a:r>
          </a:p>
        </p:txBody>
      </p:sp>
    </p:spTree>
    <p:extLst>
      <p:ext uri="{BB962C8B-B14F-4D97-AF65-F5344CB8AC3E}">
        <p14:creationId xmlns:p14="http://schemas.microsoft.com/office/powerpoint/2010/main" val="247337585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rot="339848">
            <a:off x="914400" y="381000"/>
            <a:ext cx="2438400" cy="3505200"/>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3" name="Line 3"/>
          <p:cNvSpPr>
            <a:spLocks noChangeShapeType="1"/>
          </p:cNvSpPr>
          <p:nvPr/>
        </p:nvSpPr>
        <p:spPr bwMode="auto">
          <a:xfrm flipH="1">
            <a:off x="685800" y="3657600"/>
            <a:ext cx="1219200" cy="3200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4" name="Oval 4"/>
          <p:cNvSpPr>
            <a:spLocks noChangeArrowheads="1"/>
          </p:cNvSpPr>
          <p:nvPr/>
        </p:nvSpPr>
        <p:spPr bwMode="auto">
          <a:xfrm rot="-1530832">
            <a:off x="1600200" y="3886200"/>
            <a:ext cx="304800" cy="1524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5" name="Oval 5"/>
          <p:cNvSpPr>
            <a:spLocks noChangeArrowheads="1"/>
          </p:cNvSpPr>
          <p:nvPr/>
        </p:nvSpPr>
        <p:spPr bwMode="auto">
          <a:xfrm>
            <a:off x="1752600" y="3810000"/>
            <a:ext cx="152400" cy="4572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6" name="AutoShape 6"/>
          <p:cNvSpPr>
            <a:spLocks noChangeArrowheads="1"/>
          </p:cNvSpPr>
          <p:nvPr/>
        </p:nvSpPr>
        <p:spPr bwMode="auto">
          <a:xfrm>
            <a:off x="1295400" y="838200"/>
            <a:ext cx="1905000" cy="2743200"/>
          </a:xfrm>
          <a:prstGeom prst="irregularSeal1">
            <a:avLst/>
          </a:prstGeom>
          <a:solidFill>
            <a:srgbClr val="D5E1E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7" name="Text Box 7"/>
          <p:cNvSpPr txBox="1">
            <a:spLocks noChangeArrowheads="1"/>
          </p:cNvSpPr>
          <p:nvPr/>
        </p:nvSpPr>
        <p:spPr bwMode="auto">
          <a:xfrm>
            <a:off x="1828800" y="1676400"/>
            <a:ext cx="914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346 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neon gas</a:t>
            </a:r>
          </a:p>
        </p:txBody>
      </p:sp>
      <p:sp>
        <p:nvSpPr>
          <p:cNvPr id="10248" name="Text Box 9"/>
          <p:cNvSpPr txBox="1">
            <a:spLocks noChangeArrowheads="1"/>
          </p:cNvSpPr>
          <p:nvPr/>
        </p:nvSpPr>
        <p:spPr bwMode="auto">
          <a:xfrm>
            <a:off x="152400" y="152400"/>
            <a:ext cx="1295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itchFamily="66" charset="0"/>
                <a:ea typeface="+mn-ea"/>
                <a:cs typeface="+mn-cs"/>
              </a:rPr>
              <a:t>Assume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itchFamily="66" charset="0"/>
                <a:ea typeface="+mn-ea"/>
                <a:cs typeface="+mn-cs"/>
              </a:rPr>
              <a:t>STP</a:t>
            </a:r>
          </a:p>
        </p:txBody>
      </p:sp>
      <p:sp>
        <p:nvSpPr>
          <p:cNvPr id="10249" name="Text Box 10"/>
          <p:cNvSpPr txBox="1">
            <a:spLocks noChangeArrowheads="1"/>
          </p:cNvSpPr>
          <p:nvPr/>
        </p:nvSpPr>
        <p:spPr bwMode="auto">
          <a:xfrm>
            <a:off x="3276600" y="20574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t>346 L Ne</a:t>
            </a:r>
            <a:b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1F497D"/>
                </a:solidFill>
                <a:effectLst/>
                <a:uLnTx/>
                <a:uFillTx/>
                <a:latin typeface="Comic Sans MS" pitchFamily="66" charset="0"/>
                <a:ea typeface="+mn-ea"/>
                <a:cs typeface="+mn-cs"/>
              </a:rPr>
              <a:t>1</a:t>
            </a:r>
          </a:p>
        </p:txBody>
      </p:sp>
      <p:sp>
        <p:nvSpPr>
          <p:cNvPr id="10250" name="Text Box 11"/>
          <p:cNvSpPr txBox="1">
            <a:spLocks noChangeArrowheads="1"/>
          </p:cNvSpPr>
          <p:nvPr/>
        </p:nvSpPr>
        <p:spPr bwMode="auto">
          <a:xfrm>
            <a:off x="4876800" y="22098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1F497D"/>
                </a:solidFill>
                <a:effectLst/>
                <a:uLnTx/>
                <a:uFillTx/>
                <a:latin typeface="Comic Sans MS" pitchFamily="66" charset="0"/>
                <a:ea typeface="+mn-ea"/>
                <a:cs typeface="+mn-cs"/>
              </a:rPr>
              <a:t>x</a:t>
            </a:r>
          </a:p>
        </p:txBody>
      </p:sp>
      <p:sp>
        <p:nvSpPr>
          <p:cNvPr id="10251" name="Rectangle 13"/>
          <p:cNvSpPr>
            <a:spLocks noChangeArrowheads="1"/>
          </p:cNvSpPr>
          <p:nvPr/>
        </p:nvSpPr>
        <p:spPr bwMode="auto">
          <a:xfrm>
            <a:off x="5181600" y="2057400"/>
            <a:ext cx="15763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t>1 mole Ne</a:t>
            </a:r>
            <a:b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1F497D"/>
                </a:solidFill>
                <a:effectLst/>
                <a:uLnTx/>
                <a:uFillTx/>
                <a:latin typeface="Comic Sans MS" pitchFamily="66" charset="0"/>
                <a:ea typeface="+mn-ea"/>
                <a:cs typeface="+mn-cs"/>
              </a:rPr>
              <a:t>22.4 L Ne</a:t>
            </a:r>
          </a:p>
        </p:txBody>
      </p:sp>
      <p:sp>
        <p:nvSpPr>
          <p:cNvPr id="10252" name="Rectangle 15"/>
          <p:cNvSpPr>
            <a:spLocks noChangeArrowheads="1"/>
          </p:cNvSpPr>
          <p:nvPr/>
        </p:nvSpPr>
        <p:spPr bwMode="auto">
          <a:xfrm>
            <a:off x="6781800" y="2209800"/>
            <a:ext cx="252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1F497D"/>
                </a:solidFill>
                <a:effectLst/>
                <a:uLnTx/>
                <a:uFillTx/>
                <a:latin typeface="Comic Sans MS" pitchFamily="66" charset="0"/>
                <a:ea typeface="+mn-ea"/>
                <a:cs typeface="+mn-cs"/>
              </a:rPr>
              <a:t> </a:t>
            </a:r>
          </a:p>
        </p:txBody>
      </p:sp>
      <p:sp>
        <p:nvSpPr>
          <p:cNvPr id="10253" name="Text Box 16"/>
          <p:cNvSpPr txBox="1">
            <a:spLocks noChangeArrowheads="1"/>
          </p:cNvSpPr>
          <p:nvPr/>
        </p:nvSpPr>
        <p:spPr bwMode="auto">
          <a:xfrm>
            <a:off x="6781800" y="2209800"/>
            <a:ext cx="23161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1F497D"/>
                </a:solidFill>
                <a:effectLst/>
                <a:uLnTx/>
                <a:uFillTx/>
                <a:latin typeface="Comic Sans MS" pitchFamily="66" charset="0"/>
                <a:ea typeface="+mn-ea"/>
                <a:cs typeface="+mn-cs"/>
              </a:rPr>
              <a:t>= 15.4 moles</a:t>
            </a:r>
            <a:br>
              <a:rPr kumimoji="0" lang="en-US" altLang="en-US" sz="2400" b="1" i="0" u="none"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1" i="0" u="none" strike="noStrike" kern="1200" cap="none" spc="0" normalizeH="0" baseline="0" noProof="0">
                <a:ln>
                  <a:noFill/>
                </a:ln>
                <a:solidFill>
                  <a:srgbClr val="1F497D"/>
                </a:solidFill>
                <a:effectLst/>
                <a:uLnTx/>
                <a:uFillTx/>
                <a:latin typeface="Comic Sans MS" pitchFamily="66" charset="0"/>
                <a:ea typeface="+mn-ea"/>
                <a:cs typeface="+mn-cs"/>
              </a:rPr>
              <a:t>         Neon</a:t>
            </a:r>
          </a:p>
        </p:txBody>
      </p:sp>
      <p:sp>
        <p:nvSpPr>
          <p:cNvPr id="10254" name="Line 17"/>
          <p:cNvSpPr>
            <a:spLocks noChangeShapeType="1"/>
          </p:cNvSpPr>
          <p:nvPr/>
        </p:nvSpPr>
        <p:spPr bwMode="auto">
          <a:xfrm flipH="1">
            <a:off x="3352800" y="2836863"/>
            <a:ext cx="4495800" cy="18875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55" name="Rectangle 19"/>
          <p:cNvSpPr>
            <a:spLocks noChangeArrowheads="1"/>
          </p:cNvSpPr>
          <p:nvPr/>
        </p:nvSpPr>
        <p:spPr bwMode="auto">
          <a:xfrm>
            <a:off x="1481138" y="4876800"/>
            <a:ext cx="251301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t>15.4 moles Ne</a:t>
            </a:r>
            <a:b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1</a:t>
            </a:r>
          </a:p>
        </p:txBody>
      </p:sp>
      <p:sp>
        <p:nvSpPr>
          <p:cNvPr id="10256" name="Rectangle 21"/>
          <p:cNvSpPr>
            <a:spLocks noChangeArrowheads="1"/>
          </p:cNvSpPr>
          <p:nvPr/>
        </p:nvSpPr>
        <p:spPr bwMode="auto">
          <a:xfrm>
            <a:off x="4089400" y="5153025"/>
            <a:ext cx="3810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omic Sans MS" pitchFamily="66" charset="0"/>
                <a:ea typeface="+mn-ea"/>
                <a:cs typeface="+mn-cs"/>
              </a:rPr>
              <a:t>x</a:t>
            </a:r>
          </a:p>
        </p:txBody>
      </p:sp>
      <p:sp>
        <p:nvSpPr>
          <p:cNvPr id="10257" name="Rectangle 23"/>
          <p:cNvSpPr>
            <a:spLocks noChangeArrowheads="1"/>
          </p:cNvSpPr>
          <p:nvPr/>
        </p:nvSpPr>
        <p:spPr bwMode="auto">
          <a:xfrm>
            <a:off x="4364038" y="4864100"/>
            <a:ext cx="180816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t>20 g Ne</a:t>
            </a:r>
            <a:b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1 mole Ne</a:t>
            </a:r>
          </a:p>
        </p:txBody>
      </p:sp>
      <p:cxnSp>
        <p:nvCxnSpPr>
          <p:cNvPr id="9" name="Straight Connector 8"/>
          <p:cNvCxnSpPr/>
          <p:nvPr/>
        </p:nvCxnSpPr>
        <p:spPr>
          <a:xfrm flipV="1">
            <a:off x="4152900" y="2133600"/>
            <a:ext cx="571500" cy="258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021388" y="2576513"/>
            <a:ext cx="571500" cy="260350"/>
          </a:xfrm>
          <a:prstGeom prst="line">
            <a:avLst/>
          </a:prstGeom>
        </p:spPr>
        <p:style>
          <a:lnRef idx="1">
            <a:schemeClr val="accent1"/>
          </a:lnRef>
          <a:fillRef idx="0">
            <a:schemeClr val="accent1"/>
          </a:fillRef>
          <a:effectRef idx="0">
            <a:schemeClr val="accent1"/>
          </a:effectRef>
          <a:fontRef idx="minor">
            <a:schemeClr val="tx1"/>
          </a:fontRef>
        </p:style>
      </p:cxnSp>
      <p:sp>
        <p:nvSpPr>
          <p:cNvPr id="10263" name="Rectangle 3"/>
          <p:cNvSpPr>
            <a:spLocks noChangeArrowheads="1"/>
          </p:cNvSpPr>
          <p:nvPr/>
        </p:nvSpPr>
        <p:spPr bwMode="auto">
          <a:xfrm>
            <a:off x="3200400" y="269875"/>
            <a:ext cx="589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C00000"/>
                </a:solidFill>
                <a:effectLst/>
                <a:uLnTx/>
                <a:uFillTx/>
                <a:latin typeface="Arial" charset="0"/>
                <a:ea typeface="+mn-ea"/>
                <a:cs typeface="+mn-cs"/>
              </a:rPr>
              <a:t>49.</a:t>
            </a:r>
            <a:r>
              <a:rPr kumimoji="0" lang="en-US" altLang="en-US" sz="3600" b="1" i="0" u="none" strike="noStrike" kern="1200" cap="none" spc="0" normalizeH="0" baseline="0" noProof="0">
                <a:ln>
                  <a:noFill/>
                </a:ln>
                <a:solidFill>
                  <a:srgbClr val="0000FF"/>
                </a:solidFill>
                <a:effectLst/>
                <a:uLnTx/>
                <a:uFillTx/>
                <a:latin typeface="Arial" charset="0"/>
                <a:ea typeface="+mn-ea"/>
                <a:cs typeface="+mn-cs"/>
              </a:rPr>
              <a:t>  Calculate the mass of the neon in the balloon.</a:t>
            </a:r>
          </a:p>
        </p:txBody>
      </p:sp>
      <p:cxnSp>
        <p:nvCxnSpPr>
          <p:cNvPr id="3" name="Straight Connector 2">
            <a:extLst>
              <a:ext uri="{FF2B5EF4-FFF2-40B4-BE49-F238E27FC236}">
                <a16:creationId xmlns:a16="http://schemas.microsoft.com/office/drawing/2014/main" id="{CA165138-9D2B-4E40-B48C-F781027E818F}"/>
              </a:ext>
            </a:extLst>
          </p:cNvPr>
          <p:cNvCxnSpPr/>
          <p:nvPr/>
        </p:nvCxnSpPr>
        <p:spPr>
          <a:xfrm flipH="1">
            <a:off x="2514600" y="4876800"/>
            <a:ext cx="1479550" cy="276225"/>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E6B3393A-0352-481C-AA3B-80DBB083A813}"/>
              </a:ext>
            </a:extLst>
          </p:cNvPr>
          <p:cNvCxnSpPr/>
          <p:nvPr/>
        </p:nvCxnSpPr>
        <p:spPr>
          <a:xfrm flipH="1">
            <a:off x="4724400" y="5416550"/>
            <a:ext cx="1479550" cy="276225"/>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339199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rot="339848">
            <a:off x="914400" y="381000"/>
            <a:ext cx="2438400" cy="3505200"/>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3" name="Line 3"/>
          <p:cNvSpPr>
            <a:spLocks noChangeShapeType="1"/>
          </p:cNvSpPr>
          <p:nvPr/>
        </p:nvSpPr>
        <p:spPr bwMode="auto">
          <a:xfrm flipH="1">
            <a:off x="685800" y="3657600"/>
            <a:ext cx="1219200" cy="3200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4" name="Oval 4"/>
          <p:cNvSpPr>
            <a:spLocks noChangeArrowheads="1"/>
          </p:cNvSpPr>
          <p:nvPr/>
        </p:nvSpPr>
        <p:spPr bwMode="auto">
          <a:xfrm rot="-1530832">
            <a:off x="1600200" y="3886200"/>
            <a:ext cx="304800" cy="1524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5" name="Oval 5"/>
          <p:cNvSpPr>
            <a:spLocks noChangeArrowheads="1"/>
          </p:cNvSpPr>
          <p:nvPr/>
        </p:nvSpPr>
        <p:spPr bwMode="auto">
          <a:xfrm>
            <a:off x="1752600" y="3810000"/>
            <a:ext cx="152400" cy="4572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6" name="AutoShape 6"/>
          <p:cNvSpPr>
            <a:spLocks noChangeArrowheads="1"/>
          </p:cNvSpPr>
          <p:nvPr/>
        </p:nvSpPr>
        <p:spPr bwMode="auto">
          <a:xfrm>
            <a:off x="1295400" y="838200"/>
            <a:ext cx="1905000" cy="2743200"/>
          </a:xfrm>
          <a:prstGeom prst="irregularSeal1">
            <a:avLst/>
          </a:prstGeom>
          <a:solidFill>
            <a:srgbClr val="D5E1E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7" name="Text Box 7"/>
          <p:cNvSpPr txBox="1">
            <a:spLocks noChangeArrowheads="1"/>
          </p:cNvSpPr>
          <p:nvPr/>
        </p:nvSpPr>
        <p:spPr bwMode="auto">
          <a:xfrm>
            <a:off x="1828800" y="1676400"/>
            <a:ext cx="914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346 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neon gas</a:t>
            </a:r>
          </a:p>
        </p:txBody>
      </p:sp>
      <p:sp>
        <p:nvSpPr>
          <p:cNvPr id="10248" name="Text Box 9"/>
          <p:cNvSpPr txBox="1">
            <a:spLocks noChangeArrowheads="1"/>
          </p:cNvSpPr>
          <p:nvPr/>
        </p:nvSpPr>
        <p:spPr bwMode="auto">
          <a:xfrm>
            <a:off x="152400" y="152400"/>
            <a:ext cx="1295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itchFamily="66" charset="0"/>
                <a:ea typeface="+mn-ea"/>
                <a:cs typeface="+mn-cs"/>
              </a:rPr>
              <a:t>Assume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itchFamily="66" charset="0"/>
                <a:ea typeface="+mn-ea"/>
                <a:cs typeface="+mn-cs"/>
              </a:rPr>
              <a:t>STP</a:t>
            </a:r>
          </a:p>
        </p:txBody>
      </p:sp>
      <p:sp>
        <p:nvSpPr>
          <p:cNvPr id="10249" name="Text Box 10"/>
          <p:cNvSpPr txBox="1">
            <a:spLocks noChangeArrowheads="1"/>
          </p:cNvSpPr>
          <p:nvPr/>
        </p:nvSpPr>
        <p:spPr bwMode="auto">
          <a:xfrm>
            <a:off x="3276600" y="20574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t>346 L Ne</a:t>
            </a:r>
            <a:b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1F497D"/>
                </a:solidFill>
                <a:effectLst/>
                <a:uLnTx/>
                <a:uFillTx/>
                <a:latin typeface="Comic Sans MS" pitchFamily="66" charset="0"/>
                <a:ea typeface="+mn-ea"/>
                <a:cs typeface="+mn-cs"/>
              </a:rPr>
              <a:t>1</a:t>
            </a:r>
          </a:p>
        </p:txBody>
      </p:sp>
      <p:sp>
        <p:nvSpPr>
          <p:cNvPr id="10250" name="Text Box 11"/>
          <p:cNvSpPr txBox="1">
            <a:spLocks noChangeArrowheads="1"/>
          </p:cNvSpPr>
          <p:nvPr/>
        </p:nvSpPr>
        <p:spPr bwMode="auto">
          <a:xfrm>
            <a:off x="4876800" y="22098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1F497D"/>
                </a:solidFill>
                <a:effectLst/>
                <a:uLnTx/>
                <a:uFillTx/>
                <a:latin typeface="Comic Sans MS" pitchFamily="66" charset="0"/>
                <a:ea typeface="+mn-ea"/>
                <a:cs typeface="+mn-cs"/>
              </a:rPr>
              <a:t>x</a:t>
            </a:r>
          </a:p>
        </p:txBody>
      </p:sp>
      <p:sp>
        <p:nvSpPr>
          <p:cNvPr id="10251" name="Rectangle 13"/>
          <p:cNvSpPr>
            <a:spLocks noChangeArrowheads="1"/>
          </p:cNvSpPr>
          <p:nvPr/>
        </p:nvSpPr>
        <p:spPr bwMode="auto">
          <a:xfrm>
            <a:off x="5181600" y="2057400"/>
            <a:ext cx="15763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t>1 mole Ne</a:t>
            </a:r>
            <a:br>
              <a:rPr kumimoji="0" lang="en-US" altLang="en-US" sz="2400" b="0" i="0" u="sng"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1F497D"/>
                </a:solidFill>
                <a:effectLst/>
                <a:uLnTx/>
                <a:uFillTx/>
                <a:latin typeface="Comic Sans MS" pitchFamily="66" charset="0"/>
                <a:ea typeface="+mn-ea"/>
                <a:cs typeface="+mn-cs"/>
              </a:rPr>
              <a:t>22.4 L Ne</a:t>
            </a:r>
          </a:p>
        </p:txBody>
      </p:sp>
      <p:sp>
        <p:nvSpPr>
          <p:cNvPr id="10252" name="Rectangle 15"/>
          <p:cNvSpPr>
            <a:spLocks noChangeArrowheads="1"/>
          </p:cNvSpPr>
          <p:nvPr/>
        </p:nvSpPr>
        <p:spPr bwMode="auto">
          <a:xfrm>
            <a:off x="6781800" y="2209800"/>
            <a:ext cx="252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1F497D"/>
                </a:solidFill>
                <a:effectLst/>
                <a:uLnTx/>
                <a:uFillTx/>
                <a:latin typeface="Comic Sans MS" pitchFamily="66" charset="0"/>
                <a:ea typeface="+mn-ea"/>
                <a:cs typeface="+mn-cs"/>
              </a:rPr>
              <a:t> </a:t>
            </a:r>
          </a:p>
        </p:txBody>
      </p:sp>
      <p:sp>
        <p:nvSpPr>
          <p:cNvPr id="10253" name="Text Box 16"/>
          <p:cNvSpPr txBox="1">
            <a:spLocks noChangeArrowheads="1"/>
          </p:cNvSpPr>
          <p:nvPr/>
        </p:nvSpPr>
        <p:spPr bwMode="auto">
          <a:xfrm>
            <a:off x="6781800" y="2209800"/>
            <a:ext cx="23161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1F497D"/>
                </a:solidFill>
                <a:effectLst/>
                <a:uLnTx/>
                <a:uFillTx/>
                <a:latin typeface="Comic Sans MS" pitchFamily="66" charset="0"/>
                <a:ea typeface="+mn-ea"/>
                <a:cs typeface="+mn-cs"/>
              </a:rPr>
              <a:t>= 15.4 moles</a:t>
            </a:r>
            <a:br>
              <a:rPr kumimoji="0" lang="en-US" altLang="en-US" sz="2400" b="1" i="0" u="none" strike="noStrike" kern="1200" cap="none" spc="0" normalizeH="0" baseline="0" noProof="0">
                <a:ln>
                  <a:noFill/>
                </a:ln>
                <a:solidFill>
                  <a:srgbClr val="1F497D"/>
                </a:solidFill>
                <a:effectLst/>
                <a:uLnTx/>
                <a:uFillTx/>
                <a:latin typeface="Comic Sans MS" pitchFamily="66" charset="0"/>
                <a:ea typeface="+mn-ea"/>
                <a:cs typeface="+mn-cs"/>
              </a:rPr>
            </a:br>
            <a:r>
              <a:rPr kumimoji="0" lang="en-US" altLang="en-US" sz="2400" b="1" i="0" u="none" strike="noStrike" kern="1200" cap="none" spc="0" normalizeH="0" baseline="0" noProof="0">
                <a:ln>
                  <a:noFill/>
                </a:ln>
                <a:solidFill>
                  <a:srgbClr val="1F497D"/>
                </a:solidFill>
                <a:effectLst/>
                <a:uLnTx/>
                <a:uFillTx/>
                <a:latin typeface="Comic Sans MS" pitchFamily="66" charset="0"/>
                <a:ea typeface="+mn-ea"/>
                <a:cs typeface="+mn-cs"/>
              </a:rPr>
              <a:t>         Neon</a:t>
            </a:r>
          </a:p>
        </p:txBody>
      </p:sp>
      <p:sp>
        <p:nvSpPr>
          <p:cNvPr id="10254" name="Line 17"/>
          <p:cNvSpPr>
            <a:spLocks noChangeShapeType="1"/>
          </p:cNvSpPr>
          <p:nvPr/>
        </p:nvSpPr>
        <p:spPr bwMode="auto">
          <a:xfrm flipH="1">
            <a:off x="3352800" y="2836863"/>
            <a:ext cx="4495800" cy="18875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55" name="Rectangle 19"/>
          <p:cNvSpPr>
            <a:spLocks noChangeArrowheads="1"/>
          </p:cNvSpPr>
          <p:nvPr/>
        </p:nvSpPr>
        <p:spPr bwMode="auto">
          <a:xfrm>
            <a:off x="1481138" y="4876800"/>
            <a:ext cx="251301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t>15.4 moles Ne</a:t>
            </a:r>
            <a:b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1</a:t>
            </a:r>
          </a:p>
        </p:txBody>
      </p:sp>
      <p:sp>
        <p:nvSpPr>
          <p:cNvPr id="10256" name="Rectangle 21"/>
          <p:cNvSpPr>
            <a:spLocks noChangeArrowheads="1"/>
          </p:cNvSpPr>
          <p:nvPr/>
        </p:nvSpPr>
        <p:spPr bwMode="auto">
          <a:xfrm>
            <a:off x="4089400" y="5153025"/>
            <a:ext cx="3810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Comic Sans MS" pitchFamily="66" charset="0"/>
                <a:ea typeface="+mn-ea"/>
                <a:cs typeface="+mn-cs"/>
              </a:rPr>
              <a:t>x</a:t>
            </a:r>
          </a:p>
        </p:txBody>
      </p:sp>
      <p:sp>
        <p:nvSpPr>
          <p:cNvPr id="10257" name="Rectangle 23"/>
          <p:cNvSpPr>
            <a:spLocks noChangeArrowheads="1"/>
          </p:cNvSpPr>
          <p:nvPr/>
        </p:nvSpPr>
        <p:spPr bwMode="auto">
          <a:xfrm>
            <a:off x="4364038" y="4864100"/>
            <a:ext cx="180816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t>20 g Ne</a:t>
            </a:r>
            <a:br>
              <a:rPr kumimoji="0" lang="en-US" altLang="en-US" sz="2800" b="0" i="0" u="sng"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1 mole Ne</a:t>
            </a:r>
          </a:p>
        </p:txBody>
      </p:sp>
      <p:sp>
        <p:nvSpPr>
          <p:cNvPr id="10258" name="Rectangle 25"/>
          <p:cNvSpPr>
            <a:spLocks noChangeArrowheads="1"/>
          </p:cNvSpPr>
          <p:nvPr/>
        </p:nvSpPr>
        <p:spPr bwMode="auto">
          <a:xfrm>
            <a:off x="6296025" y="4991100"/>
            <a:ext cx="26003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 </a:t>
            </a:r>
            <a:r>
              <a:rPr kumimoji="0" lang="en-US" altLang="en-US" sz="3600" b="1" i="0" u="none" strike="noStrike" kern="1200" cap="none" spc="0" normalizeH="0" baseline="0" noProof="0" dirty="0">
                <a:ln>
                  <a:noFill/>
                </a:ln>
                <a:solidFill>
                  <a:srgbClr val="FF0000"/>
                </a:solidFill>
                <a:effectLst/>
                <a:uLnTx/>
                <a:uFillTx/>
                <a:latin typeface="Comic Sans MS" pitchFamily="66" charset="0"/>
                <a:ea typeface="+mn-ea"/>
                <a:cs typeface="+mn-cs"/>
              </a:rPr>
              <a:t>308 g Ne</a:t>
            </a:r>
          </a:p>
        </p:txBody>
      </p:sp>
      <p:cxnSp>
        <p:nvCxnSpPr>
          <p:cNvPr id="9" name="Straight Connector 8"/>
          <p:cNvCxnSpPr/>
          <p:nvPr/>
        </p:nvCxnSpPr>
        <p:spPr>
          <a:xfrm flipV="1">
            <a:off x="4152900" y="2133600"/>
            <a:ext cx="571500" cy="258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021388" y="2576513"/>
            <a:ext cx="571500" cy="260350"/>
          </a:xfrm>
          <a:prstGeom prst="line">
            <a:avLst/>
          </a:prstGeom>
        </p:spPr>
        <p:style>
          <a:lnRef idx="1">
            <a:schemeClr val="accent1"/>
          </a:lnRef>
          <a:fillRef idx="0">
            <a:schemeClr val="accent1"/>
          </a:fillRef>
          <a:effectRef idx="0">
            <a:schemeClr val="accent1"/>
          </a:effectRef>
          <a:fontRef idx="minor">
            <a:schemeClr val="tx1"/>
          </a:fontRef>
        </p:style>
      </p:cxnSp>
      <p:sp>
        <p:nvSpPr>
          <p:cNvPr id="10263" name="Rectangle 3"/>
          <p:cNvSpPr>
            <a:spLocks noChangeArrowheads="1"/>
          </p:cNvSpPr>
          <p:nvPr/>
        </p:nvSpPr>
        <p:spPr bwMode="auto">
          <a:xfrm>
            <a:off x="3200400" y="269875"/>
            <a:ext cx="589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C00000"/>
                </a:solidFill>
                <a:effectLst/>
                <a:uLnTx/>
                <a:uFillTx/>
                <a:latin typeface="Arial" charset="0"/>
                <a:ea typeface="+mn-ea"/>
                <a:cs typeface="+mn-cs"/>
              </a:rPr>
              <a:t>49.</a:t>
            </a:r>
            <a:r>
              <a:rPr kumimoji="0" lang="en-US" altLang="en-US" sz="3600" b="1" i="0" u="none" strike="noStrike" kern="1200" cap="none" spc="0" normalizeH="0" baseline="0" noProof="0">
                <a:ln>
                  <a:noFill/>
                </a:ln>
                <a:solidFill>
                  <a:srgbClr val="0000FF"/>
                </a:solidFill>
                <a:effectLst/>
                <a:uLnTx/>
                <a:uFillTx/>
                <a:latin typeface="Arial" charset="0"/>
                <a:ea typeface="+mn-ea"/>
                <a:cs typeface="+mn-cs"/>
              </a:rPr>
              <a:t>  Calculate the mass of the neon in the balloon.</a:t>
            </a:r>
          </a:p>
        </p:txBody>
      </p:sp>
      <p:cxnSp>
        <p:nvCxnSpPr>
          <p:cNvPr id="24" name="Straight Connector 23">
            <a:extLst>
              <a:ext uri="{FF2B5EF4-FFF2-40B4-BE49-F238E27FC236}">
                <a16:creationId xmlns:a16="http://schemas.microsoft.com/office/drawing/2014/main" id="{CA9D3637-BE45-4560-90D3-FEBB0CA716DB}"/>
              </a:ext>
            </a:extLst>
          </p:cNvPr>
          <p:cNvCxnSpPr/>
          <p:nvPr/>
        </p:nvCxnSpPr>
        <p:spPr>
          <a:xfrm flipH="1">
            <a:off x="2514600" y="4876800"/>
            <a:ext cx="1479550" cy="276225"/>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2065A11-DD7C-4053-8EF7-ADCC01D5FBE0}"/>
              </a:ext>
            </a:extLst>
          </p:cNvPr>
          <p:cNvCxnSpPr/>
          <p:nvPr/>
        </p:nvCxnSpPr>
        <p:spPr>
          <a:xfrm flipH="1">
            <a:off x="4724400" y="5416550"/>
            <a:ext cx="1479550" cy="276225"/>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735150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0" y="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514350" marR="0" lvl="0" indent="-514350" algn="l" defTabSz="914400" rtl="0" eaLnBrk="1" fontAlgn="base" latinLnBrk="0" hangingPunct="1">
              <a:lnSpc>
                <a:spcPct val="100000"/>
              </a:lnSpc>
              <a:spcBef>
                <a:spcPct val="0"/>
              </a:spcBef>
              <a:spcAft>
                <a:spcPct val="0"/>
              </a:spcAft>
              <a:buClrTx/>
              <a:buSzTx/>
              <a:buFontTx/>
              <a:buAutoNum type="arabicPeriod" startAt="50"/>
              <a:tabLst/>
              <a:defRPr/>
            </a:pPr>
            <a:r>
              <a:rPr kumimoji="0" lang="en-US" altLang="en-US" sz="4000" b="1" i="0" u="none" strike="noStrike" kern="1200" cap="none" spc="0" normalizeH="0" baseline="0" noProof="0" dirty="0">
                <a:ln>
                  <a:noFill/>
                </a:ln>
                <a:solidFill>
                  <a:srgbClr val="FF0000"/>
                </a:solidFill>
                <a:effectLst/>
                <a:uLnTx/>
                <a:uFillTx/>
                <a:latin typeface="Arial" charset="0"/>
                <a:ea typeface="+mn-ea"/>
                <a:cs typeface="+mn-cs"/>
              </a:rPr>
              <a:t>  Empirical Formulas are stupid. </a:t>
            </a:r>
          </a:p>
          <a:p>
            <a:pPr marL="514350" marR="0" lvl="0" indent="-514350" algn="l" defTabSz="914400" rtl="0" eaLnBrk="1" fontAlgn="base" latinLnBrk="0" hangingPunct="1">
              <a:lnSpc>
                <a:spcPct val="100000"/>
              </a:lnSpc>
              <a:spcBef>
                <a:spcPct val="0"/>
              </a:spcBef>
              <a:spcAft>
                <a:spcPct val="0"/>
              </a:spcAft>
              <a:buClrTx/>
              <a:buSzTx/>
              <a:buFontTx/>
              <a:buAutoNum type="arabicPeriod" startAt="50"/>
              <a:tabLst/>
              <a:defRPr/>
            </a:pPr>
            <a:endParaRPr kumimoji="0" lang="en-US" altLang="en-US" sz="3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3200" b="0" i="0" u="none" strike="noStrike" kern="1200" cap="none" spc="0" normalizeH="0" baseline="0" noProof="0" dirty="0">
                <a:ln>
                  <a:noFill/>
                </a:ln>
                <a:solidFill>
                  <a:prstClr val="black"/>
                </a:solidFill>
                <a:effectLst/>
                <a:uLnTx/>
                <a:uFillTx/>
                <a:latin typeface="Arial" charset="0"/>
                <a:ea typeface="+mn-ea"/>
                <a:cs typeface="+mn-cs"/>
              </a:rPr>
              <a:t>They are not “real” chemistry, but mathematical ratios of atoms in a formula.</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3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3200" b="0" i="0" u="none" strike="noStrike" kern="1200" cap="none" spc="0" normalizeH="0" baseline="0" noProof="0" dirty="0">
                <a:ln>
                  <a:noFill/>
                </a:ln>
                <a:solidFill>
                  <a:prstClr val="black"/>
                </a:solidFill>
                <a:effectLst/>
                <a:uLnTx/>
                <a:uFillTx/>
                <a:latin typeface="Arial" charset="0"/>
                <a:ea typeface="+mn-ea"/>
                <a:cs typeface="+mn-cs"/>
              </a:rPr>
              <a:t>They are written to look like chemical formulas, just to confuse you.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charset="0"/>
                <a:ea typeface="+mn-ea"/>
                <a:cs typeface="+mn-cs"/>
              </a:rPr>
              <a:t>Don’t get mad, just learn this simple technique, and roll with them.</a:t>
            </a:r>
          </a:p>
        </p:txBody>
      </p:sp>
    </p:spTree>
    <p:extLst>
      <p:ext uri="{BB962C8B-B14F-4D97-AF65-F5344CB8AC3E}">
        <p14:creationId xmlns:p14="http://schemas.microsoft.com/office/powerpoint/2010/main" val="762908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52400" y="152400"/>
            <a:ext cx="86868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a:solidFill>
                  <a:srgbClr val="FF0000"/>
                </a:solidFill>
              </a:rPr>
              <a:t>11.  The HONClBrIF Twins need special attention.</a:t>
            </a:r>
          </a:p>
          <a:p>
            <a:pPr eaLnBrk="1" hangingPunct="1">
              <a:spcBef>
                <a:spcPct val="0"/>
              </a:spcBef>
              <a:buFontTx/>
              <a:buNone/>
            </a:pPr>
            <a:endParaRPr lang="en-US" altLang="en-US" sz="1800" dirty="0"/>
          </a:p>
          <a:p>
            <a:pPr eaLnBrk="1" hangingPunct="1">
              <a:spcBef>
                <a:spcPct val="0"/>
              </a:spcBef>
              <a:buFontTx/>
              <a:buNone/>
            </a:pPr>
            <a:r>
              <a:rPr lang="en-US" altLang="en-US" sz="1800" dirty="0"/>
              <a:t>They exist in nature, when PURE, as diatomic molecules, not individual atoms.</a:t>
            </a:r>
          </a:p>
          <a:p>
            <a:pPr eaLnBrk="1" hangingPunct="1">
              <a:spcBef>
                <a:spcPct val="0"/>
              </a:spcBef>
              <a:buFontTx/>
              <a:buNone/>
            </a:pPr>
            <a:r>
              <a:rPr lang="en-US" altLang="en-US" sz="1800" dirty="0"/>
              <a:t>So, their </a:t>
            </a:r>
            <a:r>
              <a:rPr lang="en-US" altLang="en-US" sz="1800" b="1" dirty="0">
                <a:solidFill>
                  <a:srgbClr val="0000CC"/>
                </a:solidFill>
              </a:rPr>
              <a:t>MOLAR MASS</a:t>
            </a:r>
            <a:r>
              <a:rPr lang="en-US" altLang="en-US" sz="1800" dirty="0"/>
              <a:t>, the mass of one mole of a substance is as follows…</a:t>
            </a:r>
          </a:p>
          <a:p>
            <a:pPr eaLnBrk="1" hangingPunct="1">
              <a:spcBef>
                <a:spcPct val="0"/>
              </a:spcBef>
              <a:buFontTx/>
              <a:buNone/>
            </a:pPr>
            <a:endParaRPr lang="en-US" altLang="en-US" sz="1800" dirty="0"/>
          </a:p>
          <a:p>
            <a:pPr eaLnBrk="1" hangingPunct="1">
              <a:spcBef>
                <a:spcPct val="0"/>
              </a:spcBef>
              <a:buFontTx/>
              <a:buNone/>
            </a:pPr>
            <a:r>
              <a:rPr lang="en-US" altLang="en-US" sz="2400" b="1" dirty="0"/>
              <a:t>    H</a:t>
            </a:r>
            <a:r>
              <a:rPr lang="en-US" altLang="en-US" sz="2400" b="1" baseline="-25000" dirty="0"/>
              <a:t>2</a:t>
            </a:r>
            <a:r>
              <a:rPr lang="en-US" altLang="en-US" sz="2400" b="1" dirty="0"/>
              <a:t>    2 x 1g = 2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O</a:t>
            </a:r>
            <a:r>
              <a:rPr lang="en-US" altLang="en-US" sz="2400" b="1" baseline="-25000" dirty="0"/>
              <a:t>2</a:t>
            </a:r>
            <a:r>
              <a:rPr lang="en-US" altLang="en-US" sz="2400" b="1" dirty="0"/>
              <a:t>    2 x 16 g = 32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a:t>
            </a:r>
            <a:r>
              <a:rPr lang="en-US" altLang="en-US" sz="2400" b="1" dirty="0">
                <a:solidFill>
                  <a:srgbClr val="006600"/>
                </a:solidFill>
              </a:rPr>
              <a:t>N</a:t>
            </a:r>
            <a:r>
              <a:rPr lang="en-US" altLang="en-US" sz="2400" b="1" baseline="-25000" dirty="0">
                <a:solidFill>
                  <a:srgbClr val="006600"/>
                </a:solidFill>
              </a:rPr>
              <a:t>2</a:t>
            </a:r>
            <a:r>
              <a:rPr lang="en-US" altLang="en-US" sz="2400" b="1" dirty="0">
                <a:solidFill>
                  <a:srgbClr val="006600"/>
                </a:solidFill>
              </a:rPr>
              <a:t>    2 x 14g = 28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a:t>
            </a:r>
          </a:p>
        </p:txBody>
      </p:sp>
      <p:sp>
        <p:nvSpPr>
          <p:cNvPr id="9219" name="TextBox 2"/>
          <p:cNvSpPr txBox="1">
            <a:spLocks noChangeArrowheads="1"/>
          </p:cNvSpPr>
          <p:nvPr/>
        </p:nvSpPr>
        <p:spPr bwMode="auto">
          <a:xfrm>
            <a:off x="5715000" y="1981200"/>
            <a:ext cx="3429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rgbClr val="FF0000"/>
                </a:solidFill>
                <a:latin typeface="Comic Sans MS" pitchFamily="66" charset="0"/>
              </a:rPr>
              <a:t>Always round atomic mass to nearest WHOLE NUMBER!</a:t>
            </a:r>
          </a:p>
          <a:p>
            <a:pPr eaLnBrk="1" hangingPunct="1">
              <a:spcBef>
                <a:spcPct val="0"/>
              </a:spcBef>
              <a:buFontTx/>
              <a:buNone/>
            </a:pPr>
            <a:endParaRPr lang="en-US" altLang="en-US" sz="2400" dirty="0">
              <a:solidFill>
                <a:srgbClr val="FF0000"/>
              </a:solidFill>
              <a:latin typeface="Comic Sans MS" pitchFamily="66" charset="0"/>
            </a:endParaRPr>
          </a:p>
          <a:p>
            <a:pPr eaLnBrk="1" hangingPunct="1">
              <a:spcBef>
                <a:spcPct val="0"/>
              </a:spcBef>
              <a:buFontTx/>
              <a:buNone/>
            </a:pPr>
            <a:r>
              <a:rPr lang="en-US" altLang="en-US" sz="2400" dirty="0">
                <a:solidFill>
                  <a:srgbClr val="006600"/>
                </a:solidFill>
                <a:latin typeface="Comic Sans MS" pitchFamily="66" charset="0"/>
              </a:rPr>
              <a:t>Mass of nitrogen </a:t>
            </a:r>
            <a:br>
              <a:rPr lang="en-US" altLang="en-US" sz="2400" dirty="0">
                <a:solidFill>
                  <a:srgbClr val="006600"/>
                </a:solidFill>
                <a:latin typeface="Comic Sans MS" pitchFamily="66" charset="0"/>
              </a:rPr>
            </a:br>
            <a:r>
              <a:rPr lang="en-US" altLang="en-US" sz="2400" dirty="0">
                <a:solidFill>
                  <a:srgbClr val="006600"/>
                </a:solidFill>
                <a:latin typeface="Comic Sans MS" pitchFamily="66" charset="0"/>
              </a:rPr>
              <a:t>is 14.0076 </a:t>
            </a:r>
            <a:br>
              <a:rPr lang="en-US" altLang="en-US" sz="2400" dirty="0">
                <a:solidFill>
                  <a:srgbClr val="006600"/>
                </a:solidFill>
                <a:latin typeface="Comic Sans MS" pitchFamily="66" charset="0"/>
              </a:rPr>
            </a:br>
            <a:r>
              <a:rPr lang="en-US" altLang="en-US" sz="2400" dirty="0">
                <a:solidFill>
                  <a:srgbClr val="006600"/>
                </a:solidFill>
                <a:latin typeface="Comic Sans MS" pitchFamily="66" charset="0"/>
              </a:rPr>
              <a:t>it rounds to 14 </a:t>
            </a:r>
          </a:p>
        </p:txBody>
      </p:sp>
      <p:cxnSp>
        <p:nvCxnSpPr>
          <p:cNvPr id="2" name="Straight Arrow Connector 1">
            <a:extLst>
              <a:ext uri="{FF2B5EF4-FFF2-40B4-BE49-F238E27FC236}">
                <a16:creationId xmlns:a16="http://schemas.microsoft.com/office/drawing/2014/main" id="{9DB3DE2C-06D7-5946-939F-866D0F0ED3F9}"/>
              </a:ext>
            </a:extLst>
          </p:cNvPr>
          <p:cNvCxnSpPr>
            <a:cxnSpLocks/>
          </p:cNvCxnSpPr>
          <p:nvPr/>
        </p:nvCxnSpPr>
        <p:spPr>
          <a:xfrm flipH="1" flipV="1">
            <a:off x="2819400" y="3606939"/>
            <a:ext cx="2895600" cy="762000"/>
          </a:xfrm>
          <a:prstGeom prst="straightConnector1">
            <a:avLst/>
          </a:prstGeom>
          <a:ln>
            <a:solidFill>
              <a:srgbClr val="339933"/>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318188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25400"/>
            <a:ext cx="91440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mn-ea"/>
                <a:cs typeface="+mn-cs"/>
              </a:rPr>
              <a:t>For example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Octane’s formula is C</a:t>
            </a:r>
            <a:r>
              <a:rPr kumimoji="0" lang="en-US" altLang="en-US" sz="48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t>
            </a:r>
            <a:r>
              <a:rPr kumimoji="0" lang="en-US" altLang="en-US" sz="48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18</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b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which has an 8:18 atom ratio</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Verdana" pitchFamily="34"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Verdana" pitchFamily="34" charset="0"/>
                <a:ea typeface="+mn-ea"/>
                <a:cs typeface="+mn-cs"/>
              </a:rPr>
              <a:t>John Dalton said “simple, whole number ratios” for compounds, </a:t>
            </a:r>
            <a:br>
              <a:rPr kumimoji="0" lang="en-US" altLang="en-US" sz="2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3200" b="1" i="0" u="none" strike="noStrike" kern="1200" cap="none" spc="0" normalizeH="0" baseline="0" noProof="0" dirty="0">
                <a:ln>
                  <a:noFill/>
                </a:ln>
                <a:solidFill>
                  <a:prstClr val="black"/>
                </a:solidFill>
                <a:effectLst/>
                <a:uLnTx/>
                <a:uFillTx/>
                <a:latin typeface="Verdana" pitchFamily="34" charset="0"/>
                <a:ea typeface="+mn-ea"/>
                <a:cs typeface="+mn-cs"/>
              </a:rPr>
              <a:t>He didn’t know that many</a:t>
            </a:r>
            <a:br>
              <a:rPr kumimoji="0" lang="en-US" altLang="en-US" sz="3200" b="1"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3200" b="1" i="0" u="none" strike="noStrike" kern="1200" cap="none" spc="0" normalizeH="0" baseline="0" noProof="0" dirty="0">
                <a:ln>
                  <a:noFill/>
                </a:ln>
                <a:solidFill>
                  <a:prstClr val="black"/>
                </a:solidFill>
                <a:effectLst/>
                <a:uLnTx/>
                <a:uFillTx/>
                <a:latin typeface="Verdana" pitchFamily="34" charset="0"/>
                <a:ea typeface="+mn-ea"/>
                <a:cs typeface="+mn-cs"/>
              </a:rPr>
              <a:t>organic molecules break that rule.</a:t>
            </a:r>
            <a:br>
              <a:rPr kumimoji="0" lang="en-US" altLang="en-US" sz="2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2000" b="0" i="0" u="none" strike="noStrike" kern="1200" cap="none" spc="0" normalizeH="0" baseline="0" noProof="0" dirty="0">
                <a:ln>
                  <a:noFill/>
                </a:ln>
                <a:solidFill>
                  <a:srgbClr val="C00000"/>
                </a:solidFill>
                <a:effectLst/>
                <a:uLnTx/>
                <a:uFillTx/>
                <a:latin typeface="Verdana" pitchFamily="34" charset="0"/>
                <a:ea typeface="+mn-ea"/>
                <a:cs typeface="+mn-cs"/>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Verdana" pitchFamily="34" charset="0"/>
                <a:ea typeface="+mn-ea"/>
                <a:cs typeface="+mn-cs"/>
              </a:rPr>
              <a:t>This can be mathematically reduced to a 4:9 ratio </a:t>
            </a:r>
            <a:br>
              <a:rPr kumimoji="0" lang="en-US" altLang="en-US" sz="2000" b="0" i="0" u="none" strike="noStrike" kern="1200" cap="none" spc="0" normalizeH="0" baseline="0" noProof="0" dirty="0">
                <a:ln>
                  <a:noFill/>
                </a:ln>
                <a:solidFill>
                  <a:prstClr val="black"/>
                </a:solidFill>
                <a:effectLst/>
                <a:uLnTx/>
                <a:uFillTx/>
                <a:latin typeface="Verdana" pitchFamily="34" charset="0"/>
                <a:ea typeface="+mn-ea"/>
                <a:cs typeface="+mn-cs"/>
              </a:rPr>
            </a:br>
            <a:br>
              <a:rPr kumimoji="0" lang="en-US" altLang="en-US" sz="2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2000" b="0" i="0" u="none" strike="noStrike" kern="1200" cap="none" spc="0" normalizeH="0" baseline="0" noProof="0" dirty="0">
                <a:ln>
                  <a:noFill/>
                </a:ln>
                <a:solidFill>
                  <a:prstClr val="black"/>
                </a:solidFill>
                <a:effectLst/>
                <a:uLnTx/>
                <a:uFillTx/>
                <a:latin typeface="Verdana" pitchFamily="34" charset="0"/>
                <a:ea typeface="+mn-ea"/>
                <a:cs typeface="+mn-cs"/>
              </a:rPr>
              <a:t> </a:t>
            </a:r>
          </a:p>
        </p:txBody>
      </p:sp>
    </p:spTree>
    <p:extLst>
      <p:ext uri="{BB962C8B-B14F-4D97-AF65-F5344CB8AC3E}">
        <p14:creationId xmlns:p14="http://schemas.microsoft.com/office/powerpoint/2010/main" val="268080586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AB833D7-7EBB-DA4E-9273-A00662750D8B}"/>
              </a:ext>
            </a:extLst>
          </p:cNvPr>
          <p:cNvGraphicFramePr>
            <a:graphicFrameLocks noGrp="1"/>
          </p:cNvGraphicFramePr>
          <p:nvPr>
            <p:extLst>
              <p:ext uri="{D42A27DB-BD31-4B8C-83A1-F6EECF244321}">
                <p14:modId xmlns:p14="http://schemas.microsoft.com/office/powerpoint/2010/main" val="1234943281"/>
              </p:ext>
            </p:extLst>
          </p:nvPr>
        </p:nvGraphicFramePr>
        <p:xfrm>
          <a:off x="0" y="0"/>
          <a:ext cx="9144000" cy="6858000"/>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964526980"/>
                    </a:ext>
                  </a:extLst>
                </a:gridCol>
                <a:gridCol w="3200400">
                  <a:extLst>
                    <a:ext uri="{9D8B030D-6E8A-4147-A177-3AD203B41FA5}">
                      <a16:colId xmlns:a16="http://schemas.microsoft.com/office/drawing/2014/main" val="2963429167"/>
                    </a:ext>
                  </a:extLst>
                </a:gridCol>
              </a:tblGrid>
              <a:tr h="1101130">
                <a:tc>
                  <a:txBody>
                    <a:bodyPr/>
                    <a:lstStyle/>
                    <a:p>
                      <a:pPr algn="l"/>
                      <a:r>
                        <a:rPr lang="en-US" sz="3600" dirty="0">
                          <a:latin typeface="Times New Roman" panose="02020603050405020304" pitchFamily="18" charset="0"/>
                          <a:cs typeface="Times New Roman" panose="02020603050405020304" pitchFamily="18" charset="0"/>
                        </a:rPr>
                        <a:t>51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3600" dirty="0">
                          <a:latin typeface="Times New Roman" panose="02020603050405020304" pitchFamily="18" charset="0"/>
                          <a:cs typeface="Times New Roman" panose="02020603050405020304" pitchFamily="18" charset="0"/>
                        </a:rPr>
                        <a:t>FORMULAS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475107717"/>
                  </a:ext>
                </a:extLst>
              </a:tr>
              <a:tr h="2752824">
                <a:tc>
                  <a:txBody>
                    <a:bodyPr/>
                    <a:lstStyle/>
                    <a:p>
                      <a:pPr algn="ctr"/>
                      <a:r>
                        <a:rPr lang="en-US" sz="4000" b="1" dirty="0">
                          <a:latin typeface="Times New Roman" panose="02020603050405020304" pitchFamily="18" charset="0"/>
                          <a:cs typeface="Times New Roman" panose="02020603050405020304" pitchFamily="18" charset="0"/>
                        </a:rPr>
                        <a:t>Molecular or chemical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formula for octane – C</a:t>
                      </a:r>
                      <a:r>
                        <a:rPr lang="en-US" sz="3600" baseline="-25000" dirty="0">
                          <a:latin typeface="Times New Roman" panose="02020603050405020304" pitchFamily="18" charset="0"/>
                          <a:cs typeface="Times New Roman" panose="02020603050405020304" pitchFamily="18" charset="0"/>
                        </a:rPr>
                        <a:t>8</a:t>
                      </a:r>
                      <a:r>
                        <a:rPr lang="en-US" sz="3600" dirty="0">
                          <a:latin typeface="Times New Roman" panose="02020603050405020304" pitchFamily="18" charset="0"/>
                          <a:cs typeface="Times New Roman" panose="02020603050405020304" pitchFamily="18" charset="0"/>
                        </a:rPr>
                        <a:t>H</a:t>
                      </a:r>
                      <a:r>
                        <a:rPr lang="en-US" sz="3600" baseline="-25000" dirty="0">
                          <a:latin typeface="Times New Roman" panose="02020603050405020304" pitchFamily="18" charset="0"/>
                          <a:cs typeface="Times New Roman" panose="02020603050405020304" pitchFamily="18" charset="0"/>
                        </a:rPr>
                        <a:t>18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kumimoji="0" lang="en-US" altLang="en-US" sz="8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C</a:t>
                      </a:r>
                      <a:r>
                        <a:rPr kumimoji="0" lang="en-US" altLang="en-US" sz="8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8</a:t>
                      </a:r>
                      <a:r>
                        <a:rPr kumimoji="0" lang="en-US" altLang="en-US" sz="8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H</a:t>
                      </a:r>
                      <a:r>
                        <a:rPr kumimoji="0" lang="en-US" altLang="en-US" sz="8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18</a:t>
                      </a:r>
                      <a:endParaRPr lang="en-US" sz="8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8435127"/>
                  </a:ext>
                </a:extLst>
              </a:tr>
              <a:tr h="3004046">
                <a:tc>
                  <a:txBody>
                    <a:bodyPr/>
                    <a:lstStyle/>
                    <a:p>
                      <a:pPr algn="ctr"/>
                      <a:br>
                        <a:rPr lang="en-US" sz="4000" b="1" dirty="0">
                          <a:solidFill>
                            <a:srgbClr val="FF0000"/>
                          </a:solidFill>
                          <a:latin typeface="Times New Roman" panose="02020603050405020304" pitchFamily="18" charset="0"/>
                          <a:cs typeface="Times New Roman" panose="02020603050405020304" pitchFamily="18" charset="0"/>
                        </a:rPr>
                      </a:br>
                      <a:r>
                        <a:rPr lang="en-US" sz="4000" b="1" dirty="0">
                          <a:solidFill>
                            <a:srgbClr val="FF0000"/>
                          </a:solidFill>
                          <a:latin typeface="Times New Roman" panose="02020603050405020304" pitchFamily="18" charset="0"/>
                          <a:cs typeface="Times New Roman" panose="02020603050405020304" pitchFamily="18" charset="0"/>
                        </a:rPr>
                        <a:t>Empirical </a:t>
                      </a:r>
                      <a:br>
                        <a:rPr lang="en-US" sz="4000" b="1" dirty="0">
                          <a:solidFill>
                            <a:srgbClr val="FF0000"/>
                          </a:solidFill>
                          <a:latin typeface="Times New Roman" panose="02020603050405020304" pitchFamily="18" charset="0"/>
                          <a:cs typeface="Times New Roman" panose="02020603050405020304" pitchFamily="18" charset="0"/>
                        </a:rPr>
                      </a:br>
                      <a:r>
                        <a:rPr lang="en-US" sz="3600" b="0" dirty="0">
                          <a:solidFill>
                            <a:srgbClr val="FF0000"/>
                          </a:solidFill>
                          <a:latin typeface="Times New Roman" panose="02020603050405020304" pitchFamily="18" charset="0"/>
                          <a:cs typeface="Times New Roman" panose="02020603050405020304" pitchFamily="18" charset="0"/>
                        </a:rPr>
                        <a:t>formula for octane </a:t>
                      </a:r>
                      <a:r>
                        <a:rPr lang="en-US" sz="3600" dirty="0">
                          <a:solidFill>
                            <a:srgbClr val="FF0000"/>
                          </a:solidFill>
                          <a:latin typeface="Times New Roman" panose="02020603050405020304" pitchFamily="18" charset="0"/>
                          <a:cs typeface="Times New Roman" panose="02020603050405020304" pitchFamily="18" charset="0"/>
                        </a:rPr>
                        <a:t>- C</a:t>
                      </a:r>
                      <a:r>
                        <a:rPr lang="en-US" sz="3600" baseline="-25000" dirty="0">
                          <a:solidFill>
                            <a:srgbClr val="FF0000"/>
                          </a:solidFill>
                          <a:latin typeface="Times New Roman" panose="02020603050405020304" pitchFamily="18" charset="0"/>
                          <a:cs typeface="Times New Roman" panose="02020603050405020304" pitchFamily="18" charset="0"/>
                        </a:rPr>
                        <a:t>8</a:t>
                      </a:r>
                      <a:r>
                        <a:rPr lang="en-US" sz="3600" dirty="0">
                          <a:solidFill>
                            <a:srgbClr val="FF0000"/>
                          </a:solidFill>
                          <a:latin typeface="Times New Roman" panose="02020603050405020304" pitchFamily="18" charset="0"/>
                          <a:cs typeface="Times New Roman" panose="02020603050405020304" pitchFamily="18" charset="0"/>
                        </a:rPr>
                        <a:t>H</a:t>
                      </a:r>
                      <a:r>
                        <a:rPr lang="en-US" sz="3600" baseline="-25000" dirty="0">
                          <a:solidFill>
                            <a:srgbClr val="FF0000"/>
                          </a:solidFill>
                          <a:latin typeface="Times New Roman" panose="02020603050405020304" pitchFamily="18" charset="0"/>
                          <a:cs typeface="Times New Roman" panose="02020603050405020304" pitchFamily="18" charset="0"/>
                        </a:rPr>
                        <a:t>18</a:t>
                      </a:r>
                      <a:r>
                        <a:rPr lang="en-US" sz="3600" dirty="0">
                          <a:solidFill>
                            <a:srgbClr val="FF0000"/>
                          </a:solidFill>
                          <a:latin typeface="Times New Roman" panose="02020603050405020304" pitchFamily="18" charset="0"/>
                          <a:cs typeface="Times New Roman" panose="02020603050405020304" pitchFamily="18" charset="0"/>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0" lang="en-US" altLang="en-US" sz="8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t>
                      </a:r>
                      <a:r>
                        <a:rPr kumimoji="0" lang="en-US" altLang="en-US" sz="80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a:t>
                      </a:r>
                      <a:r>
                        <a:rPr kumimoji="0" lang="en-US" altLang="en-US" sz="8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a:t>
                      </a:r>
                      <a:r>
                        <a:rPr kumimoji="0" lang="en-US" altLang="en-US" sz="80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9</a:t>
                      </a:r>
                      <a:endParaRPr lang="en-US" sz="8000" dirty="0">
                        <a:solidFill>
                          <a:srgbClr val="FF0000"/>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6171078"/>
                  </a:ext>
                </a:extLst>
              </a:tr>
            </a:tbl>
          </a:graphicData>
        </a:graphic>
      </p:graphicFrame>
    </p:spTree>
    <p:extLst>
      <p:ext uri="{BB962C8B-B14F-4D97-AF65-F5344CB8AC3E}">
        <p14:creationId xmlns:p14="http://schemas.microsoft.com/office/powerpoint/2010/main" val="425657604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0" y="0"/>
            <a:ext cx="9144000"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dirty="0">
                <a:ln>
                  <a:noFill/>
                </a:ln>
                <a:solidFill>
                  <a:srgbClr val="1F497D"/>
                </a:solidFill>
                <a:effectLst/>
                <a:uLnTx/>
                <a:uFillTx/>
                <a:latin typeface="Verdana" pitchFamily="34" charset="0"/>
                <a:ea typeface="+mn-ea"/>
                <a:cs typeface="+mn-cs"/>
              </a:rPr>
              <a:t>EMPIRICAL FORMULAS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Verdana" pitchFamily="34" charset="0"/>
                <a:ea typeface="+mn-ea"/>
                <a:cs typeface="+mn-cs"/>
              </a:rPr>
              <a:t>are math, not chemistry</a:t>
            </a:r>
            <a:r>
              <a:rPr kumimoji="0" lang="en-US" altLang="en-US" sz="2800" b="0" i="0" u="none" strike="noStrike" kern="1200" cap="none" spc="0" normalizeH="0" baseline="0" noProof="0" dirty="0">
                <a:ln>
                  <a:noFill/>
                </a:ln>
                <a:solidFill>
                  <a:prstClr val="black"/>
                </a:solidFill>
                <a:effectLst/>
                <a:uLnTx/>
                <a:uFillTx/>
                <a:latin typeface="Verdana" pitchFamily="34" charset="0"/>
                <a:ea typeface="+mn-ea"/>
                <a:cs typeface="+mn-cs"/>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Verdana" pitchFamily="34" charset="0"/>
                <a:ea typeface="+mn-ea"/>
                <a:cs typeface="+mn-cs"/>
              </a:rPr>
              <a:t>Most empirical formulas are not </a:t>
            </a:r>
            <a:r>
              <a:rPr lang="en-US" altLang="en-US" sz="2800" dirty="0">
                <a:solidFill>
                  <a:prstClr val="black"/>
                </a:solidFill>
                <a:latin typeface="Verdana" pitchFamily="34" charset="0"/>
              </a:rPr>
              <a:t>real compounds, and the ones that are, are NOT the compound you started with.  </a:t>
            </a:r>
            <a:r>
              <a:rPr kumimoji="0" lang="en-US" altLang="en-US" sz="2800" b="0" i="0" u="none" strike="noStrike" kern="1200" cap="none" spc="0" normalizeH="0" baseline="0" noProof="0" dirty="0">
                <a:ln>
                  <a:noFill/>
                </a:ln>
                <a:solidFill>
                  <a:prstClr val="black"/>
                </a:solidFill>
                <a:effectLst/>
                <a:uLnTx/>
                <a:uFillTx/>
                <a:latin typeface="Verdana" pitchFamily="34" charset="0"/>
                <a:ea typeface="+mn-ea"/>
                <a:cs typeface="+mn-cs"/>
              </a:rPr>
              <a:t> </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Verdana" pitchFamily="34" charset="0"/>
              <a:ea typeface="+mn-ea"/>
              <a:cs typeface="+mn-cs"/>
            </a:endParaRPr>
          </a:p>
          <a:p>
            <a:pPr marL="0" marR="0" lvl="0" indent="0" defTabSz="914400" rtl="0" eaLnBrk="1" fontAlgn="base" latinLnBrk="0" hangingPunct="1">
              <a:lnSpc>
                <a:spcPct val="100000"/>
              </a:lnSpc>
              <a:spcBef>
                <a:spcPct val="50000"/>
              </a:spcBef>
              <a:spcAft>
                <a:spcPct val="0"/>
              </a:spcAft>
              <a:buClrTx/>
              <a:buSzTx/>
              <a:buFontTx/>
              <a:buNone/>
              <a:tabLst/>
              <a:defRPr/>
            </a:pP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52. </a:t>
            </a:r>
            <a:r>
              <a:rPr lang="en-US" sz="4400" b="1" dirty="0">
                <a:solidFill>
                  <a:srgbClr val="FF0000"/>
                </a:solidFill>
                <a:latin typeface="Times New Roman" panose="02020603050405020304" pitchFamily="18" charset="0"/>
                <a:cs typeface="Times New Roman" panose="02020603050405020304" pitchFamily="18" charset="0"/>
              </a:rPr>
              <a:t>C</a:t>
            </a:r>
            <a:r>
              <a:rPr lang="en-US" sz="4400" b="1" baseline="-25000" dirty="0">
                <a:solidFill>
                  <a:srgbClr val="FF0000"/>
                </a:solidFill>
                <a:latin typeface="Times New Roman" panose="02020603050405020304" pitchFamily="18" charset="0"/>
                <a:cs typeface="Times New Roman" panose="02020603050405020304" pitchFamily="18" charset="0"/>
              </a:rPr>
              <a:t>4</a:t>
            </a:r>
            <a:r>
              <a:rPr lang="en-US" sz="4400" b="1" dirty="0">
                <a:solidFill>
                  <a:srgbClr val="FF0000"/>
                </a:solidFill>
                <a:latin typeface="Times New Roman" panose="02020603050405020304" pitchFamily="18" charset="0"/>
                <a:cs typeface="Times New Roman" panose="02020603050405020304" pitchFamily="18" charset="0"/>
              </a:rPr>
              <a:t>H</a:t>
            </a:r>
            <a:r>
              <a:rPr lang="en-US" sz="4400" b="1" baseline="-25000" dirty="0">
                <a:solidFill>
                  <a:srgbClr val="FF0000"/>
                </a:solidFill>
                <a:latin typeface="Times New Roman" panose="02020603050405020304" pitchFamily="18" charset="0"/>
                <a:cs typeface="Times New Roman" panose="02020603050405020304" pitchFamily="18" charset="0"/>
              </a:rPr>
              <a:t>9</a:t>
            </a:r>
            <a:r>
              <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can not </a:t>
            </a:r>
            <a:r>
              <a:rPr kumimoji="0" lang="en-US" altLang="en-US" sz="4400" b="0" i="0" u="none" strike="noStrike" kern="1200" cap="none" spc="0" normalizeH="0" baseline="0" noProof="0" dirty="0">
                <a:ln>
                  <a:noFill/>
                </a:ln>
                <a:solidFill>
                  <a:srgbClr val="C80000"/>
                </a:solidFill>
                <a:effectLst/>
                <a:uLnTx/>
                <a:uFillTx/>
                <a:latin typeface="Times New Roman" panose="02020603050405020304" pitchFamily="18" charset="0"/>
                <a:ea typeface="+mn-ea"/>
                <a:cs typeface="Times New Roman" panose="02020603050405020304" pitchFamily="18" charset="0"/>
              </a:rPr>
              <a:t>exist as a compound </a:t>
            </a:r>
            <a:br>
              <a:rPr kumimoji="0" lang="en-US" altLang="en-US" sz="4400" b="0" i="0" u="none" strike="noStrike" kern="1200" cap="none" spc="0" normalizeH="0" baseline="0" noProof="0" dirty="0">
                <a:ln>
                  <a:noFill/>
                </a:ln>
                <a:solidFill>
                  <a:srgbClr val="C80000"/>
                </a:solidFill>
                <a:effectLst/>
                <a:uLnTx/>
                <a:uFillTx/>
                <a:latin typeface="Times New Roman" panose="02020603050405020304" pitchFamily="18" charset="0"/>
                <a:ea typeface="+mn-ea"/>
                <a:cs typeface="Times New Roman" panose="02020603050405020304" pitchFamily="18" charset="0"/>
              </a:rPr>
            </a:br>
            <a:br>
              <a:rPr kumimoji="0" lang="en-US" altLang="en-US" sz="4400" b="0" i="0" u="none" strike="noStrike" kern="1200" cap="none" spc="0" normalizeH="0" baseline="0" noProof="0" dirty="0">
                <a:ln>
                  <a:noFill/>
                </a:ln>
                <a:solidFill>
                  <a:srgbClr val="C80000"/>
                </a:solidFill>
                <a:effectLst/>
                <a:uLnTx/>
                <a:uFillTx/>
                <a:latin typeface="Times New Roman" panose="02020603050405020304" pitchFamily="18" charset="0"/>
                <a:ea typeface="+mn-ea"/>
                <a:cs typeface="Times New Roman" panose="02020603050405020304" pitchFamily="18" charset="0"/>
              </a:rPr>
            </a:br>
            <a:r>
              <a:rPr kumimoji="0" lang="en-US"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It’s MATH that “looks” like chemistry.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2107342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47D6EF-ED64-4928-B10A-5D6142C164AB}"/>
              </a:ext>
            </a:extLst>
          </p:cNvPr>
          <p:cNvGraphicFramePr>
            <a:graphicFrameLocks noGrp="1"/>
          </p:cNvGraphicFramePr>
          <p:nvPr>
            <p:extLst>
              <p:ext uri="{D42A27DB-BD31-4B8C-83A1-F6EECF244321}">
                <p14:modId xmlns:p14="http://schemas.microsoft.com/office/powerpoint/2010/main" val="3718273277"/>
              </p:ext>
            </p:extLst>
          </p:nvPr>
        </p:nvGraphicFramePr>
        <p:xfrm>
          <a:off x="0" y="0"/>
          <a:ext cx="9144000" cy="6857998"/>
        </p:xfrm>
        <a:graphic>
          <a:graphicData uri="http://schemas.openxmlformats.org/drawingml/2006/table">
            <a:tbl>
              <a:tblPr/>
              <a:tblGrid>
                <a:gridCol w="3429000">
                  <a:extLst>
                    <a:ext uri="{9D8B030D-6E8A-4147-A177-3AD203B41FA5}">
                      <a16:colId xmlns:a16="http://schemas.microsoft.com/office/drawing/2014/main" val="2862736104"/>
                    </a:ext>
                  </a:extLst>
                </a:gridCol>
                <a:gridCol w="2819400">
                  <a:extLst>
                    <a:ext uri="{9D8B030D-6E8A-4147-A177-3AD203B41FA5}">
                      <a16:colId xmlns:a16="http://schemas.microsoft.com/office/drawing/2014/main" val="3545471923"/>
                    </a:ext>
                  </a:extLst>
                </a:gridCol>
                <a:gridCol w="2895600">
                  <a:extLst>
                    <a:ext uri="{9D8B030D-6E8A-4147-A177-3AD203B41FA5}">
                      <a16:colId xmlns:a16="http://schemas.microsoft.com/office/drawing/2014/main" val="54905264"/>
                    </a:ext>
                  </a:extLst>
                </a:gridCol>
              </a:tblGrid>
              <a:tr h="1016607">
                <a:tc>
                  <a:txBody>
                    <a:bodyPr/>
                    <a:lstStyle/>
                    <a:p>
                      <a:pPr marR="0" indent="0" algn="l"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53</a:t>
                      </a:r>
                      <a:r>
                        <a:rPr lang="en-US" sz="2400" kern="1400" dirty="0">
                          <a:ln>
                            <a:noFill/>
                          </a:ln>
                          <a:solidFill>
                            <a:srgbClr val="000000"/>
                          </a:solidFill>
                          <a:effectLst/>
                          <a:latin typeface="Times New Roman" panose="02020603050405020304" pitchFamily="18" charset="0"/>
                        </a:rPr>
                        <a:t>.  CHEMICAL    </a:t>
                      </a:r>
                      <a:br>
                        <a:rPr lang="en-US" sz="2400" kern="1400" dirty="0">
                          <a:ln>
                            <a:noFill/>
                          </a:ln>
                          <a:solidFill>
                            <a:srgbClr val="000000"/>
                          </a:solidFill>
                          <a:effectLst/>
                          <a:latin typeface="Times New Roman" panose="02020603050405020304" pitchFamily="18" charset="0"/>
                        </a:rPr>
                      </a:br>
                      <a:r>
                        <a:rPr lang="en-US" sz="2400" kern="1400" dirty="0">
                          <a:ln>
                            <a:noFill/>
                          </a:ln>
                          <a:solidFill>
                            <a:srgbClr val="000000"/>
                          </a:solidFill>
                          <a:effectLst/>
                          <a:latin typeface="Times New Roman" panose="02020603050405020304" pitchFamily="18" charset="0"/>
                        </a:rPr>
                        <a:t>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Ratio </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a:t>
                      </a:r>
                      <a:r>
                        <a:rPr lang="en-US" sz="2400" kern="1400" dirty="0">
                          <a:ln>
                            <a:noFill/>
                          </a:ln>
                          <a:solidFill>
                            <a:srgbClr val="000000"/>
                          </a:solidFill>
                          <a:effectLst/>
                          <a:latin typeface="Times New Roman" panose="02020603050405020304" pitchFamily="18" charset="0"/>
                        </a:rPr>
                        <a:t> reduced ratio</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EMPIRICAL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162677817"/>
                  </a:ext>
                </a:extLst>
              </a:tr>
              <a:tr h="647705">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rPr>
                        <a:t>6</a:t>
                      </a:r>
                      <a:r>
                        <a:rPr lang="en-US" sz="2400" kern="1400" dirty="0">
                          <a:ln>
                            <a:noFill/>
                          </a:ln>
                          <a:solidFill>
                            <a:srgbClr val="000000"/>
                          </a:solidFill>
                          <a:effectLst/>
                          <a:latin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rPr>
                        <a:t>14</a:t>
                      </a:r>
                      <a:r>
                        <a:rPr lang="en-US" sz="2400" kern="1400" dirty="0">
                          <a:ln>
                            <a:noFill/>
                          </a:ln>
                          <a:solidFill>
                            <a:srgbClr val="000000"/>
                          </a:solidFill>
                          <a:effectLst/>
                          <a:latin typeface="Times New Roman" panose="02020603050405020304" pitchFamily="18" charset="0"/>
                        </a:rPr>
                        <a:t> (hexane)</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6:14  →  3:7</a:t>
                      </a:r>
                      <a:endParaRPr lang="en-US" sz="24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rPr>
                        <a:t>3</a:t>
                      </a:r>
                      <a:r>
                        <a:rPr lang="en-US" sz="2400" kern="1400">
                          <a:ln>
                            <a:noFill/>
                          </a:ln>
                          <a:solidFill>
                            <a:srgbClr val="000000"/>
                          </a:solidFill>
                          <a:effectLst/>
                          <a:latin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rPr>
                        <a:t>7</a:t>
                      </a:r>
                      <a:endParaRPr lang="en-US" sz="24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4737701"/>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rPr>
                        <a:t>6</a:t>
                      </a:r>
                      <a:r>
                        <a:rPr lang="en-US" sz="2400" kern="1400" dirty="0">
                          <a:ln>
                            <a:noFill/>
                          </a:ln>
                          <a:solidFill>
                            <a:srgbClr val="000000"/>
                          </a:solidFill>
                          <a:effectLst/>
                          <a:latin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rPr>
                        <a:t>12</a:t>
                      </a:r>
                      <a:r>
                        <a:rPr lang="en-US" sz="2400" kern="1400" dirty="0">
                          <a:ln>
                            <a:noFill/>
                          </a:ln>
                          <a:solidFill>
                            <a:srgbClr val="000000"/>
                          </a:solidFill>
                          <a:effectLst/>
                          <a:latin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rPr>
                        <a:t>6</a:t>
                      </a:r>
                      <a:r>
                        <a:rPr lang="en-US" sz="2400" kern="1400" dirty="0">
                          <a:ln>
                            <a:noFill/>
                          </a:ln>
                          <a:solidFill>
                            <a:srgbClr val="000000"/>
                          </a:solidFill>
                          <a:effectLst/>
                          <a:latin typeface="Times New Roman" panose="02020603050405020304" pitchFamily="18" charset="0"/>
                        </a:rPr>
                        <a:t>  (glucose)</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630292073"/>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rPr>
                        <a:t>24</a:t>
                      </a:r>
                      <a:r>
                        <a:rPr lang="en-US" sz="2400" kern="1400">
                          <a:ln>
                            <a:noFill/>
                          </a:ln>
                          <a:solidFill>
                            <a:srgbClr val="000000"/>
                          </a:solidFill>
                          <a:effectLst/>
                          <a:latin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rPr>
                        <a:t>48</a:t>
                      </a:r>
                      <a:r>
                        <a:rPr lang="en-US" sz="2400" kern="1400">
                          <a:ln>
                            <a:noFill/>
                          </a:ln>
                          <a:solidFill>
                            <a:srgbClr val="000000"/>
                          </a:solidFill>
                          <a:effectLst/>
                          <a:latin typeface="Times New Roman" panose="02020603050405020304" pitchFamily="18" charset="0"/>
                        </a:rPr>
                        <a:t> (candle wax)</a:t>
                      </a:r>
                      <a:endParaRPr lang="en-US" sz="24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 </a:t>
                      </a:r>
                      <a:endParaRPr lang="en-US" sz="24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4010845802"/>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rPr>
                        <a:t>2</a:t>
                      </a:r>
                      <a:r>
                        <a:rPr lang="en-US" sz="2400" kern="1400">
                          <a:ln>
                            <a:noFill/>
                          </a:ln>
                          <a:solidFill>
                            <a:srgbClr val="000000"/>
                          </a:solidFill>
                          <a:effectLst/>
                          <a:latin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rPr>
                        <a:t>2</a:t>
                      </a:r>
                      <a:r>
                        <a:rPr lang="en-US" sz="2400" kern="1400">
                          <a:ln>
                            <a:noFill/>
                          </a:ln>
                          <a:solidFill>
                            <a:srgbClr val="000000"/>
                          </a:solidFill>
                          <a:effectLst/>
                          <a:latin typeface="Times New Roman" panose="02020603050405020304" pitchFamily="18" charset="0"/>
                        </a:rPr>
                        <a:t>  (acetylene gas)</a:t>
                      </a:r>
                      <a:endParaRPr lang="en-US" sz="24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 </a:t>
                      </a:r>
                      <a:endParaRPr lang="en-US" sz="24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792745526"/>
                  </a:ext>
                </a:extLst>
              </a:tr>
              <a:tr h="673749">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rPr>
                        <a:t>2</a:t>
                      </a:r>
                      <a:r>
                        <a:rPr lang="en-US" sz="2400" kern="1400">
                          <a:ln>
                            <a:noFill/>
                          </a:ln>
                          <a:solidFill>
                            <a:srgbClr val="000000"/>
                          </a:solidFill>
                          <a:effectLst/>
                          <a:latin typeface="Times New Roman" panose="02020603050405020304" pitchFamily="18" charset="0"/>
                        </a:rPr>
                        <a:t>O</a:t>
                      </a:r>
                      <a:r>
                        <a:rPr lang="en-US" sz="2400" kern="1400" baseline="-25000">
                          <a:ln>
                            <a:noFill/>
                          </a:ln>
                          <a:solidFill>
                            <a:srgbClr val="000000"/>
                          </a:solidFill>
                          <a:effectLst/>
                          <a:latin typeface="Times New Roman" panose="02020603050405020304" pitchFamily="18" charset="0"/>
                        </a:rPr>
                        <a:t>2</a:t>
                      </a:r>
                      <a:r>
                        <a:rPr lang="en-US" sz="2400" kern="1400">
                          <a:ln>
                            <a:noFill/>
                          </a:ln>
                          <a:solidFill>
                            <a:srgbClr val="000000"/>
                          </a:solidFill>
                          <a:effectLst/>
                          <a:latin typeface="Times New Roman" panose="02020603050405020304" pitchFamily="18" charset="0"/>
                        </a:rPr>
                        <a:t> (hydrogen peroxide)</a:t>
                      </a:r>
                      <a:endParaRPr lang="en-US" sz="24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 </a:t>
                      </a:r>
                      <a:endParaRPr lang="en-US" sz="24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614612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rPr>
                        <a:t>6</a:t>
                      </a:r>
                      <a:r>
                        <a:rPr lang="en-US" sz="2400" kern="1400">
                          <a:ln>
                            <a:noFill/>
                          </a:ln>
                          <a:solidFill>
                            <a:srgbClr val="000000"/>
                          </a:solidFill>
                          <a:effectLst/>
                          <a:latin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rPr>
                        <a:t>6</a:t>
                      </a:r>
                      <a:r>
                        <a:rPr lang="en-US" sz="2400" kern="1400">
                          <a:ln>
                            <a:noFill/>
                          </a:ln>
                          <a:solidFill>
                            <a:srgbClr val="000000"/>
                          </a:solidFill>
                          <a:effectLst/>
                          <a:latin typeface="Times New Roman" panose="02020603050405020304" pitchFamily="18" charset="0"/>
                        </a:rPr>
                        <a:t>  (cyclohexene)</a:t>
                      </a:r>
                      <a:endParaRPr lang="en-US" sz="24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 </a:t>
                      </a:r>
                      <a:endParaRPr lang="en-US" sz="24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78773804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rPr>
                        <a:t>10</a:t>
                      </a:r>
                      <a:r>
                        <a:rPr lang="en-US" sz="2400" kern="1400">
                          <a:ln>
                            <a:noFill/>
                          </a:ln>
                          <a:solidFill>
                            <a:srgbClr val="000000"/>
                          </a:solidFill>
                          <a:effectLst/>
                          <a:latin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rPr>
                        <a:t>22</a:t>
                      </a:r>
                      <a:r>
                        <a:rPr lang="en-US" sz="2400" kern="1400">
                          <a:ln>
                            <a:noFill/>
                          </a:ln>
                          <a:solidFill>
                            <a:srgbClr val="000000"/>
                          </a:solidFill>
                          <a:effectLst/>
                          <a:latin typeface="Times New Roman" panose="02020603050405020304" pitchFamily="18" charset="0"/>
                        </a:rPr>
                        <a:t> (decane)</a:t>
                      </a:r>
                      <a:endParaRPr lang="en-US" sz="24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5287975"/>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rPr>
                        <a:t>5</a:t>
                      </a:r>
                      <a:r>
                        <a:rPr lang="en-US" sz="2400" kern="1400">
                          <a:ln>
                            <a:noFill/>
                          </a:ln>
                          <a:solidFill>
                            <a:srgbClr val="000000"/>
                          </a:solidFill>
                          <a:effectLst/>
                          <a:latin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rPr>
                        <a:t>10</a:t>
                      </a:r>
                      <a:r>
                        <a:rPr lang="en-US" sz="2400" kern="1400">
                          <a:ln>
                            <a:noFill/>
                          </a:ln>
                          <a:solidFill>
                            <a:srgbClr val="000000"/>
                          </a:solidFill>
                          <a:effectLst/>
                          <a:latin typeface="Times New Roman" panose="02020603050405020304" pitchFamily="18" charset="0"/>
                        </a:rPr>
                        <a:t> (pentene)</a:t>
                      </a:r>
                      <a:endParaRPr lang="en-US" sz="24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 </a:t>
                      </a:r>
                      <a:endParaRPr lang="en-US" sz="24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2676556"/>
                  </a:ext>
                </a:extLst>
              </a:tr>
              <a:tr h="648701">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rPr>
                        <a:t>5</a:t>
                      </a:r>
                      <a:r>
                        <a:rPr lang="en-US" sz="2400" kern="1400">
                          <a:ln>
                            <a:noFill/>
                          </a:ln>
                          <a:solidFill>
                            <a:srgbClr val="000000"/>
                          </a:solidFill>
                          <a:effectLst/>
                          <a:latin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rPr>
                        <a:t>10</a:t>
                      </a:r>
                      <a:r>
                        <a:rPr lang="en-US" sz="2400" kern="1400">
                          <a:ln>
                            <a:noFill/>
                          </a:ln>
                          <a:solidFill>
                            <a:srgbClr val="000000"/>
                          </a:solidFill>
                          <a:effectLst/>
                          <a:latin typeface="Times New Roman" panose="02020603050405020304" pitchFamily="18" charset="0"/>
                        </a:rPr>
                        <a:t>O</a:t>
                      </a:r>
                      <a:r>
                        <a:rPr lang="en-US" sz="2400" kern="1400" baseline="-25000">
                          <a:ln>
                            <a:noFill/>
                          </a:ln>
                          <a:solidFill>
                            <a:srgbClr val="000000"/>
                          </a:solidFill>
                          <a:effectLst/>
                          <a:latin typeface="Times New Roman" panose="02020603050405020304" pitchFamily="18" charset="0"/>
                        </a:rPr>
                        <a:t>5</a:t>
                      </a:r>
                      <a:r>
                        <a:rPr lang="en-US" sz="2400" kern="1400">
                          <a:ln>
                            <a:noFill/>
                          </a:ln>
                          <a:solidFill>
                            <a:srgbClr val="000000"/>
                          </a:solidFill>
                          <a:effectLst/>
                          <a:latin typeface="Times New Roman" panose="02020603050405020304" pitchFamily="18" charset="0"/>
                        </a:rPr>
                        <a:t> (pentose)</a:t>
                      </a:r>
                      <a:endParaRPr lang="en-US" sz="24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 </a:t>
                      </a:r>
                      <a:endParaRPr lang="en-US" sz="24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505304874"/>
                  </a:ext>
                </a:extLst>
              </a:tr>
            </a:tbl>
          </a:graphicData>
        </a:graphic>
      </p:graphicFrame>
      <p:sp>
        <p:nvSpPr>
          <p:cNvPr id="3" name="Control 1">
            <a:extLst>
              <a:ext uri="{FF2B5EF4-FFF2-40B4-BE49-F238E27FC236}">
                <a16:creationId xmlns:a16="http://schemas.microsoft.com/office/drawing/2014/main" id="{EE56E993-6252-4B40-A5C0-0378D72A2771}"/>
              </a:ext>
            </a:extLst>
          </p:cNvPr>
          <p:cNvSpPr>
            <a:spLocks noChangeArrowheads="1" noChangeShapeType="1"/>
          </p:cNvSpPr>
          <p:nvPr/>
        </p:nvSpPr>
        <p:spPr bwMode="auto">
          <a:xfrm>
            <a:off x="4893989" y="3886200"/>
            <a:ext cx="6834188" cy="38893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4524112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47D6EF-ED64-4928-B10A-5D6142C164AB}"/>
              </a:ext>
            </a:extLst>
          </p:cNvPr>
          <p:cNvGraphicFramePr>
            <a:graphicFrameLocks noGrp="1"/>
          </p:cNvGraphicFramePr>
          <p:nvPr>
            <p:extLst>
              <p:ext uri="{D42A27DB-BD31-4B8C-83A1-F6EECF244321}">
                <p14:modId xmlns:p14="http://schemas.microsoft.com/office/powerpoint/2010/main" val="345029939"/>
              </p:ext>
            </p:extLst>
          </p:nvPr>
        </p:nvGraphicFramePr>
        <p:xfrm>
          <a:off x="0" y="0"/>
          <a:ext cx="9144000" cy="6857998"/>
        </p:xfrm>
        <a:graphic>
          <a:graphicData uri="http://schemas.openxmlformats.org/drawingml/2006/table">
            <a:tbl>
              <a:tblPr/>
              <a:tblGrid>
                <a:gridCol w="3429000">
                  <a:extLst>
                    <a:ext uri="{9D8B030D-6E8A-4147-A177-3AD203B41FA5}">
                      <a16:colId xmlns:a16="http://schemas.microsoft.com/office/drawing/2014/main" val="2862736104"/>
                    </a:ext>
                  </a:extLst>
                </a:gridCol>
                <a:gridCol w="2819400">
                  <a:extLst>
                    <a:ext uri="{9D8B030D-6E8A-4147-A177-3AD203B41FA5}">
                      <a16:colId xmlns:a16="http://schemas.microsoft.com/office/drawing/2014/main" val="3545471923"/>
                    </a:ext>
                  </a:extLst>
                </a:gridCol>
                <a:gridCol w="2895600">
                  <a:extLst>
                    <a:ext uri="{9D8B030D-6E8A-4147-A177-3AD203B41FA5}">
                      <a16:colId xmlns:a16="http://schemas.microsoft.com/office/drawing/2014/main" val="54905264"/>
                    </a:ext>
                  </a:extLst>
                </a:gridCol>
              </a:tblGrid>
              <a:tr h="1016607">
                <a:tc>
                  <a:txBody>
                    <a:bodyPr/>
                    <a:lstStyle/>
                    <a:p>
                      <a:pPr marR="0" indent="0" algn="l"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53</a:t>
                      </a:r>
                      <a:r>
                        <a:rPr lang="en-US" sz="2400" kern="1400" dirty="0">
                          <a:ln>
                            <a:noFill/>
                          </a:ln>
                          <a:solidFill>
                            <a:srgbClr val="000000"/>
                          </a:solidFill>
                          <a:effectLst/>
                          <a:latin typeface="Times New Roman" panose="02020603050405020304" pitchFamily="18" charset="0"/>
                        </a:rPr>
                        <a:t>.  CHEMICAL    </a:t>
                      </a:r>
                      <a:br>
                        <a:rPr lang="en-US" sz="2400" kern="1400" dirty="0">
                          <a:ln>
                            <a:noFill/>
                          </a:ln>
                          <a:solidFill>
                            <a:srgbClr val="000000"/>
                          </a:solidFill>
                          <a:effectLst/>
                          <a:latin typeface="Times New Roman" panose="02020603050405020304" pitchFamily="18" charset="0"/>
                        </a:rPr>
                      </a:br>
                      <a:r>
                        <a:rPr lang="en-US" sz="2400" kern="1400" dirty="0">
                          <a:ln>
                            <a:noFill/>
                          </a:ln>
                          <a:solidFill>
                            <a:srgbClr val="000000"/>
                          </a:solidFill>
                          <a:effectLst/>
                          <a:latin typeface="Times New Roman" panose="02020603050405020304" pitchFamily="18" charset="0"/>
                        </a:rPr>
                        <a:t>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Ratio </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a:t>
                      </a:r>
                      <a:r>
                        <a:rPr lang="en-US" sz="2400" kern="1400" dirty="0">
                          <a:ln>
                            <a:noFill/>
                          </a:ln>
                          <a:solidFill>
                            <a:srgbClr val="000000"/>
                          </a:solidFill>
                          <a:effectLst/>
                          <a:latin typeface="Times New Roman" panose="02020603050405020304" pitchFamily="18" charset="0"/>
                        </a:rPr>
                        <a:t> reduced ratio</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EMPIRICAL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162677817"/>
                  </a:ext>
                </a:extLst>
              </a:tr>
              <a:tr h="647705">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6</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14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(hexane)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6:14  →  3:7</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3</a:t>
                      </a:r>
                      <a:r>
                        <a:rPr lang="en-US" sz="2400" kern="1400" dirty="0">
                          <a:ln>
                            <a:noFill/>
                          </a:ln>
                          <a:solidFill>
                            <a:schemeClr val="tx1"/>
                          </a:solidFill>
                          <a:effectLst/>
                          <a:latin typeface="Times New Roman" panose="02020603050405020304" pitchFamily="18" charset="0"/>
                          <a:cs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7</a:t>
                      </a:r>
                      <a:endParaRPr lang="en-US" sz="2400" kern="1400" dirty="0">
                        <a:ln>
                          <a:noFill/>
                        </a:ln>
                        <a:solidFill>
                          <a:schemeClr val="tx1"/>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4737701"/>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rPr>
                        <a:t>6</a:t>
                      </a:r>
                      <a:r>
                        <a:rPr lang="en-US" sz="2400" kern="1400" dirty="0">
                          <a:ln>
                            <a:noFill/>
                          </a:ln>
                          <a:solidFill>
                            <a:srgbClr val="000000"/>
                          </a:solidFill>
                          <a:effectLst/>
                          <a:latin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rPr>
                        <a:t>12</a:t>
                      </a:r>
                      <a:r>
                        <a:rPr lang="en-US" sz="2400" kern="1400" dirty="0">
                          <a:ln>
                            <a:noFill/>
                          </a:ln>
                          <a:solidFill>
                            <a:srgbClr val="000000"/>
                          </a:solidFill>
                          <a:effectLst/>
                          <a:latin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rPr>
                        <a:t>6</a:t>
                      </a:r>
                      <a:r>
                        <a:rPr lang="en-US" sz="2400" kern="1400" dirty="0">
                          <a:ln>
                            <a:noFill/>
                          </a:ln>
                          <a:solidFill>
                            <a:srgbClr val="000000"/>
                          </a:solidFill>
                          <a:effectLst/>
                          <a:latin typeface="Times New Roman" panose="02020603050405020304" pitchFamily="18" charset="0"/>
                        </a:rPr>
                        <a:t>  (glucose)</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altLang="en-US" sz="2400" dirty="0">
                          <a:solidFill>
                            <a:srgbClr val="FF0000"/>
                          </a:solidFill>
                          <a:latin typeface="Times New Roman" panose="02020603050405020304" pitchFamily="18" charset="0"/>
                          <a:cs typeface="Times New Roman" panose="02020603050405020304" pitchFamily="18" charset="0"/>
                        </a:rPr>
                        <a:t>CH</a:t>
                      </a:r>
                      <a:r>
                        <a:rPr lang="en-US" altLang="en-US" sz="2400" baseline="-25000" dirty="0">
                          <a:solidFill>
                            <a:srgbClr val="FF0000"/>
                          </a:solidFill>
                          <a:latin typeface="Times New Roman" panose="02020603050405020304" pitchFamily="18" charset="0"/>
                          <a:cs typeface="Times New Roman" panose="02020603050405020304" pitchFamily="18" charset="0"/>
                        </a:rPr>
                        <a:t>2</a:t>
                      </a:r>
                      <a:r>
                        <a:rPr lang="en-US" altLang="en-US" sz="2400" baseline="0" dirty="0">
                          <a:solidFill>
                            <a:srgbClr val="FF0000"/>
                          </a:solidFill>
                          <a:latin typeface="Times New Roman" panose="02020603050405020304" pitchFamily="18" charset="0"/>
                          <a:cs typeface="Times New Roman" panose="02020603050405020304" pitchFamily="18" charset="0"/>
                        </a:rPr>
                        <a:t>O</a:t>
                      </a:r>
                      <a:r>
                        <a:rPr lang="en-US" sz="2400" kern="1400" dirty="0">
                          <a:ln>
                            <a:noFill/>
                          </a:ln>
                          <a:solidFill>
                            <a:srgbClr val="FF0000"/>
                          </a:solidFill>
                          <a:effectLst/>
                          <a:latin typeface="Times New Roman" panose="02020603050405020304" pitchFamily="18" charset="0"/>
                          <a:cs typeface="Times New Roman" panose="02020603050405020304" pitchFamily="18" charset="0"/>
                        </a:rPr>
                        <a:t>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630292073"/>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48</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(candle wax)</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4010845802"/>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(acetylene gas)</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792745526"/>
                  </a:ext>
                </a:extLst>
              </a:tr>
              <a:tr h="673749">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(hydrogen peroxide)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614612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  (cyclohexene)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78773804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22</a:t>
                      </a:r>
                      <a:r>
                        <a:rPr lang="en-US" sz="2400" kern="1400">
                          <a:ln>
                            <a:noFill/>
                          </a:ln>
                          <a:solidFill>
                            <a:srgbClr val="000000"/>
                          </a:solidFill>
                          <a:effectLst/>
                          <a:latin typeface="Times New Roman" panose="02020603050405020304" pitchFamily="18" charset="0"/>
                          <a:cs typeface="Times New Roman" panose="02020603050405020304" pitchFamily="18" charset="0"/>
                        </a:rPr>
                        <a:t> (decane)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5287975"/>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 (pentene)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2676556"/>
                  </a:ext>
                </a:extLst>
              </a:tr>
              <a:tr h="648701">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 (pentose)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505304874"/>
                  </a:ext>
                </a:extLst>
              </a:tr>
            </a:tbl>
          </a:graphicData>
        </a:graphic>
      </p:graphicFrame>
      <p:sp>
        <p:nvSpPr>
          <p:cNvPr id="3" name="Control 1">
            <a:extLst>
              <a:ext uri="{FF2B5EF4-FFF2-40B4-BE49-F238E27FC236}">
                <a16:creationId xmlns:a16="http://schemas.microsoft.com/office/drawing/2014/main" id="{EE56E993-6252-4B40-A5C0-0378D72A2771}"/>
              </a:ext>
            </a:extLst>
          </p:cNvPr>
          <p:cNvSpPr>
            <a:spLocks noChangeArrowheads="1" noChangeShapeType="1"/>
          </p:cNvSpPr>
          <p:nvPr/>
        </p:nvSpPr>
        <p:spPr bwMode="auto">
          <a:xfrm>
            <a:off x="4893989" y="3886200"/>
            <a:ext cx="6834188" cy="38893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3712936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47D6EF-ED64-4928-B10A-5D6142C164AB}"/>
              </a:ext>
            </a:extLst>
          </p:cNvPr>
          <p:cNvGraphicFramePr>
            <a:graphicFrameLocks noGrp="1"/>
          </p:cNvGraphicFramePr>
          <p:nvPr>
            <p:extLst>
              <p:ext uri="{D42A27DB-BD31-4B8C-83A1-F6EECF244321}">
                <p14:modId xmlns:p14="http://schemas.microsoft.com/office/powerpoint/2010/main" val="3741100671"/>
              </p:ext>
            </p:extLst>
          </p:nvPr>
        </p:nvGraphicFramePr>
        <p:xfrm>
          <a:off x="0" y="0"/>
          <a:ext cx="9144000" cy="6857998"/>
        </p:xfrm>
        <a:graphic>
          <a:graphicData uri="http://schemas.openxmlformats.org/drawingml/2006/table">
            <a:tbl>
              <a:tblPr/>
              <a:tblGrid>
                <a:gridCol w="3429000">
                  <a:extLst>
                    <a:ext uri="{9D8B030D-6E8A-4147-A177-3AD203B41FA5}">
                      <a16:colId xmlns:a16="http://schemas.microsoft.com/office/drawing/2014/main" val="2862736104"/>
                    </a:ext>
                  </a:extLst>
                </a:gridCol>
                <a:gridCol w="2819400">
                  <a:extLst>
                    <a:ext uri="{9D8B030D-6E8A-4147-A177-3AD203B41FA5}">
                      <a16:colId xmlns:a16="http://schemas.microsoft.com/office/drawing/2014/main" val="3545471923"/>
                    </a:ext>
                  </a:extLst>
                </a:gridCol>
                <a:gridCol w="2895600">
                  <a:extLst>
                    <a:ext uri="{9D8B030D-6E8A-4147-A177-3AD203B41FA5}">
                      <a16:colId xmlns:a16="http://schemas.microsoft.com/office/drawing/2014/main" val="54905264"/>
                    </a:ext>
                  </a:extLst>
                </a:gridCol>
              </a:tblGrid>
              <a:tr h="1016607">
                <a:tc>
                  <a:txBody>
                    <a:bodyPr/>
                    <a:lstStyle/>
                    <a:p>
                      <a:pPr marR="0" indent="0" algn="l"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53</a:t>
                      </a:r>
                      <a:r>
                        <a:rPr lang="en-US" sz="2400" kern="1400" dirty="0">
                          <a:ln>
                            <a:noFill/>
                          </a:ln>
                          <a:solidFill>
                            <a:srgbClr val="000000"/>
                          </a:solidFill>
                          <a:effectLst/>
                          <a:latin typeface="Times New Roman" panose="02020603050405020304" pitchFamily="18" charset="0"/>
                        </a:rPr>
                        <a:t>.  CHEMICAL    </a:t>
                      </a:r>
                      <a:br>
                        <a:rPr lang="en-US" sz="2400" kern="1400" dirty="0">
                          <a:ln>
                            <a:noFill/>
                          </a:ln>
                          <a:solidFill>
                            <a:srgbClr val="000000"/>
                          </a:solidFill>
                          <a:effectLst/>
                          <a:latin typeface="Times New Roman" panose="02020603050405020304" pitchFamily="18" charset="0"/>
                        </a:rPr>
                      </a:br>
                      <a:r>
                        <a:rPr lang="en-US" sz="2400" kern="1400" dirty="0">
                          <a:ln>
                            <a:noFill/>
                          </a:ln>
                          <a:solidFill>
                            <a:srgbClr val="000000"/>
                          </a:solidFill>
                          <a:effectLst/>
                          <a:latin typeface="Times New Roman" panose="02020603050405020304" pitchFamily="18" charset="0"/>
                        </a:rPr>
                        <a:t>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Ratio </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a:t>
                      </a:r>
                      <a:r>
                        <a:rPr lang="en-US" sz="2400" kern="1400" dirty="0">
                          <a:ln>
                            <a:noFill/>
                          </a:ln>
                          <a:solidFill>
                            <a:srgbClr val="000000"/>
                          </a:solidFill>
                          <a:effectLst/>
                          <a:latin typeface="Times New Roman" panose="02020603050405020304" pitchFamily="18" charset="0"/>
                        </a:rPr>
                        <a:t> reduced ratio</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EMPIRICAL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162677817"/>
                  </a:ext>
                </a:extLst>
              </a:tr>
              <a:tr h="647705">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6</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14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(hexane)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6:14  →  3:7</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3</a:t>
                      </a:r>
                      <a:r>
                        <a:rPr lang="en-US" sz="2400" kern="1400" dirty="0">
                          <a:ln>
                            <a:noFill/>
                          </a:ln>
                          <a:solidFill>
                            <a:schemeClr val="tx1"/>
                          </a:solidFill>
                          <a:effectLst/>
                          <a:latin typeface="Times New Roman" panose="02020603050405020304" pitchFamily="18" charset="0"/>
                          <a:cs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7</a:t>
                      </a:r>
                      <a:endParaRPr lang="en-US" sz="2400" kern="1400" dirty="0">
                        <a:ln>
                          <a:noFill/>
                        </a:ln>
                        <a:solidFill>
                          <a:schemeClr val="tx1"/>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4737701"/>
                  </a:ext>
                </a:extLst>
              </a:tr>
              <a:tr h="645206">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altLang="en-US" sz="2400" dirty="0">
                          <a:solidFill>
                            <a:schemeClr val="tx1"/>
                          </a:solidFill>
                          <a:latin typeface="Times New Roman" panose="02020603050405020304" pitchFamily="18" charset="0"/>
                          <a:cs typeface="Times New Roman" panose="02020603050405020304" pitchFamily="18" charset="0"/>
                        </a:rPr>
                        <a:t>CH</a:t>
                      </a:r>
                      <a:r>
                        <a:rPr lang="en-US" altLang="en-US" sz="2400" baseline="-25000" dirty="0">
                          <a:solidFill>
                            <a:schemeClr val="tx1"/>
                          </a:solidFill>
                          <a:latin typeface="Times New Roman" panose="02020603050405020304" pitchFamily="18" charset="0"/>
                          <a:cs typeface="Times New Roman" panose="02020603050405020304" pitchFamily="18" charset="0"/>
                        </a:rPr>
                        <a:t>2</a:t>
                      </a:r>
                      <a:r>
                        <a:rPr lang="en-US" altLang="en-US" sz="2400" baseline="0" dirty="0">
                          <a:solidFill>
                            <a:schemeClr val="tx1"/>
                          </a:solidFill>
                          <a:latin typeface="Times New Roman" panose="02020603050405020304" pitchFamily="18" charset="0"/>
                          <a:cs typeface="Times New Roman" panose="02020603050405020304" pitchFamily="18" charset="0"/>
                        </a:rPr>
                        <a:t>O</a:t>
                      </a:r>
                      <a:r>
                        <a:rPr lang="en-US" sz="2400" kern="1400" dirty="0">
                          <a:ln>
                            <a:noFill/>
                          </a:ln>
                          <a:solidFill>
                            <a:schemeClr val="tx1"/>
                          </a:solidFill>
                          <a:effectLst/>
                          <a:latin typeface="Times New Roman" panose="02020603050405020304" pitchFamily="18" charset="0"/>
                          <a:cs typeface="Times New Roman" panose="02020603050405020304" pitchFamily="18" charset="0"/>
                        </a:rPr>
                        <a:t>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630292073"/>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48</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(candle wax)</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24:48   →  1:2</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CH</a:t>
                      </a:r>
                      <a:r>
                        <a:rPr lang="en-US" altLang="en-US" sz="2400" baseline="-25000" dirty="0">
                          <a:solidFill>
                            <a:srgbClr val="FF0000"/>
                          </a:solidFill>
                          <a:latin typeface="Times New Roman" panose="02020603050405020304" pitchFamily="18" charset="0"/>
                          <a:cs typeface="Times New Roman" panose="02020603050405020304" pitchFamily="18" charset="0"/>
                        </a:rPr>
                        <a:t>2</a:t>
                      </a: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4010845802"/>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(acetylene gas)</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792745526"/>
                  </a:ext>
                </a:extLst>
              </a:tr>
              <a:tr h="673749">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(hydrogen peroxide)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614612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  (cyclohexene)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78773804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22</a:t>
                      </a:r>
                      <a:r>
                        <a:rPr lang="en-US" sz="2400" kern="1400">
                          <a:ln>
                            <a:noFill/>
                          </a:ln>
                          <a:solidFill>
                            <a:srgbClr val="000000"/>
                          </a:solidFill>
                          <a:effectLst/>
                          <a:latin typeface="Times New Roman" panose="02020603050405020304" pitchFamily="18" charset="0"/>
                          <a:cs typeface="Times New Roman" panose="02020603050405020304" pitchFamily="18" charset="0"/>
                        </a:rPr>
                        <a:t> (decane)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5287975"/>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 (pentene)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2676556"/>
                  </a:ext>
                </a:extLst>
              </a:tr>
              <a:tr h="648701">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 (pentose)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505304874"/>
                  </a:ext>
                </a:extLst>
              </a:tr>
            </a:tbl>
          </a:graphicData>
        </a:graphic>
      </p:graphicFrame>
      <p:sp>
        <p:nvSpPr>
          <p:cNvPr id="3" name="Control 1">
            <a:extLst>
              <a:ext uri="{FF2B5EF4-FFF2-40B4-BE49-F238E27FC236}">
                <a16:creationId xmlns:a16="http://schemas.microsoft.com/office/drawing/2014/main" id="{EE56E993-6252-4B40-A5C0-0378D72A2771}"/>
              </a:ext>
            </a:extLst>
          </p:cNvPr>
          <p:cNvSpPr>
            <a:spLocks noChangeArrowheads="1" noChangeShapeType="1"/>
          </p:cNvSpPr>
          <p:nvPr/>
        </p:nvSpPr>
        <p:spPr bwMode="auto">
          <a:xfrm>
            <a:off x="4893989" y="3886200"/>
            <a:ext cx="6834188" cy="38893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6416990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47D6EF-ED64-4928-B10A-5D6142C164AB}"/>
              </a:ext>
            </a:extLst>
          </p:cNvPr>
          <p:cNvGraphicFramePr>
            <a:graphicFrameLocks noGrp="1"/>
          </p:cNvGraphicFramePr>
          <p:nvPr>
            <p:extLst>
              <p:ext uri="{D42A27DB-BD31-4B8C-83A1-F6EECF244321}">
                <p14:modId xmlns:p14="http://schemas.microsoft.com/office/powerpoint/2010/main" val="940478021"/>
              </p:ext>
            </p:extLst>
          </p:nvPr>
        </p:nvGraphicFramePr>
        <p:xfrm>
          <a:off x="0" y="0"/>
          <a:ext cx="9144000" cy="6857998"/>
        </p:xfrm>
        <a:graphic>
          <a:graphicData uri="http://schemas.openxmlformats.org/drawingml/2006/table">
            <a:tbl>
              <a:tblPr/>
              <a:tblGrid>
                <a:gridCol w="3429000">
                  <a:extLst>
                    <a:ext uri="{9D8B030D-6E8A-4147-A177-3AD203B41FA5}">
                      <a16:colId xmlns:a16="http://schemas.microsoft.com/office/drawing/2014/main" val="2862736104"/>
                    </a:ext>
                  </a:extLst>
                </a:gridCol>
                <a:gridCol w="2819400">
                  <a:extLst>
                    <a:ext uri="{9D8B030D-6E8A-4147-A177-3AD203B41FA5}">
                      <a16:colId xmlns:a16="http://schemas.microsoft.com/office/drawing/2014/main" val="3545471923"/>
                    </a:ext>
                  </a:extLst>
                </a:gridCol>
                <a:gridCol w="2895600">
                  <a:extLst>
                    <a:ext uri="{9D8B030D-6E8A-4147-A177-3AD203B41FA5}">
                      <a16:colId xmlns:a16="http://schemas.microsoft.com/office/drawing/2014/main" val="54905264"/>
                    </a:ext>
                  </a:extLst>
                </a:gridCol>
              </a:tblGrid>
              <a:tr h="1016607">
                <a:tc>
                  <a:txBody>
                    <a:bodyPr/>
                    <a:lstStyle/>
                    <a:p>
                      <a:pPr marR="0" indent="0" algn="l"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53</a:t>
                      </a:r>
                      <a:r>
                        <a:rPr lang="en-US" sz="2400" kern="1400" dirty="0">
                          <a:ln>
                            <a:noFill/>
                          </a:ln>
                          <a:solidFill>
                            <a:srgbClr val="000000"/>
                          </a:solidFill>
                          <a:effectLst/>
                          <a:latin typeface="Times New Roman" panose="02020603050405020304" pitchFamily="18" charset="0"/>
                        </a:rPr>
                        <a:t>.  CHEMICAL    </a:t>
                      </a:r>
                      <a:br>
                        <a:rPr lang="en-US" sz="2400" kern="1400" dirty="0">
                          <a:ln>
                            <a:noFill/>
                          </a:ln>
                          <a:solidFill>
                            <a:srgbClr val="000000"/>
                          </a:solidFill>
                          <a:effectLst/>
                          <a:latin typeface="Times New Roman" panose="02020603050405020304" pitchFamily="18" charset="0"/>
                        </a:rPr>
                      </a:br>
                      <a:r>
                        <a:rPr lang="en-US" sz="2400" kern="1400" dirty="0">
                          <a:ln>
                            <a:noFill/>
                          </a:ln>
                          <a:solidFill>
                            <a:srgbClr val="000000"/>
                          </a:solidFill>
                          <a:effectLst/>
                          <a:latin typeface="Times New Roman" panose="02020603050405020304" pitchFamily="18" charset="0"/>
                        </a:rPr>
                        <a:t>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Ratio </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a:t>
                      </a:r>
                      <a:r>
                        <a:rPr lang="en-US" sz="2400" kern="1400" dirty="0">
                          <a:ln>
                            <a:noFill/>
                          </a:ln>
                          <a:solidFill>
                            <a:srgbClr val="000000"/>
                          </a:solidFill>
                          <a:effectLst/>
                          <a:latin typeface="Times New Roman" panose="02020603050405020304" pitchFamily="18" charset="0"/>
                        </a:rPr>
                        <a:t> reduced ratio</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EMPIRICAL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162677817"/>
                  </a:ext>
                </a:extLst>
              </a:tr>
              <a:tr h="647705">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6</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14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(hexane)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6:14  →  3:7</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3</a:t>
                      </a:r>
                      <a:r>
                        <a:rPr lang="en-US" sz="2400" kern="1400" dirty="0">
                          <a:ln>
                            <a:noFill/>
                          </a:ln>
                          <a:solidFill>
                            <a:schemeClr val="tx1"/>
                          </a:solidFill>
                          <a:effectLst/>
                          <a:latin typeface="Times New Roman" panose="02020603050405020304" pitchFamily="18" charset="0"/>
                          <a:cs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7</a:t>
                      </a:r>
                      <a:endParaRPr lang="en-US" sz="2400" kern="1400" dirty="0">
                        <a:ln>
                          <a:noFill/>
                        </a:ln>
                        <a:solidFill>
                          <a:schemeClr val="tx1"/>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4737701"/>
                  </a:ext>
                </a:extLst>
              </a:tr>
              <a:tr h="645206">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altLang="en-US" sz="2400" dirty="0">
                          <a:solidFill>
                            <a:schemeClr val="tx1"/>
                          </a:solidFill>
                          <a:latin typeface="Times New Roman" panose="02020603050405020304" pitchFamily="18" charset="0"/>
                          <a:cs typeface="Times New Roman" panose="02020603050405020304" pitchFamily="18" charset="0"/>
                        </a:rPr>
                        <a:t>CH</a:t>
                      </a:r>
                      <a:r>
                        <a:rPr lang="en-US" altLang="en-US" sz="2400" baseline="-25000" dirty="0">
                          <a:solidFill>
                            <a:schemeClr val="tx1"/>
                          </a:solidFill>
                          <a:latin typeface="Times New Roman" panose="02020603050405020304" pitchFamily="18" charset="0"/>
                          <a:cs typeface="Times New Roman" panose="02020603050405020304" pitchFamily="18" charset="0"/>
                        </a:rPr>
                        <a:t>2</a:t>
                      </a:r>
                      <a:r>
                        <a:rPr lang="en-US" altLang="en-US" sz="2400" baseline="0" dirty="0">
                          <a:solidFill>
                            <a:schemeClr val="tx1"/>
                          </a:solidFill>
                          <a:latin typeface="Times New Roman" panose="02020603050405020304" pitchFamily="18" charset="0"/>
                          <a:cs typeface="Times New Roman" panose="02020603050405020304" pitchFamily="18" charset="0"/>
                        </a:rPr>
                        <a:t>O</a:t>
                      </a:r>
                      <a:r>
                        <a:rPr lang="en-US" sz="2400" kern="1400" dirty="0">
                          <a:ln>
                            <a:noFill/>
                          </a:ln>
                          <a:solidFill>
                            <a:schemeClr val="tx1"/>
                          </a:solidFill>
                          <a:effectLst/>
                          <a:latin typeface="Times New Roman" panose="02020603050405020304" pitchFamily="18" charset="0"/>
                          <a:cs typeface="Times New Roman" panose="02020603050405020304" pitchFamily="18" charset="0"/>
                        </a:rPr>
                        <a:t>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630292073"/>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48</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(candle wax)</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24:48   →  1:2</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a:t>
                      </a:r>
                      <a:r>
                        <a:rPr lang="en-US" altLang="en-US" sz="2400" dirty="0">
                          <a:solidFill>
                            <a:schemeClr val="tx1"/>
                          </a:solidFill>
                          <a:latin typeface="Times New Roman" panose="02020603050405020304" pitchFamily="18" charset="0"/>
                          <a:cs typeface="Times New Roman" panose="02020603050405020304" pitchFamily="18" charset="0"/>
                        </a:rPr>
                        <a:t>CH</a:t>
                      </a:r>
                      <a:r>
                        <a:rPr lang="en-US" altLang="en-US" sz="2400" baseline="-25000" dirty="0">
                          <a:solidFill>
                            <a:schemeClr val="tx1"/>
                          </a:solidFill>
                          <a:latin typeface="Times New Roman" panose="02020603050405020304" pitchFamily="18" charset="0"/>
                          <a:cs typeface="Times New Roman" panose="02020603050405020304" pitchFamily="18" charset="0"/>
                        </a:rPr>
                        <a:t>2</a:t>
                      </a:r>
                      <a:endParaRPr lang="en-US" sz="2400" kern="1400" dirty="0">
                        <a:ln>
                          <a:noFill/>
                        </a:ln>
                        <a:solidFill>
                          <a:schemeClr val="tx1"/>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4010845802"/>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(acetylene gas)</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2:2   →  1:1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 CH</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792745526"/>
                  </a:ext>
                </a:extLst>
              </a:tr>
              <a:tr h="673749">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(hydrogen peroxide)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614612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  (cyclohexene)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78773804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22</a:t>
                      </a:r>
                      <a:r>
                        <a:rPr lang="en-US" sz="2400" kern="1400">
                          <a:ln>
                            <a:noFill/>
                          </a:ln>
                          <a:solidFill>
                            <a:srgbClr val="000000"/>
                          </a:solidFill>
                          <a:effectLst/>
                          <a:latin typeface="Times New Roman" panose="02020603050405020304" pitchFamily="18" charset="0"/>
                          <a:cs typeface="Times New Roman" panose="02020603050405020304" pitchFamily="18" charset="0"/>
                        </a:rPr>
                        <a:t> (decane)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5287975"/>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 (pentene)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2676556"/>
                  </a:ext>
                </a:extLst>
              </a:tr>
              <a:tr h="648701">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 (pentose)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505304874"/>
                  </a:ext>
                </a:extLst>
              </a:tr>
            </a:tbl>
          </a:graphicData>
        </a:graphic>
      </p:graphicFrame>
      <p:sp>
        <p:nvSpPr>
          <p:cNvPr id="3" name="Control 1">
            <a:extLst>
              <a:ext uri="{FF2B5EF4-FFF2-40B4-BE49-F238E27FC236}">
                <a16:creationId xmlns:a16="http://schemas.microsoft.com/office/drawing/2014/main" id="{EE56E993-6252-4B40-A5C0-0378D72A2771}"/>
              </a:ext>
            </a:extLst>
          </p:cNvPr>
          <p:cNvSpPr>
            <a:spLocks noChangeArrowheads="1" noChangeShapeType="1"/>
          </p:cNvSpPr>
          <p:nvPr/>
        </p:nvSpPr>
        <p:spPr bwMode="auto">
          <a:xfrm>
            <a:off x="4893989" y="3886200"/>
            <a:ext cx="6834188" cy="38893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2895484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47D6EF-ED64-4928-B10A-5D6142C164AB}"/>
              </a:ext>
            </a:extLst>
          </p:cNvPr>
          <p:cNvGraphicFramePr>
            <a:graphicFrameLocks noGrp="1"/>
          </p:cNvGraphicFramePr>
          <p:nvPr>
            <p:extLst>
              <p:ext uri="{D42A27DB-BD31-4B8C-83A1-F6EECF244321}">
                <p14:modId xmlns:p14="http://schemas.microsoft.com/office/powerpoint/2010/main" val="64092926"/>
              </p:ext>
            </p:extLst>
          </p:nvPr>
        </p:nvGraphicFramePr>
        <p:xfrm>
          <a:off x="0" y="0"/>
          <a:ext cx="9144000" cy="6857998"/>
        </p:xfrm>
        <a:graphic>
          <a:graphicData uri="http://schemas.openxmlformats.org/drawingml/2006/table">
            <a:tbl>
              <a:tblPr/>
              <a:tblGrid>
                <a:gridCol w="3429000">
                  <a:extLst>
                    <a:ext uri="{9D8B030D-6E8A-4147-A177-3AD203B41FA5}">
                      <a16:colId xmlns:a16="http://schemas.microsoft.com/office/drawing/2014/main" val="2862736104"/>
                    </a:ext>
                  </a:extLst>
                </a:gridCol>
                <a:gridCol w="2819400">
                  <a:extLst>
                    <a:ext uri="{9D8B030D-6E8A-4147-A177-3AD203B41FA5}">
                      <a16:colId xmlns:a16="http://schemas.microsoft.com/office/drawing/2014/main" val="3545471923"/>
                    </a:ext>
                  </a:extLst>
                </a:gridCol>
                <a:gridCol w="2895600">
                  <a:extLst>
                    <a:ext uri="{9D8B030D-6E8A-4147-A177-3AD203B41FA5}">
                      <a16:colId xmlns:a16="http://schemas.microsoft.com/office/drawing/2014/main" val="54905264"/>
                    </a:ext>
                  </a:extLst>
                </a:gridCol>
              </a:tblGrid>
              <a:tr h="1016607">
                <a:tc>
                  <a:txBody>
                    <a:bodyPr/>
                    <a:lstStyle/>
                    <a:p>
                      <a:pPr marR="0" indent="0" algn="l"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53</a:t>
                      </a:r>
                      <a:r>
                        <a:rPr lang="en-US" sz="2400" kern="1400" dirty="0">
                          <a:ln>
                            <a:noFill/>
                          </a:ln>
                          <a:solidFill>
                            <a:srgbClr val="000000"/>
                          </a:solidFill>
                          <a:effectLst/>
                          <a:latin typeface="Times New Roman" panose="02020603050405020304" pitchFamily="18" charset="0"/>
                        </a:rPr>
                        <a:t>.  CHEMICAL    </a:t>
                      </a:r>
                      <a:br>
                        <a:rPr lang="en-US" sz="2400" kern="1400" dirty="0">
                          <a:ln>
                            <a:noFill/>
                          </a:ln>
                          <a:solidFill>
                            <a:srgbClr val="000000"/>
                          </a:solidFill>
                          <a:effectLst/>
                          <a:latin typeface="Times New Roman" panose="02020603050405020304" pitchFamily="18" charset="0"/>
                        </a:rPr>
                      </a:br>
                      <a:r>
                        <a:rPr lang="en-US" sz="2400" kern="1400" dirty="0">
                          <a:ln>
                            <a:noFill/>
                          </a:ln>
                          <a:solidFill>
                            <a:srgbClr val="000000"/>
                          </a:solidFill>
                          <a:effectLst/>
                          <a:latin typeface="Times New Roman" panose="02020603050405020304" pitchFamily="18" charset="0"/>
                        </a:rPr>
                        <a:t>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Ratio </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a:t>
                      </a:r>
                      <a:r>
                        <a:rPr lang="en-US" sz="2400" kern="1400" dirty="0">
                          <a:ln>
                            <a:noFill/>
                          </a:ln>
                          <a:solidFill>
                            <a:srgbClr val="000000"/>
                          </a:solidFill>
                          <a:effectLst/>
                          <a:latin typeface="Times New Roman" panose="02020603050405020304" pitchFamily="18" charset="0"/>
                        </a:rPr>
                        <a:t> reduced ratio</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EMPIRICAL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162677817"/>
                  </a:ext>
                </a:extLst>
              </a:tr>
              <a:tr h="647705">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6</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14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(hexane)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6:14  →  3:7</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3</a:t>
                      </a:r>
                      <a:r>
                        <a:rPr lang="en-US" sz="2400" kern="1400" dirty="0">
                          <a:ln>
                            <a:noFill/>
                          </a:ln>
                          <a:solidFill>
                            <a:schemeClr val="tx1"/>
                          </a:solidFill>
                          <a:effectLst/>
                          <a:latin typeface="Times New Roman" panose="02020603050405020304" pitchFamily="18" charset="0"/>
                          <a:cs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7</a:t>
                      </a:r>
                      <a:endParaRPr lang="en-US" sz="2400" kern="1400" dirty="0">
                        <a:ln>
                          <a:noFill/>
                        </a:ln>
                        <a:solidFill>
                          <a:schemeClr val="tx1"/>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4737701"/>
                  </a:ext>
                </a:extLst>
              </a:tr>
              <a:tr h="645206">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altLang="en-US" sz="2400" dirty="0">
                          <a:solidFill>
                            <a:schemeClr val="tx1"/>
                          </a:solidFill>
                          <a:latin typeface="Times New Roman" panose="02020603050405020304" pitchFamily="18" charset="0"/>
                          <a:cs typeface="Times New Roman" panose="02020603050405020304" pitchFamily="18" charset="0"/>
                        </a:rPr>
                        <a:t>CH</a:t>
                      </a:r>
                      <a:r>
                        <a:rPr lang="en-US" altLang="en-US" sz="2400" baseline="-25000" dirty="0">
                          <a:solidFill>
                            <a:schemeClr val="tx1"/>
                          </a:solidFill>
                          <a:latin typeface="Times New Roman" panose="02020603050405020304" pitchFamily="18" charset="0"/>
                          <a:cs typeface="Times New Roman" panose="02020603050405020304" pitchFamily="18" charset="0"/>
                        </a:rPr>
                        <a:t>2</a:t>
                      </a:r>
                      <a:r>
                        <a:rPr lang="en-US" altLang="en-US" sz="2400" baseline="0" dirty="0">
                          <a:solidFill>
                            <a:schemeClr val="tx1"/>
                          </a:solidFill>
                          <a:latin typeface="Times New Roman" panose="02020603050405020304" pitchFamily="18" charset="0"/>
                          <a:cs typeface="Times New Roman" panose="02020603050405020304" pitchFamily="18" charset="0"/>
                        </a:rPr>
                        <a:t>O</a:t>
                      </a:r>
                      <a:r>
                        <a:rPr lang="en-US" sz="2400" kern="1400" dirty="0">
                          <a:ln>
                            <a:noFill/>
                          </a:ln>
                          <a:solidFill>
                            <a:schemeClr val="tx1"/>
                          </a:solidFill>
                          <a:effectLst/>
                          <a:latin typeface="Times New Roman" panose="02020603050405020304" pitchFamily="18" charset="0"/>
                          <a:cs typeface="Times New Roman" panose="02020603050405020304" pitchFamily="18" charset="0"/>
                        </a:rPr>
                        <a:t>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630292073"/>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48</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(candle wax)</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24:48   →  1:2</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a:t>
                      </a:r>
                      <a:r>
                        <a:rPr lang="en-US" altLang="en-US" sz="2400" dirty="0">
                          <a:solidFill>
                            <a:schemeClr val="tx1"/>
                          </a:solidFill>
                          <a:latin typeface="Times New Roman" panose="02020603050405020304" pitchFamily="18" charset="0"/>
                          <a:cs typeface="Times New Roman" panose="02020603050405020304" pitchFamily="18" charset="0"/>
                        </a:rPr>
                        <a:t>CH</a:t>
                      </a:r>
                      <a:r>
                        <a:rPr lang="en-US" altLang="en-US" sz="2400" baseline="-25000" dirty="0">
                          <a:solidFill>
                            <a:schemeClr val="tx1"/>
                          </a:solidFill>
                          <a:latin typeface="Times New Roman" panose="02020603050405020304" pitchFamily="18" charset="0"/>
                          <a:cs typeface="Times New Roman" panose="02020603050405020304" pitchFamily="18" charset="0"/>
                        </a:rPr>
                        <a:t>2</a:t>
                      </a:r>
                      <a:endParaRPr lang="en-US" sz="2400" kern="1400" dirty="0">
                        <a:ln>
                          <a:noFill/>
                        </a:ln>
                        <a:solidFill>
                          <a:schemeClr val="tx1"/>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4010845802"/>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(acetylene gas)</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2:2   →  1:1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CH</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792745526"/>
                  </a:ext>
                </a:extLst>
              </a:tr>
              <a:tr h="673749">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(hydrogen peroxide)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 2:2   →  1:1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HO</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614612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  (cyclohexene)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78773804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22</a:t>
                      </a:r>
                      <a:r>
                        <a:rPr lang="en-US" sz="2400" kern="1400">
                          <a:ln>
                            <a:noFill/>
                          </a:ln>
                          <a:solidFill>
                            <a:srgbClr val="000000"/>
                          </a:solidFill>
                          <a:effectLst/>
                          <a:latin typeface="Times New Roman" panose="02020603050405020304" pitchFamily="18" charset="0"/>
                          <a:cs typeface="Times New Roman" panose="02020603050405020304" pitchFamily="18" charset="0"/>
                        </a:rPr>
                        <a:t> (decane)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5287975"/>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 (pentene)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2676556"/>
                  </a:ext>
                </a:extLst>
              </a:tr>
              <a:tr h="648701">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 (pentose)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505304874"/>
                  </a:ext>
                </a:extLst>
              </a:tr>
            </a:tbl>
          </a:graphicData>
        </a:graphic>
      </p:graphicFrame>
      <p:sp>
        <p:nvSpPr>
          <p:cNvPr id="3" name="Control 1">
            <a:extLst>
              <a:ext uri="{FF2B5EF4-FFF2-40B4-BE49-F238E27FC236}">
                <a16:creationId xmlns:a16="http://schemas.microsoft.com/office/drawing/2014/main" id="{EE56E993-6252-4B40-A5C0-0378D72A2771}"/>
              </a:ext>
            </a:extLst>
          </p:cNvPr>
          <p:cNvSpPr>
            <a:spLocks noChangeArrowheads="1" noChangeShapeType="1"/>
          </p:cNvSpPr>
          <p:nvPr/>
        </p:nvSpPr>
        <p:spPr bwMode="auto">
          <a:xfrm>
            <a:off x="4893989" y="3886200"/>
            <a:ext cx="6834188" cy="38893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8004423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47D6EF-ED64-4928-B10A-5D6142C164AB}"/>
              </a:ext>
            </a:extLst>
          </p:cNvPr>
          <p:cNvGraphicFramePr>
            <a:graphicFrameLocks noGrp="1"/>
          </p:cNvGraphicFramePr>
          <p:nvPr>
            <p:extLst>
              <p:ext uri="{D42A27DB-BD31-4B8C-83A1-F6EECF244321}">
                <p14:modId xmlns:p14="http://schemas.microsoft.com/office/powerpoint/2010/main" val="1643309270"/>
              </p:ext>
            </p:extLst>
          </p:nvPr>
        </p:nvGraphicFramePr>
        <p:xfrm>
          <a:off x="0" y="0"/>
          <a:ext cx="9144000" cy="6857998"/>
        </p:xfrm>
        <a:graphic>
          <a:graphicData uri="http://schemas.openxmlformats.org/drawingml/2006/table">
            <a:tbl>
              <a:tblPr/>
              <a:tblGrid>
                <a:gridCol w="3429000">
                  <a:extLst>
                    <a:ext uri="{9D8B030D-6E8A-4147-A177-3AD203B41FA5}">
                      <a16:colId xmlns:a16="http://schemas.microsoft.com/office/drawing/2014/main" val="2862736104"/>
                    </a:ext>
                  </a:extLst>
                </a:gridCol>
                <a:gridCol w="2819400">
                  <a:extLst>
                    <a:ext uri="{9D8B030D-6E8A-4147-A177-3AD203B41FA5}">
                      <a16:colId xmlns:a16="http://schemas.microsoft.com/office/drawing/2014/main" val="3545471923"/>
                    </a:ext>
                  </a:extLst>
                </a:gridCol>
                <a:gridCol w="2895600">
                  <a:extLst>
                    <a:ext uri="{9D8B030D-6E8A-4147-A177-3AD203B41FA5}">
                      <a16:colId xmlns:a16="http://schemas.microsoft.com/office/drawing/2014/main" val="54905264"/>
                    </a:ext>
                  </a:extLst>
                </a:gridCol>
              </a:tblGrid>
              <a:tr h="1016607">
                <a:tc>
                  <a:txBody>
                    <a:bodyPr/>
                    <a:lstStyle/>
                    <a:p>
                      <a:pPr marR="0" indent="0" algn="l"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53</a:t>
                      </a:r>
                      <a:r>
                        <a:rPr lang="en-US" sz="2400" kern="1400" dirty="0">
                          <a:ln>
                            <a:noFill/>
                          </a:ln>
                          <a:solidFill>
                            <a:srgbClr val="000000"/>
                          </a:solidFill>
                          <a:effectLst/>
                          <a:latin typeface="Times New Roman" panose="02020603050405020304" pitchFamily="18" charset="0"/>
                        </a:rPr>
                        <a:t>.  CHEMICAL    </a:t>
                      </a:r>
                      <a:br>
                        <a:rPr lang="en-US" sz="2400" kern="1400" dirty="0">
                          <a:ln>
                            <a:noFill/>
                          </a:ln>
                          <a:solidFill>
                            <a:srgbClr val="000000"/>
                          </a:solidFill>
                          <a:effectLst/>
                          <a:latin typeface="Times New Roman" panose="02020603050405020304" pitchFamily="18" charset="0"/>
                        </a:rPr>
                      </a:br>
                      <a:r>
                        <a:rPr lang="en-US" sz="2400" kern="1400" dirty="0">
                          <a:ln>
                            <a:noFill/>
                          </a:ln>
                          <a:solidFill>
                            <a:srgbClr val="000000"/>
                          </a:solidFill>
                          <a:effectLst/>
                          <a:latin typeface="Times New Roman" panose="02020603050405020304" pitchFamily="18" charset="0"/>
                        </a:rPr>
                        <a:t>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Ratio </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a:t>
                      </a:r>
                      <a:r>
                        <a:rPr lang="en-US" sz="2400" kern="1400" dirty="0">
                          <a:ln>
                            <a:noFill/>
                          </a:ln>
                          <a:solidFill>
                            <a:srgbClr val="000000"/>
                          </a:solidFill>
                          <a:effectLst/>
                          <a:latin typeface="Times New Roman" panose="02020603050405020304" pitchFamily="18" charset="0"/>
                        </a:rPr>
                        <a:t> reduced ratio</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EMPIRICAL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162677817"/>
                  </a:ext>
                </a:extLst>
              </a:tr>
              <a:tr h="647705">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6</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14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(hexane)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6:14  →  3:7</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3</a:t>
                      </a:r>
                      <a:r>
                        <a:rPr lang="en-US" sz="2400" kern="1400" dirty="0">
                          <a:ln>
                            <a:noFill/>
                          </a:ln>
                          <a:solidFill>
                            <a:schemeClr val="tx1"/>
                          </a:solidFill>
                          <a:effectLst/>
                          <a:latin typeface="Times New Roman" panose="02020603050405020304" pitchFamily="18" charset="0"/>
                          <a:cs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7</a:t>
                      </a:r>
                      <a:endParaRPr lang="en-US" sz="2400" kern="1400" dirty="0">
                        <a:ln>
                          <a:noFill/>
                        </a:ln>
                        <a:solidFill>
                          <a:schemeClr val="tx1"/>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4737701"/>
                  </a:ext>
                </a:extLst>
              </a:tr>
              <a:tr h="645206">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altLang="en-US" sz="2400" dirty="0">
                          <a:solidFill>
                            <a:schemeClr val="tx1"/>
                          </a:solidFill>
                          <a:latin typeface="Times New Roman" panose="02020603050405020304" pitchFamily="18" charset="0"/>
                          <a:cs typeface="Times New Roman" panose="02020603050405020304" pitchFamily="18" charset="0"/>
                        </a:rPr>
                        <a:t>CH</a:t>
                      </a:r>
                      <a:r>
                        <a:rPr lang="en-US" altLang="en-US" sz="2400" baseline="-25000" dirty="0">
                          <a:solidFill>
                            <a:schemeClr val="tx1"/>
                          </a:solidFill>
                          <a:latin typeface="Times New Roman" panose="02020603050405020304" pitchFamily="18" charset="0"/>
                          <a:cs typeface="Times New Roman" panose="02020603050405020304" pitchFamily="18" charset="0"/>
                        </a:rPr>
                        <a:t>2</a:t>
                      </a:r>
                      <a:r>
                        <a:rPr lang="en-US" altLang="en-US" sz="2400" baseline="0" dirty="0">
                          <a:solidFill>
                            <a:schemeClr val="tx1"/>
                          </a:solidFill>
                          <a:latin typeface="Times New Roman" panose="02020603050405020304" pitchFamily="18" charset="0"/>
                          <a:cs typeface="Times New Roman" panose="02020603050405020304" pitchFamily="18" charset="0"/>
                        </a:rPr>
                        <a:t>O</a:t>
                      </a:r>
                      <a:r>
                        <a:rPr lang="en-US" sz="2400" kern="1400" dirty="0">
                          <a:ln>
                            <a:noFill/>
                          </a:ln>
                          <a:solidFill>
                            <a:schemeClr val="tx1"/>
                          </a:solidFill>
                          <a:effectLst/>
                          <a:latin typeface="Times New Roman" panose="02020603050405020304" pitchFamily="18" charset="0"/>
                          <a:cs typeface="Times New Roman" panose="02020603050405020304" pitchFamily="18" charset="0"/>
                        </a:rPr>
                        <a:t>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630292073"/>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48</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(candle wax)</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24:48   →  1:2</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a:t>
                      </a:r>
                      <a:r>
                        <a:rPr lang="en-US" altLang="en-US" sz="2400" dirty="0">
                          <a:solidFill>
                            <a:schemeClr val="tx1"/>
                          </a:solidFill>
                          <a:latin typeface="Times New Roman" panose="02020603050405020304" pitchFamily="18" charset="0"/>
                          <a:cs typeface="Times New Roman" panose="02020603050405020304" pitchFamily="18" charset="0"/>
                        </a:rPr>
                        <a:t>CH</a:t>
                      </a:r>
                      <a:r>
                        <a:rPr lang="en-US" altLang="en-US" sz="2400" baseline="-25000" dirty="0">
                          <a:solidFill>
                            <a:schemeClr val="tx1"/>
                          </a:solidFill>
                          <a:latin typeface="Times New Roman" panose="02020603050405020304" pitchFamily="18" charset="0"/>
                          <a:cs typeface="Times New Roman" panose="02020603050405020304" pitchFamily="18" charset="0"/>
                        </a:rPr>
                        <a:t>2</a:t>
                      </a:r>
                      <a:endParaRPr lang="en-US" sz="2400" kern="1400" dirty="0">
                        <a:ln>
                          <a:noFill/>
                        </a:ln>
                        <a:solidFill>
                          <a:schemeClr val="tx1"/>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4010845802"/>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(acetylene gas)</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2:2   →  1:1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CH</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792745526"/>
                  </a:ext>
                </a:extLst>
              </a:tr>
              <a:tr h="673749">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(hydrogen peroxide)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2:2   →  1:1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HO</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614612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  (cyclohexene)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 6:6   →  1:1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 CH</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78773804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22</a:t>
                      </a:r>
                      <a:r>
                        <a:rPr lang="en-US" sz="2400" kern="1400">
                          <a:ln>
                            <a:noFill/>
                          </a:ln>
                          <a:solidFill>
                            <a:srgbClr val="000000"/>
                          </a:solidFill>
                          <a:effectLst/>
                          <a:latin typeface="Times New Roman" panose="02020603050405020304" pitchFamily="18" charset="0"/>
                          <a:cs typeface="Times New Roman" panose="02020603050405020304" pitchFamily="18" charset="0"/>
                        </a:rPr>
                        <a:t> (decane)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5287975"/>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 (pentene)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2676556"/>
                  </a:ext>
                </a:extLst>
              </a:tr>
              <a:tr h="648701">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 (pentose)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505304874"/>
                  </a:ext>
                </a:extLst>
              </a:tr>
            </a:tbl>
          </a:graphicData>
        </a:graphic>
      </p:graphicFrame>
      <p:sp>
        <p:nvSpPr>
          <p:cNvPr id="3" name="Control 1">
            <a:extLst>
              <a:ext uri="{FF2B5EF4-FFF2-40B4-BE49-F238E27FC236}">
                <a16:creationId xmlns:a16="http://schemas.microsoft.com/office/drawing/2014/main" id="{EE56E993-6252-4B40-A5C0-0378D72A2771}"/>
              </a:ext>
            </a:extLst>
          </p:cNvPr>
          <p:cNvSpPr>
            <a:spLocks noChangeArrowheads="1" noChangeShapeType="1"/>
          </p:cNvSpPr>
          <p:nvPr/>
        </p:nvSpPr>
        <p:spPr bwMode="auto">
          <a:xfrm>
            <a:off x="4893989" y="3886200"/>
            <a:ext cx="6834188" cy="38893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4558955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47D6EF-ED64-4928-B10A-5D6142C164AB}"/>
              </a:ext>
            </a:extLst>
          </p:cNvPr>
          <p:cNvGraphicFramePr>
            <a:graphicFrameLocks noGrp="1"/>
          </p:cNvGraphicFramePr>
          <p:nvPr>
            <p:extLst>
              <p:ext uri="{D42A27DB-BD31-4B8C-83A1-F6EECF244321}">
                <p14:modId xmlns:p14="http://schemas.microsoft.com/office/powerpoint/2010/main" val="2321144519"/>
              </p:ext>
            </p:extLst>
          </p:nvPr>
        </p:nvGraphicFramePr>
        <p:xfrm>
          <a:off x="0" y="0"/>
          <a:ext cx="9144000" cy="6857998"/>
        </p:xfrm>
        <a:graphic>
          <a:graphicData uri="http://schemas.openxmlformats.org/drawingml/2006/table">
            <a:tbl>
              <a:tblPr/>
              <a:tblGrid>
                <a:gridCol w="3429000">
                  <a:extLst>
                    <a:ext uri="{9D8B030D-6E8A-4147-A177-3AD203B41FA5}">
                      <a16:colId xmlns:a16="http://schemas.microsoft.com/office/drawing/2014/main" val="2862736104"/>
                    </a:ext>
                  </a:extLst>
                </a:gridCol>
                <a:gridCol w="2819400">
                  <a:extLst>
                    <a:ext uri="{9D8B030D-6E8A-4147-A177-3AD203B41FA5}">
                      <a16:colId xmlns:a16="http://schemas.microsoft.com/office/drawing/2014/main" val="3545471923"/>
                    </a:ext>
                  </a:extLst>
                </a:gridCol>
                <a:gridCol w="2895600">
                  <a:extLst>
                    <a:ext uri="{9D8B030D-6E8A-4147-A177-3AD203B41FA5}">
                      <a16:colId xmlns:a16="http://schemas.microsoft.com/office/drawing/2014/main" val="54905264"/>
                    </a:ext>
                  </a:extLst>
                </a:gridCol>
              </a:tblGrid>
              <a:tr h="1016607">
                <a:tc>
                  <a:txBody>
                    <a:bodyPr/>
                    <a:lstStyle/>
                    <a:p>
                      <a:pPr marR="0" indent="0" algn="l"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53</a:t>
                      </a:r>
                      <a:r>
                        <a:rPr lang="en-US" sz="2400" kern="1400" dirty="0">
                          <a:ln>
                            <a:noFill/>
                          </a:ln>
                          <a:solidFill>
                            <a:srgbClr val="000000"/>
                          </a:solidFill>
                          <a:effectLst/>
                          <a:latin typeface="Times New Roman" panose="02020603050405020304" pitchFamily="18" charset="0"/>
                        </a:rPr>
                        <a:t>.  CHEMICAL    </a:t>
                      </a:r>
                      <a:br>
                        <a:rPr lang="en-US" sz="2400" kern="1400" dirty="0">
                          <a:ln>
                            <a:noFill/>
                          </a:ln>
                          <a:solidFill>
                            <a:srgbClr val="000000"/>
                          </a:solidFill>
                          <a:effectLst/>
                          <a:latin typeface="Times New Roman" panose="02020603050405020304" pitchFamily="18" charset="0"/>
                        </a:rPr>
                      </a:br>
                      <a:r>
                        <a:rPr lang="en-US" sz="2400" kern="1400" dirty="0">
                          <a:ln>
                            <a:noFill/>
                          </a:ln>
                          <a:solidFill>
                            <a:srgbClr val="000000"/>
                          </a:solidFill>
                          <a:effectLst/>
                          <a:latin typeface="Times New Roman" panose="02020603050405020304" pitchFamily="18" charset="0"/>
                        </a:rPr>
                        <a:t>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Ratio </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a:t>
                      </a:r>
                      <a:r>
                        <a:rPr lang="en-US" sz="2400" kern="1400" dirty="0">
                          <a:ln>
                            <a:noFill/>
                          </a:ln>
                          <a:solidFill>
                            <a:srgbClr val="000000"/>
                          </a:solidFill>
                          <a:effectLst/>
                          <a:latin typeface="Times New Roman" panose="02020603050405020304" pitchFamily="18" charset="0"/>
                        </a:rPr>
                        <a:t> reduced ratio</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EMPIRICAL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162677817"/>
                  </a:ext>
                </a:extLst>
              </a:tr>
              <a:tr h="647705">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6</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14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(hexane)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6:14  →  3:7</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3</a:t>
                      </a:r>
                      <a:r>
                        <a:rPr lang="en-US" sz="2400" kern="1400" dirty="0">
                          <a:ln>
                            <a:noFill/>
                          </a:ln>
                          <a:solidFill>
                            <a:schemeClr val="tx1"/>
                          </a:solidFill>
                          <a:effectLst/>
                          <a:latin typeface="Times New Roman" panose="02020603050405020304" pitchFamily="18" charset="0"/>
                          <a:cs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7</a:t>
                      </a:r>
                      <a:endParaRPr lang="en-US" sz="2400" kern="1400" dirty="0">
                        <a:ln>
                          <a:noFill/>
                        </a:ln>
                        <a:solidFill>
                          <a:schemeClr val="tx1"/>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4737701"/>
                  </a:ext>
                </a:extLst>
              </a:tr>
              <a:tr h="645206">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altLang="en-US" sz="2400" dirty="0">
                          <a:solidFill>
                            <a:schemeClr val="tx1"/>
                          </a:solidFill>
                          <a:latin typeface="Times New Roman" panose="02020603050405020304" pitchFamily="18" charset="0"/>
                          <a:cs typeface="Times New Roman" panose="02020603050405020304" pitchFamily="18" charset="0"/>
                        </a:rPr>
                        <a:t>CH</a:t>
                      </a:r>
                      <a:r>
                        <a:rPr lang="en-US" altLang="en-US" sz="2400" baseline="-25000" dirty="0">
                          <a:solidFill>
                            <a:schemeClr val="tx1"/>
                          </a:solidFill>
                          <a:latin typeface="Times New Roman" panose="02020603050405020304" pitchFamily="18" charset="0"/>
                          <a:cs typeface="Times New Roman" panose="02020603050405020304" pitchFamily="18" charset="0"/>
                        </a:rPr>
                        <a:t>2</a:t>
                      </a:r>
                      <a:r>
                        <a:rPr lang="en-US" altLang="en-US" sz="2400" baseline="0" dirty="0">
                          <a:solidFill>
                            <a:schemeClr val="tx1"/>
                          </a:solidFill>
                          <a:latin typeface="Times New Roman" panose="02020603050405020304" pitchFamily="18" charset="0"/>
                          <a:cs typeface="Times New Roman" panose="02020603050405020304" pitchFamily="18" charset="0"/>
                        </a:rPr>
                        <a:t>O</a:t>
                      </a:r>
                      <a:r>
                        <a:rPr lang="en-US" sz="2400" kern="1400" dirty="0">
                          <a:ln>
                            <a:noFill/>
                          </a:ln>
                          <a:solidFill>
                            <a:schemeClr val="tx1"/>
                          </a:solidFill>
                          <a:effectLst/>
                          <a:latin typeface="Times New Roman" panose="02020603050405020304" pitchFamily="18" charset="0"/>
                          <a:cs typeface="Times New Roman" panose="02020603050405020304" pitchFamily="18" charset="0"/>
                        </a:rPr>
                        <a:t>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630292073"/>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48</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(candle wax)</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24:48   →  1:2</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a:t>
                      </a:r>
                      <a:r>
                        <a:rPr lang="en-US" altLang="en-US" sz="2400" dirty="0">
                          <a:solidFill>
                            <a:schemeClr val="tx1"/>
                          </a:solidFill>
                          <a:latin typeface="Times New Roman" panose="02020603050405020304" pitchFamily="18" charset="0"/>
                          <a:cs typeface="Times New Roman" panose="02020603050405020304" pitchFamily="18" charset="0"/>
                        </a:rPr>
                        <a:t>CH</a:t>
                      </a:r>
                      <a:r>
                        <a:rPr lang="en-US" altLang="en-US" sz="2400" baseline="-25000" dirty="0">
                          <a:solidFill>
                            <a:schemeClr val="tx1"/>
                          </a:solidFill>
                          <a:latin typeface="Times New Roman" panose="02020603050405020304" pitchFamily="18" charset="0"/>
                          <a:cs typeface="Times New Roman" panose="02020603050405020304" pitchFamily="18" charset="0"/>
                        </a:rPr>
                        <a:t>2</a:t>
                      </a:r>
                      <a:endParaRPr lang="en-US" sz="2400" kern="1400" dirty="0">
                        <a:ln>
                          <a:noFill/>
                        </a:ln>
                        <a:solidFill>
                          <a:schemeClr val="tx1"/>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4010845802"/>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(acetylene gas)</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2:2   →  1:1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CH</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792745526"/>
                  </a:ext>
                </a:extLst>
              </a:tr>
              <a:tr h="673749">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(hydrogen peroxide)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2:2   →  1:1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HO</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614612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  (cyclohexene)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6:6   →  1:1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CH</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78773804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22</a:t>
                      </a:r>
                      <a:r>
                        <a:rPr lang="en-US" sz="2400" kern="1400">
                          <a:ln>
                            <a:noFill/>
                          </a:ln>
                          <a:solidFill>
                            <a:srgbClr val="000000"/>
                          </a:solidFill>
                          <a:effectLst/>
                          <a:latin typeface="Times New Roman" panose="02020603050405020304" pitchFamily="18" charset="0"/>
                          <a:cs typeface="Times New Roman" panose="02020603050405020304" pitchFamily="18" charset="0"/>
                        </a:rPr>
                        <a:t> (decane)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10:22 →  5:11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C</a:t>
                      </a:r>
                      <a:r>
                        <a:rPr lang="en-US" altLang="en-US" sz="2400" baseline="-25000" dirty="0">
                          <a:solidFill>
                            <a:srgbClr val="FF0000"/>
                          </a:solidFill>
                          <a:latin typeface="Times New Roman" panose="02020603050405020304" pitchFamily="18" charset="0"/>
                          <a:cs typeface="Times New Roman" panose="02020603050405020304" pitchFamily="18" charset="0"/>
                        </a:rPr>
                        <a:t>5</a:t>
                      </a:r>
                      <a:r>
                        <a:rPr lang="en-US" altLang="en-US" sz="2400" dirty="0">
                          <a:solidFill>
                            <a:srgbClr val="FF0000"/>
                          </a:solidFill>
                          <a:latin typeface="Times New Roman" panose="02020603050405020304" pitchFamily="18" charset="0"/>
                          <a:cs typeface="Times New Roman" panose="02020603050405020304" pitchFamily="18" charset="0"/>
                        </a:rPr>
                        <a:t>H</a:t>
                      </a:r>
                      <a:r>
                        <a:rPr lang="en-US" altLang="en-US" sz="2400" baseline="-25000" dirty="0">
                          <a:solidFill>
                            <a:srgbClr val="FF0000"/>
                          </a:solidFill>
                          <a:latin typeface="Times New Roman" panose="02020603050405020304" pitchFamily="18" charset="0"/>
                          <a:cs typeface="Times New Roman" panose="02020603050405020304" pitchFamily="18" charset="0"/>
                        </a:rPr>
                        <a:t>11</a:t>
                      </a: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5287975"/>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 (pentene)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2676556"/>
                  </a:ext>
                </a:extLst>
              </a:tr>
              <a:tr h="648701">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 (pentose)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505304874"/>
                  </a:ext>
                </a:extLst>
              </a:tr>
            </a:tbl>
          </a:graphicData>
        </a:graphic>
      </p:graphicFrame>
      <p:sp>
        <p:nvSpPr>
          <p:cNvPr id="3" name="Control 1">
            <a:extLst>
              <a:ext uri="{FF2B5EF4-FFF2-40B4-BE49-F238E27FC236}">
                <a16:creationId xmlns:a16="http://schemas.microsoft.com/office/drawing/2014/main" id="{EE56E993-6252-4B40-A5C0-0378D72A2771}"/>
              </a:ext>
            </a:extLst>
          </p:cNvPr>
          <p:cNvSpPr>
            <a:spLocks noChangeArrowheads="1" noChangeShapeType="1"/>
          </p:cNvSpPr>
          <p:nvPr/>
        </p:nvSpPr>
        <p:spPr bwMode="auto">
          <a:xfrm>
            <a:off x="4893989" y="3886200"/>
            <a:ext cx="6834188" cy="38893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96160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52400" y="152400"/>
            <a:ext cx="86868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a:solidFill>
                  <a:srgbClr val="FF0000"/>
                </a:solidFill>
              </a:rPr>
              <a:t>11.  The HONClBrIF Twins need special attention.</a:t>
            </a:r>
          </a:p>
          <a:p>
            <a:pPr eaLnBrk="1" hangingPunct="1">
              <a:spcBef>
                <a:spcPct val="0"/>
              </a:spcBef>
              <a:buFontTx/>
              <a:buNone/>
            </a:pPr>
            <a:endParaRPr lang="en-US" altLang="en-US" sz="1800" dirty="0"/>
          </a:p>
          <a:p>
            <a:pPr eaLnBrk="1" hangingPunct="1">
              <a:spcBef>
                <a:spcPct val="0"/>
              </a:spcBef>
              <a:buFontTx/>
              <a:buNone/>
            </a:pPr>
            <a:r>
              <a:rPr lang="en-US" altLang="en-US" sz="1800" dirty="0"/>
              <a:t>They exist in nature, when PURE, as diatomic molecules, not individual atoms.</a:t>
            </a:r>
          </a:p>
          <a:p>
            <a:pPr eaLnBrk="1" hangingPunct="1">
              <a:spcBef>
                <a:spcPct val="0"/>
              </a:spcBef>
              <a:buFontTx/>
              <a:buNone/>
            </a:pPr>
            <a:r>
              <a:rPr lang="en-US" altLang="en-US" sz="1800" dirty="0"/>
              <a:t>So, their </a:t>
            </a:r>
            <a:r>
              <a:rPr lang="en-US" altLang="en-US" sz="1800" b="1" dirty="0">
                <a:solidFill>
                  <a:srgbClr val="0000CC"/>
                </a:solidFill>
              </a:rPr>
              <a:t>MOLAR MASS</a:t>
            </a:r>
            <a:r>
              <a:rPr lang="en-US" altLang="en-US" sz="1800" dirty="0"/>
              <a:t>, the mass of one mole of a substance is as follows…</a:t>
            </a:r>
          </a:p>
          <a:p>
            <a:pPr eaLnBrk="1" hangingPunct="1">
              <a:spcBef>
                <a:spcPct val="0"/>
              </a:spcBef>
              <a:buFontTx/>
              <a:buNone/>
            </a:pPr>
            <a:endParaRPr lang="en-US" altLang="en-US" sz="1800" dirty="0"/>
          </a:p>
          <a:p>
            <a:pPr eaLnBrk="1" hangingPunct="1">
              <a:spcBef>
                <a:spcPct val="0"/>
              </a:spcBef>
              <a:buFontTx/>
              <a:buNone/>
            </a:pPr>
            <a:r>
              <a:rPr lang="en-US" altLang="en-US" sz="2400" b="1" dirty="0"/>
              <a:t>    H</a:t>
            </a:r>
            <a:r>
              <a:rPr lang="en-US" altLang="en-US" sz="2400" b="1" baseline="-25000" dirty="0"/>
              <a:t>2</a:t>
            </a:r>
            <a:r>
              <a:rPr lang="en-US" altLang="en-US" sz="2400" b="1" dirty="0"/>
              <a:t>    2 x 1g = 2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O</a:t>
            </a:r>
            <a:r>
              <a:rPr lang="en-US" altLang="en-US" sz="2400" b="1" baseline="-25000" dirty="0"/>
              <a:t>2</a:t>
            </a:r>
            <a:r>
              <a:rPr lang="en-US" altLang="en-US" sz="2400" b="1" dirty="0"/>
              <a:t>    2 x 16 g = 32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N</a:t>
            </a:r>
            <a:r>
              <a:rPr lang="en-US" altLang="en-US" sz="2400" b="1" baseline="-25000" dirty="0"/>
              <a:t>2</a:t>
            </a:r>
            <a:r>
              <a:rPr lang="en-US" altLang="en-US" sz="2400" b="1" dirty="0"/>
              <a:t>    2 x 14g = 28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a:t>
            </a:r>
            <a:r>
              <a:rPr lang="en-US" altLang="en-US" sz="2400" b="1" dirty="0">
                <a:solidFill>
                  <a:srgbClr val="7030A0"/>
                </a:solidFill>
              </a:rPr>
              <a:t>Cl</a:t>
            </a:r>
            <a:r>
              <a:rPr lang="en-US" altLang="en-US" sz="2400" b="1" baseline="-25000" dirty="0">
                <a:solidFill>
                  <a:srgbClr val="7030A0"/>
                </a:solidFill>
              </a:rPr>
              <a:t>2</a:t>
            </a:r>
            <a:r>
              <a:rPr lang="en-US" altLang="en-US" sz="2400" b="1" dirty="0">
                <a:solidFill>
                  <a:srgbClr val="7030A0"/>
                </a:solidFill>
              </a:rPr>
              <a:t>   2 x 35g = 70 g/mole </a:t>
            </a:r>
          </a:p>
          <a:p>
            <a:pPr eaLnBrk="1" hangingPunct="1">
              <a:spcBef>
                <a:spcPct val="0"/>
              </a:spcBef>
              <a:buFontTx/>
              <a:buNone/>
            </a:pPr>
            <a:endParaRPr lang="en-US" altLang="en-US" sz="2400" b="1" dirty="0"/>
          </a:p>
          <a:p>
            <a:pPr eaLnBrk="1" hangingPunct="1">
              <a:spcBef>
                <a:spcPct val="0"/>
              </a:spcBef>
              <a:buFontTx/>
              <a:buNone/>
            </a:pPr>
            <a:r>
              <a:rPr lang="en-US" altLang="en-US" sz="2400" b="1" dirty="0"/>
              <a:t>     </a:t>
            </a:r>
          </a:p>
        </p:txBody>
      </p:sp>
      <p:sp>
        <p:nvSpPr>
          <p:cNvPr id="9219" name="TextBox 2"/>
          <p:cNvSpPr txBox="1">
            <a:spLocks noChangeArrowheads="1"/>
          </p:cNvSpPr>
          <p:nvPr/>
        </p:nvSpPr>
        <p:spPr bwMode="auto">
          <a:xfrm>
            <a:off x="5715000" y="1981200"/>
            <a:ext cx="3429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rgbClr val="FF0000"/>
                </a:solidFill>
                <a:latin typeface="Comic Sans MS" pitchFamily="66" charset="0"/>
              </a:rPr>
              <a:t>Always round atomic mass to nearest WHOLE NUMBER!</a:t>
            </a:r>
          </a:p>
          <a:p>
            <a:pPr eaLnBrk="1" hangingPunct="1">
              <a:spcBef>
                <a:spcPct val="0"/>
              </a:spcBef>
              <a:buFontTx/>
              <a:buNone/>
            </a:pPr>
            <a:endParaRPr lang="en-US" altLang="en-US" sz="2400" dirty="0">
              <a:solidFill>
                <a:srgbClr val="FF0000"/>
              </a:solidFill>
              <a:latin typeface="Comic Sans MS" pitchFamily="66" charset="0"/>
            </a:endParaRPr>
          </a:p>
          <a:p>
            <a:pPr eaLnBrk="1" hangingPunct="1">
              <a:spcBef>
                <a:spcPct val="0"/>
              </a:spcBef>
              <a:buFontTx/>
              <a:buNone/>
            </a:pPr>
            <a:r>
              <a:rPr lang="en-US" altLang="en-US" sz="2400" dirty="0">
                <a:solidFill>
                  <a:srgbClr val="7030A0"/>
                </a:solidFill>
                <a:latin typeface="Comic Sans MS" pitchFamily="66" charset="0"/>
              </a:rPr>
              <a:t>Mass of chlorine </a:t>
            </a:r>
            <a:br>
              <a:rPr lang="en-US" altLang="en-US" sz="2400" dirty="0">
                <a:solidFill>
                  <a:srgbClr val="7030A0"/>
                </a:solidFill>
                <a:latin typeface="Comic Sans MS" pitchFamily="66" charset="0"/>
              </a:rPr>
            </a:br>
            <a:r>
              <a:rPr lang="en-US" altLang="en-US" sz="2400" dirty="0">
                <a:solidFill>
                  <a:srgbClr val="7030A0"/>
                </a:solidFill>
                <a:latin typeface="Comic Sans MS" pitchFamily="66" charset="0"/>
              </a:rPr>
              <a:t>is 35.453</a:t>
            </a:r>
            <a:br>
              <a:rPr lang="en-US" altLang="en-US" sz="2400" dirty="0">
                <a:solidFill>
                  <a:srgbClr val="7030A0"/>
                </a:solidFill>
                <a:latin typeface="Comic Sans MS" pitchFamily="66" charset="0"/>
              </a:rPr>
            </a:br>
            <a:r>
              <a:rPr lang="en-US" altLang="en-US" sz="2400" dirty="0">
                <a:solidFill>
                  <a:srgbClr val="7030A0"/>
                </a:solidFill>
                <a:latin typeface="Comic Sans MS" pitchFamily="66" charset="0"/>
              </a:rPr>
              <a:t>it rounds to 35 </a:t>
            </a:r>
          </a:p>
        </p:txBody>
      </p:sp>
      <p:cxnSp>
        <p:nvCxnSpPr>
          <p:cNvPr id="2" name="Straight Arrow Connector 1">
            <a:extLst>
              <a:ext uri="{FF2B5EF4-FFF2-40B4-BE49-F238E27FC236}">
                <a16:creationId xmlns:a16="http://schemas.microsoft.com/office/drawing/2014/main" id="{35528D7B-CBB8-750C-2309-A0E9C018572D}"/>
              </a:ext>
            </a:extLst>
          </p:cNvPr>
          <p:cNvCxnSpPr>
            <a:cxnSpLocks/>
          </p:cNvCxnSpPr>
          <p:nvPr/>
        </p:nvCxnSpPr>
        <p:spPr>
          <a:xfrm flipH="1" flipV="1">
            <a:off x="3429001" y="4343400"/>
            <a:ext cx="2438399" cy="315456"/>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7542941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47D6EF-ED64-4928-B10A-5D6142C164AB}"/>
              </a:ext>
            </a:extLst>
          </p:cNvPr>
          <p:cNvGraphicFramePr>
            <a:graphicFrameLocks noGrp="1"/>
          </p:cNvGraphicFramePr>
          <p:nvPr>
            <p:extLst>
              <p:ext uri="{D42A27DB-BD31-4B8C-83A1-F6EECF244321}">
                <p14:modId xmlns:p14="http://schemas.microsoft.com/office/powerpoint/2010/main" val="179454297"/>
              </p:ext>
            </p:extLst>
          </p:nvPr>
        </p:nvGraphicFramePr>
        <p:xfrm>
          <a:off x="0" y="0"/>
          <a:ext cx="9144000" cy="6857998"/>
        </p:xfrm>
        <a:graphic>
          <a:graphicData uri="http://schemas.openxmlformats.org/drawingml/2006/table">
            <a:tbl>
              <a:tblPr/>
              <a:tblGrid>
                <a:gridCol w="3429000">
                  <a:extLst>
                    <a:ext uri="{9D8B030D-6E8A-4147-A177-3AD203B41FA5}">
                      <a16:colId xmlns:a16="http://schemas.microsoft.com/office/drawing/2014/main" val="2862736104"/>
                    </a:ext>
                  </a:extLst>
                </a:gridCol>
                <a:gridCol w="2819400">
                  <a:extLst>
                    <a:ext uri="{9D8B030D-6E8A-4147-A177-3AD203B41FA5}">
                      <a16:colId xmlns:a16="http://schemas.microsoft.com/office/drawing/2014/main" val="3545471923"/>
                    </a:ext>
                  </a:extLst>
                </a:gridCol>
                <a:gridCol w="2895600">
                  <a:extLst>
                    <a:ext uri="{9D8B030D-6E8A-4147-A177-3AD203B41FA5}">
                      <a16:colId xmlns:a16="http://schemas.microsoft.com/office/drawing/2014/main" val="54905264"/>
                    </a:ext>
                  </a:extLst>
                </a:gridCol>
              </a:tblGrid>
              <a:tr h="1016607">
                <a:tc>
                  <a:txBody>
                    <a:bodyPr/>
                    <a:lstStyle/>
                    <a:p>
                      <a:pPr marR="0" indent="0" algn="l"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53</a:t>
                      </a:r>
                      <a:r>
                        <a:rPr lang="en-US" sz="2400" kern="1400" dirty="0">
                          <a:ln>
                            <a:noFill/>
                          </a:ln>
                          <a:solidFill>
                            <a:srgbClr val="000000"/>
                          </a:solidFill>
                          <a:effectLst/>
                          <a:latin typeface="Times New Roman" panose="02020603050405020304" pitchFamily="18" charset="0"/>
                        </a:rPr>
                        <a:t>.  CHEMICAL    </a:t>
                      </a:r>
                      <a:br>
                        <a:rPr lang="en-US" sz="2400" kern="1400" dirty="0">
                          <a:ln>
                            <a:noFill/>
                          </a:ln>
                          <a:solidFill>
                            <a:srgbClr val="000000"/>
                          </a:solidFill>
                          <a:effectLst/>
                          <a:latin typeface="Times New Roman" panose="02020603050405020304" pitchFamily="18" charset="0"/>
                        </a:rPr>
                      </a:br>
                      <a:r>
                        <a:rPr lang="en-US" sz="2400" kern="1400" dirty="0">
                          <a:ln>
                            <a:noFill/>
                          </a:ln>
                          <a:solidFill>
                            <a:srgbClr val="000000"/>
                          </a:solidFill>
                          <a:effectLst/>
                          <a:latin typeface="Times New Roman" panose="02020603050405020304" pitchFamily="18" charset="0"/>
                        </a:rPr>
                        <a:t>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Ratio </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a:t>
                      </a:r>
                      <a:r>
                        <a:rPr lang="en-US" sz="2400" kern="1400" dirty="0">
                          <a:ln>
                            <a:noFill/>
                          </a:ln>
                          <a:solidFill>
                            <a:srgbClr val="000000"/>
                          </a:solidFill>
                          <a:effectLst/>
                          <a:latin typeface="Times New Roman" panose="02020603050405020304" pitchFamily="18" charset="0"/>
                        </a:rPr>
                        <a:t> reduced ratio</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EMPIRICAL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162677817"/>
                  </a:ext>
                </a:extLst>
              </a:tr>
              <a:tr h="647705">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6</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14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(hexane)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6:14  →  3:7</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3</a:t>
                      </a:r>
                      <a:r>
                        <a:rPr lang="en-US" sz="2400" kern="1400" dirty="0">
                          <a:ln>
                            <a:noFill/>
                          </a:ln>
                          <a:solidFill>
                            <a:schemeClr val="tx1"/>
                          </a:solidFill>
                          <a:effectLst/>
                          <a:latin typeface="Times New Roman" panose="02020603050405020304" pitchFamily="18" charset="0"/>
                          <a:cs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7</a:t>
                      </a:r>
                      <a:endParaRPr lang="en-US" sz="2400" kern="1400" dirty="0">
                        <a:ln>
                          <a:noFill/>
                        </a:ln>
                        <a:solidFill>
                          <a:schemeClr val="tx1"/>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4737701"/>
                  </a:ext>
                </a:extLst>
              </a:tr>
              <a:tr h="645206">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altLang="en-US" sz="2400" dirty="0">
                          <a:solidFill>
                            <a:schemeClr val="tx1"/>
                          </a:solidFill>
                          <a:latin typeface="Times New Roman" panose="02020603050405020304" pitchFamily="18" charset="0"/>
                          <a:cs typeface="Times New Roman" panose="02020603050405020304" pitchFamily="18" charset="0"/>
                        </a:rPr>
                        <a:t>CH</a:t>
                      </a:r>
                      <a:r>
                        <a:rPr lang="en-US" altLang="en-US" sz="2400" baseline="-25000" dirty="0">
                          <a:solidFill>
                            <a:schemeClr val="tx1"/>
                          </a:solidFill>
                          <a:latin typeface="Times New Roman" panose="02020603050405020304" pitchFamily="18" charset="0"/>
                          <a:cs typeface="Times New Roman" panose="02020603050405020304" pitchFamily="18" charset="0"/>
                        </a:rPr>
                        <a:t>2</a:t>
                      </a:r>
                      <a:r>
                        <a:rPr lang="en-US" altLang="en-US" sz="2400" baseline="0" dirty="0">
                          <a:solidFill>
                            <a:schemeClr val="tx1"/>
                          </a:solidFill>
                          <a:latin typeface="Times New Roman" panose="02020603050405020304" pitchFamily="18" charset="0"/>
                          <a:cs typeface="Times New Roman" panose="02020603050405020304" pitchFamily="18" charset="0"/>
                        </a:rPr>
                        <a:t>O</a:t>
                      </a:r>
                      <a:r>
                        <a:rPr lang="en-US" sz="2400" kern="1400" dirty="0">
                          <a:ln>
                            <a:noFill/>
                          </a:ln>
                          <a:solidFill>
                            <a:schemeClr val="tx1"/>
                          </a:solidFill>
                          <a:effectLst/>
                          <a:latin typeface="Times New Roman" panose="02020603050405020304" pitchFamily="18" charset="0"/>
                          <a:cs typeface="Times New Roman" panose="02020603050405020304" pitchFamily="18" charset="0"/>
                        </a:rPr>
                        <a:t>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630292073"/>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48</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(candle wax)</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4010845802"/>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(acetylene gas)</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792745526"/>
                  </a:ext>
                </a:extLst>
              </a:tr>
              <a:tr h="673749">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(hydrogen peroxide)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614612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  (cyclohexene)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78773804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22</a:t>
                      </a:r>
                      <a:r>
                        <a:rPr lang="en-US" sz="2400" kern="1400">
                          <a:ln>
                            <a:noFill/>
                          </a:ln>
                          <a:solidFill>
                            <a:srgbClr val="000000"/>
                          </a:solidFill>
                          <a:effectLst/>
                          <a:latin typeface="Times New Roman" panose="02020603050405020304" pitchFamily="18" charset="0"/>
                          <a:cs typeface="Times New Roman" panose="02020603050405020304" pitchFamily="18" charset="0"/>
                        </a:rPr>
                        <a:t> (decane)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5287975"/>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 (pentene)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5:10 →  1:2</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altLang="en-US" sz="2400" dirty="0">
                          <a:solidFill>
                            <a:srgbClr val="FF0000"/>
                          </a:solidFill>
                          <a:latin typeface="Times New Roman" panose="02020603050405020304" pitchFamily="18" charset="0"/>
                          <a:cs typeface="Times New Roman" panose="02020603050405020304" pitchFamily="18" charset="0"/>
                        </a:rPr>
                        <a:t>CH</a:t>
                      </a:r>
                      <a:r>
                        <a:rPr lang="en-US" altLang="en-US" sz="2400" baseline="-25000" dirty="0">
                          <a:solidFill>
                            <a:srgbClr val="FF0000"/>
                          </a:solidFill>
                          <a:latin typeface="Times New Roman" panose="02020603050405020304" pitchFamily="18" charset="0"/>
                          <a:cs typeface="Times New Roman" panose="02020603050405020304" pitchFamily="18" charset="0"/>
                        </a:rPr>
                        <a:t>2</a:t>
                      </a:r>
                      <a:r>
                        <a:rPr lang="en-US" sz="2400" kern="1400" dirty="0">
                          <a:ln>
                            <a:noFill/>
                          </a:ln>
                          <a:solidFill>
                            <a:srgbClr val="FF0000"/>
                          </a:solidFill>
                          <a:effectLst/>
                          <a:latin typeface="Times New Roman" panose="02020603050405020304" pitchFamily="18" charset="0"/>
                          <a:cs typeface="Times New Roman" panose="02020603050405020304" pitchFamily="18" charset="0"/>
                        </a:rPr>
                        <a:t>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2676556"/>
                  </a:ext>
                </a:extLst>
              </a:tr>
              <a:tr h="648701">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 (pentose)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505304874"/>
                  </a:ext>
                </a:extLst>
              </a:tr>
            </a:tbl>
          </a:graphicData>
        </a:graphic>
      </p:graphicFrame>
      <p:sp>
        <p:nvSpPr>
          <p:cNvPr id="3" name="Control 1">
            <a:extLst>
              <a:ext uri="{FF2B5EF4-FFF2-40B4-BE49-F238E27FC236}">
                <a16:creationId xmlns:a16="http://schemas.microsoft.com/office/drawing/2014/main" id="{EE56E993-6252-4B40-A5C0-0378D72A2771}"/>
              </a:ext>
            </a:extLst>
          </p:cNvPr>
          <p:cNvSpPr>
            <a:spLocks noChangeArrowheads="1" noChangeShapeType="1"/>
          </p:cNvSpPr>
          <p:nvPr/>
        </p:nvSpPr>
        <p:spPr bwMode="auto">
          <a:xfrm>
            <a:off x="4893989" y="3886200"/>
            <a:ext cx="6834188" cy="38893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2964366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47D6EF-ED64-4928-B10A-5D6142C164AB}"/>
              </a:ext>
            </a:extLst>
          </p:cNvPr>
          <p:cNvGraphicFramePr>
            <a:graphicFrameLocks noGrp="1"/>
          </p:cNvGraphicFramePr>
          <p:nvPr>
            <p:extLst>
              <p:ext uri="{D42A27DB-BD31-4B8C-83A1-F6EECF244321}">
                <p14:modId xmlns:p14="http://schemas.microsoft.com/office/powerpoint/2010/main" val="3833270002"/>
              </p:ext>
            </p:extLst>
          </p:nvPr>
        </p:nvGraphicFramePr>
        <p:xfrm>
          <a:off x="0" y="0"/>
          <a:ext cx="9144000" cy="6857998"/>
        </p:xfrm>
        <a:graphic>
          <a:graphicData uri="http://schemas.openxmlformats.org/drawingml/2006/table">
            <a:tbl>
              <a:tblPr/>
              <a:tblGrid>
                <a:gridCol w="3429000">
                  <a:extLst>
                    <a:ext uri="{9D8B030D-6E8A-4147-A177-3AD203B41FA5}">
                      <a16:colId xmlns:a16="http://schemas.microsoft.com/office/drawing/2014/main" val="2862736104"/>
                    </a:ext>
                  </a:extLst>
                </a:gridCol>
                <a:gridCol w="2819400">
                  <a:extLst>
                    <a:ext uri="{9D8B030D-6E8A-4147-A177-3AD203B41FA5}">
                      <a16:colId xmlns:a16="http://schemas.microsoft.com/office/drawing/2014/main" val="3545471923"/>
                    </a:ext>
                  </a:extLst>
                </a:gridCol>
                <a:gridCol w="2895600">
                  <a:extLst>
                    <a:ext uri="{9D8B030D-6E8A-4147-A177-3AD203B41FA5}">
                      <a16:colId xmlns:a16="http://schemas.microsoft.com/office/drawing/2014/main" val="54905264"/>
                    </a:ext>
                  </a:extLst>
                </a:gridCol>
              </a:tblGrid>
              <a:tr h="1016607">
                <a:tc>
                  <a:txBody>
                    <a:bodyPr/>
                    <a:lstStyle/>
                    <a:p>
                      <a:pPr marR="0" indent="0" algn="l"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53</a:t>
                      </a:r>
                      <a:r>
                        <a:rPr lang="en-US" sz="2400" kern="1400" dirty="0">
                          <a:ln>
                            <a:noFill/>
                          </a:ln>
                          <a:solidFill>
                            <a:srgbClr val="000000"/>
                          </a:solidFill>
                          <a:effectLst/>
                          <a:latin typeface="Times New Roman" panose="02020603050405020304" pitchFamily="18" charset="0"/>
                        </a:rPr>
                        <a:t>.  CHEMICAL    </a:t>
                      </a:r>
                      <a:br>
                        <a:rPr lang="en-US" sz="2400" kern="1400" dirty="0">
                          <a:ln>
                            <a:noFill/>
                          </a:ln>
                          <a:solidFill>
                            <a:srgbClr val="000000"/>
                          </a:solidFill>
                          <a:effectLst/>
                          <a:latin typeface="Times New Roman" panose="02020603050405020304" pitchFamily="18" charset="0"/>
                        </a:rPr>
                      </a:br>
                      <a:r>
                        <a:rPr lang="en-US" sz="2400" kern="1400" dirty="0">
                          <a:ln>
                            <a:noFill/>
                          </a:ln>
                          <a:solidFill>
                            <a:srgbClr val="000000"/>
                          </a:solidFill>
                          <a:effectLst/>
                          <a:latin typeface="Times New Roman" panose="02020603050405020304" pitchFamily="18" charset="0"/>
                        </a:rPr>
                        <a:t>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Ratio </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a:t>
                      </a:r>
                      <a:r>
                        <a:rPr lang="en-US" sz="2400" kern="1400" dirty="0">
                          <a:ln>
                            <a:noFill/>
                          </a:ln>
                          <a:solidFill>
                            <a:srgbClr val="000000"/>
                          </a:solidFill>
                          <a:effectLst/>
                          <a:latin typeface="Times New Roman" panose="02020603050405020304" pitchFamily="18" charset="0"/>
                        </a:rPr>
                        <a:t> reduced ratio</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EMPIRICAL FORMULA</a:t>
                      </a: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162677817"/>
                  </a:ext>
                </a:extLst>
              </a:tr>
              <a:tr h="647705">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6</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14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(hexane)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6:14  →  3:7</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3</a:t>
                      </a:r>
                      <a:r>
                        <a:rPr lang="en-US" sz="2400" kern="1400" dirty="0">
                          <a:ln>
                            <a:noFill/>
                          </a:ln>
                          <a:solidFill>
                            <a:schemeClr val="tx1"/>
                          </a:solidFill>
                          <a:effectLst/>
                          <a:latin typeface="Times New Roman" panose="02020603050405020304" pitchFamily="18" charset="0"/>
                          <a:cs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cs typeface="Times New Roman" panose="02020603050405020304" pitchFamily="18" charset="0"/>
                        </a:rPr>
                        <a:t>7</a:t>
                      </a:r>
                      <a:endParaRPr lang="en-US" sz="2400" kern="1400" dirty="0">
                        <a:ln>
                          <a:noFill/>
                        </a:ln>
                        <a:solidFill>
                          <a:schemeClr val="tx1"/>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4737701"/>
                  </a:ext>
                </a:extLst>
              </a:tr>
              <a:tr h="645206">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altLang="en-US" sz="2400" dirty="0">
                          <a:solidFill>
                            <a:schemeClr val="tx1"/>
                          </a:solidFill>
                          <a:latin typeface="Times New Roman" panose="02020603050405020304" pitchFamily="18" charset="0"/>
                          <a:cs typeface="Times New Roman" panose="02020603050405020304" pitchFamily="18" charset="0"/>
                        </a:rPr>
                        <a:t>CH</a:t>
                      </a:r>
                      <a:r>
                        <a:rPr lang="en-US" altLang="en-US" sz="2400" baseline="-25000" dirty="0">
                          <a:solidFill>
                            <a:schemeClr val="tx1"/>
                          </a:solidFill>
                          <a:latin typeface="Times New Roman" panose="02020603050405020304" pitchFamily="18" charset="0"/>
                          <a:cs typeface="Times New Roman" panose="02020603050405020304" pitchFamily="18" charset="0"/>
                        </a:rPr>
                        <a:t>2</a:t>
                      </a:r>
                      <a:r>
                        <a:rPr lang="en-US" altLang="en-US" sz="2400" baseline="0" dirty="0">
                          <a:solidFill>
                            <a:schemeClr val="tx1"/>
                          </a:solidFill>
                          <a:latin typeface="Times New Roman" panose="02020603050405020304" pitchFamily="18" charset="0"/>
                          <a:cs typeface="Times New Roman" panose="02020603050405020304" pitchFamily="18" charset="0"/>
                        </a:rPr>
                        <a:t>O</a:t>
                      </a:r>
                      <a:r>
                        <a:rPr lang="en-US" sz="2400" kern="1400" dirty="0">
                          <a:ln>
                            <a:noFill/>
                          </a:ln>
                          <a:solidFill>
                            <a:schemeClr val="tx1"/>
                          </a:solidFill>
                          <a:effectLst/>
                          <a:latin typeface="Times New Roman" panose="02020603050405020304" pitchFamily="18" charset="0"/>
                          <a:cs typeface="Times New Roman" panose="02020603050405020304" pitchFamily="18" charset="0"/>
                        </a:rPr>
                        <a:t>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630292073"/>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24</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48</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(candle wax)</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4010845802"/>
                  </a:ext>
                </a:extLst>
              </a:tr>
              <a:tr h="645206">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(acetylene gas)</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792745526"/>
                  </a:ext>
                </a:extLst>
              </a:tr>
              <a:tr h="673749">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(hydrogen peroxide)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97614612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6</a:t>
                      </a:r>
                      <a:r>
                        <a:rPr lang="en-US" sz="2400" kern="1400">
                          <a:ln>
                            <a:noFill/>
                          </a:ln>
                          <a:solidFill>
                            <a:srgbClr val="000000"/>
                          </a:solidFill>
                          <a:effectLst/>
                          <a:latin typeface="Times New Roman" panose="02020603050405020304" pitchFamily="18" charset="0"/>
                          <a:cs typeface="Times New Roman" panose="02020603050405020304" pitchFamily="18" charset="0"/>
                        </a:rPr>
                        <a:t>  (cyclohexene)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787738044"/>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22</a:t>
                      </a:r>
                      <a:r>
                        <a:rPr lang="en-US" sz="2400" kern="1400">
                          <a:ln>
                            <a:noFill/>
                          </a:ln>
                          <a:solidFill>
                            <a:srgbClr val="000000"/>
                          </a:solidFill>
                          <a:effectLst/>
                          <a:latin typeface="Times New Roman" panose="02020603050405020304" pitchFamily="18" charset="0"/>
                          <a:cs typeface="Times New Roman" panose="02020603050405020304" pitchFamily="18" charset="0"/>
                        </a:rPr>
                        <a:t> (decane)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5287975"/>
                  </a:ext>
                </a:extLst>
              </a:tr>
              <a:tr h="645206">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 (pentene)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rPr>
                        <a:t>C</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12</a:t>
                      </a:r>
                      <a:r>
                        <a:rPr lang="en-US" sz="2400" kern="1400" dirty="0">
                          <a:ln>
                            <a:noFill/>
                          </a:ln>
                          <a:solidFill>
                            <a:schemeClr val="tx1"/>
                          </a:solidFill>
                          <a:effectLst/>
                          <a:latin typeface="Times New Roman" panose="02020603050405020304" pitchFamily="18" charset="0"/>
                        </a:rPr>
                        <a:t>H</a:t>
                      </a:r>
                      <a:r>
                        <a:rPr lang="en-US" sz="2400" kern="1400" baseline="-25000" dirty="0">
                          <a:ln>
                            <a:noFill/>
                          </a:ln>
                          <a:solidFill>
                            <a:schemeClr val="tx1"/>
                          </a:solidFill>
                          <a:effectLst/>
                          <a:latin typeface="Times New Roman" panose="02020603050405020304" pitchFamily="18" charset="0"/>
                        </a:rPr>
                        <a:t>6</a:t>
                      </a:r>
                      <a:r>
                        <a:rPr lang="en-US" sz="2400" kern="1400" dirty="0">
                          <a:ln>
                            <a:noFill/>
                          </a:ln>
                          <a:solidFill>
                            <a:schemeClr val="tx1"/>
                          </a:solidFill>
                          <a:effectLst/>
                          <a:latin typeface="Times New Roman" panose="02020603050405020304" pitchFamily="18" charset="0"/>
                        </a:rPr>
                        <a:t>  (glucose)</a:t>
                      </a:r>
                      <a:endParaRPr lang="en-US" sz="2400" kern="1400" dirty="0">
                        <a:ln>
                          <a:noFill/>
                        </a:ln>
                        <a:solidFill>
                          <a:schemeClr val="tx1"/>
                        </a:solidFill>
                        <a:effectLst/>
                        <a:latin typeface="Calibri" panose="020F0502020204030204" pitchFamily="34"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solidFill>
                          <a:effectLst/>
                          <a:latin typeface="Times New Roman" panose="02020603050405020304" pitchFamily="18" charset="0"/>
                          <a:cs typeface="Times New Roman" panose="02020603050405020304" pitchFamily="18" charset="0"/>
                        </a:rPr>
                        <a:t> 6:12:6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352676556"/>
                  </a:ext>
                </a:extLst>
              </a:tr>
              <a:tr h="648701">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C</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H</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10</a:t>
                      </a:r>
                      <a:r>
                        <a:rPr lang="en-US" sz="2400" kern="1400">
                          <a:ln>
                            <a:noFill/>
                          </a:ln>
                          <a:solidFill>
                            <a:srgbClr val="000000"/>
                          </a:solidFill>
                          <a:effectLst/>
                          <a:latin typeface="Times New Roman" panose="02020603050405020304" pitchFamily="18" charset="0"/>
                          <a:cs typeface="Times New Roman" panose="02020603050405020304" pitchFamily="18" charset="0"/>
                        </a:rPr>
                        <a:t>O</a:t>
                      </a:r>
                      <a:r>
                        <a:rPr lang="en-US" sz="2400" kern="1400" baseline="-25000">
                          <a:ln>
                            <a:noFill/>
                          </a:ln>
                          <a:solidFill>
                            <a:srgbClr val="000000"/>
                          </a:solidFill>
                          <a:effectLst/>
                          <a:latin typeface="Times New Roman" panose="02020603050405020304" pitchFamily="18" charset="0"/>
                          <a:cs typeface="Times New Roman" panose="02020603050405020304" pitchFamily="18" charset="0"/>
                        </a:rPr>
                        <a:t>5</a:t>
                      </a:r>
                      <a:r>
                        <a:rPr lang="en-US" sz="2400" kern="1400">
                          <a:ln>
                            <a:noFill/>
                          </a:ln>
                          <a:solidFill>
                            <a:srgbClr val="000000"/>
                          </a:solidFill>
                          <a:effectLst/>
                          <a:latin typeface="Times New Roman" panose="02020603050405020304" pitchFamily="18" charset="0"/>
                          <a:cs typeface="Times New Roman" panose="02020603050405020304" pitchFamily="18" charset="0"/>
                        </a:rPr>
                        <a:t> (pentose)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5:10:5  →  1:2:1</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altLang="en-US" sz="2400" dirty="0">
                          <a:solidFill>
                            <a:srgbClr val="FF0000"/>
                          </a:solidFill>
                          <a:latin typeface="Times New Roman" panose="02020603050405020304" pitchFamily="18" charset="0"/>
                          <a:cs typeface="Times New Roman" panose="02020603050405020304" pitchFamily="18" charset="0"/>
                        </a:rPr>
                        <a:t>CH</a:t>
                      </a:r>
                      <a:r>
                        <a:rPr lang="en-US" altLang="en-US" sz="2400" baseline="-25000" dirty="0">
                          <a:solidFill>
                            <a:srgbClr val="FF0000"/>
                          </a:solidFill>
                          <a:latin typeface="Times New Roman" panose="02020603050405020304" pitchFamily="18" charset="0"/>
                          <a:cs typeface="Times New Roman" panose="02020603050405020304" pitchFamily="18" charset="0"/>
                        </a:rPr>
                        <a:t>2</a:t>
                      </a:r>
                      <a:r>
                        <a:rPr lang="en-US" altLang="en-US" sz="2400" baseline="0" dirty="0">
                          <a:solidFill>
                            <a:srgbClr val="FF0000"/>
                          </a:solidFill>
                          <a:latin typeface="Times New Roman" panose="02020603050405020304" pitchFamily="18" charset="0"/>
                          <a:cs typeface="Times New Roman" panose="02020603050405020304" pitchFamily="18" charset="0"/>
                        </a:rPr>
                        <a:t>O</a:t>
                      </a:r>
                      <a:r>
                        <a:rPr lang="en-US" sz="2400" kern="1400" dirty="0">
                          <a:ln>
                            <a:noFill/>
                          </a:ln>
                          <a:solidFill>
                            <a:srgbClr val="FF0000"/>
                          </a:solidFill>
                          <a:effectLst/>
                          <a:latin typeface="Times New Roman" panose="02020603050405020304" pitchFamily="18" charset="0"/>
                          <a:cs typeface="Times New Roman" panose="02020603050405020304" pitchFamily="18" charset="0"/>
                        </a:rPr>
                        <a:t>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505304874"/>
                  </a:ext>
                </a:extLst>
              </a:tr>
            </a:tbl>
          </a:graphicData>
        </a:graphic>
      </p:graphicFrame>
      <p:sp>
        <p:nvSpPr>
          <p:cNvPr id="3" name="Control 1">
            <a:extLst>
              <a:ext uri="{FF2B5EF4-FFF2-40B4-BE49-F238E27FC236}">
                <a16:creationId xmlns:a16="http://schemas.microsoft.com/office/drawing/2014/main" id="{EE56E993-6252-4B40-A5C0-0378D72A2771}"/>
              </a:ext>
            </a:extLst>
          </p:cNvPr>
          <p:cNvSpPr>
            <a:spLocks noChangeArrowheads="1" noChangeShapeType="1"/>
          </p:cNvSpPr>
          <p:nvPr/>
        </p:nvSpPr>
        <p:spPr bwMode="auto">
          <a:xfrm>
            <a:off x="4893989" y="3886200"/>
            <a:ext cx="6834188" cy="38893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3431815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A90BA5-3AD5-4856-AF19-B4F556539FEA}"/>
              </a:ext>
            </a:extLst>
          </p:cNvPr>
          <p:cNvSpPr txBox="1"/>
          <p:nvPr/>
        </p:nvSpPr>
        <p:spPr>
          <a:xfrm>
            <a:off x="0" y="0"/>
            <a:ext cx="9144000" cy="29238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true stupidity of Empirical Formulas comes next.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These things must matter in real life, but in high school, they are just dumb.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28895505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A90BA5-3AD5-4856-AF19-B4F556539FEA}"/>
              </a:ext>
            </a:extLst>
          </p:cNvPr>
          <p:cNvSpPr txBox="1"/>
          <p:nvPr/>
        </p:nvSpPr>
        <p:spPr>
          <a:xfrm>
            <a:off x="0" y="0"/>
            <a:ext cx="9144000" cy="17543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compounds like these three, the ratios are already completely reduced.  Their “empirical formulas” are JUST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theIR</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chemical formulas.   </a:t>
            </a:r>
          </a:p>
        </p:txBody>
      </p:sp>
      <p:graphicFrame>
        <p:nvGraphicFramePr>
          <p:cNvPr id="3" name="Table 3">
            <a:extLst>
              <a:ext uri="{FF2B5EF4-FFF2-40B4-BE49-F238E27FC236}">
                <a16:creationId xmlns:a16="http://schemas.microsoft.com/office/drawing/2014/main" id="{AB0F2F55-1CF7-43B9-B9B6-D1F8AB6BE21D}"/>
              </a:ext>
            </a:extLst>
          </p:cNvPr>
          <p:cNvGraphicFramePr>
            <a:graphicFrameLocks noGrp="1"/>
          </p:cNvGraphicFramePr>
          <p:nvPr/>
        </p:nvGraphicFramePr>
        <p:xfrm>
          <a:off x="0" y="2308324"/>
          <a:ext cx="9144000" cy="462759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21066455"/>
                    </a:ext>
                  </a:extLst>
                </a:gridCol>
                <a:gridCol w="3048000">
                  <a:extLst>
                    <a:ext uri="{9D8B030D-6E8A-4147-A177-3AD203B41FA5}">
                      <a16:colId xmlns:a16="http://schemas.microsoft.com/office/drawing/2014/main" val="3259705926"/>
                    </a:ext>
                  </a:extLst>
                </a:gridCol>
                <a:gridCol w="3048000">
                  <a:extLst>
                    <a:ext uri="{9D8B030D-6E8A-4147-A177-3AD203B41FA5}">
                      <a16:colId xmlns:a16="http://schemas.microsoft.com/office/drawing/2014/main" val="3299345053"/>
                    </a:ext>
                  </a:extLst>
                </a:gridCol>
              </a:tblGrid>
              <a:tr h="1273076">
                <a:tc>
                  <a:txBody>
                    <a:bodyPr/>
                    <a:lstStyle/>
                    <a:p>
                      <a:pPr algn="ctr"/>
                      <a:r>
                        <a:rPr lang="en-US" sz="4000" dirty="0">
                          <a:latin typeface="Times New Roman" panose="02020603050405020304" pitchFamily="18" charset="0"/>
                          <a:cs typeface="Times New Roman" panose="02020603050405020304" pitchFamily="18" charset="0"/>
                        </a:rPr>
                        <a:t>Compound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latin typeface="Times New Roman" panose="02020603050405020304" pitchFamily="18" charset="0"/>
                          <a:cs typeface="Times New Roman" panose="02020603050405020304" pitchFamily="18" charset="0"/>
                        </a:rPr>
                        <a:t>Formula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latin typeface="Times New Roman" panose="02020603050405020304" pitchFamily="18" charset="0"/>
                          <a:cs typeface="Times New Roman" panose="02020603050405020304" pitchFamily="18" charset="0"/>
                        </a:rPr>
                        <a:t>Empirical formula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7793074"/>
                  </a:ext>
                </a:extLst>
              </a:tr>
              <a:tr h="1003159">
                <a:tc>
                  <a:txBody>
                    <a:bodyPr/>
                    <a:lstStyle/>
                    <a:p>
                      <a:pPr algn="ctr"/>
                      <a:r>
                        <a:rPr lang="en-US" sz="4000" dirty="0">
                          <a:latin typeface="Times New Roman" panose="02020603050405020304" pitchFamily="18" charset="0"/>
                          <a:cs typeface="Times New Roman" panose="02020603050405020304" pitchFamily="18" charset="0"/>
                        </a:rPr>
                        <a:t>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latin typeface="Times New Roman" panose="02020603050405020304" pitchFamily="18" charset="0"/>
                          <a:cs typeface="Times New Roman" panose="02020603050405020304" pitchFamily="18" charset="0"/>
                        </a:rPr>
                        <a:t>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H</a:t>
                      </a:r>
                      <a:r>
                        <a:rPr lang="en-US" sz="4000" baseline="-25000" dirty="0">
                          <a:solidFill>
                            <a:srgbClr val="FF0000"/>
                          </a:solidFill>
                          <a:latin typeface="Times New Roman" panose="02020603050405020304" pitchFamily="18" charset="0"/>
                          <a:cs typeface="Times New Roman" panose="02020603050405020304" pitchFamily="18" charset="0"/>
                        </a:rPr>
                        <a:t>2</a:t>
                      </a:r>
                      <a:r>
                        <a:rPr lang="en-US" sz="4000" dirty="0">
                          <a:solidFill>
                            <a:srgbClr val="FF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933184"/>
                  </a:ext>
                </a:extLst>
              </a:tr>
              <a:tr h="1003159">
                <a:tc>
                  <a:txBody>
                    <a:bodyPr/>
                    <a:lstStyle/>
                    <a:p>
                      <a:pPr algn="ctr"/>
                      <a:r>
                        <a:rPr lang="en-US" sz="4000" dirty="0">
                          <a:latin typeface="Times New Roman" panose="02020603050405020304" pitchFamily="18" charset="0"/>
                          <a:cs typeface="Times New Roman" panose="02020603050405020304" pitchFamily="18" charset="0"/>
                        </a:rPr>
                        <a:t>Methane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latin typeface="Times New Roman" panose="02020603050405020304" pitchFamily="18" charset="0"/>
                          <a:cs typeface="Times New Roman" panose="02020603050405020304" pitchFamily="18" charset="0"/>
                        </a:rPr>
                        <a:t>CH</a:t>
                      </a:r>
                      <a:r>
                        <a:rPr lang="en-US" sz="4000" baseline="-25000" dirty="0">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CH</a:t>
                      </a:r>
                      <a:r>
                        <a:rPr lang="en-US" sz="4000" baseline="-25000" dirty="0">
                          <a:solidFill>
                            <a:srgbClr val="FF0000"/>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858632"/>
                  </a:ext>
                </a:extLst>
              </a:tr>
              <a:tr h="1003159">
                <a:tc>
                  <a:txBody>
                    <a:bodyPr/>
                    <a:lstStyle/>
                    <a:p>
                      <a:pPr algn="ctr"/>
                      <a:r>
                        <a:rPr lang="en-US" sz="4000" dirty="0">
                          <a:latin typeface="Times New Roman" panose="02020603050405020304" pitchFamily="18" charset="0"/>
                          <a:cs typeface="Times New Roman" panose="02020603050405020304" pitchFamily="18" charset="0"/>
                        </a:rPr>
                        <a:t>Carbon dioxide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latin typeface="Times New Roman" panose="02020603050405020304" pitchFamily="18" charset="0"/>
                          <a:cs typeface="Times New Roman" panose="02020603050405020304" pitchFamily="18" charset="0"/>
                        </a:rPr>
                        <a:t>CO</a:t>
                      </a:r>
                      <a:r>
                        <a:rPr lang="en-US" sz="4000" baseline="-25000" dirty="0">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CO</a:t>
                      </a:r>
                      <a:r>
                        <a:rPr lang="en-US" sz="4000" baseline="-25000" dirty="0">
                          <a:solidFill>
                            <a:srgbClr val="FF0000"/>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4233732"/>
                  </a:ext>
                </a:extLst>
              </a:tr>
            </a:tbl>
          </a:graphicData>
        </a:graphic>
      </p:graphicFrame>
    </p:spTree>
    <p:extLst>
      <p:ext uri="{BB962C8B-B14F-4D97-AF65-F5344CB8AC3E}">
        <p14:creationId xmlns:p14="http://schemas.microsoft.com/office/powerpoint/2010/main" val="225152721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68689"/>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FF"/>
                </a:solidFill>
                <a:effectLst/>
                <a:uLnTx/>
                <a:uFillTx/>
                <a:latin typeface="Comic Sans MS" pitchFamily="66" charset="0"/>
                <a:ea typeface="+mn-ea"/>
                <a:cs typeface="+mn-cs"/>
              </a:rPr>
              <a:t>54.  </a:t>
            </a:r>
            <a:r>
              <a:rPr kumimoji="0" lang="en-US" altLang="en-US" sz="2400" b="0" i="0" u="none" strike="noStrike" kern="1200" cap="none" spc="0" normalizeH="0" baseline="0" noProof="0" dirty="0">
                <a:ln>
                  <a:noFill/>
                </a:ln>
                <a:solidFill>
                  <a:srgbClr val="C80000"/>
                </a:solidFill>
                <a:effectLst/>
                <a:uLnTx/>
                <a:uFillTx/>
                <a:latin typeface="Comic Sans MS" pitchFamily="66" charset="0"/>
                <a:ea typeface="+mn-ea"/>
                <a:cs typeface="+mn-cs"/>
              </a:rPr>
              <a:t>If you find 131.25 moles of silver, and silver is selling for about $24.22</a:t>
            </a:r>
            <a:r>
              <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rPr>
              <a:t>*</a:t>
            </a:r>
            <a:r>
              <a:rPr kumimoji="0" lang="en-US" altLang="en-US" sz="2400" b="0" i="0" u="none" strike="noStrike" kern="1200" cap="none" spc="0" normalizeH="0" baseline="0" noProof="0" dirty="0">
                <a:ln>
                  <a:noFill/>
                </a:ln>
                <a:solidFill>
                  <a:srgbClr val="C80000"/>
                </a:solidFill>
                <a:effectLst/>
                <a:uLnTx/>
                <a:uFillTx/>
                <a:latin typeface="Comic Sans MS" pitchFamily="66" charset="0"/>
                <a:ea typeface="+mn-ea"/>
                <a:cs typeface="+mn-cs"/>
              </a:rPr>
              <a:t>/gram, are you rich or just happy?  </a:t>
            </a:r>
            <a:br>
              <a:rPr kumimoji="0" lang="en-US" altLang="en-US" sz="2400" b="0" i="0" u="none" strike="noStrike" kern="1200" cap="none" spc="0" normalizeH="0" baseline="0" noProof="0" dirty="0">
                <a:ln>
                  <a:noFill/>
                </a:ln>
                <a:solidFill>
                  <a:srgbClr val="C80000"/>
                </a:solidFill>
                <a:effectLst/>
                <a:uLnTx/>
                <a:uFillTx/>
                <a:latin typeface="Comic Sans MS" pitchFamily="66" charset="0"/>
                <a:ea typeface="+mn-ea"/>
                <a:cs typeface="+mn-cs"/>
              </a:rPr>
            </a:br>
            <a:endParaRPr kumimoji="0" lang="en-US" altLang="en-US" sz="2400" b="0" i="1" u="none" strike="noStrike" kern="1200" cap="none" spc="0" normalizeH="0" baseline="0" noProof="0" dirty="0">
              <a:ln>
                <a:noFill/>
              </a:ln>
              <a:solidFill>
                <a:srgbClr val="C80000"/>
              </a:solidFill>
              <a:effectLst/>
              <a:uLnTx/>
              <a:uFillTx/>
              <a:latin typeface="Comic Sans MS" pitchFamily="66" charset="0"/>
              <a:ea typeface="+mn-ea"/>
              <a:cs typeface="+mn-cs"/>
            </a:endParaRPr>
          </a:p>
        </p:txBody>
      </p:sp>
      <p:sp>
        <p:nvSpPr>
          <p:cNvPr id="18436" name="Text Box 4"/>
          <p:cNvSpPr txBox="1">
            <a:spLocks noChangeArrowheads="1"/>
          </p:cNvSpPr>
          <p:nvPr/>
        </p:nvSpPr>
        <p:spPr bwMode="auto">
          <a:xfrm>
            <a:off x="2638425" y="2362200"/>
            <a:ext cx="24669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sng" strike="noStrike" kern="1200" cap="none" spc="0" normalizeH="0" baseline="0" noProof="0" dirty="0">
                <a:ln>
                  <a:noFill/>
                </a:ln>
                <a:solidFill>
                  <a:prstClr val="black"/>
                </a:solidFill>
                <a:effectLst/>
                <a:uLnTx/>
                <a:uFillTx/>
                <a:latin typeface="Courier New" pitchFamily="49" charset="0"/>
                <a:ea typeface="+mn-ea"/>
                <a:cs typeface="+mn-cs"/>
              </a:rPr>
              <a:t>131.25 moles Ag</a:t>
            </a:r>
            <a:b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b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1</a:t>
            </a:r>
          </a:p>
        </p:txBody>
      </p:sp>
      <p:pic>
        <p:nvPicPr>
          <p:cNvPr id="3074" name="Picture 2" descr="Image result for silver coins">
            <a:extLst>
              <a:ext uri="{FF2B5EF4-FFF2-40B4-BE49-F238E27FC236}">
                <a16:creationId xmlns:a16="http://schemas.microsoft.com/office/drawing/2014/main" id="{9799CE7F-9872-4236-8752-732D852FC2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751" y="2438400"/>
            <a:ext cx="3188934" cy="31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71587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638425" y="2362200"/>
            <a:ext cx="24669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sng" strike="noStrike" kern="1200" cap="none" spc="0" normalizeH="0" baseline="0" noProof="0" dirty="0">
                <a:ln>
                  <a:noFill/>
                </a:ln>
                <a:solidFill>
                  <a:prstClr val="black"/>
                </a:solidFill>
                <a:effectLst/>
                <a:uLnTx/>
                <a:uFillTx/>
                <a:latin typeface="Courier New" pitchFamily="49" charset="0"/>
                <a:ea typeface="+mn-ea"/>
                <a:cs typeface="+mn-cs"/>
              </a:rPr>
              <a:t>131.25 moles Ag</a:t>
            </a:r>
            <a:b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b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1</a:t>
            </a:r>
          </a:p>
        </p:txBody>
      </p:sp>
      <p:sp>
        <p:nvSpPr>
          <p:cNvPr id="18437" name="Text Box 5"/>
          <p:cNvSpPr txBox="1">
            <a:spLocks noChangeArrowheads="1"/>
          </p:cNvSpPr>
          <p:nvPr/>
        </p:nvSpPr>
        <p:spPr bwMode="auto">
          <a:xfrm>
            <a:off x="5029200" y="2438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ourier New" pitchFamily="49" charset="0"/>
                <a:ea typeface="+mn-ea"/>
                <a:cs typeface="+mn-cs"/>
              </a:rPr>
              <a:t>x</a:t>
            </a:r>
          </a:p>
        </p:txBody>
      </p:sp>
      <p:sp>
        <p:nvSpPr>
          <p:cNvPr id="18438" name="Rectangle 7"/>
          <p:cNvSpPr>
            <a:spLocks noChangeArrowheads="1"/>
          </p:cNvSpPr>
          <p:nvPr/>
        </p:nvSpPr>
        <p:spPr bwMode="auto">
          <a:xfrm>
            <a:off x="5334000" y="2362200"/>
            <a:ext cx="1412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sng" strike="noStrike" kern="1200" cap="none" spc="0" normalizeH="0" baseline="0" noProof="0" dirty="0">
                <a:ln>
                  <a:noFill/>
                </a:ln>
                <a:solidFill>
                  <a:prstClr val="black"/>
                </a:solidFill>
                <a:effectLst/>
                <a:uLnTx/>
                <a:uFillTx/>
                <a:latin typeface="Courier New" pitchFamily="49" charset="0"/>
                <a:ea typeface="+mn-ea"/>
                <a:cs typeface="+mn-cs"/>
              </a:rPr>
              <a:t>108 g Au</a:t>
            </a:r>
            <a:b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b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1 mole Au</a:t>
            </a:r>
          </a:p>
        </p:txBody>
      </p:sp>
      <p:sp>
        <p:nvSpPr>
          <p:cNvPr id="18439" name="Rectangle 9"/>
          <p:cNvSpPr>
            <a:spLocks noChangeArrowheads="1"/>
          </p:cNvSpPr>
          <p:nvPr/>
        </p:nvSpPr>
        <p:spPr bwMode="auto">
          <a:xfrm>
            <a:off x="6629400" y="2438400"/>
            <a:ext cx="2514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  </a:t>
            </a:r>
            <a:endParaRPr kumimoji="0" lang="en-US" altLang="en-US" sz="1800" b="1" i="0" u="none" strike="noStrike" kern="1200" cap="none" spc="0" normalizeH="0" baseline="0" noProof="0" dirty="0">
              <a:ln>
                <a:noFill/>
              </a:ln>
              <a:solidFill>
                <a:srgbClr val="0000FF"/>
              </a:solidFill>
              <a:effectLst/>
              <a:uLnTx/>
              <a:uFillTx/>
              <a:latin typeface="Courier New" pitchFamily="49" charset="0"/>
              <a:ea typeface="+mn-ea"/>
              <a:cs typeface="+mn-cs"/>
            </a:endParaRPr>
          </a:p>
        </p:txBody>
      </p:sp>
      <p:pic>
        <p:nvPicPr>
          <p:cNvPr id="3074" name="Picture 2" descr="Image result for silver coins">
            <a:extLst>
              <a:ext uri="{FF2B5EF4-FFF2-40B4-BE49-F238E27FC236}">
                <a16:creationId xmlns:a16="http://schemas.microsoft.com/office/drawing/2014/main" id="{9799CE7F-9872-4236-8752-732D852FC2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751" y="2438400"/>
            <a:ext cx="3188934" cy="318893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a:extLst>
              <a:ext uri="{FF2B5EF4-FFF2-40B4-BE49-F238E27FC236}">
                <a16:creationId xmlns:a16="http://schemas.microsoft.com/office/drawing/2014/main" id="{23D5F5D0-2B9F-4F87-8A0F-B6BFDFD36C67}"/>
              </a:ext>
            </a:extLst>
          </p:cNvPr>
          <p:cNvSpPr txBox="1">
            <a:spLocks noChangeArrowheads="1"/>
          </p:cNvSpPr>
          <p:nvPr/>
        </p:nvSpPr>
        <p:spPr bwMode="auto">
          <a:xfrm>
            <a:off x="0" y="68689"/>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FF"/>
                </a:solidFill>
                <a:effectLst/>
                <a:uLnTx/>
                <a:uFillTx/>
                <a:latin typeface="Comic Sans MS" pitchFamily="66" charset="0"/>
                <a:ea typeface="+mn-ea"/>
                <a:cs typeface="+mn-cs"/>
              </a:rPr>
              <a:t>54.  </a:t>
            </a:r>
            <a:r>
              <a:rPr kumimoji="0" lang="en-US" altLang="en-US" sz="2400" b="0" i="0" u="none" strike="noStrike" kern="1200" cap="none" spc="0" normalizeH="0" baseline="0" noProof="0" dirty="0">
                <a:ln>
                  <a:noFill/>
                </a:ln>
                <a:solidFill>
                  <a:srgbClr val="C80000"/>
                </a:solidFill>
                <a:effectLst/>
                <a:uLnTx/>
                <a:uFillTx/>
                <a:latin typeface="Comic Sans MS" pitchFamily="66" charset="0"/>
                <a:ea typeface="+mn-ea"/>
                <a:cs typeface="+mn-cs"/>
              </a:rPr>
              <a:t>If you find 131.25 moles of silver, and silver is selling for about $24.22</a:t>
            </a:r>
            <a:r>
              <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rPr>
              <a:t>*</a:t>
            </a:r>
            <a:r>
              <a:rPr kumimoji="0" lang="en-US" altLang="en-US" sz="2400" b="0" i="0" u="none" strike="noStrike" kern="1200" cap="none" spc="0" normalizeH="0" baseline="0" noProof="0" dirty="0">
                <a:ln>
                  <a:noFill/>
                </a:ln>
                <a:solidFill>
                  <a:srgbClr val="C80000"/>
                </a:solidFill>
                <a:effectLst/>
                <a:uLnTx/>
                <a:uFillTx/>
                <a:latin typeface="Comic Sans MS" pitchFamily="66" charset="0"/>
                <a:ea typeface="+mn-ea"/>
                <a:cs typeface="+mn-cs"/>
              </a:rPr>
              <a:t>/gram, are you rich or just happy?  </a:t>
            </a:r>
            <a:br>
              <a:rPr kumimoji="0" lang="en-US" altLang="en-US" sz="2400" b="0" i="0" u="none" strike="noStrike" kern="1200" cap="none" spc="0" normalizeH="0" baseline="0" noProof="0" dirty="0">
                <a:ln>
                  <a:noFill/>
                </a:ln>
                <a:solidFill>
                  <a:srgbClr val="C80000"/>
                </a:solidFill>
                <a:effectLst/>
                <a:uLnTx/>
                <a:uFillTx/>
                <a:latin typeface="Comic Sans MS" pitchFamily="66" charset="0"/>
                <a:ea typeface="+mn-ea"/>
                <a:cs typeface="+mn-cs"/>
              </a:rPr>
            </a:br>
            <a:endParaRPr kumimoji="0" lang="en-US" altLang="en-US" sz="2400" b="0" i="1" u="none" strike="noStrike" kern="1200" cap="none" spc="0" normalizeH="0" baseline="0" noProof="0" dirty="0">
              <a:ln>
                <a:noFill/>
              </a:ln>
              <a:solidFill>
                <a:srgbClr val="C8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42050134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638425" y="2362200"/>
            <a:ext cx="24669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sng" strike="noStrike" kern="1200" cap="none" spc="0" normalizeH="0" baseline="0" noProof="0" dirty="0">
                <a:ln>
                  <a:noFill/>
                </a:ln>
                <a:solidFill>
                  <a:prstClr val="black"/>
                </a:solidFill>
                <a:effectLst/>
                <a:uLnTx/>
                <a:uFillTx/>
                <a:latin typeface="Courier New" pitchFamily="49" charset="0"/>
                <a:ea typeface="+mn-ea"/>
                <a:cs typeface="+mn-cs"/>
              </a:rPr>
              <a:t>131.25 moles Ag</a:t>
            </a:r>
            <a:b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b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1</a:t>
            </a:r>
          </a:p>
        </p:txBody>
      </p:sp>
      <p:sp>
        <p:nvSpPr>
          <p:cNvPr id="18437" name="Text Box 5"/>
          <p:cNvSpPr txBox="1">
            <a:spLocks noChangeArrowheads="1"/>
          </p:cNvSpPr>
          <p:nvPr/>
        </p:nvSpPr>
        <p:spPr bwMode="auto">
          <a:xfrm>
            <a:off x="5029200" y="2438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ourier New" pitchFamily="49" charset="0"/>
                <a:ea typeface="+mn-ea"/>
                <a:cs typeface="+mn-cs"/>
              </a:rPr>
              <a:t>x</a:t>
            </a:r>
          </a:p>
        </p:txBody>
      </p:sp>
      <p:sp>
        <p:nvSpPr>
          <p:cNvPr id="18438" name="Rectangle 7"/>
          <p:cNvSpPr>
            <a:spLocks noChangeArrowheads="1"/>
          </p:cNvSpPr>
          <p:nvPr/>
        </p:nvSpPr>
        <p:spPr bwMode="auto">
          <a:xfrm>
            <a:off x="5334000" y="2362200"/>
            <a:ext cx="1412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sng" strike="noStrike" kern="1200" cap="none" spc="0" normalizeH="0" baseline="0" noProof="0" dirty="0">
                <a:ln>
                  <a:noFill/>
                </a:ln>
                <a:solidFill>
                  <a:prstClr val="black"/>
                </a:solidFill>
                <a:effectLst/>
                <a:uLnTx/>
                <a:uFillTx/>
                <a:latin typeface="Courier New" pitchFamily="49" charset="0"/>
                <a:ea typeface="+mn-ea"/>
                <a:cs typeface="+mn-cs"/>
              </a:rPr>
              <a:t>108 g Au</a:t>
            </a:r>
            <a:b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b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1 mole Au</a:t>
            </a:r>
          </a:p>
        </p:txBody>
      </p:sp>
      <p:sp>
        <p:nvSpPr>
          <p:cNvPr id="18439" name="Rectangle 9"/>
          <p:cNvSpPr>
            <a:spLocks noChangeArrowheads="1"/>
          </p:cNvSpPr>
          <p:nvPr/>
        </p:nvSpPr>
        <p:spPr bwMode="auto">
          <a:xfrm>
            <a:off x="6629400" y="2438400"/>
            <a:ext cx="2514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  </a:t>
            </a:r>
            <a:endParaRPr kumimoji="0" lang="en-US" altLang="en-US" sz="1800" b="1" i="0" u="none" strike="noStrike" kern="1200" cap="none" spc="0" normalizeH="0" baseline="0" noProof="0" dirty="0">
              <a:ln>
                <a:noFill/>
              </a:ln>
              <a:solidFill>
                <a:srgbClr val="0000FF"/>
              </a:solidFill>
              <a:effectLst/>
              <a:uLnTx/>
              <a:uFillTx/>
              <a:latin typeface="Courier New" pitchFamily="49" charset="0"/>
              <a:ea typeface="+mn-ea"/>
              <a:cs typeface="+mn-cs"/>
            </a:endParaRPr>
          </a:p>
        </p:txBody>
      </p:sp>
      <p:pic>
        <p:nvPicPr>
          <p:cNvPr id="3074" name="Picture 2" descr="Image result for silver coins">
            <a:extLst>
              <a:ext uri="{FF2B5EF4-FFF2-40B4-BE49-F238E27FC236}">
                <a16:creationId xmlns:a16="http://schemas.microsoft.com/office/drawing/2014/main" id="{9799CE7F-9872-4236-8752-732D852FC2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751" y="2438400"/>
            <a:ext cx="3188934" cy="318893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0D5B0EF9-F1CE-4CD6-84ED-AC8CE9036ACE}"/>
              </a:ext>
            </a:extLst>
          </p:cNvPr>
          <p:cNvCxnSpPr/>
          <p:nvPr/>
        </p:nvCxnSpPr>
        <p:spPr>
          <a:xfrm flipH="1">
            <a:off x="3886200" y="2362200"/>
            <a:ext cx="1143000" cy="2286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61E4B52A-C13E-4926-8F6F-D7D186998038}"/>
              </a:ext>
            </a:extLst>
          </p:cNvPr>
          <p:cNvCxnSpPr/>
          <p:nvPr/>
        </p:nvCxnSpPr>
        <p:spPr>
          <a:xfrm flipH="1">
            <a:off x="5732364" y="2714503"/>
            <a:ext cx="1143000" cy="22860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 Box 2">
            <a:extLst>
              <a:ext uri="{FF2B5EF4-FFF2-40B4-BE49-F238E27FC236}">
                <a16:creationId xmlns:a16="http://schemas.microsoft.com/office/drawing/2014/main" id="{99B7C140-F391-489A-8E2C-C1FFB376D01B}"/>
              </a:ext>
            </a:extLst>
          </p:cNvPr>
          <p:cNvSpPr txBox="1">
            <a:spLocks noChangeArrowheads="1"/>
          </p:cNvSpPr>
          <p:nvPr/>
        </p:nvSpPr>
        <p:spPr bwMode="auto">
          <a:xfrm>
            <a:off x="0" y="68689"/>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FF"/>
                </a:solidFill>
                <a:effectLst/>
                <a:uLnTx/>
                <a:uFillTx/>
                <a:latin typeface="Comic Sans MS" pitchFamily="66" charset="0"/>
                <a:ea typeface="+mn-ea"/>
                <a:cs typeface="+mn-cs"/>
              </a:rPr>
              <a:t>54.  </a:t>
            </a:r>
            <a:r>
              <a:rPr kumimoji="0" lang="en-US" altLang="en-US" sz="2400" b="0" i="0" u="none" strike="noStrike" kern="1200" cap="none" spc="0" normalizeH="0" baseline="0" noProof="0" dirty="0">
                <a:ln>
                  <a:noFill/>
                </a:ln>
                <a:solidFill>
                  <a:srgbClr val="C80000"/>
                </a:solidFill>
                <a:effectLst/>
                <a:uLnTx/>
                <a:uFillTx/>
                <a:latin typeface="Comic Sans MS" pitchFamily="66" charset="0"/>
                <a:ea typeface="+mn-ea"/>
                <a:cs typeface="+mn-cs"/>
              </a:rPr>
              <a:t>If you find 131.25 moles of silver, and silver is selling for about $24.22</a:t>
            </a:r>
            <a:r>
              <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rPr>
              <a:t>*</a:t>
            </a:r>
            <a:r>
              <a:rPr kumimoji="0" lang="en-US" altLang="en-US" sz="2400" b="0" i="0" u="none" strike="noStrike" kern="1200" cap="none" spc="0" normalizeH="0" baseline="0" noProof="0" dirty="0">
                <a:ln>
                  <a:noFill/>
                </a:ln>
                <a:solidFill>
                  <a:srgbClr val="C80000"/>
                </a:solidFill>
                <a:effectLst/>
                <a:uLnTx/>
                <a:uFillTx/>
                <a:latin typeface="Comic Sans MS" pitchFamily="66" charset="0"/>
                <a:ea typeface="+mn-ea"/>
                <a:cs typeface="+mn-cs"/>
              </a:rPr>
              <a:t>/gram, are you rich or just happy?  </a:t>
            </a:r>
            <a:br>
              <a:rPr kumimoji="0" lang="en-US" altLang="en-US" sz="2400" b="0" i="0" u="none" strike="noStrike" kern="1200" cap="none" spc="0" normalizeH="0" baseline="0" noProof="0" dirty="0">
                <a:ln>
                  <a:noFill/>
                </a:ln>
                <a:solidFill>
                  <a:srgbClr val="C80000"/>
                </a:solidFill>
                <a:effectLst/>
                <a:uLnTx/>
                <a:uFillTx/>
                <a:latin typeface="Comic Sans MS" pitchFamily="66" charset="0"/>
                <a:ea typeface="+mn-ea"/>
                <a:cs typeface="+mn-cs"/>
              </a:rPr>
            </a:br>
            <a:endParaRPr kumimoji="0" lang="en-US" altLang="en-US" sz="2400" b="0" i="1" u="none" strike="noStrike" kern="1200" cap="none" spc="0" normalizeH="0" baseline="0" noProof="0" dirty="0">
              <a:ln>
                <a:noFill/>
              </a:ln>
              <a:solidFill>
                <a:srgbClr val="C8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19123050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638425" y="2362200"/>
            <a:ext cx="24669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sng" strike="noStrike" kern="1200" cap="none" spc="0" normalizeH="0" baseline="0" noProof="0" dirty="0">
                <a:ln>
                  <a:noFill/>
                </a:ln>
                <a:solidFill>
                  <a:prstClr val="black"/>
                </a:solidFill>
                <a:effectLst/>
                <a:uLnTx/>
                <a:uFillTx/>
                <a:latin typeface="Courier New" pitchFamily="49" charset="0"/>
                <a:ea typeface="+mn-ea"/>
                <a:cs typeface="+mn-cs"/>
              </a:rPr>
              <a:t>131.25 moles Ag</a:t>
            </a:r>
            <a:b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b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1</a:t>
            </a:r>
          </a:p>
        </p:txBody>
      </p:sp>
      <p:sp>
        <p:nvSpPr>
          <p:cNvPr id="18437" name="Text Box 5"/>
          <p:cNvSpPr txBox="1">
            <a:spLocks noChangeArrowheads="1"/>
          </p:cNvSpPr>
          <p:nvPr/>
        </p:nvSpPr>
        <p:spPr bwMode="auto">
          <a:xfrm>
            <a:off x="5029200" y="2438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ourier New" pitchFamily="49" charset="0"/>
                <a:ea typeface="+mn-ea"/>
                <a:cs typeface="+mn-cs"/>
              </a:rPr>
              <a:t>x</a:t>
            </a:r>
          </a:p>
        </p:txBody>
      </p:sp>
      <p:sp>
        <p:nvSpPr>
          <p:cNvPr id="18438" name="Rectangle 7"/>
          <p:cNvSpPr>
            <a:spLocks noChangeArrowheads="1"/>
          </p:cNvSpPr>
          <p:nvPr/>
        </p:nvSpPr>
        <p:spPr bwMode="auto">
          <a:xfrm>
            <a:off x="5334000" y="2362200"/>
            <a:ext cx="1412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sng" strike="noStrike" kern="1200" cap="none" spc="0" normalizeH="0" baseline="0" noProof="0" dirty="0">
                <a:ln>
                  <a:noFill/>
                </a:ln>
                <a:solidFill>
                  <a:prstClr val="black"/>
                </a:solidFill>
                <a:effectLst/>
                <a:uLnTx/>
                <a:uFillTx/>
                <a:latin typeface="Courier New" pitchFamily="49" charset="0"/>
                <a:ea typeface="+mn-ea"/>
                <a:cs typeface="+mn-cs"/>
              </a:rPr>
              <a:t>108 g Au</a:t>
            </a:r>
            <a:b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b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1 mole Au</a:t>
            </a:r>
          </a:p>
        </p:txBody>
      </p:sp>
      <p:sp>
        <p:nvSpPr>
          <p:cNvPr id="18439" name="Rectangle 9"/>
          <p:cNvSpPr>
            <a:spLocks noChangeArrowheads="1"/>
          </p:cNvSpPr>
          <p:nvPr/>
        </p:nvSpPr>
        <p:spPr bwMode="auto">
          <a:xfrm>
            <a:off x="6629400" y="2438400"/>
            <a:ext cx="2514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 14,175 g Ag </a:t>
            </a:r>
            <a:endParaRPr kumimoji="0" lang="en-US" altLang="en-US" sz="1800" b="1" i="0" u="none" strike="noStrike" kern="1200" cap="none" spc="0" normalizeH="0" baseline="0" noProof="0" dirty="0">
              <a:ln>
                <a:noFill/>
              </a:ln>
              <a:solidFill>
                <a:srgbClr val="0000FF"/>
              </a:solidFill>
              <a:effectLst/>
              <a:uLnTx/>
              <a:uFillTx/>
              <a:latin typeface="Courier New" pitchFamily="49" charset="0"/>
              <a:ea typeface="+mn-ea"/>
              <a:cs typeface="+mn-cs"/>
            </a:endParaRPr>
          </a:p>
        </p:txBody>
      </p:sp>
      <p:pic>
        <p:nvPicPr>
          <p:cNvPr id="3074" name="Picture 2" descr="Image result for silver coins">
            <a:extLst>
              <a:ext uri="{FF2B5EF4-FFF2-40B4-BE49-F238E27FC236}">
                <a16:creationId xmlns:a16="http://schemas.microsoft.com/office/drawing/2014/main" id="{9799CE7F-9872-4236-8752-732D852FC2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751" y="2438400"/>
            <a:ext cx="3188934" cy="31889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A78872-C63D-48E7-80DF-BA01274C04E7}"/>
              </a:ext>
            </a:extLst>
          </p:cNvPr>
          <p:cNvSpPr txBox="1"/>
          <p:nvPr/>
        </p:nvSpPr>
        <p:spPr>
          <a:xfrm>
            <a:off x="2638425" y="5627334"/>
            <a:ext cx="6124575"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6600"/>
                </a:solidFill>
                <a:effectLst/>
                <a:uLnTx/>
                <a:uFillTx/>
                <a:latin typeface="Arial" charset="0"/>
                <a:ea typeface="+mn-ea"/>
                <a:cs typeface="+mn-cs"/>
              </a:rPr>
              <a:t>Then, multiply grams of silver by price of silver per gram</a:t>
            </a:r>
          </a:p>
        </p:txBody>
      </p:sp>
      <p:cxnSp>
        <p:nvCxnSpPr>
          <p:cNvPr id="9" name="Straight Connector 8">
            <a:extLst>
              <a:ext uri="{FF2B5EF4-FFF2-40B4-BE49-F238E27FC236}">
                <a16:creationId xmlns:a16="http://schemas.microsoft.com/office/drawing/2014/main" id="{0E8853F0-9338-4AC8-82E1-DFE187F071CB}"/>
              </a:ext>
            </a:extLst>
          </p:cNvPr>
          <p:cNvCxnSpPr/>
          <p:nvPr/>
        </p:nvCxnSpPr>
        <p:spPr>
          <a:xfrm flipH="1">
            <a:off x="5732364" y="2714503"/>
            <a:ext cx="1143000" cy="2286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1981AE43-7D51-4223-8CB1-511CF6D2CDA5}"/>
              </a:ext>
            </a:extLst>
          </p:cNvPr>
          <p:cNvCxnSpPr/>
          <p:nvPr/>
        </p:nvCxnSpPr>
        <p:spPr>
          <a:xfrm flipH="1">
            <a:off x="3886200" y="2362200"/>
            <a:ext cx="1143000" cy="22860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 name="Text Box 2">
            <a:extLst>
              <a:ext uri="{FF2B5EF4-FFF2-40B4-BE49-F238E27FC236}">
                <a16:creationId xmlns:a16="http://schemas.microsoft.com/office/drawing/2014/main" id="{734F7E55-DA2C-4318-8009-175ED528045A}"/>
              </a:ext>
            </a:extLst>
          </p:cNvPr>
          <p:cNvSpPr txBox="1">
            <a:spLocks noChangeArrowheads="1"/>
          </p:cNvSpPr>
          <p:nvPr/>
        </p:nvSpPr>
        <p:spPr bwMode="auto">
          <a:xfrm>
            <a:off x="0" y="68689"/>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FF"/>
                </a:solidFill>
                <a:effectLst/>
                <a:uLnTx/>
                <a:uFillTx/>
                <a:latin typeface="Comic Sans MS" pitchFamily="66" charset="0"/>
                <a:ea typeface="+mn-ea"/>
                <a:cs typeface="+mn-cs"/>
              </a:rPr>
              <a:t>54.  </a:t>
            </a:r>
            <a:r>
              <a:rPr kumimoji="0" lang="en-US" altLang="en-US" sz="2400" b="0" i="0" u="none" strike="noStrike" kern="1200" cap="none" spc="0" normalizeH="0" baseline="0" noProof="0" dirty="0">
                <a:ln>
                  <a:noFill/>
                </a:ln>
                <a:solidFill>
                  <a:srgbClr val="C80000"/>
                </a:solidFill>
                <a:effectLst/>
                <a:uLnTx/>
                <a:uFillTx/>
                <a:latin typeface="Comic Sans MS" pitchFamily="66" charset="0"/>
                <a:ea typeface="+mn-ea"/>
                <a:cs typeface="+mn-cs"/>
              </a:rPr>
              <a:t>If you find 131.25 moles of silver, and silver is selling for about $24.22</a:t>
            </a:r>
            <a:r>
              <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rPr>
              <a:t>*</a:t>
            </a:r>
            <a:r>
              <a:rPr kumimoji="0" lang="en-US" altLang="en-US" sz="2400" b="0" i="0" u="none" strike="noStrike" kern="1200" cap="none" spc="0" normalizeH="0" baseline="0" noProof="0" dirty="0">
                <a:ln>
                  <a:noFill/>
                </a:ln>
                <a:solidFill>
                  <a:srgbClr val="C80000"/>
                </a:solidFill>
                <a:effectLst/>
                <a:uLnTx/>
                <a:uFillTx/>
                <a:latin typeface="Comic Sans MS" pitchFamily="66" charset="0"/>
                <a:ea typeface="+mn-ea"/>
                <a:cs typeface="+mn-cs"/>
              </a:rPr>
              <a:t>/gram, are you rich or just happy?  </a:t>
            </a:r>
            <a:br>
              <a:rPr kumimoji="0" lang="en-US" altLang="en-US" sz="2400" b="0" i="0" u="none" strike="noStrike" kern="1200" cap="none" spc="0" normalizeH="0" baseline="0" noProof="0" dirty="0">
                <a:ln>
                  <a:noFill/>
                </a:ln>
                <a:solidFill>
                  <a:srgbClr val="C80000"/>
                </a:solidFill>
                <a:effectLst/>
                <a:uLnTx/>
                <a:uFillTx/>
                <a:latin typeface="Comic Sans MS" pitchFamily="66" charset="0"/>
                <a:ea typeface="+mn-ea"/>
                <a:cs typeface="+mn-cs"/>
              </a:rPr>
            </a:br>
            <a:endParaRPr kumimoji="0" lang="en-US" altLang="en-US" sz="2400" b="0" i="1" u="none" strike="noStrike" kern="1200" cap="none" spc="0" normalizeH="0" baseline="0" noProof="0" dirty="0">
              <a:ln>
                <a:noFill/>
              </a:ln>
              <a:solidFill>
                <a:srgbClr val="C8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16828179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638425" y="2362200"/>
            <a:ext cx="24669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sng" strike="noStrike" kern="1200" cap="none" spc="0" normalizeH="0" baseline="0" noProof="0" dirty="0">
                <a:ln>
                  <a:noFill/>
                </a:ln>
                <a:solidFill>
                  <a:prstClr val="black"/>
                </a:solidFill>
                <a:effectLst/>
                <a:uLnTx/>
                <a:uFillTx/>
                <a:latin typeface="Courier New" pitchFamily="49" charset="0"/>
                <a:ea typeface="+mn-ea"/>
                <a:cs typeface="+mn-cs"/>
              </a:rPr>
              <a:t>131.25 moles Ag</a:t>
            </a:r>
            <a:b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b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1</a:t>
            </a:r>
          </a:p>
        </p:txBody>
      </p:sp>
      <p:sp>
        <p:nvSpPr>
          <p:cNvPr id="18437" name="Text Box 5"/>
          <p:cNvSpPr txBox="1">
            <a:spLocks noChangeArrowheads="1"/>
          </p:cNvSpPr>
          <p:nvPr/>
        </p:nvSpPr>
        <p:spPr bwMode="auto">
          <a:xfrm>
            <a:off x="5029200" y="2438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ourier New" pitchFamily="49" charset="0"/>
                <a:ea typeface="+mn-ea"/>
                <a:cs typeface="+mn-cs"/>
              </a:rPr>
              <a:t>x</a:t>
            </a:r>
          </a:p>
        </p:txBody>
      </p:sp>
      <p:sp>
        <p:nvSpPr>
          <p:cNvPr id="18438" name="Rectangle 7"/>
          <p:cNvSpPr>
            <a:spLocks noChangeArrowheads="1"/>
          </p:cNvSpPr>
          <p:nvPr/>
        </p:nvSpPr>
        <p:spPr bwMode="auto">
          <a:xfrm>
            <a:off x="5334000" y="2362200"/>
            <a:ext cx="1412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sng" strike="noStrike" kern="1200" cap="none" spc="0" normalizeH="0" baseline="0" noProof="0" dirty="0">
                <a:ln>
                  <a:noFill/>
                </a:ln>
                <a:solidFill>
                  <a:prstClr val="black"/>
                </a:solidFill>
                <a:effectLst/>
                <a:uLnTx/>
                <a:uFillTx/>
                <a:latin typeface="Courier New" pitchFamily="49" charset="0"/>
                <a:ea typeface="+mn-ea"/>
                <a:cs typeface="+mn-cs"/>
              </a:rPr>
              <a:t>108 g Au</a:t>
            </a:r>
            <a:b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b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1 mole Au</a:t>
            </a:r>
          </a:p>
        </p:txBody>
      </p:sp>
      <p:sp>
        <p:nvSpPr>
          <p:cNvPr id="18439" name="Rectangle 9"/>
          <p:cNvSpPr>
            <a:spLocks noChangeArrowheads="1"/>
          </p:cNvSpPr>
          <p:nvPr/>
        </p:nvSpPr>
        <p:spPr bwMode="auto">
          <a:xfrm>
            <a:off x="6629400" y="2438400"/>
            <a:ext cx="2514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 14,175 g Ag </a:t>
            </a:r>
            <a:endParaRPr kumimoji="0" lang="en-US" altLang="en-US" sz="1800" b="1" i="0" u="none" strike="noStrike" kern="1200" cap="none" spc="0" normalizeH="0" baseline="0" noProof="0" dirty="0">
              <a:ln>
                <a:noFill/>
              </a:ln>
              <a:solidFill>
                <a:srgbClr val="0000FF"/>
              </a:solidFill>
              <a:effectLst/>
              <a:uLnTx/>
              <a:uFillTx/>
              <a:latin typeface="Courier New" pitchFamily="49" charset="0"/>
              <a:ea typeface="+mn-ea"/>
              <a:cs typeface="+mn-cs"/>
            </a:endParaRPr>
          </a:p>
        </p:txBody>
      </p:sp>
      <p:sp>
        <p:nvSpPr>
          <p:cNvPr id="18440" name="Line 10"/>
          <p:cNvSpPr>
            <a:spLocks noChangeShapeType="1"/>
          </p:cNvSpPr>
          <p:nvPr/>
        </p:nvSpPr>
        <p:spPr bwMode="auto">
          <a:xfrm flipH="1">
            <a:off x="4114800" y="2971800"/>
            <a:ext cx="3505200" cy="1676400"/>
          </a:xfrm>
          <a:prstGeom prst="line">
            <a:avLst/>
          </a:prstGeom>
          <a:noFill/>
          <a:ln w="63500">
            <a:solidFill>
              <a:srgbClr val="C8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441" name="Text Box 11"/>
          <p:cNvSpPr txBox="1">
            <a:spLocks noChangeArrowheads="1"/>
          </p:cNvSpPr>
          <p:nvPr/>
        </p:nvSpPr>
        <p:spPr bwMode="auto">
          <a:xfrm>
            <a:off x="2971800" y="4953000"/>
            <a:ext cx="1905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sng" strike="noStrike" kern="1200" cap="none" spc="0" normalizeH="0" baseline="0" noProof="0" dirty="0">
                <a:ln>
                  <a:noFill/>
                </a:ln>
                <a:solidFill>
                  <a:prstClr val="black"/>
                </a:solidFill>
                <a:effectLst/>
                <a:uLnTx/>
                <a:uFillTx/>
                <a:latin typeface="Courier New" pitchFamily="49" charset="0"/>
                <a:ea typeface="+mn-ea"/>
                <a:cs typeface="+mn-cs"/>
              </a:rPr>
              <a:t>14,175 g Ag</a:t>
            </a:r>
            <a:br>
              <a:rPr kumimoji="0" lang="en-US" altLang="en-US" sz="1800" b="0" i="0" u="sng" strike="noStrike" kern="1200" cap="none" spc="0" normalizeH="0" baseline="0" noProof="0" dirty="0">
                <a:ln>
                  <a:noFill/>
                </a:ln>
                <a:solidFill>
                  <a:prstClr val="black"/>
                </a:solidFill>
                <a:effectLst/>
                <a:uLnTx/>
                <a:uFillTx/>
                <a:latin typeface="Courier New" pitchFamily="49" charset="0"/>
                <a:ea typeface="+mn-ea"/>
                <a:cs typeface="+mn-cs"/>
              </a:rPr>
            </a:b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1</a:t>
            </a:r>
          </a:p>
        </p:txBody>
      </p:sp>
      <p:sp>
        <p:nvSpPr>
          <p:cNvPr id="18442" name="Rectangle 13"/>
          <p:cNvSpPr>
            <a:spLocks noChangeArrowheads="1"/>
          </p:cNvSpPr>
          <p:nvPr/>
        </p:nvSpPr>
        <p:spPr bwMode="auto">
          <a:xfrm>
            <a:off x="4724400" y="5105400"/>
            <a:ext cx="32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ourier New" pitchFamily="49" charset="0"/>
                <a:ea typeface="+mn-ea"/>
                <a:cs typeface="+mn-cs"/>
              </a:rPr>
              <a:t>x</a:t>
            </a:r>
          </a:p>
        </p:txBody>
      </p:sp>
      <p:sp>
        <p:nvSpPr>
          <p:cNvPr id="18443" name="Rectangle 15"/>
          <p:cNvSpPr>
            <a:spLocks noChangeArrowheads="1"/>
          </p:cNvSpPr>
          <p:nvPr/>
        </p:nvSpPr>
        <p:spPr bwMode="auto">
          <a:xfrm>
            <a:off x="5237668" y="4953000"/>
            <a:ext cx="10118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sng" strike="noStrike" kern="1200" cap="none" spc="0" normalizeH="0" baseline="0" noProof="0" dirty="0">
                <a:ln>
                  <a:noFill/>
                </a:ln>
                <a:solidFill>
                  <a:prstClr val="black"/>
                </a:solidFill>
                <a:effectLst/>
                <a:uLnTx/>
                <a:uFillTx/>
                <a:latin typeface="Courier New" pitchFamily="49" charset="0"/>
                <a:ea typeface="+mn-ea"/>
                <a:cs typeface="+mn-cs"/>
              </a:rPr>
              <a:t>$24.22</a:t>
            </a:r>
            <a:br>
              <a:rPr kumimoji="0" lang="en-US" altLang="en-US" sz="1800" b="0" i="0" u="sng" strike="noStrike" kern="1200" cap="none" spc="0" normalizeH="0" baseline="0" noProof="0" dirty="0">
                <a:ln>
                  <a:noFill/>
                </a:ln>
                <a:solidFill>
                  <a:prstClr val="black"/>
                </a:solidFill>
                <a:effectLst/>
                <a:uLnTx/>
                <a:uFillTx/>
                <a:latin typeface="Courier New" pitchFamily="49" charset="0"/>
                <a:ea typeface="+mn-ea"/>
                <a:cs typeface="+mn-cs"/>
              </a:rPr>
            </a:b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1 g Ag</a:t>
            </a:r>
          </a:p>
        </p:txBody>
      </p:sp>
      <p:sp>
        <p:nvSpPr>
          <p:cNvPr id="18444" name="Rectangle 17"/>
          <p:cNvSpPr>
            <a:spLocks noChangeArrowheads="1"/>
          </p:cNvSpPr>
          <p:nvPr/>
        </p:nvSpPr>
        <p:spPr bwMode="auto">
          <a:xfrm>
            <a:off x="6160734" y="4989513"/>
            <a:ext cx="298326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itchFamily="49" charset="0"/>
                <a:ea typeface="+mn-ea"/>
                <a:cs typeface="+mn-cs"/>
              </a:rPr>
              <a:t> =  </a:t>
            </a:r>
            <a:r>
              <a:rPr kumimoji="0" lang="en-US" altLang="en-US" sz="2400" b="1" i="0" u="none" strike="noStrike" kern="1200" cap="none" spc="0" normalizeH="0" baseline="0" noProof="0" dirty="0">
                <a:ln>
                  <a:noFill/>
                </a:ln>
                <a:solidFill>
                  <a:srgbClr val="FF0000"/>
                </a:solidFill>
                <a:effectLst/>
                <a:uLnTx/>
                <a:uFillTx/>
                <a:latin typeface="Courier New" pitchFamily="49" charset="0"/>
                <a:ea typeface="+mn-ea"/>
                <a:cs typeface="+mn-cs"/>
              </a:rPr>
              <a:t>$343,318.50</a:t>
            </a:r>
            <a:r>
              <a:rPr kumimoji="0" lang="en-US" altLang="en-US" sz="2400" b="0" i="0" u="none" strike="noStrike" kern="1200" cap="none" spc="0" normalizeH="0" baseline="0" noProof="0" dirty="0">
                <a:ln>
                  <a:noFill/>
                </a:ln>
                <a:solidFill>
                  <a:prstClr val="black"/>
                </a:solidFill>
                <a:effectLst/>
                <a:uLnTx/>
                <a:uFillTx/>
                <a:latin typeface="Courier New" pitchFamily="49" charset="0"/>
                <a:ea typeface="+mn-ea"/>
                <a:cs typeface="+mn-cs"/>
              </a:rPr>
              <a:t>       </a:t>
            </a:r>
            <a:br>
              <a:rPr kumimoji="0" lang="en-US" altLang="en-US" sz="2400" b="0" i="0" u="none" strike="noStrike" kern="1200" cap="none" spc="0" normalizeH="0" baseline="0" noProof="0" dirty="0">
                <a:ln>
                  <a:noFill/>
                </a:ln>
                <a:solidFill>
                  <a:prstClr val="black"/>
                </a:solidFill>
                <a:effectLst/>
                <a:uLnTx/>
                <a:uFillTx/>
                <a:latin typeface="Courier New" pitchFamily="49" charset="0"/>
                <a:ea typeface="+mn-ea"/>
                <a:cs typeface="+mn-cs"/>
              </a:rPr>
            </a:br>
            <a:r>
              <a:rPr kumimoji="0" lang="en-US" altLang="en-US" sz="2400" b="0" i="0" u="none" strike="noStrike" kern="1200" cap="none" spc="0" normalizeH="0" baseline="0" noProof="0" dirty="0">
                <a:ln>
                  <a:noFill/>
                </a:ln>
                <a:solidFill>
                  <a:prstClr val="black"/>
                </a:solidFill>
                <a:effectLst/>
                <a:uLnTx/>
                <a:uFillTx/>
                <a:latin typeface="Courier New" pitchFamily="49" charset="0"/>
                <a:ea typeface="+mn-ea"/>
                <a:cs typeface="+mn-cs"/>
              </a:rPr>
              <a:t>    </a:t>
            </a:r>
            <a:r>
              <a:rPr kumimoji="0" lang="en-US" altLang="en-US" sz="1800" b="1" i="0" u="none" strike="noStrike" kern="1200" cap="none" spc="0" normalizeH="0" baseline="0" noProof="0" dirty="0">
                <a:ln>
                  <a:noFill/>
                </a:ln>
                <a:solidFill>
                  <a:srgbClr val="0000FF"/>
                </a:solidFill>
                <a:effectLst/>
                <a:uLnTx/>
                <a:uFillTx/>
                <a:latin typeface="Courier New" pitchFamily="49" charset="0"/>
                <a:ea typeface="+mn-ea"/>
                <a:cs typeface="+mn-cs"/>
              </a:rPr>
              <a:t>(wow)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000FF"/>
              </a:solidFill>
              <a:effectLst/>
              <a:uLnTx/>
              <a:uFillTx/>
              <a:latin typeface="Courier New" pitchFamily="49"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Courier New" pitchFamily="49" charset="0"/>
                <a:ea typeface="+mn-ea"/>
                <a:cs typeface="+mn-cs"/>
              </a:rPr>
              <a:t> Not too shabby</a:t>
            </a:r>
          </a:p>
        </p:txBody>
      </p:sp>
      <p:pic>
        <p:nvPicPr>
          <p:cNvPr id="3074" name="Picture 2" descr="Image result for silver coins">
            <a:extLst>
              <a:ext uri="{FF2B5EF4-FFF2-40B4-BE49-F238E27FC236}">
                <a16:creationId xmlns:a16="http://schemas.microsoft.com/office/drawing/2014/main" id="{9799CE7F-9872-4236-8752-732D852FC2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751" y="2438400"/>
            <a:ext cx="3188934" cy="3188934"/>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a:extLst>
              <a:ext uri="{FF2B5EF4-FFF2-40B4-BE49-F238E27FC236}">
                <a16:creationId xmlns:a16="http://schemas.microsoft.com/office/drawing/2014/main" id="{EC0960FC-E84B-4A94-9340-2F47A5056E69}"/>
              </a:ext>
            </a:extLst>
          </p:cNvPr>
          <p:cNvSpPr txBox="1">
            <a:spLocks noChangeArrowheads="1"/>
          </p:cNvSpPr>
          <p:nvPr/>
        </p:nvSpPr>
        <p:spPr bwMode="auto">
          <a:xfrm>
            <a:off x="0" y="68689"/>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FF"/>
                </a:solidFill>
                <a:effectLst/>
                <a:uLnTx/>
                <a:uFillTx/>
                <a:latin typeface="Comic Sans MS" pitchFamily="66" charset="0"/>
                <a:ea typeface="+mn-ea"/>
                <a:cs typeface="+mn-cs"/>
              </a:rPr>
              <a:t>54.  </a:t>
            </a:r>
            <a:r>
              <a:rPr kumimoji="0" lang="en-US" altLang="en-US" sz="2400" b="0" i="0" u="none" strike="noStrike" kern="1200" cap="none" spc="0" normalizeH="0" baseline="0" noProof="0" dirty="0">
                <a:ln>
                  <a:noFill/>
                </a:ln>
                <a:solidFill>
                  <a:srgbClr val="C80000"/>
                </a:solidFill>
                <a:effectLst/>
                <a:uLnTx/>
                <a:uFillTx/>
                <a:latin typeface="Comic Sans MS" pitchFamily="66" charset="0"/>
                <a:ea typeface="+mn-ea"/>
                <a:cs typeface="+mn-cs"/>
              </a:rPr>
              <a:t>If you find 131.25 moles of silver, and silver is selling for about $24.22</a:t>
            </a:r>
            <a:r>
              <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rPr>
              <a:t>*</a:t>
            </a:r>
            <a:r>
              <a:rPr kumimoji="0" lang="en-US" altLang="en-US" sz="2400" b="0" i="0" u="none" strike="noStrike" kern="1200" cap="none" spc="0" normalizeH="0" baseline="0" noProof="0" dirty="0">
                <a:ln>
                  <a:noFill/>
                </a:ln>
                <a:solidFill>
                  <a:srgbClr val="C80000"/>
                </a:solidFill>
                <a:effectLst/>
                <a:uLnTx/>
                <a:uFillTx/>
                <a:latin typeface="Comic Sans MS" pitchFamily="66" charset="0"/>
                <a:ea typeface="+mn-ea"/>
                <a:cs typeface="+mn-cs"/>
              </a:rPr>
              <a:t>/gram, are you rich or just happy?  </a:t>
            </a:r>
            <a:br>
              <a:rPr kumimoji="0" lang="en-US" altLang="en-US" sz="2400" b="0" i="0" u="none" strike="noStrike" kern="1200" cap="none" spc="0" normalizeH="0" baseline="0" noProof="0" dirty="0">
                <a:ln>
                  <a:noFill/>
                </a:ln>
                <a:solidFill>
                  <a:srgbClr val="C80000"/>
                </a:solidFill>
                <a:effectLst/>
                <a:uLnTx/>
                <a:uFillTx/>
                <a:latin typeface="Comic Sans MS" pitchFamily="66" charset="0"/>
                <a:ea typeface="+mn-ea"/>
                <a:cs typeface="+mn-cs"/>
              </a:rPr>
            </a:br>
            <a:endParaRPr kumimoji="0" lang="en-US" altLang="en-US" sz="2400" b="0" i="1" u="none" strike="noStrike" kern="1200" cap="none" spc="0" normalizeH="0" baseline="0" noProof="0" dirty="0">
              <a:ln>
                <a:noFill/>
              </a:ln>
              <a:solidFill>
                <a:srgbClr val="C8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407462613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 y="0"/>
            <a:ext cx="9144000" cy="1470025"/>
          </a:xfrm>
        </p:spPr>
        <p:txBody>
          <a:bodyPr rtlCol="0">
            <a:normAutofit/>
          </a:bodyPr>
          <a:lstStyle/>
          <a:p>
            <a:pPr eaLnBrk="1" fontAlgn="auto" hangingPunct="1">
              <a:spcAft>
                <a:spcPts val="0"/>
              </a:spcAft>
              <a:defRPr/>
            </a:pPr>
            <a:r>
              <a:rPr lang="en-US" dirty="0"/>
              <a:t>REVIEW:  mole problems and percent composition by mass problems.  </a:t>
            </a:r>
          </a:p>
        </p:txBody>
      </p:sp>
      <p:sp>
        <p:nvSpPr>
          <p:cNvPr id="2051" name="Subtitle 2"/>
          <p:cNvSpPr>
            <a:spLocks noGrp="1"/>
          </p:cNvSpPr>
          <p:nvPr>
            <p:ph type="subTitle" idx="1"/>
          </p:nvPr>
        </p:nvSpPr>
        <p:spPr>
          <a:xfrm>
            <a:off x="1447800" y="2590800"/>
            <a:ext cx="6400800" cy="1752600"/>
          </a:xfrm>
        </p:spPr>
        <p:txBody>
          <a:bodyPr/>
          <a:lstStyle/>
          <a:p>
            <a:pPr eaLnBrk="1" hangingPunct="1"/>
            <a:r>
              <a:rPr lang="en-US" altLang="en-US" dirty="0">
                <a:solidFill>
                  <a:srgbClr val="FF0000"/>
                </a:solidFill>
              </a:rPr>
              <a:t>Get a calculator and reference table, mole island maps will help.</a:t>
            </a:r>
          </a:p>
        </p:txBody>
      </p:sp>
      <p:sp>
        <p:nvSpPr>
          <p:cNvPr id="2052" name="TextBox 3"/>
          <p:cNvSpPr txBox="1">
            <a:spLocks noChangeArrowheads="1"/>
          </p:cNvSpPr>
          <p:nvPr/>
        </p:nvSpPr>
        <p:spPr bwMode="auto">
          <a:xfrm>
            <a:off x="381000" y="44196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CC"/>
                </a:solidFill>
                <a:effectLst/>
                <a:uLnTx/>
                <a:uFillTx/>
                <a:latin typeface="Comic Sans MS" pitchFamily="66" charset="0"/>
                <a:ea typeface="+mn-ea"/>
                <a:cs typeface="+mn-cs"/>
              </a:rPr>
              <a:t>In 35 minutes you will own mole problems, molar mass, and percent comp by mass, or else you will come in to see me for extra help.  There is no in between on this.  </a:t>
            </a:r>
            <a:r>
              <a:rPr kumimoji="0" lang="en-US" altLang="en-US" sz="2800" b="1" i="0" u="none" strike="noStrike" kern="1200" cap="none" spc="0" normalizeH="0" baseline="0" noProof="0" dirty="0">
                <a:ln>
                  <a:noFill/>
                </a:ln>
                <a:solidFill>
                  <a:srgbClr val="006600"/>
                </a:solidFill>
                <a:effectLst/>
                <a:uLnTx/>
                <a:uFillTx/>
                <a:latin typeface="Comic Sans MS" pitchFamily="66" charset="0"/>
                <a:ea typeface="+mn-ea"/>
                <a:cs typeface="+mn-cs"/>
              </a:rPr>
              <a:t>Own it today.</a:t>
            </a:r>
          </a:p>
        </p:txBody>
      </p:sp>
    </p:spTree>
    <p:extLst>
      <p:ext uri="{BB962C8B-B14F-4D97-AF65-F5344CB8AC3E}">
        <p14:creationId xmlns:p14="http://schemas.microsoft.com/office/powerpoint/2010/main" val="4270732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52400" y="152400"/>
            <a:ext cx="8686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a:solidFill>
                  <a:srgbClr val="FF0000"/>
                </a:solidFill>
              </a:rPr>
              <a:t>11.  The HONClBrIF Twins need special attention.</a:t>
            </a:r>
          </a:p>
          <a:p>
            <a:pPr eaLnBrk="1" hangingPunct="1">
              <a:spcBef>
                <a:spcPct val="0"/>
              </a:spcBef>
              <a:buFontTx/>
              <a:buNone/>
            </a:pPr>
            <a:endParaRPr lang="en-US" altLang="en-US" sz="1800" dirty="0"/>
          </a:p>
          <a:p>
            <a:pPr eaLnBrk="1" hangingPunct="1">
              <a:spcBef>
                <a:spcPct val="0"/>
              </a:spcBef>
              <a:buFontTx/>
              <a:buNone/>
            </a:pPr>
            <a:r>
              <a:rPr lang="en-US" altLang="en-US" sz="1800" dirty="0"/>
              <a:t>They exist in nature, when PURE, as diatomic molecules, not individual atoms.</a:t>
            </a:r>
          </a:p>
          <a:p>
            <a:pPr eaLnBrk="1" hangingPunct="1">
              <a:spcBef>
                <a:spcPct val="0"/>
              </a:spcBef>
              <a:buFontTx/>
              <a:buNone/>
            </a:pPr>
            <a:r>
              <a:rPr lang="en-US" altLang="en-US" sz="1800" dirty="0"/>
              <a:t>So, their </a:t>
            </a:r>
            <a:r>
              <a:rPr lang="en-US" altLang="en-US" sz="1800" b="1" dirty="0">
                <a:solidFill>
                  <a:srgbClr val="0000CC"/>
                </a:solidFill>
              </a:rPr>
              <a:t>MOLAR MASS</a:t>
            </a:r>
            <a:r>
              <a:rPr lang="en-US" altLang="en-US" sz="1800" dirty="0"/>
              <a:t>, the mass of one mole of a substance is as follows…</a:t>
            </a:r>
          </a:p>
          <a:p>
            <a:pPr eaLnBrk="1" hangingPunct="1">
              <a:spcBef>
                <a:spcPct val="0"/>
              </a:spcBef>
              <a:buFontTx/>
              <a:buNone/>
            </a:pPr>
            <a:endParaRPr lang="en-US" altLang="en-US" sz="1800" dirty="0"/>
          </a:p>
          <a:p>
            <a:pPr eaLnBrk="1" hangingPunct="1">
              <a:spcBef>
                <a:spcPct val="0"/>
              </a:spcBef>
              <a:buFontTx/>
              <a:buNone/>
            </a:pPr>
            <a:r>
              <a:rPr lang="en-US" altLang="en-US" sz="2400" b="1" dirty="0"/>
              <a:t>    H</a:t>
            </a:r>
            <a:r>
              <a:rPr lang="en-US" altLang="en-US" sz="2400" b="1" baseline="-25000" dirty="0"/>
              <a:t>2</a:t>
            </a:r>
            <a:r>
              <a:rPr lang="en-US" altLang="en-US" sz="2400" b="1" dirty="0"/>
              <a:t>    2 x 1g = 2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O</a:t>
            </a:r>
            <a:r>
              <a:rPr lang="en-US" altLang="en-US" sz="2400" b="1" baseline="-25000" dirty="0"/>
              <a:t>2</a:t>
            </a:r>
            <a:r>
              <a:rPr lang="en-US" altLang="en-US" sz="2400" b="1" dirty="0"/>
              <a:t>    2 x 16 g = 32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N</a:t>
            </a:r>
            <a:r>
              <a:rPr lang="en-US" altLang="en-US" sz="2400" b="1" baseline="-25000" dirty="0"/>
              <a:t>2</a:t>
            </a:r>
            <a:r>
              <a:rPr lang="en-US" altLang="en-US" sz="2400" b="1" dirty="0"/>
              <a:t>    2 x 14g = 28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Cl</a:t>
            </a:r>
            <a:r>
              <a:rPr lang="en-US" altLang="en-US" sz="2400" b="1" baseline="-25000" dirty="0"/>
              <a:t>2</a:t>
            </a:r>
            <a:r>
              <a:rPr lang="en-US" altLang="en-US" sz="2400" b="1" dirty="0"/>
              <a:t>   2 x 35g = 70 g/mole </a:t>
            </a:r>
          </a:p>
          <a:p>
            <a:pPr eaLnBrk="1" hangingPunct="1">
              <a:spcBef>
                <a:spcPct val="0"/>
              </a:spcBef>
              <a:buFontTx/>
              <a:buNone/>
            </a:pPr>
            <a:endParaRPr lang="en-US" altLang="en-US" sz="2400" b="1" dirty="0"/>
          </a:p>
          <a:p>
            <a:pPr eaLnBrk="1" hangingPunct="1">
              <a:spcBef>
                <a:spcPct val="0"/>
              </a:spcBef>
              <a:buFontTx/>
              <a:buNone/>
            </a:pPr>
            <a:r>
              <a:rPr lang="en-US" altLang="en-US" sz="2400" b="1" dirty="0"/>
              <a:t>    </a:t>
            </a:r>
            <a:r>
              <a:rPr lang="en-US" altLang="en-US" sz="2400" b="1" dirty="0">
                <a:solidFill>
                  <a:srgbClr val="FF0000"/>
                </a:solidFill>
              </a:rPr>
              <a:t>Br</a:t>
            </a:r>
            <a:r>
              <a:rPr lang="en-US" altLang="en-US" sz="2400" b="1" baseline="-25000" dirty="0">
                <a:solidFill>
                  <a:srgbClr val="FF0000"/>
                </a:solidFill>
              </a:rPr>
              <a:t>2</a:t>
            </a:r>
            <a:r>
              <a:rPr lang="en-US" altLang="en-US" sz="2400" b="1" dirty="0">
                <a:solidFill>
                  <a:srgbClr val="FF0000"/>
                </a:solidFill>
              </a:rPr>
              <a:t>   2 x 80g = 160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a:t>
            </a:r>
          </a:p>
        </p:txBody>
      </p:sp>
      <p:sp>
        <p:nvSpPr>
          <p:cNvPr id="9219" name="TextBox 2"/>
          <p:cNvSpPr txBox="1">
            <a:spLocks noChangeArrowheads="1"/>
          </p:cNvSpPr>
          <p:nvPr/>
        </p:nvSpPr>
        <p:spPr bwMode="auto">
          <a:xfrm>
            <a:off x="5715000" y="1981200"/>
            <a:ext cx="3429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rgbClr val="FF0000"/>
                </a:solidFill>
                <a:latin typeface="Comic Sans MS" pitchFamily="66" charset="0"/>
              </a:rPr>
              <a:t>Always round atomic mass to nearest WHOLE NUMBER!</a:t>
            </a:r>
          </a:p>
          <a:p>
            <a:pPr eaLnBrk="1" hangingPunct="1">
              <a:spcBef>
                <a:spcPct val="0"/>
              </a:spcBef>
              <a:buFontTx/>
              <a:buNone/>
            </a:pPr>
            <a:endParaRPr lang="en-US" altLang="en-US" sz="2400" dirty="0">
              <a:solidFill>
                <a:srgbClr val="FF0000"/>
              </a:solidFill>
              <a:latin typeface="Comic Sans MS" pitchFamily="66" charset="0"/>
            </a:endParaRPr>
          </a:p>
          <a:p>
            <a:pPr eaLnBrk="1" hangingPunct="1">
              <a:spcBef>
                <a:spcPct val="0"/>
              </a:spcBef>
              <a:buFontTx/>
              <a:buNone/>
            </a:pPr>
            <a:r>
              <a:rPr lang="en-US" altLang="en-US" sz="2400" dirty="0">
                <a:solidFill>
                  <a:srgbClr val="FF0000"/>
                </a:solidFill>
                <a:latin typeface="Comic Sans MS" pitchFamily="66" charset="0"/>
              </a:rPr>
              <a:t>Mass of bromine </a:t>
            </a:r>
            <a:br>
              <a:rPr lang="en-US" altLang="en-US" sz="2400" dirty="0">
                <a:solidFill>
                  <a:srgbClr val="FF0000"/>
                </a:solidFill>
                <a:latin typeface="Comic Sans MS" pitchFamily="66" charset="0"/>
              </a:rPr>
            </a:br>
            <a:r>
              <a:rPr lang="en-US" altLang="en-US" sz="2400" dirty="0">
                <a:solidFill>
                  <a:srgbClr val="FF0000"/>
                </a:solidFill>
                <a:latin typeface="Comic Sans MS" pitchFamily="66" charset="0"/>
              </a:rPr>
              <a:t>is 79.904 </a:t>
            </a:r>
            <a:br>
              <a:rPr lang="en-US" altLang="en-US" sz="2400" dirty="0">
                <a:solidFill>
                  <a:srgbClr val="FF0000"/>
                </a:solidFill>
                <a:latin typeface="Comic Sans MS" pitchFamily="66" charset="0"/>
              </a:rPr>
            </a:br>
            <a:r>
              <a:rPr lang="en-US" altLang="en-US" sz="2400" dirty="0">
                <a:solidFill>
                  <a:srgbClr val="FF0000"/>
                </a:solidFill>
                <a:latin typeface="Comic Sans MS" pitchFamily="66" charset="0"/>
              </a:rPr>
              <a:t>it rounds to 80 </a:t>
            </a:r>
          </a:p>
        </p:txBody>
      </p:sp>
      <p:cxnSp>
        <p:nvCxnSpPr>
          <p:cNvPr id="2" name="Straight Arrow Connector 1">
            <a:extLst>
              <a:ext uri="{FF2B5EF4-FFF2-40B4-BE49-F238E27FC236}">
                <a16:creationId xmlns:a16="http://schemas.microsoft.com/office/drawing/2014/main" id="{DC2DFC87-77D9-27FE-EB42-A3D374C74E29}"/>
              </a:ext>
            </a:extLst>
          </p:cNvPr>
          <p:cNvCxnSpPr>
            <a:cxnSpLocks/>
          </p:cNvCxnSpPr>
          <p:nvPr/>
        </p:nvCxnSpPr>
        <p:spPr>
          <a:xfrm flipH="1">
            <a:off x="4267200" y="4495800"/>
            <a:ext cx="1447800" cy="350361"/>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519406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8600" y="304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55.</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Convert 4.87 x 10</a:t>
            </a:r>
            <a:r>
              <a:rPr kumimoji="0" lang="en-US" altLang="en-US" sz="3600" b="0" i="0" u="none" strike="noStrike" kern="1200" cap="none" spc="0" normalizeH="0" baseline="30000" noProof="0" dirty="0">
                <a:ln>
                  <a:noFill/>
                </a:ln>
                <a:solidFill>
                  <a:srgbClr val="FF0000"/>
                </a:solidFill>
                <a:effectLst/>
                <a:uLnTx/>
                <a:uFillTx/>
                <a:latin typeface="Calibri" pitchFamily="34" charset="0"/>
                <a:ea typeface="+mn-ea"/>
                <a:cs typeface="+mn-cs"/>
              </a:rPr>
              <a:t>24</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formula units of</a:t>
            </a:r>
            <a:b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b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sodium chloride to grams.  </a:t>
            </a:r>
            <a:r>
              <a:rPr kumimoji="0" lang="en-US" altLang="en-US" sz="3600" b="0" i="0" u="none" strike="noStrike" kern="1200" cap="none" spc="0" normalizeH="0" baseline="0" noProof="0" dirty="0">
                <a:ln>
                  <a:noFill/>
                </a:ln>
                <a:solidFill>
                  <a:srgbClr val="006600"/>
                </a:solidFill>
                <a:effectLst/>
                <a:uLnTx/>
                <a:uFillTx/>
                <a:latin typeface="Calibri" pitchFamily="34" charset="0"/>
                <a:ea typeface="+mn-ea"/>
                <a:cs typeface="+mn-cs"/>
              </a:rPr>
              <a:t>(look at map)</a:t>
            </a:r>
          </a:p>
        </p:txBody>
      </p:sp>
    </p:spTree>
    <p:extLst>
      <p:ext uri="{BB962C8B-B14F-4D97-AF65-F5344CB8AC3E}">
        <p14:creationId xmlns:p14="http://schemas.microsoft.com/office/powerpoint/2010/main" val="215063076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28600" y="304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55.</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Convert 4.87 x 10</a:t>
            </a:r>
            <a:r>
              <a:rPr kumimoji="0" lang="en-US" altLang="en-US" sz="3600" b="0" i="0" u="none" strike="noStrike" kern="1200" cap="none" spc="0" normalizeH="0" baseline="30000" noProof="0" dirty="0">
                <a:ln>
                  <a:noFill/>
                </a:ln>
                <a:solidFill>
                  <a:srgbClr val="FF0000"/>
                </a:solidFill>
                <a:effectLst/>
                <a:uLnTx/>
                <a:uFillTx/>
                <a:latin typeface="Calibri" pitchFamily="34" charset="0"/>
                <a:ea typeface="+mn-ea"/>
                <a:cs typeface="+mn-cs"/>
              </a:rPr>
              <a:t>24</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formula units of</a:t>
            </a:r>
            <a:b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b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sodium chloride to grams.  </a:t>
            </a:r>
          </a:p>
        </p:txBody>
      </p:sp>
      <p:sp>
        <p:nvSpPr>
          <p:cNvPr id="4099" name="Text Box 3"/>
          <p:cNvSpPr txBox="1">
            <a:spLocks noChangeArrowheads="1"/>
          </p:cNvSpPr>
          <p:nvPr/>
        </p:nvSpPr>
        <p:spPr bwMode="auto">
          <a:xfrm>
            <a:off x="304800" y="2133600"/>
            <a:ext cx="297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4.87 x 10</a:t>
            </a:r>
            <a:r>
              <a:rPr kumimoji="0" lang="en-US" altLang="en-US" sz="2400" b="0" i="0" u="sng" strike="noStrike" kern="1200" cap="none" spc="0" normalizeH="0" baseline="30000" noProof="0">
                <a:ln>
                  <a:noFill/>
                </a:ln>
                <a:solidFill>
                  <a:prstClr val="black"/>
                </a:solidFill>
                <a:effectLst/>
                <a:uLnTx/>
                <a:uFillTx/>
                <a:latin typeface="Arial" charset="0"/>
                <a:ea typeface="+mn-ea"/>
                <a:cs typeface="+mn-cs"/>
              </a:rPr>
              <a:t>24</a:t>
            </a: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 FU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a:t>
            </a:r>
          </a:p>
        </p:txBody>
      </p:sp>
    </p:spTree>
    <p:extLst>
      <p:ext uri="{BB962C8B-B14F-4D97-AF65-F5344CB8AC3E}">
        <p14:creationId xmlns:p14="http://schemas.microsoft.com/office/powerpoint/2010/main" val="44364633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28600" y="304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55.</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Convert 4.87 x 10</a:t>
            </a:r>
            <a:r>
              <a:rPr kumimoji="0" lang="en-US" altLang="en-US" sz="3600" b="0" i="0" u="none" strike="noStrike" kern="1200" cap="none" spc="0" normalizeH="0" baseline="30000" noProof="0" dirty="0">
                <a:ln>
                  <a:noFill/>
                </a:ln>
                <a:solidFill>
                  <a:srgbClr val="FF0000"/>
                </a:solidFill>
                <a:effectLst/>
                <a:uLnTx/>
                <a:uFillTx/>
                <a:latin typeface="Calibri" pitchFamily="34" charset="0"/>
                <a:ea typeface="+mn-ea"/>
                <a:cs typeface="+mn-cs"/>
              </a:rPr>
              <a:t>24</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formula units of</a:t>
            </a:r>
            <a:b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b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sodium chloride to grams.  </a:t>
            </a:r>
          </a:p>
        </p:txBody>
      </p:sp>
      <p:sp>
        <p:nvSpPr>
          <p:cNvPr id="4099" name="Text Box 3"/>
          <p:cNvSpPr txBox="1">
            <a:spLocks noChangeArrowheads="1"/>
          </p:cNvSpPr>
          <p:nvPr/>
        </p:nvSpPr>
        <p:spPr bwMode="auto">
          <a:xfrm>
            <a:off x="304800" y="2133600"/>
            <a:ext cx="297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4.87 x 10</a:t>
            </a:r>
            <a:r>
              <a:rPr kumimoji="0" lang="en-US" altLang="en-US" sz="2400" b="0" i="0" u="sng" strike="noStrike" kern="1200" cap="none" spc="0" normalizeH="0" baseline="30000" noProof="0">
                <a:ln>
                  <a:noFill/>
                </a:ln>
                <a:solidFill>
                  <a:prstClr val="black"/>
                </a:solidFill>
                <a:effectLst/>
                <a:uLnTx/>
                <a:uFillTx/>
                <a:latin typeface="Arial" charset="0"/>
                <a:ea typeface="+mn-ea"/>
                <a:cs typeface="+mn-cs"/>
              </a:rPr>
              <a:t>24</a:t>
            </a: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 FU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a:t>
            </a:r>
          </a:p>
        </p:txBody>
      </p:sp>
      <p:sp>
        <p:nvSpPr>
          <p:cNvPr id="4100" name="Text Box 4"/>
          <p:cNvSpPr txBox="1">
            <a:spLocks noChangeArrowheads="1"/>
          </p:cNvSpPr>
          <p:nvPr/>
        </p:nvSpPr>
        <p:spPr bwMode="auto">
          <a:xfrm>
            <a:off x="3352800" y="2209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4101" name="Rectangle 6"/>
          <p:cNvSpPr>
            <a:spLocks noChangeArrowheads="1"/>
          </p:cNvSpPr>
          <p:nvPr/>
        </p:nvSpPr>
        <p:spPr bwMode="auto">
          <a:xfrm>
            <a:off x="3581400" y="2133600"/>
            <a:ext cx="2917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 mole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6.02 x 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23</a:t>
            </a: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FU NaCl</a:t>
            </a:r>
          </a:p>
        </p:txBody>
      </p:sp>
      <p:sp>
        <p:nvSpPr>
          <p:cNvPr id="4102" name="Text Box 7"/>
          <p:cNvSpPr txBox="1">
            <a:spLocks noChangeArrowheads="1"/>
          </p:cNvSpPr>
          <p:nvPr/>
        </p:nvSpPr>
        <p:spPr bwMode="auto">
          <a:xfrm>
            <a:off x="6553200" y="2286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a:t>
            </a:r>
          </a:p>
        </p:txBody>
      </p:sp>
    </p:spTree>
    <p:extLst>
      <p:ext uri="{BB962C8B-B14F-4D97-AF65-F5344CB8AC3E}">
        <p14:creationId xmlns:p14="http://schemas.microsoft.com/office/powerpoint/2010/main" val="32681239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28600" y="304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55.</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Convert 4.87 x 10</a:t>
            </a:r>
            <a:r>
              <a:rPr kumimoji="0" lang="en-US" altLang="en-US" sz="3600" b="0" i="0" u="none" strike="noStrike" kern="1200" cap="none" spc="0" normalizeH="0" baseline="30000" noProof="0" dirty="0">
                <a:ln>
                  <a:noFill/>
                </a:ln>
                <a:solidFill>
                  <a:srgbClr val="FF0000"/>
                </a:solidFill>
                <a:effectLst/>
                <a:uLnTx/>
                <a:uFillTx/>
                <a:latin typeface="Calibri" pitchFamily="34" charset="0"/>
                <a:ea typeface="+mn-ea"/>
                <a:cs typeface="+mn-cs"/>
              </a:rPr>
              <a:t>24</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formula units of</a:t>
            </a:r>
            <a:b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b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sodium chloride to grams.  </a:t>
            </a:r>
          </a:p>
        </p:txBody>
      </p:sp>
      <p:sp>
        <p:nvSpPr>
          <p:cNvPr id="4099" name="Text Box 3"/>
          <p:cNvSpPr txBox="1">
            <a:spLocks noChangeArrowheads="1"/>
          </p:cNvSpPr>
          <p:nvPr/>
        </p:nvSpPr>
        <p:spPr bwMode="auto">
          <a:xfrm>
            <a:off x="304800" y="2133600"/>
            <a:ext cx="297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4.87 x 10</a:t>
            </a:r>
            <a:r>
              <a:rPr kumimoji="0" lang="en-US" altLang="en-US" sz="2400" b="0" i="0" u="sng" strike="noStrike" kern="1200" cap="none" spc="0" normalizeH="0" baseline="30000" noProof="0">
                <a:ln>
                  <a:noFill/>
                </a:ln>
                <a:solidFill>
                  <a:prstClr val="black"/>
                </a:solidFill>
                <a:effectLst/>
                <a:uLnTx/>
                <a:uFillTx/>
                <a:latin typeface="Arial" charset="0"/>
                <a:ea typeface="+mn-ea"/>
                <a:cs typeface="+mn-cs"/>
              </a:rPr>
              <a:t>24</a:t>
            </a: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 FU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a:t>
            </a:r>
          </a:p>
        </p:txBody>
      </p:sp>
      <p:sp>
        <p:nvSpPr>
          <p:cNvPr id="4100" name="Text Box 4"/>
          <p:cNvSpPr txBox="1">
            <a:spLocks noChangeArrowheads="1"/>
          </p:cNvSpPr>
          <p:nvPr/>
        </p:nvSpPr>
        <p:spPr bwMode="auto">
          <a:xfrm>
            <a:off x="3352800" y="2209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4101" name="Rectangle 6"/>
          <p:cNvSpPr>
            <a:spLocks noChangeArrowheads="1"/>
          </p:cNvSpPr>
          <p:nvPr/>
        </p:nvSpPr>
        <p:spPr bwMode="auto">
          <a:xfrm>
            <a:off x="3581400" y="2133600"/>
            <a:ext cx="2917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 mole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6.02 x 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23</a:t>
            </a: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FU NaCl</a:t>
            </a:r>
          </a:p>
        </p:txBody>
      </p:sp>
      <p:sp>
        <p:nvSpPr>
          <p:cNvPr id="4102" name="Text Box 7"/>
          <p:cNvSpPr txBox="1">
            <a:spLocks noChangeArrowheads="1"/>
          </p:cNvSpPr>
          <p:nvPr/>
        </p:nvSpPr>
        <p:spPr bwMode="auto">
          <a:xfrm>
            <a:off x="6553200" y="2286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a:t>
            </a:r>
          </a:p>
        </p:txBody>
      </p:sp>
      <p:sp>
        <p:nvSpPr>
          <p:cNvPr id="4108" name="Line 14"/>
          <p:cNvSpPr>
            <a:spLocks noChangeShapeType="1"/>
          </p:cNvSpPr>
          <p:nvPr/>
        </p:nvSpPr>
        <p:spPr bwMode="auto">
          <a:xfrm flipV="1">
            <a:off x="1905000" y="2286000"/>
            <a:ext cx="1524000"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Line 14">
            <a:extLst>
              <a:ext uri="{FF2B5EF4-FFF2-40B4-BE49-F238E27FC236}">
                <a16:creationId xmlns:a16="http://schemas.microsoft.com/office/drawing/2014/main" id="{BD5FC785-B368-44E5-898A-5E1141FBB414}"/>
              </a:ext>
            </a:extLst>
          </p:cNvPr>
          <p:cNvSpPr>
            <a:spLocks noChangeShapeType="1"/>
          </p:cNvSpPr>
          <p:nvPr/>
        </p:nvSpPr>
        <p:spPr bwMode="auto">
          <a:xfrm flipV="1">
            <a:off x="5002213" y="2667000"/>
            <a:ext cx="1524000"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5636214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28600" y="304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55.</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Convert 4.87 x 10</a:t>
            </a:r>
            <a:r>
              <a:rPr kumimoji="0" lang="en-US" altLang="en-US" sz="3600" b="0" i="0" u="none" strike="noStrike" kern="1200" cap="none" spc="0" normalizeH="0" baseline="30000" noProof="0" dirty="0">
                <a:ln>
                  <a:noFill/>
                </a:ln>
                <a:solidFill>
                  <a:srgbClr val="FF0000"/>
                </a:solidFill>
                <a:effectLst/>
                <a:uLnTx/>
                <a:uFillTx/>
                <a:latin typeface="Calibri" pitchFamily="34" charset="0"/>
                <a:ea typeface="+mn-ea"/>
                <a:cs typeface="+mn-cs"/>
              </a:rPr>
              <a:t>24</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formula units of</a:t>
            </a:r>
            <a:b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b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sodium chloride to grams.  </a:t>
            </a:r>
          </a:p>
        </p:txBody>
      </p:sp>
      <p:sp>
        <p:nvSpPr>
          <p:cNvPr id="4099" name="Text Box 3"/>
          <p:cNvSpPr txBox="1">
            <a:spLocks noChangeArrowheads="1"/>
          </p:cNvSpPr>
          <p:nvPr/>
        </p:nvSpPr>
        <p:spPr bwMode="auto">
          <a:xfrm>
            <a:off x="304800" y="2133600"/>
            <a:ext cx="297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4.87 x 10</a:t>
            </a:r>
            <a:r>
              <a:rPr kumimoji="0" lang="en-US" altLang="en-US" sz="2400" b="0" i="0" u="sng" strike="noStrike" kern="1200" cap="none" spc="0" normalizeH="0" baseline="30000" noProof="0">
                <a:ln>
                  <a:noFill/>
                </a:ln>
                <a:solidFill>
                  <a:prstClr val="black"/>
                </a:solidFill>
                <a:effectLst/>
                <a:uLnTx/>
                <a:uFillTx/>
                <a:latin typeface="Arial" charset="0"/>
                <a:ea typeface="+mn-ea"/>
                <a:cs typeface="+mn-cs"/>
              </a:rPr>
              <a:t>24</a:t>
            </a: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 FU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a:t>
            </a:r>
          </a:p>
        </p:txBody>
      </p:sp>
      <p:sp>
        <p:nvSpPr>
          <p:cNvPr id="4100" name="Text Box 4"/>
          <p:cNvSpPr txBox="1">
            <a:spLocks noChangeArrowheads="1"/>
          </p:cNvSpPr>
          <p:nvPr/>
        </p:nvSpPr>
        <p:spPr bwMode="auto">
          <a:xfrm>
            <a:off x="3352800" y="2209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4101" name="Rectangle 6"/>
          <p:cNvSpPr>
            <a:spLocks noChangeArrowheads="1"/>
          </p:cNvSpPr>
          <p:nvPr/>
        </p:nvSpPr>
        <p:spPr bwMode="auto">
          <a:xfrm>
            <a:off x="3581400" y="2133600"/>
            <a:ext cx="2917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 mole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6.02 x 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23</a:t>
            </a: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FU NaCl</a:t>
            </a:r>
          </a:p>
        </p:txBody>
      </p:sp>
      <p:sp>
        <p:nvSpPr>
          <p:cNvPr id="4102" name="Text Box 7"/>
          <p:cNvSpPr txBox="1">
            <a:spLocks noChangeArrowheads="1"/>
          </p:cNvSpPr>
          <p:nvPr/>
        </p:nvSpPr>
        <p:spPr bwMode="auto">
          <a:xfrm>
            <a:off x="6553200" y="2286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a:t>
            </a:r>
          </a:p>
        </p:txBody>
      </p:sp>
      <p:sp>
        <p:nvSpPr>
          <p:cNvPr id="4103" name="Line 8"/>
          <p:cNvSpPr>
            <a:spLocks noChangeShapeType="1"/>
          </p:cNvSpPr>
          <p:nvPr/>
        </p:nvSpPr>
        <p:spPr bwMode="auto">
          <a:xfrm flipH="1">
            <a:off x="1752600" y="2544763"/>
            <a:ext cx="5829300" cy="1722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4" name="Text Box 9"/>
          <p:cNvSpPr txBox="1">
            <a:spLocks noChangeArrowheads="1"/>
          </p:cNvSpPr>
          <p:nvPr/>
        </p:nvSpPr>
        <p:spPr bwMode="auto">
          <a:xfrm>
            <a:off x="457200" y="42672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4.87</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6.02</a:t>
            </a:r>
          </a:p>
        </p:txBody>
      </p:sp>
      <p:sp>
        <p:nvSpPr>
          <p:cNvPr id="4105" name="Text Box 10"/>
          <p:cNvSpPr txBox="1">
            <a:spLocks noChangeArrowheads="1"/>
          </p:cNvSpPr>
          <p:nvPr/>
        </p:nvSpPr>
        <p:spPr bwMode="auto">
          <a:xfrm>
            <a:off x="1371600" y="4495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4106" name="Rectangle 12"/>
          <p:cNvSpPr>
            <a:spLocks noChangeArrowheads="1"/>
          </p:cNvSpPr>
          <p:nvPr/>
        </p:nvSpPr>
        <p:spPr bwMode="auto">
          <a:xfrm>
            <a:off x="1752600" y="4267200"/>
            <a:ext cx="749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10</a:t>
            </a:r>
            <a:r>
              <a:rPr kumimoji="0" lang="en-US" altLang="en-US" sz="2400" b="0" i="0" u="sng" strike="noStrike" kern="1200" cap="none" spc="0" normalizeH="0" baseline="30000" noProof="0">
                <a:ln>
                  <a:noFill/>
                </a:ln>
                <a:solidFill>
                  <a:prstClr val="black"/>
                </a:solidFill>
                <a:effectLst/>
                <a:uLnTx/>
                <a:uFillTx/>
                <a:latin typeface="Arial" charset="0"/>
                <a:ea typeface="+mn-ea"/>
                <a:cs typeface="+mn-cs"/>
              </a:rPr>
              <a:t>24</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23</a:t>
            </a:r>
          </a:p>
        </p:txBody>
      </p:sp>
      <p:sp>
        <p:nvSpPr>
          <p:cNvPr id="4108" name="Line 14"/>
          <p:cNvSpPr>
            <a:spLocks noChangeShapeType="1"/>
          </p:cNvSpPr>
          <p:nvPr/>
        </p:nvSpPr>
        <p:spPr bwMode="auto">
          <a:xfrm flipV="1">
            <a:off x="1905000" y="2286000"/>
            <a:ext cx="1524000"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9" name="Line 15"/>
          <p:cNvSpPr>
            <a:spLocks noChangeShapeType="1"/>
          </p:cNvSpPr>
          <p:nvPr/>
        </p:nvSpPr>
        <p:spPr bwMode="auto">
          <a:xfrm flipV="1">
            <a:off x="5257800" y="2667000"/>
            <a:ext cx="1524000" cy="152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5178625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28600" y="304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55.</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Convert 4.87 x 10</a:t>
            </a:r>
            <a:r>
              <a:rPr kumimoji="0" lang="en-US" altLang="en-US" sz="3600" b="0" i="0" u="none" strike="noStrike" kern="1200" cap="none" spc="0" normalizeH="0" baseline="30000" noProof="0" dirty="0">
                <a:ln>
                  <a:noFill/>
                </a:ln>
                <a:solidFill>
                  <a:srgbClr val="FF0000"/>
                </a:solidFill>
                <a:effectLst/>
                <a:uLnTx/>
                <a:uFillTx/>
                <a:latin typeface="Calibri" pitchFamily="34" charset="0"/>
                <a:ea typeface="+mn-ea"/>
                <a:cs typeface="+mn-cs"/>
              </a:rPr>
              <a:t>24</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formula units of</a:t>
            </a:r>
            <a:b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b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sodium chloride to grams.  </a:t>
            </a:r>
          </a:p>
        </p:txBody>
      </p:sp>
      <p:sp>
        <p:nvSpPr>
          <p:cNvPr id="4099" name="Text Box 3"/>
          <p:cNvSpPr txBox="1">
            <a:spLocks noChangeArrowheads="1"/>
          </p:cNvSpPr>
          <p:nvPr/>
        </p:nvSpPr>
        <p:spPr bwMode="auto">
          <a:xfrm>
            <a:off x="304800" y="2133600"/>
            <a:ext cx="297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4.87 x 10</a:t>
            </a:r>
            <a:r>
              <a:rPr kumimoji="0" lang="en-US" altLang="en-US" sz="2400" b="0" i="0" u="sng" strike="noStrike" kern="1200" cap="none" spc="0" normalizeH="0" baseline="30000" noProof="0">
                <a:ln>
                  <a:noFill/>
                </a:ln>
                <a:solidFill>
                  <a:prstClr val="black"/>
                </a:solidFill>
                <a:effectLst/>
                <a:uLnTx/>
                <a:uFillTx/>
                <a:latin typeface="Arial" charset="0"/>
                <a:ea typeface="+mn-ea"/>
                <a:cs typeface="+mn-cs"/>
              </a:rPr>
              <a:t>24</a:t>
            </a: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 FU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a:t>
            </a:r>
          </a:p>
        </p:txBody>
      </p:sp>
      <p:sp>
        <p:nvSpPr>
          <p:cNvPr id="4100" name="Text Box 4"/>
          <p:cNvSpPr txBox="1">
            <a:spLocks noChangeArrowheads="1"/>
          </p:cNvSpPr>
          <p:nvPr/>
        </p:nvSpPr>
        <p:spPr bwMode="auto">
          <a:xfrm>
            <a:off x="3352800" y="2209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4101" name="Rectangle 6"/>
          <p:cNvSpPr>
            <a:spLocks noChangeArrowheads="1"/>
          </p:cNvSpPr>
          <p:nvPr/>
        </p:nvSpPr>
        <p:spPr bwMode="auto">
          <a:xfrm>
            <a:off x="3581400" y="2133600"/>
            <a:ext cx="2917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 mole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6.02 x 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23</a:t>
            </a: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FU NaCl</a:t>
            </a:r>
          </a:p>
        </p:txBody>
      </p:sp>
      <p:sp>
        <p:nvSpPr>
          <p:cNvPr id="4102" name="Text Box 7"/>
          <p:cNvSpPr txBox="1">
            <a:spLocks noChangeArrowheads="1"/>
          </p:cNvSpPr>
          <p:nvPr/>
        </p:nvSpPr>
        <p:spPr bwMode="auto">
          <a:xfrm>
            <a:off x="6553200" y="2286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a:t>
            </a:r>
          </a:p>
        </p:txBody>
      </p:sp>
      <p:sp>
        <p:nvSpPr>
          <p:cNvPr id="4103" name="Line 8"/>
          <p:cNvSpPr>
            <a:spLocks noChangeShapeType="1"/>
          </p:cNvSpPr>
          <p:nvPr/>
        </p:nvSpPr>
        <p:spPr bwMode="auto">
          <a:xfrm flipH="1">
            <a:off x="1752600" y="2544763"/>
            <a:ext cx="5829300" cy="1722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4" name="Text Box 9"/>
          <p:cNvSpPr txBox="1">
            <a:spLocks noChangeArrowheads="1"/>
          </p:cNvSpPr>
          <p:nvPr/>
        </p:nvSpPr>
        <p:spPr bwMode="auto">
          <a:xfrm>
            <a:off x="457200" y="42672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4.87</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6.02</a:t>
            </a:r>
          </a:p>
        </p:txBody>
      </p:sp>
      <p:sp>
        <p:nvSpPr>
          <p:cNvPr id="4105" name="Text Box 10"/>
          <p:cNvSpPr txBox="1">
            <a:spLocks noChangeArrowheads="1"/>
          </p:cNvSpPr>
          <p:nvPr/>
        </p:nvSpPr>
        <p:spPr bwMode="auto">
          <a:xfrm>
            <a:off x="1371600" y="4495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4106" name="Rectangle 12"/>
          <p:cNvSpPr>
            <a:spLocks noChangeArrowheads="1"/>
          </p:cNvSpPr>
          <p:nvPr/>
        </p:nvSpPr>
        <p:spPr bwMode="auto">
          <a:xfrm>
            <a:off x="1752600" y="4267200"/>
            <a:ext cx="749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10</a:t>
            </a:r>
            <a:r>
              <a:rPr kumimoji="0" lang="en-US" altLang="en-US" sz="2400" b="0" i="0" u="sng" strike="noStrike" kern="1200" cap="none" spc="0" normalizeH="0" baseline="30000" noProof="0">
                <a:ln>
                  <a:noFill/>
                </a:ln>
                <a:solidFill>
                  <a:prstClr val="black"/>
                </a:solidFill>
                <a:effectLst/>
                <a:uLnTx/>
                <a:uFillTx/>
                <a:latin typeface="Arial" charset="0"/>
                <a:ea typeface="+mn-ea"/>
                <a:cs typeface="+mn-cs"/>
              </a:rPr>
              <a:t>24</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23</a:t>
            </a:r>
          </a:p>
        </p:txBody>
      </p:sp>
      <p:sp>
        <p:nvSpPr>
          <p:cNvPr id="4107" name="Text Box 13"/>
          <p:cNvSpPr txBox="1">
            <a:spLocks noChangeArrowheads="1"/>
          </p:cNvSpPr>
          <p:nvPr/>
        </p:nvSpPr>
        <p:spPr bwMode="auto">
          <a:xfrm>
            <a:off x="2514600" y="44196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0.809 x 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1</a:t>
            </a: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 8.09 moles NaCl</a:t>
            </a:r>
          </a:p>
        </p:txBody>
      </p:sp>
      <p:sp>
        <p:nvSpPr>
          <p:cNvPr id="4108" name="Line 14"/>
          <p:cNvSpPr>
            <a:spLocks noChangeShapeType="1"/>
          </p:cNvSpPr>
          <p:nvPr/>
        </p:nvSpPr>
        <p:spPr bwMode="auto">
          <a:xfrm flipV="1">
            <a:off x="1905000" y="2286000"/>
            <a:ext cx="1524000"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9" name="Line 15"/>
          <p:cNvSpPr>
            <a:spLocks noChangeShapeType="1"/>
          </p:cNvSpPr>
          <p:nvPr/>
        </p:nvSpPr>
        <p:spPr bwMode="auto">
          <a:xfrm flipV="1">
            <a:off x="5257800" y="2667000"/>
            <a:ext cx="1524000" cy="152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7C414376-BBF4-4CD3-8568-7BA0E5C65BA1}"/>
              </a:ext>
            </a:extLst>
          </p:cNvPr>
          <p:cNvSpPr txBox="1"/>
          <p:nvPr/>
        </p:nvSpPr>
        <p:spPr>
          <a:xfrm>
            <a:off x="1752600" y="5867400"/>
            <a:ext cx="67056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charset="0"/>
                <a:ea typeface="+mn-ea"/>
                <a:cs typeface="+mn-cs"/>
              </a:rPr>
              <a:t>Now: convert Moles to grams.</a:t>
            </a:r>
          </a:p>
        </p:txBody>
      </p:sp>
    </p:spTree>
    <p:extLst>
      <p:ext uri="{BB962C8B-B14F-4D97-AF65-F5344CB8AC3E}">
        <p14:creationId xmlns:p14="http://schemas.microsoft.com/office/powerpoint/2010/main" val="290195094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28600" y="304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55.</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Convert 4.87 x 10</a:t>
            </a:r>
            <a:r>
              <a:rPr kumimoji="0" lang="en-US" altLang="en-US" sz="3600" b="0" i="0" u="none" strike="noStrike" kern="1200" cap="none" spc="0" normalizeH="0" baseline="30000" noProof="0" dirty="0">
                <a:ln>
                  <a:noFill/>
                </a:ln>
                <a:solidFill>
                  <a:srgbClr val="FF0000"/>
                </a:solidFill>
                <a:effectLst/>
                <a:uLnTx/>
                <a:uFillTx/>
                <a:latin typeface="Calibri" pitchFamily="34" charset="0"/>
                <a:ea typeface="+mn-ea"/>
                <a:cs typeface="+mn-cs"/>
              </a:rPr>
              <a:t>24</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formula units of</a:t>
            </a:r>
            <a:b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b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sodium chloride to grams.  </a:t>
            </a:r>
          </a:p>
        </p:txBody>
      </p:sp>
      <p:sp>
        <p:nvSpPr>
          <p:cNvPr id="4103" name="Line 8"/>
          <p:cNvSpPr>
            <a:spLocks noChangeShapeType="1"/>
          </p:cNvSpPr>
          <p:nvPr/>
        </p:nvSpPr>
        <p:spPr bwMode="auto">
          <a:xfrm flipH="1">
            <a:off x="1752600" y="2544763"/>
            <a:ext cx="5829300" cy="1722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4" name="Text Box 9"/>
          <p:cNvSpPr txBox="1">
            <a:spLocks noChangeArrowheads="1"/>
          </p:cNvSpPr>
          <p:nvPr/>
        </p:nvSpPr>
        <p:spPr bwMode="auto">
          <a:xfrm>
            <a:off x="457200" y="42672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4.87</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6.02</a:t>
            </a:r>
          </a:p>
        </p:txBody>
      </p:sp>
      <p:sp>
        <p:nvSpPr>
          <p:cNvPr id="4105" name="Text Box 10"/>
          <p:cNvSpPr txBox="1">
            <a:spLocks noChangeArrowheads="1"/>
          </p:cNvSpPr>
          <p:nvPr/>
        </p:nvSpPr>
        <p:spPr bwMode="auto">
          <a:xfrm>
            <a:off x="1371600" y="4495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4106" name="Rectangle 12"/>
          <p:cNvSpPr>
            <a:spLocks noChangeArrowheads="1"/>
          </p:cNvSpPr>
          <p:nvPr/>
        </p:nvSpPr>
        <p:spPr bwMode="auto">
          <a:xfrm>
            <a:off x="1752600" y="4267200"/>
            <a:ext cx="749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10</a:t>
            </a:r>
            <a:r>
              <a:rPr kumimoji="0" lang="en-US" altLang="en-US" sz="2400" b="0" i="0" u="sng" strike="noStrike" kern="1200" cap="none" spc="0" normalizeH="0" baseline="30000" noProof="0">
                <a:ln>
                  <a:noFill/>
                </a:ln>
                <a:solidFill>
                  <a:prstClr val="black"/>
                </a:solidFill>
                <a:effectLst/>
                <a:uLnTx/>
                <a:uFillTx/>
                <a:latin typeface="Arial" charset="0"/>
                <a:ea typeface="+mn-ea"/>
                <a:cs typeface="+mn-cs"/>
              </a:rPr>
              <a:t>24</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23</a:t>
            </a:r>
          </a:p>
        </p:txBody>
      </p:sp>
      <p:sp>
        <p:nvSpPr>
          <p:cNvPr id="4107" name="Text Box 13"/>
          <p:cNvSpPr txBox="1">
            <a:spLocks noChangeArrowheads="1"/>
          </p:cNvSpPr>
          <p:nvPr/>
        </p:nvSpPr>
        <p:spPr bwMode="auto">
          <a:xfrm>
            <a:off x="2514600" y="44196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0.809 x 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1</a:t>
            </a: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 8.09 moles NaCl</a:t>
            </a:r>
          </a:p>
        </p:txBody>
      </p:sp>
      <p:sp>
        <p:nvSpPr>
          <p:cNvPr id="4111" name="Text Box 17"/>
          <p:cNvSpPr txBox="1">
            <a:spLocks noChangeArrowheads="1"/>
          </p:cNvSpPr>
          <p:nvPr/>
        </p:nvSpPr>
        <p:spPr bwMode="auto">
          <a:xfrm>
            <a:off x="76200" y="5638800"/>
            <a:ext cx="2362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0" i="0" u="sng" strike="noStrike" kern="1200" cap="none" spc="0" normalizeH="0" baseline="0" noProof="0">
                <a:ln>
                  <a:noFill/>
                </a:ln>
                <a:solidFill>
                  <a:prstClr val="black">
                    <a:lumMod val="95000"/>
                    <a:lumOff val="5000"/>
                  </a:prstClr>
                </a:solidFill>
                <a:effectLst/>
                <a:uLnTx/>
                <a:uFillTx/>
                <a:latin typeface="Arial" charset="0"/>
                <a:ea typeface="+mn-ea"/>
                <a:cs typeface="+mn-cs"/>
              </a:rPr>
              <a:t>8.09 moles NaCl</a:t>
            </a:r>
            <a:br>
              <a:rPr kumimoji="0" lang="en-US" altLang="en-US" sz="2000" b="0" i="0" u="sng" strike="noStrike" kern="1200" cap="none" spc="0" normalizeH="0" baseline="0" noProof="0">
                <a:ln>
                  <a:noFill/>
                </a:ln>
                <a:solidFill>
                  <a:prstClr val="black">
                    <a:lumMod val="95000"/>
                    <a:lumOff val="5000"/>
                  </a:prstClr>
                </a:solidFill>
                <a:effectLst/>
                <a:uLnTx/>
                <a:uFillTx/>
                <a:latin typeface="Arial" charset="0"/>
                <a:ea typeface="+mn-ea"/>
                <a:cs typeface="+mn-cs"/>
              </a:rPr>
            </a:br>
            <a:r>
              <a:rPr kumimoji="0" lang="en-US" altLang="en-US" sz="2000" b="0" i="0" u="none" strike="noStrike" kern="1200" cap="none" spc="0" normalizeH="0" baseline="0" noProof="0">
                <a:ln>
                  <a:noFill/>
                </a:ln>
                <a:solidFill>
                  <a:prstClr val="black">
                    <a:lumMod val="95000"/>
                    <a:lumOff val="5000"/>
                  </a:prstClr>
                </a:solidFill>
                <a:effectLst/>
                <a:uLnTx/>
                <a:uFillTx/>
                <a:latin typeface="Arial" charset="0"/>
                <a:ea typeface="+mn-ea"/>
                <a:cs typeface="+mn-cs"/>
              </a:rPr>
              <a:t>1</a:t>
            </a:r>
          </a:p>
        </p:txBody>
      </p:sp>
      <p:sp>
        <p:nvSpPr>
          <p:cNvPr id="2" name="Line 8">
            <a:extLst>
              <a:ext uri="{FF2B5EF4-FFF2-40B4-BE49-F238E27FC236}">
                <a16:creationId xmlns:a16="http://schemas.microsoft.com/office/drawing/2014/main" id="{5F6165A8-02A7-44C9-80C3-159CD28BE4E2}"/>
              </a:ext>
            </a:extLst>
          </p:cNvPr>
          <p:cNvSpPr>
            <a:spLocks noChangeShapeType="1"/>
          </p:cNvSpPr>
          <p:nvPr/>
        </p:nvSpPr>
        <p:spPr bwMode="auto">
          <a:xfrm flipH="1">
            <a:off x="2209800" y="4876800"/>
            <a:ext cx="3429000" cy="762001"/>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Text Box 3">
            <a:extLst>
              <a:ext uri="{FF2B5EF4-FFF2-40B4-BE49-F238E27FC236}">
                <a16:creationId xmlns:a16="http://schemas.microsoft.com/office/drawing/2014/main" id="{4B0B814F-8160-41F6-AD71-FE7D4CDD16BF}"/>
              </a:ext>
            </a:extLst>
          </p:cNvPr>
          <p:cNvSpPr txBox="1">
            <a:spLocks noChangeArrowheads="1"/>
          </p:cNvSpPr>
          <p:nvPr/>
        </p:nvSpPr>
        <p:spPr bwMode="auto">
          <a:xfrm>
            <a:off x="304800" y="2133600"/>
            <a:ext cx="297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4.87 x 10</a:t>
            </a:r>
            <a:r>
              <a:rPr kumimoji="0" lang="en-US" altLang="en-US" sz="2400" b="0" i="0" u="sng" strike="noStrike" kern="1200" cap="none" spc="0" normalizeH="0" baseline="30000" noProof="0">
                <a:ln>
                  <a:noFill/>
                </a:ln>
                <a:solidFill>
                  <a:prstClr val="black"/>
                </a:solidFill>
                <a:effectLst/>
                <a:uLnTx/>
                <a:uFillTx/>
                <a:latin typeface="Arial" charset="0"/>
                <a:ea typeface="+mn-ea"/>
                <a:cs typeface="+mn-cs"/>
              </a:rPr>
              <a:t>24</a:t>
            </a: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 FU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a:t>
            </a:r>
          </a:p>
        </p:txBody>
      </p:sp>
      <p:sp>
        <p:nvSpPr>
          <p:cNvPr id="4" name="Text Box 4">
            <a:extLst>
              <a:ext uri="{FF2B5EF4-FFF2-40B4-BE49-F238E27FC236}">
                <a16:creationId xmlns:a16="http://schemas.microsoft.com/office/drawing/2014/main" id="{560D6CCD-6F74-43D7-B3C8-05C8D024451C}"/>
              </a:ext>
            </a:extLst>
          </p:cNvPr>
          <p:cNvSpPr txBox="1">
            <a:spLocks noChangeArrowheads="1"/>
          </p:cNvSpPr>
          <p:nvPr/>
        </p:nvSpPr>
        <p:spPr bwMode="auto">
          <a:xfrm>
            <a:off x="3352800" y="2209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5" name="Rectangle 6">
            <a:extLst>
              <a:ext uri="{FF2B5EF4-FFF2-40B4-BE49-F238E27FC236}">
                <a16:creationId xmlns:a16="http://schemas.microsoft.com/office/drawing/2014/main" id="{0954C9CD-5A3B-4693-953A-99C94C1C1AF8}"/>
              </a:ext>
            </a:extLst>
          </p:cNvPr>
          <p:cNvSpPr>
            <a:spLocks noChangeArrowheads="1"/>
          </p:cNvSpPr>
          <p:nvPr/>
        </p:nvSpPr>
        <p:spPr bwMode="auto">
          <a:xfrm>
            <a:off x="3581400" y="2133600"/>
            <a:ext cx="2917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 mole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6.02 x 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23</a:t>
            </a: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FU NaCl</a:t>
            </a:r>
          </a:p>
        </p:txBody>
      </p:sp>
      <p:sp>
        <p:nvSpPr>
          <p:cNvPr id="6" name="Text Box 7">
            <a:extLst>
              <a:ext uri="{FF2B5EF4-FFF2-40B4-BE49-F238E27FC236}">
                <a16:creationId xmlns:a16="http://schemas.microsoft.com/office/drawing/2014/main" id="{20C481B4-A446-4493-A083-F05B4E37392F}"/>
              </a:ext>
            </a:extLst>
          </p:cNvPr>
          <p:cNvSpPr txBox="1">
            <a:spLocks noChangeArrowheads="1"/>
          </p:cNvSpPr>
          <p:nvPr/>
        </p:nvSpPr>
        <p:spPr bwMode="auto">
          <a:xfrm>
            <a:off x="6553200" y="2286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a:t>
            </a:r>
          </a:p>
        </p:txBody>
      </p:sp>
      <p:sp>
        <p:nvSpPr>
          <p:cNvPr id="7" name="Line 14">
            <a:extLst>
              <a:ext uri="{FF2B5EF4-FFF2-40B4-BE49-F238E27FC236}">
                <a16:creationId xmlns:a16="http://schemas.microsoft.com/office/drawing/2014/main" id="{6B857E61-ED16-40C8-AFB2-855218F39B63}"/>
              </a:ext>
            </a:extLst>
          </p:cNvPr>
          <p:cNvSpPr>
            <a:spLocks noChangeShapeType="1"/>
          </p:cNvSpPr>
          <p:nvPr/>
        </p:nvSpPr>
        <p:spPr bwMode="auto">
          <a:xfrm flipV="1">
            <a:off x="1905000" y="2286000"/>
            <a:ext cx="1524000"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Line 15">
            <a:extLst>
              <a:ext uri="{FF2B5EF4-FFF2-40B4-BE49-F238E27FC236}">
                <a16:creationId xmlns:a16="http://schemas.microsoft.com/office/drawing/2014/main" id="{984DF27B-BD80-461B-AEFA-6074F90773ED}"/>
              </a:ext>
            </a:extLst>
          </p:cNvPr>
          <p:cNvSpPr>
            <a:spLocks noChangeShapeType="1"/>
          </p:cNvSpPr>
          <p:nvPr/>
        </p:nvSpPr>
        <p:spPr bwMode="auto">
          <a:xfrm flipV="1">
            <a:off x="5257800" y="2667000"/>
            <a:ext cx="1524000" cy="152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486116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28600" y="304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55.</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Convert 4.87 x 10</a:t>
            </a:r>
            <a:r>
              <a:rPr kumimoji="0" lang="en-US" altLang="en-US" sz="3600" b="0" i="0" u="none" strike="noStrike" kern="1200" cap="none" spc="0" normalizeH="0" baseline="30000" noProof="0" dirty="0">
                <a:ln>
                  <a:noFill/>
                </a:ln>
                <a:solidFill>
                  <a:srgbClr val="FF0000"/>
                </a:solidFill>
                <a:effectLst/>
                <a:uLnTx/>
                <a:uFillTx/>
                <a:latin typeface="Calibri" pitchFamily="34" charset="0"/>
                <a:ea typeface="+mn-ea"/>
                <a:cs typeface="+mn-cs"/>
              </a:rPr>
              <a:t>24</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formula units of</a:t>
            </a:r>
            <a:b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b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sodium chloride to grams.  </a:t>
            </a:r>
          </a:p>
        </p:txBody>
      </p:sp>
      <p:sp>
        <p:nvSpPr>
          <p:cNvPr id="4103" name="Line 8"/>
          <p:cNvSpPr>
            <a:spLocks noChangeShapeType="1"/>
          </p:cNvSpPr>
          <p:nvPr/>
        </p:nvSpPr>
        <p:spPr bwMode="auto">
          <a:xfrm flipH="1">
            <a:off x="1752600" y="2544763"/>
            <a:ext cx="5829300" cy="1722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4" name="Text Box 9"/>
          <p:cNvSpPr txBox="1">
            <a:spLocks noChangeArrowheads="1"/>
          </p:cNvSpPr>
          <p:nvPr/>
        </p:nvSpPr>
        <p:spPr bwMode="auto">
          <a:xfrm>
            <a:off x="457200" y="42672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4.87</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6.02</a:t>
            </a:r>
          </a:p>
        </p:txBody>
      </p:sp>
      <p:sp>
        <p:nvSpPr>
          <p:cNvPr id="4105" name="Text Box 10"/>
          <p:cNvSpPr txBox="1">
            <a:spLocks noChangeArrowheads="1"/>
          </p:cNvSpPr>
          <p:nvPr/>
        </p:nvSpPr>
        <p:spPr bwMode="auto">
          <a:xfrm>
            <a:off x="1371600" y="4495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4106" name="Rectangle 12"/>
          <p:cNvSpPr>
            <a:spLocks noChangeArrowheads="1"/>
          </p:cNvSpPr>
          <p:nvPr/>
        </p:nvSpPr>
        <p:spPr bwMode="auto">
          <a:xfrm>
            <a:off x="1752600" y="4267200"/>
            <a:ext cx="749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10</a:t>
            </a:r>
            <a:r>
              <a:rPr kumimoji="0" lang="en-US" altLang="en-US" sz="2400" b="0" i="0" u="sng" strike="noStrike" kern="1200" cap="none" spc="0" normalizeH="0" baseline="30000" noProof="0">
                <a:ln>
                  <a:noFill/>
                </a:ln>
                <a:solidFill>
                  <a:prstClr val="black"/>
                </a:solidFill>
                <a:effectLst/>
                <a:uLnTx/>
                <a:uFillTx/>
                <a:latin typeface="Arial" charset="0"/>
                <a:ea typeface="+mn-ea"/>
                <a:cs typeface="+mn-cs"/>
              </a:rPr>
              <a:t>24</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23</a:t>
            </a:r>
          </a:p>
        </p:txBody>
      </p:sp>
      <p:sp>
        <p:nvSpPr>
          <p:cNvPr id="4107" name="Text Box 13"/>
          <p:cNvSpPr txBox="1">
            <a:spLocks noChangeArrowheads="1"/>
          </p:cNvSpPr>
          <p:nvPr/>
        </p:nvSpPr>
        <p:spPr bwMode="auto">
          <a:xfrm>
            <a:off x="2514600" y="44196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0.809 x 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1</a:t>
            </a: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 8.09 moles NaCl</a:t>
            </a:r>
          </a:p>
        </p:txBody>
      </p:sp>
      <p:sp>
        <p:nvSpPr>
          <p:cNvPr id="4111" name="Text Box 17"/>
          <p:cNvSpPr txBox="1">
            <a:spLocks noChangeArrowheads="1"/>
          </p:cNvSpPr>
          <p:nvPr/>
        </p:nvSpPr>
        <p:spPr bwMode="auto">
          <a:xfrm>
            <a:off x="76200" y="5638800"/>
            <a:ext cx="2362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0" i="0" u="sng" strike="noStrike" kern="1200" cap="none" spc="0" normalizeH="0" baseline="0" noProof="0">
                <a:ln>
                  <a:noFill/>
                </a:ln>
                <a:solidFill>
                  <a:prstClr val="black">
                    <a:lumMod val="95000"/>
                    <a:lumOff val="5000"/>
                  </a:prstClr>
                </a:solidFill>
                <a:effectLst/>
                <a:uLnTx/>
                <a:uFillTx/>
                <a:latin typeface="Arial" charset="0"/>
                <a:ea typeface="+mn-ea"/>
                <a:cs typeface="+mn-cs"/>
              </a:rPr>
              <a:t>8.09 moles NaCl</a:t>
            </a:r>
            <a:br>
              <a:rPr kumimoji="0" lang="en-US" altLang="en-US" sz="2000" b="0" i="0" u="sng" strike="noStrike" kern="1200" cap="none" spc="0" normalizeH="0" baseline="0" noProof="0">
                <a:ln>
                  <a:noFill/>
                </a:ln>
                <a:solidFill>
                  <a:prstClr val="black">
                    <a:lumMod val="95000"/>
                    <a:lumOff val="5000"/>
                  </a:prstClr>
                </a:solidFill>
                <a:effectLst/>
                <a:uLnTx/>
                <a:uFillTx/>
                <a:latin typeface="Arial" charset="0"/>
                <a:ea typeface="+mn-ea"/>
                <a:cs typeface="+mn-cs"/>
              </a:rPr>
            </a:br>
            <a:r>
              <a:rPr kumimoji="0" lang="en-US" altLang="en-US" sz="2000" b="0" i="0" u="none" strike="noStrike" kern="1200" cap="none" spc="0" normalizeH="0" baseline="0" noProof="0">
                <a:ln>
                  <a:noFill/>
                </a:ln>
                <a:solidFill>
                  <a:prstClr val="black">
                    <a:lumMod val="95000"/>
                    <a:lumOff val="5000"/>
                  </a:prstClr>
                </a:solidFill>
                <a:effectLst/>
                <a:uLnTx/>
                <a:uFillTx/>
                <a:latin typeface="Arial" charset="0"/>
                <a:ea typeface="+mn-ea"/>
                <a:cs typeface="+mn-cs"/>
              </a:rPr>
              <a:t>1</a:t>
            </a:r>
          </a:p>
        </p:txBody>
      </p:sp>
      <p:sp>
        <p:nvSpPr>
          <p:cNvPr id="4112" name="Text Box 18"/>
          <p:cNvSpPr txBox="1">
            <a:spLocks noChangeArrowheads="1"/>
          </p:cNvSpPr>
          <p:nvPr/>
        </p:nvSpPr>
        <p:spPr bwMode="auto">
          <a:xfrm>
            <a:off x="2362200" y="5715000"/>
            <a:ext cx="533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prstClr val="black">
                    <a:lumMod val="95000"/>
                    <a:lumOff val="5000"/>
                  </a:prstClr>
                </a:solidFill>
                <a:effectLst/>
                <a:uLnTx/>
                <a:uFillTx/>
                <a:latin typeface="Arial" charset="0"/>
                <a:ea typeface="+mn-ea"/>
                <a:cs typeface="+mn-cs"/>
              </a:rPr>
              <a:t>x</a:t>
            </a:r>
          </a:p>
        </p:txBody>
      </p:sp>
      <p:sp>
        <p:nvSpPr>
          <p:cNvPr id="4113" name="Rectangle 19"/>
          <p:cNvSpPr>
            <a:spLocks noChangeArrowheads="1"/>
          </p:cNvSpPr>
          <p:nvPr/>
        </p:nvSpPr>
        <p:spPr bwMode="auto">
          <a:xfrm>
            <a:off x="2670175" y="5534732"/>
            <a:ext cx="159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0" i="0" u="sng" strike="noStrike" kern="1200" cap="none" spc="0" normalizeH="0" baseline="0" noProof="0" dirty="0">
                <a:ln>
                  <a:noFill/>
                </a:ln>
                <a:solidFill>
                  <a:prstClr val="black">
                    <a:lumMod val="95000"/>
                    <a:lumOff val="5000"/>
                  </a:prstClr>
                </a:solidFill>
                <a:effectLst/>
                <a:uLnTx/>
                <a:uFillTx/>
                <a:latin typeface="Arial" charset="0"/>
                <a:ea typeface="+mn-ea"/>
                <a:cs typeface="+mn-cs"/>
              </a:rPr>
              <a:t>58 g NaCl</a:t>
            </a:r>
            <a:br>
              <a:rPr kumimoji="0" lang="en-US" altLang="en-US" sz="2000" b="0" i="0" u="sng" strike="noStrike" kern="1200" cap="none" spc="0" normalizeH="0" baseline="0" noProof="0" dirty="0">
                <a:ln>
                  <a:noFill/>
                </a:ln>
                <a:solidFill>
                  <a:prstClr val="black">
                    <a:lumMod val="95000"/>
                    <a:lumOff val="5000"/>
                  </a:prstClr>
                </a:solidFill>
                <a:effectLst/>
                <a:uLnTx/>
                <a:uFillTx/>
                <a:latin typeface="Arial" charset="0"/>
                <a:ea typeface="+mn-ea"/>
                <a:cs typeface="+mn-cs"/>
              </a:rPr>
            </a:br>
            <a:r>
              <a:rPr kumimoji="0" lang="en-US" altLang="en-US" sz="2000" b="0" i="0" u="none" strike="noStrike" kern="1200" cap="none" spc="0" normalizeH="0" baseline="0" noProof="0" dirty="0">
                <a:ln>
                  <a:noFill/>
                </a:ln>
                <a:solidFill>
                  <a:prstClr val="black">
                    <a:lumMod val="95000"/>
                    <a:lumOff val="5000"/>
                  </a:prstClr>
                </a:solidFill>
                <a:effectLst/>
                <a:uLnTx/>
                <a:uFillTx/>
                <a:latin typeface="Arial" charset="0"/>
                <a:ea typeface="+mn-ea"/>
                <a:cs typeface="+mn-cs"/>
              </a:rPr>
              <a:t>1 mole NaCl</a:t>
            </a:r>
          </a:p>
        </p:txBody>
      </p:sp>
      <p:sp>
        <p:nvSpPr>
          <p:cNvPr id="2" name="Line 8">
            <a:extLst>
              <a:ext uri="{FF2B5EF4-FFF2-40B4-BE49-F238E27FC236}">
                <a16:creationId xmlns:a16="http://schemas.microsoft.com/office/drawing/2014/main" id="{01E55F0B-5E4B-43D4-968F-B5E7E01098D8}"/>
              </a:ext>
            </a:extLst>
          </p:cNvPr>
          <p:cNvSpPr>
            <a:spLocks noChangeShapeType="1"/>
          </p:cNvSpPr>
          <p:nvPr/>
        </p:nvSpPr>
        <p:spPr bwMode="auto">
          <a:xfrm flipH="1">
            <a:off x="2209800" y="4876800"/>
            <a:ext cx="3429000" cy="762001"/>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Text Box 3">
            <a:extLst>
              <a:ext uri="{FF2B5EF4-FFF2-40B4-BE49-F238E27FC236}">
                <a16:creationId xmlns:a16="http://schemas.microsoft.com/office/drawing/2014/main" id="{4E57CF76-F6B1-4325-8E37-56F0DF3B05C9}"/>
              </a:ext>
            </a:extLst>
          </p:cNvPr>
          <p:cNvSpPr txBox="1">
            <a:spLocks noChangeArrowheads="1"/>
          </p:cNvSpPr>
          <p:nvPr/>
        </p:nvSpPr>
        <p:spPr bwMode="auto">
          <a:xfrm>
            <a:off x="304800" y="2133600"/>
            <a:ext cx="297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4.87 x 10</a:t>
            </a:r>
            <a:r>
              <a:rPr kumimoji="0" lang="en-US" altLang="en-US" sz="2400" b="0" i="0" u="sng" strike="noStrike" kern="1200" cap="none" spc="0" normalizeH="0" baseline="30000" noProof="0">
                <a:ln>
                  <a:noFill/>
                </a:ln>
                <a:solidFill>
                  <a:prstClr val="black"/>
                </a:solidFill>
                <a:effectLst/>
                <a:uLnTx/>
                <a:uFillTx/>
                <a:latin typeface="Arial" charset="0"/>
                <a:ea typeface="+mn-ea"/>
                <a:cs typeface="+mn-cs"/>
              </a:rPr>
              <a:t>24</a:t>
            </a: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 FU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a:t>
            </a:r>
          </a:p>
        </p:txBody>
      </p:sp>
      <p:sp>
        <p:nvSpPr>
          <p:cNvPr id="4" name="Text Box 4">
            <a:extLst>
              <a:ext uri="{FF2B5EF4-FFF2-40B4-BE49-F238E27FC236}">
                <a16:creationId xmlns:a16="http://schemas.microsoft.com/office/drawing/2014/main" id="{8E250CEB-1887-4718-978E-F26B2E8B516E}"/>
              </a:ext>
            </a:extLst>
          </p:cNvPr>
          <p:cNvSpPr txBox="1">
            <a:spLocks noChangeArrowheads="1"/>
          </p:cNvSpPr>
          <p:nvPr/>
        </p:nvSpPr>
        <p:spPr bwMode="auto">
          <a:xfrm>
            <a:off x="3352800" y="2209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5" name="Rectangle 6">
            <a:extLst>
              <a:ext uri="{FF2B5EF4-FFF2-40B4-BE49-F238E27FC236}">
                <a16:creationId xmlns:a16="http://schemas.microsoft.com/office/drawing/2014/main" id="{686AA72F-D222-4B14-9B6F-345703AB9E17}"/>
              </a:ext>
            </a:extLst>
          </p:cNvPr>
          <p:cNvSpPr>
            <a:spLocks noChangeArrowheads="1"/>
          </p:cNvSpPr>
          <p:nvPr/>
        </p:nvSpPr>
        <p:spPr bwMode="auto">
          <a:xfrm>
            <a:off x="3581400" y="2133600"/>
            <a:ext cx="2917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 mole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6.02 x 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23</a:t>
            </a: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FU NaCl</a:t>
            </a:r>
          </a:p>
        </p:txBody>
      </p:sp>
      <p:sp>
        <p:nvSpPr>
          <p:cNvPr id="6" name="Text Box 7">
            <a:extLst>
              <a:ext uri="{FF2B5EF4-FFF2-40B4-BE49-F238E27FC236}">
                <a16:creationId xmlns:a16="http://schemas.microsoft.com/office/drawing/2014/main" id="{B7CB9357-36EB-4727-BF93-E2883708847D}"/>
              </a:ext>
            </a:extLst>
          </p:cNvPr>
          <p:cNvSpPr txBox="1">
            <a:spLocks noChangeArrowheads="1"/>
          </p:cNvSpPr>
          <p:nvPr/>
        </p:nvSpPr>
        <p:spPr bwMode="auto">
          <a:xfrm>
            <a:off x="6553200" y="2286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a:t>
            </a:r>
          </a:p>
        </p:txBody>
      </p:sp>
      <p:sp>
        <p:nvSpPr>
          <p:cNvPr id="7" name="Line 14">
            <a:extLst>
              <a:ext uri="{FF2B5EF4-FFF2-40B4-BE49-F238E27FC236}">
                <a16:creationId xmlns:a16="http://schemas.microsoft.com/office/drawing/2014/main" id="{2BB5F213-7B0F-4FA8-B5B4-462DC4363CBA}"/>
              </a:ext>
            </a:extLst>
          </p:cNvPr>
          <p:cNvSpPr>
            <a:spLocks noChangeShapeType="1"/>
          </p:cNvSpPr>
          <p:nvPr/>
        </p:nvSpPr>
        <p:spPr bwMode="auto">
          <a:xfrm flipV="1">
            <a:off x="1905000" y="2286000"/>
            <a:ext cx="1524000"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Line 15">
            <a:extLst>
              <a:ext uri="{FF2B5EF4-FFF2-40B4-BE49-F238E27FC236}">
                <a16:creationId xmlns:a16="http://schemas.microsoft.com/office/drawing/2014/main" id="{8B5D0B14-BDB7-4D1B-B79E-A4C288106B3C}"/>
              </a:ext>
            </a:extLst>
          </p:cNvPr>
          <p:cNvSpPr>
            <a:spLocks noChangeShapeType="1"/>
          </p:cNvSpPr>
          <p:nvPr/>
        </p:nvSpPr>
        <p:spPr bwMode="auto">
          <a:xfrm flipV="1">
            <a:off x="5257800" y="2667000"/>
            <a:ext cx="1524000" cy="152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3431965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28600" y="304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55.</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Convert 4.87 x 10</a:t>
            </a:r>
            <a:r>
              <a:rPr kumimoji="0" lang="en-US" altLang="en-US" sz="3600" b="0" i="0" u="none" strike="noStrike" kern="1200" cap="none" spc="0" normalizeH="0" baseline="30000" noProof="0" dirty="0">
                <a:ln>
                  <a:noFill/>
                </a:ln>
                <a:solidFill>
                  <a:srgbClr val="FF0000"/>
                </a:solidFill>
                <a:effectLst/>
                <a:uLnTx/>
                <a:uFillTx/>
                <a:latin typeface="Calibri" pitchFamily="34" charset="0"/>
                <a:ea typeface="+mn-ea"/>
                <a:cs typeface="+mn-cs"/>
              </a:rPr>
              <a:t>24</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formula units of</a:t>
            </a:r>
            <a:b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b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sodium chloride to grams.  </a:t>
            </a:r>
          </a:p>
        </p:txBody>
      </p:sp>
      <p:sp>
        <p:nvSpPr>
          <p:cNvPr id="4103" name="Line 8"/>
          <p:cNvSpPr>
            <a:spLocks noChangeShapeType="1"/>
          </p:cNvSpPr>
          <p:nvPr/>
        </p:nvSpPr>
        <p:spPr bwMode="auto">
          <a:xfrm flipH="1">
            <a:off x="1752600" y="2544763"/>
            <a:ext cx="5829300" cy="1722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4" name="Text Box 9"/>
          <p:cNvSpPr txBox="1">
            <a:spLocks noChangeArrowheads="1"/>
          </p:cNvSpPr>
          <p:nvPr/>
        </p:nvSpPr>
        <p:spPr bwMode="auto">
          <a:xfrm>
            <a:off x="457200" y="42672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4.87</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6.02</a:t>
            </a:r>
          </a:p>
        </p:txBody>
      </p:sp>
      <p:sp>
        <p:nvSpPr>
          <p:cNvPr id="4105" name="Text Box 10"/>
          <p:cNvSpPr txBox="1">
            <a:spLocks noChangeArrowheads="1"/>
          </p:cNvSpPr>
          <p:nvPr/>
        </p:nvSpPr>
        <p:spPr bwMode="auto">
          <a:xfrm>
            <a:off x="1371600" y="4495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4106" name="Rectangle 12"/>
          <p:cNvSpPr>
            <a:spLocks noChangeArrowheads="1"/>
          </p:cNvSpPr>
          <p:nvPr/>
        </p:nvSpPr>
        <p:spPr bwMode="auto">
          <a:xfrm>
            <a:off x="1752600" y="4267200"/>
            <a:ext cx="749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10</a:t>
            </a:r>
            <a:r>
              <a:rPr kumimoji="0" lang="en-US" altLang="en-US" sz="2400" b="0" i="0" u="sng" strike="noStrike" kern="1200" cap="none" spc="0" normalizeH="0" baseline="30000" noProof="0">
                <a:ln>
                  <a:noFill/>
                </a:ln>
                <a:solidFill>
                  <a:prstClr val="black"/>
                </a:solidFill>
                <a:effectLst/>
                <a:uLnTx/>
                <a:uFillTx/>
                <a:latin typeface="Arial" charset="0"/>
                <a:ea typeface="+mn-ea"/>
                <a:cs typeface="+mn-cs"/>
              </a:rPr>
              <a:t>24</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23</a:t>
            </a:r>
          </a:p>
        </p:txBody>
      </p:sp>
      <p:sp>
        <p:nvSpPr>
          <p:cNvPr id="4107" name="Text Box 13"/>
          <p:cNvSpPr txBox="1">
            <a:spLocks noChangeArrowheads="1"/>
          </p:cNvSpPr>
          <p:nvPr/>
        </p:nvSpPr>
        <p:spPr bwMode="auto">
          <a:xfrm>
            <a:off x="2514600" y="44196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0.809 x 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1</a:t>
            </a: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 8.09 moles NaCl</a:t>
            </a:r>
          </a:p>
        </p:txBody>
      </p:sp>
      <p:sp>
        <p:nvSpPr>
          <p:cNvPr id="4111" name="Text Box 17"/>
          <p:cNvSpPr txBox="1">
            <a:spLocks noChangeArrowheads="1"/>
          </p:cNvSpPr>
          <p:nvPr/>
        </p:nvSpPr>
        <p:spPr bwMode="auto">
          <a:xfrm>
            <a:off x="76200" y="5638800"/>
            <a:ext cx="2362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0" i="0" u="sng" strike="noStrike" kern="1200" cap="none" spc="0" normalizeH="0" baseline="0" noProof="0">
                <a:ln>
                  <a:noFill/>
                </a:ln>
                <a:solidFill>
                  <a:prstClr val="black">
                    <a:lumMod val="95000"/>
                    <a:lumOff val="5000"/>
                  </a:prstClr>
                </a:solidFill>
                <a:effectLst/>
                <a:uLnTx/>
                <a:uFillTx/>
                <a:latin typeface="Arial" charset="0"/>
                <a:ea typeface="+mn-ea"/>
                <a:cs typeface="+mn-cs"/>
              </a:rPr>
              <a:t>8.09 moles NaCl</a:t>
            </a:r>
            <a:br>
              <a:rPr kumimoji="0" lang="en-US" altLang="en-US" sz="2000" b="0" i="0" u="sng" strike="noStrike" kern="1200" cap="none" spc="0" normalizeH="0" baseline="0" noProof="0">
                <a:ln>
                  <a:noFill/>
                </a:ln>
                <a:solidFill>
                  <a:prstClr val="black">
                    <a:lumMod val="95000"/>
                    <a:lumOff val="5000"/>
                  </a:prstClr>
                </a:solidFill>
                <a:effectLst/>
                <a:uLnTx/>
                <a:uFillTx/>
                <a:latin typeface="Arial" charset="0"/>
                <a:ea typeface="+mn-ea"/>
                <a:cs typeface="+mn-cs"/>
              </a:rPr>
            </a:br>
            <a:r>
              <a:rPr kumimoji="0" lang="en-US" altLang="en-US" sz="2000" b="0" i="0" u="none" strike="noStrike" kern="1200" cap="none" spc="0" normalizeH="0" baseline="0" noProof="0">
                <a:ln>
                  <a:noFill/>
                </a:ln>
                <a:solidFill>
                  <a:prstClr val="black">
                    <a:lumMod val="95000"/>
                    <a:lumOff val="5000"/>
                  </a:prstClr>
                </a:solidFill>
                <a:effectLst/>
                <a:uLnTx/>
                <a:uFillTx/>
                <a:latin typeface="Arial" charset="0"/>
                <a:ea typeface="+mn-ea"/>
                <a:cs typeface="+mn-cs"/>
              </a:rPr>
              <a:t>1</a:t>
            </a:r>
          </a:p>
        </p:txBody>
      </p:sp>
      <p:sp>
        <p:nvSpPr>
          <p:cNvPr id="4112" name="Text Box 18"/>
          <p:cNvSpPr txBox="1">
            <a:spLocks noChangeArrowheads="1"/>
          </p:cNvSpPr>
          <p:nvPr/>
        </p:nvSpPr>
        <p:spPr bwMode="auto">
          <a:xfrm>
            <a:off x="2362200" y="5715000"/>
            <a:ext cx="533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prstClr val="black">
                    <a:lumMod val="95000"/>
                    <a:lumOff val="5000"/>
                  </a:prstClr>
                </a:solidFill>
                <a:effectLst/>
                <a:uLnTx/>
                <a:uFillTx/>
                <a:latin typeface="Arial" charset="0"/>
                <a:ea typeface="+mn-ea"/>
                <a:cs typeface="+mn-cs"/>
              </a:rPr>
              <a:t>x</a:t>
            </a:r>
          </a:p>
        </p:txBody>
      </p:sp>
      <p:sp>
        <p:nvSpPr>
          <p:cNvPr id="4113" name="Rectangle 19"/>
          <p:cNvSpPr>
            <a:spLocks noChangeArrowheads="1"/>
          </p:cNvSpPr>
          <p:nvPr/>
        </p:nvSpPr>
        <p:spPr bwMode="auto">
          <a:xfrm>
            <a:off x="2670175" y="5534732"/>
            <a:ext cx="159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0" i="0" u="sng" strike="noStrike" kern="1200" cap="none" spc="0" normalizeH="0" baseline="0" noProof="0" dirty="0">
                <a:ln>
                  <a:noFill/>
                </a:ln>
                <a:solidFill>
                  <a:prstClr val="black">
                    <a:lumMod val="95000"/>
                    <a:lumOff val="5000"/>
                  </a:prstClr>
                </a:solidFill>
                <a:effectLst/>
                <a:uLnTx/>
                <a:uFillTx/>
                <a:latin typeface="Arial" charset="0"/>
                <a:ea typeface="+mn-ea"/>
                <a:cs typeface="+mn-cs"/>
              </a:rPr>
              <a:t>58 g NaCl</a:t>
            </a:r>
            <a:br>
              <a:rPr kumimoji="0" lang="en-US" altLang="en-US" sz="2000" b="0" i="0" u="sng" strike="noStrike" kern="1200" cap="none" spc="0" normalizeH="0" baseline="0" noProof="0" dirty="0">
                <a:ln>
                  <a:noFill/>
                </a:ln>
                <a:solidFill>
                  <a:prstClr val="black">
                    <a:lumMod val="95000"/>
                    <a:lumOff val="5000"/>
                  </a:prstClr>
                </a:solidFill>
                <a:effectLst/>
                <a:uLnTx/>
                <a:uFillTx/>
                <a:latin typeface="Arial" charset="0"/>
                <a:ea typeface="+mn-ea"/>
                <a:cs typeface="+mn-cs"/>
              </a:rPr>
            </a:br>
            <a:r>
              <a:rPr kumimoji="0" lang="en-US" altLang="en-US" sz="2000" b="0" i="0" u="none" strike="noStrike" kern="1200" cap="none" spc="0" normalizeH="0" baseline="0" noProof="0" dirty="0">
                <a:ln>
                  <a:noFill/>
                </a:ln>
                <a:solidFill>
                  <a:prstClr val="black">
                    <a:lumMod val="95000"/>
                    <a:lumOff val="5000"/>
                  </a:prstClr>
                </a:solidFill>
                <a:effectLst/>
                <a:uLnTx/>
                <a:uFillTx/>
                <a:latin typeface="Arial" charset="0"/>
                <a:ea typeface="+mn-ea"/>
                <a:cs typeface="+mn-cs"/>
              </a:rPr>
              <a:t>1 mole NaCl</a:t>
            </a:r>
          </a:p>
        </p:txBody>
      </p:sp>
      <p:sp>
        <p:nvSpPr>
          <p:cNvPr id="4114" name="Text Box 20"/>
          <p:cNvSpPr txBox="1">
            <a:spLocks noChangeArrowheads="1"/>
          </p:cNvSpPr>
          <p:nvPr/>
        </p:nvSpPr>
        <p:spPr bwMode="auto">
          <a:xfrm>
            <a:off x="4495800" y="5565688"/>
            <a:ext cx="4343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lumMod val="95000"/>
                    <a:lumOff val="5000"/>
                  </a:prstClr>
                </a:solidFill>
                <a:effectLst/>
                <a:uLnTx/>
                <a:uFillTx/>
                <a:latin typeface="Arial" charset="0"/>
                <a:ea typeface="+mn-ea"/>
                <a:cs typeface="+mn-cs"/>
              </a:rPr>
              <a:t>=</a:t>
            </a:r>
          </a:p>
        </p:txBody>
      </p:sp>
      <p:sp>
        <p:nvSpPr>
          <p:cNvPr id="2" name="Line 8">
            <a:extLst>
              <a:ext uri="{FF2B5EF4-FFF2-40B4-BE49-F238E27FC236}">
                <a16:creationId xmlns:a16="http://schemas.microsoft.com/office/drawing/2014/main" id="{01E55F0B-5E4B-43D4-968F-B5E7E01098D8}"/>
              </a:ext>
            </a:extLst>
          </p:cNvPr>
          <p:cNvSpPr>
            <a:spLocks noChangeShapeType="1"/>
          </p:cNvSpPr>
          <p:nvPr/>
        </p:nvSpPr>
        <p:spPr bwMode="auto">
          <a:xfrm flipH="1">
            <a:off x="2209800" y="4876800"/>
            <a:ext cx="3429000" cy="762001"/>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Text Box 3">
            <a:extLst>
              <a:ext uri="{FF2B5EF4-FFF2-40B4-BE49-F238E27FC236}">
                <a16:creationId xmlns:a16="http://schemas.microsoft.com/office/drawing/2014/main" id="{13441A48-8298-4C84-BC68-C98D4E81B806}"/>
              </a:ext>
            </a:extLst>
          </p:cNvPr>
          <p:cNvSpPr txBox="1">
            <a:spLocks noChangeArrowheads="1"/>
          </p:cNvSpPr>
          <p:nvPr/>
        </p:nvSpPr>
        <p:spPr bwMode="auto">
          <a:xfrm>
            <a:off x="304800" y="2133600"/>
            <a:ext cx="297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4.87 x 10</a:t>
            </a:r>
            <a:r>
              <a:rPr kumimoji="0" lang="en-US" altLang="en-US" sz="2400" b="0" i="0" u="sng" strike="noStrike" kern="1200" cap="none" spc="0" normalizeH="0" baseline="30000" noProof="0">
                <a:ln>
                  <a:noFill/>
                </a:ln>
                <a:solidFill>
                  <a:prstClr val="black"/>
                </a:solidFill>
                <a:effectLst/>
                <a:uLnTx/>
                <a:uFillTx/>
                <a:latin typeface="Arial" charset="0"/>
                <a:ea typeface="+mn-ea"/>
                <a:cs typeface="+mn-cs"/>
              </a:rPr>
              <a:t>24</a:t>
            </a: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 FU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a:t>
            </a:r>
          </a:p>
        </p:txBody>
      </p:sp>
      <p:sp>
        <p:nvSpPr>
          <p:cNvPr id="4" name="Text Box 4">
            <a:extLst>
              <a:ext uri="{FF2B5EF4-FFF2-40B4-BE49-F238E27FC236}">
                <a16:creationId xmlns:a16="http://schemas.microsoft.com/office/drawing/2014/main" id="{A56966CE-7937-4DAF-B284-E8B48E21E0F7}"/>
              </a:ext>
            </a:extLst>
          </p:cNvPr>
          <p:cNvSpPr txBox="1">
            <a:spLocks noChangeArrowheads="1"/>
          </p:cNvSpPr>
          <p:nvPr/>
        </p:nvSpPr>
        <p:spPr bwMode="auto">
          <a:xfrm>
            <a:off x="3352800" y="2209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5" name="Rectangle 6">
            <a:extLst>
              <a:ext uri="{FF2B5EF4-FFF2-40B4-BE49-F238E27FC236}">
                <a16:creationId xmlns:a16="http://schemas.microsoft.com/office/drawing/2014/main" id="{D477F120-923C-4B1D-A0D0-2877E9520400}"/>
              </a:ext>
            </a:extLst>
          </p:cNvPr>
          <p:cNvSpPr>
            <a:spLocks noChangeArrowheads="1"/>
          </p:cNvSpPr>
          <p:nvPr/>
        </p:nvSpPr>
        <p:spPr bwMode="auto">
          <a:xfrm>
            <a:off x="3581400" y="2133600"/>
            <a:ext cx="2917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 mole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6.02 x 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23</a:t>
            </a: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FU NaCl</a:t>
            </a:r>
          </a:p>
        </p:txBody>
      </p:sp>
      <p:sp>
        <p:nvSpPr>
          <p:cNvPr id="6" name="Text Box 7">
            <a:extLst>
              <a:ext uri="{FF2B5EF4-FFF2-40B4-BE49-F238E27FC236}">
                <a16:creationId xmlns:a16="http://schemas.microsoft.com/office/drawing/2014/main" id="{A7429E31-780C-4377-9816-FC0B0443DCA4}"/>
              </a:ext>
            </a:extLst>
          </p:cNvPr>
          <p:cNvSpPr txBox="1">
            <a:spLocks noChangeArrowheads="1"/>
          </p:cNvSpPr>
          <p:nvPr/>
        </p:nvSpPr>
        <p:spPr bwMode="auto">
          <a:xfrm>
            <a:off x="6553200" y="2286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a:t>
            </a:r>
          </a:p>
        </p:txBody>
      </p:sp>
      <p:sp>
        <p:nvSpPr>
          <p:cNvPr id="7" name="Line 14">
            <a:extLst>
              <a:ext uri="{FF2B5EF4-FFF2-40B4-BE49-F238E27FC236}">
                <a16:creationId xmlns:a16="http://schemas.microsoft.com/office/drawing/2014/main" id="{4F83CDD4-9CA6-43BA-809F-E08E63F73D06}"/>
              </a:ext>
            </a:extLst>
          </p:cNvPr>
          <p:cNvSpPr>
            <a:spLocks noChangeShapeType="1"/>
          </p:cNvSpPr>
          <p:nvPr/>
        </p:nvSpPr>
        <p:spPr bwMode="auto">
          <a:xfrm flipV="1">
            <a:off x="1905000" y="2286000"/>
            <a:ext cx="1524000"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Line 15">
            <a:extLst>
              <a:ext uri="{FF2B5EF4-FFF2-40B4-BE49-F238E27FC236}">
                <a16:creationId xmlns:a16="http://schemas.microsoft.com/office/drawing/2014/main" id="{30BEF1EC-283D-4B5C-8278-A21F5C22093F}"/>
              </a:ext>
            </a:extLst>
          </p:cNvPr>
          <p:cNvSpPr>
            <a:spLocks noChangeShapeType="1"/>
          </p:cNvSpPr>
          <p:nvPr/>
        </p:nvSpPr>
        <p:spPr bwMode="auto">
          <a:xfrm flipV="1">
            <a:off x="5257800" y="2667000"/>
            <a:ext cx="1524000" cy="152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Line 14">
            <a:extLst>
              <a:ext uri="{FF2B5EF4-FFF2-40B4-BE49-F238E27FC236}">
                <a16:creationId xmlns:a16="http://schemas.microsoft.com/office/drawing/2014/main" id="{912DCEA9-4F9E-4872-AF19-60C26524DED4}"/>
              </a:ext>
            </a:extLst>
          </p:cNvPr>
          <p:cNvSpPr>
            <a:spLocks noChangeShapeType="1"/>
          </p:cNvSpPr>
          <p:nvPr/>
        </p:nvSpPr>
        <p:spPr bwMode="auto">
          <a:xfrm flipV="1">
            <a:off x="990600" y="5736344"/>
            <a:ext cx="1524000"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Line 14">
            <a:extLst>
              <a:ext uri="{FF2B5EF4-FFF2-40B4-BE49-F238E27FC236}">
                <a16:creationId xmlns:a16="http://schemas.microsoft.com/office/drawing/2014/main" id="{5105FAFE-C393-403C-8EF2-37281FA76733}"/>
              </a:ext>
            </a:extLst>
          </p:cNvPr>
          <p:cNvSpPr>
            <a:spLocks noChangeShapeType="1"/>
          </p:cNvSpPr>
          <p:nvPr/>
        </p:nvSpPr>
        <p:spPr bwMode="auto">
          <a:xfrm flipV="1">
            <a:off x="2971800" y="5915025"/>
            <a:ext cx="1524000"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8994621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28600" y="304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55.</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Convert 4.87 x 10</a:t>
            </a:r>
            <a:r>
              <a:rPr kumimoji="0" lang="en-US" altLang="en-US" sz="3600" b="0" i="0" u="none" strike="noStrike" kern="1200" cap="none" spc="0" normalizeH="0" baseline="30000" noProof="0" dirty="0">
                <a:ln>
                  <a:noFill/>
                </a:ln>
                <a:solidFill>
                  <a:srgbClr val="FF0000"/>
                </a:solidFill>
                <a:effectLst/>
                <a:uLnTx/>
                <a:uFillTx/>
                <a:latin typeface="Calibri" pitchFamily="34" charset="0"/>
                <a:ea typeface="+mn-ea"/>
                <a:cs typeface="+mn-cs"/>
              </a:rPr>
              <a:t>24</a:t>
            </a: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formula units of</a:t>
            </a:r>
            <a:b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br>
            <a:r>
              <a:rPr kumimoji="0" lang="en-US" altLang="en-US" sz="3600" b="0" i="0" u="none" strike="noStrike" kern="1200" cap="none" spc="0" normalizeH="0" baseline="0" noProof="0" dirty="0">
                <a:ln>
                  <a:noFill/>
                </a:ln>
                <a:solidFill>
                  <a:srgbClr val="FF0000"/>
                </a:solidFill>
                <a:effectLst/>
                <a:uLnTx/>
                <a:uFillTx/>
                <a:latin typeface="Calibri" pitchFamily="34" charset="0"/>
                <a:ea typeface="+mn-ea"/>
                <a:cs typeface="+mn-cs"/>
              </a:rPr>
              <a:t>        sodium chloride to grams.  </a:t>
            </a:r>
          </a:p>
        </p:txBody>
      </p:sp>
      <p:sp>
        <p:nvSpPr>
          <p:cNvPr id="4103" name="Line 8"/>
          <p:cNvSpPr>
            <a:spLocks noChangeShapeType="1"/>
          </p:cNvSpPr>
          <p:nvPr/>
        </p:nvSpPr>
        <p:spPr bwMode="auto">
          <a:xfrm flipH="1">
            <a:off x="1752600" y="2544763"/>
            <a:ext cx="5829300" cy="1722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4" name="Text Box 9"/>
          <p:cNvSpPr txBox="1">
            <a:spLocks noChangeArrowheads="1"/>
          </p:cNvSpPr>
          <p:nvPr/>
        </p:nvSpPr>
        <p:spPr bwMode="auto">
          <a:xfrm>
            <a:off x="457200" y="42672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4.87</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6.02</a:t>
            </a:r>
          </a:p>
        </p:txBody>
      </p:sp>
      <p:sp>
        <p:nvSpPr>
          <p:cNvPr id="4105" name="Text Box 10"/>
          <p:cNvSpPr txBox="1">
            <a:spLocks noChangeArrowheads="1"/>
          </p:cNvSpPr>
          <p:nvPr/>
        </p:nvSpPr>
        <p:spPr bwMode="auto">
          <a:xfrm>
            <a:off x="1371600" y="4495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4106" name="Rectangle 12"/>
          <p:cNvSpPr>
            <a:spLocks noChangeArrowheads="1"/>
          </p:cNvSpPr>
          <p:nvPr/>
        </p:nvSpPr>
        <p:spPr bwMode="auto">
          <a:xfrm>
            <a:off x="1752600" y="4267200"/>
            <a:ext cx="749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10</a:t>
            </a:r>
            <a:r>
              <a:rPr kumimoji="0" lang="en-US" altLang="en-US" sz="2400" b="0" i="0" u="sng" strike="noStrike" kern="1200" cap="none" spc="0" normalizeH="0" baseline="30000" noProof="0">
                <a:ln>
                  <a:noFill/>
                </a:ln>
                <a:solidFill>
                  <a:prstClr val="black"/>
                </a:solidFill>
                <a:effectLst/>
                <a:uLnTx/>
                <a:uFillTx/>
                <a:latin typeface="Arial" charset="0"/>
                <a:ea typeface="+mn-ea"/>
                <a:cs typeface="+mn-cs"/>
              </a:rPr>
              <a:t>24</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23</a:t>
            </a:r>
          </a:p>
        </p:txBody>
      </p:sp>
      <p:sp>
        <p:nvSpPr>
          <p:cNvPr id="4107" name="Text Box 13"/>
          <p:cNvSpPr txBox="1">
            <a:spLocks noChangeArrowheads="1"/>
          </p:cNvSpPr>
          <p:nvPr/>
        </p:nvSpPr>
        <p:spPr bwMode="auto">
          <a:xfrm>
            <a:off x="2514600" y="44196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0.809 x 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1</a:t>
            </a: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 8.09 moles NaCl</a:t>
            </a:r>
          </a:p>
        </p:txBody>
      </p:sp>
      <p:sp>
        <p:nvSpPr>
          <p:cNvPr id="4114" name="Text Box 20"/>
          <p:cNvSpPr txBox="1">
            <a:spLocks noChangeArrowheads="1"/>
          </p:cNvSpPr>
          <p:nvPr/>
        </p:nvSpPr>
        <p:spPr bwMode="auto">
          <a:xfrm>
            <a:off x="4495800" y="5565688"/>
            <a:ext cx="4343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lumMod val="95000"/>
                    <a:lumOff val="5000"/>
                  </a:prstClr>
                </a:solidFill>
                <a:effectLst/>
                <a:uLnTx/>
                <a:uFillTx/>
                <a:latin typeface="Arial" charset="0"/>
                <a:ea typeface="+mn-ea"/>
                <a:cs typeface="+mn-cs"/>
              </a:rPr>
              <a:t>= 469 grams </a:t>
            </a:r>
            <a:r>
              <a:rPr kumimoji="0" lang="en-US" altLang="en-US" sz="3600" b="0" i="0" u="none" strike="noStrike" kern="1200" cap="none" spc="0" normalizeH="0" baseline="0" noProof="0" dirty="0" err="1">
                <a:ln>
                  <a:noFill/>
                </a:ln>
                <a:solidFill>
                  <a:prstClr val="black">
                    <a:lumMod val="95000"/>
                    <a:lumOff val="5000"/>
                  </a:prstClr>
                </a:solidFill>
                <a:effectLst/>
                <a:uLnTx/>
                <a:uFillTx/>
                <a:latin typeface="Arial" charset="0"/>
                <a:ea typeface="+mn-ea"/>
                <a:cs typeface="+mn-cs"/>
              </a:rPr>
              <a:t>NaCl</a:t>
            </a:r>
            <a:endParaRPr kumimoji="0" lang="en-US" altLang="en-US" sz="3600" b="0" i="0" u="none" strike="noStrike" kern="1200" cap="none" spc="0" normalizeH="0" baseline="0" noProof="0" dirty="0">
              <a:ln>
                <a:noFill/>
              </a:ln>
              <a:solidFill>
                <a:prstClr val="black">
                  <a:lumMod val="95000"/>
                  <a:lumOff val="5000"/>
                </a:prstClr>
              </a:solidFill>
              <a:effectLst/>
              <a:uLnTx/>
              <a:uFillTx/>
              <a:latin typeface="Arial" charset="0"/>
              <a:ea typeface="+mn-ea"/>
              <a:cs typeface="+mn-cs"/>
            </a:endParaRPr>
          </a:p>
        </p:txBody>
      </p:sp>
      <p:sp>
        <p:nvSpPr>
          <p:cNvPr id="2" name="Line 8">
            <a:extLst>
              <a:ext uri="{FF2B5EF4-FFF2-40B4-BE49-F238E27FC236}">
                <a16:creationId xmlns:a16="http://schemas.microsoft.com/office/drawing/2014/main" id="{01E55F0B-5E4B-43D4-968F-B5E7E01098D8}"/>
              </a:ext>
            </a:extLst>
          </p:cNvPr>
          <p:cNvSpPr>
            <a:spLocks noChangeShapeType="1"/>
          </p:cNvSpPr>
          <p:nvPr/>
        </p:nvSpPr>
        <p:spPr bwMode="auto">
          <a:xfrm flipH="1">
            <a:off x="2209800" y="4876800"/>
            <a:ext cx="3429000" cy="762001"/>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Text Box 3">
            <a:extLst>
              <a:ext uri="{FF2B5EF4-FFF2-40B4-BE49-F238E27FC236}">
                <a16:creationId xmlns:a16="http://schemas.microsoft.com/office/drawing/2014/main" id="{13441A48-8298-4C84-BC68-C98D4E81B806}"/>
              </a:ext>
            </a:extLst>
          </p:cNvPr>
          <p:cNvSpPr txBox="1">
            <a:spLocks noChangeArrowheads="1"/>
          </p:cNvSpPr>
          <p:nvPr/>
        </p:nvSpPr>
        <p:spPr bwMode="auto">
          <a:xfrm>
            <a:off x="304800" y="2133600"/>
            <a:ext cx="297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4.87 x 10</a:t>
            </a:r>
            <a:r>
              <a:rPr kumimoji="0" lang="en-US" altLang="en-US" sz="2400" b="0" i="0" u="sng" strike="noStrike" kern="1200" cap="none" spc="0" normalizeH="0" baseline="30000" noProof="0">
                <a:ln>
                  <a:noFill/>
                </a:ln>
                <a:solidFill>
                  <a:prstClr val="black"/>
                </a:solidFill>
                <a:effectLst/>
                <a:uLnTx/>
                <a:uFillTx/>
                <a:latin typeface="Arial" charset="0"/>
                <a:ea typeface="+mn-ea"/>
                <a:cs typeface="+mn-cs"/>
              </a:rPr>
              <a:t>24</a:t>
            </a: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 FU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a:t>
            </a:r>
          </a:p>
        </p:txBody>
      </p:sp>
      <p:sp>
        <p:nvSpPr>
          <p:cNvPr id="4" name="Text Box 4">
            <a:extLst>
              <a:ext uri="{FF2B5EF4-FFF2-40B4-BE49-F238E27FC236}">
                <a16:creationId xmlns:a16="http://schemas.microsoft.com/office/drawing/2014/main" id="{A56966CE-7937-4DAF-B284-E8B48E21E0F7}"/>
              </a:ext>
            </a:extLst>
          </p:cNvPr>
          <p:cNvSpPr txBox="1">
            <a:spLocks noChangeArrowheads="1"/>
          </p:cNvSpPr>
          <p:nvPr/>
        </p:nvSpPr>
        <p:spPr bwMode="auto">
          <a:xfrm>
            <a:off x="3352800" y="2209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5" name="Rectangle 6">
            <a:extLst>
              <a:ext uri="{FF2B5EF4-FFF2-40B4-BE49-F238E27FC236}">
                <a16:creationId xmlns:a16="http://schemas.microsoft.com/office/drawing/2014/main" id="{D477F120-923C-4B1D-A0D0-2877E9520400}"/>
              </a:ext>
            </a:extLst>
          </p:cNvPr>
          <p:cNvSpPr>
            <a:spLocks noChangeArrowheads="1"/>
          </p:cNvSpPr>
          <p:nvPr/>
        </p:nvSpPr>
        <p:spPr bwMode="auto">
          <a:xfrm>
            <a:off x="3581400" y="2133600"/>
            <a:ext cx="2917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 mole NaCl</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6.02 x 10</a:t>
            </a:r>
            <a:r>
              <a:rPr kumimoji="0" lang="en-US" altLang="en-US" sz="2400" b="0" i="0" u="none" strike="noStrike" kern="1200" cap="none" spc="0" normalizeH="0" baseline="30000" noProof="0">
                <a:ln>
                  <a:noFill/>
                </a:ln>
                <a:solidFill>
                  <a:prstClr val="black"/>
                </a:solidFill>
                <a:effectLst/>
                <a:uLnTx/>
                <a:uFillTx/>
                <a:latin typeface="Arial" charset="0"/>
                <a:ea typeface="+mn-ea"/>
                <a:cs typeface="+mn-cs"/>
              </a:rPr>
              <a:t>23</a:t>
            </a: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 FU NaCl</a:t>
            </a:r>
          </a:p>
        </p:txBody>
      </p:sp>
      <p:sp>
        <p:nvSpPr>
          <p:cNvPr id="6" name="Text Box 7">
            <a:extLst>
              <a:ext uri="{FF2B5EF4-FFF2-40B4-BE49-F238E27FC236}">
                <a16:creationId xmlns:a16="http://schemas.microsoft.com/office/drawing/2014/main" id="{A7429E31-780C-4377-9816-FC0B0443DCA4}"/>
              </a:ext>
            </a:extLst>
          </p:cNvPr>
          <p:cNvSpPr txBox="1">
            <a:spLocks noChangeArrowheads="1"/>
          </p:cNvSpPr>
          <p:nvPr/>
        </p:nvSpPr>
        <p:spPr bwMode="auto">
          <a:xfrm>
            <a:off x="6553200" y="2286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a:t>
            </a:r>
          </a:p>
        </p:txBody>
      </p:sp>
      <p:sp>
        <p:nvSpPr>
          <p:cNvPr id="7" name="Line 14">
            <a:extLst>
              <a:ext uri="{FF2B5EF4-FFF2-40B4-BE49-F238E27FC236}">
                <a16:creationId xmlns:a16="http://schemas.microsoft.com/office/drawing/2014/main" id="{4F83CDD4-9CA6-43BA-809F-E08E63F73D06}"/>
              </a:ext>
            </a:extLst>
          </p:cNvPr>
          <p:cNvSpPr>
            <a:spLocks noChangeShapeType="1"/>
          </p:cNvSpPr>
          <p:nvPr/>
        </p:nvSpPr>
        <p:spPr bwMode="auto">
          <a:xfrm flipV="1">
            <a:off x="1905000" y="2286000"/>
            <a:ext cx="1524000"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Line 15">
            <a:extLst>
              <a:ext uri="{FF2B5EF4-FFF2-40B4-BE49-F238E27FC236}">
                <a16:creationId xmlns:a16="http://schemas.microsoft.com/office/drawing/2014/main" id="{30BEF1EC-283D-4B5C-8278-A21F5C22093F}"/>
              </a:ext>
            </a:extLst>
          </p:cNvPr>
          <p:cNvSpPr>
            <a:spLocks noChangeShapeType="1"/>
          </p:cNvSpPr>
          <p:nvPr/>
        </p:nvSpPr>
        <p:spPr bwMode="auto">
          <a:xfrm flipV="1">
            <a:off x="5257800" y="2667000"/>
            <a:ext cx="1524000" cy="152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Text Box 17">
            <a:extLst>
              <a:ext uri="{FF2B5EF4-FFF2-40B4-BE49-F238E27FC236}">
                <a16:creationId xmlns:a16="http://schemas.microsoft.com/office/drawing/2014/main" id="{781388DA-3450-4EFC-B486-1526410B1704}"/>
              </a:ext>
            </a:extLst>
          </p:cNvPr>
          <p:cNvSpPr txBox="1">
            <a:spLocks noChangeArrowheads="1"/>
          </p:cNvSpPr>
          <p:nvPr/>
        </p:nvSpPr>
        <p:spPr bwMode="auto">
          <a:xfrm>
            <a:off x="76200" y="5638800"/>
            <a:ext cx="2362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0" i="0" u="sng" strike="noStrike" kern="1200" cap="none" spc="0" normalizeH="0" baseline="0" noProof="0">
                <a:ln>
                  <a:noFill/>
                </a:ln>
                <a:solidFill>
                  <a:prstClr val="black">
                    <a:lumMod val="95000"/>
                    <a:lumOff val="5000"/>
                  </a:prstClr>
                </a:solidFill>
                <a:effectLst/>
                <a:uLnTx/>
                <a:uFillTx/>
                <a:latin typeface="Arial" charset="0"/>
                <a:ea typeface="+mn-ea"/>
                <a:cs typeface="+mn-cs"/>
              </a:rPr>
              <a:t>8.09 moles NaCl</a:t>
            </a:r>
            <a:br>
              <a:rPr kumimoji="0" lang="en-US" altLang="en-US" sz="2000" b="0" i="0" u="sng" strike="noStrike" kern="1200" cap="none" spc="0" normalizeH="0" baseline="0" noProof="0">
                <a:ln>
                  <a:noFill/>
                </a:ln>
                <a:solidFill>
                  <a:prstClr val="black">
                    <a:lumMod val="95000"/>
                    <a:lumOff val="5000"/>
                  </a:prstClr>
                </a:solidFill>
                <a:effectLst/>
                <a:uLnTx/>
                <a:uFillTx/>
                <a:latin typeface="Arial" charset="0"/>
                <a:ea typeface="+mn-ea"/>
                <a:cs typeface="+mn-cs"/>
              </a:rPr>
            </a:br>
            <a:r>
              <a:rPr kumimoji="0" lang="en-US" altLang="en-US" sz="2000" b="0" i="0" u="none" strike="noStrike" kern="1200" cap="none" spc="0" normalizeH="0" baseline="0" noProof="0">
                <a:ln>
                  <a:noFill/>
                </a:ln>
                <a:solidFill>
                  <a:prstClr val="black">
                    <a:lumMod val="95000"/>
                    <a:lumOff val="5000"/>
                  </a:prstClr>
                </a:solidFill>
                <a:effectLst/>
                <a:uLnTx/>
                <a:uFillTx/>
                <a:latin typeface="Arial" charset="0"/>
                <a:ea typeface="+mn-ea"/>
                <a:cs typeface="+mn-cs"/>
              </a:rPr>
              <a:t>1</a:t>
            </a:r>
          </a:p>
        </p:txBody>
      </p:sp>
      <p:sp>
        <p:nvSpPr>
          <p:cNvPr id="10" name="Text Box 18">
            <a:extLst>
              <a:ext uri="{FF2B5EF4-FFF2-40B4-BE49-F238E27FC236}">
                <a16:creationId xmlns:a16="http://schemas.microsoft.com/office/drawing/2014/main" id="{F5F36B96-86ED-4791-A603-AC43E3A7473A}"/>
              </a:ext>
            </a:extLst>
          </p:cNvPr>
          <p:cNvSpPr txBox="1">
            <a:spLocks noChangeArrowheads="1"/>
          </p:cNvSpPr>
          <p:nvPr/>
        </p:nvSpPr>
        <p:spPr bwMode="auto">
          <a:xfrm>
            <a:off x="2362200" y="5715000"/>
            <a:ext cx="533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prstClr val="black">
                    <a:lumMod val="95000"/>
                    <a:lumOff val="5000"/>
                  </a:prstClr>
                </a:solidFill>
                <a:effectLst/>
                <a:uLnTx/>
                <a:uFillTx/>
                <a:latin typeface="Arial" charset="0"/>
                <a:ea typeface="+mn-ea"/>
                <a:cs typeface="+mn-cs"/>
              </a:rPr>
              <a:t>x</a:t>
            </a:r>
          </a:p>
        </p:txBody>
      </p:sp>
      <p:sp>
        <p:nvSpPr>
          <p:cNvPr id="11" name="Rectangle 19">
            <a:extLst>
              <a:ext uri="{FF2B5EF4-FFF2-40B4-BE49-F238E27FC236}">
                <a16:creationId xmlns:a16="http://schemas.microsoft.com/office/drawing/2014/main" id="{9379BF17-9382-4F9C-B125-68118A573DD1}"/>
              </a:ext>
            </a:extLst>
          </p:cNvPr>
          <p:cNvSpPr>
            <a:spLocks noChangeArrowheads="1"/>
          </p:cNvSpPr>
          <p:nvPr/>
        </p:nvSpPr>
        <p:spPr bwMode="auto">
          <a:xfrm>
            <a:off x="2670175" y="5534732"/>
            <a:ext cx="159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0" i="0" u="sng" strike="noStrike" kern="1200" cap="none" spc="0" normalizeH="0" baseline="0" noProof="0" dirty="0">
                <a:ln>
                  <a:noFill/>
                </a:ln>
                <a:solidFill>
                  <a:prstClr val="black">
                    <a:lumMod val="95000"/>
                    <a:lumOff val="5000"/>
                  </a:prstClr>
                </a:solidFill>
                <a:effectLst/>
                <a:uLnTx/>
                <a:uFillTx/>
                <a:latin typeface="Arial" charset="0"/>
                <a:ea typeface="+mn-ea"/>
                <a:cs typeface="+mn-cs"/>
              </a:rPr>
              <a:t>58 g NaCl</a:t>
            </a:r>
            <a:br>
              <a:rPr kumimoji="0" lang="en-US" altLang="en-US" sz="2000" b="0" i="0" u="sng" strike="noStrike" kern="1200" cap="none" spc="0" normalizeH="0" baseline="0" noProof="0" dirty="0">
                <a:ln>
                  <a:noFill/>
                </a:ln>
                <a:solidFill>
                  <a:prstClr val="black">
                    <a:lumMod val="95000"/>
                    <a:lumOff val="5000"/>
                  </a:prstClr>
                </a:solidFill>
                <a:effectLst/>
                <a:uLnTx/>
                <a:uFillTx/>
                <a:latin typeface="Arial" charset="0"/>
                <a:ea typeface="+mn-ea"/>
                <a:cs typeface="+mn-cs"/>
              </a:rPr>
            </a:br>
            <a:r>
              <a:rPr kumimoji="0" lang="en-US" altLang="en-US" sz="2000" b="0" i="0" u="none" strike="noStrike" kern="1200" cap="none" spc="0" normalizeH="0" baseline="0" noProof="0" dirty="0">
                <a:ln>
                  <a:noFill/>
                </a:ln>
                <a:solidFill>
                  <a:prstClr val="black">
                    <a:lumMod val="95000"/>
                    <a:lumOff val="5000"/>
                  </a:prstClr>
                </a:solidFill>
                <a:effectLst/>
                <a:uLnTx/>
                <a:uFillTx/>
                <a:latin typeface="Arial" charset="0"/>
                <a:ea typeface="+mn-ea"/>
                <a:cs typeface="+mn-cs"/>
              </a:rPr>
              <a:t>1 mole NaCl</a:t>
            </a:r>
          </a:p>
        </p:txBody>
      </p:sp>
      <p:sp>
        <p:nvSpPr>
          <p:cNvPr id="12" name="Line 14">
            <a:extLst>
              <a:ext uri="{FF2B5EF4-FFF2-40B4-BE49-F238E27FC236}">
                <a16:creationId xmlns:a16="http://schemas.microsoft.com/office/drawing/2014/main" id="{F1A69E52-8A69-45DC-925E-B4B09562C3F2}"/>
              </a:ext>
            </a:extLst>
          </p:cNvPr>
          <p:cNvSpPr>
            <a:spLocks noChangeShapeType="1"/>
          </p:cNvSpPr>
          <p:nvPr/>
        </p:nvSpPr>
        <p:spPr bwMode="auto">
          <a:xfrm flipV="1">
            <a:off x="990600" y="5736344"/>
            <a:ext cx="1524000"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Line 14">
            <a:extLst>
              <a:ext uri="{FF2B5EF4-FFF2-40B4-BE49-F238E27FC236}">
                <a16:creationId xmlns:a16="http://schemas.microsoft.com/office/drawing/2014/main" id="{615D568D-F125-4F0D-A5AF-61EE153F5FDD}"/>
              </a:ext>
            </a:extLst>
          </p:cNvPr>
          <p:cNvSpPr>
            <a:spLocks noChangeShapeType="1"/>
          </p:cNvSpPr>
          <p:nvPr/>
        </p:nvSpPr>
        <p:spPr bwMode="auto">
          <a:xfrm flipV="1">
            <a:off x="2971800" y="5915025"/>
            <a:ext cx="1524000"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8949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52400" y="152400"/>
            <a:ext cx="86868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a:solidFill>
                  <a:srgbClr val="FF0000"/>
                </a:solidFill>
              </a:rPr>
              <a:t>11.  The HONClBrIF Twins need special attention.</a:t>
            </a:r>
          </a:p>
          <a:p>
            <a:pPr eaLnBrk="1" hangingPunct="1">
              <a:spcBef>
                <a:spcPct val="0"/>
              </a:spcBef>
              <a:buFontTx/>
              <a:buNone/>
            </a:pPr>
            <a:endParaRPr lang="en-US" altLang="en-US" sz="1800" dirty="0"/>
          </a:p>
          <a:p>
            <a:pPr eaLnBrk="1" hangingPunct="1">
              <a:spcBef>
                <a:spcPct val="0"/>
              </a:spcBef>
              <a:buFontTx/>
              <a:buNone/>
            </a:pPr>
            <a:r>
              <a:rPr lang="en-US" altLang="en-US" sz="1800" dirty="0"/>
              <a:t>They exist in nature, when PURE, as diatomic molecules, not individual atoms.</a:t>
            </a:r>
          </a:p>
          <a:p>
            <a:pPr eaLnBrk="1" hangingPunct="1">
              <a:spcBef>
                <a:spcPct val="0"/>
              </a:spcBef>
              <a:buFontTx/>
              <a:buNone/>
            </a:pPr>
            <a:r>
              <a:rPr lang="en-US" altLang="en-US" sz="1800" dirty="0"/>
              <a:t>So, their </a:t>
            </a:r>
            <a:r>
              <a:rPr lang="en-US" altLang="en-US" sz="1800" b="1" dirty="0">
                <a:solidFill>
                  <a:srgbClr val="0000CC"/>
                </a:solidFill>
              </a:rPr>
              <a:t>MOLAR MASS</a:t>
            </a:r>
            <a:r>
              <a:rPr lang="en-US" altLang="en-US" sz="1800" dirty="0"/>
              <a:t>, the mass of one mole of a substance is as follows…</a:t>
            </a:r>
          </a:p>
          <a:p>
            <a:pPr eaLnBrk="1" hangingPunct="1">
              <a:spcBef>
                <a:spcPct val="0"/>
              </a:spcBef>
              <a:buFontTx/>
              <a:buNone/>
            </a:pPr>
            <a:endParaRPr lang="en-US" altLang="en-US" sz="1800" dirty="0"/>
          </a:p>
          <a:p>
            <a:pPr eaLnBrk="1" hangingPunct="1">
              <a:spcBef>
                <a:spcPct val="0"/>
              </a:spcBef>
              <a:buFontTx/>
              <a:buNone/>
            </a:pPr>
            <a:r>
              <a:rPr lang="en-US" altLang="en-US" sz="2400" b="1" dirty="0"/>
              <a:t>    H</a:t>
            </a:r>
            <a:r>
              <a:rPr lang="en-US" altLang="en-US" sz="2400" b="1" baseline="-25000" dirty="0"/>
              <a:t>2</a:t>
            </a:r>
            <a:r>
              <a:rPr lang="en-US" altLang="en-US" sz="2400" b="1" dirty="0"/>
              <a:t>    2 x 1g = 2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O</a:t>
            </a:r>
            <a:r>
              <a:rPr lang="en-US" altLang="en-US" sz="2400" b="1" baseline="-25000" dirty="0"/>
              <a:t>2</a:t>
            </a:r>
            <a:r>
              <a:rPr lang="en-US" altLang="en-US" sz="2400" b="1" dirty="0"/>
              <a:t>    2 x 16 g = 32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N</a:t>
            </a:r>
            <a:r>
              <a:rPr lang="en-US" altLang="en-US" sz="2400" b="1" baseline="-25000" dirty="0"/>
              <a:t>2</a:t>
            </a:r>
            <a:r>
              <a:rPr lang="en-US" altLang="en-US" sz="2400" b="1" dirty="0"/>
              <a:t>    2 x 14g = 28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Cl</a:t>
            </a:r>
            <a:r>
              <a:rPr lang="en-US" altLang="en-US" sz="2400" b="1" baseline="-25000" dirty="0"/>
              <a:t>2</a:t>
            </a:r>
            <a:r>
              <a:rPr lang="en-US" altLang="en-US" sz="2400" b="1" dirty="0"/>
              <a:t>   2 x 35g = 70 g/mole </a:t>
            </a:r>
          </a:p>
          <a:p>
            <a:pPr eaLnBrk="1" hangingPunct="1">
              <a:spcBef>
                <a:spcPct val="0"/>
              </a:spcBef>
              <a:buFontTx/>
              <a:buNone/>
            </a:pPr>
            <a:endParaRPr lang="en-US" altLang="en-US" sz="2400" b="1" dirty="0"/>
          </a:p>
          <a:p>
            <a:pPr eaLnBrk="1" hangingPunct="1">
              <a:spcBef>
                <a:spcPct val="0"/>
              </a:spcBef>
              <a:buFontTx/>
              <a:buNone/>
            </a:pPr>
            <a:r>
              <a:rPr lang="en-US" altLang="en-US" sz="2400" b="1" dirty="0"/>
              <a:t>    Br</a:t>
            </a:r>
            <a:r>
              <a:rPr lang="en-US" altLang="en-US" sz="2400" b="1" baseline="-25000" dirty="0"/>
              <a:t>2</a:t>
            </a:r>
            <a:r>
              <a:rPr lang="en-US" altLang="en-US" sz="2400" b="1" dirty="0"/>
              <a:t>   2 x 80g = 160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I</a:t>
            </a:r>
            <a:r>
              <a:rPr lang="en-US" altLang="en-US" sz="2400" b="1" baseline="-25000" dirty="0"/>
              <a:t>2</a:t>
            </a:r>
            <a:r>
              <a:rPr lang="en-US" altLang="en-US" sz="2400" b="1" dirty="0"/>
              <a:t>     2 x 127g = 254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a:t>
            </a:r>
          </a:p>
        </p:txBody>
      </p:sp>
      <p:sp>
        <p:nvSpPr>
          <p:cNvPr id="9219" name="TextBox 2"/>
          <p:cNvSpPr txBox="1">
            <a:spLocks noChangeArrowheads="1"/>
          </p:cNvSpPr>
          <p:nvPr/>
        </p:nvSpPr>
        <p:spPr bwMode="auto">
          <a:xfrm>
            <a:off x="5638800" y="1981200"/>
            <a:ext cx="3505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rgbClr val="FF0000"/>
                </a:solidFill>
                <a:latin typeface="Comic Sans MS" pitchFamily="66" charset="0"/>
              </a:rPr>
              <a:t>Always round atomic mass to nearest WHOLE NUMBER!</a:t>
            </a:r>
          </a:p>
          <a:p>
            <a:pPr eaLnBrk="1" hangingPunct="1">
              <a:spcBef>
                <a:spcPct val="0"/>
              </a:spcBef>
              <a:buFontTx/>
              <a:buNone/>
            </a:pPr>
            <a:endParaRPr lang="en-US" altLang="en-US" sz="2400" dirty="0">
              <a:solidFill>
                <a:srgbClr val="FF0000"/>
              </a:solidFill>
              <a:latin typeface="Comic Sans MS" pitchFamily="66" charset="0"/>
            </a:endParaRPr>
          </a:p>
          <a:p>
            <a:pPr eaLnBrk="1" hangingPunct="1">
              <a:spcBef>
                <a:spcPct val="0"/>
              </a:spcBef>
              <a:buFontTx/>
              <a:buNone/>
            </a:pPr>
            <a:r>
              <a:rPr lang="en-US" altLang="en-US" sz="2400" dirty="0">
                <a:solidFill>
                  <a:schemeClr val="tx1">
                    <a:lumMod val="95000"/>
                    <a:lumOff val="5000"/>
                  </a:schemeClr>
                </a:solidFill>
                <a:latin typeface="Comic Sans MS" pitchFamily="66" charset="0"/>
              </a:rPr>
              <a:t>Mass of iodine </a:t>
            </a:r>
            <a:br>
              <a:rPr lang="en-US" altLang="en-US" sz="2400" dirty="0">
                <a:solidFill>
                  <a:schemeClr val="tx1">
                    <a:lumMod val="95000"/>
                    <a:lumOff val="5000"/>
                  </a:schemeClr>
                </a:solidFill>
                <a:latin typeface="Comic Sans MS" pitchFamily="66" charset="0"/>
              </a:rPr>
            </a:br>
            <a:r>
              <a:rPr lang="en-US" altLang="en-US" sz="2400" dirty="0">
                <a:solidFill>
                  <a:schemeClr val="tx1">
                    <a:lumMod val="95000"/>
                    <a:lumOff val="5000"/>
                  </a:schemeClr>
                </a:solidFill>
                <a:latin typeface="Comic Sans MS" pitchFamily="66" charset="0"/>
              </a:rPr>
              <a:t>is 126.904 </a:t>
            </a:r>
            <a:br>
              <a:rPr lang="en-US" altLang="en-US" sz="2400" dirty="0">
                <a:solidFill>
                  <a:schemeClr val="tx1">
                    <a:lumMod val="95000"/>
                    <a:lumOff val="5000"/>
                  </a:schemeClr>
                </a:solidFill>
                <a:latin typeface="Comic Sans MS" pitchFamily="66" charset="0"/>
              </a:rPr>
            </a:br>
            <a:r>
              <a:rPr lang="en-US" altLang="en-US" sz="2400" dirty="0">
                <a:solidFill>
                  <a:schemeClr val="tx1">
                    <a:lumMod val="95000"/>
                    <a:lumOff val="5000"/>
                  </a:schemeClr>
                </a:solidFill>
                <a:latin typeface="Comic Sans MS" pitchFamily="66" charset="0"/>
              </a:rPr>
              <a:t>it rounds to 127 </a:t>
            </a:r>
          </a:p>
        </p:txBody>
      </p:sp>
      <p:cxnSp>
        <p:nvCxnSpPr>
          <p:cNvPr id="2" name="Straight Arrow Connector 1">
            <a:extLst>
              <a:ext uri="{FF2B5EF4-FFF2-40B4-BE49-F238E27FC236}">
                <a16:creationId xmlns:a16="http://schemas.microsoft.com/office/drawing/2014/main" id="{0B962DF1-EE87-8411-CFD2-A0D96692F76B}"/>
              </a:ext>
            </a:extLst>
          </p:cNvPr>
          <p:cNvCxnSpPr>
            <a:cxnSpLocks/>
          </p:cNvCxnSpPr>
          <p:nvPr/>
        </p:nvCxnSpPr>
        <p:spPr>
          <a:xfrm flipH="1">
            <a:off x="4419600" y="4658856"/>
            <a:ext cx="2971800" cy="8275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758683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28600" y="22860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t>56.</a:t>
            </a:r>
            <a:r>
              <a:rPr kumimoji="0" lang="en-US" altLang="en-US" sz="3600" b="0" i="0" u="none" strike="noStrike" kern="1200" cap="none" spc="0" normalizeH="0" baseline="0" noProof="0" dirty="0">
                <a:ln>
                  <a:noFill/>
                </a:ln>
                <a:solidFill>
                  <a:srgbClr val="0000CC"/>
                </a:solidFill>
                <a:effectLst/>
                <a:uLnTx/>
                <a:uFillTx/>
                <a:latin typeface="Comic Sans MS" pitchFamily="66" charset="0"/>
                <a:ea typeface="+mn-ea"/>
                <a:cs typeface="+mn-cs"/>
              </a:rPr>
              <a:t>  You have 125 grams of carbon </a:t>
            </a:r>
            <a:br>
              <a:rPr kumimoji="0" lang="en-US" altLang="en-US" sz="3600" b="0" i="0" u="none" strike="noStrike" kern="1200" cap="none" spc="0" normalizeH="0" baseline="0" noProof="0" dirty="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dirty="0">
                <a:ln>
                  <a:noFill/>
                </a:ln>
                <a:solidFill>
                  <a:srgbClr val="0000CC"/>
                </a:solidFill>
                <a:effectLst/>
                <a:uLnTx/>
                <a:uFillTx/>
                <a:latin typeface="Comic Sans MS" pitchFamily="66" charset="0"/>
                <a:ea typeface="+mn-ea"/>
                <a:cs typeface="+mn-cs"/>
              </a:rPr>
              <a:t>       dioxide gas in a balloon at STP.  </a:t>
            </a:r>
            <a:br>
              <a:rPr kumimoji="0" lang="en-US" altLang="en-US" sz="3600" b="0" i="0" u="none" strike="noStrike" kern="1200" cap="none" spc="0" normalizeH="0" baseline="0" noProof="0" dirty="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dirty="0">
                <a:ln>
                  <a:noFill/>
                </a:ln>
                <a:solidFill>
                  <a:srgbClr val="0000CC"/>
                </a:solidFill>
                <a:effectLst/>
                <a:uLnTx/>
                <a:uFillTx/>
                <a:latin typeface="Comic Sans MS" pitchFamily="66" charset="0"/>
                <a:ea typeface="+mn-ea"/>
                <a:cs typeface="+mn-cs"/>
              </a:rPr>
              <a:t>       What is its volume in liters?</a:t>
            </a:r>
          </a:p>
        </p:txBody>
      </p:sp>
    </p:spTree>
    <p:extLst>
      <p:ext uri="{BB962C8B-B14F-4D97-AF65-F5344CB8AC3E}">
        <p14:creationId xmlns:p14="http://schemas.microsoft.com/office/powerpoint/2010/main" val="346176387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rgbClr val="EFEFFF"/>
        </a:solidFill>
        <a:effectLst/>
      </p:bgPr>
    </p:bg>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28600" y="22860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C00000"/>
                </a:solidFill>
                <a:effectLst/>
                <a:uLnTx/>
                <a:uFillTx/>
                <a:latin typeface="Comic Sans MS" pitchFamily="66" charset="0"/>
                <a:ea typeface="+mn-ea"/>
                <a:cs typeface="+mn-cs"/>
              </a:rPr>
              <a:t>56.</a:t>
            </a: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You have 125 grams of carbon </a:t>
            </a:r>
            <a:b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dioxide gas in a balloon at STP.  </a:t>
            </a:r>
            <a:b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What is its volume in liters?</a:t>
            </a:r>
          </a:p>
        </p:txBody>
      </p:sp>
      <p:sp>
        <p:nvSpPr>
          <p:cNvPr id="6147" name="Text Box 3"/>
          <p:cNvSpPr txBox="1">
            <a:spLocks noChangeArrowheads="1"/>
          </p:cNvSpPr>
          <p:nvPr/>
        </p:nvSpPr>
        <p:spPr bwMode="auto">
          <a:xfrm>
            <a:off x="304800" y="23622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t>125 g CO</a:t>
            </a:r>
            <a:r>
              <a:rPr kumimoji="0" lang="en-US" altLang="en-US" sz="2400" b="0" i="0" u="sng" strike="noStrike" kern="1200" cap="none" spc="0" normalizeH="0" baseline="-25000" noProof="0">
                <a:ln>
                  <a:noFill/>
                </a:ln>
                <a:solidFill>
                  <a:srgbClr val="0000CC"/>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1</a:t>
            </a:r>
          </a:p>
        </p:txBody>
      </p:sp>
    </p:spTree>
    <p:extLst>
      <p:ext uri="{BB962C8B-B14F-4D97-AF65-F5344CB8AC3E}">
        <p14:creationId xmlns:p14="http://schemas.microsoft.com/office/powerpoint/2010/main" val="339960513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rgbClr val="EFEFFF"/>
        </a:solidFill>
        <a:effectLst/>
      </p:bgPr>
    </p:bg>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28600" y="22860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C00000"/>
                </a:solidFill>
                <a:effectLst/>
                <a:uLnTx/>
                <a:uFillTx/>
                <a:latin typeface="Comic Sans MS" pitchFamily="66" charset="0"/>
                <a:ea typeface="+mn-ea"/>
                <a:cs typeface="+mn-cs"/>
              </a:rPr>
              <a:t>56.</a:t>
            </a: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You have 125 grams of carbon </a:t>
            </a:r>
            <a:b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dioxide gas in a balloon at STP.  </a:t>
            </a:r>
            <a:b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What is its volume in liters?</a:t>
            </a:r>
          </a:p>
        </p:txBody>
      </p:sp>
      <p:sp>
        <p:nvSpPr>
          <p:cNvPr id="6147" name="Text Box 3"/>
          <p:cNvSpPr txBox="1">
            <a:spLocks noChangeArrowheads="1"/>
          </p:cNvSpPr>
          <p:nvPr/>
        </p:nvSpPr>
        <p:spPr bwMode="auto">
          <a:xfrm>
            <a:off x="304800" y="23622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t>125 g CO</a:t>
            </a:r>
            <a:r>
              <a:rPr kumimoji="0" lang="en-US" altLang="en-US" sz="2400" b="0" i="0" u="sng" strike="noStrike" kern="1200" cap="none" spc="0" normalizeH="0" baseline="-25000" noProof="0">
                <a:ln>
                  <a:noFill/>
                </a:ln>
                <a:solidFill>
                  <a:srgbClr val="0000CC"/>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1</a:t>
            </a:r>
          </a:p>
        </p:txBody>
      </p:sp>
      <p:sp>
        <p:nvSpPr>
          <p:cNvPr id="2" name="TextBox 1">
            <a:extLst>
              <a:ext uri="{FF2B5EF4-FFF2-40B4-BE49-F238E27FC236}">
                <a16:creationId xmlns:a16="http://schemas.microsoft.com/office/drawing/2014/main" id="{72E9908D-C202-46C1-BF17-715C06971D28}"/>
              </a:ext>
            </a:extLst>
          </p:cNvPr>
          <p:cNvSpPr txBox="1"/>
          <p:nvPr/>
        </p:nvSpPr>
        <p:spPr>
          <a:xfrm>
            <a:off x="6172200" y="3184525"/>
            <a:ext cx="2743200" cy="2031325"/>
          </a:xfrm>
          <a:prstGeom prst="rect">
            <a:avLst/>
          </a:prstGeom>
          <a:noFill/>
        </p:spPr>
        <p:txBody>
          <a:bodyPr wrap="square" rtlCol="0">
            <a:spAutoFit/>
          </a:bodyPr>
          <a:lstStyle/>
          <a:p>
            <a:r>
              <a:rPr lang="en-US" dirty="0"/>
              <a:t>CO</a:t>
            </a:r>
            <a:r>
              <a:rPr lang="en-US" baseline="-25000" dirty="0"/>
              <a:t>2</a:t>
            </a:r>
          </a:p>
          <a:p>
            <a:br>
              <a:rPr lang="en-US" dirty="0"/>
            </a:br>
            <a:r>
              <a:rPr lang="en-US" dirty="0"/>
              <a:t>C   1 x 12 g = 12 grams</a:t>
            </a:r>
          </a:p>
          <a:p>
            <a:endParaRPr lang="en-US" dirty="0"/>
          </a:p>
          <a:p>
            <a:r>
              <a:rPr lang="en-US" dirty="0"/>
              <a:t>O  2 x 16 g  = 32 grams</a:t>
            </a:r>
          </a:p>
          <a:p>
            <a:endParaRPr lang="en-US" dirty="0"/>
          </a:p>
          <a:p>
            <a:r>
              <a:rPr lang="en-US" dirty="0"/>
              <a:t>                       44 g/mole</a:t>
            </a:r>
          </a:p>
        </p:txBody>
      </p:sp>
      <p:cxnSp>
        <p:nvCxnSpPr>
          <p:cNvPr id="4" name="Straight Connector 3">
            <a:extLst>
              <a:ext uri="{FF2B5EF4-FFF2-40B4-BE49-F238E27FC236}">
                <a16:creationId xmlns:a16="http://schemas.microsoft.com/office/drawing/2014/main" id="{AC193483-CDF1-4B2A-AB3C-A85884C9F91A}"/>
              </a:ext>
            </a:extLst>
          </p:cNvPr>
          <p:cNvCxnSpPr/>
          <p:nvPr/>
        </p:nvCxnSpPr>
        <p:spPr>
          <a:xfrm>
            <a:off x="5943600" y="3581400"/>
            <a:ext cx="1143000"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63FA86CC-478D-4F1E-A733-99C7334EC75D}"/>
              </a:ext>
            </a:extLst>
          </p:cNvPr>
          <p:cNvCxnSpPr/>
          <p:nvPr/>
        </p:nvCxnSpPr>
        <p:spPr>
          <a:xfrm>
            <a:off x="7620000" y="4724400"/>
            <a:ext cx="1143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030176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rgbClr val="EFEFFF"/>
        </a:solidFill>
        <a:effectLst/>
      </p:bgPr>
    </p:bg>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28600" y="22860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C00000"/>
                </a:solidFill>
                <a:effectLst/>
                <a:uLnTx/>
                <a:uFillTx/>
                <a:latin typeface="Comic Sans MS" pitchFamily="66" charset="0"/>
                <a:ea typeface="+mn-ea"/>
                <a:cs typeface="+mn-cs"/>
              </a:rPr>
              <a:t>56.</a:t>
            </a: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You have 125 grams of carbon </a:t>
            </a:r>
            <a:b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dioxide gas in a balloon at STP.  </a:t>
            </a:r>
            <a:b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What is its volume in liters?</a:t>
            </a:r>
          </a:p>
        </p:txBody>
      </p:sp>
      <p:sp>
        <p:nvSpPr>
          <p:cNvPr id="6147" name="Text Box 3"/>
          <p:cNvSpPr txBox="1">
            <a:spLocks noChangeArrowheads="1"/>
          </p:cNvSpPr>
          <p:nvPr/>
        </p:nvSpPr>
        <p:spPr bwMode="auto">
          <a:xfrm>
            <a:off x="304800" y="23622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t>125 g CO</a:t>
            </a:r>
            <a:r>
              <a:rPr kumimoji="0" lang="en-US" altLang="en-US" sz="2400" b="0" i="0" u="sng" strike="noStrike" kern="1200" cap="none" spc="0" normalizeH="0" baseline="-25000" noProof="0">
                <a:ln>
                  <a:noFill/>
                </a:ln>
                <a:solidFill>
                  <a:srgbClr val="0000CC"/>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1</a:t>
            </a:r>
          </a:p>
        </p:txBody>
      </p:sp>
      <p:sp>
        <p:nvSpPr>
          <p:cNvPr id="6148" name="Text Box 4"/>
          <p:cNvSpPr txBox="1">
            <a:spLocks noChangeArrowheads="1"/>
          </p:cNvSpPr>
          <p:nvPr/>
        </p:nvSpPr>
        <p:spPr bwMode="auto">
          <a:xfrm>
            <a:off x="2057400" y="2514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x</a:t>
            </a:r>
          </a:p>
        </p:txBody>
      </p:sp>
      <p:sp>
        <p:nvSpPr>
          <p:cNvPr id="6149" name="Rectangle 5"/>
          <p:cNvSpPr>
            <a:spLocks noChangeArrowheads="1"/>
          </p:cNvSpPr>
          <p:nvPr/>
        </p:nvSpPr>
        <p:spPr bwMode="auto">
          <a:xfrm>
            <a:off x="2384425" y="2362200"/>
            <a:ext cx="1700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t>1 mole CO</a:t>
            </a:r>
            <a:r>
              <a:rPr kumimoji="0" lang="en-US" altLang="en-US" sz="2400" b="0" i="0" u="sng" strike="noStrike" kern="1200" cap="none" spc="0" normalizeH="0" baseline="-25000" noProof="0">
                <a:ln>
                  <a:noFill/>
                </a:ln>
                <a:solidFill>
                  <a:srgbClr val="0000CC"/>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44 g CO</a:t>
            </a:r>
            <a:r>
              <a:rPr kumimoji="0" lang="en-US" altLang="en-US" sz="2400" b="0" i="0" u="none" strike="noStrike" kern="1200" cap="none" spc="0" normalizeH="0" baseline="-25000" noProof="0">
                <a:ln>
                  <a:noFill/>
                </a:ln>
                <a:solidFill>
                  <a:srgbClr val="0000CC"/>
                </a:solidFill>
                <a:effectLst/>
                <a:uLnTx/>
                <a:uFillTx/>
                <a:latin typeface="Comic Sans MS" pitchFamily="66" charset="0"/>
                <a:ea typeface="+mn-ea"/>
                <a:cs typeface="+mn-cs"/>
              </a:rPr>
              <a:t>2</a:t>
            </a:r>
          </a:p>
        </p:txBody>
      </p:sp>
      <p:sp>
        <p:nvSpPr>
          <p:cNvPr id="6150" name="Text Box 6"/>
          <p:cNvSpPr txBox="1">
            <a:spLocks noChangeArrowheads="1"/>
          </p:cNvSpPr>
          <p:nvPr/>
        </p:nvSpPr>
        <p:spPr bwMode="auto">
          <a:xfrm>
            <a:off x="4114800" y="25146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 2.84 moles CO</a:t>
            </a:r>
            <a:r>
              <a:rPr kumimoji="0" lang="en-US" altLang="en-US" sz="2400" b="0" i="0" u="none" strike="noStrike" kern="1200" cap="none" spc="0" normalizeH="0" baseline="-25000" noProof="0">
                <a:ln>
                  <a:noFill/>
                </a:ln>
                <a:solidFill>
                  <a:srgbClr val="0000CC"/>
                </a:solidFill>
                <a:effectLst/>
                <a:uLnTx/>
                <a:uFillTx/>
                <a:latin typeface="Comic Sans MS" pitchFamily="66" charset="0"/>
                <a:ea typeface="+mn-ea"/>
                <a:cs typeface="+mn-cs"/>
              </a:rPr>
              <a:t>2</a:t>
            </a:r>
          </a:p>
        </p:txBody>
      </p:sp>
      <p:sp>
        <p:nvSpPr>
          <p:cNvPr id="2" name="TextBox 1">
            <a:extLst>
              <a:ext uri="{FF2B5EF4-FFF2-40B4-BE49-F238E27FC236}">
                <a16:creationId xmlns:a16="http://schemas.microsoft.com/office/drawing/2014/main" id="{E277549E-23DF-45D0-BB59-0D5B0114A669}"/>
              </a:ext>
            </a:extLst>
          </p:cNvPr>
          <p:cNvSpPr txBox="1"/>
          <p:nvPr/>
        </p:nvSpPr>
        <p:spPr>
          <a:xfrm>
            <a:off x="304800" y="5181600"/>
            <a:ext cx="83820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Arial" charset="0"/>
                <a:ea typeface="+mn-ea"/>
                <a:cs typeface="+mn-cs"/>
              </a:rPr>
              <a:t>Next:  convert moles to liters</a:t>
            </a:r>
          </a:p>
        </p:txBody>
      </p:sp>
      <p:cxnSp>
        <p:nvCxnSpPr>
          <p:cNvPr id="5" name="Straight Connector 4">
            <a:extLst>
              <a:ext uri="{FF2B5EF4-FFF2-40B4-BE49-F238E27FC236}">
                <a16:creationId xmlns:a16="http://schemas.microsoft.com/office/drawing/2014/main" id="{AF82EE1E-30E2-4741-932B-AC9BA464E7DB}"/>
              </a:ext>
            </a:extLst>
          </p:cNvPr>
          <p:cNvCxnSpPr/>
          <p:nvPr/>
        </p:nvCxnSpPr>
        <p:spPr>
          <a:xfrm flipH="1">
            <a:off x="990600" y="2362200"/>
            <a:ext cx="838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C77189-9721-4526-B912-4C485AF95B29}"/>
              </a:ext>
            </a:extLst>
          </p:cNvPr>
          <p:cNvCxnSpPr/>
          <p:nvPr/>
        </p:nvCxnSpPr>
        <p:spPr>
          <a:xfrm flipH="1">
            <a:off x="2971800" y="2807758"/>
            <a:ext cx="838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39406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rgbClr val="EFEFFF"/>
        </a:solidFill>
        <a:effectLst/>
      </p:bgPr>
    </p:bg>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28600" y="22860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C00000"/>
                </a:solidFill>
                <a:effectLst/>
                <a:uLnTx/>
                <a:uFillTx/>
                <a:latin typeface="Comic Sans MS" pitchFamily="66" charset="0"/>
                <a:ea typeface="+mn-ea"/>
                <a:cs typeface="+mn-cs"/>
              </a:rPr>
              <a:t>56.</a:t>
            </a: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You have 125 grams of carbon </a:t>
            </a:r>
            <a:b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dioxide gas in a balloon at STP.  </a:t>
            </a:r>
            <a:b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What is its volume in liters?</a:t>
            </a:r>
          </a:p>
        </p:txBody>
      </p:sp>
      <p:sp>
        <p:nvSpPr>
          <p:cNvPr id="6147" name="Text Box 3"/>
          <p:cNvSpPr txBox="1">
            <a:spLocks noChangeArrowheads="1"/>
          </p:cNvSpPr>
          <p:nvPr/>
        </p:nvSpPr>
        <p:spPr bwMode="auto">
          <a:xfrm>
            <a:off x="304800" y="23622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t>125 g CO</a:t>
            </a:r>
            <a:r>
              <a:rPr kumimoji="0" lang="en-US" altLang="en-US" sz="2400" b="0" i="0" u="sng" strike="noStrike" kern="1200" cap="none" spc="0" normalizeH="0" baseline="-25000" noProof="0">
                <a:ln>
                  <a:noFill/>
                </a:ln>
                <a:solidFill>
                  <a:srgbClr val="0000CC"/>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1</a:t>
            </a:r>
          </a:p>
        </p:txBody>
      </p:sp>
      <p:sp>
        <p:nvSpPr>
          <p:cNvPr id="6148" name="Text Box 4"/>
          <p:cNvSpPr txBox="1">
            <a:spLocks noChangeArrowheads="1"/>
          </p:cNvSpPr>
          <p:nvPr/>
        </p:nvSpPr>
        <p:spPr bwMode="auto">
          <a:xfrm>
            <a:off x="2057400" y="2514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x</a:t>
            </a:r>
          </a:p>
        </p:txBody>
      </p:sp>
      <p:sp>
        <p:nvSpPr>
          <p:cNvPr id="6149" name="Rectangle 5"/>
          <p:cNvSpPr>
            <a:spLocks noChangeArrowheads="1"/>
          </p:cNvSpPr>
          <p:nvPr/>
        </p:nvSpPr>
        <p:spPr bwMode="auto">
          <a:xfrm>
            <a:off x="2384425" y="2362200"/>
            <a:ext cx="1700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t>1 mole CO</a:t>
            </a:r>
            <a:r>
              <a:rPr kumimoji="0" lang="en-US" altLang="en-US" sz="2400" b="0" i="0" u="sng" strike="noStrike" kern="1200" cap="none" spc="0" normalizeH="0" baseline="-25000" noProof="0">
                <a:ln>
                  <a:noFill/>
                </a:ln>
                <a:solidFill>
                  <a:srgbClr val="0000CC"/>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44 g CO</a:t>
            </a:r>
            <a:r>
              <a:rPr kumimoji="0" lang="en-US" altLang="en-US" sz="2400" b="0" i="0" u="none" strike="noStrike" kern="1200" cap="none" spc="0" normalizeH="0" baseline="-25000" noProof="0">
                <a:ln>
                  <a:noFill/>
                </a:ln>
                <a:solidFill>
                  <a:srgbClr val="0000CC"/>
                </a:solidFill>
                <a:effectLst/>
                <a:uLnTx/>
                <a:uFillTx/>
                <a:latin typeface="Comic Sans MS" pitchFamily="66" charset="0"/>
                <a:ea typeface="+mn-ea"/>
                <a:cs typeface="+mn-cs"/>
              </a:rPr>
              <a:t>2</a:t>
            </a:r>
          </a:p>
        </p:txBody>
      </p:sp>
      <p:sp>
        <p:nvSpPr>
          <p:cNvPr id="6150" name="Text Box 6"/>
          <p:cNvSpPr txBox="1">
            <a:spLocks noChangeArrowheads="1"/>
          </p:cNvSpPr>
          <p:nvPr/>
        </p:nvSpPr>
        <p:spPr bwMode="auto">
          <a:xfrm>
            <a:off x="4114800" y="25146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 2.84 moles CO</a:t>
            </a:r>
            <a:r>
              <a:rPr kumimoji="0" lang="en-US" altLang="en-US" sz="2400" b="0" i="0" u="none" strike="noStrike" kern="1200" cap="none" spc="0" normalizeH="0" baseline="-25000" noProof="0">
                <a:ln>
                  <a:noFill/>
                </a:ln>
                <a:solidFill>
                  <a:srgbClr val="0000CC"/>
                </a:solidFill>
                <a:effectLst/>
                <a:uLnTx/>
                <a:uFillTx/>
                <a:latin typeface="Comic Sans MS" pitchFamily="66" charset="0"/>
                <a:ea typeface="+mn-ea"/>
                <a:cs typeface="+mn-cs"/>
              </a:rPr>
              <a:t>2</a:t>
            </a:r>
          </a:p>
        </p:txBody>
      </p:sp>
      <p:cxnSp>
        <p:nvCxnSpPr>
          <p:cNvPr id="5" name="Straight Connector 4">
            <a:extLst>
              <a:ext uri="{FF2B5EF4-FFF2-40B4-BE49-F238E27FC236}">
                <a16:creationId xmlns:a16="http://schemas.microsoft.com/office/drawing/2014/main" id="{AF82EE1E-30E2-4741-932B-AC9BA464E7DB}"/>
              </a:ext>
            </a:extLst>
          </p:cNvPr>
          <p:cNvCxnSpPr/>
          <p:nvPr/>
        </p:nvCxnSpPr>
        <p:spPr>
          <a:xfrm flipH="1">
            <a:off x="990600" y="2362200"/>
            <a:ext cx="838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C77189-9721-4526-B912-4C485AF95B29}"/>
              </a:ext>
            </a:extLst>
          </p:cNvPr>
          <p:cNvCxnSpPr/>
          <p:nvPr/>
        </p:nvCxnSpPr>
        <p:spPr>
          <a:xfrm flipH="1">
            <a:off x="2971800" y="2807758"/>
            <a:ext cx="838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Line 7">
            <a:extLst>
              <a:ext uri="{FF2B5EF4-FFF2-40B4-BE49-F238E27FC236}">
                <a16:creationId xmlns:a16="http://schemas.microsoft.com/office/drawing/2014/main" id="{AA62305F-1E89-4B31-B2B5-54E7111797FF}"/>
              </a:ext>
            </a:extLst>
          </p:cNvPr>
          <p:cNvSpPr>
            <a:spLocks noChangeShapeType="1"/>
          </p:cNvSpPr>
          <p:nvPr/>
        </p:nvSpPr>
        <p:spPr bwMode="auto">
          <a:xfrm flipH="1">
            <a:off x="1524000" y="3048000"/>
            <a:ext cx="4648200" cy="19050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Text Box 8">
            <a:extLst>
              <a:ext uri="{FF2B5EF4-FFF2-40B4-BE49-F238E27FC236}">
                <a16:creationId xmlns:a16="http://schemas.microsoft.com/office/drawing/2014/main" id="{552413A8-4216-452E-A45A-0EF18DC6741E}"/>
              </a:ext>
            </a:extLst>
          </p:cNvPr>
          <p:cNvSpPr txBox="1">
            <a:spLocks noChangeArrowheads="1"/>
          </p:cNvSpPr>
          <p:nvPr/>
        </p:nvSpPr>
        <p:spPr bwMode="auto">
          <a:xfrm>
            <a:off x="457200" y="5029200"/>
            <a:ext cx="259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t>2.84 moles CO</a:t>
            </a:r>
            <a:r>
              <a:rPr kumimoji="0" lang="en-US" altLang="en-US" sz="2400" b="0" i="0" u="sng" strike="noStrike" kern="1200" cap="none" spc="0" normalizeH="0" baseline="-25000" noProof="0">
                <a:ln>
                  <a:noFill/>
                </a:ln>
                <a:solidFill>
                  <a:srgbClr val="FF3300"/>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FF3300"/>
                </a:solidFill>
                <a:effectLst/>
                <a:uLnTx/>
                <a:uFillTx/>
                <a:latin typeface="Comic Sans MS" pitchFamily="66" charset="0"/>
                <a:ea typeface="+mn-ea"/>
                <a:cs typeface="+mn-cs"/>
              </a:rPr>
              <a:t>1</a:t>
            </a:r>
          </a:p>
        </p:txBody>
      </p:sp>
    </p:spTree>
    <p:extLst>
      <p:ext uri="{BB962C8B-B14F-4D97-AF65-F5344CB8AC3E}">
        <p14:creationId xmlns:p14="http://schemas.microsoft.com/office/powerpoint/2010/main" val="377994595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rgbClr val="EFEFFF"/>
        </a:solidFill>
        <a:effectLst/>
      </p:bgPr>
    </p:bg>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28600" y="22860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C00000"/>
                </a:solidFill>
                <a:effectLst/>
                <a:uLnTx/>
                <a:uFillTx/>
                <a:latin typeface="Comic Sans MS" pitchFamily="66" charset="0"/>
                <a:ea typeface="+mn-ea"/>
                <a:cs typeface="+mn-cs"/>
              </a:rPr>
              <a:t>56.</a:t>
            </a: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You have 125 grams of carbon </a:t>
            </a:r>
            <a:b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dioxide gas in a balloon at STP.  </a:t>
            </a:r>
            <a:b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What is its volume in liters?</a:t>
            </a:r>
          </a:p>
        </p:txBody>
      </p:sp>
      <p:sp>
        <p:nvSpPr>
          <p:cNvPr id="6147" name="Text Box 3"/>
          <p:cNvSpPr txBox="1">
            <a:spLocks noChangeArrowheads="1"/>
          </p:cNvSpPr>
          <p:nvPr/>
        </p:nvSpPr>
        <p:spPr bwMode="auto">
          <a:xfrm>
            <a:off x="304800" y="23622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t>125 g CO</a:t>
            </a:r>
            <a:r>
              <a:rPr kumimoji="0" lang="en-US" altLang="en-US" sz="2400" b="0" i="0" u="sng" strike="noStrike" kern="1200" cap="none" spc="0" normalizeH="0" baseline="-25000" noProof="0">
                <a:ln>
                  <a:noFill/>
                </a:ln>
                <a:solidFill>
                  <a:srgbClr val="0000CC"/>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1</a:t>
            </a:r>
          </a:p>
        </p:txBody>
      </p:sp>
      <p:sp>
        <p:nvSpPr>
          <p:cNvPr id="6148" name="Text Box 4"/>
          <p:cNvSpPr txBox="1">
            <a:spLocks noChangeArrowheads="1"/>
          </p:cNvSpPr>
          <p:nvPr/>
        </p:nvSpPr>
        <p:spPr bwMode="auto">
          <a:xfrm>
            <a:off x="2057400" y="2514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x</a:t>
            </a:r>
          </a:p>
        </p:txBody>
      </p:sp>
      <p:sp>
        <p:nvSpPr>
          <p:cNvPr id="6149" name="Rectangle 5"/>
          <p:cNvSpPr>
            <a:spLocks noChangeArrowheads="1"/>
          </p:cNvSpPr>
          <p:nvPr/>
        </p:nvSpPr>
        <p:spPr bwMode="auto">
          <a:xfrm>
            <a:off x="2384425" y="2362200"/>
            <a:ext cx="1700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t>1 mole CO</a:t>
            </a:r>
            <a:r>
              <a:rPr kumimoji="0" lang="en-US" altLang="en-US" sz="2400" b="0" i="0" u="sng" strike="noStrike" kern="1200" cap="none" spc="0" normalizeH="0" baseline="-25000" noProof="0">
                <a:ln>
                  <a:noFill/>
                </a:ln>
                <a:solidFill>
                  <a:srgbClr val="0000CC"/>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44 g CO</a:t>
            </a:r>
            <a:r>
              <a:rPr kumimoji="0" lang="en-US" altLang="en-US" sz="2400" b="0" i="0" u="none" strike="noStrike" kern="1200" cap="none" spc="0" normalizeH="0" baseline="-25000" noProof="0">
                <a:ln>
                  <a:noFill/>
                </a:ln>
                <a:solidFill>
                  <a:srgbClr val="0000CC"/>
                </a:solidFill>
                <a:effectLst/>
                <a:uLnTx/>
                <a:uFillTx/>
                <a:latin typeface="Comic Sans MS" pitchFamily="66" charset="0"/>
                <a:ea typeface="+mn-ea"/>
                <a:cs typeface="+mn-cs"/>
              </a:rPr>
              <a:t>2</a:t>
            </a:r>
          </a:p>
        </p:txBody>
      </p:sp>
      <p:sp>
        <p:nvSpPr>
          <p:cNvPr id="6150" name="Text Box 6"/>
          <p:cNvSpPr txBox="1">
            <a:spLocks noChangeArrowheads="1"/>
          </p:cNvSpPr>
          <p:nvPr/>
        </p:nvSpPr>
        <p:spPr bwMode="auto">
          <a:xfrm>
            <a:off x="4114800" y="25146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 2.84 moles CO</a:t>
            </a:r>
            <a:r>
              <a:rPr kumimoji="0" lang="en-US" altLang="en-US" sz="2400" b="0" i="0" u="none" strike="noStrike" kern="1200" cap="none" spc="0" normalizeH="0" baseline="-25000" noProof="0">
                <a:ln>
                  <a:noFill/>
                </a:ln>
                <a:solidFill>
                  <a:srgbClr val="0000CC"/>
                </a:solidFill>
                <a:effectLst/>
                <a:uLnTx/>
                <a:uFillTx/>
                <a:latin typeface="Comic Sans MS" pitchFamily="66" charset="0"/>
                <a:ea typeface="+mn-ea"/>
                <a:cs typeface="+mn-cs"/>
              </a:rPr>
              <a:t>2</a:t>
            </a:r>
          </a:p>
        </p:txBody>
      </p:sp>
      <p:cxnSp>
        <p:nvCxnSpPr>
          <p:cNvPr id="5" name="Straight Connector 4">
            <a:extLst>
              <a:ext uri="{FF2B5EF4-FFF2-40B4-BE49-F238E27FC236}">
                <a16:creationId xmlns:a16="http://schemas.microsoft.com/office/drawing/2014/main" id="{AF82EE1E-30E2-4741-932B-AC9BA464E7DB}"/>
              </a:ext>
            </a:extLst>
          </p:cNvPr>
          <p:cNvCxnSpPr/>
          <p:nvPr/>
        </p:nvCxnSpPr>
        <p:spPr>
          <a:xfrm flipH="1">
            <a:off x="990600" y="2362200"/>
            <a:ext cx="838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C77189-9721-4526-B912-4C485AF95B29}"/>
              </a:ext>
            </a:extLst>
          </p:cNvPr>
          <p:cNvCxnSpPr/>
          <p:nvPr/>
        </p:nvCxnSpPr>
        <p:spPr>
          <a:xfrm flipH="1">
            <a:off x="2971800" y="2807758"/>
            <a:ext cx="838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Line 7">
            <a:extLst>
              <a:ext uri="{FF2B5EF4-FFF2-40B4-BE49-F238E27FC236}">
                <a16:creationId xmlns:a16="http://schemas.microsoft.com/office/drawing/2014/main" id="{AA62305F-1E89-4B31-B2B5-54E7111797FF}"/>
              </a:ext>
            </a:extLst>
          </p:cNvPr>
          <p:cNvSpPr>
            <a:spLocks noChangeShapeType="1"/>
          </p:cNvSpPr>
          <p:nvPr/>
        </p:nvSpPr>
        <p:spPr bwMode="auto">
          <a:xfrm flipH="1">
            <a:off x="1524000" y="3048000"/>
            <a:ext cx="4648200" cy="19050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Text Box 8">
            <a:extLst>
              <a:ext uri="{FF2B5EF4-FFF2-40B4-BE49-F238E27FC236}">
                <a16:creationId xmlns:a16="http://schemas.microsoft.com/office/drawing/2014/main" id="{552413A8-4216-452E-A45A-0EF18DC6741E}"/>
              </a:ext>
            </a:extLst>
          </p:cNvPr>
          <p:cNvSpPr txBox="1">
            <a:spLocks noChangeArrowheads="1"/>
          </p:cNvSpPr>
          <p:nvPr/>
        </p:nvSpPr>
        <p:spPr bwMode="auto">
          <a:xfrm>
            <a:off x="457200" y="5029200"/>
            <a:ext cx="259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t>2.84 moles CO</a:t>
            </a:r>
            <a:r>
              <a:rPr kumimoji="0" lang="en-US" altLang="en-US" sz="2400" b="0" i="0" u="sng" strike="noStrike" kern="1200" cap="none" spc="0" normalizeH="0" baseline="-25000" noProof="0">
                <a:ln>
                  <a:noFill/>
                </a:ln>
                <a:solidFill>
                  <a:srgbClr val="FF3300"/>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FF3300"/>
                </a:solidFill>
                <a:effectLst/>
                <a:uLnTx/>
                <a:uFillTx/>
                <a:latin typeface="Comic Sans MS" pitchFamily="66" charset="0"/>
                <a:ea typeface="+mn-ea"/>
                <a:cs typeface="+mn-cs"/>
              </a:rPr>
              <a:t>1</a:t>
            </a:r>
          </a:p>
        </p:txBody>
      </p:sp>
      <p:sp>
        <p:nvSpPr>
          <p:cNvPr id="11" name="Text Box 9">
            <a:extLst>
              <a:ext uri="{FF2B5EF4-FFF2-40B4-BE49-F238E27FC236}">
                <a16:creationId xmlns:a16="http://schemas.microsoft.com/office/drawing/2014/main" id="{41958E56-3E02-4387-A23D-F2C74C4680A6}"/>
              </a:ext>
            </a:extLst>
          </p:cNvPr>
          <p:cNvSpPr txBox="1">
            <a:spLocks noChangeArrowheads="1"/>
          </p:cNvSpPr>
          <p:nvPr/>
        </p:nvSpPr>
        <p:spPr bwMode="auto">
          <a:xfrm>
            <a:off x="2971800" y="5181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3300"/>
                </a:solidFill>
                <a:effectLst/>
                <a:uLnTx/>
                <a:uFillTx/>
                <a:latin typeface="Comic Sans MS" pitchFamily="66" charset="0"/>
                <a:ea typeface="+mn-ea"/>
                <a:cs typeface="+mn-cs"/>
              </a:rPr>
              <a:t>x</a:t>
            </a:r>
          </a:p>
        </p:txBody>
      </p:sp>
      <p:sp>
        <p:nvSpPr>
          <p:cNvPr id="14" name="Rectangle 10">
            <a:extLst>
              <a:ext uri="{FF2B5EF4-FFF2-40B4-BE49-F238E27FC236}">
                <a16:creationId xmlns:a16="http://schemas.microsoft.com/office/drawing/2014/main" id="{17B71774-2F1B-4D32-AD30-E4F727BB7756}"/>
              </a:ext>
            </a:extLst>
          </p:cNvPr>
          <p:cNvSpPr>
            <a:spLocks noChangeArrowheads="1"/>
          </p:cNvSpPr>
          <p:nvPr/>
        </p:nvSpPr>
        <p:spPr bwMode="auto">
          <a:xfrm>
            <a:off x="3276600" y="5029200"/>
            <a:ext cx="18970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t>22.4 L CO</a:t>
            </a:r>
            <a:r>
              <a:rPr kumimoji="0" lang="en-US" altLang="en-US" sz="2400" b="0" i="0" u="sng" strike="noStrike" kern="1200" cap="none" spc="0" normalizeH="0" baseline="-25000" noProof="0">
                <a:ln>
                  <a:noFill/>
                </a:ln>
                <a:solidFill>
                  <a:srgbClr val="FF3300"/>
                </a:solidFill>
                <a:effectLst/>
                <a:uLnTx/>
                <a:uFillTx/>
                <a:latin typeface="Comic Sans MS" pitchFamily="66" charset="0"/>
                <a:ea typeface="+mn-ea"/>
                <a:cs typeface="+mn-cs"/>
              </a:rPr>
              <a:t>2</a:t>
            </a:r>
            <a: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t> </a:t>
            </a:r>
            <a:b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FF3300"/>
                </a:solidFill>
                <a:effectLst/>
                <a:uLnTx/>
                <a:uFillTx/>
                <a:latin typeface="Comic Sans MS" pitchFamily="66" charset="0"/>
                <a:ea typeface="+mn-ea"/>
                <a:cs typeface="+mn-cs"/>
              </a:rPr>
              <a:t>1 mole CO</a:t>
            </a:r>
            <a:r>
              <a:rPr kumimoji="0" lang="en-US" altLang="en-US" sz="2400" b="0" i="0" u="none" strike="noStrike" kern="1200" cap="none" spc="0" normalizeH="0" baseline="-25000" noProof="0">
                <a:ln>
                  <a:noFill/>
                </a:ln>
                <a:solidFill>
                  <a:srgbClr val="FF3300"/>
                </a:solidFill>
                <a:effectLst/>
                <a:uLnTx/>
                <a:uFillTx/>
                <a:latin typeface="Comic Sans MS" pitchFamily="66" charset="0"/>
                <a:ea typeface="+mn-ea"/>
                <a:cs typeface="+mn-cs"/>
              </a:rPr>
              <a:t>2</a:t>
            </a:r>
          </a:p>
        </p:txBody>
      </p:sp>
    </p:spTree>
    <p:extLst>
      <p:ext uri="{BB962C8B-B14F-4D97-AF65-F5344CB8AC3E}">
        <p14:creationId xmlns:p14="http://schemas.microsoft.com/office/powerpoint/2010/main" val="3663675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rgbClr val="EFEFFF"/>
        </a:solidFill>
        <a:effectLst/>
      </p:bgPr>
    </p:bg>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28600" y="22860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C00000"/>
                </a:solidFill>
                <a:effectLst/>
                <a:uLnTx/>
                <a:uFillTx/>
                <a:latin typeface="Comic Sans MS" pitchFamily="66" charset="0"/>
                <a:ea typeface="+mn-ea"/>
                <a:cs typeface="+mn-cs"/>
              </a:rPr>
              <a:t>56.</a:t>
            </a: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You have 125 grams of carbon </a:t>
            </a:r>
            <a:b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dioxide gas in a balloon at STP.  </a:t>
            </a:r>
            <a:b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What is its volume in liters?</a:t>
            </a:r>
          </a:p>
        </p:txBody>
      </p:sp>
      <p:sp>
        <p:nvSpPr>
          <p:cNvPr id="6147" name="Text Box 3"/>
          <p:cNvSpPr txBox="1">
            <a:spLocks noChangeArrowheads="1"/>
          </p:cNvSpPr>
          <p:nvPr/>
        </p:nvSpPr>
        <p:spPr bwMode="auto">
          <a:xfrm>
            <a:off x="304800" y="23622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t>125 g CO</a:t>
            </a:r>
            <a:r>
              <a:rPr kumimoji="0" lang="en-US" altLang="en-US" sz="2400" b="0" i="0" u="sng" strike="noStrike" kern="1200" cap="none" spc="0" normalizeH="0" baseline="-25000" noProof="0">
                <a:ln>
                  <a:noFill/>
                </a:ln>
                <a:solidFill>
                  <a:srgbClr val="0000CC"/>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1</a:t>
            </a:r>
          </a:p>
        </p:txBody>
      </p:sp>
      <p:sp>
        <p:nvSpPr>
          <p:cNvPr id="6148" name="Text Box 4"/>
          <p:cNvSpPr txBox="1">
            <a:spLocks noChangeArrowheads="1"/>
          </p:cNvSpPr>
          <p:nvPr/>
        </p:nvSpPr>
        <p:spPr bwMode="auto">
          <a:xfrm>
            <a:off x="2057400" y="2514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x</a:t>
            </a:r>
          </a:p>
        </p:txBody>
      </p:sp>
      <p:sp>
        <p:nvSpPr>
          <p:cNvPr id="6149" name="Rectangle 5"/>
          <p:cNvSpPr>
            <a:spLocks noChangeArrowheads="1"/>
          </p:cNvSpPr>
          <p:nvPr/>
        </p:nvSpPr>
        <p:spPr bwMode="auto">
          <a:xfrm>
            <a:off x="2384425" y="2362200"/>
            <a:ext cx="1700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t>1 mole CO</a:t>
            </a:r>
            <a:r>
              <a:rPr kumimoji="0" lang="en-US" altLang="en-US" sz="2400" b="0" i="0" u="sng" strike="noStrike" kern="1200" cap="none" spc="0" normalizeH="0" baseline="-25000" noProof="0">
                <a:ln>
                  <a:noFill/>
                </a:ln>
                <a:solidFill>
                  <a:srgbClr val="0000CC"/>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44 g CO</a:t>
            </a:r>
            <a:r>
              <a:rPr kumimoji="0" lang="en-US" altLang="en-US" sz="2400" b="0" i="0" u="none" strike="noStrike" kern="1200" cap="none" spc="0" normalizeH="0" baseline="-25000" noProof="0">
                <a:ln>
                  <a:noFill/>
                </a:ln>
                <a:solidFill>
                  <a:srgbClr val="0000CC"/>
                </a:solidFill>
                <a:effectLst/>
                <a:uLnTx/>
                <a:uFillTx/>
                <a:latin typeface="Comic Sans MS" pitchFamily="66" charset="0"/>
                <a:ea typeface="+mn-ea"/>
                <a:cs typeface="+mn-cs"/>
              </a:rPr>
              <a:t>2</a:t>
            </a:r>
          </a:p>
        </p:txBody>
      </p:sp>
      <p:sp>
        <p:nvSpPr>
          <p:cNvPr id="6150" name="Text Box 6"/>
          <p:cNvSpPr txBox="1">
            <a:spLocks noChangeArrowheads="1"/>
          </p:cNvSpPr>
          <p:nvPr/>
        </p:nvSpPr>
        <p:spPr bwMode="auto">
          <a:xfrm>
            <a:off x="4114800" y="25146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 2.84 moles CO</a:t>
            </a:r>
            <a:r>
              <a:rPr kumimoji="0" lang="en-US" altLang="en-US" sz="2400" b="0" i="0" u="none" strike="noStrike" kern="1200" cap="none" spc="0" normalizeH="0" baseline="-25000" noProof="0">
                <a:ln>
                  <a:noFill/>
                </a:ln>
                <a:solidFill>
                  <a:srgbClr val="0000CC"/>
                </a:solidFill>
                <a:effectLst/>
                <a:uLnTx/>
                <a:uFillTx/>
                <a:latin typeface="Comic Sans MS" pitchFamily="66" charset="0"/>
                <a:ea typeface="+mn-ea"/>
                <a:cs typeface="+mn-cs"/>
              </a:rPr>
              <a:t>2</a:t>
            </a:r>
          </a:p>
        </p:txBody>
      </p:sp>
      <p:cxnSp>
        <p:nvCxnSpPr>
          <p:cNvPr id="5" name="Straight Connector 4">
            <a:extLst>
              <a:ext uri="{FF2B5EF4-FFF2-40B4-BE49-F238E27FC236}">
                <a16:creationId xmlns:a16="http://schemas.microsoft.com/office/drawing/2014/main" id="{AF82EE1E-30E2-4741-932B-AC9BA464E7DB}"/>
              </a:ext>
            </a:extLst>
          </p:cNvPr>
          <p:cNvCxnSpPr/>
          <p:nvPr/>
        </p:nvCxnSpPr>
        <p:spPr>
          <a:xfrm flipH="1">
            <a:off x="990600" y="2362200"/>
            <a:ext cx="838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C77189-9721-4526-B912-4C485AF95B29}"/>
              </a:ext>
            </a:extLst>
          </p:cNvPr>
          <p:cNvCxnSpPr/>
          <p:nvPr/>
        </p:nvCxnSpPr>
        <p:spPr>
          <a:xfrm flipH="1">
            <a:off x="2971800" y="2807758"/>
            <a:ext cx="838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Line 7">
            <a:extLst>
              <a:ext uri="{FF2B5EF4-FFF2-40B4-BE49-F238E27FC236}">
                <a16:creationId xmlns:a16="http://schemas.microsoft.com/office/drawing/2014/main" id="{AA62305F-1E89-4B31-B2B5-54E7111797FF}"/>
              </a:ext>
            </a:extLst>
          </p:cNvPr>
          <p:cNvSpPr>
            <a:spLocks noChangeShapeType="1"/>
          </p:cNvSpPr>
          <p:nvPr/>
        </p:nvSpPr>
        <p:spPr bwMode="auto">
          <a:xfrm flipH="1">
            <a:off x="1524000" y="3048000"/>
            <a:ext cx="4648200" cy="19050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Text Box 8">
            <a:extLst>
              <a:ext uri="{FF2B5EF4-FFF2-40B4-BE49-F238E27FC236}">
                <a16:creationId xmlns:a16="http://schemas.microsoft.com/office/drawing/2014/main" id="{552413A8-4216-452E-A45A-0EF18DC6741E}"/>
              </a:ext>
            </a:extLst>
          </p:cNvPr>
          <p:cNvSpPr txBox="1">
            <a:spLocks noChangeArrowheads="1"/>
          </p:cNvSpPr>
          <p:nvPr/>
        </p:nvSpPr>
        <p:spPr bwMode="auto">
          <a:xfrm>
            <a:off x="457200" y="5029200"/>
            <a:ext cx="259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t>2.84 moles CO</a:t>
            </a:r>
            <a:r>
              <a:rPr kumimoji="0" lang="en-US" altLang="en-US" sz="2400" b="0" i="0" u="sng" strike="noStrike" kern="1200" cap="none" spc="0" normalizeH="0" baseline="-25000" noProof="0">
                <a:ln>
                  <a:noFill/>
                </a:ln>
                <a:solidFill>
                  <a:srgbClr val="FF3300"/>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FF3300"/>
                </a:solidFill>
                <a:effectLst/>
                <a:uLnTx/>
                <a:uFillTx/>
                <a:latin typeface="Comic Sans MS" pitchFamily="66" charset="0"/>
                <a:ea typeface="+mn-ea"/>
                <a:cs typeface="+mn-cs"/>
              </a:rPr>
              <a:t>1</a:t>
            </a:r>
          </a:p>
        </p:txBody>
      </p:sp>
      <p:sp>
        <p:nvSpPr>
          <p:cNvPr id="11" name="Text Box 9">
            <a:extLst>
              <a:ext uri="{FF2B5EF4-FFF2-40B4-BE49-F238E27FC236}">
                <a16:creationId xmlns:a16="http://schemas.microsoft.com/office/drawing/2014/main" id="{41958E56-3E02-4387-A23D-F2C74C4680A6}"/>
              </a:ext>
            </a:extLst>
          </p:cNvPr>
          <p:cNvSpPr txBox="1">
            <a:spLocks noChangeArrowheads="1"/>
          </p:cNvSpPr>
          <p:nvPr/>
        </p:nvSpPr>
        <p:spPr bwMode="auto">
          <a:xfrm>
            <a:off x="2971800" y="5181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3300"/>
                </a:solidFill>
                <a:effectLst/>
                <a:uLnTx/>
                <a:uFillTx/>
                <a:latin typeface="Comic Sans MS" pitchFamily="66" charset="0"/>
                <a:ea typeface="+mn-ea"/>
                <a:cs typeface="+mn-cs"/>
              </a:rPr>
              <a:t>x</a:t>
            </a:r>
          </a:p>
        </p:txBody>
      </p:sp>
      <p:sp>
        <p:nvSpPr>
          <p:cNvPr id="14" name="Rectangle 10">
            <a:extLst>
              <a:ext uri="{FF2B5EF4-FFF2-40B4-BE49-F238E27FC236}">
                <a16:creationId xmlns:a16="http://schemas.microsoft.com/office/drawing/2014/main" id="{17B71774-2F1B-4D32-AD30-E4F727BB7756}"/>
              </a:ext>
            </a:extLst>
          </p:cNvPr>
          <p:cNvSpPr>
            <a:spLocks noChangeArrowheads="1"/>
          </p:cNvSpPr>
          <p:nvPr/>
        </p:nvSpPr>
        <p:spPr bwMode="auto">
          <a:xfrm>
            <a:off x="3276600" y="5029200"/>
            <a:ext cx="18970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t>22.4 L CO</a:t>
            </a:r>
            <a:r>
              <a:rPr kumimoji="0" lang="en-US" altLang="en-US" sz="2400" b="0" i="0" u="sng" strike="noStrike" kern="1200" cap="none" spc="0" normalizeH="0" baseline="-25000" noProof="0">
                <a:ln>
                  <a:noFill/>
                </a:ln>
                <a:solidFill>
                  <a:srgbClr val="FF3300"/>
                </a:solidFill>
                <a:effectLst/>
                <a:uLnTx/>
                <a:uFillTx/>
                <a:latin typeface="Comic Sans MS" pitchFamily="66" charset="0"/>
                <a:ea typeface="+mn-ea"/>
                <a:cs typeface="+mn-cs"/>
              </a:rPr>
              <a:t>2</a:t>
            </a:r>
            <a: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t> </a:t>
            </a:r>
            <a:b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FF3300"/>
                </a:solidFill>
                <a:effectLst/>
                <a:uLnTx/>
                <a:uFillTx/>
                <a:latin typeface="Comic Sans MS" pitchFamily="66" charset="0"/>
                <a:ea typeface="+mn-ea"/>
                <a:cs typeface="+mn-cs"/>
              </a:rPr>
              <a:t>1 mole CO</a:t>
            </a:r>
            <a:r>
              <a:rPr kumimoji="0" lang="en-US" altLang="en-US" sz="2400" b="0" i="0" u="none" strike="noStrike" kern="1200" cap="none" spc="0" normalizeH="0" baseline="-25000" noProof="0">
                <a:ln>
                  <a:noFill/>
                </a:ln>
                <a:solidFill>
                  <a:srgbClr val="FF3300"/>
                </a:solidFill>
                <a:effectLst/>
                <a:uLnTx/>
                <a:uFillTx/>
                <a:latin typeface="Comic Sans MS" pitchFamily="66" charset="0"/>
                <a:ea typeface="+mn-ea"/>
                <a:cs typeface="+mn-cs"/>
              </a:rPr>
              <a:t>2</a:t>
            </a:r>
          </a:p>
        </p:txBody>
      </p:sp>
      <p:cxnSp>
        <p:nvCxnSpPr>
          <p:cNvPr id="15" name="Straight Connector 14">
            <a:extLst>
              <a:ext uri="{FF2B5EF4-FFF2-40B4-BE49-F238E27FC236}">
                <a16:creationId xmlns:a16="http://schemas.microsoft.com/office/drawing/2014/main" id="{40B91BA2-071F-47FC-9EF0-D9026C6CC2F7}"/>
              </a:ext>
            </a:extLst>
          </p:cNvPr>
          <p:cNvCxnSpPr>
            <a:cxnSpLocks/>
          </p:cNvCxnSpPr>
          <p:nvPr/>
        </p:nvCxnSpPr>
        <p:spPr>
          <a:xfrm flipH="1">
            <a:off x="1531937" y="5181600"/>
            <a:ext cx="1211263"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CFB866-47A6-459B-8095-939043FD3D7D}"/>
              </a:ext>
            </a:extLst>
          </p:cNvPr>
          <p:cNvCxnSpPr>
            <a:cxnSpLocks/>
          </p:cNvCxnSpPr>
          <p:nvPr/>
        </p:nvCxnSpPr>
        <p:spPr>
          <a:xfrm flipH="1">
            <a:off x="3733800" y="5562600"/>
            <a:ext cx="1211263"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11">
            <a:extLst>
              <a:ext uri="{FF2B5EF4-FFF2-40B4-BE49-F238E27FC236}">
                <a16:creationId xmlns:a16="http://schemas.microsoft.com/office/drawing/2014/main" id="{69D0DA1E-EB48-4FA6-B093-302629434202}"/>
              </a:ext>
            </a:extLst>
          </p:cNvPr>
          <p:cNvSpPr txBox="1">
            <a:spLocks noChangeArrowheads="1"/>
          </p:cNvSpPr>
          <p:nvPr/>
        </p:nvSpPr>
        <p:spPr bwMode="auto">
          <a:xfrm>
            <a:off x="5181600" y="52578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3300"/>
                </a:solidFill>
                <a:effectLst/>
                <a:uLnTx/>
                <a:uFillTx/>
                <a:latin typeface="Comic Sans MS" pitchFamily="66" charset="0"/>
                <a:ea typeface="+mn-ea"/>
                <a:cs typeface="+mn-cs"/>
              </a:rPr>
              <a:t>=  </a:t>
            </a:r>
            <a:endParaRPr kumimoji="0" lang="en-US" altLang="en-US" sz="2400" b="0" i="0" u="none" strike="noStrike" kern="1200" cap="none" spc="0" normalizeH="0" baseline="-25000" noProof="0" dirty="0">
              <a:ln>
                <a:noFill/>
              </a:ln>
              <a:solidFill>
                <a:srgbClr val="FF33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74899802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rgbClr val="EFEFFF"/>
        </a:solidFill>
        <a:effectLst/>
      </p:bgPr>
    </p:bg>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28600" y="22860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C00000"/>
                </a:solidFill>
                <a:effectLst/>
                <a:uLnTx/>
                <a:uFillTx/>
                <a:latin typeface="Comic Sans MS" pitchFamily="66" charset="0"/>
                <a:ea typeface="+mn-ea"/>
                <a:cs typeface="+mn-cs"/>
              </a:rPr>
              <a:t>56.</a:t>
            </a: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You have 125 grams of carbon </a:t>
            </a:r>
            <a:b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dioxide gas in a balloon at STP.  </a:t>
            </a:r>
            <a:b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3600" b="0" i="0" u="none" strike="noStrike" kern="1200" cap="none" spc="0" normalizeH="0" baseline="0" noProof="0">
                <a:ln>
                  <a:noFill/>
                </a:ln>
                <a:solidFill>
                  <a:srgbClr val="0000CC"/>
                </a:solidFill>
                <a:effectLst/>
                <a:uLnTx/>
                <a:uFillTx/>
                <a:latin typeface="Comic Sans MS" pitchFamily="66" charset="0"/>
                <a:ea typeface="+mn-ea"/>
                <a:cs typeface="+mn-cs"/>
              </a:rPr>
              <a:t>       What is its volume in liters?</a:t>
            </a:r>
          </a:p>
        </p:txBody>
      </p:sp>
      <p:sp>
        <p:nvSpPr>
          <p:cNvPr id="6147" name="Text Box 3"/>
          <p:cNvSpPr txBox="1">
            <a:spLocks noChangeArrowheads="1"/>
          </p:cNvSpPr>
          <p:nvPr/>
        </p:nvSpPr>
        <p:spPr bwMode="auto">
          <a:xfrm>
            <a:off x="304800" y="23622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t>125 g CO</a:t>
            </a:r>
            <a:r>
              <a:rPr kumimoji="0" lang="en-US" altLang="en-US" sz="2400" b="0" i="0" u="sng" strike="noStrike" kern="1200" cap="none" spc="0" normalizeH="0" baseline="-25000" noProof="0">
                <a:ln>
                  <a:noFill/>
                </a:ln>
                <a:solidFill>
                  <a:srgbClr val="0000CC"/>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1</a:t>
            </a:r>
          </a:p>
        </p:txBody>
      </p:sp>
      <p:sp>
        <p:nvSpPr>
          <p:cNvPr id="6148" name="Text Box 4"/>
          <p:cNvSpPr txBox="1">
            <a:spLocks noChangeArrowheads="1"/>
          </p:cNvSpPr>
          <p:nvPr/>
        </p:nvSpPr>
        <p:spPr bwMode="auto">
          <a:xfrm>
            <a:off x="2057400" y="2514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x</a:t>
            </a:r>
          </a:p>
        </p:txBody>
      </p:sp>
      <p:sp>
        <p:nvSpPr>
          <p:cNvPr id="6149" name="Rectangle 5"/>
          <p:cNvSpPr>
            <a:spLocks noChangeArrowheads="1"/>
          </p:cNvSpPr>
          <p:nvPr/>
        </p:nvSpPr>
        <p:spPr bwMode="auto">
          <a:xfrm>
            <a:off x="2384425" y="2362200"/>
            <a:ext cx="1700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t>1 mole CO</a:t>
            </a:r>
            <a:r>
              <a:rPr kumimoji="0" lang="en-US" altLang="en-US" sz="2400" b="0" i="0" u="sng" strike="noStrike" kern="1200" cap="none" spc="0" normalizeH="0" baseline="-25000" noProof="0">
                <a:ln>
                  <a:noFill/>
                </a:ln>
                <a:solidFill>
                  <a:srgbClr val="0000CC"/>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44 g CO</a:t>
            </a:r>
            <a:r>
              <a:rPr kumimoji="0" lang="en-US" altLang="en-US" sz="2400" b="0" i="0" u="none" strike="noStrike" kern="1200" cap="none" spc="0" normalizeH="0" baseline="-25000" noProof="0">
                <a:ln>
                  <a:noFill/>
                </a:ln>
                <a:solidFill>
                  <a:srgbClr val="0000CC"/>
                </a:solidFill>
                <a:effectLst/>
                <a:uLnTx/>
                <a:uFillTx/>
                <a:latin typeface="Comic Sans MS" pitchFamily="66" charset="0"/>
                <a:ea typeface="+mn-ea"/>
                <a:cs typeface="+mn-cs"/>
              </a:rPr>
              <a:t>2</a:t>
            </a:r>
          </a:p>
        </p:txBody>
      </p:sp>
      <p:sp>
        <p:nvSpPr>
          <p:cNvPr id="6150" name="Text Box 6"/>
          <p:cNvSpPr txBox="1">
            <a:spLocks noChangeArrowheads="1"/>
          </p:cNvSpPr>
          <p:nvPr/>
        </p:nvSpPr>
        <p:spPr bwMode="auto">
          <a:xfrm>
            <a:off x="4114800" y="25146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CC"/>
                </a:solidFill>
                <a:effectLst/>
                <a:uLnTx/>
                <a:uFillTx/>
                <a:latin typeface="Comic Sans MS" pitchFamily="66" charset="0"/>
                <a:ea typeface="+mn-ea"/>
                <a:cs typeface="+mn-cs"/>
              </a:rPr>
              <a:t>= 2.84 moles CO</a:t>
            </a:r>
            <a:r>
              <a:rPr kumimoji="0" lang="en-US" altLang="en-US" sz="2400" b="0" i="0" u="none" strike="noStrike" kern="1200" cap="none" spc="0" normalizeH="0" baseline="-25000" noProof="0">
                <a:ln>
                  <a:noFill/>
                </a:ln>
                <a:solidFill>
                  <a:srgbClr val="0000CC"/>
                </a:solidFill>
                <a:effectLst/>
                <a:uLnTx/>
                <a:uFillTx/>
                <a:latin typeface="Comic Sans MS" pitchFamily="66" charset="0"/>
                <a:ea typeface="+mn-ea"/>
                <a:cs typeface="+mn-cs"/>
              </a:rPr>
              <a:t>2</a:t>
            </a:r>
          </a:p>
        </p:txBody>
      </p:sp>
      <p:cxnSp>
        <p:nvCxnSpPr>
          <p:cNvPr id="5" name="Straight Connector 4">
            <a:extLst>
              <a:ext uri="{FF2B5EF4-FFF2-40B4-BE49-F238E27FC236}">
                <a16:creationId xmlns:a16="http://schemas.microsoft.com/office/drawing/2014/main" id="{AF82EE1E-30E2-4741-932B-AC9BA464E7DB}"/>
              </a:ext>
            </a:extLst>
          </p:cNvPr>
          <p:cNvCxnSpPr/>
          <p:nvPr/>
        </p:nvCxnSpPr>
        <p:spPr>
          <a:xfrm flipH="1">
            <a:off x="990600" y="2362200"/>
            <a:ext cx="838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C77189-9721-4526-B912-4C485AF95B29}"/>
              </a:ext>
            </a:extLst>
          </p:cNvPr>
          <p:cNvCxnSpPr/>
          <p:nvPr/>
        </p:nvCxnSpPr>
        <p:spPr>
          <a:xfrm flipH="1">
            <a:off x="2971800" y="2807758"/>
            <a:ext cx="838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Line 7">
            <a:extLst>
              <a:ext uri="{FF2B5EF4-FFF2-40B4-BE49-F238E27FC236}">
                <a16:creationId xmlns:a16="http://schemas.microsoft.com/office/drawing/2014/main" id="{AA62305F-1E89-4B31-B2B5-54E7111797FF}"/>
              </a:ext>
            </a:extLst>
          </p:cNvPr>
          <p:cNvSpPr>
            <a:spLocks noChangeShapeType="1"/>
          </p:cNvSpPr>
          <p:nvPr/>
        </p:nvSpPr>
        <p:spPr bwMode="auto">
          <a:xfrm flipH="1">
            <a:off x="1524000" y="3048000"/>
            <a:ext cx="4648200" cy="19050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Text Box 8">
            <a:extLst>
              <a:ext uri="{FF2B5EF4-FFF2-40B4-BE49-F238E27FC236}">
                <a16:creationId xmlns:a16="http://schemas.microsoft.com/office/drawing/2014/main" id="{552413A8-4216-452E-A45A-0EF18DC6741E}"/>
              </a:ext>
            </a:extLst>
          </p:cNvPr>
          <p:cNvSpPr txBox="1">
            <a:spLocks noChangeArrowheads="1"/>
          </p:cNvSpPr>
          <p:nvPr/>
        </p:nvSpPr>
        <p:spPr bwMode="auto">
          <a:xfrm>
            <a:off x="457200" y="5029200"/>
            <a:ext cx="259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t>2.84 moles CO</a:t>
            </a:r>
            <a:r>
              <a:rPr kumimoji="0" lang="en-US" altLang="en-US" sz="2400" b="0" i="0" u="sng" strike="noStrike" kern="1200" cap="none" spc="0" normalizeH="0" baseline="-25000" noProof="0">
                <a:ln>
                  <a:noFill/>
                </a:ln>
                <a:solidFill>
                  <a:srgbClr val="FF3300"/>
                </a:solidFill>
                <a:effectLst/>
                <a:uLnTx/>
                <a:uFillTx/>
                <a:latin typeface="Comic Sans MS" pitchFamily="66" charset="0"/>
                <a:ea typeface="+mn-ea"/>
                <a:cs typeface="+mn-cs"/>
              </a:rPr>
              <a:t>2</a:t>
            </a:r>
            <a:b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FF3300"/>
                </a:solidFill>
                <a:effectLst/>
                <a:uLnTx/>
                <a:uFillTx/>
                <a:latin typeface="Comic Sans MS" pitchFamily="66" charset="0"/>
                <a:ea typeface="+mn-ea"/>
                <a:cs typeface="+mn-cs"/>
              </a:rPr>
              <a:t>1</a:t>
            </a:r>
          </a:p>
        </p:txBody>
      </p:sp>
      <p:sp>
        <p:nvSpPr>
          <p:cNvPr id="11" name="Text Box 9">
            <a:extLst>
              <a:ext uri="{FF2B5EF4-FFF2-40B4-BE49-F238E27FC236}">
                <a16:creationId xmlns:a16="http://schemas.microsoft.com/office/drawing/2014/main" id="{41958E56-3E02-4387-A23D-F2C74C4680A6}"/>
              </a:ext>
            </a:extLst>
          </p:cNvPr>
          <p:cNvSpPr txBox="1">
            <a:spLocks noChangeArrowheads="1"/>
          </p:cNvSpPr>
          <p:nvPr/>
        </p:nvSpPr>
        <p:spPr bwMode="auto">
          <a:xfrm>
            <a:off x="2971800" y="5181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3300"/>
                </a:solidFill>
                <a:effectLst/>
                <a:uLnTx/>
                <a:uFillTx/>
                <a:latin typeface="Comic Sans MS" pitchFamily="66" charset="0"/>
                <a:ea typeface="+mn-ea"/>
                <a:cs typeface="+mn-cs"/>
              </a:rPr>
              <a:t>x</a:t>
            </a:r>
          </a:p>
        </p:txBody>
      </p:sp>
      <p:sp>
        <p:nvSpPr>
          <p:cNvPr id="14" name="Rectangle 10">
            <a:extLst>
              <a:ext uri="{FF2B5EF4-FFF2-40B4-BE49-F238E27FC236}">
                <a16:creationId xmlns:a16="http://schemas.microsoft.com/office/drawing/2014/main" id="{17B71774-2F1B-4D32-AD30-E4F727BB7756}"/>
              </a:ext>
            </a:extLst>
          </p:cNvPr>
          <p:cNvSpPr>
            <a:spLocks noChangeArrowheads="1"/>
          </p:cNvSpPr>
          <p:nvPr/>
        </p:nvSpPr>
        <p:spPr bwMode="auto">
          <a:xfrm>
            <a:off x="3276600" y="5029200"/>
            <a:ext cx="18970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t>22.4 L CO</a:t>
            </a:r>
            <a:r>
              <a:rPr kumimoji="0" lang="en-US" altLang="en-US" sz="2400" b="0" i="0" u="sng" strike="noStrike" kern="1200" cap="none" spc="0" normalizeH="0" baseline="-25000" noProof="0">
                <a:ln>
                  <a:noFill/>
                </a:ln>
                <a:solidFill>
                  <a:srgbClr val="FF3300"/>
                </a:solidFill>
                <a:effectLst/>
                <a:uLnTx/>
                <a:uFillTx/>
                <a:latin typeface="Comic Sans MS" pitchFamily="66" charset="0"/>
                <a:ea typeface="+mn-ea"/>
                <a:cs typeface="+mn-cs"/>
              </a:rPr>
              <a:t>2</a:t>
            </a:r>
            <a: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t> </a:t>
            </a:r>
            <a:br>
              <a:rPr kumimoji="0" lang="en-US" altLang="en-US" sz="2400" b="0" i="0" u="sng" strike="noStrike" kern="1200" cap="none" spc="0" normalizeH="0" baseline="0" noProof="0">
                <a:ln>
                  <a:noFill/>
                </a:ln>
                <a:solidFill>
                  <a:srgbClr val="FF33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FF3300"/>
                </a:solidFill>
                <a:effectLst/>
                <a:uLnTx/>
                <a:uFillTx/>
                <a:latin typeface="Comic Sans MS" pitchFamily="66" charset="0"/>
                <a:ea typeface="+mn-ea"/>
                <a:cs typeface="+mn-cs"/>
              </a:rPr>
              <a:t>1 mole CO</a:t>
            </a:r>
            <a:r>
              <a:rPr kumimoji="0" lang="en-US" altLang="en-US" sz="2400" b="0" i="0" u="none" strike="noStrike" kern="1200" cap="none" spc="0" normalizeH="0" baseline="-25000" noProof="0">
                <a:ln>
                  <a:noFill/>
                </a:ln>
                <a:solidFill>
                  <a:srgbClr val="FF3300"/>
                </a:solidFill>
                <a:effectLst/>
                <a:uLnTx/>
                <a:uFillTx/>
                <a:latin typeface="Comic Sans MS" pitchFamily="66" charset="0"/>
                <a:ea typeface="+mn-ea"/>
                <a:cs typeface="+mn-cs"/>
              </a:rPr>
              <a:t>2</a:t>
            </a:r>
          </a:p>
        </p:txBody>
      </p:sp>
      <p:cxnSp>
        <p:nvCxnSpPr>
          <p:cNvPr id="15" name="Straight Connector 14">
            <a:extLst>
              <a:ext uri="{FF2B5EF4-FFF2-40B4-BE49-F238E27FC236}">
                <a16:creationId xmlns:a16="http://schemas.microsoft.com/office/drawing/2014/main" id="{40B91BA2-071F-47FC-9EF0-D9026C6CC2F7}"/>
              </a:ext>
            </a:extLst>
          </p:cNvPr>
          <p:cNvCxnSpPr>
            <a:cxnSpLocks/>
          </p:cNvCxnSpPr>
          <p:nvPr/>
        </p:nvCxnSpPr>
        <p:spPr>
          <a:xfrm flipH="1">
            <a:off x="1531937" y="5181600"/>
            <a:ext cx="1211263"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CFB866-47A6-459B-8095-939043FD3D7D}"/>
              </a:ext>
            </a:extLst>
          </p:cNvPr>
          <p:cNvCxnSpPr>
            <a:cxnSpLocks/>
          </p:cNvCxnSpPr>
          <p:nvPr/>
        </p:nvCxnSpPr>
        <p:spPr>
          <a:xfrm flipH="1">
            <a:off x="3733800" y="5562600"/>
            <a:ext cx="1211263"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11">
            <a:extLst>
              <a:ext uri="{FF2B5EF4-FFF2-40B4-BE49-F238E27FC236}">
                <a16:creationId xmlns:a16="http://schemas.microsoft.com/office/drawing/2014/main" id="{69D0DA1E-EB48-4FA6-B093-302629434202}"/>
              </a:ext>
            </a:extLst>
          </p:cNvPr>
          <p:cNvSpPr txBox="1">
            <a:spLocks noChangeArrowheads="1"/>
          </p:cNvSpPr>
          <p:nvPr/>
        </p:nvSpPr>
        <p:spPr bwMode="auto">
          <a:xfrm>
            <a:off x="5181600" y="52578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3300"/>
                </a:solidFill>
                <a:effectLst/>
                <a:uLnTx/>
                <a:uFillTx/>
                <a:latin typeface="Comic Sans MS" pitchFamily="66" charset="0"/>
                <a:ea typeface="+mn-ea"/>
                <a:cs typeface="+mn-cs"/>
              </a:rPr>
              <a:t>= 63.6 Liters CO</a:t>
            </a:r>
            <a:r>
              <a:rPr kumimoji="0" lang="en-US" altLang="en-US" sz="2400" b="0" i="0" u="none" strike="noStrike" kern="1200" cap="none" spc="0" normalizeH="0" baseline="-25000" noProof="0" dirty="0">
                <a:ln>
                  <a:noFill/>
                </a:ln>
                <a:solidFill>
                  <a:srgbClr val="FF3300"/>
                </a:solidFill>
                <a:effectLst/>
                <a:uLnTx/>
                <a:uFillTx/>
                <a:latin typeface="Comic Sans MS" pitchFamily="66" charset="0"/>
                <a:ea typeface="+mn-ea"/>
                <a:cs typeface="+mn-cs"/>
              </a:rPr>
              <a:t>2</a:t>
            </a:r>
            <a:r>
              <a:rPr kumimoji="0" lang="en-US" altLang="en-US" sz="2400" b="0" i="0" u="none" strike="noStrike" kern="1200" cap="none" spc="0" normalizeH="0" baseline="0" noProof="0" dirty="0">
                <a:ln>
                  <a:noFill/>
                </a:ln>
                <a:solidFill>
                  <a:srgbClr val="FF3300"/>
                </a:solidFill>
                <a:effectLst/>
                <a:uLnTx/>
                <a:uFillTx/>
                <a:latin typeface="Comic Sans MS" pitchFamily="66" charset="0"/>
                <a:ea typeface="+mn-ea"/>
                <a:cs typeface="+mn-cs"/>
              </a:rPr>
              <a:t>  </a:t>
            </a:r>
            <a:endParaRPr kumimoji="0" lang="en-US" altLang="en-US" sz="2400" b="0" i="0" u="none" strike="noStrike" kern="1200" cap="none" spc="0" normalizeH="0" baseline="-25000" noProof="0" dirty="0">
              <a:ln>
                <a:noFill/>
              </a:ln>
              <a:solidFill>
                <a:srgbClr val="FF33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99396323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0" y="3048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C00000"/>
                </a:solidFill>
                <a:effectLst/>
                <a:uLnTx/>
                <a:uFillTx/>
                <a:latin typeface="Verdana" pitchFamily="34" charset="0"/>
                <a:ea typeface="+mn-ea"/>
                <a:cs typeface="+mn-cs"/>
              </a:rPr>
              <a:t>57.</a:t>
            </a: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If you happen to have 888 g</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of copper (II) sulfate, how </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many FU’s do you have?</a:t>
            </a:r>
          </a:p>
        </p:txBody>
      </p:sp>
    </p:spTree>
    <p:extLst>
      <p:ext uri="{BB962C8B-B14F-4D97-AF65-F5344CB8AC3E}">
        <p14:creationId xmlns:p14="http://schemas.microsoft.com/office/powerpoint/2010/main" val="420043289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3048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C00000"/>
                </a:solidFill>
                <a:effectLst/>
                <a:uLnTx/>
                <a:uFillTx/>
                <a:latin typeface="Verdana" pitchFamily="34" charset="0"/>
                <a:ea typeface="+mn-ea"/>
                <a:cs typeface="+mn-cs"/>
              </a:rPr>
              <a:t>57.</a:t>
            </a: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If you happen to have 888 g</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of copper (II) sulfate, how </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many FU’s do you have?</a:t>
            </a:r>
          </a:p>
        </p:txBody>
      </p:sp>
      <p:sp>
        <p:nvSpPr>
          <p:cNvPr id="8195" name="Text Box 4"/>
          <p:cNvSpPr txBox="1">
            <a:spLocks noChangeArrowheads="1"/>
          </p:cNvSpPr>
          <p:nvPr/>
        </p:nvSpPr>
        <p:spPr bwMode="auto">
          <a:xfrm>
            <a:off x="0" y="25908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dirty="0">
                <a:ln>
                  <a:noFill/>
                </a:ln>
                <a:solidFill>
                  <a:prstClr val="black"/>
                </a:solidFill>
                <a:effectLst/>
                <a:uLnTx/>
                <a:uFillTx/>
                <a:latin typeface="Tahoma" pitchFamily="34" charset="0"/>
                <a:ea typeface="+mn-ea"/>
                <a:cs typeface="+mn-cs"/>
              </a:rPr>
              <a:t>888 g CuSO</a:t>
            </a:r>
            <a:r>
              <a:rPr kumimoji="0" lang="en-US" altLang="en-US" sz="2400" b="0" i="0" u="sng" strike="noStrike" kern="1200" cap="none" spc="0" normalizeH="0" baseline="-25000" noProof="0" dirty="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dirty="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dirty="0">
                <a:ln>
                  <a:noFill/>
                </a:ln>
                <a:solidFill>
                  <a:prstClr val="black"/>
                </a:solidFill>
                <a:effectLst/>
                <a:uLnTx/>
                <a:uFillTx/>
                <a:latin typeface="Tahoma" pitchFamily="34" charset="0"/>
                <a:ea typeface="+mn-ea"/>
                <a:cs typeface="+mn-cs"/>
              </a:rPr>
              <a:t>1</a:t>
            </a:r>
          </a:p>
        </p:txBody>
      </p:sp>
    </p:spTree>
    <p:extLst>
      <p:ext uri="{BB962C8B-B14F-4D97-AF65-F5344CB8AC3E}">
        <p14:creationId xmlns:p14="http://schemas.microsoft.com/office/powerpoint/2010/main" val="2860999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52400" y="152400"/>
            <a:ext cx="86868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a:solidFill>
                  <a:srgbClr val="FF0000"/>
                </a:solidFill>
              </a:rPr>
              <a:t>11.  The HONClBrIF Twins need special attention.</a:t>
            </a:r>
          </a:p>
          <a:p>
            <a:pPr eaLnBrk="1" hangingPunct="1">
              <a:spcBef>
                <a:spcPct val="0"/>
              </a:spcBef>
              <a:buFontTx/>
              <a:buNone/>
            </a:pPr>
            <a:endParaRPr lang="en-US" altLang="en-US" sz="1800" dirty="0"/>
          </a:p>
          <a:p>
            <a:pPr eaLnBrk="1" hangingPunct="1">
              <a:spcBef>
                <a:spcPct val="0"/>
              </a:spcBef>
              <a:buFontTx/>
              <a:buNone/>
            </a:pPr>
            <a:r>
              <a:rPr lang="en-US" altLang="en-US" sz="1800" dirty="0"/>
              <a:t>They exist in nature, when PURE, as diatomic molecules, not individual atoms.</a:t>
            </a:r>
          </a:p>
          <a:p>
            <a:pPr eaLnBrk="1" hangingPunct="1">
              <a:spcBef>
                <a:spcPct val="0"/>
              </a:spcBef>
              <a:buFontTx/>
              <a:buNone/>
            </a:pPr>
            <a:r>
              <a:rPr lang="en-US" altLang="en-US" sz="1800" dirty="0"/>
              <a:t>So, their </a:t>
            </a:r>
            <a:r>
              <a:rPr lang="en-US" altLang="en-US" sz="1800" b="1" dirty="0">
                <a:solidFill>
                  <a:srgbClr val="0000CC"/>
                </a:solidFill>
              </a:rPr>
              <a:t>MOLAR MASS</a:t>
            </a:r>
            <a:r>
              <a:rPr lang="en-US" altLang="en-US" sz="1800" dirty="0"/>
              <a:t>, the mass of one mole of a substance is as follows…</a:t>
            </a:r>
          </a:p>
          <a:p>
            <a:pPr eaLnBrk="1" hangingPunct="1">
              <a:spcBef>
                <a:spcPct val="0"/>
              </a:spcBef>
              <a:buFontTx/>
              <a:buNone/>
            </a:pPr>
            <a:endParaRPr lang="en-US" altLang="en-US" sz="1800" dirty="0"/>
          </a:p>
          <a:p>
            <a:pPr eaLnBrk="1" hangingPunct="1">
              <a:spcBef>
                <a:spcPct val="0"/>
              </a:spcBef>
              <a:buFontTx/>
              <a:buNone/>
            </a:pPr>
            <a:r>
              <a:rPr lang="en-US" altLang="en-US" sz="2400" b="1" dirty="0"/>
              <a:t>    H</a:t>
            </a:r>
            <a:r>
              <a:rPr lang="en-US" altLang="en-US" sz="2400" b="1" baseline="-25000" dirty="0"/>
              <a:t>2</a:t>
            </a:r>
            <a:r>
              <a:rPr lang="en-US" altLang="en-US" sz="2400" b="1" dirty="0"/>
              <a:t>    2 x 1g = 2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O</a:t>
            </a:r>
            <a:r>
              <a:rPr lang="en-US" altLang="en-US" sz="2400" b="1" baseline="-25000" dirty="0"/>
              <a:t>2</a:t>
            </a:r>
            <a:r>
              <a:rPr lang="en-US" altLang="en-US" sz="2400" b="1" dirty="0"/>
              <a:t>    2 x 16 g = 32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N</a:t>
            </a:r>
            <a:r>
              <a:rPr lang="en-US" altLang="en-US" sz="2400" b="1" baseline="-25000" dirty="0"/>
              <a:t>2</a:t>
            </a:r>
            <a:r>
              <a:rPr lang="en-US" altLang="en-US" sz="2400" b="1" dirty="0"/>
              <a:t>    2 x 14g = 28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Cl</a:t>
            </a:r>
            <a:r>
              <a:rPr lang="en-US" altLang="en-US" sz="2400" b="1" baseline="-25000" dirty="0"/>
              <a:t>2</a:t>
            </a:r>
            <a:r>
              <a:rPr lang="en-US" altLang="en-US" sz="2400" b="1" dirty="0"/>
              <a:t>   2 x 35g = 70 g/mole </a:t>
            </a:r>
          </a:p>
          <a:p>
            <a:pPr eaLnBrk="1" hangingPunct="1">
              <a:spcBef>
                <a:spcPct val="0"/>
              </a:spcBef>
              <a:buFontTx/>
              <a:buNone/>
            </a:pPr>
            <a:endParaRPr lang="en-US" altLang="en-US" sz="2400" b="1" dirty="0"/>
          </a:p>
          <a:p>
            <a:pPr eaLnBrk="1" hangingPunct="1">
              <a:spcBef>
                <a:spcPct val="0"/>
              </a:spcBef>
              <a:buFontTx/>
              <a:buNone/>
            </a:pPr>
            <a:r>
              <a:rPr lang="en-US" altLang="en-US" sz="2400" b="1" dirty="0"/>
              <a:t>    Br</a:t>
            </a:r>
            <a:r>
              <a:rPr lang="en-US" altLang="en-US" sz="2400" b="1" baseline="-25000" dirty="0"/>
              <a:t>2</a:t>
            </a:r>
            <a:r>
              <a:rPr lang="en-US" altLang="en-US" sz="2400" b="1" dirty="0"/>
              <a:t>   2 x 80g = 160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I</a:t>
            </a:r>
            <a:r>
              <a:rPr lang="en-US" altLang="en-US" sz="2400" b="1" baseline="-25000" dirty="0"/>
              <a:t>2</a:t>
            </a:r>
            <a:r>
              <a:rPr lang="en-US" altLang="en-US" sz="2400" b="1" dirty="0"/>
              <a:t>     2 x 127g = 254 g/mole</a:t>
            </a:r>
          </a:p>
          <a:p>
            <a:pPr eaLnBrk="1" hangingPunct="1">
              <a:spcBef>
                <a:spcPct val="0"/>
              </a:spcBef>
              <a:buFontTx/>
              <a:buNone/>
            </a:pPr>
            <a:endParaRPr lang="en-US" altLang="en-US" sz="2400" b="1" dirty="0"/>
          </a:p>
          <a:p>
            <a:pPr eaLnBrk="1" hangingPunct="1">
              <a:spcBef>
                <a:spcPct val="0"/>
              </a:spcBef>
              <a:buFontTx/>
              <a:buNone/>
            </a:pPr>
            <a:r>
              <a:rPr lang="en-US" altLang="en-US" sz="2400" b="1" dirty="0"/>
              <a:t>    </a:t>
            </a:r>
            <a:r>
              <a:rPr lang="en-US" altLang="en-US" sz="2400" b="1" dirty="0">
                <a:solidFill>
                  <a:srgbClr val="000099"/>
                </a:solidFill>
              </a:rPr>
              <a:t>F</a:t>
            </a:r>
            <a:r>
              <a:rPr lang="en-US" altLang="en-US" sz="2400" b="1" baseline="-25000" dirty="0">
                <a:solidFill>
                  <a:srgbClr val="000099"/>
                </a:solidFill>
              </a:rPr>
              <a:t>2</a:t>
            </a:r>
            <a:r>
              <a:rPr lang="en-US" altLang="en-US" sz="2400" b="1" dirty="0">
                <a:solidFill>
                  <a:srgbClr val="000099"/>
                </a:solidFill>
              </a:rPr>
              <a:t>    2 x 19g = 38 g/mole</a:t>
            </a:r>
          </a:p>
        </p:txBody>
      </p:sp>
      <p:sp>
        <p:nvSpPr>
          <p:cNvPr id="9219" name="TextBox 2"/>
          <p:cNvSpPr txBox="1">
            <a:spLocks noChangeArrowheads="1"/>
          </p:cNvSpPr>
          <p:nvPr/>
        </p:nvSpPr>
        <p:spPr bwMode="auto">
          <a:xfrm>
            <a:off x="5715000" y="1981200"/>
            <a:ext cx="3124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rgbClr val="FF0000"/>
                </a:solidFill>
                <a:latin typeface="Comic Sans MS" pitchFamily="66" charset="0"/>
              </a:rPr>
              <a:t>Always round atomic mass to nearest WHOLE NUMBER!</a:t>
            </a:r>
          </a:p>
          <a:p>
            <a:pPr eaLnBrk="1" hangingPunct="1">
              <a:spcBef>
                <a:spcPct val="0"/>
              </a:spcBef>
              <a:buFontTx/>
              <a:buNone/>
            </a:pPr>
            <a:endParaRPr lang="en-US" altLang="en-US" sz="2400" dirty="0">
              <a:solidFill>
                <a:srgbClr val="FF0000"/>
              </a:solidFill>
              <a:latin typeface="Comic Sans MS" pitchFamily="66" charset="0"/>
            </a:endParaRPr>
          </a:p>
          <a:p>
            <a:pPr eaLnBrk="1" hangingPunct="1">
              <a:spcBef>
                <a:spcPct val="0"/>
              </a:spcBef>
              <a:buFontTx/>
              <a:buNone/>
            </a:pPr>
            <a:r>
              <a:rPr lang="en-US" altLang="en-US" sz="2400" dirty="0">
                <a:solidFill>
                  <a:srgbClr val="000099"/>
                </a:solidFill>
                <a:latin typeface="Comic Sans MS" pitchFamily="66" charset="0"/>
              </a:rPr>
              <a:t>Mass of fluorine </a:t>
            </a:r>
            <a:br>
              <a:rPr lang="en-US" altLang="en-US" sz="2400" dirty="0">
                <a:solidFill>
                  <a:srgbClr val="000099"/>
                </a:solidFill>
                <a:latin typeface="Comic Sans MS" pitchFamily="66" charset="0"/>
              </a:rPr>
            </a:br>
            <a:r>
              <a:rPr lang="en-US" altLang="en-US" sz="2400" dirty="0">
                <a:solidFill>
                  <a:srgbClr val="000099"/>
                </a:solidFill>
                <a:latin typeface="Comic Sans MS" pitchFamily="66" charset="0"/>
              </a:rPr>
              <a:t>is 18.9984 </a:t>
            </a:r>
            <a:br>
              <a:rPr lang="en-US" altLang="en-US" sz="2400" dirty="0">
                <a:solidFill>
                  <a:srgbClr val="000099"/>
                </a:solidFill>
                <a:latin typeface="Comic Sans MS" pitchFamily="66" charset="0"/>
              </a:rPr>
            </a:br>
            <a:r>
              <a:rPr lang="en-US" altLang="en-US" sz="2400" dirty="0">
                <a:solidFill>
                  <a:srgbClr val="000099"/>
                </a:solidFill>
                <a:latin typeface="Comic Sans MS" pitchFamily="66" charset="0"/>
              </a:rPr>
              <a:t>it rounds to 19</a:t>
            </a:r>
          </a:p>
        </p:txBody>
      </p:sp>
      <p:cxnSp>
        <p:nvCxnSpPr>
          <p:cNvPr id="2" name="Straight Arrow Connector 1">
            <a:extLst>
              <a:ext uri="{FF2B5EF4-FFF2-40B4-BE49-F238E27FC236}">
                <a16:creationId xmlns:a16="http://schemas.microsoft.com/office/drawing/2014/main" id="{B8A67BFE-C84D-0D20-29FD-35863921751E}"/>
              </a:ext>
            </a:extLst>
          </p:cNvPr>
          <p:cNvCxnSpPr>
            <a:cxnSpLocks/>
          </p:cNvCxnSpPr>
          <p:nvPr/>
        </p:nvCxnSpPr>
        <p:spPr>
          <a:xfrm flipH="1">
            <a:off x="4114800" y="4720501"/>
            <a:ext cx="2438400" cy="1451699"/>
          </a:xfrm>
          <a:prstGeom prst="straightConnector1">
            <a:avLst/>
          </a:prstGeom>
          <a:ln>
            <a:solidFill>
              <a:srgbClr val="000099"/>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939316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3048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C00000"/>
                </a:solidFill>
                <a:effectLst/>
                <a:uLnTx/>
                <a:uFillTx/>
                <a:latin typeface="Verdana" pitchFamily="34" charset="0"/>
                <a:ea typeface="+mn-ea"/>
                <a:cs typeface="+mn-cs"/>
              </a:rPr>
              <a:t>57.</a:t>
            </a: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If you happen to have 888 g</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of copper (II) sulfate, how </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many FU’s do you have?</a:t>
            </a:r>
          </a:p>
        </p:txBody>
      </p:sp>
      <p:sp>
        <p:nvSpPr>
          <p:cNvPr id="4" name="TextBox 3">
            <a:extLst>
              <a:ext uri="{FF2B5EF4-FFF2-40B4-BE49-F238E27FC236}">
                <a16:creationId xmlns:a16="http://schemas.microsoft.com/office/drawing/2014/main" id="{0352C035-4F4E-419B-BE76-CDF5A23D79D5}"/>
              </a:ext>
            </a:extLst>
          </p:cNvPr>
          <p:cNvSpPr txBox="1"/>
          <p:nvPr/>
        </p:nvSpPr>
        <p:spPr>
          <a:xfrm>
            <a:off x="6172200" y="3184525"/>
            <a:ext cx="2743200" cy="2800767"/>
          </a:xfrm>
          <a:prstGeom prst="rect">
            <a:avLst/>
          </a:prstGeom>
          <a:noFill/>
        </p:spPr>
        <p:txBody>
          <a:bodyPr wrap="square" rtlCol="0">
            <a:spAutoFit/>
          </a:bodyPr>
          <a:lstStyle/>
          <a:p>
            <a:r>
              <a:rPr kumimoji="0" lang="en-US" altLang="en-US" sz="3200" b="0" i="0" strike="noStrike" kern="1200" cap="none" spc="0" normalizeH="0" baseline="0" noProof="0" dirty="0">
                <a:ln>
                  <a:noFill/>
                </a:ln>
                <a:solidFill>
                  <a:prstClr val="black"/>
                </a:solidFill>
                <a:effectLst/>
                <a:uLnTx/>
                <a:uFillTx/>
                <a:latin typeface="Tahoma" pitchFamily="34" charset="0"/>
                <a:ea typeface="+mn-ea"/>
                <a:cs typeface="+mn-cs"/>
              </a:rPr>
              <a:t>CuSO</a:t>
            </a:r>
            <a:r>
              <a:rPr kumimoji="0" lang="en-US" altLang="en-US" sz="3200" b="0" i="0" strike="noStrike" kern="1200" cap="none" spc="0" normalizeH="0" baseline="-25000" noProof="0" dirty="0">
                <a:ln>
                  <a:noFill/>
                </a:ln>
                <a:solidFill>
                  <a:prstClr val="black"/>
                </a:solidFill>
                <a:effectLst/>
                <a:uLnTx/>
                <a:uFillTx/>
                <a:latin typeface="Tahoma" pitchFamily="34" charset="0"/>
                <a:ea typeface="+mn-ea"/>
                <a:cs typeface="+mn-cs"/>
              </a:rPr>
              <a:t>4</a:t>
            </a:r>
          </a:p>
          <a:p>
            <a:br>
              <a:rPr lang="en-US" dirty="0"/>
            </a:br>
            <a:r>
              <a:rPr lang="en-US" dirty="0"/>
              <a:t>Cu   1 x 64 g = 64 grams</a:t>
            </a:r>
          </a:p>
          <a:p>
            <a:endParaRPr lang="en-US" dirty="0"/>
          </a:p>
          <a:p>
            <a:r>
              <a:rPr lang="en-US" dirty="0"/>
              <a:t>S    1 x 32 g =  32 grams</a:t>
            </a:r>
          </a:p>
          <a:p>
            <a:endParaRPr lang="en-US" dirty="0"/>
          </a:p>
          <a:p>
            <a:r>
              <a:rPr lang="en-US" dirty="0"/>
              <a:t>O    4 x 16 g  = 64 grams</a:t>
            </a:r>
          </a:p>
          <a:p>
            <a:endParaRPr lang="en-US" dirty="0"/>
          </a:p>
          <a:p>
            <a:r>
              <a:rPr lang="en-US" dirty="0"/>
              <a:t>                      160 g/mole</a:t>
            </a:r>
          </a:p>
        </p:txBody>
      </p:sp>
      <p:cxnSp>
        <p:nvCxnSpPr>
          <p:cNvPr id="5" name="Straight Connector 4">
            <a:extLst>
              <a:ext uri="{FF2B5EF4-FFF2-40B4-BE49-F238E27FC236}">
                <a16:creationId xmlns:a16="http://schemas.microsoft.com/office/drawing/2014/main" id="{895153D4-8641-42A2-B565-A84C3BEC8890}"/>
              </a:ext>
            </a:extLst>
          </p:cNvPr>
          <p:cNvCxnSpPr/>
          <p:nvPr/>
        </p:nvCxnSpPr>
        <p:spPr>
          <a:xfrm>
            <a:off x="6248400" y="3733800"/>
            <a:ext cx="114300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60D7A271-47C0-450F-8CE5-9975C549C0F2}"/>
              </a:ext>
            </a:extLst>
          </p:cNvPr>
          <p:cNvCxnSpPr/>
          <p:nvPr/>
        </p:nvCxnSpPr>
        <p:spPr>
          <a:xfrm>
            <a:off x="7772400" y="5562600"/>
            <a:ext cx="1143000" cy="0"/>
          </a:xfrm>
          <a:prstGeom prst="line">
            <a:avLst/>
          </a:prstGeom>
        </p:spPr>
        <p:style>
          <a:lnRef idx="1">
            <a:schemeClr val="dk1"/>
          </a:lnRef>
          <a:fillRef idx="0">
            <a:schemeClr val="dk1"/>
          </a:fillRef>
          <a:effectRef idx="0">
            <a:schemeClr val="dk1"/>
          </a:effectRef>
          <a:fontRef idx="minor">
            <a:schemeClr val="tx1"/>
          </a:fontRef>
        </p:style>
      </p:cxnSp>
      <p:sp>
        <p:nvSpPr>
          <p:cNvPr id="7" name="Text Box 4">
            <a:extLst>
              <a:ext uri="{FF2B5EF4-FFF2-40B4-BE49-F238E27FC236}">
                <a16:creationId xmlns:a16="http://schemas.microsoft.com/office/drawing/2014/main" id="{FE4E9BAB-70F2-43FF-B3FD-8DD90DF64B5C}"/>
              </a:ext>
            </a:extLst>
          </p:cNvPr>
          <p:cNvSpPr txBox="1">
            <a:spLocks noChangeArrowheads="1"/>
          </p:cNvSpPr>
          <p:nvPr/>
        </p:nvSpPr>
        <p:spPr bwMode="auto">
          <a:xfrm>
            <a:off x="0" y="25908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888 g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a:t>
            </a:r>
          </a:p>
        </p:txBody>
      </p:sp>
      <p:sp>
        <p:nvSpPr>
          <p:cNvPr id="8" name="Text Box 5">
            <a:extLst>
              <a:ext uri="{FF2B5EF4-FFF2-40B4-BE49-F238E27FC236}">
                <a16:creationId xmlns:a16="http://schemas.microsoft.com/office/drawing/2014/main" id="{DF7FA251-B0EC-4F06-A098-B3A91D0E0C0C}"/>
              </a:ext>
            </a:extLst>
          </p:cNvPr>
          <p:cNvSpPr txBox="1">
            <a:spLocks noChangeArrowheads="1"/>
          </p:cNvSpPr>
          <p:nvPr/>
        </p:nvSpPr>
        <p:spPr bwMode="auto">
          <a:xfrm>
            <a:off x="2133600" y="2743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9" name="Rectangle 7">
            <a:extLst>
              <a:ext uri="{FF2B5EF4-FFF2-40B4-BE49-F238E27FC236}">
                <a16:creationId xmlns:a16="http://schemas.microsoft.com/office/drawing/2014/main" id="{58049E3C-0E05-4147-B452-3E654268E29A}"/>
              </a:ext>
            </a:extLst>
          </p:cNvPr>
          <p:cNvSpPr>
            <a:spLocks noChangeArrowheads="1"/>
          </p:cNvSpPr>
          <p:nvPr/>
        </p:nvSpPr>
        <p:spPr bwMode="auto">
          <a:xfrm>
            <a:off x="2514600" y="2514600"/>
            <a:ext cx="2041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1 mole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160 g CuSO</a:t>
            </a:r>
            <a:r>
              <a:rPr kumimoji="0" lang="en-US" altLang="en-US" sz="2400" b="0" i="0" u="none" strike="noStrike" kern="1200" cap="none" spc="0" normalizeH="0" baseline="-25000" noProof="0">
                <a:ln>
                  <a:noFill/>
                </a:ln>
                <a:solidFill>
                  <a:prstClr val="black"/>
                </a:solidFill>
                <a:effectLst/>
                <a:uLnTx/>
                <a:uFillTx/>
                <a:latin typeface="Tahoma" pitchFamily="34" charset="0"/>
                <a:ea typeface="+mn-ea"/>
                <a:cs typeface="+mn-cs"/>
              </a:rPr>
              <a:t>4</a:t>
            </a:r>
          </a:p>
        </p:txBody>
      </p:sp>
      <p:cxnSp>
        <p:nvCxnSpPr>
          <p:cNvPr id="3" name="Straight Connector 2">
            <a:extLst>
              <a:ext uri="{FF2B5EF4-FFF2-40B4-BE49-F238E27FC236}">
                <a16:creationId xmlns:a16="http://schemas.microsoft.com/office/drawing/2014/main" id="{AD39EC85-B223-4861-AD11-E74162811985}"/>
              </a:ext>
            </a:extLst>
          </p:cNvPr>
          <p:cNvCxnSpPr/>
          <p:nvPr/>
        </p:nvCxnSpPr>
        <p:spPr>
          <a:xfrm flipH="1">
            <a:off x="1066800" y="2590800"/>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0C3EA6-5F2B-4452-AE49-07EB8ADD715F}"/>
              </a:ext>
            </a:extLst>
          </p:cNvPr>
          <p:cNvCxnSpPr/>
          <p:nvPr/>
        </p:nvCxnSpPr>
        <p:spPr>
          <a:xfrm flipH="1">
            <a:off x="3444875" y="2979384"/>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8733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3048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C00000"/>
                </a:solidFill>
                <a:effectLst/>
                <a:uLnTx/>
                <a:uFillTx/>
                <a:latin typeface="Verdana" pitchFamily="34" charset="0"/>
                <a:ea typeface="+mn-ea"/>
                <a:cs typeface="+mn-cs"/>
              </a:rPr>
              <a:t>57.</a:t>
            </a: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If you happen to have 888 g</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of copper (II) sulfate, how </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many FU’s do you have?</a:t>
            </a:r>
          </a:p>
        </p:txBody>
      </p:sp>
      <p:sp>
        <p:nvSpPr>
          <p:cNvPr id="7" name="Text Box 4">
            <a:extLst>
              <a:ext uri="{FF2B5EF4-FFF2-40B4-BE49-F238E27FC236}">
                <a16:creationId xmlns:a16="http://schemas.microsoft.com/office/drawing/2014/main" id="{FE4E9BAB-70F2-43FF-B3FD-8DD90DF64B5C}"/>
              </a:ext>
            </a:extLst>
          </p:cNvPr>
          <p:cNvSpPr txBox="1">
            <a:spLocks noChangeArrowheads="1"/>
          </p:cNvSpPr>
          <p:nvPr/>
        </p:nvSpPr>
        <p:spPr bwMode="auto">
          <a:xfrm>
            <a:off x="0" y="25908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888 g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a:t>
            </a:r>
          </a:p>
        </p:txBody>
      </p:sp>
      <p:sp>
        <p:nvSpPr>
          <p:cNvPr id="8" name="Text Box 5">
            <a:extLst>
              <a:ext uri="{FF2B5EF4-FFF2-40B4-BE49-F238E27FC236}">
                <a16:creationId xmlns:a16="http://schemas.microsoft.com/office/drawing/2014/main" id="{DF7FA251-B0EC-4F06-A098-B3A91D0E0C0C}"/>
              </a:ext>
            </a:extLst>
          </p:cNvPr>
          <p:cNvSpPr txBox="1">
            <a:spLocks noChangeArrowheads="1"/>
          </p:cNvSpPr>
          <p:nvPr/>
        </p:nvSpPr>
        <p:spPr bwMode="auto">
          <a:xfrm>
            <a:off x="2133600" y="2743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9" name="Rectangle 7">
            <a:extLst>
              <a:ext uri="{FF2B5EF4-FFF2-40B4-BE49-F238E27FC236}">
                <a16:creationId xmlns:a16="http://schemas.microsoft.com/office/drawing/2014/main" id="{58049E3C-0E05-4147-B452-3E654268E29A}"/>
              </a:ext>
            </a:extLst>
          </p:cNvPr>
          <p:cNvSpPr>
            <a:spLocks noChangeArrowheads="1"/>
          </p:cNvSpPr>
          <p:nvPr/>
        </p:nvSpPr>
        <p:spPr bwMode="auto">
          <a:xfrm>
            <a:off x="2514600" y="2514600"/>
            <a:ext cx="2041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1 mole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160 g CuSO</a:t>
            </a:r>
            <a:r>
              <a:rPr kumimoji="0" lang="en-US" altLang="en-US" sz="2400" b="0" i="0" u="none" strike="noStrike" kern="1200" cap="none" spc="0" normalizeH="0" baseline="-25000" noProof="0">
                <a:ln>
                  <a:noFill/>
                </a:ln>
                <a:solidFill>
                  <a:prstClr val="black"/>
                </a:solidFill>
                <a:effectLst/>
                <a:uLnTx/>
                <a:uFillTx/>
                <a:latin typeface="Tahoma" pitchFamily="34" charset="0"/>
                <a:ea typeface="+mn-ea"/>
                <a:cs typeface="+mn-cs"/>
              </a:rPr>
              <a:t>4</a:t>
            </a:r>
          </a:p>
        </p:txBody>
      </p:sp>
      <p:cxnSp>
        <p:nvCxnSpPr>
          <p:cNvPr id="3" name="Straight Connector 2">
            <a:extLst>
              <a:ext uri="{FF2B5EF4-FFF2-40B4-BE49-F238E27FC236}">
                <a16:creationId xmlns:a16="http://schemas.microsoft.com/office/drawing/2014/main" id="{AD39EC85-B223-4861-AD11-E74162811985}"/>
              </a:ext>
            </a:extLst>
          </p:cNvPr>
          <p:cNvCxnSpPr/>
          <p:nvPr/>
        </p:nvCxnSpPr>
        <p:spPr>
          <a:xfrm flipH="1">
            <a:off x="1066800" y="2590800"/>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0C3EA6-5F2B-4452-AE49-07EB8ADD715F}"/>
              </a:ext>
            </a:extLst>
          </p:cNvPr>
          <p:cNvCxnSpPr/>
          <p:nvPr/>
        </p:nvCxnSpPr>
        <p:spPr>
          <a:xfrm flipH="1">
            <a:off x="3444875" y="2979384"/>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 Box 8">
            <a:extLst>
              <a:ext uri="{FF2B5EF4-FFF2-40B4-BE49-F238E27FC236}">
                <a16:creationId xmlns:a16="http://schemas.microsoft.com/office/drawing/2014/main" id="{3B9EA824-929E-4EEF-886A-68D8A536AF6E}"/>
              </a:ext>
            </a:extLst>
          </p:cNvPr>
          <p:cNvSpPr txBox="1">
            <a:spLocks noChangeArrowheads="1"/>
          </p:cNvSpPr>
          <p:nvPr/>
        </p:nvSpPr>
        <p:spPr bwMode="auto">
          <a:xfrm>
            <a:off x="4860925" y="2674584"/>
            <a:ext cx="321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5.55 moles CuSO</a:t>
            </a:r>
            <a:r>
              <a:rPr kumimoji="0" lang="en-US" altLang="en-US" sz="2400" b="0" i="0" u="none" strike="noStrike" kern="1200" cap="none" spc="0" normalizeH="0" baseline="-25000" noProof="0" dirty="0">
                <a:ln>
                  <a:noFill/>
                </a:ln>
                <a:solidFill>
                  <a:prstClr val="black"/>
                </a:solidFill>
                <a:effectLst/>
                <a:uLnTx/>
                <a:uFillTx/>
                <a:latin typeface="Arial" charset="0"/>
                <a:ea typeface="+mn-ea"/>
                <a:cs typeface="+mn-cs"/>
              </a:rPr>
              <a:t>4</a:t>
            </a:r>
          </a:p>
        </p:txBody>
      </p:sp>
    </p:spTree>
    <p:extLst>
      <p:ext uri="{BB962C8B-B14F-4D97-AF65-F5344CB8AC3E}">
        <p14:creationId xmlns:p14="http://schemas.microsoft.com/office/powerpoint/2010/main" val="399002304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3048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C00000"/>
                </a:solidFill>
                <a:effectLst/>
                <a:uLnTx/>
                <a:uFillTx/>
                <a:latin typeface="Verdana" pitchFamily="34" charset="0"/>
                <a:ea typeface="+mn-ea"/>
                <a:cs typeface="+mn-cs"/>
              </a:rPr>
              <a:t>57.</a:t>
            </a: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If you happen to have 888 g</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of copper (II) sulfate, how </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many FU’s do you have?</a:t>
            </a:r>
          </a:p>
        </p:txBody>
      </p:sp>
      <p:sp>
        <p:nvSpPr>
          <p:cNvPr id="7" name="Text Box 4">
            <a:extLst>
              <a:ext uri="{FF2B5EF4-FFF2-40B4-BE49-F238E27FC236}">
                <a16:creationId xmlns:a16="http://schemas.microsoft.com/office/drawing/2014/main" id="{FE4E9BAB-70F2-43FF-B3FD-8DD90DF64B5C}"/>
              </a:ext>
            </a:extLst>
          </p:cNvPr>
          <p:cNvSpPr txBox="1">
            <a:spLocks noChangeArrowheads="1"/>
          </p:cNvSpPr>
          <p:nvPr/>
        </p:nvSpPr>
        <p:spPr bwMode="auto">
          <a:xfrm>
            <a:off x="0" y="25908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888 g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a:t>
            </a:r>
          </a:p>
        </p:txBody>
      </p:sp>
      <p:sp>
        <p:nvSpPr>
          <p:cNvPr id="8" name="Text Box 5">
            <a:extLst>
              <a:ext uri="{FF2B5EF4-FFF2-40B4-BE49-F238E27FC236}">
                <a16:creationId xmlns:a16="http://schemas.microsoft.com/office/drawing/2014/main" id="{DF7FA251-B0EC-4F06-A098-B3A91D0E0C0C}"/>
              </a:ext>
            </a:extLst>
          </p:cNvPr>
          <p:cNvSpPr txBox="1">
            <a:spLocks noChangeArrowheads="1"/>
          </p:cNvSpPr>
          <p:nvPr/>
        </p:nvSpPr>
        <p:spPr bwMode="auto">
          <a:xfrm>
            <a:off x="2133600" y="2743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9" name="Rectangle 7">
            <a:extLst>
              <a:ext uri="{FF2B5EF4-FFF2-40B4-BE49-F238E27FC236}">
                <a16:creationId xmlns:a16="http://schemas.microsoft.com/office/drawing/2014/main" id="{58049E3C-0E05-4147-B452-3E654268E29A}"/>
              </a:ext>
            </a:extLst>
          </p:cNvPr>
          <p:cNvSpPr>
            <a:spLocks noChangeArrowheads="1"/>
          </p:cNvSpPr>
          <p:nvPr/>
        </p:nvSpPr>
        <p:spPr bwMode="auto">
          <a:xfrm>
            <a:off x="2514600" y="2514600"/>
            <a:ext cx="2041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1 mole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160 g CuSO</a:t>
            </a:r>
            <a:r>
              <a:rPr kumimoji="0" lang="en-US" altLang="en-US" sz="2400" b="0" i="0" u="none" strike="noStrike" kern="1200" cap="none" spc="0" normalizeH="0" baseline="-25000" noProof="0">
                <a:ln>
                  <a:noFill/>
                </a:ln>
                <a:solidFill>
                  <a:prstClr val="black"/>
                </a:solidFill>
                <a:effectLst/>
                <a:uLnTx/>
                <a:uFillTx/>
                <a:latin typeface="Tahoma" pitchFamily="34" charset="0"/>
                <a:ea typeface="+mn-ea"/>
                <a:cs typeface="+mn-cs"/>
              </a:rPr>
              <a:t>4</a:t>
            </a:r>
          </a:p>
        </p:txBody>
      </p:sp>
      <p:cxnSp>
        <p:nvCxnSpPr>
          <p:cNvPr id="3" name="Straight Connector 2">
            <a:extLst>
              <a:ext uri="{FF2B5EF4-FFF2-40B4-BE49-F238E27FC236}">
                <a16:creationId xmlns:a16="http://schemas.microsoft.com/office/drawing/2014/main" id="{AD39EC85-B223-4861-AD11-E74162811985}"/>
              </a:ext>
            </a:extLst>
          </p:cNvPr>
          <p:cNvCxnSpPr/>
          <p:nvPr/>
        </p:nvCxnSpPr>
        <p:spPr>
          <a:xfrm flipH="1">
            <a:off x="1066800" y="2590800"/>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0C3EA6-5F2B-4452-AE49-07EB8ADD715F}"/>
              </a:ext>
            </a:extLst>
          </p:cNvPr>
          <p:cNvCxnSpPr/>
          <p:nvPr/>
        </p:nvCxnSpPr>
        <p:spPr>
          <a:xfrm flipH="1">
            <a:off x="3444875" y="2979384"/>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 Box 8">
            <a:extLst>
              <a:ext uri="{FF2B5EF4-FFF2-40B4-BE49-F238E27FC236}">
                <a16:creationId xmlns:a16="http://schemas.microsoft.com/office/drawing/2014/main" id="{3B9EA824-929E-4EEF-886A-68D8A536AF6E}"/>
              </a:ext>
            </a:extLst>
          </p:cNvPr>
          <p:cNvSpPr txBox="1">
            <a:spLocks noChangeArrowheads="1"/>
          </p:cNvSpPr>
          <p:nvPr/>
        </p:nvSpPr>
        <p:spPr bwMode="auto">
          <a:xfrm>
            <a:off x="4860925" y="2674584"/>
            <a:ext cx="321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5.55 moles CuSO</a:t>
            </a:r>
            <a:r>
              <a:rPr kumimoji="0" lang="en-US" altLang="en-US" sz="2400" b="0" i="0" u="none" strike="noStrike" kern="1200" cap="none" spc="0" normalizeH="0" baseline="-25000" noProof="0" dirty="0">
                <a:ln>
                  <a:noFill/>
                </a:ln>
                <a:solidFill>
                  <a:prstClr val="black"/>
                </a:solidFill>
                <a:effectLst/>
                <a:uLnTx/>
                <a:uFillTx/>
                <a:latin typeface="Arial" charset="0"/>
                <a:ea typeface="+mn-ea"/>
                <a:cs typeface="+mn-cs"/>
              </a:rPr>
              <a:t>4</a:t>
            </a:r>
          </a:p>
        </p:txBody>
      </p:sp>
    </p:spTree>
    <p:extLst>
      <p:ext uri="{BB962C8B-B14F-4D97-AF65-F5344CB8AC3E}">
        <p14:creationId xmlns:p14="http://schemas.microsoft.com/office/powerpoint/2010/main" val="55888516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3048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C00000"/>
                </a:solidFill>
                <a:effectLst/>
                <a:uLnTx/>
                <a:uFillTx/>
                <a:latin typeface="Verdana" pitchFamily="34" charset="0"/>
                <a:ea typeface="+mn-ea"/>
                <a:cs typeface="+mn-cs"/>
              </a:rPr>
              <a:t>57.</a:t>
            </a: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If you happen to have 888 g</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of copper (II) sulfate, how </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many FU’s do you have?</a:t>
            </a:r>
          </a:p>
        </p:txBody>
      </p:sp>
      <p:sp>
        <p:nvSpPr>
          <p:cNvPr id="2" name="TextBox 1">
            <a:extLst>
              <a:ext uri="{FF2B5EF4-FFF2-40B4-BE49-F238E27FC236}">
                <a16:creationId xmlns:a16="http://schemas.microsoft.com/office/drawing/2014/main" id="{79780DC6-0123-4E5B-AB3B-70D57D6D6478}"/>
              </a:ext>
            </a:extLst>
          </p:cNvPr>
          <p:cNvSpPr txBox="1"/>
          <p:nvPr/>
        </p:nvSpPr>
        <p:spPr>
          <a:xfrm>
            <a:off x="228600" y="4495800"/>
            <a:ext cx="8382000"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charset="0"/>
                <a:ea typeface="+mn-ea"/>
                <a:cs typeface="+mn-cs"/>
              </a:rPr>
              <a:t>First we converted grams to moles, now we will convert moles to FU’s</a:t>
            </a:r>
          </a:p>
        </p:txBody>
      </p:sp>
      <p:sp>
        <p:nvSpPr>
          <p:cNvPr id="15" name="Text Box 4">
            <a:extLst>
              <a:ext uri="{FF2B5EF4-FFF2-40B4-BE49-F238E27FC236}">
                <a16:creationId xmlns:a16="http://schemas.microsoft.com/office/drawing/2014/main" id="{46C208EF-0777-4F80-8D6D-F28CD0AE4389}"/>
              </a:ext>
            </a:extLst>
          </p:cNvPr>
          <p:cNvSpPr txBox="1">
            <a:spLocks noChangeArrowheads="1"/>
          </p:cNvSpPr>
          <p:nvPr/>
        </p:nvSpPr>
        <p:spPr bwMode="auto">
          <a:xfrm>
            <a:off x="0" y="25908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888 g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a:t>
            </a:r>
          </a:p>
        </p:txBody>
      </p:sp>
      <p:sp>
        <p:nvSpPr>
          <p:cNvPr id="17" name="Text Box 5">
            <a:extLst>
              <a:ext uri="{FF2B5EF4-FFF2-40B4-BE49-F238E27FC236}">
                <a16:creationId xmlns:a16="http://schemas.microsoft.com/office/drawing/2014/main" id="{C32BD7FB-0569-4B3E-B6DB-F58B1B8F18C0}"/>
              </a:ext>
            </a:extLst>
          </p:cNvPr>
          <p:cNvSpPr txBox="1">
            <a:spLocks noChangeArrowheads="1"/>
          </p:cNvSpPr>
          <p:nvPr/>
        </p:nvSpPr>
        <p:spPr bwMode="auto">
          <a:xfrm>
            <a:off x="2133600" y="2743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18" name="Rectangle 7">
            <a:extLst>
              <a:ext uri="{FF2B5EF4-FFF2-40B4-BE49-F238E27FC236}">
                <a16:creationId xmlns:a16="http://schemas.microsoft.com/office/drawing/2014/main" id="{BDBE4026-571F-4514-A39E-BDD98E6E77D6}"/>
              </a:ext>
            </a:extLst>
          </p:cNvPr>
          <p:cNvSpPr>
            <a:spLocks noChangeArrowheads="1"/>
          </p:cNvSpPr>
          <p:nvPr/>
        </p:nvSpPr>
        <p:spPr bwMode="auto">
          <a:xfrm>
            <a:off x="2514600" y="2514600"/>
            <a:ext cx="2041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1 mole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160 g CuSO</a:t>
            </a:r>
            <a:r>
              <a:rPr kumimoji="0" lang="en-US" altLang="en-US" sz="2400" b="0" i="0" u="none" strike="noStrike" kern="1200" cap="none" spc="0" normalizeH="0" baseline="-25000" noProof="0">
                <a:ln>
                  <a:noFill/>
                </a:ln>
                <a:solidFill>
                  <a:prstClr val="black"/>
                </a:solidFill>
                <a:effectLst/>
                <a:uLnTx/>
                <a:uFillTx/>
                <a:latin typeface="Tahoma" pitchFamily="34" charset="0"/>
                <a:ea typeface="+mn-ea"/>
                <a:cs typeface="+mn-cs"/>
              </a:rPr>
              <a:t>4</a:t>
            </a:r>
          </a:p>
        </p:txBody>
      </p:sp>
      <p:cxnSp>
        <p:nvCxnSpPr>
          <p:cNvPr id="19" name="Straight Connector 18">
            <a:extLst>
              <a:ext uri="{FF2B5EF4-FFF2-40B4-BE49-F238E27FC236}">
                <a16:creationId xmlns:a16="http://schemas.microsoft.com/office/drawing/2014/main" id="{6923BCD2-6519-4621-B924-A48B509273DB}"/>
              </a:ext>
            </a:extLst>
          </p:cNvPr>
          <p:cNvCxnSpPr/>
          <p:nvPr/>
        </p:nvCxnSpPr>
        <p:spPr>
          <a:xfrm flipH="1">
            <a:off x="1066800" y="2590800"/>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0377054-2ECF-45B3-AD24-148ECD79C637}"/>
              </a:ext>
            </a:extLst>
          </p:cNvPr>
          <p:cNvCxnSpPr/>
          <p:nvPr/>
        </p:nvCxnSpPr>
        <p:spPr>
          <a:xfrm flipH="1">
            <a:off x="3444875" y="2979384"/>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 Box 8">
            <a:extLst>
              <a:ext uri="{FF2B5EF4-FFF2-40B4-BE49-F238E27FC236}">
                <a16:creationId xmlns:a16="http://schemas.microsoft.com/office/drawing/2014/main" id="{379FB253-5A4F-48C1-B781-380921525D7D}"/>
              </a:ext>
            </a:extLst>
          </p:cNvPr>
          <p:cNvSpPr txBox="1">
            <a:spLocks noChangeArrowheads="1"/>
          </p:cNvSpPr>
          <p:nvPr/>
        </p:nvSpPr>
        <p:spPr bwMode="auto">
          <a:xfrm>
            <a:off x="4860925" y="2674584"/>
            <a:ext cx="321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5.55 moles CuSO</a:t>
            </a:r>
            <a:r>
              <a:rPr kumimoji="0" lang="en-US" altLang="en-US" sz="2400" b="0" i="0" u="none" strike="noStrike" kern="1200" cap="none" spc="0" normalizeH="0" baseline="-25000" noProof="0" dirty="0">
                <a:ln>
                  <a:noFill/>
                </a:ln>
                <a:solidFill>
                  <a:prstClr val="black"/>
                </a:solidFill>
                <a:effectLst/>
                <a:uLnTx/>
                <a:uFillTx/>
                <a:latin typeface="Arial" charset="0"/>
                <a:ea typeface="+mn-ea"/>
                <a:cs typeface="+mn-cs"/>
              </a:rPr>
              <a:t>4</a:t>
            </a:r>
          </a:p>
        </p:txBody>
      </p:sp>
    </p:spTree>
    <p:extLst>
      <p:ext uri="{BB962C8B-B14F-4D97-AF65-F5344CB8AC3E}">
        <p14:creationId xmlns:p14="http://schemas.microsoft.com/office/powerpoint/2010/main" val="296672977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3048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C00000"/>
                </a:solidFill>
                <a:effectLst/>
                <a:uLnTx/>
                <a:uFillTx/>
                <a:latin typeface="Verdana" pitchFamily="34" charset="0"/>
                <a:ea typeface="+mn-ea"/>
                <a:cs typeface="+mn-cs"/>
              </a:rPr>
              <a:t>57.</a:t>
            </a: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If you happen to have 888 g</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of copper (II) sulfate, how </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many FU’s do you have?</a:t>
            </a:r>
          </a:p>
        </p:txBody>
      </p:sp>
      <p:sp>
        <p:nvSpPr>
          <p:cNvPr id="8199" name="Line 9"/>
          <p:cNvSpPr>
            <a:spLocks noChangeShapeType="1"/>
          </p:cNvSpPr>
          <p:nvPr/>
        </p:nvSpPr>
        <p:spPr bwMode="auto">
          <a:xfrm flipH="1">
            <a:off x="1905000" y="3276600"/>
            <a:ext cx="4038600" cy="76200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200" name="Text Box 10"/>
          <p:cNvSpPr txBox="1">
            <a:spLocks noChangeArrowheads="1"/>
          </p:cNvSpPr>
          <p:nvPr/>
        </p:nvSpPr>
        <p:spPr bwMode="auto">
          <a:xfrm>
            <a:off x="381000" y="4191000"/>
            <a:ext cx="2819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800080"/>
                </a:solidFill>
                <a:effectLst/>
                <a:uLnTx/>
                <a:uFillTx/>
                <a:latin typeface="Arial" charset="0"/>
                <a:ea typeface="+mn-ea"/>
                <a:cs typeface="+mn-cs"/>
              </a:rPr>
              <a:t>5.55 moles CuSO</a:t>
            </a:r>
            <a:r>
              <a:rPr kumimoji="0" lang="en-US" altLang="en-US" sz="2400" b="0" i="0" u="sng" strike="noStrike" kern="1200" cap="none" spc="0" normalizeH="0" baseline="-25000" noProof="0">
                <a:ln>
                  <a:noFill/>
                </a:ln>
                <a:solidFill>
                  <a:srgbClr val="800080"/>
                </a:solidFill>
                <a:effectLst/>
                <a:uLnTx/>
                <a:uFillTx/>
                <a:latin typeface="Arial" charset="0"/>
                <a:ea typeface="+mn-ea"/>
                <a:cs typeface="+mn-cs"/>
              </a:rPr>
              <a:t>4</a:t>
            </a:r>
            <a:br>
              <a:rPr kumimoji="0" lang="en-US" altLang="en-US" sz="2400" b="0" i="0" u="sng" strike="noStrike" kern="1200" cap="none" spc="0" normalizeH="0" baseline="0" noProof="0">
                <a:ln>
                  <a:noFill/>
                </a:ln>
                <a:solidFill>
                  <a:srgbClr val="800080"/>
                </a:solidFill>
                <a:effectLst/>
                <a:uLnTx/>
                <a:uFillTx/>
                <a:latin typeface="Arial" charset="0"/>
                <a:ea typeface="+mn-ea"/>
                <a:cs typeface="+mn-cs"/>
              </a:rPr>
            </a:br>
            <a:r>
              <a:rPr kumimoji="0" lang="en-US" altLang="en-US" sz="2400" b="0" i="0" u="none" strike="noStrike" kern="1200" cap="none" spc="0" normalizeH="0" baseline="0" noProof="0">
                <a:ln>
                  <a:noFill/>
                </a:ln>
                <a:solidFill>
                  <a:srgbClr val="800080"/>
                </a:solidFill>
                <a:effectLst/>
                <a:uLnTx/>
                <a:uFillTx/>
                <a:latin typeface="Arial" charset="0"/>
                <a:ea typeface="+mn-ea"/>
                <a:cs typeface="+mn-cs"/>
              </a:rPr>
              <a:t>1</a:t>
            </a:r>
          </a:p>
        </p:txBody>
      </p:sp>
      <p:sp>
        <p:nvSpPr>
          <p:cNvPr id="18" name="Text Box 4">
            <a:extLst>
              <a:ext uri="{FF2B5EF4-FFF2-40B4-BE49-F238E27FC236}">
                <a16:creationId xmlns:a16="http://schemas.microsoft.com/office/drawing/2014/main" id="{CD7ACA4D-45F1-42F9-B845-3A0678341BEA}"/>
              </a:ext>
            </a:extLst>
          </p:cNvPr>
          <p:cNvSpPr txBox="1">
            <a:spLocks noChangeArrowheads="1"/>
          </p:cNvSpPr>
          <p:nvPr/>
        </p:nvSpPr>
        <p:spPr bwMode="auto">
          <a:xfrm>
            <a:off x="0" y="25908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888 g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a:t>
            </a:r>
          </a:p>
        </p:txBody>
      </p:sp>
      <p:sp>
        <p:nvSpPr>
          <p:cNvPr id="19" name="Text Box 5">
            <a:extLst>
              <a:ext uri="{FF2B5EF4-FFF2-40B4-BE49-F238E27FC236}">
                <a16:creationId xmlns:a16="http://schemas.microsoft.com/office/drawing/2014/main" id="{1C32F600-293B-46CE-8375-7E829A6630D8}"/>
              </a:ext>
            </a:extLst>
          </p:cNvPr>
          <p:cNvSpPr txBox="1">
            <a:spLocks noChangeArrowheads="1"/>
          </p:cNvSpPr>
          <p:nvPr/>
        </p:nvSpPr>
        <p:spPr bwMode="auto">
          <a:xfrm>
            <a:off x="2133600" y="2743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21" name="Rectangle 7">
            <a:extLst>
              <a:ext uri="{FF2B5EF4-FFF2-40B4-BE49-F238E27FC236}">
                <a16:creationId xmlns:a16="http://schemas.microsoft.com/office/drawing/2014/main" id="{B563BA7A-7DB8-4EE4-B7B5-EB4F6728D4CB}"/>
              </a:ext>
            </a:extLst>
          </p:cNvPr>
          <p:cNvSpPr>
            <a:spLocks noChangeArrowheads="1"/>
          </p:cNvSpPr>
          <p:nvPr/>
        </p:nvSpPr>
        <p:spPr bwMode="auto">
          <a:xfrm>
            <a:off x="2514600" y="2514600"/>
            <a:ext cx="2041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1 mole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160 g CuSO</a:t>
            </a:r>
            <a:r>
              <a:rPr kumimoji="0" lang="en-US" altLang="en-US" sz="2400" b="0" i="0" u="none" strike="noStrike" kern="1200" cap="none" spc="0" normalizeH="0" baseline="-25000" noProof="0">
                <a:ln>
                  <a:noFill/>
                </a:ln>
                <a:solidFill>
                  <a:prstClr val="black"/>
                </a:solidFill>
                <a:effectLst/>
                <a:uLnTx/>
                <a:uFillTx/>
                <a:latin typeface="Tahoma" pitchFamily="34" charset="0"/>
                <a:ea typeface="+mn-ea"/>
                <a:cs typeface="+mn-cs"/>
              </a:rPr>
              <a:t>4</a:t>
            </a:r>
          </a:p>
        </p:txBody>
      </p:sp>
      <p:cxnSp>
        <p:nvCxnSpPr>
          <p:cNvPr id="22" name="Straight Connector 21">
            <a:extLst>
              <a:ext uri="{FF2B5EF4-FFF2-40B4-BE49-F238E27FC236}">
                <a16:creationId xmlns:a16="http://schemas.microsoft.com/office/drawing/2014/main" id="{0F74EF53-5EAF-4864-A8F7-712934D057C1}"/>
              </a:ext>
            </a:extLst>
          </p:cNvPr>
          <p:cNvCxnSpPr/>
          <p:nvPr/>
        </p:nvCxnSpPr>
        <p:spPr>
          <a:xfrm flipH="1">
            <a:off x="1066800" y="2590800"/>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A8C41F-BF95-476C-B6A2-DCA7F2B993A8}"/>
              </a:ext>
            </a:extLst>
          </p:cNvPr>
          <p:cNvCxnSpPr/>
          <p:nvPr/>
        </p:nvCxnSpPr>
        <p:spPr>
          <a:xfrm flipH="1">
            <a:off x="3444875" y="2979384"/>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 Box 8">
            <a:extLst>
              <a:ext uri="{FF2B5EF4-FFF2-40B4-BE49-F238E27FC236}">
                <a16:creationId xmlns:a16="http://schemas.microsoft.com/office/drawing/2014/main" id="{18D9D631-1391-438E-A468-FE258609CF0E}"/>
              </a:ext>
            </a:extLst>
          </p:cNvPr>
          <p:cNvSpPr txBox="1">
            <a:spLocks noChangeArrowheads="1"/>
          </p:cNvSpPr>
          <p:nvPr/>
        </p:nvSpPr>
        <p:spPr bwMode="auto">
          <a:xfrm>
            <a:off x="4860925" y="2674584"/>
            <a:ext cx="321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5.55 moles CuSO</a:t>
            </a:r>
            <a:r>
              <a:rPr kumimoji="0" lang="en-US" altLang="en-US" sz="2400" b="0" i="0" u="none" strike="noStrike" kern="1200" cap="none" spc="0" normalizeH="0" baseline="-25000" noProof="0" dirty="0">
                <a:ln>
                  <a:noFill/>
                </a:ln>
                <a:solidFill>
                  <a:prstClr val="black"/>
                </a:solidFill>
                <a:effectLst/>
                <a:uLnTx/>
                <a:uFillTx/>
                <a:latin typeface="Arial" charset="0"/>
                <a:ea typeface="+mn-ea"/>
                <a:cs typeface="+mn-cs"/>
              </a:rPr>
              <a:t>4</a:t>
            </a:r>
          </a:p>
        </p:txBody>
      </p:sp>
    </p:spTree>
    <p:extLst>
      <p:ext uri="{BB962C8B-B14F-4D97-AF65-F5344CB8AC3E}">
        <p14:creationId xmlns:p14="http://schemas.microsoft.com/office/powerpoint/2010/main" val="217534152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3048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C00000"/>
                </a:solidFill>
                <a:effectLst/>
                <a:uLnTx/>
                <a:uFillTx/>
                <a:latin typeface="Verdana" pitchFamily="34" charset="0"/>
                <a:ea typeface="+mn-ea"/>
                <a:cs typeface="+mn-cs"/>
              </a:rPr>
              <a:t>57.</a:t>
            </a: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If you happen to have 888 g</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of copper (II) sulfate, how </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many FU’s do you have?</a:t>
            </a:r>
          </a:p>
        </p:txBody>
      </p:sp>
      <p:sp>
        <p:nvSpPr>
          <p:cNvPr id="8199" name="Line 9"/>
          <p:cNvSpPr>
            <a:spLocks noChangeShapeType="1"/>
          </p:cNvSpPr>
          <p:nvPr/>
        </p:nvSpPr>
        <p:spPr bwMode="auto">
          <a:xfrm flipH="1">
            <a:off x="1905000" y="3276600"/>
            <a:ext cx="4038600" cy="76200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200" name="Text Box 10"/>
          <p:cNvSpPr txBox="1">
            <a:spLocks noChangeArrowheads="1"/>
          </p:cNvSpPr>
          <p:nvPr/>
        </p:nvSpPr>
        <p:spPr bwMode="auto">
          <a:xfrm>
            <a:off x="381000" y="4191000"/>
            <a:ext cx="2819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800080"/>
                </a:solidFill>
                <a:effectLst/>
                <a:uLnTx/>
                <a:uFillTx/>
                <a:latin typeface="Arial" charset="0"/>
                <a:ea typeface="+mn-ea"/>
                <a:cs typeface="+mn-cs"/>
              </a:rPr>
              <a:t>5.55 moles CuSO</a:t>
            </a:r>
            <a:r>
              <a:rPr kumimoji="0" lang="en-US" altLang="en-US" sz="2400" b="0" i="0" u="sng" strike="noStrike" kern="1200" cap="none" spc="0" normalizeH="0" baseline="-25000" noProof="0">
                <a:ln>
                  <a:noFill/>
                </a:ln>
                <a:solidFill>
                  <a:srgbClr val="800080"/>
                </a:solidFill>
                <a:effectLst/>
                <a:uLnTx/>
                <a:uFillTx/>
                <a:latin typeface="Arial" charset="0"/>
                <a:ea typeface="+mn-ea"/>
                <a:cs typeface="+mn-cs"/>
              </a:rPr>
              <a:t>4</a:t>
            </a:r>
            <a:br>
              <a:rPr kumimoji="0" lang="en-US" altLang="en-US" sz="2400" b="0" i="0" u="sng" strike="noStrike" kern="1200" cap="none" spc="0" normalizeH="0" baseline="0" noProof="0">
                <a:ln>
                  <a:noFill/>
                </a:ln>
                <a:solidFill>
                  <a:srgbClr val="800080"/>
                </a:solidFill>
                <a:effectLst/>
                <a:uLnTx/>
                <a:uFillTx/>
                <a:latin typeface="Arial" charset="0"/>
                <a:ea typeface="+mn-ea"/>
                <a:cs typeface="+mn-cs"/>
              </a:rPr>
            </a:br>
            <a:r>
              <a:rPr kumimoji="0" lang="en-US" altLang="en-US" sz="2400" b="0" i="0" u="none" strike="noStrike" kern="1200" cap="none" spc="0" normalizeH="0" baseline="0" noProof="0">
                <a:ln>
                  <a:noFill/>
                </a:ln>
                <a:solidFill>
                  <a:srgbClr val="800080"/>
                </a:solidFill>
                <a:effectLst/>
                <a:uLnTx/>
                <a:uFillTx/>
                <a:latin typeface="Arial" charset="0"/>
                <a:ea typeface="+mn-ea"/>
                <a:cs typeface="+mn-cs"/>
              </a:rPr>
              <a:t>1</a:t>
            </a:r>
          </a:p>
        </p:txBody>
      </p:sp>
      <p:sp>
        <p:nvSpPr>
          <p:cNvPr id="8201" name="Text Box 11"/>
          <p:cNvSpPr txBox="1">
            <a:spLocks noChangeArrowheads="1"/>
          </p:cNvSpPr>
          <p:nvPr/>
        </p:nvSpPr>
        <p:spPr bwMode="auto">
          <a:xfrm>
            <a:off x="3124200" y="4343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800080"/>
                </a:solidFill>
                <a:effectLst/>
                <a:uLnTx/>
                <a:uFillTx/>
                <a:latin typeface="Arial" charset="0"/>
                <a:ea typeface="+mn-ea"/>
                <a:cs typeface="+mn-cs"/>
              </a:rPr>
              <a:t>x</a:t>
            </a:r>
          </a:p>
        </p:txBody>
      </p:sp>
      <p:sp>
        <p:nvSpPr>
          <p:cNvPr id="8202" name="Text Box 12"/>
          <p:cNvSpPr txBox="1">
            <a:spLocks noChangeArrowheads="1"/>
          </p:cNvSpPr>
          <p:nvPr/>
        </p:nvSpPr>
        <p:spPr bwMode="auto">
          <a:xfrm>
            <a:off x="3276600" y="4191000"/>
            <a:ext cx="3505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800080"/>
                </a:solidFill>
                <a:effectLst/>
                <a:uLnTx/>
                <a:uFillTx/>
                <a:latin typeface="Arial" charset="0"/>
                <a:ea typeface="+mn-ea"/>
                <a:cs typeface="+mn-cs"/>
              </a:rPr>
              <a:t>6.02 x 10</a:t>
            </a:r>
            <a:r>
              <a:rPr kumimoji="0" lang="en-US" altLang="en-US" sz="2400" b="0" i="0" u="sng" strike="noStrike" kern="1200" cap="none" spc="0" normalizeH="0" baseline="30000" noProof="0">
                <a:ln>
                  <a:noFill/>
                </a:ln>
                <a:solidFill>
                  <a:srgbClr val="800080"/>
                </a:solidFill>
                <a:effectLst/>
                <a:uLnTx/>
                <a:uFillTx/>
                <a:latin typeface="Arial" charset="0"/>
                <a:ea typeface="+mn-ea"/>
                <a:cs typeface="+mn-cs"/>
              </a:rPr>
              <a:t>23</a:t>
            </a:r>
            <a:r>
              <a:rPr kumimoji="0" lang="en-US" altLang="en-US" sz="2400" b="0" i="0" u="sng" strike="noStrike" kern="1200" cap="none" spc="0" normalizeH="0" baseline="0" noProof="0">
                <a:ln>
                  <a:noFill/>
                </a:ln>
                <a:solidFill>
                  <a:srgbClr val="800080"/>
                </a:solidFill>
                <a:effectLst/>
                <a:uLnTx/>
                <a:uFillTx/>
                <a:latin typeface="Arial" charset="0"/>
                <a:ea typeface="+mn-ea"/>
                <a:cs typeface="+mn-cs"/>
              </a:rPr>
              <a:t> FU CuSO</a:t>
            </a:r>
            <a:r>
              <a:rPr kumimoji="0" lang="en-US" altLang="en-US" sz="2400" b="0" i="0" u="sng" strike="noStrike" kern="1200" cap="none" spc="0" normalizeH="0" baseline="-25000" noProof="0">
                <a:ln>
                  <a:noFill/>
                </a:ln>
                <a:solidFill>
                  <a:srgbClr val="800080"/>
                </a:solidFill>
                <a:effectLst/>
                <a:uLnTx/>
                <a:uFillTx/>
                <a:latin typeface="Arial" charset="0"/>
                <a:ea typeface="+mn-ea"/>
                <a:cs typeface="+mn-cs"/>
              </a:rPr>
              <a:t>4</a:t>
            </a:r>
            <a:br>
              <a:rPr kumimoji="0" lang="en-US" altLang="en-US" sz="2400" b="0" i="0" u="none" strike="noStrike" kern="1200" cap="none" spc="0" normalizeH="0" baseline="0" noProof="0">
                <a:ln>
                  <a:noFill/>
                </a:ln>
                <a:solidFill>
                  <a:srgbClr val="800080"/>
                </a:solidFill>
                <a:effectLst/>
                <a:uLnTx/>
                <a:uFillTx/>
                <a:latin typeface="Arial" charset="0"/>
                <a:ea typeface="+mn-ea"/>
                <a:cs typeface="+mn-cs"/>
              </a:rPr>
            </a:br>
            <a:r>
              <a:rPr kumimoji="0" lang="en-US" altLang="en-US" sz="2400" b="0" i="0" u="none" strike="noStrike" kern="1200" cap="none" spc="0" normalizeH="0" baseline="0" noProof="0">
                <a:ln>
                  <a:noFill/>
                </a:ln>
                <a:solidFill>
                  <a:srgbClr val="800080"/>
                </a:solidFill>
                <a:effectLst/>
                <a:uLnTx/>
                <a:uFillTx/>
                <a:latin typeface="Arial" charset="0"/>
                <a:ea typeface="+mn-ea"/>
                <a:cs typeface="+mn-cs"/>
              </a:rPr>
              <a:t>1 mole CuSO</a:t>
            </a:r>
            <a:r>
              <a:rPr kumimoji="0" lang="en-US" altLang="en-US" sz="2400" b="0" i="0" u="none" strike="noStrike" kern="1200" cap="none" spc="0" normalizeH="0" baseline="-25000" noProof="0">
                <a:ln>
                  <a:noFill/>
                </a:ln>
                <a:solidFill>
                  <a:srgbClr val="800080"/>
                </a:solidFill>
                <a:effectLst/>
                <a:uLnTx/>
                <a:uFillTx/>
                <a:latin typeface="Arial" charset="0"/>
                <a:ea typeface="+mn-ea"/>
                <a:cs typeface="+mn-cs"/>
              </a:rPr>
              <a:t>4</a:t>
            </a:r>
            <a:endParaRPr kumimoji="0" lang="en-US" altLang="en-US" sz="2400" b="0" i="0" u="none" strike="noStrike" kern="1200" cap="none" spc="0" normalizeH="0" baseline="0" noProof="0">
              <a:ln>
                <a:noFill/>
              </a:ln>
              <a:solidFill>
                <a:srgbClr val="800080"/>
              </a:solidFill>
              <a:effectLst/>
              <a:uLnTx/>
              <a:uFillTx/>
              <a:latin typeface="Arial" charset="0"/>
              <a:ea typeface="+mn-ea"/>
              <a:cs typeface="+mn-cs"/>
            </a:endParaRPr>
          </a:p>
        </p:txBody>
      </p:sp>
      <p:sp>
        <p:nvSpPr>
          <p:cNvPr id="18" name="Text Box 4">
            <a:extLst>
              <a:ext uri="{FF2B5EF4-FFF2-40B4-BE49-F238E27FC236}">
                <a16:creationId xmlns:a16="http://schemas.microsoft.com/office/drawing/2014/main" id="{CD7ACA4D-45F1-42F9-B845-3A0678341BEA}"/>
              </a:ext>
            </a:extLst>
          </p:cNvPr>
          <p:cNvSpPr txBox="1">
            <a:spLocks noChangeArrowheads="1"/>
          </p:cNvSpPr>
          <p:nvPr/>
        </p:nvSpPr>
        <p:spPr bwMode="auto">
          <a:xfrm>
            <a:off x="0" y="25908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888 g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a:t>
            </a:r>
          </a:p>
        </p:txBody>
      </p:sp>
      <p:sp>
        <p:nvSpPr>
          <p:cNvPr id="19" name="Text Box 5">
            <a:extLst>
              <a:ext uri="{FF2B5EF4-FFF2-40B4-BE49-F238E27FC236}">
                <a16:creationId xmlns:a16="http://schemas.microsoft.com/office/drawing/2014/main" id="{1C32F600-293B-46CE-8375-7E829A6630D8}"/>
              </a:ext>
            </a:extLst>
          </p:cNvPr>
          <p:cNvSpPr txBox="1">
            <a:spLocks noChangeArrowheads="1"/>
          </p:cNvSpPr>
          <p:nvPr/>
        </p:nvSpPr>
        <p:spPr bwMode="auto">
          <a:xfrm>
            <a:off x="2133600" y="2743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21" name="Rectangle 7">
            <a:extLst>
              <a:ext uri="{FF2B5EF4-FFF2-40B4-BE49-F238E27FC236}">
                <a16:creationId xmlns:a16="http://schemas.microsoft.com/office/drawing/2014/main" id="{B563BA7A-7DB8-4EE4-B7B5-EB4F6728D4CB}"/>
              </a:ext>
            </a:extLst>
          </p:cNvPr>
          <p:cNvSpPr>
            <a:spLocks noChangeArrowheads="1"/>
          </p:cNvSpPr>
          <p:nvPr/>
        </p:nvSpPr>
        <p:spPr bwMode="auto">
          <a:xfrm>
            <a:off x="2514600" y="2514600"/>
            <a:ext cx="2041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1 mole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160 g CuSO</a:t>
            </a:r>
            <a:r>
              <a:rPr kumimoji="0" lang="en-US" altLang="en-US" sz="2400" b="0" i="0" u="none" strike="noStrike" kern="1200" cap="none" spc="0" normalizeH="0" baseline="-25000" noProof="0">
                <a:ln>
                  <a:noFill/>
                </a:ln>
                <a:solidFill>
                  <a:prstClr val="black"/>
                </a:solidFill>
                <a:effectLst/>
                <a:uLnTx/>
                <a:uFillTx/>
                <a:latin typeface="Tahoma" pitchFamily="34" charset="0"/>
                <a:ea typeface="+mn-ea"/>
                <a:cs typeface="+mn-cs"/>
              </a:rPr>
              <a:t>4</a:t>
            </a:r>
          </a:p>
        </p:txBody>
      </p:sp>
      <p:cxnSp>
        <p:nvCxnSpPr>
          <p:cNvPr id="22" name="Straight Connector 21">
            <a:extLst>
              <a:ext uri="{FF2B5EF4-FFF2-40B4-BE49-F238E27FC236}">
                <a16:creationId xmlns:a16="http://schemas.microsoft.com/office/drawing/2014/main" id="{0F74EF53-5EAF-4864-A8F7-712934D057C1}"/>
              </a:ext>
            </a:extLst>
          </p:cNvPr>
          <p:cNvCxnSpPr/>
          <p:nvPr/>
        </p:nvCxnSpPr>
        <p:spPr>
          <a:xfrm flipH="1">
            <a:off x="1066800" y="2590800"/>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A8C41F-BF95-476C-B6A2-DCA7F2B993A8}"/>
              </a:ext>
            </a:extLst>
          </p:cNvPr>
          <p:cNvCxnSpPr/>
          <p:nvPr/>
        </p:nvCxnSpPr>
        <p:spPr>
          <a:xfrm flipH="1">
            <a:off x="3444875" y="2979384"/>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 Box 8">
            <a:extLst>
              <a:ext uri="{FF2B5EF4-FFF2-40B4-BE49-F238E27FC236}">
                <a16:creationId xmlns:a16="http://schemas.microsoft.com/office/drawing/2014/main" id="{18D9D631-1391-438E-A468-FE258609CF0E}"/>
              </a:ext>
            </a:extLst>
          </p:cNvPr>
          <p:cNvSpPr txBox="1">
            <a:spLocks noChangeArrowheads="1"/>
          </p:cNvSpPr>
          <p:nvPr/>
        </p:nvSpPr>
        <p:spPr bwMode="auto">
          <a:xfrm>
            <a:off x="4860925" y="2674584"/>
            <a:ext cx="321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5.55 moles CuSO</a:t>
            </a:r>
            <a:r>
              <a:rPr kumimoji="0" lang="en-US" altLang="en-US" sz="2400" b="0" i="0" u="none" strike="noStrike" kern="1200" cap="none" spc="0" normalizeH="0" baseline="-25000" noProof="0" dirty="0">
                <a:ln>
                  <a:noFill/>
                </a:ln>
                <a:solidFill>
                  <a:prstClr val="black"/>
                </a:solidFill>
                <a:effectLst/>
                <a:uLnTx/>
                <a:uFillTx/>
                <a:latin typeface="Arial" charset="0"/>
                <a:ea typeface="+mn-ea"/>
                <a:cs typeface="+mn-cs"/>
              </a:rPr>
              <a:t>4</a:t>
            </a:r>
          </a:p>
        </p:txBody>
      </p:sp>
    </p:spTree>
    <p:extLst>
      <p:ext uri="{BB962C8B-B14F-4D97-AF65-F5344CB8AC3E}">
        <p14:creationId xmlns:p14="http://schemas.microsoft.com/office/powerpoint/2010/main" val="393911661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3048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C00000"/>
                </a:solidFill>
                <a:effectLst/>
                <a:uLnTx/>
                <a:uFillTx/>
                <a:latin typeface="Verdana" pitchFamily="34" charset="0"/>
                <a:ea typeface="+mn-ea"/>
                <a:cs typeface="+mn-cs"/>
              </a:rPr>
              <a:t>57.</a:t>
            </a: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If you happen to have 888 g</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of copper (II) sulfate, how </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many FU’s do you have?</a:t>
            </a:r>
          </a:p>
        </p:txBody>
      </p:sp>
      <p:sp>
        <p:nvSpPr>
          <p:cNvPr id="8199" name="Line 9"/>
          <p:cNvSpPr>
            <a:spLocks noChangeShapeType="1"/>
          </p:cNvSpPr>
          <p:nvPr/>
        </p:nvSpPr>
        <p:spPr bwMode="auto">
          <a:xfrm flipH="1">
            <a:off x="1905000" y="3276600"/>
            <a:ext cx="4038600" cy="76200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200" name="Text Box 10"/>
          <p:cNvSpPr txBox="1">
            <a:spLocks noChangeArrowheads="1"/>
          </p:cNvSpPr>
          <p:nvPr/>
        </p:nvSpPr>
        <p:spPr bwMode="auto">
          <a:xfrm>
            <a:off x="381000" y="4191000"/>
            <a:ext cx="2819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800080"/>
                </a:solidFill>
                <a:effectLst/>
                <a:uLnTx/>
                <a:uFillTx/>
                <a:latin typeface="Arial" charset="0"/>
                <a:ea typeface="+mn-ea"/>
                <a:cs typeface="+mn-cs"/>
              </a:rPr>
              <a:t>5.55 moles CuSO</a:t>
            </a:r>
            <a:r>
              <a:rPr kumimoji="0" lang="en-US" altLang="en-US" sz="2400" b="0" i="0" u="sng" strike="noStrike" kern="1200" cap="none" spc="0" normalizeH="0" baseline="-25000" noProof="0">
                <a:ln>
                  <a:noFill/>
                </a:ln>
                <a:solidFill>
                  <a:srgbClr val="800080"/>
                </a:solidFill>
                <a:effectLst/>
                <a:uLnTx/>
                <a:uFillTx/>
                <a:latin typeface="Arial" charset="0"/>
                <a:ea typeface="+mn-ea"/>
                <a:cs typeface="+mn-cs"/>
              </a:rPr>
              <a:t>4</a:t>
            </a:r>
            <a:br>
              <a:rPr kumimoji="0" lang="en-US" altLang="en-US" sz="2400" b="0" i="0" u="sng" strike="noStrike" kern="1200" cap="none" spc="0" normalizeH="0" baseline="0" noProof="0">
                <a:ln>
                  <a:noFill/>
                </a:ln>
                <a:solidFill>
                  <a:srgbClr val="800080"/>
                </a:solidFill>
                <a:effectLst/>
                <a:uLnTx/>
                <a:uFillTx/>
                <a:latin typeface="Arial" charset="0"/>
                <a:ea typeface="+mn-ea"/>
                <a:cs typeface="+mn-cs"/>
              </a:rPr>
            </a:br>
            <a:r>
              <a:rPr kumimoji="0" lang="en-US" altLang="en-US" sz="2400" b="0" i="0" u="none" strike="noStrike" kern="1200" cap="none" spc="0" normalizeH="0" baseline="0" noProof="0">
                <a:ln>
                  <a:noFill/>
                </a:ln>
                <a:solidFill>
                  <a:srgbClr val="800080"/>
                </a:solidFill>
                <a:effectLst/>
                <a:uLnTx/>
                <a:uFillTx/>
                <a:latin typeface="Arial" charset="0"/>
                <a:ea typeface="+mn-ea"/>
                <a:cs typeface="+mn-cs"/>
              </a:rPr>
              <a:t>1</a:t>
            </a:r>
          </a:p>
        </p:txBody>
      </p:sp>
      <p:sp>
        <p:nvSpPr>
          <p:cNvPr id="8201" name="Text Box 11"/>
          <p:cNvSpPr txBox="1">
            <a:spLocks noChangeArrowheads="1"/>
          </p:cNvSpPr>
          <p:nvPr/>
        </p:nvSpPr>
        <p:spPr bwMode="auto">
          <a:xfrm>
            <a:off x="3124200" y="4343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800080"/>
                </a:solidFill>
                <a:effectLst/>
                <a:uLnTx/>
                <a:uFillTx/>
                <a:latin typeface="Arial" charset="0"/>
                <a:ea typeface="+mn-ea"/>
                <a:cs typeface="+mn-cs"/>
              </a:rPr>
              <a:t>x</a:t>
            </a:r>
          </a:p>
        </p:txBody>
      </p:sp>
      <p:sp>
        <p:nvSpPr>
          <p:cNvPr id="8202" name="Text Box 12"/>
          <p:cNvSpPr txBox="1">
            <a:spLocks noChangeArrowheads="1"/>
          </p:cNvSpPr>
          <p:nvPr/>
        </p:nvSpPr>
        <p:spPr bwMode="auto">
          <a:xfrm>
            <a:off x="3276600" y="4191000"/>
            <a:ext cx="3505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800080"/>
                </a:solidFill>
                <a:effectLst/>
                <a:uLnTx/>
                <a:uFillTx/>
                <a:latin typeface="Arial" charset="0"/>
                <a:ea typeface="+mn-ea"/>
                <a:cs typeface="+mn-cs"/>
              </a:rPr>
              <a:t>6.02 x 10</a:t>
            </a:r>
            <a:r>
              <a:rPr kumimoji="0" lang="en-US" altLang="en-US" sz="2400" b="0" i="0" u="sng" strike="noStrike" kern="1200" cap="none" spc="0" normalizeH="0" baseline="30000" noProof="0">
                <a:ln>
                  <a:noFill/>
                </a:ln>
                <a:solidFill>
                  <a:srgbClr val="800080"/>
                </a:solidFill>
                <a:effectLst/>
                <a:uLnTx/>
                <a:uFillTx/>
                <a:latin typeface="Arial" charset="0"/>
                <a:ea typeface="+mn-ea"/>
                <a:cs typeface="+mn-cs"/>
              </a:rPr>
              <a:t>23</a:t>
            </a:r>
            <a:r>
              <a:rPr kumimoji="0" lang="en-US" altLang="en-US" sz="2400" b="0" i="0" u="sng" strike="noStrike" kern="1200" cap="none" spc="0" normalizeH="0" baseline="0" noProof="0">
                <a:ln>
                  <a:noFill/>
                </a:ln>
                <a:solidFill>
                  <a:srgbClr val="800080"/>
                </a:solidFill>
                <a:effectLst/>
                <a:uLnTx/>
                <a:uFillTx/>
                <a:latin typeface="Arial" charset="0"/>
                <a:ea typeface="+mn-ea"/>
                <a:cs typeface="+mn-cs"/>
              </a:rPr>
              <a:t> FU CuSO</a:t>
            </a:r>
            <a:r>
              <a:rPr kumimoji="0" lang="en-US" altLang="en-US" sz="2400" b="0" i="0" u="sng" strike="noStrike" kern="1200" cap="none" spc="0" normalizeH="0" baseline="-25000" noProof="0">
                <a:ln>
                  <a:noFill/>
                </a:ln>
                <a:solidFill>
                  <a:srgbClr val="800080"/>
                </a:solidFill>
                <a:effectLst/>
                <a:uLnTx/>
                <a:uFillTx/>
                <a:latin typeface="Arial" charset="0"/>
                <a:ea typeface="+mn-ea"/>
                <a:cs typeface="+mn-cs"/>
              </a:rPr>
              <a:t>4</a:t>
            </a:r>
            <a:br>
              <a:rPr kumimoji="0" lang="en-US" altLang="en-US" sz="2400" b="0" i="0" u="none" strike="noStrike" kern="1200" cap="none" spc="0" normalizeH="0" baseline="0" noProof="0">
                <a:ln>
                  <a:noFill/>
                </a:ln>
                <a:solidFill>
                  <a:srgbClr val="800080"/>
                </a:solidFill>
                <a:effectLst/>
                <a:uLnTx/>
                <a:uFillTx/>
                <a:latin typeface="Arial" charset="0"/>
                <a:ea typeface="+mn-ea"/>
                <a:cs typeface="+mn-cs"/>
              </a:rPr>
            </a:br>
            <a:r>
              <a:rPr kumimoji="0" lang="en-US" altLang="en-US" sz="2400" b="0" i="0" u="none" strike="noStrike" kern="1200" cap="none" spc="0" normalizeH="0" baseline="0" noProof="0">
                <a:ln>
                  <a:noFill/>
                </a:ln>
                <a:solidFill>
                  <a:srgbClr val="800080"/>
                </a:solidFill>
                <a:effectLst/>
                <a:uLnTx/>
                <a:uFillTx/>
                <a:latin typeface="Arial" charset="0"/>
                <a:ea typeface="+mn-ea"/>
                <a:cs typeface="+mn-cs"/>
              </a:rPr>
              <a:t>1 mole CuSO</a:t>
            </a:r>
            <a:r>
              <a:rPr kumimoji="0" lang="en-US" altLang="en-US" sz="2400" b="0" i="0" u="none" strike="noStrike" kern="1200" cap="none" spc="0" normalizeH="0" baseline="-25000" noProof="0">
                <a:ln>
                  <a:noFill/>
                </a:ln>
                <a:solidFill>
                  <a:srgbClr val="800080"/>
                </a:solidFill>
                <a:effectLst/>
                <a:uLnTx/>
                <a:uFillTx/>
                <a:latin typeface="Arial" charset="0"/>
                <a:ea typeface="+mn-ea"/>
                <a:cs typeface="+mn-cs"/>
              </a:rPr>
              <a:t>4</a:t>
            </a:r>
            <a:endParaRPr kumimoji="0" lang="en-US" altLang="en-US" sz="2400" b="0" i="0" u="none" strike="noStrike" kern="1200" cap="none" spc="0" normalizeH="0" baseline="0" noProof="0">
              <a:ln>
                <a:noFill/>
              </a:ln>
              <a:solidFill>
                <a:srgbClr val="800080"/>
              </a:solidFill>
              <a:effectLst/>
              <a:uLnTx/>
              <a:uFillTx/>
              <a:latin typeface="Arial" charset="0"/>
              <a:ea typeface="+mn-ea"/>
              <a:cs typeface="+mn-cs"/>
            </a:endParaRPr>
          </a:p>
        </p:txBody>
      </p:sp>
      <p:sp>
        <p:nvSpPr>
          <p:cNvPr id="18" name="Text Box 4">
            <a:extLst>
              <a:ext uri="{FF2B5EF4-FFF2-40B4-BE49-F238E27FC236}">
                <a16:creationId xmlns:a16="http://schemas.microsoft.com/office/drawing/2014/main" id="{CD7ACA4D-45F1-42F9-B845-3A0678341BEA}"/>
              </a:ext>
            </a:extLst>
          </p:cNvPr>
          <p:cNvSpPr txBox="1">
            <a:spLocks noChangeArrowheads="1"/>
          </p:cNvSpPr>
          <p:nvPr/>
        </p:nvSpPr>
        <p:spPr bwMode="auto">
          <a:xfrm>
            <a:off x="0" y="25908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888 g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a:t>
            </a:r>
          </a:p>
        </p:txBody>
      </p:sp>
      <p:sp>
        <p:nvSpPr>
          <p:cNvPr id="19" name="Text Box 5">
            <a:extLst>
              <a:ext uri="{FF2B5EF4-FFF2-40B4-BE49-F238E27FC236}">
                <a16:creationId xmlns:a16="http://schemas.microsoft.com/office/drawing/2014/main" id="{1C32F600-293B-46CE-8375-7E829A6630D8}"/>
              </a:ext>
            </a:extLst>
          </p:cNvPr>
          <p:cNvSpPr txBox="1">
            <a:spLocks noChangeArrowheads="1"/>
          </p:cNvSpPr>
          <p:nvPr/>
        </p:nvSpPr>
        <p:spPr bwMode="auto">
          <a:xfrm>
            <a:off x="2133600" y="2743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21" name="Rectangle 7">
            <a:extLst>
              <a:ext uri="{FF2B5EF4-FFF2-40B4-BE49-F238E27FC236}">
                <a16:creationId xmlns:a16="http://schemas.microsoft.com/office/drawing/2014/main" id="{B563BA7A-7DB8-4EE4-B7B5-EB4F6728D4CB}"/>
              </a:ext>
            </a:extLst>
          </p:cNvPr>
          <p:cNvSpPr>
            <a:spLocks noChangeArrowheads="1"/>
          </p:cNvSpPr>
          <p:nvPr/>
        </p:nvSpPr>
        <p:spPr bwMode="auto">
          <a:xfrm>
            <a:off x="2514600" y="2514600"/>
            <a:ext cx="2041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1 mole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160 g CuSO</a:t>
            </a:r>
            <a:r>
              <a:rPr kumimoji="0" lang="en-US" altLang="en-US" sz="2400" b="0" i="0" u="none" strike="noStrike" kern="1200" cap="none" spc="0" normalizeH="0" baseline="-25000" noProof="0">
                <a:ln>
                  <a:noFill/>
                </a:ln>
                <a:solidFill>
                  <a:prstClr val="black"/>
                </a:solidFill>
                <a:effectLst/>
                <a:uLnTx/>
                <a:uFillTx/>
                <a:latin typeface="Tahoma" pitchFamily="34" charset="0"/>
                <a:ea typeface="+mn-ea"/>
                <a:cs typeface="+mn-cs"/>
              </a:rPr>
              <a:t>4</a:t>
            </a:r>
          </a:p>
        </p:txBody>
      </p:sp>
      <p:cxnSp>
        <p:nvCxnSpPr>
          <p:cNvPr id="22" name="Straight Connector 21">
            <a:extLst>
              <a:ext uri="{FF2B5EF4-FFF2-40B4-BE49-F238E27FC236}">
                <a16:creationId xmlns:a16="http://schemas.microsoft.com/office/drawing/2014/main" id="{0F74EF53-5EAF-4864-A8F7-712934D057C1}"/>
              </a:ext>
            </a:extLst>
          </p:cNvPr>
          <p:cNvCxnSpPr/>
          <p:nvPr/>
        </p:nvCxnSpPr>
        <p:spPr>
          <a:xfrm flipH="1">
            <a:off x="1066800" y="2590800"/>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A8C41F-BF95-476C-B6A2-DCA7F2B993A8}"/>
              </a:ext>
            </a:extLst>
          </p:cNvPr>
          <p:cNvCxnSpPr/>
          <p:nvPr/>
        </p:nvCxnSpPr>
        <p:spPr>
          <a:xfrm flipH="1">
            <a:off x="3444875" y="2979384"/>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 Box 8">
            <a:extLst>
              <a:ext uri="{FF2B5EF4-FFF2-40B4-BE49-F238E27FC236}">
                <a16:creationId xmlns:a16="http://schemas.microsoft.com/office/drawing/2014/main" id="{18D9D631-1391-438E-A468-FE258609CF0E}"/>
              </a:ext>
            </a:extLst>
          </p:cNvPr>
          <p:cNvSpPr txBox="1">
            <a:spLocks noChangeArrowheads="1"/>
          </p:cNvSpPr>
          <p:nvPr/>
        </p:nvSpPr>
        <p:spPr bwMode="auto">
          <a:xfrm>
            <a:off x="4860925" y="2674584"/>
            <a:ext cx="321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5.55 moles CuSO</a:t>
            </a:r>
            <a:r>
              <a:rPr kumimoji="0" lang="en-US" altLang="en-US" sz="2400" b="0" i="0" u="none" strike="noStrike" kern="1200" cap="none" spc="0" normalizeH="0" baseline="-25000" noProof="0" dirty="0">
                <a:ln>
                  <a:noFill/>
                </a:ln>
                <a:solidFill>
                  <a:prstClr val="black"/>
                </a:solidFill>
                <a:effectLst/>
                <a:uLnTx/>
                <a:uFillTx/>
                <a:latin typeface="Arial" charset="0"/>
                <a:ea typeface="+mn-ea"/>
                <a:cs typeface="+mn-cs"/>
              </a:rPr>
              <a:t>4</a:t>
            </a:r>
          </a:p>
        </p:txBody>
      </p:sp>
      <p:cxnSp>
        <p:nvCxnSpPr>
          <p:cNvPr id="25" name="Straight Connector 24">
            <a:extLst>
              <a:ext uri="{FF2B5EF4-FFF2-40B4-BE49-F238E27FC236}">
                <a16:creationId xmlns:a16="http://schemas.microsoft.com/office/drawing/2014/main" id="{BA8E9C6B-CF30-4CDA-A35C-25C11E4D2F6B}"/>
              </a:ext>
            </a:extLst>
          </p:cNvPr>
          <p:cNvCxnSpPr>
            <a:cxnSpLocks/>
          </p:cNvCxnSpPr>
          <p:nvPr/>
        </p:nvCxnSpPr>
        <p:spPr>
          <a:xfrm flipH="1">
            <a:off x="1333500" y="4335816"/>
            <a:ext cx="1754982" cy="1559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D8D8ED2-9A25-4A40-B70B-1C99243BEFB8}"/>
              </a:ext>
            </a:extLst>
          </p:cNvPr>
          <p:cNvCxnSpPr>
            <a:cxnSpLocks/>
          </p:cNvCxnSpPr>
          <p:nvPr/>
        </p:nvCxnSpPr>
        <p:spPr>
          <a:xfrm flipH="1">
            <a:off x="4342209" y="4722636"/>
            <a:ext cx="1754982" cy="15592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2960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3048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C00000"/>
                </a:solidFill>
                <a:effectLst/>
                <a:uLnTx/>
                <a:uFillTx/>
                <a:latin typeface="Verdana" pitchFamily="34" charset="0"/>
                <a:ea typeface="+mn-ea"/>
                <a:cs typeface="+mn-cs"/>
              </a:rPr>
              <a:t>57.</a:t>
            </a: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If you happen to have 888 g</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of copper (II) sulfate, how </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many FU’s do you have?</a:t>
            </a:r>
          </a:p>
        </p:txBody>
      </p:sp>
      <p:sp>
        <p:nvSpPr>
          <p:cNvPr id="8199" name="Line 9"/>
          <p:cNvSpPr>
            <a:spLocks noChangeShapeType="1"/>
          </p:cNvSpPr>
          <p:nvPr/>
        </p:nvSpPr>
        <p:spPr bwMode="auto">
          <a:xfrm flipH="1">
            <a:off x="1905000" y="3276600"/>
            <a:ext cx="4038600" cy="76200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203" name="Line 14"/>
          <p:cNvSpPr>
            <a:spLocks noChangeShapeType="1"/>
          </p:cNvSpPr>
          <p:nvPr/>
        </p:nvSpPr>
        <p:spPr bwMode="auto">
          <a:xfrm flipH="1">
            <a:off x="1066800" y="5021263"/>
            <a:ext cx="3505200" cy="998537"/>
          </a:xfrm>
          <a:prstGeom prst="line">
            <a:avLst/>
          </a:prstGeom>
          <a:noFill/>
          <a:ln w="38100">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204" name="Text Box 15"/>
          <p:cNvSpPr txBox="1">
            <a:spLocks noChangeArrowheads="1"/>
          </p:cNvSpPr>
          <p:nvPr/>
        </p:nvSpPr>
        <p:spPr bwMode="auto">
          <a:xfrm>
            <a:off x="0" y="6248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800080"/>
                </a:solidFill>
                <a:effectLst/>
                <a:uLnTx/>
                <a:uFillTx/>
                <a:latin typeface="Comic Sans MS" pitchFamily="66" charset="0"/>
                <a:ea typeface="+mn-ea"/>
                <a:cs typeface="+mn-cs"/>
              </a:rPr>
              <a:t>(5.55 x 6.02) x </a:t>
            </a:r>
            <a:r>
              <a:rPr kumimoji="0" lang="en-US" altLang="en-US" sz="2400" b="0" i="0" u="none" strike="noStrike" kern="1200" cap="none" spc="0" normalizeH="0" baseline="0" noProof="0" dirty="0">
                <a:ln>
                  <a:noFill/>
                </a:ln>
                <a:solidFill>
                  <a:srgbClr val="7030A0"/>
                </a:solidFill>
                <a:effectLst/>
                <a:uLnTx/>
                <a:uFillTx/>
                <a:latin typeface="Comic Sans MS" pitchFamily="66" charset="0"/>
                <a:ea typeface="+mn-ea"/>
                <a:cs typeface="+mn-cs"/>
              </a:rPr>
              <a:t>10</a:t>
            </a:r>
            <a:r>
              <a:rPr kumimoji="0" lang="en-US" altLang="en-US" sz="2400" b="0" i="0" u="none" strike="noStrike" kern="1200" cap="none" spc="0" normalizeH="0" baseline="30000" noProof="0" dirty="0">
                <a:ln>
                  <a:noFill/>
                </a:ln>
                <a:solidFill>
                  <a:srgbClr val="7030A0"/>
                </a:solidFill>
                <a:effectLst/>
                <a:uLnTx/>
                <a:uFillTx/>
                <a:latin typeface="Comic Sans MS" pitchFamily="66" charset="0"/>
                <a:ea typeface="+mn-ea"/>
                <a:cs typeface="+mn-cs"/>
              </a:rPr>
              <a:t>23</a:t>
            </a:r>
            <a:r>
              <a:rPr kumimoji="0" lang="en-US" altLang="en-US" sz="2400" b="0" i="0" u="none" strike="noStrike" kern="1200" cap="none" spc="0" normalizeH="0" baseline="0" noProof="0" dirty="0">
                <a:ln>
                  <a:noFill/>
                </a:ln>
                <a:solidFill>
                  <a:srgbClr val="7030A0"/>
                </a:solidFill>
                <a:effectLst/>
                <a:uLnTx/>
                <a:uFillTx/>
                <a:latin typeface="Comic Sans MS" pitchFamily="66" charset="0"/>
                <a:ea typeface="+mn-ea"/>
                <a:cs typeface="+mn-cs"/>
              </a:rPr>
              <a:t> FU </a:t>
            </a:r>
            <a:r>
              <a:rPr kumimoji="0" lang="en-US" altLang="en-US" sz="2400" b="0" i="0" u="none" strike="noStrike" kern="1200" cap="none" spc="0" normalizeH="0" baseline="0" noProof="0" dirty="0">
                <a:ln>
                  <a:noFill/>
                </a:ln>
                <a:solidFill>
                  <a:srgbClr val="FF3300"/>
                </a:solidFill>
                <a:effectLst/>
                <a:uLnTx/>
                <a:uFillTx/>
                <a:latin typeface="Comic Sans MS" pitchFamily="66" charset="0"/>
                <a:ea typeface="+mn-ea"/>
                <a:cs typeface="+mn-cs"/>
              </a:rPr>
              <a:t>= </a:t>
            </a:r>
            <a:r>
              <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rPr>
              <a:t>33.4 x 10</a:t>
            </a:r>
            <a:r>
              <a:rPr kumimoji="0" lang="en-US" altLang="en-US" sz="2400" b="0" i="0" u="none" strike="noStrike" kern="1200" cap="none" spc="0" normalizeH="0" baseline="30000" noProof="0" dirty="0">
                <a:ln>
                  <a:noFill/>
                </a:ln>
                <a:solidFill>
                  <a:srgbClr val="FF0000"/>
                </a:solidFill>
                <a:effectLst/>
                <a:uLnTx/>
                <a:uFillTx/>
                <a:latin typeface="Comic Sans MS" pitchFamily="66" charset="0"/>
                <a:ea typeface="+mn-ea"/>
                <a:cs typeface="+mn-cs"/>
              </a:rPr>
              <a:t>23</a:t>
            </a:r>
            <a:r>
              <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rPr>
              <a:t> =  </a:t>
            </a:r>
            <a:endParaRPr kumimoji="0" lang="en-US" altLang="en-US" sz="2400" b="0" i="0" u="none" strike="noStrike" kern="1200" cap="none" spc="0" normalizeH="0" baseline="-25000" noProof="0" dirty="0">
              <a:ln>
                <a:noFill/>
              </a:ln>
              <a:solidFill>
                <a:srgbClr val="FF0000"/>
              </a:solidFill>
              <a:effectLst/>
              <a:uLnTx/>
              <a:uFillTx/>
              <a:latin typeface="Comic Sans MS" pitchFamily="66" charset="0"/>
              <a:ea typeface="+mn-ea"/>
              <a:cs typeface="+mn-cs"/>
            </a:endParaRPr>
          </a:p>
        </p:txBody>
      </p:sp>
      <p:sp>
        <p:nvSpPr>
          <p:cNvPr id="18" name="Text Box 4">
            <a:extLst>
              <a:ext uri="{FF2B5EF4-FFF2-40B4-BE49-F238E27FC236}">
                <a16:creationId xmlns:a16="http://schemas.microsoft.com/office/drawing/2014/main" id="{CD7ACA4D-45F1-42F9-B845-3A0678341BEA}"/>
              </a:ext>
            </a:extLst>
          </p:cNvPr>
          <p:cNvSpPr txBox="1">
            <a:spLocks noChangeArrowheads="1"/>
          </p:cNvSpPr>
          <p:nvPr/>
        </p:nvSpPr>
        <p:spPr bwMode="auto">
          <a:xfrm>
            <a:off x="0" y="25908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888 g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a:t>
            </a:r>
          </a:p>
        </p:txBody>
      </p:sp>
      <p:sp>
        <p:nvSpPr>
          <p:cNvPr id="19" name="Text Box 5">
            <a:extLst>
              <a:ext uri="{FF2B5EF4-FFF2-40B4-BE49-F238E27FC236}">
                <a16:creationId xmlns:a16="http://schemas.microsoft.com/office/drawing/2014/main" id="{1C32F600-293B-46CE-8375-7E829A6630D8}"/>
              </a:ext>
            </a:extLst>
          </p:cNvPr>
          <p:cNvSpPr txBox="1">
            <a:spLocks noChangeArrowheads="1"/>
          </p:cNvSpPr>
          <p:nvPr/>
        </p:nvSpPr>
        <p:spPr bwMode="auto">
          <a:xfrm>
            <a:off x="2133600" y="2743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21" name="Rectangle 7">
            <a:extLst>
              <a:ext uri="{FF2B5EF4-FFF2-40B4-BE49-F238E27FC236}">
                <a16:creationId xmlns:a16="http://schemas.microsoft.com/office/drawing/2014/main" id="{B563BA7A-7DB8-4EE4-B7B5-EB4F6728D4CB}"/>
              </a:ext>
            </a:extLst>
          </p:cNvPr>
          <p:cNvSpPr>
            <a:spLocks noChangeArrowheads="1"/>
          </p:cNvSpPr>
          <p:nvPr/>
        </p:nvSpPr>
        <p:spPr bwMode="auto">
          <a:xfrm>
            <a:off x="2514600" y="2514600"/>
            <a:ext cx="2041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1 mole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160 g CuSO</a:t>
            </a:r>
            <a:r>
              <a:rPr kumimoji="0" lang="en-US" altLang="en-US" sz="2400" b="0" i="0" u="none" strike="noStrike" kern="1200" cap="none" spc="0" normalizeH="0" baseline="-25000" noProof="0">
                <a:ln>
                  <a:noFill/>
                </a:ln>
                <a:solidFill>
                  <a:prstClr val="black"/>
                </a:solidFill>
                <a:effectLst/>
                <a:uLnTx/>
                <a:uFillTx/>
                <a:latin typeface="Tahoma" pitchFamily="34" charset="0"/>
                <a:ea typeface="+mn-ea"/>
                <a:cs typeface="+mn-cs"/>
              </a:rPr>
              <a:t>4</a:t>
            </a:r>
          </a:p>
        </p:txBody>
      </p:sp>
      <p:cxnSp>
        <p:nvCxnSpPr>
          <p:cNvPr id="22" name="Straight Connector 21">
            <a:extLst>
              <a:ext uri="{FF2B5EF4-FFF2-40B4-BE49-F238E27FC236}">
                <a16:creationId xmlns:a16="http://schemas.microsoft.com/office/drawing/2014/main" id="{0F74EF53-5EAF-4864-A8F7-712934D057C1}"/>
              </a:ext>
            </a:extLst>
          </p:cNvPr>
          <p:cNvCxnSpPr/>
          <p:nvPr/>
        </p:nvCxnSpPr>
        <p:spPr>
          <a:xfrm flipH="1">
            <a:off x="1066800" y="2590800"/>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A8C41F-BF95-476C-B6A2-DCA7F2B993A8}"/>
              </a:ext>
            </a:extLst>
          </p:cNvPr>
          <p:cNvCxnSpPr/>
          <p:nvPr/>
        </p:nvCxnSpPr>
        <p:spPr>
          <a:xfrm flipH="1">
            <a:off x="3444875" y="2979384"/>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 Box 8">
            <a:extLst>
              <a:ext uri="{FF2B5EF4-FFF2-40B4-BE49-F238E27FC236}">
                <a16:creationId xmlns:a16="http://schemas.microsoft.com/office/drawing/2014/main" id="{18D9D631-1391-438E-A468-FE258609CF0E}"/>
              </a:ext>
            </a:extLst>
          </p:cNvPr>
          <p:cNvSpPr txBox="1">
            <a:spLocks noChangeArrowheads="1"/>
          </p:cNvSpPr>
          <p:nvPr/>
        </p:nvSpPr>
        <p:spPr bwMode="auto">
          <a:xfrm>
            <a:off x="4860925" y="2674584"/>
            <a:ext cx="321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5.55 moles CuSO</a:t>
            </a:r>
            <a:r>
              <a:rPr kumimoji="0" lang="en-US" altLang="en-US" sz="2400" b="0" i="0" u="none" strike="noStrike" kern="1200" cap="none" spc="0" normalizeH="0" baseline="-25000" noProof="0" dirty="0">
                <a:ln>
                  <a:noFill/>
                </a:ln>
                <a:solidFill>
                  <a:prstClr val="black"/>
                </a:solidFill>
                <a:effectLst/>
                <a:uLnTx/>
                <a:uFillTx/>
                <a:latin typeface="Arial" charset="0"/>
                <a:ea typeface="+mn-ea"/>
                <a:cs typeface="+mn-cs"/>
              </a:rPr>
              <a:t>4</a:t>
            </a:r>
          </a:p>
        </p:txBody>
      </p:sp>
      <p:sp>
        <p:nvSpPr>
          <p:cNvPr id="25" name="Text Box 10">
            <a:extLst>
              <a:ext uri="{FF2B5EF4-FFF2-40B4-BE49-F238E27FC236}">
                <a16:creationId xmlns:a16="http://schemas.microsoft.com/office/drawing/2014/main" id="{3A4776CD-F6BD-4307-B74E-DB6818CC0336}"/>
              </a:ext>
            </a:extLst>
          </p:cNvPr>
          <p:cNvSpPr txBox="1">
            <a:spLocks noChangeArrowheads="1"/>
          </p:cNvSpPr>
          <p:nvPr/>
        </p:nvSpPr>
        <p:spPr bwMode="auto">
          <a:xfrm>
            <a:off x="381000" y="4191000"/>
            <a:ext cx="2819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800080"/>
                </a:solidFill>
                <a:effectLst/>
                <a:uLnTx/>
                <a:uFillTx/>
                <a:latin typeface="Arial" charset="0"/>
                <a:ea typeface="+mn-ea"/>
                <a:cs typeface="+mn-cs"/>
              </a:rPr>
              <a:t>5.55 moles CuSO</a:t>
            </a:r>
            <a:r>
              <a:rPr kumimoji="0" lang="en-US" altLang="en-US" sz="2400" b="0" i="0" u="sng" strike="noStrike" kern="1200" cap="none" spc="0" normalizeH="0" baseline="-25000" noProof="0">
                <a:ln>
                  <a:noFill/>
                </a:ln>
                <a:solidFill>
                  <a:srgbClr val="800080"/>
                </a:solidFill>
                <a:effectLst/>
                <a:uLnTx/>
                <a:uFillTx/>
                <a:latin typeface="Arial" charset="0"/>
                <a:ea typeface="+mn-ea"/>
                <a:cs typeface="+mn-cs"/>
              </a:rPr>
              <a:t>4</a:t>
            </a:r>
            <a:br>
              <a:rPr kumimoji="0" lang="en-US" altLang="en-US" sz="2400" b="0" i="0" u="sng" strike="noStrike" kern="1200" cap="none" spc="0" normalizeH="0" baseline="0" noProof="0">
                <a:ln>
                  <a:noFill/>
                </a:ln>
                <a:solidFill>
                  <a:srgbClr val="800080"/>
                </a:solidFill>
                <a:effectLst/>
                <a:uLnTx/>
                <a:uFillTx/>
                <a:latin typeface="Arial" charset="0"/>
                <a:ea typeface="+mn-ea"/>
                <a:cs typeface="+mn-cs"/>
              </a:rPr>
            </a:br>
            <a:r>
              <a:rPr kumimoji="0" lang="en-US" altLang="en-US" sz="2400" b="0" i="0" u="none" strike="noStrike" kern="1200" cap="none" spc="0" normalizeH="0" baseline="0" noProof="0">
                <a:ln>
                  <a:noFill/>
                </a:ln>
                <a:solidFill>
                  <a:srgbClr val="800080"/>
                </a:solidFill>
                <a:effectLst/>
                <a:uLnTx/>
                <a:uFillTx/>
                <a:latin typeface="Arial" charset="0"/>
                <a:ea typeface="+mn-ea"/>
                <a:cs typeface="+mn-cs"/>
              </a:rPr>
              <a:t>1</a:t>
            </a:r>
          </a:p>
        </p:txBody>
      </p:sp>
      <p:sp>
        <p:nvSpPr>
          <p:cNvPr id="26" name="Text Box 11">
            <a:extLst>
              <a:ext uri="{FF2B5EF4-FFF2-40B4-BE49-F238E27FC236}">
                <a16:creationId xmlns:a16="http://schemas.microsoft.com/office/drawing/2014/main" id="{F5EFD0DA-940E-4CE2-8931-F81EC1A08164}"/>
              </a:ext>
            </a:extLst>
          </p:cNvPr>
          <p:cNvSpPr txBox="1">
            <a:spLocks noChangeArrowheads="1"/>
          </p:cNvSpPr>
          <p:nvPr/>
        </p:nvSpPr>
        <p:spPr bwMode="auto">
          <a:xfrm>
            <a:off x="3124200" y="4343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800080"/>
                </a:solidFill>
                <a:effectLst/>
                <a:uLnTx/>
                <a:uFillTx/>
                <a:latin typeface="Arial" charset="0"/>
                <a:ea typeface="+mn-ea"/>
                <a:cs typeface="+mn-cs"/>
              </a:rPr>
              <a:t>x</a:t>
            </a:r>
          </a:p>
        </p:txBody>
      </p:sp>
      <p:sp>
        <p:nvSpPr>
          <p:cNvPr id="27" name="Text Box 12">
            <a:extLst>
              <a:ext uri="{FF2B5EF4-FFF2-40B4-BE49-F238E27FC236}">
                <a16:creationId xmlns:a16="http://schemas.microsoft.com/office/drawing/2014/main" id="{BCF97551-A792-439B-A974-1E77991BCA4C}"/>
              </a:ext>
            </a:extLst>
          </p:cNvPr>
          <p:cNvSpPr txBox="1">
            <a:spLocks noChangeArrowheads="1"/>
          </p:cNvSpPr>
          <p:nvPr/>
        </p:nvSpPr>
        <p:spPr bwMode="auto">
          <a:xfrm>
            <a:off x="3276600" y="4191000"/>
            <a:ext cx="3505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800080"/>
                </a:solidFill>
                <a:effectLst/>
                <a:uLnTx/>
                <a:uFillTx/>
                <a:latin typeface="Arial" charset="0"/>
                <a:ea typeface="+mn-ea"/>
                <a:cs typeface="+mn-cs"/>
              </a:rPr>
              <a:t>6.02 x 10</a:t>
            </a:r>
            <a:r>
              <a:rPr kumimoji="0" lang="en-US" altLang="en-US" sz="2400" b="0" i="0" u="sng" strike="noStrike" kern="1200" cap="none" spc="0" normalizeH="0" baseline="30000" noProof="0">
                <a:ln>
                  <a:noFill/>
                </a:ln>
                <a:solidFill>
                  <a:srgbClr val="800080"/>
                </a:solidFill>
                <a:effectLst/>
                <a:uLnTx/>
                <a:uFillTx/>
                <a:latin typeface="Arial" charset="0"/>
                <a:ea typeface="+mn-ea"/>
                <a:cs typeface="+mn-cs"/>
              </a:rPr>
              <a:t>23</a:t>
            </a:r>
            <a:r>
              <a:rPr kumimoji="0" lang="en-US" altLang="en-US" sz="2400" b="0" i="0" u="sng" strike="noStrike" kern="1200" cap="none" spc="0" normalizeH="0" baseline="0" noProof="0">
                <a:ln>
                  <a:noFill/>
                </a:ln>
                <a:solidFill>
                  <a:srgbClr val="800080"/>
                </a:solidFill>
                <a:effectLst/>
                <a:uLnTx/>
                <a:uFillTx/>
                <a:latin typeface="Arial" charset="0"/>
                <a:ea typeface="+mn-ea"/>
                <a:cs typeface="+mn-cs"/>
              </a:rPr>
              <a:t> FU CuSO</a:t>
            </a:r>
            <a:r>
              <a:rPr kumimoji="0" lang="en-US" altLang="en-US" sz="2400" b="0" i="0" u="sng" strike="noStrike" kern="1200" cap="none" spc="0" normalizeH="0" baseline="-25000" noProof="0">
                <a:ln>
                  <a:noFill/>
                </a:ln>
                <a:solidFill>
                  <a:srgbClr val="800080"/>
                </a:solidFill>
                <a:effectLst/>
                <a:uLnTx/>
                <a:uFillTx/>
                <a:latin typeface="Arial" charset="0"/>
                <a:ea typeface="+mn-ea"/>
                <a:cs typeface="+mn-cs"/>
              </a:rPr>
              <a:t>4</a:t>
            </a:r>
            <a:br>
              <a:rPr kumimoji="0" lang="en-US" altLang="en-US" sz="2400" b="0" i="0" u="none" strike="noStrike" kern="1200" cap="none" spc="0" normalizeH="0" baseline="0" noProof="0">
                <a:ln>
                  <a:noFill/>
                </a:ln>
                <a:solidFill>
                  <a:srgbClr val="800080"/>
                </a:solidFill>
                <a:effectLst/>
                <a:uLnTx/>
                <a:uFillTx/>
                <a:latin typeface="Arial" charset="0"/>
                <a:ea typeface="+mn-ea"/>
                <a:cs typeface="+mn-cs"/>
              </a:rPr>
            </a:br>
            <a:r>
              <a:rPr kumimoji="0" lang="en-US" altLang="en-US" sz="2400" b="0" i="0" u="none" strike="noStrike" kern="1200" cap="none" spc="0" normalizeH="0" baseline="0" noProof="0">
                <a:ln>
                  <a:noFill/>
                </a:ln>
                <a:solidFill>
                  <a:srgbClr val="800080"/>
                </a:solidFill>
                <a:effectLst/>
                <a:uLnTx/>
                <a:uFillTx/>
                <a:latin typeface="Arial" charset="0"/>
                <a:ea typeface="+mn-ea"/>
                <a:cs typeface="+mn-cs"/>
              </a:rPr>
              <a:t>1 mole CuSO</a:t>
            </a:r>
            <a:r>
              <a:rPr kumimoji="0" lang="en-US" altLang="en-US" sz="2400" b="0" i="0" u="none" strike="noStrike" kern="1200" cap="none" spc="0" normalizeH="0" baseline="-25000" noProof="0">
                <a:ln>
                  <a:noFill/>
                </a:ln>
                <a:solidFill>
                  <a:srgbClr val="800080"/>
                </a:solidFill>
                <a:effectLst/>
                <a:uLnTx/>
                <a:uFillTx/>
                <a:latin typeface="Arial" charset="0"/>
                <a:ea typeface="+mn-ea"/>
                <a:cs typeface="+mn-cs"/>
              </a:rPr>
              <a:t>4</a:t>
            </a:r>
            <a:endParaRPr kumimoji="0" lang="en-US" altLang="en-US" sz="2400" b="0" i="0" u="none" strike="noStrike" kern="1200" cap="none" spc="0" normalizeH="0" baseline="0" noProof="0">
              <a:ln>
                <a:noFill/>
              </a:ln>
              <a:solidFill>
                <a:srgbClr val="800080"/>
              </a:solidFill>
              <a:effectLst/>
              <a:uLnTx/>
              <a:uFillTx/>
              <a:latin typeface="Arial" charset="0"/>
              <a:ea typeface="+mn-ea"/>
              <a:cs typeface="+mn-cs"/>
            </a:endParaRPr>
          </a:p>
        </p:txBody>
      </p:sp>
      <p:cxnSp>
        <p:nvCxnSpPr>
          <p:cNvPr id="28" name="Straight Connector 27">
            <a:extLst>
              <a:ext uri="{FF2B5EF4-FFF2-40B4-BE49-F238E27FC236}">
                <a16:creationId xmlns:a16="http://schemas.microsoft.com/office/drawing/2014/main" id="{F7F2DD41-2566-4F44-8E6E-F5CEBFFB330D}"/>
              </a:ext>
            </a:extLst>
          </p:cNvPr>
          <p:cNvCxnSpPr>
            <a:cxnSpLocks/>
          </p:cNvCxnSpPr>
          <p:nvPr/>
        </p:nvCxnSpPr>
        <p:spPr>
          <a:xfrm flipH="1">
            <a:off x="1333500" y="4335816"/>
            <a:ext cx="1754982" cy="1559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1641804-B18D-4122-B3C1-2577B13FD597}"/>
              </a:ext>
            </a:extLst>
          </p:cNvPr>
          <p:cNvCxnSpPr>
            <a:cxnSpLocks/>
          </p:cNvCxnSpPr>
          <p:nvPr/>
        </p:nvCxnSpPr>
        <p:spPr>
          <a:xfrm flipH="1">
            <a:off x="4342209" y="4722636"/>
            <a:ext cx="1754982" cy="15592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81538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3048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C00000"/>
                </a:solidFill>
                <a:effectLst/>
                <a:uLnTx/>
                <a:uFillTx/>
                <a:latin typeface="Verdana" pitchFamily="34" charset="0"/>
                <a:ea typeface="+mn-ea"/>
                <a:cs typeface="+mn-cs"/>
              </a:rPr>
              <a:t>57.</a:t>
            </a: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If you happen to have 888 g</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of copper (II) sulfate, how </a:t>
            </a:r>
            <a:b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br>
            <a:r>
              <a:rPr kumimoji="0" lang="en-US" altLang="en-US" sz="4000" b="0" i="0" u="none" strike="noStrike" kern="1200" cap="none" spc="0" normalizeH="0" baseline="0" noProof="0" dirty="0">
                <a:ln>
                  <a:noFill/>
                </a:ln>
                <a:solidFill>
                  <a:prstClr val="black"/>
                </a:solidFill>
                <a:effectLst/>
                <a:uLnTx/>
                <a:uFillTx/>
                <a:latin typeface="Verdana" pitchFamily="34" charset="0"/>
                <a:ea typeface="+mn-ea"/>
                <a:cs typeface="+mn-cs"/>
              </a:rPr>
              <a:t>      many FU’s do you have?</a:t>
            </a:r>
          </a:p>
        </p:txBody>
      </p:sp>
      <p:sp>
        <p:nvSpPr>
          <p:cNvPr id="8199" name="Line 9"/>
          <p:cNvSpPr>
            <a:spLocks noChangeShapeType="1"/>
          </p:cNvSpPr>
          <p:nvPr/>
        </p:nvSpPr>
        <p:spPr bwMode="auto">
          <a:xfrm flipH="1">
            <a:off x="1905000" y="3276600"/>
            <a:ext cx="4038600" cy="76200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203" name="Line 14"/>
          <p:cNvSpPr>
            <a:spLocks noChangeShapeType="1"/>
          </p:cNvSpPr>
          <p:nvPr/>
        </p:nvSpPr>
        <p:spPr bwMode="auto">
          <a:xfrm flipH="1">
            <a:off x="1066800" y="5021263"/>
            <a:ext cx="3505200" cy="998537"/>
          </a:xfrm>
          <a:prstGeom prst="line">
            <a:avLst/>
          </a:prstGeom>
          <a:noFill/>
          <a:ln w="38100">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204" name="Text Box 15"/>
          <p:cNvSpPr txBox="1">
            <a:spLocks noChangeArrowheads="1"/>
          </p:cNvSpPr>
          <p:nvPr/>
        </p:nvSpPr>
        <p:spPr bwMode="auto">
          <a:xfrm>
            <a:off x="0" y="6248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800080"/>
                </a:solidFill>
                <a:effectLst/>
                <a:uLnTx/>
                <a:uFillTx/>
                <a:latin typeface="Comic Sans MS" pitchFamily="66" charset="0"/>
                <a:ea typeface="+mn-ea"/>
                <a:cs typeface="+mn-cs"/>
              </a:rPr>
              <a:t>(5.55 x 6.02) x </a:t>
            </a:r>
            <a:r>
              <a:rPr kumimoji="0" lang="en-US" altLang="en-US" sz="2400" b="0" i="0" u="none" strike="noStrike" kern="1200" cap="none" spc="0" normalizeH="0" baseline="0" noProof="0" dirty="0">
                <a:ln>
                  <a:noFill/>
                </a:ln>
                <a:solidFill>
                  <a:srgbClr val="7030A0"/>
                </a:solidFill>
                <a:effectLst/>
                <a:uLnTx/>
                <a:uFillTx/>
                <a:latin typeface="Comic Sans MS" pitchFamily="66" charset="0"/>
                <a:ea typeface="+mn-ea"/>
                <a:cs typeface="+mn-cs"/>
              </a:rPr>
              <a:t>10</a:t>
            </a:r>
            <a:r>
              <a:rPr kumimoji="0" lang="en-US" altLang="en-US" sz="2400" b="0" i="0" u="none" strike="noStrike" kern="1200" cap="none" spc="0" normalizeH="0" baseline="30000" noProof="0" dirty="0">
                <a:ln>
                  <a:noFill/>
                </a:ln>
                <a:solidFill>
                  <a:srgbClr val="7030A0"/>
                </a:solidFill>
                <a:effectLst/>
                <a:uLnTx/>
                <a:uFillTx/>
                <a:latin typeface="Comic Sans MS" pitchFamily="66" charset="0"/>
                <a:ea typeface="+mn-ea"/>
                <a:cs typeface="+mn-cs"/>
              </a:rPr>
              <a:t>23</a:t>
            </a:r>
            <a:r>
              <a:rPr kumimoji="0" lang="en-US" altLang="en-US" sz="2400" b="0" i="0" u="none" strike="noStrike" kern="1200" cap="none" spc="0" normalizeH="0" baseline="0" noProof="0" dirty="0">
                <a:ln>
                  <a:noFill/>
                </a:ln>
                <a:solidFill>
                  <a:srgbClr val="7030A0"/>
                </a:solidFill>
                <a:effectLst/>
                <a:uLnTx/>
                <a:uFillTx/>
                <a:latin typeface="Comic Sans MS" pitchFamily="66" charset="0"/>
                <a:ea typeface="+mn-ea"/>
                <a:cs typeface="+mn-cs"/>
              </a:rPr>
              <a:t> FU </a:t>
            </a:r>
            <a:r>
              <a:rPr kumimoji="0" lang="en-US" altLang="en-US" sz="2400" b="0" i="0" u="none" strike="noStrike" kern="1200" cap="none" spc="0" normalizeH="0" baseline="0" noProof="0" dirty="0">
                <a:ln>
                  <a:noFill/>
                </a:ln>
                <a:solidFill>
                  <a:srgbClr val="FF3300"/>
                </a:solidFill>
                <a:effectLst/>
                <a:uLnTx/>
                <a:uFillTx/>
                <a:latin typeface="Comic Sans MS" pitchFamily="66" charset="0"/>
                <a:ea typeface="+mn-ea"/>
                <a:cs typeface="+mn-cs"/>
              </a:rPr>
              <a:t>= </a:t>
            </a:r>
            <a:r>
              <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rPr>
              <a:t>33.4 x 10</a:t>
            </a:r>
            <a:r>
              <a:rPr kumimoji="0" lang="en-US" altLang="en-US" sz="2400" b="0" i="0" u="none" strike="noStrike" kern="1200" cap="none" spc="0" normalizeH="0" baseline="30000" noProof="0" dirty="0">
                <a:ln>
                  <a:noFill/>
                </a:ln>
                <a:solidFill>
                  <a:srgbClr val="FF0000"/>
                </a:solidFill>
                <a:effectLst/>
                <a:uLnTx/>
                <a:uFillTx/>
                <a:latin typeface="Comic Sans MS" pitchFamily="66" charset="0"/>
                <a:ea typeface="+mn-ea"/>
                <a:cs typeface="+mn-cs"/>
              </a:rPr>
              <a:t>23</a:t>
            </a:r>
            <a:r>
              <a:rPr kumimoji="0" lang="en-US" altLang="en-US" sz="2400" b="0" i="0" u="none" strike="noStrike" kern="1200" cap="none" spc="0" normalizeH="0" baseline="0" noProof="0" dirty="0">
                <a:ln>
                  <a:noFill/>
                </a:ln>
                <a:solidFill>
                  <a:srgbClr val="FF0000"/>
                </a:solidFill>
                <a:effectLst/>
                <a:uLnTx/>
                <a:uFillTx/>
                <a:latin typeface="Comic Sans MS" pitchFamily="66" charset="0"/>
                <a:ea typeface="+mn-ea"/>
                <a:cs typeface="+mn-cs"/>
              </a:rPr>
              <a:t> </a:t>
            </a:r>
            <a:r>
              <a:rPr kumimoji="0" lang="en-US" altLang="en-US" sz="2400" b="0" i="0" u="none" strike="noStrike" kern="1200" cap="none" spc="0" normalizeH="0" baseline="0" noProof="0" dirty="0">
                <a:ln>
                  <a:noFill/>
                </a:ln>
                <a:solidFill>
                  <a:srgbClr val="800080"/>
                </a:solidFill>
                <a:effectLst/>
                <a:uLnTx/>
                <a:uFillTx/>
                <a:latin typeface="Comic Sans MS" pitchFamily="66" charset="0"/>
                <a:ea typeface="+mn-ea"/>
                <a:cs typeface="+mn-cs"/>
              </a:rPr>
              <a:t>= </a:t>
            </a:r>
            <a:r>
              <a:rPr kumimoji="0" lang="en-US" altLang="en-US" sz="2400" b="0" i="0" u="none" strike="noStrike" kern="1200" cap="none" spc="0" normalizeH="0" baseline="0" noProof="0" dirty="0">
                <a:ln>
                  <a:noFill/>
                </a:ln>
                <a:solidFill>
                  <a:srgbClr val="0000CC"/>
                </a:solidFill>
                <a:effectLst/>
                <a:uLnTx/>
                <a:uFillTx/>
                <a:latin typeface="Comic Sans MS" pitchFamily="66" charset="0"/>
                <a:ea typeface="+mn-ea"/>
                <a:cs typeface="+mn-cs"/>
              </a:rPr>
              <a:t>3.34 x 10</a:t>
            </a:r>
            <a:r>
              <a:rPr kumimoji="0" lang="en-US" altLang="en-US" sz="2400" b="0" i="0" u="none" strike="noStrike" kern="1200" cap="none" spc="0" normalizeH="0" baseline="30000" noProof="0" dirty="0">
                <a:ln>
                  <a:noFill/>
                </a:ln>
                <a:solidFill>
                  <a:srgbClr val="0000CC"/>
                </a:solidFill>
                <a:effectLst/>
                <a:uLnTx/>
                <a:uFillTx/>
                <a:latin typeface="Comic Sans MS" pitchFamily="66" charset="0"/>
                <a:ea typeface="+mn-ea"/>
                <a:cs typeface="+mn-cs"/>
              </a:rPr>
              <a:t>24</a:t>
            </a:r>
            <a:r>
              <a:rPr kumimoji="0" lang="en-US" altLang="en-US" sz="2400" b="0" i="0" u="none" strike="noStrike" kern="1200" cap="none" spc="0" normalizeH="0" baseline="0" noProof="0" dirty="0">
                <a:ln>
                  <a:noFill/>
                </a:ln>
                <a:solidFill>
                  <a:srgbClr val="0000CC"/>
                </a:solidFill>
                <a:effectLst/>
                <a:uLnTx/>
                <a:uFillTx/>
                <a:latin typeface="Comic Sans MS" pitchFamily="66" charset="0"/>
                <a:ea typeface="+mn-ea"/>
                <a:cs typeface="+mn-cs"/>
              </a:rPr>
              <a:t> FU’s  CuSO</a:t>
            </a:r>
            <a:r>
              <a:rPr kumimoji="0" lang="en-US" altLang="en-US" sz="2400" b="0" i="0" u="none" strike="noStrike" kern="1200" cap="none" spc="0" normalizeH="0" baseline="-25000" noProof="0" dirty="0">
                <a:ln>
                  <a:noFill/>
                </a:ln>
                <a:solidFill>
                  <a:srgbClr val="0000CC"/>
                </a:solidFill>
                <a:effectLst/>
                <a:uLnTx/>
                <a:uFillTx/>
                <a:latin typeface="Comic Sans MS" pitchFamily="66" charset="0"/>
                <a:ea typeface="+mn-ea"/>
                <a:cs typeface="+mn-cs"/>
              </a:rPr>
              <a:t>4</a:t>
            </a:r>
          </a:p>
        </p:txBody>
      </p:sp>
      <p:sp>
        <p:nvSpPr>
          <p:cNvPr id="18" name="Text Box 4">
            <a:extLst>
              <a:ext uri="{FF2B5EF4-FFF2-40B4-BE49-F238E27FC236}">
                <a16:creationId xmlns:a16="http://schemas.microsoft.com/office/drawing/2014/main" id="{CD7ACA4D-45F1-42F9-B845-3A0678341BEA}"/>
              </a:ext>
            </a:extLst>
          </p:cNvPr>
          <p:cNvSpPr txBox="1">
            <a:spLocks noChangeArrowheads="1"/>
          </p:cNvSpPr>
          <p:nvPr/>
        </p:nvSpPr>
        <p:spPr bwMode="auto">
          <a:xfrm>
            <a:off x="0" y="25908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888 g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a:t>
            </a:r>
          </a:p>
        </p:txBody>
      </p:sp>
      <p:sp>
        <p:nvSpPr>
          <p:cNvPr id="19" name="Text Box 5">
            <a:extLst>
              <a:ext uri="{FF2B5EF4-FFF2-40B4-BE49-F238E27FC236}">
                <a16:creationId xmlns:a16="http://schemas.microsoft.com/office/drawing/2014/main" id="{1C32F600-293B-46CE-8375-7E829A6630D8}"/>
              </a:ext>
            </a:extLst>
          </p:cNvPr>
          <p:cNvSpPr txBox="1">
            <a:spLocks noChangeArrowheads="1"/>
          </p:cNvSpPr>
          <p:nvPr/>
        </p:nvSpPr>
        <p:spPr bwMode="auto">
          <a:xfrm>
            <a:off x="2133600" y="2743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21" name="Rectangle 7">
            <a:extLst>
              <a:ext uri="{FF2B5EF4-FFF2-40B4-BE49-F238E27FC236}">
                <a16:creationId xmlns:a16="http://schemas.microsoft.com/office/drawing/2014/main" id="{B563BA7A-7DB8-4EE4-B7B5-EB4F6728D4CB}"/>
              </a:ext>
            </a:extLst>
          </p:cNvPr>
          <p:cNvSpPr>
            <a:spLocks noChangeArrowheads="1"/>
          </p:cNvSpPr>
          <p:nvPr/>
        </p:nvSpPr>
        <p:spPr bwMode="auto">
          <a:xfrm>
            <a:off x="2514600" y="2514600"/>
            <a:ext cx="2041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t>1 mole CuSO</a:t>
            </a:r>
            <a:r>
              <a:rPr kumimoji="0" lang="en-US" altLang="en-US" sz="2400" b="0" i="0" u="sng" strike="noStrike" kern="1200" cap="none" spc="0" normalizeH="0" baseline="-25000" noProof="0">
                <a:ln>
                  <a:noFill/>
                </a:ln>
                <a:solidFill>
                  <a:prstClr val="black"/>
                </a:solidFill>
                <a:effectLst/>
                <a:uLnTx/>
                <a:uFillTx/>
                <a:latin typeface="Tahoma" pitchFamily="34" charset="0"/>
                <a:ea typeface="+mn-ea"/>
                <a:cs typeface="+mn-cs"/>
              </a:rPr>
              <a:t>4</a:t>
            </a:r>
            <a:br>
              <a:rPr kumimoji="0" lang="en-US" altLang="en-US" sz="2400" b="0" i="0" u="sng" strike="noStrike" kern="1200" cap="none" spc="0" normalizeH="0" baseline="0" noProof="0">
                <a:ln>
                  <a:noFill/>
                </a:ln>
                <a:solidFill>
                  <a:prstClr val="black"/>
                </a:solidFill>
                <a:effectLst/>
                <a:uLnTx/>
                <a:uFillTx/>
                <a:latin typeface="Tahoma" pitchFamily="34" charset="0"/>
                <a:ea typeface="+mn-ea"/>
                <a:cs typeface="+mn-cs"/>
              </a:rPr>
            </a:br>
            <a:r>
              <a:rPr kumimoji="0" lang="en-US" altLang="en-US" sz="2400" b="0" i="0" u="none" strike="noStrike" kern="1200" cap="none" spc="0" normalizeH="0" baseline="0" noProof="0">
                <a:ln>
                  <a:noFill/>
                </a:ln>
                <a:solidFill>
                  <a:prstClr val="black"/>
                </a:solidFill>
                <a:effectLst/>
                <a:uLnTx/>
                <a:uFillTx/>
                <a:latin typeface="Tahoma" pitchFamily="34" charset="0"/>
                <a:ea typeface="+mn-ea"/>
                <a:cs typeface="+mn-cs"/>
              </a:rPr>
              <a:t>160 g CuSO</a:t>
            </a:r>
            <a:r>
              <a:rPr kumimoji="0" lang="en-US" altLang="en-US" sz="2400" b="0" i="0" u="none" strike="noStrike" kern="1200" cap="none" spc="0" normalizeH="0" baseline="-25000" noProof="0">
                <a:ln>
                  <a:noFill/>
                </a:ln>
                <a:solidFill>
                  <a:prstClr val="black"/>
                </a:solidFill>
                <a:effectLst/>
                <a:uLnTx/>
                <a:uFillTx/>
                <a:latin typeface="Tahoma" pitchFamily="34" charset="0"/>
                <a:ea typeface="+mn-ea"/>
                <a:cs typeface="+mn-cs"/>
              </a:rPr>
              <a:t>4</a:t>
            </a:r>
          </a:p>
        </p:txBody>
      </p:sp>
      <p:cxnSp>
        <p:nvCxnSpPr>
          <p:cNvPr id="22" name="Straight Connector 21">
            <a:extLst>
              <a:ext uri="{FF2B5EF4-FFF2-40B4-BE49-F238E27FC236}">
                <a16:creationId xmlns:a16="http://schemas.microsoft.com/office/drawing/2014/main" id="{0F74EF53-5EAF-4864-A8F7-712934D057C1}"/>
              </a:ext>
            </a:extLst>
          </p:cNvPr>
          <p:cNvCxnSpPr/>
          <p:nvPr/>
        </p:nvCxnSpPr>
        <p:spPr>
          <a:xfrm flipH="1">
            <a:off x="1066800" y="2590800"/>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A8C41F-BF95-476C-B6A2-DCA7F2B993A8}"/>
              </a:ext>
            </a:extLst>
          </p:cNvPr>
          <p:cNvCxnSpPr/>
          <p:nvPr/>
        </p:nvCxnSpPr>
        <p:spPr>
          <a:xfrm flipH="1">
            <a:off x="3444875" y="2979384"/>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 Box 8">
            <a:extLst>
              <a:ext uri="{FF2B5EF4-FFF2-40B4-BE49-F238E27FC236}">
                <a16:creationId xmlns:a16="http://schemas.microsoft.com/office/drawing/2014/main" id="{18D9D631-1391-438E-A468-FE258609CF0E}"/>
              </a:ext>
            </a:extLst>
          </p:cNvPr>
          <p:cNvSpPr txBox="1">
            <a:spLocks noChangeArrowheads="1"/>
          </p:cNvSpPr>
          <p:nvPr/>
        </p:nvSpPr>
        <p:spPr bwMode="auto">
          <a:xfrm>
            <a:off x="4860925" y="2674584"/>
            <a:ext cx="321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5.55 moles CuSO</a:t>
            </a:r>
            <a:r>
              <a:rPr kumimoji="0" lang="en-US" altLang="en-US" sz="2400" b="0" i="0" u="none" strike="noStrike" kern="1200" cap="none" spc="0" normalizeH="0" baseline="-25000" noProof="0" dirty="0">
                <a:ln>
                  <a:noFill/>
                </a:ln>
                <a:solidFill>
                  <a:prstClr val="black"/>
                </a:solidFill>
                <a:effectLst/>
                <a:uLnTx/>
                <a:uFillTx/>
                <a:latin typeface="Arial" charset="0"/>
                <a:ea typeface="+mn-ea"/>
                <a:cs typeface="+mn-cs"/>
              </a:rPr>
              <a:t>4</a:t>
            </a:r>
          </a:p>
        </p:txBody>
      </p:sp>
      <p:sp>
        <p:nvSpPr>
          <p:cNvPr id="25" name="Text Box 10">
            <a:extLst>
              <a:ext uri="{FF2B5EF4-FFF2-40B4-BE49-F238E27FC236}">
                <a16:creationId xmlns:a16="http://schemas.microsoft.com/office/drawing/2014/main" id="{3A4776CD-F6BD-4307-B74E-DB6818CC0336}"/>
              </a:ext>
            </a:extLst>
          </p:cNvPr>
          <p:cNvSpPr txBox="1">
            <a:spLocks noChangeArrowheads="1"/>
          </p:cNvSpPr>
          <p:nvPr/>
        </p:nvSpPr>
        <p:spPr bwMode="auto">
          <a:xfrm>
            <a:off x="381000" y="4191000"/>
            <a:ext cx="2819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800080"/>
                </a:solidFill>
                <a:effectLst/>
                <a:uLnTx/>
                <a:uFillTx/>
                <a:latin typeface="Arial" charset="0"/>
                <a:ea typeface="+mn-ea"/>
                <a:cs typeface="+mn-cs"/>
              </a:rPr>
              <a:t>5.55 moles CuSO</a:t>
            </a:r>
            <a:r>
              <a:rPr kumimoji="0" lang="en-US" altLang="en-US" sz="2400" b="0" i="0" u="sng" strike="noStrike" kern="1200" cap="none" spc="0" normalizeH="0" baseline="-25000" noProof="0">
                <a:ln>
                  <a:noFill/>
                </a:ln>
                <a:solidFill>
                  <a:srgbClr val="800080"/>
                </a:solidFill>
                <a:effectLst/>
                <a:uLnTx/>
                <a:uFillTx/>
                <a:latin typeface="Arial" charset="0"/>
                <a:ea typeface="+mn-ea"/>
                <a:cs typeface="+mn-cs"/>
              </a:rPr>
              <a:t>4</a:t>
            </a:r>
            <a:br>
              <a:rPr kumimoji="0" lang="en-US" altLang="en-US" sz="2400" b="0" i="0" u="sng" strike="noStrike" kern="1200" cap="none" spc="0" normalizeH="0" baseline="0" noProof="0">
                <a:ln>
                  <a:noFill/>
                </a:ln>
                <a:solidFill>
                  <a:srgbClr val="800080"/>
                </a:solidFill>
                <a:effectLst/>
                <a:uLnTx/>
                <a:uFillTx/>
                <a:latin typeface="Arial" charset="0"/>
                <a:ea typeface="+mn-ea"/>
                <a:cs typeface="+mn-cs"/>
              </a:rPr>
            </a:br>
            <a:r>
              <a:rPr kumimoji="0" lang="en-US" altLang="en-US" sz="2400" b="0" i="0" u="none" strike="noStrike" kern="1200" cap="none" spc="0" normalizeH="0" baseline="0" noProof="0">
                <a:ln>
                  <a:noFill/>
                </a:ln>
                <a:solidFill>
                  <a:srgbClr val="800080"/>
                </a:solidFill>
                <a:effectLst/>
                <a:uLnTx/>
                <a:uFillTx/>
                <a:latin typeface="Arial" charset="0"/>
                <a:ea typeface="+mn-ea"/>
                <a:cs typeface="+mn-cs"/>
              </a:rPr>
              <a:t>1</a:t>
            </a:r>
          </a:p>
        </p:txBody>
      </p:sp>
      <p:sp>
        <p:nvSpPr>
          <p:cNvPr id="26" name="Text Box 11">
            <a:extLst>
              <a:ext uri="{FF2B5EF4-FFF2-40B4-BE49-F238E27FC236}">
                <a16:creationId xmlns:a16="http://schemas.microsoft.com/office/drawing/2014/main" id="{F5EFD0DA-940E-4CE2-8931-F81EC1A08164}"/>
              </a:ext>
            </a:extLst>
          </p:cNvPr>
          <p:cNvSpPr txBox="1">
            <a:spLocks noChangeArrowheads="1"/>
          </p:cNvSpPr>
          <p:nvPr/>
        </p:nvSpPr>
        <p:spPr bwMode="auto">
          <a:xfrm>
            <a:off x="3124200" y="4343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800080"/>
                </a:solidFill>
                <a:effectLst/>
                <a:uLnTx/>
                <a:uFillTx/>
                <a:latin typeface="Arial" charset="0"/>
                <a:ea typeface="+mn-ea"/>
                <a:cs typeface="+mn-cs"/>
              </a:rPr>
              <a:t>x</a:t>
            </a:r>
          </a:p>
        </p:txBody>
      </p:sp>
      <p:sp>
        <p:nvSpPr>
          <p:cNvPr id="27" name="Text Box 12">
            <a:extLst>
              <a:ext uri="{FF2B5EF4-FFF2-40B4-BE49-F238E27FC236}">
                <a16:creationId xmlns:a16="http://schemas.microsoft.com/office/drawing/2014/main" id="{BCF97551-A792-439B-A974-1E77991BCA4C}"/>
              </a:ext>
            </a:extLst>
          </p:cNvPr>
          <p:cNvSpPr txBox="1">
            <a:spLocks noChangeArrowheads="1"/>
          </p:cNvSpPr>
          <p:nvPr/>
        </p:nvSpPr>
        <p:spPr bwMode="auto">
          <a:xfrm>
            <a:off x="3276600" y="4191000"/>
            <a:ext cx="3505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800080"/>
                </a:solidFill>
                <a:effectLst/>
                <a:uLnTx/>
                <a:uFillTx/>
                <a:latin typeface="Arial" charset="0"/>
                <a:ea typeface="+mn-ea"/>
                <a:cs typeface="+mn-cs"/>
              </a:rPr>
              <a:t>6.02 x 10</a:t>
            </a:r>
            <a:r>
              <a:rPr kumimoji="0" lang="en-US" altLang="en-US" sz="2400" b="0" i="0" u="sng" strike="noStrike" kern="1200" cap="none" spc="0" normalizeH="0" baseline="30000" noProof="0">
                <a:ln>
                  <a:noFill/>
                </a:ln>
                <a:solidFill>
                  <a:srgbClr val="800080"/>
                </a:solidFill>
                <a:effectLst/>
                <a:uLnTx/>
                <a:uFillTx/>
                <a:latin typeface="Arial" charset="0"/>
                <a:ea typeface="+mn-ea"/>
                <a:cs typeface="+mn-cs"/>
              </a:rPr>
              <a:t>23</a:t>
            </a:r>
            <a:r>
              <a:rPr kumimoji="0" lang="en-US" altLang="en-US" sz="2400" b="0" i="0" u="sng" strike="noStrike" kern="1200" cap="none" spc="0" normalizeH="0" baseline="0" noProof="0">
                <a:ln>
                  <a:noFill/>
                </a:ln>
                <a:solidFill>
                  <a:srgbClr val="800080"/>
                </a:solidFill>
                <a:effectLst/>
                <a:uLnTx/>
                <a:uFillTx/>
                <a:latin typeface="Arial" charset="0"/>
                <a:ea typeface="+mn-ea"/>
                <a:cs typeface="+mn-cs"/>
              </a:rPr>
              <a:t> FU CuSO</a:t>
            </a:r>
            <a:r>
              <a:rPr kumimoji="0" lang="en-US" altLang="en-US" sz="2400" b="0" i="0" u="sng" strike="noStrike" kern="1200" cap="none" spc="0" normalizeH="0" baseline="-25000" noProof="0">
                <a:ln>
                  <a:noFill/>
                </a:ln>
                <a:solidFill>
                  <a:srgbClr val="800080"/>
                </a:solidFill>
                <a:effectLst/>
                <a:uLnTx/>
                <a:uFillTx/>
                <a:latin typeface="Arial" charset="0"/>
                <a:ea typeface="+mn-ea"/>
                <a:cs typeface="+mn-cs"/>
              </a:rPr>
              <a:t>4</a:t>
            </a:r>
            <a:br>
              <a:rPr kumimoji="0" lang="en-US" altLang="en-US" sz="2400" b="0" i="0" u="none" strike="noStrike" kern="1200" cap="none" spc="0" normalizeH="0" baseline="0" noProof="0">
                <a:ln>
                  <a:noFill/>
                </a:ln>
                <a:solidFill>
                  <a:srgbClr val="800080"/>
                </a:solidFill>
                <a:effectLst/>
                <a:uLnTx/>
                <a:uFillTx/>
                <a:latin typeface="Arial" charset="0"/>
                <a:ea typeface="+mn-ea"/>
                <a:cs typeface="+mn-cs"/>
              </a:rPr>
            </a:br>
            <a:r>
              <a:rPr kumimoji="0" lang="en-US" altLang="en-US" sz="2400" b="0" i="0" u="none" strike="noStrike" kern="1200" cap="none" spc="0" normalizeH="0" baseline="0" noProof="0">
                <a:ln>
                  <a:noFill/>
                </a:ln>
                <a:solidFill>
                  <a:srgbClr val="800080"/>
                </a:solidFill>
                <a:effectLst/>
                <a:uLnTx/>
                <a:uFillTx/>
                <a:latin typeface="Arial" charset="0"/>
                <a:ea typeface="+mn-ea"/>
                <a:cs typeface="+mn-cs"/>
              </a:rPr>
              <a:t>1 mole CuSO</a:t>
            </a:r>
            <a:r>
              <a:rPr kumimoji="0" lang="en-US" altLang="en-US" sz="2400" b="0" i="0" u="none" strike="noStrike" kern="1200" cap="none" spc="0" normalizeH="0" baseline="-25000" noProof="0">
                <a:ln>
                  <a:noFill/>
                </a:ln>
                <a:solidFill>
                  <a:srgbClr val="800080"/>
                </a:solidFill>
                <a:effectLst/>
                <a:uLnTx/>
                <a:uFillTx/>
                <a:latin typeface="Arial" charset="0"/>
                <a:ea typeface="+mn-ea"/>
                <a:cs typeface="+mn-cs"/>
              </a:rPr>
              <a:t>4</a:t>
            </a:r>
            <a:endParaRPr kumimoji="0" lang="en-US" altLang="en-US" sz="2400" b="0" i="0" u="none" strike="noStrike" kern="1200" cap="none" spc="0" normalizeH="0" baseline="0" noProof="0">
              <a:ln>
                <a:noFill/>
              </a:ln>
              <a:solidFill>
                <a:srgbClr val="800080"/>
              </a:solidFill>
              <a:effectLst/>
              <a:uLnTx/>
              <a:uFillTx/>
              <a:latin typeface="Arial" charset="0"/>
              <a:ea typeface="+mn-ea"/>
              <a:cs typeface="+mn-cs"/>
            </a:endParaRPr>
          </a:p>
        </p:txBody>
      </p:sp>
      <p:cxnSp>
        <p:nvCxnSpPr>
          <p:cNvPr id="28" name="Straight Connector 27">
            <a:extLst>
              <a:ext uri="{FF2B5EF4-FFF2-40B4-BE49-F238E27FC236}">
                <a16:creationId xmlns:a16="http://schemas.microsoft.com/office/drawing/2014/main" id="{F7F2DD41-2566-4F44-8E6E-F5CEBFFB330D}"/>
              </a:ext>
            </a:extLst>
          </p:cNvPr>
          <p:cNvCxnSpPr>
            <a:cxnSpLocks/>
          </p:cNvCxnSpPr>
          <p:nvPr/>
        </p:nvCxnSpPr>
        <p:spPr>
          <a:xfrm flipH="1">
            <a:off x="1333500" y="4335816"/>
            <a:ext cx="1754982" cy="1559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1641804-B18D-4122-B3C1-2577B13FD597}"/>
              </a:ext>
            </a:extLst>
          </p:cNvPr>
          <p:cNvCxnSpPr>
            <a:cxnSpLocks/>
          </p:cNvCxnSpPr>
          <p:nvPr/>
        </p:nvCxnSpPr>
        <p:spPr>
          <a:xfrm flipH="1">
            <a:off x="4342209" y="4722636"/>
            <a:ext cx="1754982" cy="15592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73921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0" y="3048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6600"/>
                </a:solidFill>
                <a:effectLst/>
                <a:uLnTx/>
                <a:uFillTx/>
                <a:latin typeface="Comic Sans MS" pitchFamily="66" charset="0"/>
                <a:ea typeface="+mn-ea"/>
                <a:cs typeface="+mn-cs"/>
              </a:rPr>
              <a:t>58.  </a:t>
            </a:r>
            <a: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t>You have 67.2 g of water, how many  </a:t>
            </a:r>
            <a:b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br>
            <a: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t>         of those grams are just hydrogen?</a:t>
            </a:r>
            <a:b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br>
            <a:r>
              <a:rPr kumimoji="0" lang="en-US" altLang="en-US" sz="2400" b="1" i="0" u="none" strike="noStrike" kern="1200" cap="none" spc="0" normalizeH="0" baseline="0" noProof="0" dirty="0">
                <a:ln>
                  <a:noFill/>
                </a:ln>
                <a:solidFill>
                  <a:srgbClr val="000066"/>
                </a:solidFill>
                <a:effectLst/>
                <a:uLnTx/>
                <a:uFillTx/>
                <a:latin typeface="Comic Sans MS" pitchFamily="66" charset="0"/>
                <a:ea typeface="+mn-ea"/>
                <a:cs typeface="+mn-cs"/>
              </a:rPr>
              <a:t>          (Round the percentages to whole numbers)</a:t>
            </a:r>
          </a:p>
        </p:txBody>
      </p:sp>
    </p:spTree>
    <p:extLst>
      <p:ext uri="{BB962C8B-B14F-4D97-AF65-F5344CB8AC3E}">
        <p14:creationId xmlns:p14="http://schemas.microsoft.com/office/powerpoint/2010/main" val="369199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3EBFF"/>
        </a:solidFill>
        <a:effectLst/>
      </p:bgPr>
    </p:bg>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0" y="0"/>
            <a:ext cx="9144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latin typeface="Comic Sans MS" pitchFamily="66" charset="0"/>
              </a:rPr>
              <a:t>12.  What is the mass of one mole of magnesium oxide?</a:t>
            </a:r>
            <a:br>
              <a:rPr lang="en-US" altLang="en-US" sz="2400" dirty="0">
                <a:latin typeface="Comic Sans MS" pitchFamily="66" charset="0"/>
              </a:rPr>
            </a:br>
            <a:r>
              <a:rPr lang="en-US" altLang="en-US" sz="2400" dirty="0">
                <a:latin typeface="Comic Sans MS" pitchFamily="66" charset="0"/>
              </a:rPr>
              <a:t>      </a:t>
            </a:r>
            <a:r>
              <a:rPr lang="en-US" altLang="en-US" sz="2400" i="1" dirty="0">
                <a:latin typeface="Comic Sans MS" pitchFamily="66" charset="0"/>
              </a:rPr>
              <a:t> </a:t>
            </a:r>
          </a:p>
          <a:p>
            <a:pPr eaLnBrk="1" hangingPunct="1">
              <a:spcBef>
                <a:spcPct val="50000"/>
              </a:spcBef>
              <a:buFontTx/>
              <a:buNone/>
            </a:pPr>
            <a:r>
              <a:rPr lang="en-US" altLang="en-US" sz="2400" i="1" dirty="0">
                <a:latin typeface="Comic Sans MS" pitchFamily="66" charset="0"/>
              </a:rPr>
              <a:t>12b.  Or what is the </a:t>
            </a:r>
            <a:r>
              <a:rPr lang="en-US" altLang="en-US" sz="2400" b="1" i="1" dirty="0">
                <a:latin typeface="Comic Sans MS" pitchFamily="66" charset="0"/>
              </a:rPr>
              <a:t>molar mass </a:t>
            </a:r>
            <a:r>
              <a:rPr lang="en-US" altLang="en-US" sz="2400" i="1" dirty="0">
                <a:latin typeface="Comic Sans MS" pitchFamily="66" charset="0"/>
              </a:rPr>
              <a:t>of magnesium oxide?  </a:t>
            </a:r>
            <a:br>
              <a:rPr lang="en-US" altLang="en-US" sz="2400" i="1" dirty="0">
                <a:latin typeface="Comic Sans MS" pitchFamily="66" charset="0"/>
              </a:rPr>
            </a:br>
            <a:r>
              <a:rPr lang="en-US" altLang="en-US" sz="2400" i="1" dirty="0">
                <a:latin typeface="Comic Sans MS" pitchFamily="66" charset="0"/>
              </a:rPr>
              <a:t>        (means the same thing)</a:t>
            </a:r>
          </a:p>
          <a:p>
            <a:pPr eaLnBrk="1" hangingPunct="1">
              <a:spcBef>
                <a:spcPct val="50000"/>
              </a:spcBef>
              <a:buFontTx/>
              <a:buNone/>
            </a:pPr>
            <a:r>
              <a:rPr lang="en-US" altLang="en-US" sz="2400" b="1" dirty="0">
                <a:solidFill>
                  <a:srgbClr val="0000CC"/>
                </a:solidFill>
                <a:latin typeface="Comic Sans MS" pitchFamily="66" charset="0"/>
              </a:rPr>
              <a:t>14. </a:t>
            </a:r>
            <a:r>
              <a:rPr lang="en-US" altLang="en-US" sz="2400" b="1" u="sng" dirty="0">
                <a:solidFill>
                  <a:srgbClr val="0000CC"/>
                </a:solidFill>
                <a:latin typeface="Comic Sans MS" pitchFamily="66" charset="0"/>
              </a:rPr>
              <a:t>One mole</a:t>
            </a:r>
            <a:r>
              <a:rPr lang="en-US" altLang="en-US" sz="2400" b="1" dirty="0">
                <a:solidFill>
                  <a:srgbClr val="0000CC"/>
                </a:solidFill>
                <a:latin typeface="Comic Sans MS" pitchFamily="66" charset="0"/>
              </a:rPr>
              <a:t> of a substance = its </a:t>
            </a:r>
            <a:r>
              <a:rPr lang="en-US" altLang="en-US" sz="2400" b="1" u="sng" dirty="0">
                <a:solidFill>
                  <a:srgbClr val="0000CC"/>
                </a:solidFill>
                <a:latin typeface="Comic Sans MS" pitchFamily="66" charset="0"/>
              </a:rPr>
              <a:t>molar mass</a:t>
            </a:r>
            <a:r>
              <a:rPr lang="en-US" altLang="en-US" sz="2400" b="1" dirty="0">
                <a:solidFill>
                  <a:srgbClr val="0000CC"/>
                </a:solidFill>
                <a:latin typeface="Comic Sans MS" pitchFamily="66" charset="0"/>
              </a:rPr>
              <a:t>               </a:t>
            </a:r>
            <a:br>
              <a:rPr lang="en-US" altLang="en-US" sz="2400" b="1" dirty="0">
                <a:solidFill>
                  <a:srgbClr val="0000CC"/>
                </a:solidFill>
                <a:latin typeface="Comic Sans MS" pitchFamily="66" charset="0"/>
              </a:rPr>
            </a:br>
            <a:r>
              <a:rPr lang="en-US" altLang="en-US" sz="2400" b="1" dirty="0">
                <a:solidFill>
                  <a:srgbClr val="0000CC"/>
                </a:solidFill>
                <a:latin typeface="Comic Sans MS" pitchFamily="66" charset="0"/>
              </a:rPr>
              <a:t>      </a:t>
            </a:r>
            <a:r>
              <a:rPr lang="en-US" altLang="en-US" sz="2400" i="1" dirty="0">
                <a:solidFill>
                  <a:srgbClr val="0000CC"/>
                </a:solidFill>
                <a:latin typeface="Comic Sans MS" pitchFamily="66" charset="0"/>
              </a:rPr>
              <a:t>That’s vocabulary.</a:t>
            </a:r>
          </a:p>
          <a:p>
            <a:pPr eaLnBrk="1" hangingPunct="1">
              <a:spcBef>
                <a:spcPct val="50000"/>
              </a:spcBef>
              <a:buFontTx/>
              <a:buNone/>
            </a:pPr>
            <a:r>
              <a:rPr lang="en-US" altLang="en-US" sz="2400" dirty="0">
                <a:solidFill>
                  <a:srgbClr val="FF0000"/>
                </a:solidFill>
                <a:latin typeface="Comic Sans MS" pitchFamily="66" charset="0"/>
              </a:rPr>
              <a:t>To do this, write the formula, underline it, and list the atoms in the compound like this</a:t>
            </a:r>
          </a:p>
        </p:txBody>
      </p:sp>
      <p:sp>
        <p:nvSpPr>
          <p:cNvPr id="10243" name="TextBox 4"/>
          <p:cNvSpPr txBox="1">
            <a:spLocks noChangeArrowheads="1"/>
          </p:cNvSpPr>
          <p:nvPr/>
        </p:nvSpPr>
        <p:spPr bwMode="auto">
          <a:xfrm>
            <a:off x="0" y="3645436"/>
            <a:ext cx="190500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dirty="0"/>
              <a:t> MgO</a:t>
            </a:r>
          </a:p>
          <a:p>
            <a:pPr algn="ctr" eaLnBrk="1" hangingPunct="1">
              <a:spcBef>
                <a:spcPct val="0"/>
              </a:spcBef>
              <a:buFontTx/>
              <a:buNone/>
            </a:pPr>
            <a:endParaRPr lang="en-US" altLang="en-US" sz="2400" dirty="0"/>
          </a:p>
          <a:p>
            <a:pPr eaLnBrk="1" hangingPunct="1">
              <a:spcBef>
                <a:spcPct val="0"/>
              </a:spcBef>
              <a:buFontTx/>
              <a:buNone/>
            </a:pPr>
            <a:r>
              <a:rPr lang="en-US" altLang="en-US" sz="4000" dirty="0"/>
              <a:t>Mg </a:t>
            </a:r>
            <a:br>
              <a:rPr lang="en-US" altLang="en-US" sz="1800" dirty="0"/>
            </a:br>
            <a:r>
              <a:rPr lang="en-US" altLang="en-US" sz="900" dirty="0"/>
              <a:t> </a:t>
            </a:r>
            <a:endParaRPr lang="en-US" altLang="en-US" sz="4000" dirty="0"/>
          </a:p>
          <a:p>
            <a:pPr eaLnBrk="1" hangingPunct="1">
              <a:spcBef>
                <a:spcPct val="0"/>
              </a:spcBef>
              <a:buFontTx/>
              <a:buNone/>
            </a:pPr>
            <a:r>
              <a:rPr lang="en-US" altLang="en-US" sz="4000" dirty="0"/>
              <a:t> O</a:t>
            </a:r>
          </a:p>
        </p:txBody>
      </p:sp>
      <p:cxnSp>
        <p:nvCxnSpPr>
          <p:cNvPr id="2" name="Straight Connector 1">
            <a:extLst>
              <a:ext uri="{FF2B5EF4-FFF2-40B4-BE49-F238E27FC236}">
                <a16:creationId xmlns:a16="http://schemas.microsoft.com/office/drawing/2014/main" id="{7DB80BDE-304A-6FF6-3971-5274D7877689}"/>
              </a:ext>
            </a:extLst>
          </p:cNvPr>
          <p:cNvCxnSpPr/>
          <p:nvPr/>
        </p:nvCxnSpPr>
        <p:spPr>
          <a:xfrm>
            <a:off x="0" y="44196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0" y="304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6600"/>
                </a:solidFill>
                <a:effectLst/>
                <a:uLnTx/>
                <a:uFillTx/>
                <a:latin typeface="Comic Sans MS" pitchFamily="66" charset="0"/>
                <a:ea typeface="+mn-ea"/>
                <a:cs typeface="+mn-cs"/>
              </a:rPr>
              <a:t>58.  </a:t>
            </a:r>
            <a: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t>You have 67.2 g of water, how many </a:t>
            </a:r>
            <a:b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br>
            <a: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t>         of those grams are just hydrogen?</a:t>
            </a:r>
          </a:p>
        </p:txBody>
      </p:sp>
      <p:sp>
        <p:nvSpPr>
          <p:cNvPr id="10243" name="Text Box 3"/>
          <p:cNvSpPr txBox="1">
            <a:spLocks noChangeArrowheads="1"/>
          </p:cNvSpPr>
          <p:nvPr/>
        </p:nvSpPr>
        <p:spPr bwMode="auto">
          <a:xfrm>
            <a:off x="0" y="2017145"/>
            <a:ext cx="85344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H</a:t>
            </a:r>
            <a:r>
              <a:rPr kumimoji="0" lang="en-US" altLang="en-US" sz="3600" b="0" i="0" u="none" strike="noStrike" kern="1200" cap="none" spc="0" normalizeH="0" baseline="-25000" noProof="0" dirty="0">
                <a:ln>
                  <a:noFill/>
                </a:ln>
                <a:solidFill>
                  <a:prstClr val="black"/>
                </a:solidFill>
                <a:effectLst/>
                <a:uLnTx/>
                <a:uFillTx/>
                <a:latin typeface="Arial" charset="0"/>
                <a:ea typeface="+mn-ea"/>
                <a:cs typeface="+mn-cs"/>
              </a:rPr>
              <a:t>2</a:t>
            </a: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H   2 x 1 = 2              </a:t>
            </a:r>
            <a:endParaRPr kumimoji="0" lang="en-US" altLang="en-US" sz="3600" b="0" i="0" u="none" strike="noStrike" kern="1200" cap="none" spc="0" normalizeH="0" baseline="0" noProof="0" dirty="0">
              <a:ln>
                <a:noFill/>
              </a:ln>
              <a:solidFill>
                <a:srgbClr val="FF33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O 1 x 16 = 16</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     18 g/mole</a:t>
            </a:r>
          </a:p>
        </p:txBody>
      </p:sp>
      <p:sp>
        <p:nvSpPr>
          <p:cNvPr id="10244" name="Line 4"/>
          <p:cNvSpPr>
            <a:spLocks noChangeShapeType="1"/>
          </p:cNvSpPr>
          <p:nvPr/>
        </p:nvSpPr>
        <p:spPr bwMode="auto">
          <a:xfrm>
            <a:off x="0" y="26670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5" name="Line 5"/>
          <p:cNvSpPr>
            <a:spLocks noChangeShapeType="1"/>
          </p:cNvSpPr>
          <p:nvPr/>
        </p:nvSpPr>
        <p:spPr bwMode="auto">
          <a:xfrm>
            <a:off x="1066800" y="42672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89999E88-D062-45A5-9480-AE9A89135A6B}"/>
              </a:ext>
            </a:extLst>
          </p:cNvPr>
          <p:cNvSpPr txBox="1"/>
          <p:nvPr/>
        </p:nvSpPr>
        <p:spPr>
          <a:xfrm>
            <a:off x="5024511" y="2788859"/>
            <a:ext cx="38862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charset="0"/>
                <a:ea typeface="+mn-ea"/>
                <a:cs typeface="+mn-cs"/>
              </a:rPr>
              <a:t>First, molar mass,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charset="0"/>
                <a:ea typeface="+mn-ea"/>
                <a:cs typeface="+mn-cs"/>
              </a:rPr>
              <a:t>Next percent comp by mass</a:t>
            </a:r>
          </a:p>
        </p:txBody>
      </p:sp>
    </p:spTree>
    <p:extLst>
      <p:ext uri="{BB962C8B-B14F-4D97-AF65-F5344CB8AC3E}">
        <p14:creationId xmlns:p14="http://schemas.microsoft.com/office/powerpoint/2010/main" val="76410031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0" y="304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6600"/>
                </a:solidFill>
                <a:effectLst/>
                <a:uLnTx/>
                <a:uFillTx/>
                <a:latin typeface="Comic Sans MS" pitchFamily="66" charset="0"/>
                <a:ea typeface="+mn-ea"/>
                <a:cs typeface="+mn-cs"/>
              </a:rPr>
              <a:t>58.  </a:t>
            </a:r>
            <a: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t>You have 67.2 g of water, how many </a:t>
            </a:r>
            <a:b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br>
            <a: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t>         of those grams are just hydrogen?</a:t>
            </a:r>
          </a:p>
        </p:txBody>
      </p:sp>
      <p:sp>
        <p:nvSpPr>
          <p:cNvPr id="10243" name="Text Box 3"/>
          <p:cNvSpPr txBox="1">
            <a:spLocks noChangeArrowheads="1"/>
          </p:cNvSpPr>
          <p:nvPr/>
        </p:nvSpPr>
        <p:spPr bwMode="auto">
          <a:xfrm>
            <a:off x="0" y="1981200"/>
            <a:ext cx="85344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H</a:t>
            </a:r>
            <a:r>
              <a:rPr kumimoji="0" lang="en-US" altLang="en-US" sz="3600" b="0" i="0" u="none" strike="noStrike" kern="1200" cap="none" spc="0" normalizeH="0" baseline="-25000" noProof="0" dirty="0">
                <a:ln>
                  <a:noFill/>
                </a:ln>
                <a:solidFill>
                  <a:prstClr val="black"/>
                </a:solidFill>
                <a:effectLst/>
                <a:uLnTx/>
                <a:uFillTx/>
                <a:latin typeface="Arial" charset="0"/>
                <a:ea typeface="+mn-ea"/>
                <a:cs typeface="+mn-cs"/>
              </a:rPr>
              <a:t>2</a:t>
            </a: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O                            % Comp by Mass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H   2 x 1 = 2              </a:t>
            </a:r>
            <a:r>
              <a:rPr kumimoji="0" lang="en-US" altLang="en-US" sz="3600" b="0" i="0" u="none" strike="noStrike" kern="1200" cap="none" spc="0" normalizeH="0" baseline="0" noProof="0" dirty="0">
                <a:ln>
                  <a:noFill/>
                </a:ln>
                <a:solidFill>
                  <a:srgbClr val="FF3300"/>
                </a:solidFill>
                <a:effectLst/>
                <a:uLnTx/>
                <a:uFillTx/>
                <a:latin typeface="Arial" charset="0"/>
                <a:ea typeface="+mn-ea"/>
                <a:cs typeface="+mn-cs"/>
              </a:rPr>
              <a:t>H</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O 1 x 16 = 16            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     18 g/mole</a:t>
            </a:r>
          </a:p>
        </p:txBody>
      </p:sp>
      <p:sp>
        <p:nvSpPr>
          <p:cNvPr id="10244" name="Line 4"/>
          <p:cNvSpPr>
            <a:spLocks noChangeShapeType="1"/>
          </p:cNvSpPr>
          <p:nvPr/>
        </p:nvSpPr>
        <p:spPr bwMode="auto">
          <a:xfrm>
            <a:off x="0" y="27432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5" name="Line 5"/>
          <p:cNvSpPr>
            <a:spLocks noChangeShapeType="1"/>
          </p:cNvSpPr>
          <p:nvPr/>
        </p:nvSpPr>
        <p:spPr bwMode="auto">
          <a:xfrm>
            <a:off x="1066800" y="42672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6" name="Text Box 6"/>
          <p:cNvSpPr txBox="1">
            <a:spLocks noChangeArrowheads="1"/>
          </p:cNvSpPr>
          <p:nvPr/>
        </p:nvSpPr>
        <p:spPr bwMode="auto">
          <a:xfrm>
            <a:off x="5257800" y="26670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FF3300"/>
                </a:solidFill>
                <a:effectLst/>
                <a:uLnTx/>
                <a:uFillTx/>
                <a:latin typeface="Arial" charset="0"/>
                <a:ea typeface="+mn-ea"/>
                <a:cs typeface="+mn-cs"/>
              </a:rPr>
              <a:t>2g</a:t>
            </a:r>
            <a:br>
              <a:rPr kumimoji="0" lang="en-US" altLang="en-US" sz="2400" b="0" i="0" u="sng" strike="noStrike" kern="1200" cap="none" spc="0" normalizeH="0" baseline="0" noProof="0">
                <a:ln>
                  <a:noFill/>
                </a:ln>
                <a:solidFill>
                  <a:srgbClr val="FF3300"/>
                </a:solidFill>
                <a:effectLst/>
                <a:uLnTx/>
                <a:uFillTx/>
                <a:latin typeface="Arial" charset="0"/>
                <a:ea typeface="+mn-ea"/>
                <a:cs typeface="+mn-cs"/>
              </a:rPr>
            </a:br>
            <a:r>
              <a:rPr kumimoji="0" lang="en-US" altLang="en-US" sz="2400" b="0" i="0" u="none" strike="noStrike" kern="1200" cap="none" spc="0" normalizeH="0" baseline="0" noProof="0">
                <a:ln>
                  <a:noFill/>
                </a:ln>
                <a:solidFill>
                  <a:srgbClr val="FF3300"/>
                </a:solidFill>
                <a:effectLst/>
                <a:uLnTx/>
                <a:uFillTx/>
                <a:latin typeface="Arial" charset="0"/>
                <a:ea typeface="+mn-ea"/>
                <a:cs typeface="+mn-cs"/>
              </a:rPr>
              <a:t>18g</a:t>
            </a:r>
          </a:p>
        </p:txBody>
      </p:sp>
      <p:sp>
        <p:nvSpPr>
          <p:cNvPr id="10247" name="Text Box 7"/>
          <p:cNvSpPr txBox="1">
            <a:spLocks noChangeArrowheads="1"/>
          </p:cNvSpPr>
          <p:nvPr/>
        </p:nvSpPr>
        <p:spPr bwMode="auto">
          <a:xfrm>
            <a:off x="6019800" y="2895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3300"/>
                </a:solidFill>
                <a:effectLst/>
                <a:uLnTx/>
                <a:uFillTx/>
                <a:latin typeface="Arial" charset="0"/>
                <a:ea typeface="+mn-ea"/>
                <a:cs typeface="+mn-cs"/>
              </a:rPr>
              <a:t>X 100 % = 11%</a:t>
            </a:r>
          </a:p>
        </p:txBody>
      </p:sp>
      <p:sp>
        <p:nvSpPr>
          <p:cNvPr id="10248" name="Text Box 8"/>
          <p:cNvSpPr txBox="1">
            <a:spLocks noChangeArrowheads="1"/>
          </p:cNvSpPr>
          <p:nvPr/>
        </p:nvSpPr>
        <p:spPr bwMode="auto">
          <a:xfrm>
            <a:off x="5257800" y="35814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16g</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18g</a:t>
            </a:r>
          </a:p>
        </p:txBody>
      </p:sp>
      <p:sp>
        <p:nvSpPr>
          <p:cNvPr id="10249" name="Text Box 9"/>
          <p:cNvSpPr txBox="1">
            <a:spLocks noChangeArrowheads="1"/>
          </p:cNvSpPr>
          <p:nvPr/>
        </p:nvSpPr>
        <p:spPr bwMode="auto">
          <a:xfrm>
            <a:off x="6019800" y="38100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 100 % = 89%</a:t>
            </a:r>
          </a:p>
        </p:txBody>
      </p:sp>
      <p:cxnSp>
        <p:nvCxnSpPr>
          <p:cNvPr id="3" name="Straight Connector 2">
            <a:extLst>
              <a:ext uri="{FF2B5EF4-FFF2-40B4-BE49-F238E27FC236}">
                <a16:creationId xmlns:a16="http://schemas.microsoft.com/office/drawing/2014/main" id="{0CA7DC3D-29A5-40B8-A83D-6F9186CD2CD1}"/>
              </a:ext>
            </a:extLst>
          </p:cNvPr>
          <p:cNvCxnSpPr/>
          <p:nvPr/>
        </p:nvCxnSpPr>
        <p:spPr>
          <a:xfrm>
            <a:off x="4724400" y="2667000"/>
            <a:ext cx="3733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769784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0" y="304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6600"/>
                </a:solidFill>
                <a:effectLst/>
                <a:uLnTx/>
                <a:uFillTx/>
                <a:latin typeface="Comic Sans MS" pitchFamily="66" charset="0"/>
                <a:ea typeface="+mn-ea"/>
                <a:cs typeface="+mn-cs"/>
              </a:rPr>
              <a:t>58.  </a:t>
            </a:r>
            <a: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t>You have 67.2 g of water, how many </a:t>
            </a:r>
            <a:b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br>
            <a: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t>         of those grams are just hydrogen?</a:t>
            </a:r>
          </a:p>
        </p:txBody>
      </p:sp>
      <p:sp>
        <p:nvSpPr>
          <p:cNvPr id="10243" name="Text Box 3"/>
          <p:cNvSpPr txBox="1">
            <a:spLocks noChangeArrowheads="1"/>
          </p:cNvSpPr>
          <p:nvPr/>
        </p:nvSpPr>
        <p:spPr bwMode="auto">
          <a:xfrm>
            <a:off x="0" y="1981200"/>
            <a:ext cx="85344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H</a:t>
            </a:r>
            <a:r>
              <a:rPr kumimoji="0" lang="en-US" altLang="en-US" sz="3600" b="0" i="0" u="none" strike="noStrike" kern="1200" cap="none" spc="0" normalizeH="0" baseline="-25000" noProof="0" dirty="0">
                <a:ln>
                  <a:noFill/>
                </a:ln>
                <a:solidFill>
                  <a:prstClr val="black"/>
                </a:solidFill>
                <a:effectLst/>
                <a:uLnTx/>
                <a:uFillTx/>
                <a:latin typeface="Arial" charset="0"/>
                <a:ea typeface="+mn-ea"/>
                <a:cs typeface="+mn-cs"/>
              </a:rPr>
              <a:t>2</a:t>
            </a: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O                            % Comp by Mass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H   2 x 1 = 2              </a:t>
            </a:r>
            <a:r>
              <a:rPr kumimoji="0" lang="en-US" altLang="en-US" sz="3600" b="0" i="0" u="none" strike="noStrike" kern="1200" cap="none" spc="0" normalizeH="0" baseline="0" noProof="0" dirty="0">
                <a:ln>
                  <a:noFill/>
                </a:ln>
                <a:solidFill>
                  <a:srgbClr val="FF3300"/>
                </a:solidFill>
                <a:effectLst/>
                <a:uLnTx/>
                <a:uFillTx/>
                <a:latin typeface="Arial" charset="0"/>
                <a:ea typeface="+mn-ea"/>
                <a:cs typeface="+mn-cs"/>
              </a:rPr>
              <a:t>H</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O 1 x 16 = 16            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     18 g/mole</a:t>
            </a:r>
          </a:p>
        </p:txBody>
      </p:sp>
      <p:sp>
        <p:nvSpPr>
          <p:cNvPr id="10244" name="Line 4"/>
          <p:cNvSpPr>
            <a:spLocks noChangeShapeType="1"/>
          </p:cNvSpPr>
          <p:nvPr/>
        </p:nvSpPr>
        <p:spPr bwMode="auto">
          <a:xfrm>
            <a:off x="0" y="27432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5" name="Line 5"/>
          <p:cNvSpPr>
            <a:spLocks noChangeShapeType="1"/>
          </p:cNvSpPr>
          <p:nvPr/>
        </p:nvSpPr>
        <p:spPr bwMode="auto">
          <a:xfrm>
            <a:off x="1066800" y="42672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6" name="Text Box 6"/>
          <p:cNvSpPr txBox="1">
            <a:spLocks noChangeArrowheads="1"/>
          </p:cNvSpPr>
          <p:nvPr/>
        </p:nvSpPr>
        <p:spPr bwMode="auto">
          <a:xfrm>
            <a:off x="5257800" y="26670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FF3300"/>
                </a:solidFill>
                <a:effectLst/>
                <a:uLnTx/>
                <a:uFillTx/>
                <a:latin typeface="Arial" charset="0"/>
                <a:ea typeface="+mn-ea"/>
                <a:cs typeface="+mn-cs"/>
              </a:rPr>
              <a:t>2g</a:t>
            </a:r>
            <a:br>
              <a:rPr kumimoji="0" lang="en-US" altLang="en-US" sz="2400" b="0" i="0" u="sng" strike="noStrike" kern="1200" cap="none" spc="0" normalizeH="0" baseline="0" noProof="0">
                <a:ln>
                  <a:noFill/>
                </a:ln>
                <a:solidFill>
                  <a:srgbClr val="FF3300"/>
                </a:solidFill>
                <a:effectLst/>
                <a:uLnTx/>
                <a:uFillTx/>
                <a:latin typeface="Arial" charset="0"/>
                <a:ea typeface="+mn-ea"/>
                <a:cs typeface="+mn-cs"/>
              </a:rPr>
            </a:br>
            <a:r>
              <a:rPr kumimoji="0" lang="en-US" altLang="en-US" sz="2400" b="0" i="0" u="none" strike="noStrike" kern="1200" cap="none" spc="0" normalizeH="0" baseline="0" noProof="0">
                <a:ln>
                  <a:noFill/>
                </a:ln>
                <a:solidFill>
                  <a:srgbClr val="FF3300"/>
                </a:solidFill>
                <a:effectLst/>
                <a:uLnTx/>
                <a:uFillTx/>
                <a:latin typeface="Arial" charset="0"/>
                <a:ea typeface="+mn-ea"/>
                <a:cs typeface="+mn-cs"/>
              </a:rPr>
              <a:t>18g</a:t>
            </a:r>
          </a:p>
        </p:txBody>
      </p:sp>
      <p:sp>
        <p:nvSpPr>
          <p:cNvPr id="10247" name="Text Box 7"/>
          <p:cNvSpPr txBox="1">
            <a:spLocks noChangeArrowheads="1"/>
          </p:cNvSpPr>
          <p:nvPr/>
        </p:nvSpPr>
        <p:spPr bwMode="auto">
          <a:xfrm>
            <a:off x="6019800" y="2895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3300"/>
                </a:solidFill>
                <a:effectLst/>
                <a:uLnTx/>
                <a:uFillTx/>
                <a:latin typeface="Arial" charset="0"/>
                <a:ea typeface="+mn-ea"/>
                <a:cs typeface="+mn-cs"/>
              </a:rPr>
              <a:t>X 100 % = 11%</a:t>
            </a:r>
          </a:p>
        </p:txBody>
      </p:sp>
      <p:sp>
        <p:nvSpPr>
          <p:cNvPr id="10248" name="Text Box 8"/>
          <p:cNvSpPr txBox="1">
            <a:spLocks noChangeArrowheads="1"/>
          </p:cNvSpPr>
          <p:nvPr/>
        </p:nvSpPr>
        <p:spPr bwMode="auto">
          <a:xfrm>
            <a:off x="5257800" y="35814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16g</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18g</a:t>
            </a:r>
          </a:p>
        </p:txBody>
      </p:sp>
      <p:sp>
        <p:nvSpPr>
          <p:cNvPr id="10249" name="Text Box 9"/>
          <p:cNvSpPr txBox="1">
            <a:spLocks noChangeArrowheads="1"/>
          </p:cNvSpPr>
          <p:nvPr/>
        </p:nvSpPr>
        <p:spPr bwMode="auto">
          <a:xfrm>
            <a:off x="6019800" y="38100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 100 % = 89%</a:t>
            </a:r>
          </a:p>
        </p:txBody>
      </p:sp>
      <p:sp>
        <p:nvSpPr>
          <p:cNvPr id="10250" name="Text Box 10"/>
          <p:cNvSpPr txBox="1">
            <a:spLocks noChangeArrowheads="1"/>
          </p:cNvSpPr>
          <p:nvPr/>
        </p:nvSpPr>
        <p:spPr bwMode="auto">
          <a:xfrm>
            <a:off x="0" y="5322887"/>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FF3300"/>
                </a:solidFill>
                <a:effectLst/>
                <a:uLnTx/>
                <a:uFillTx/>
                <a:latin typeface="Comic Sans MS" pitchFamily="66" charset="0"/>
                <a:ea typeface="+mn-ea"/>
                <a:cs typeface="+mn-cs"/>
              </a:rPr>
              <a:t>LAST STEP:  Change 11% into a decimal, multiply to find out how many grams are just hydrogen.</a:t>
            </a:r>
          </a:p>
        </p:txBody>
      </p:sp>
      <p:cxnSp>
        <p:nvCxnSpPr>
          <p:cNvPr id="3" name="Straight Connector 2">
            <a:extLst>
              <a:ext uri="{FF2B5EF4-FFF2-40B4-BE49-F238E27FC236}">
                <a16:creationId xmlns:a16="http://schemas.microsoft.com/office/drawing/2014/main" id="{0CA7DC3D-29A5-40B8-A83D-6F9186CD2CD1}"/>
              </a:ext>
            </a:extLst>
          </p:cNvPr>
          <p:cNvCxnSpPr/>
          <p:nvPr/>
        </p:nvCxnSpPr>
        <p:spPr>
          <a:xfrm>
            <a:off x="4724400" y="2667000"/>
            <a:ext cx="3733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011342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0" y="304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6600"/>
                </a:solidFill>
                <a:effectLst/>
                <a:uLnTx/>
                <a:uFillTx/>
                <a:latin typeface="Comic Sans MS" pitchFamily="66" charset="0"/>
                <a:ea typeface="+mn-ea"/>
                <a:cs typeface="+mn-cs"/>
              </a:rPr>
              <a:t>58.  </a:t>
            </a:r>
            <a: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t>You have 67.2 g of water, how many </a:t>
            </a:r>
            <a:b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br>
            <a:r>
              <a:rPr kumimoji="0" lang="en-US" altLang="en-US" sz="3600" b="0" i="0" u="none" strike="noStrike" kern="1200" cap="none" spc="0" normalizeH="0" baseline="0" noProof="0" dirty="0">
                <a:ln>
                  <a:noFill/>
                </a:ln>
                <a:solidFill>
                  <a:srgbClr val="C00000"/>
                </a:solidFill>
                <a:effectLst/>
                <a:uLnTx/>
                <a:uFillTx/>
                <a:latin typeface="Comic Sans MS" pitchFamily="66" charset="0"/>
                <a:ea typeface="+mn-ea"/>
                <a:cs typeface="+mn-cs"/>
              </a:rPr>
              <a:t>         of those grams are just hydrogen?</a:t>
            </a:r>
          </a:p>
        </p:txBody>
      </p:sp>
      <p:sp>
        <p:nvSpPr>
          <p:cNvPr id="10243" name="Text Box 3"/>
          <p:cNvSpPr txBox="1">
            <a:spLocks noChangeArrowheads="1"/>
          </p:cNvSpPr>
          <p:nvPr/>
        </p:nvSpPr>
        <p:spPr bwMode="auto">
          <a:xfrm>
            <a:off x="304800" y="1981200"/>
            <a:ext cx="85344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H</a:t>
            </a:r>
            <a:r>
              <a:rPr kumimoji="0" lang="en-US" altLang="en-US" sz="3600" b="0" i="0" u="none" strike="noStrike" kern="1200" cap="none" spc="0" normalizeH="0" baseline="-25000" noProof="0" dirty="0">
                <a:ln>
                  <a:noFill/>
                </a:ln>
                <a:solidFill>
                  <a:prstClr val="black"/>
                </a:solidFill>
                <a:effectLst/>
                <a:uLnTx/>
                <a:uFillTx/>
                <a:latin typeface="Arial" charset="0"/>
                <a:ea typeface="+mn-ea"/>
                <a:cs typeface="+mn-cs"/>
              </a:rPr>
              <a:t>2</a:t>
            </a: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O                            % Comp by Mass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H   2 x 1 = 2              </a:t>
            </a:r>
            <a:r>
              <a:rPr kumimoji="0" lang="en-US" altLang="en-US" sz="3600" b="0" i="0" u="none" strike="noStrike" kern="1200" cap="none" spc="0" normalizeH="0" baseline="0" noProof="0" dirty="0">
                <a:ln>
                  <a:noFill/>
                </a:ln>
                <a:solidFill>
                  <a:srgbClr val="FF3300"/>
                </a:solidFill>
                <a:effectLst/>
                <a:uLnTx/>
                <a:uFillTx/>
                <a:latin typeface="Arial" charset="0"/>
                <a:ea typeface="+mn-ea"/>
                <a:cs typeface="+mn-cs"/>
              </a:rPr>
              <a:t>H</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O 1 x 16 = 16            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     18 g/mole</a:t>
            </a:r>
          </a:p>
        </p:txBody>
      </p:sp>
      <p:sp>
        <p:nvSpPr>
          <p:cNvPr id="10244" name="Line 4"/>
          <p:cNvSpPr>
            <a:spLocks noChangeShapeType="1"/>
          </p:cNvSpPr>
          <p:nvPr/>
        </p:nvSpPr>
        <p:spPr bwMode="auto">
          <a:xfrm>
            <a:off x="228600" y="27432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5" name="Line 5"/>
          <p:cNvSpPr>
            <a:spLocks noChangeShapeType="1"/>
          </p:cNvSpPr>
          <p:nvPr/>
        </p:nvSpPr>
        <p:spPr bwMode="auto">
          <a:xfrm>
            <a:off x="1066800" y="42672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6" name="Text Box 6"/>
          <p:cNvSpPr txBox="1">
            <a:spLocks noChangeArrowheads="1"/>
          </p:cNvSpPr>
          <p:nvPr/>
        </p:nvSpPr>
        <p:spPr bwMode="auto">
          <a:xfrm>
            <a:off x="5257800" y="26670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srgbClr val="FF3300"/>
                </a:solidFill>
                <a:effectLst/>
                <a:uLnTx/>
                <a:uFillTx/>
                <a:latin typeface="Arial" charset="0"/>
                <a:ea typeface="+mn-ea"/>
                <a:cs typeface="+mn-cs"/>
              </a:rPr>
              <a:t>2g</a:t>
            </a:r>
            <a:br>
              <a:rPr kumimoji="0" lang="en-US" altLang="en-US" sz="2400" b="0" i="0" u="sng" strike="noStrike" kern="1200" cap="none" spc="0" normalizeH="0" baseline="0" noProof="0">
                <a:ln>
                  <a:noFill/>
                </a:ln>
                <a:solidFill>
                  <a:srgbClr val="FF3300"/>
                </a:solidFill>
                <a:effectLst/>
                <a:uLnTx/>
                <a:uFillTx/>
                <a:latin typeface="Arial" charset="0"/>
                <a:ea typeface="+mn-ea"/>
                <a:cs typeface="+mn-cs"/>
              </a:rPr>
            </a:br>
            <a:r>
              <a:rPr kumimoji="0" lang="en-US" altLang="en-US" sz="2400" b="0" i="0" u="none" strike="noStrike" kern="1200" cap="none" spc="0" normalizeH="0" baseline="0" noProof="0">
                <a:ln>
                  <a:noFill/>
                </a:ln>
                <a:solidFill>
                  <a:srgbClr val="FF3300"/>
                </a:solidFill>
                <a:effectLst/>
                <a:uLnTx/>
                <a:uFillTx/>
                <a:latin typeface="Arial" charset="0"/>
                <a:ea typeface="+mn-ea"/>
                <a:cs typeface="+mn-cs"/>
              </a:rPr>
              <a:t>18g</a:t>
            </a:r>
          </a:p>
        </p:txBody>
      </p:sp>
      <p:sp>
        <p:nvSpPr>
          <p:cNvPr id="10247" name="Text Box 7"/>
          <p:cNvSpPr txBox="1">
            <a:spLocks noChangeArrowheads="1"/>
          </p:cNvSpPr>
          <p:nvPr/>
        </p:nvSpPr>
        <p:spPr bwMode="auto">
          <a:xfrm>
            <a:off x="6019800" y="2895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3300"/>
                </a:solidFill>
                <a:effectLst/>
                <a:uLnTx/>
                <a:uFillTx/>
                <a:latin typeface="Arial" charset="0"/>
                <a:ea typeface="+mn-ea"/>
                <a:cs typeface="+mn-cs"/>
              </a:rPr>
              <a:t>X 100 % = 11%</a:t>
            </a:r>
          </a:p>
        </p:txBody>
      </p:sp>
      <p:sp>
        <p:nvSpPr>
          <p:cNvPr id="10248" name="Text Box 8"/>
          <p:cNvSpPr txBox="1">
            <a:spLocks noChangeArrowheads="1"/>
          </p:cNvSpPr>
          <p:nvPr/>
        </p:nvSpPr>
        <p:spPr bwMode="auto">
          <a:xfrm>
            <a:off x="5257800" y="35814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sng" strike="noStrike" kern="1200" cap="none" spc="0" normalizeH="0" baseline="0" noProof="0">
                <a:ln>
                  <a:noFill/>
                </a:ln>
                <a:solidFill>
                  <a:prstClr val="black"/>
                </a:solidFill>
                <a:effectLst/>
                <a:uLnTx/>
                <a:uFillTx/>
                <a:latin typeface="Arial" charset="0"/>
                <a:ea typeface="+mn-ea"/>
                <a:cs typeface="+mn-cs"/>
              </a:rPr>
              <a:t>16g</a:t>
            </a:r>
            <a:br>
              <a:rPr kumimoji="0" lang="en-US" altLang="en-US" sz="2400" b="0" i="0" u="sng" strike="noStrike" kern="1200" cap="none" spc="0" normalizeH="0" baseline="0" noProof="0">
                <a:ln>
                  <a:noFill/>
                </a:ln>
                <a:solidFill>
                  <a:prstClr val="black"/>
                </a:solidFill>
                <a:effectLst/>
                <a:uLnTx/>
                <a:uFillTx/>
                <a:latin typeface="Arial" charset="0"/>
                <a:ea typeface="+mn-ea"/>
                <a:cs typeface="+mn-cs"/>
              </a:rPr>
            </a:b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18g</a:t>
            </a:r>
          </a:p>
        </p:txBody>
      </p:sp>
      <p:sp>
        <p:nvSpPr>
          <p:cNvPr id="10249" name="Text Box 9"/>
          <p:cNvSpPr txBox="1">
            <a:spLocks noChangeArrowheads="1"/>
          </p:cNvSpPr>
          <p:nvPr/>
        </p:nvSpPr>
        <p:spPr bwMode="auto">
          <a:xfrm>
            <a:off x="6019800" y="38100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X 100 % = 89%</a:t>
            </a:r>
          </a:p>
        </p:txBody>
      </p:sp>
      <p:sp>
        <p:nvSpPr>
          <p:cNvPr id="10250" name="Text Box 10"/>
          <p:cNvSpPr txBox="1">
            <a:spLocks noChangeArrowheads="1"/>
          </p:cNvSpPr>
          <p:nvPr/>
        </p:nvSpPr>
        <p:spPr bwMode="auto">
          <a:xfrm>
            <a:off x="457200" y="60198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FF3300"/>
                </a:solidFill>
                <a:effectLst/>
                <a:uLnTx/>
                <a:uFillTx/>
                <a:latin typeface="Comic Sans MS" pitchFamily="66" charset="0"/>
                <a:ea typeface="+mn-ea"/>
                <a:cs typeface="+mn-cs"/>
              </a:rPr>
              <a:t>67.2 g x .11 = 7.39 grams just hydrogen</a:t>
            </a:r>
          </a:p>
        </p:txBody>
      </p:sp>
      <p:cxnSp>
        <p:nvCxnSpPr>
          <p:cNvPr id="3" name="Straight Connector 2">
            <a:extLst>
              <a:ext uri="{FF2B5EF4-FFF2-40B4-BE49-F238E27FC236}">
                <a16:creationId xmlns:a16="http://schemas.microsoft.com/office/drawing/2014/main" id="{0CA7DC3D-29A5-40B8-A83D-6F9186CD2CD1}"/>
              </a:ext>
            </a:extLst>
          </p:cNvPr>
          <p:cNvCxnSpPr/>
          <p:nvPr/>
        </p:nvCxnSpPr>
        <p:spPr>
          <a:xfrm>
            <a:off x="4724400" y="2667000"/>
            <a:ext cx="3733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733078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0" y="0"/>
            <a:ext cx="9144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C00000"/>
                </a:solidFill>
                <a:effectLst/>
                <a:uLnTx/>
                <a:uFillTx/>
                <a:latin typeface="Calibri" pitchFamily="34" charset="0"/>
                <a:ea typeface="+mn-ea"/>
                <a:cs typeface="+mn-cs"/>
              </a:rPr>
              <a:t>59.</a:t>
            </a:r>
            <a:r>
              <a:rPr kumimoji="0" lang="en-US" altLang="en-US" sz="4400" b="0" i="0" u="none" strike="noStrike" kern="1200" cap="none" spc="0" normalizeH="0" baseline="0" noProof="0" dirty="0">
                <a:ln>
                  <a:noFill/>
                </a:ln>
                <a:solidFill>
                  <a:srgbClr val="003399"/>
                </a:solidFill>
                <a:effectLst/>
                <a:uLnTx/>
                <a:uFillTx/>
                <a:latin typeface="Calibri" pitchFamily="34" charset="0"/>
                <a:ea typeface="+mn-ea"/>
                <a:cs typeface="+mn-cs"/>
              </a:rPr>
              <a:t>  What is the percent composition</a:t>
            </a:r>
            <a:br>
              <a:rPr kumimoji="0" lang="en-US" altLang="en-US" sz="4400" b="0" i="0" u="none" strike="noStrike" kern="1200" cap="none" spc="0" normalizeH="0" baseline="0" noProof="0" dirty="0">
                <a:ln>
                  <a:noFill/>
                </a:ln>
                <a:solidFill>
                  <a:srgbClr val="003399"/>
                </a:solidFill>
                <a:effectLst/>
                <a:uLnTx/>
                <a:uFillTx/>
                <a:latin typeface="Calibri" pitchFamily="34" charset="0"/>
                <a:ea typeface="+mn-ea"/>
                <a:cs typeface="+mn-cs"/>
              </a:rPr>
            </a:br>
            <a:r>
              <a:rPr kumimoji="0" lang="en-US" altLang="en-US" sz="4400" b="0" i="0" u="none" strike="noStrike" kern="1200" cap="none" spc="0" normalizeH="0" baseline="0" noProof="0" dirty="0">
                <a:ln>
                  <a:noFill/>
                </a:ln>
                <a:solidFill>
                  <a:srgbClr val="003399"/>
                </a:solidFill>
                <a:effectLst/>
                <a:uLnTx/>
                <a:uFillTx/>
                <a:latin typeface="Calibri" pitchFamily="34" charset="0"/>
                <a:ea typeface="+mn-ea"/>
                <a:cs typeface="+mn-cs"/>
              </a:rPr>
              <a:t>        by mass of nickel in the compound   </a:t>
            </a:r>
            <a:br>
              <a:rPr kumimoji="0" lang="en-US" altLang="en-US" sz="4400" b="0" i="0" u="none" strike="noStrike" kern="1200" cap="none" spc="0" normalizeH="0" baseline="0" noProof="0" dirty="0">
                <a:ln>
                  <a:noFill/>
                </a:ln>
                <a:solidFill>
                  <a:srgbClr val="003399"/>
                </a:solidFill>
                <a:effectLst/>
                <a:uLnTx/>
                <a:uFillTx/>
                <a:latin typeface="Calibri" pitchFamily="34" charset="0"/>
                <a:ea typeface="+mn-ea"/>
                <a:cs typeface="+mn-cs"/>
              </a:rPr>
            </a:br>
            <a:r>
              <a:rPr kumimoji="0" lang="en-US" altLang="en-US" sz="4400" b="0" i="0" u="none" strike="noStrike" kern="1200" cap="none" spc="0" normalizeH="0" baseline="0" noProof="0" dirty="0">
                <a:ln>
                  <a:noFill/>
                </a:ln>
                <a:solidFill>
                  <a:srgbClr val="003399"/>
                </a:solidFill>
                <a:effectLst/>
                <a:uLnTx/>
                <a:uFillTx/>
                <a:latin typeface="Calibri" pitchFamily="34" charset="0"/>
                <a:ea typeface="+mn-ea"/>
                <a:cs typeface="+mn-cs"/>
              </a:rPr>
              <a:t>        nickel (II) carbonate?</a:t>
            </a:r>
          </a:p>
        </p:txBody>
      </p:sp>
    </p:spTree>
    <p:extLst>
      <p:ext uri="{BB962C8B-B14F-4D97-AF65-F5344CB8AC3E}">
        <p14:creationId xmlns:p14="http://schemas.microsoft.com/office/powerpoint/2010/main" val="14154023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0" y="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alibri" pitchFamily="34" charset="0"/>
                <a:ea typeface="+mn-ea"/>
                <a:cs typeface="+mn-cs"/>
              </a:rPr>
              <a:t>59.</a:t>
            </a:r>
            <a:r>
              <a:rPr kumimoji="0" lang="en-US" altLang="en-US" sz="3200" b="0" i="0" u="none" strike="noStrike" kern="1200" cap="none" spc="0" normalizeH="0" baseline="0" noProof="0" dirty="0">
                <a:ln>
                  <a:noFill/>
                </a:ln>
                <a:solidFill>
                  <a:srgbClr val="003399"/>
                </a:solidFill>
                <a:effectLst/>
                <a:uLnTx/>
                <a:uFillTx/>
                <a:latin typeface="Calibri" pitchFamily="34" charset="0"/>
                <a:ea typeface="+mn-ea"/>
                <a:cs typeface="+mn-cs"/>
              </a:rPr>
              <a:t>  What is the percent composition by mass of</a:t>
            </a:r>
            <a:br>
              <a:rPr kumimoji="0" lang="en-US" altLang="en-US" sz="3200" b="0" i="0" u="none" strike="noStrike" kern="1200" cap="none" spc="0" normalizeH="0" baseline="0" noProof="0" dirty="0">
                <a:ln>
                  <a:noFill/>
                </a:ln>
                <a:solidFill>
                  <a:srgbClr val="003399"/>
                </a:solidFill>
                <a:effectLst/>
                <a:uLnTx/>
                <a:uFillTx/>
                <a:latin typeface="Calibri" pitchFamily="34" charset="0"/>
                <a:ea typeface="+mn-ea"/>
                <a:cs typeface="+mn-cs"/>
              </a:rPr>
            </a:br>
            <a:r>
              <a:rPr kumimoji="0" lang="en-US" altLang="en-US" sz="3200" b="0" i="0" u="none" strike="noStrike" kern="1200" cap="none" spc="0" normalizeH="0" baseline="0" noProof="0" dirty="0">
                <a:ln>
                  <a:noFill/>
                </a:ln>
                <a:solidFill>
                  <a:srgbClr val="003399"/>
                </a:solidFill>
                <a:effectLst/>
                <a:uLnTx/>
                <a:uFillTx/>
                <a:latin typeface="Calibri" pitchFamily="34" charset="0"/>
                <a:ea typeface="+mn-ea"/>
                <a:cs typeface="+mn-cs"/>
              </a:rPr>
              <a:t>        nickel in the compound  nickel (II) carbonate?</a:t>
            </a:r>
          </a:p>
        </p:txBody>
      </p:sp>
      <p:sp>
        <p:nvSpPr>
          <p:cNvPr id="12291" name="Text Box 4"/>
          <p:cNvSpPr txBox="1">
            <a:spLocks noChangeArrowheads="1"/>
          </p:cNvSpPr>
          <p:nvPr/>
        </p:nvSpPr>
        <p:spPr bwMode="auto">
          <a:xfrm>
            <a:off x="228600" y="1371600"/>
            <a:ext cx="807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6600"/>
                </a:solidFill>
                <a:effectLst/>
                <a:uLnTx/>
                <a:uFillTx/>
                <a:latin typeface="Courier New" pitchFamily="49" charset="0"/>
                <a:ea typeface="+mn-ea"/>
                <a:cs typeface="+mn-cs"/>
              </a:rPr>
              <a:t>NiCO</a:t>
            </a:r>
            <a:r>
              <a:rPr kumimoji="0" lang="en-US" altLang="en-US" sz="3200" b="1" i="0" u="none" strike="noStrike" kern="1200" cap="none" spc="0" normalizeH="0" baseline="-25000" noProof="0" dirty="0">
                <a:ln>
                  <a:noFill/>
                </a:ln>
                <a:solidFill>
                  <a:srgbClr val="006600"/>
                </a:solidFill>
                <a:effectLst/>
                <a:uLnTx/>
                <a:uFillTx/>
                <a:latin typeface="Courier New" pitchFamily="49" charset="0"/>
                <a:ea typeface="+mn-ea"/>
                <a:cs typeface="+mn-cs"/>
              </a:rPr>
              <a:t>3</a:t>
            </a:r>
          </a:p>
        </p:txBody>
      </p:sp>
      <p:sp>
        <p:nvSpPr>
          <p:cNvPr id="12292" name="Line 5"/>
          <p:cNvSpPr>
            <a:spLocks noChangeShapeType="1"/>
          </p:cNvSpPr>
          <p:nvPr/>
        </p:nvSpPr>
        <p:spPr bwMode="auto">
          <a:xfrm>
            <a:off x="152400" y="1981200"/>
            <a:ext cx="1295400" cy="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3089445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0" y="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alibri" pitchFamily="34" charset="0"/>
                <a:ea typeface="+mn-ea"/>
                <a:cs typeface="+mn-cs"/>
              </a:rPr>
              <a:t>59.</a:t>
            </a:r>
            <a:r>
              <a:rPr kumimoji="0" lang="en-US" altLang="en-US" sz="3200" b="0" i="0" u="none" strike="noStrike" kern="1200" cap="none" spc="0" normalizeH="0" baseline="0" noProof="0" dirty="0">
                <a:ln>
                  <a:noFill/>
                </a:ln>
                <a:solidFill>
                  <a:srgbClr val="003399"/>
                </a:solidFill>
                <a:effectLst/>
                <a:uLnTx/>
                <a:uFillTx/>
                <a:latin typeface="Calibri" pitchFamily="34" charset="0"/>
                <a:ea typeface="+mn-ea"/>
                <a:cs typeface="+mn-cs"/>
              </a:rPr>
              <a:t>  What is the percent composition by mass of</a:t>
            </a:r>
            <a:br>
              <a:rPr kumimoji="0" lang="en-US" altLang="en-US" sz="3200" b="0" i="0" u="none" strike="noStrike" kern="1200" cap="none" spc="0" normalizeH="0" baseline="0" noProof="0" dirty="0">
                <a:ln>
                  <a:noFill/>
                </a:ln>
                <a:solidFill>
                  <a:srgbClr val="003399"/>
                </a:solidFill>
                <a:effectLst/>
                <a:uLnTx/>
                <a:uFillTx/>
                <a:latin typeface="Calibri" pitchFamily="34" charset="0"/>
                <a:ea typeface="+mn-ea"/>
                <a:cs typeface="+mn-cs"/>
              </a:rPr>
            </a:br>
            <a:r>
              <a:rPr kumimoji="0" lang="en-US" altLang="en-US" sz="3200" b="0" i="0" u="none" strike="noStrike" kern="1200" cap="none" spc="0" normalizeH="0" baseline="0" noProof="0" dirty="0">
                <a:ln>
                  <a:noFill/>
                </a:ln>
                <a:solidFill>
                  <a:srgbClr val="003399"/>
                </a:solidFill>
                <a:effectLst/>
                <a:uLnTx/>
                <a:uFillTx/>
                <a:latin typeface="Calibri" pitchFamily="34" charset="0"/>
                <a:ea typeface="+mn-ea"/>
                <a:cs typeface="+mn-cs"/>
              </a:rPr>
              <a:t>        nickel in the compound  nickel (II) carbonate?</a:t>
            </a:r>
          </a:p>
        </p:txBody>
      </p:sp>
      <p:sp>
        <p:nvSpPr>
          <p:cNvPr id="12291" name="Text Box 4"/>
          <p:cNvSpPr txBox="1">
            <a:spLocks noChangeArrowheads="1"/>
          </p:cNvSpPr>
          <p:nvPr/>
        </p:nvSpPr>
        <p:spPr bwMode="auto">
          <a:xfrm>
            <a:off x="228600" y="1371600"/>
            <a:ext cx="8077200"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6600"/>
                </a:solidFill>
                <a:effectLst/>
                <a:uLnTx/>
                <a:uFillTx/>
                <a:latin typeface="Courier New" pitchFamily="49" charset="0"/>
                <a:ea typeface="+mn-ea"/>
                <a:cs typeface="+mn-cs"/>
              </a:rPr>
              <a:t>NiCO</a:t>
            </a:r>
            <a:r>
              <a:rPr kumimoji="0" lang="en-US" altLang="en-US" sz="3200" b="1" i="0" u="none" strike="noStrike" kern="1200" cap="none" spc="0" normalizeH="0" baseline="-25000" noProof="0" dirty="0">
                <a:ln>
                  <a:noFill/>
                </a:ln>
                <a:solidFill>
                  <a:srgbClr val="006600"/>
                </a:solidFill>
                <a:effectLst/>
                <a:uLnTx/>
                <a:uFillTx/>
                <a:latin typeface="Courier New" pitchFamily="49" charset="0"/>
                <a:ea typeface="+mn-ea"/>
                <a:cs typeface="+mn-cs"/>
              </a:rPr>
              <a:t>3</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srgbClr val="006600"/>
                </a:solidFill>
                <a:effectLst/>
                <a:uLnTx/>
                <a:uFillTx/>
                <a:latin typeface="Courier New" pitchFamily="49" charset="0"/>
                <a:ea typeface="+mn-ea"/>
                <a:cs typeface="+mn-cs"/>
              </a:rPr>
              <a:t>Ni 1x59= 59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srgbClr val="006600"/>
                </a:solidFill>
                <a:effectLst/>
                <a:uLnTx/>
                <a:uFillTx/>
                <a:latin typeface="Courier New" pitchFamily="49" charset="0"/>
                <a:ea typeface="+mn-ea"/>
                <a:cs typeface="+mn-cs"/>
              </a:rPr>
              <a:t>C  1x12= 12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srgbClr val="006600"/>
                </a:solidFill>
                <a:effectLst/>
                <a:uLnTx/>
                <a:uFillTx/>
                <a:latin typeface="Courier New" pitchFamily="49" charset="0"/>
                <a:ea typeface="+mn-ea"/>
                <a:cs typeface="+mn-cs"/>
              </a:rPr>
              <a:t>O  3x16= 48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srgbClr val="006600"/>
                </a:solidFill>
                <a:effectLst/>
                <a:uLnTx/>
                <a:uFillTx/>
                <a:latin typeface="Courier New" pitchFamily="49" charset="0"/>
                <a:ea typeface="+mn-ea"/>
                <a:cs typeface="+mn-cs"/>
              </a:rPr>
              <a:t>  119 g/mole</a:t>
            </a:r>
          </a:p>
        </p:txBody>
      </p:sp>
      <p:sp>
        <p:nvSpPr>
          <p:cNvPr id="12292" name="Line 5"/>
          <p:cNvSpPr>
            <a:spLocks noChangeShapeType="1"/>
          </p:cNvSpPr>
          <p:nvPr/>
        </p:nvSpPr>
        <p:spPr bwMode="auto">
          <a:xfrm>
            <a:off x="152400" y="1981200"/>
            <a:ext cx="1295400" cy="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2293" name="Line 6"/>
          <p:cNvSpPr>
            <a:spLocks noChangeShapeType="1"/>
          </p:cNvSpPr>
          <p:nvPr/>
        </p:nvSpPr>
        <p:spPr bwMode="auto">
          <a:xfrm>
            <a:off x="1066800" y="4724400"/>
            <a:ext cx="2895600" cy="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7D9C1D55-ADF6-43DA-BC5B-A63862DB948B}"/>
              </a:ext>
            </a:extLst>
          </p:cNvPr>
          <p:cNvSpPr txBox="1"/>
          <p:nvPr/>
        </p:nvSpPr>
        <p:spPr>
          <a:xfrm>
            <a:off x="5181600" y="2362200"/>
            <a:ext cx="37338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charset="0"/>
                <a:ea typeface="+mn-ea"/>
                <a:cs typeface="+mn-cs"/>
              </a:rPr>
              <a:t>First, Molar mass, then percent comp by mass</a:t>
            </a:r>
          </a:p>
        </p:txBody>
      </p:sp>
    </p:spTree>
    <p:extLst>
      <p:ext uri="{BB962C8B-B14F-4D97-AF65-F5344CB8AC3E}">
        <p14:creationId xmlns:p14="http://schemas.microsoft.com/office/powerpoint/2010/main" val="347271803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0" y="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alibri" pitchFamily="34" charset="0"/>
                <a:ea typeface="+mn-ea"/>
                <a:cs typeface="+mn-cs"/>
              </a:rPr>
              <a:t>59.</a:t>
            </a:r>
            <a:r>
              <a:rPr kumimoji="0" lang="en-US" altLang="en-US" sz="3200" b="0" i="0" u="none" strike="noStrike" kern="1200" cap="none" spc="0" normalizeH="0" baseline="0" noProof="0" dirty="0">
                <a:ln>
                  <a:noFill/>
                </a:ln>
                <a:solidFill>
                  <a:srgbClr val="003399"/>
                </a:solidFill>
                <a:effectLst/>
                <a:uLnTx/>
                <a:uFillTx/>
                <a:latin typeface="Calibri" pitchFamily="34" charset="0"/>
                <a:ea typeface="+mn-ea"/>
                <a:cs typeface="+mn-cs"/>
              </a:rPr>
              <a:t>  What is the percent composition by mass of</a:t>
            </a:r>
            <a:br>
              <a:rPr kumimoji="0" lang="en-US" altLang="en-US" sz="3200" b="0" i="0" u="none" strike="noStrike" kern="1200" cap="none" spc="0" normalizeH="0" baseline="0" noProof="0" dirty="0">
                <a:ln>
                  <a:noFill/>
                </a:ln>
                <a:solidFill>
                  <a:srgbClr val="003399"/>
                </a:solidFill>
                <a:effectLst/>
                <a:uLnTx/>
                <a:uFillTx/>
                <a:latin typeface="Calibri" pitchFamily="34" charset="0"/>
                <a:ea typeface="+mn-ea"/>
                <a:cs typeface="+mn-cs"/>
              </a:rPr>
            </a:br>
            <a:r>
              <a:rPr kumimoji="0" lang="en-US" altLang="en-US" sz="3200" b="0" i="0" u="none" strike="noStrike" kern="1200" cap="none" spc="0" normalizeH="0" baseline="0" noProof="0" dirty="0">
                <a:ln>
                  <a:noFill/>
                </a:ln>
                <a:solidFill>
                  <a:srgbClr val="003399"/>
                </a:solidFill>
                <a:effectLst/>
                <a:uLnTx/>
                <a:uFillTx/>
                <a:latin typeface="Calibri" pitchFamily="34" charset="0"/>
                <a:ea typeface="+mn-ea"/>
                <a:cs typeface="+mn-cs"/>
              </a:rPr>
              <a:t>        nickel in the compound  nickel (II) carbonate?</a:t>
            </a:r>
          </a:p>
        </p:txBody>
      </p:sp>
      <p:sp>
        <p:nvSpPr>
          <p:cNvPr id="12291" name="Text Box 4"/>
          <p:cNvSpPr txBox="1">
            <a:spLocks noChangeArrowheads="1"/>
          </p:cNvSpPr>
          <p:nvPr/>
        </p:nvSpPr>
        <p:spPr bwMode="auto">
          <a:xfrm>
            <a:off x="228600" y="1371600"/>
            <a:ext cx="8077200"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006600"/>
                </a:solidFill>
                <a:effectLst/>
                <a:uLnTx/>
                <a:uFillTx/>
                <a:latin typeface="Courier New" pitchFamily="49" charset="0"/>
                <a:ea typeface="+mn-ea"/>
                <a:cs typeface="+mn-cs"/>
              </a:rPr>
              <a:t>NiCO</a:t>
            </a:r>
            <a:r>
              <a:rPr kumimoji="0" lang="en-US" altLang="en-US" sz="3200" b="1" i="0" u="none" strike="noStrike" kern="1200" cap="none" spc="0" normalizeH="0" baseline="-25000" noProof="0">
                <a:ln>
                  <a:noFill/>
                </a:ln>
                <a:solidFill>
                  <a:srgbClr val="006600"/>
                </a:solidFill>
                <a:effectLst/>
                <a:uLnTx/>
                <a:uFillTx/>
                <a:latin typeface="Courier New" pitchFamily="49" charset="0"/>
                <a:ea typeface="+mn-ea"/>
                <a:cs typeface="+mn-cs"/>
              </a:rPr>
              <a:t>3</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a:ln>
                  <a:noFill/>
                </a:ln>
                <a:solidFill>
                  <a:srgbClr val="006600"/>
                </a:solidFill>
                <a:effectLst/>
                <a:uLnTx/>
                <a:uFillTx/>
                <a:latin typeface="Courier New" pitchFamily="49" charset="0"/>
                <a:ea typeface="+mn-ea"/>
                <a:cs typeface="+mn-cs"/>
              </a:rPr>
              <a:t>Ni 1x59= 59  Ni</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a:ln>
                  <a:noFill/>
                </a:ln>
                <a:solidFill>
                  <a:srgbClr val="006600"/>
                </a:solidFill>
                <a:effectLst/>
                <a:uLnTx/>
                <a:uFillTx/>
                <a:latin typeface="Courier New" pitchFamily="49" charset="0"/>
                <a:ea typeface="+mn-ea"/>
                <a:cs typeface="+mn-cs"/>
              </a:rPr>
              <a:t>C  1x12= 12  C</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a:ln>
                  <a:noFill/>
                </a:ln>
                <a:solidFill>
                  <a:srgbClr val="006600"/>
                </a:solidFill>
                <a:effectLst/>
                <a:uLnTx/>
                <a:uFillTx/>
                <a:latin typeface="Courier New" pitchFamily="49" charset="0"/>
                <a:ea typeface="+mn-ea"/>
                <a:cs typeface="+mn-cs"/>
              </a:rPr>
              <a:t>O  3x16= 48  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a:ln>
                  <a:noFill/>
                </a:ln>
                <a:solidFill>
                  <a:srgbClr val="006600"/>
                </a:solidFill>
                <a:effectLst/>
                <a:uLnTx/>
                <a:uFillTx/>
                <a:latin typeface="Courier New" pitchFamily="49" charset="0"/>
                <a:ea typeface="+mn-ea"/>
                <a:cs typeface="+mn-cs"/>
              </a:rPr>
              <a:t>  119 g/mole</a:t>
            </a:r>
          </a:p>
        </p:txBody>
      </p:sp>
      <p:sp>
        <p:nvSpPr>
          <p:cNvPr id="12292" name="Line 5"/>
          <p:cNvSpPr>
            <a:spLocks noChangeShapeType="1"/>
          </p:cNvSpPr>
          <p:nvPr/>
        </p:nvSpPr>
        <p:spPr bwMode="auto">
          <a:xfrm>
            <a:off x="152400" y="1981200"/>
            <a:ext cx="1295400" cy="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2293" name="Line 6"/>
          <p:cNvSpPr>
            <a:spLocks noChangeShapeType="1"/>
          </p:cNvSpPr>
          <p:nvPr/>
        </p:nvSpPr>
        <p:spPr bwMode="auto">
          <a:xfrm>
            <a:off x="1066800" y="4724400"/>
            <a:ext cx="2895600" cy="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2294" name="Text Box 7"/>
          <p:cNvSpPr txBox="1">
            <a:spLocks noChangeArrowheads="1"/>
          </p:cNvSpPr>
          <p:nvPr/>
        </p:nvSpPr>
        <p:spPr bwMode="auto">
          <a:xfrm>
            <a:off x="5029200" y="2057400"/>
            <a:ext cx="106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srgbClr val="006600"/>
                </a:solidFill>
                <a:effectLst/>
                <a:uLnTx/>
                <a:uFillTx/>
                <a:latin typeface="Courier New" pitchFamily="49" charset="0"/>
                <a:ea typeface="+mn-ea"/>
                <a:cs typeface="+mn-cs"/>
              </a:rPr>
              <a:t>59g</a:t>
            </a:r>
            <a:br>
              <a:rPr kumimoji="0" lang="en-US" altLang="en-US" sz="2400" b="1" i="0" u="sng" strike="noStrike" kern="1200" cap="none" spc="0" normalizeH="0" baseline="0" noProof="0">
                <a:ln>
                  <a:noFill/>
                </a:ln>
                <a:solidFill>
                  <a:srgbClr val="006600"/>
                </a:solidFill>
                <a:effectLst/>
                <a:uLnTx/>
                <a:uFillTx/>
                <a:latin typeface="Courier New" pitchFamily="49" charset="0"/>
                <a:ea typeface="+mn-ea"/>
                <a:cs typeface="+mn-cs"/>
              </a:rPr>
            </a:br>
            <a:r>
              <a:rPr kumimoji="0" lang="en-US" altLang="en-US" sz="2400" b="1" i="0" u="none" strike="noStrike" kern="1200" cap="none" spc="0" normalizeH="0" baseline="0" noProof="0">
                <a:ln>
                  <a:noFill/>
                </a:ln>
                <a:solidFill>
                  <a:srgbClr val="006600"/>
                </a:solidFill>
                <a:effectLst/>
                <a:uLnTx/>
                <a:uFillTx/>
                <a:latin typeface="Courier New" pitchFamily="49" charset="0"/>
                <a:ea typeface="+mn-ea"/>
                <a:cs typeface="+mn-cs"/>
              </a:rPr>
              <a:t>119g</a:t>
            </a:r>
          </a:p>
        </p:txBody>
      </p:sp>
      <p:sp>
        <p:nvSpPr>
          <p:cNvPr id="12295" name="Text Box 8"/>
          <p:cNvSpPr txBox="1">
            <a:spLocks noChangeArrowheads="1"/>
          </p:cNvSpPr>
          <p:nvPr/>
        </p:nvSpPr>
        <p:spPr bwMode="auto">
          <a:xfrm>
            <a:off x="6172200" y="22860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Courier New" pitchFamily="49" charset="0"/>
                <a:ea typeface="+mn-ea"/>
                <a:cs typeface="+mn-cs"/>
              </a:rPr>
              <a:t>X 100% = 49.6%</a:t>
            </a:r>
          </a:p>
        </p:txBody>
      </p:sp>
      <p:sp>
        <p:nvSpPr>
          <p:cNvPr id="12296" name="Rectangle 10"/>
          <p:cNvSpPr>
            <a:spLocks noChangeArrowheads="1"/>
          </p:cNvSpPr>
          <p:nvPr/>
        </p:nvSpPr>
        <p:spPr bwMode="auto">
          <a:xfrm>
            <a:off x="5105400" y="32004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srgbClr val="006600"/>
                </a:solidFill>
                <a:effectLst/>
                <a:uLnTx/>
                <a:uFillTx/>
                <a:latin typeface="Courier New" pitchFamily="49" charset="0"/>
                <a:ea typeface="+mn-ea"/>
                <a:cs typeface="+mn-cs"/>
              </a:rPr>
              <a:t>12g</a:t>
            </a:r>
            <a:br>
              <a:rPr kumimoji="0" lang="en-US" altLang="en-US" sz="2400" b="1" i="0" u="sng" strike="noStrike" kern="1200" cap="none" spc="0" normalizeH="0" baseline="0" noProof="0">
                <a:ln>
                  <a:noFill/>
                </a:ln>
                <a:solidFill>
                  <a:srgbClr val="006600"/>
                </a:solidFill>
                <a:effectLst/>
                <a:uLnTx/>
                <a:uFillTx/>
                <a:latin typeface="Courier New" pitchFamily="49" charset="0"/>
                <a:ea typeface="+mn-ea"/>
                <a:cs typeface="+mn-cs"/>
              </a:rPr>
            </a:br>
            <a:r>
              <a:rPr kumimoji="0" lang="en-US" altLang="en-US" sz="2400" b="1" i="0" u="none" strike="noStrike" kern="1200" cap="none" spc="0" normalizeH="0" baseline="0" noProof="0">
                <a:ln>
                  <a:noFill/>
                </a:ln>
                <a:solidFill>
                  <a:srgbClr val="006600"/>
                </a:solidFill>
                <a:effectLst/>
                <a:uLnTx/>
                <a:uFillTx/>
                <a:latin typeface="Courier New" pitchFamily="49" charset="0"/>
                <a:ea typeface="+mn-ea"/>
                <a:cs typeface="+mn-cs"/>
              </a:rPr>
              <a:t>119g</a:t>
            </a:r>
          </a:p>
        </p:txBody>
      </p:sp>
      <p:sp>
        <p:nvSpPr>
          <p:cNvPr id="12297" name="Rectangle 12"/>
          <p:cNvSpPr>
            <a:spLocks noChangeArrowheads="1"/>
          </p:cNvSpPr>
          <p:nvPr/>
        </p:nvSpPr>
        <p:spPr bwMode="auto">
          <a:xfrm>
            <a:off x="6172200" y="3352800"/>
            <a:ext cx="274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Courier New" pitchFamily="49" charset="0"/>
                <a:ea typeface="+mn-ea"/>
                <a:cs typeface="+mn-cs"/>
              </a:rPr>
              <a:t>X 100% = 10.1%</a:t>
            </a:r>
          </a:p>
        </p:txBody>
      </p:sp>
      <p:sp>
        <p:nvSpPr>
          <p:cNvPr id="12298" name="Rectangle 14"/>
          <p:cNvSpPr>
            <a:spLocks noChangeArrowheads="1"/>
          </p:cNvSpPr>
          <p:nvPr/>
        </p:nvSpPr>
        <p:spPr bwMode="auto">
          <a:xfrm>
            <a:off x="5105400" y="41148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006600"/>
                </a:solidFill>
                <a:effectLst/>
                <a:uLnTx/>
                <a:uFillTx/>
                <a:latin typeface="Courier New" pitchFamily="49" charset="0"/>
                <a:ea typeface="+mn-ea"/>
                <a:cs typeface="+mn-cs"/>
              </a:rPr>
              <a:t>48g</a:t>
            </a:r>
            <a:br>
              <a:rPr kumimoji="0" lang="en-US" altLang="en-US" sz="2400" b="1" i="0" u="sng" strike="noStrike" kern="1200" cap="none" spc="0" normalizeH="0" baseline="0" noProof="0">
                <a:ln>
                  <a:noFill/>
                </a:ln>
                <a:solidFill>
                  <a:srgbClr val="006600"/>
                </a:solidFill>
                <a:effectLst/>
                <a:uLnTx/>
                <a:uFillTx/>
                <a:latin typeface="Courier New" pitchFamily="49" charset="0"/>
                <a:ea typeface="+mn-ea"/>
                <a:cs typeface="+mn-cs"/>
              </a:rPr>
            </a:br>
            <a:r>
              <a:rPr kumimoji="0" lang="en-US" altLang="en-US" sz="2400" b="1" i="0" u="none" strike="noStrike" kern="1200" cap="none" spc="0" normalizeH="0" baseline="0" noProof="0">
                <a:ln>
                  <a:noFill/>
                </a:ln>
                <a:solidFill>
                  <a:srgbClr val="006600"/>
                </a:solidFill>
                <a:effectLst/>
                <a:uLnTx/>
                <a:uFillTx/>
                <a:latin typeface="Courier New" pitchFamily="49" charset="0"/>
                <a:ea typeface="+mn-ea"/>
                <a:cs typeface="+mn-cs"/>
              </a:rPr>
              <a:t>119g</a:t>
            </a:r>
          </a:p>
        </p:txBody>
      </p:sp>
      <p:sp>
        <p:nvSpPr>
          <p:cNvPr id="12299" name="Rectangle 16"/>
          <p:cNvSpPr>
            <a:spLocks noChangeArrowheads="1"/>
          </p:cNvSpPr>
          <p:nvPr/>
        </p:nvSpPr>
        <p:spPr bwMode="auto">
          <a:xfrm>
            <a:off x="6248400" y="4267200"/>
            <a:ext cx="274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Courier New" pitchFamily="49" charset="0"/>
                <a:ea typeface="+mn-ea"/>
                <a:cs typeface="+mn-cs"/>
              </a:rPr>
              <a:t>X 100% = 40.3%</a:t>
            </a:r>
          </a:p>
        </p:txBody>
      </p:sp>
      <p:sp>
        <p:nvSpPr>
          <p:cNvPr id="12300" name="Line 17"/>
          <p:cNvSpPr>
            <a:spLocks noChangeShapeType="1"/>
          </p:cNvSpPr>
          <p:nvPr/>
        </p:nvSpPr>
        <p:spPr bwMode="auto">
          <a:xfrm>
            <a:off x="7239000" y="4800600"/>
            <a:ext cx="1905000" cy="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2301" name="Text Box 18"/>
          <p:cNvSpPr txBox="1">
            <a:spLocks noChangeArrowheads="1"/>
          </p:cNvSpPr>
          <p:nvPr/>
        </p:nvSpPr>
        <p:spPr bwMode="auto">
          <a:xfrm>
            <a:off x="7543800" y="48006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6600"/>
                </a:solidFill>
                <a:effectLst/>
                <a:uLnTx/>
                <a:uFillTx/>
                <a:latin typeface="Courier New" pitchFamily="49" charset="0"/>
                <a:ea typeface="+mn-ea"/>
                <a:cs typeface="+mn-cs"/>
              </a:rPr>
              <a:t> 100%</a:t>
            </a:r>
          </a:p>
        </p:txBody>
      </p:sp>
      <p:sp>
        <p:nvSpPr>
          <p:cNvPr id="12302" name="Oval 19"/>
          <p:cNvSpPr>
            <a:spLocks noChangeArrowheads="1"/>
          </p:cNvSpPr>
          <p:nvPr/>
        </p:nvSpPr>
        <p:spPr bwMode="auto">
          <a:xfrm>
            <a:off x="3962400" y="1828800"/>
            <a:ext cx="5181600" cy="12954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2303" name="TextBox 1"/>
          <p:cNvSpPr txBox="1">
            <a:spLocks noChangeArrowheads="1"/>
          </p:cNvSpPr>
          <p:nvPr/>
        </p:nvSpPr>
        <p:spPr bwMode="auto">
          <a:xfrm>
            <a:off x="0" y="6019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Arial" charset="0"/>
                <a:ea typeface="+mn-ea"/>
                <a:cs typeface="+mn-cs"/>
              </a:rPr>
              <a:t>The answer is in the red oval, but YOU should do all the math to make sure it </a:t>
            </a:r>
            <a:br>
              <a:rPr kumimoji="0" lang="en-US" altLang="en-US" sz="1800" b="1" i="0" u="none" strike="noStrike" kern="1200" cap="none" spc="0" normalizeH="0" baseline="0" noProof="0">
                <a:ln>
                  <a:noFill/>
                </a:ln>
                <a:solidFill>
                  <a:srgbClr val="FF0000"/>
                </a:solidFill>
                <a:effectLst/>
                <a:uLnTx/>
                <a:uFillTx/>
                <a:latin typeface="Arial" charset="0"/>
                <a:ea typeface="+mn-ea"/>
                <a:cs typeface="+mn-cs"/>
              </a:rPr>
            </a:br>
            <a:r>
              <a:rPr kumimoji="0" lang="en-US" altLang="en-US" sz="1800" b="1" i="0" u="none" strike="noStrike" kern="1200" cap="none" spc="0" normalizeH="0" baseline="0" noProof="0">
                <a:ln>
                  <a:noFill/>
                </a:ln>
                <a:solidFill>
                  <a:srgbClr val="FF0000"/>
                </a:solidFill>
                <a:effectLst/>
                <a:uLnTx/>
                <a:uFillTx/>
                <a:latin typeface="Arial" charset="0"/>
                <a:ea typeface="+mn-ea"/>
                <a:cs typeface="+mn-cs"/>
              </a:rPr>
              <a:t>adds to 100%.  A silly boo boo would go overlooked unless you CHECK your work</a:t>
            </a:r>
          </a:p>
        </p:txBody>
      </p:sp>
    </p:spTree>
    <p:extLst>
      <p:ext uri="{BB962C8B-B14F-4D97-AF65-F5344CB8AC3E}">
        <p14:creationId xmlns:p14="http://schemas.microsoft.com/office/powerpoint/2010/main" val="72811219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8575" y="47625"/>
            <a:ext cx="91440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006600"/>
                </a:solidFill>
                <a:effectLst/>
                <a:uLnTx/>
                <a:uFillTx/>
                <a:latin typeface="Calibri"/>
                <a:ea typeface="+mn-ea"/>
                <a:cs typeface="+mn-cs"/>
              </a:rPr>
              <a:t>60.  </a:t>
            </a:r>
            <a:r>
              <a:rPr kumimoji="0" lang="en-US" altLang="en-US" sz="2400" b="0" i="0" u="none" strike="noStrike" kern="1200" cap="none" spc="0" normalizeH="0" baseline="0" noProof="0" dirty="0">
                <a:ln>
                  <a:noFill/>
                </a:ln>
                <a:solidFill>
                  <a:srgbClr val="FF0000"/>
                </a:solidFill>
                <a:effectLst/>
                <a:uLnTx/>
                <a:uFillTx/>
                <a:latin typeface="Calibri"/>
                <a:ea typeface="+mn-ea"/>
                <a:cs typeface="+mn-cs"/>
              </a:rPr>
              <a:t>What are the empirical formulas for the following compounds?</a:t>
            </a:r>
            <a:br>
              <a:rPr kumimoji="0" lang="en-US" altLang="en-US" sz="2400" b="0" i="0" u="none" strike="noStrike" kern="1200" cap="none" spc="0" normalizeH="0" baseline="0" noProof="0" dirty="0">
                <a:ln>
                  <a:noFill/>
                </a:ln>
                <a:solidFill>
                  <a:srgbClr val="FF0000"/>
                </a:solidFill>
                <a:effectLst/>
                <a:uLnTx/>
                <a:uFillTx/>
                <a:latin typeface="Calibri"/>
                <a:ea typeface="+mn-ea"/>
                <a:cs typeface="+mn-cs"/>
              </a:rPr>
            </a:br>
            <a:endParaRPr kumimoji="0" lang="en-US" altLang="en-US" sz="2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Paraffin wax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26</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52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Ethene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4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0000"/>
                </a:solidFill>
                <a:effectLst/>
                <a:uLnTx/>
                <a:uFillTx/>
                <a:latin typeface="Calibri" pitchFamily="34" charset="0"/>
                <a:ea typeface="+mn-ea"/>
                <a:cs typeface="+mn-cs"/>
              </a:rPr>
              <a:t>Decene</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10</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20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Sucrose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O</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11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Heptane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7</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16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Hydrogen monochloride  HCl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Potassium sulfite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Cobalt (II) phosphate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endParaRPr>
          </a:p>
        </p:txBody>
      </p:sp>
    </p:spTree>
    <p:extLst>
      <p:ext uri="{BB962C8B-B14F-4D97-AF65-F5344CB8AC3E}">
        <p14:creationId xmlns:p14="http://schemas.microsoft.com/office/powerpoint/2010/main" val="135995860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8575" y="47625"/>
            <a:ext cx="91440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006600"/>
                </a:solidFill>
                <a:effectLst/>
                <a:uLnTx/>
                <a:uFillTx/>
                <a:latin typeface="Calibri"/>
                <a:ea typeface="+mn-ea"/>
                <a:cs typeface="+mn-cs"/>
              </a:rPr>
              <a:t>60.  </a:t>
            </a:r>
            <a:r>
              <a:rPr kumimoji="0" lang="en-US" altLang="en-US" sz="2400" b="0" i="0" u="none" strike="noStrike" kern="1200" cap="none" spc="0" normalizeH="0" baseline="0" noProof="0" dirty="0">
                <a:ln>
                  <a:noFill/>
                </a:ln>
                <a:solidFill>
                  <a:srgbClr val="FF0000"/>
                </a:solidFill>
                <a:effectLst/>
                <a:uLnTx/>
                <a:uFillTx/>
                <a:latin typeface="Calibri"/>
                <a:ea typeface="+mn-ea"/>
                <a:cs typeface="+mn-cs"/>
              </a:rPr>
              <a:t>What are the empirical formulas for the following compounds?</a:t>
            </a:r>
            <a:br>
              <a:rPr kumimoji="0" lang="en-US" altLang="en-US" sz="2400" b="0" i="0" u="none" strike="noStrike" kern="1200" cap="none" spc="0" normalizeH="0" baseline="0" noProof="0" dirty="0">
                <a:ln>
                  <a:noFill/>
                </a:ln>
                <a:solidFill>
                  <a:srgbClr val="FF0000"/>
                </a:solidFill>
                <a:effectLst/>
                <a:uLnTx/>
                <a:uFillTx/>
                <a:latin typeface="Calibri"/>
                <a:ea typeface="+mn-ea"/>
                <a:cs typeface="+mn-cs"/>
              </a:rPr>
            </a:br>
            <a:endParaRPr kumimoji="0" lang="en-US" altLang="en-US" sz="2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Paraffin wax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26</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52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CH</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Ethene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4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0000"/>
                </a:solidFill>
                <a:effectLst/>
                <a:uLnTx/>
                <a:uFillTx/>
                <a:latin typeface="Calibri" pitchFamily="34" charset="0"/>
                <a:ea typeface="+mn-ea"/>
                <a:cs typeface="+mn-cs"/>
              </a:rPr>
              <a:t>Decene</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10</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20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Sucrose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O</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11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Heptane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7</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16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Hydrogen monochloride  HCl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Potassium sulfite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Cobalt (II) phosphate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endParaRPr>
          </a:p>
        </p:txBody>
      </p:sp>
    </p:spTree>
    <p:extLst>
      <p:ext uri="{BB962C8B-B14F-4D97-AF65-F5344CB8AC3E}">
        <p14:creationId xmlns:p14="http://schemas.microsoft.com/office/powerpoint/2010/main" val="722997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3EBFF"/>
        </a:solidFill>
        <a:effectLst/>
      </p:bgPr>
    </p:bg>
    <p:spTree>
      <p:nvGrpSpPr>
        <p:cNvPr id="1" name=""/>
        <p:cNvGrpSpPr/>
        <p:nvPr/>
      </p:nvGrpSpPr>
      <p:grpSpPr>
        <a:xfrm>
          <a:off x="0" y="0"/>
          <a:ext cx="0" cy="0"/>
          <a:chOff x="0" y="0"/>
          <a:chExt cx="0" cy="0"/>
        </a:xfrm>
      </p:grpSpPr>
      <p:sp>
        <p:nvSpPr>
          <p:cNvPr id="10243" name="TextBox 4"/>
          <p:cNvSpPr txBox="1">
            <a:spLocks noChangeArrowheads="1"/>
          </p:cNvSpPr>
          <p:nvPr/>
        </p:nvSpPr>
        <p:spPr bwMode="auto">
          <a:xfrm>
            <a:off x="0" y="3645436"/>
            <a:ext cx="586740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dirty="0"/>
              <a:t> MgO</a:t>
            </a:r>
          </a:p>
          <a:p>
            <a:pPr algn="ctr" eaLnBrk="1" hangingPunct="1">
              <a:spcBef>
                <a:spcPct val="0"/>
              </a:spcBef>
              <a:buFontTx/>
              <a:buNone/>
            </a:pPr>
            <a:endParaRPr lang="en-US" altLang="en-US" sz="2400" dirty="0"/>
          </a:p>
          <a:p>
            <a:pPr eaLnBrk="1" hangingPunct="1">
              <a:spcBef>
                <a:spcPct val="0"/>
              </a:spcBef>
              <a:buFontTx/>
              <a:buNone/>
            </a:pPr>
            <a:r>
              <a:rPr lang="en-US" altLang="en-US" sz="4000" dirty="0"/>
              <a:t>Mg    1 x 24 g = 24 g</a:t>
            </a:r>
            <a:br>
              <a:rPr lang="en-US" altLang="en-US" sz="1800" dirty="0"/>
            </a:br>
            <a:r>
              <a:rPr lang="en-US" altLang="en-US" sz="900" dirty="0"/>
              <a:t> </a:t>
            </a:r>
            <a:endParaRPr lang="en-US" altLang="en-US" sz="4000" dirty="0"/>
          </a:p>
          <a:p>
            <a:pPr eaLnBrk="1" hangingPunct="1">
              <a:spcBef>
                <a:spcPct val="0"/>
              </a:spcBef>
              <a:buFontTx/>
              <a:buNone/>
            </a:pPr>
            <a:r>
              <a:rPr lang="en-US" altLang="en-US" sz="4000" dirty="0"/>
              <a:t> O      </a:t>
            </a:r>
          </a:p>
        </p:txBody>
      </p:sp>
      <p:cxnSp>
        <p:nvCxnSpPr>
          <p:cNvPr id="2" name="Straight Connector 1">
            <a:extLst>
              <a:ext uri="{FF2B5EF4-FFF2-40B4-BE49-F238E27FC236}">
                <a16:creationId xmlns:a16="http://schemas.microsoft.com/office/drawing/2014/main" id="{BA7B13B5-E1B0-7E33-675E-733490908191}"/>
              </a:ext>
            </a:extLst>
          </p:cNvPr>
          <p:cNvCxnSpPr/>
          <p:nvPr/>
        </p:nvCxnSpPr>
        <p:spPr>
          <a:xfrm>
            <a:off x="0" y="44196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8F289956-F1D3-A0F4-EC2A-CB6B42A544C9}"/>
              </a:ext>
            </a:extLst>
          </p:cNvPr>
          <p:cNvSpPr txBox="1">
            <a:spLocks noChangeArrowheads="1"/>
          </p:cNvSpPr>
          <p:nvPr/>
        </p:nvSpPr>
        <p:spPr bwMode="auto">
          <a:xfrm>
            <a:off x="0" y="0"/>
            <a:ext cx="9144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latin typeface="Comic Sans MS" pitchFamily="66" charset="0"/>
              </a:rPr>
              <a:t>12.  What is the mass of one mole of magnesium oxide?</a:t>
            </a:r>
            <a:br>
              <a:rPr lang="en-US" altLang="en-US" sz="2400" dirty="0">
                <a:latin typeface="Comic Sans MS" pitchFamily="66" charset="0"/>
              </a:rPr>
            </a:br>
            <a:r>
              <a:rPr lang="en-US" altLang="en-US" sz="2400" dirty="0">
                <a:latin typeface="Comic Sans MS" pitchFamily="66" charset="0"/>
              </a:rPr>
              <a:t>      </a:t>
            </a:r>
            <a:r>
              <a:rPr lang="en-US" altLang="en-US" sz="2400" i="1" dirty="0">
                <a:latin typeface="Comic Sans MS" pitchFamily="66" charset="0"/>
              </a:rPr>
              <a:t> </a:t>
            </a:r>
          </a:p>
          <a:p>
            <a:pPr eaLnBrk="1" hangingPunct="1">
              <a:spcBef>
                <a:spcPct val="50000"/>
              </a:spcBef>
              <a:buFontTx/>
              <a:buNone/>
            </a:pPr>
            <a:r>
              <a:rPr lang="en-US" altLang="en-US" sz="2400" i="1" dirty="0">
                <a:latin typeface="Comic Sans MS" pitchFamily="66" charset="0"/>
              </a:rPr>
              <a:t>12b.  Or what is the </a:t>
            </a:r>
            <a:r>
              <a:rPr lang="en-US" altLang="en-US" sz="2400" b="1" i="1" dirty="0">
                <a:latin typeface="Comic Sans MS" pitchFamily="66" charset="0"/>
              </a:rPr>
              <a:t>molar mass </a:t>
            </a:r>
            <a:r>
              <a:rPr lang="en-US" altLang="en-US" sz="2400" i="1" dirty="0">
                <a:latin typeface="Comic Sans MS" pitchFamily="66" charset="0"/>
              </a:rPr>
              <a:t>of magnesium oxide?  </a:t>
            </a:r>
            <a:br>
              <a:rPr lang="en-US" altLang="en-US" sz="2400" i="1" dirty="0">
                <a:latin typeface="Comic Sans MS" pitchFamily="66" charset="0"/>
              </a:rPr>
            </a:br>
            <a:r>
              <a:rPr lang="en-US" altLang="en-US" sz="2400" i="1" dirty="0">
                <a:latin typeface="Comic Sans MS" pitchFamily="66" charset="0"/>
              </a:rPr>
              <a:t>        (means the same thing)</a:t>
            </a:r>
          </a:p>
          <a:p>
            <a:pPr eaLnBrk="1" hangingPunct="1">
              <a:spcBef>
                <a:spcPct val="50000"/>
              </a:spcBef>
              <a:buFontTx/>
              <a:buNone/>
            </a:pPr>
            <a:r>
              <a:rPr lang="en-US" altLang="en-US" sz="2400" b="1" dirty="0">
                <a:solidFill>
                  <a:srgbClr val="0000CC"/>
                </a:solidFill>
                <a:latin typeface="Comic Sans MS" pitchFamily="66" charset="0"/>
              </a:rPr>
              <a:t>14. </a:t>
            </a:r>
            <a:r>
              <a:rPr lang="en-US" altLang="en-US" sz="2400" b="1" u="sng" dirty="0">
                <a:solidFill>
                  <a:srgbClr val="0000CC"/>
                </a:solidFill>
                <a:latin typeface="Comic Sans MS" pitchFamily="66" charset="0"/>
              </a:rPr>
              <a:t>One mole</a:t>
            </a:r>
            <a:r>
              <a:rPr lang="en-US" altLang="en-US" sz="2400" b="1" dirty="0">
                <a:solidFill>
                  <a:srgbClr val="0000CC"/>
                </a:solidFill>
                <a:latin typeface="Comic Sans MS" pitchFamily="66" charset="0"/>
              </a:rPr>
              <a:t> of a substance = its </a:t>
            </a:r>
            <a:r>
              <a:rPr lang="en-US" altLang="en-US" sz="2400" b="1" u="sng" dirty="0">
                <a:solidFill>
                  <a:srgbClr val="0000CC"/>
                </a:solidFill>
                <a:latin typeface="Comic Sans MS" pitchFamily="66" charset="0"/>
              </a:rPr>
              <a:t>molar mass</a:t>
            </a:r>
            <a:r>
              <a:rPr lang="en-US" altLang="en-US" sz="2400" b="1" dirty="0">
                <a:solidFill>
                  <a:srgbClr val="0000CC"/>
                </a:solidFill>
                <a:latin typeface="Comic Sans MS" pitchFamily="66" charset="0"/>
              </a:rPr>
              <a:t>               </a:t>
            </a:r>
            <a:br>
              <a:rPr lang="en-US" altLang="en-US" sz="2400" b="1" dirty="0">
                <a:solidFill>
                  <a:srgbClr val="0000CC"/>
                </a:solidFill>
                <a:latin typeface="Comic Sans MS" pitchFamily="66" charset="0"/>
              </a:rPr>
            </a:br>
            <a:r>
              <a:rPr lang="en-US" altLang="en-US" sz="2400" b="1" dirty="0">
                <a:solidFill>
                  <a:srgbClr val="0000CC"/>
                </a:solidFill>
                <a:latin typeface="Comic Sans MS" pitchFamily="66" charset="0"/>
              </a:rPr>
              <a:t>      </a:t>
            </a:r>
            <a:r>
              <a:rPr lang="en-US" altLang="en-US" sz="2400" i="1" dirty="0">
                <a:solidFill>
                  <a:srgbClr val="0000CC"/>
                </a:solidFill>
                <a:latin typeface="Comic Sans MS" pitchFamily="66" charset="0"/>
              </a:rPr>
              <a:t>That’s vocabulary.</a:t>
            </a:r>
          </a:p>
          <a:p>
            <a:pPr eaLnBrk="1" hangingPunct="1">
              <a:spcBef>
                <a:spcPct val="50000"/>
              </a:spcBef>
              <a:buFontTx/>
              <a:buNone/>
            </a:pPr>
            <a:r>
              <a:rPr lang="en-US" altLang="en-US" sz="2400" dirty="0">
                <a:solidFill>
                  <a:srgbClr val="FF0000"/>
                </a:solidFill>
                <a:latin typeface="Comic Sans MS" pitchFamily="66" charset="0"/>
              </a:rPr>
              <a:t>To do this, write the formula, underline it, and list the atoms in the compound like this</a:t>
            </a:r>
          </a:p>
        </p:txBody>
      </p:sp>
    </p:spTree>
    <p:extLst>
      <p:ext uri="{BB962C8B-B14F-4D97-AF65-F5344CB8AC3E}">
        <p14:creationId xmlns:p14="http://schemas.microsoft.com/office/powerpoint/2010/main" val="65579914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8575" y="47625"/>
            <a:ext cx="91440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006600"/>
                </a:solidFill>
                <a:effectLst/>
                <a:uLnTx/>
                <a:uFillTx/>
                <a:latin typeface="Calibri"/>
                <a:ea typeface="+mn-ea"/>
                <a:cs typeface="+mn-cs"/>
              </a:rPr>
              <a:t>60.  </a:t>
            </a:r>
            <a:r>
              <a:rPr kumimoji="0" lang="en-US" altLang="en-US" sz="2400" b="0" i="0" u="none" strike="noStrike" kern="1200" cap="none" spc="0" normalizeH="0" baseline="0" noProof="0" dirty="0">
                <a:ln>
                  <a:noFill/>
                </a:ln>
                <a:solidFill>
                  <a:srgbClr val="FF0000"/>
                </a:solidFill>
                <a:effectLst/>
                <a:uLnTx/>
                <a:uFillTx/>
                <a:latin typeface="Calibri"/>
                <a:ea typeface="+mn-ea"/>
                <a:cs typeface="+mn-cs"/>
              </a:rPr>
              <a:t>What are the empirical formulas for the following compounds?</a:t>
            </a:r>
            <a:br>
              <a:rPr kumimoji="0" lang="en-US" altLang="en-US" sz="2400" b="0" i="0" u="none" strike="noStrike" kern="1200" cap="none" spc="0" normalizeH="0" baseline="0" noProof="0" dirty="0">
                <a:ln>
                  <a:noFill/>
                </a:ln>
                <a:solidFill>
                  <a:srgbClr val="FF0000"/>
                </a:solidFill>
                <a:effectLst/>
                <a:uLnTx/>
                <a:uFillTx/>
                <a:latin typeface="Calibri"/>
                <a:ea typeface="+mn-ea"/>
                <a:cs typeface="+mn-cs"/>
              </a:rPr>
            </a:br>
            <a:endParaRPr kumimoji="0" lang="en-US" altLang="en-US" sz="2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Paraffin wax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26</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52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CH</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Ethene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4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CH</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0000"/>
                </a:solidFill>
                <a:effectLst/>
                <a:uLnTx/>
                <a:uFillTx/>
                <a:latin typeface="Calibri" pitchFamily="34" charset="0"/>
                <a:ea typeface="+mn-ea"/>
                <a:cs typeface="+mn-cs"/>
              </a:rPr>
              <a:t>Decene</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10</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20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Sucrose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O</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11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Heptane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7</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16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Hydrogen monochloride  HCl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Potassium sulfite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Cobalt (II) phosphate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endParaRPr>
          </a:p>
        </p:txBody>
      </p:sp>
    </p:spTree>
    <p:extLst>
      <p:ext uri="{BB962C8B-B14F-4D97-AF65-F5344CB8AC3E}">
        <p14:creationId xmlns:p14="http://schemas.microsoft.com/office/powerpoint/2010/main" val="68125106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8575" y="47625"/>
            <a:ext cx="91440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006600"/>
                </a:solidFill>
                <a:effectLst/>
                <a:uLnTx/>
                <a:uFillTx/>
                <a:latin typeface="Calibri"/>
                <a:ea typeface="+mn-ea"/>
                <a:cs typeface="+mn-cs"/>
              </a:rPr>
              <a:t>60.  </a:t>
            </a:r>
            <a:r>
              <a:rPr kumimoji="0" lang="en-US" altLang="en-US" sz="2400" b="0" i="0" u="none" strike="noStrike" kern="1200" cap="none" spc="0" normalizeH="0" baseline="0" noProof="0" dirty="0">
                <a:ln>
                  <a:noFill/>
                </a:ln>
                <a:solidFill>
                  <a:srgbClr val="FF0000"/>
                </a:solidFill>
                <a:effectLst/>
                <a:uLnTx/>
                <a:uFillTx/>
                <a:latin typeface="Calibri"/>
                <a:ea typeface="+mn-ea"/>
                <a:cs typeface="+mn-cs"/>
              </a:rPr>
              <a:t>What are the empirical formulas for the following compounds?</a:t>
            </a:r>
            <a:br>
              <a:rPr kumimoji="0" lang="en-US" altLang="en-US" sz="2400" b="0" i="0" u="none" strike="noStrike" kern="1200" cap="none" spc="0" normalizeH="0" baseline="0" noProof="0" dirty="0">
                <a:ln>
                  <a:noFill/>
                </a:ln>
                <a:solidFill>
                  <a:srgbClr val="FF0000"/>
                </a:solidFill>
                <a:effectLst/>
                <a:uLnTx/>
                <a:uFillTx/>
                <a:latin typeface="Calibri"/>
                <a:ea typeface="+mn-ea"/>
                <a:cs typeface="+mn-cs"/>
              </a:rPr>
            </a:br>
            <a:endParaRPr kumimoji="0" lang="en-US" altLang="en-US" sz="2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Paraffin wax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26</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52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CH</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Ethene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4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CH</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0000"/>
                </a:solidFill>
                <a:effectLst/>
                <a:uLnTx/>
                <a:uFillTx/>
                <a:latin typeface="Calibri" pitchFamily="34" charset="0"/>
                <a:ea typeface="+mn-ea"/>
                <a:cs typeface="+mn-cs"/>
              </a:rPr>
              <a:t>Decene</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10</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20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CH</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Sucrose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O</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11</a:t>
            </a:r>
            <a:endPar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Heptane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7</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16</a:t>
            </a:r>
            <a:endPar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Hydrogen monochloride  HCl</a:t>
            </a:r>
            <a:endPar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Potassium sulfite</a:t>
            </a:r>
            <a:endPar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Cobalt (II) phosphate</a:t>
            </a:r>
            <a:endPar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endParaRPr>
          </a:p>
        </p:txBody>
      </p:sp>
    </p:spTree>
    <p:extLst>
      <p:ext uri="{BB962C8B-B14F-4D97-AF65-F5344CB8AC3E}">
        <p14:creationId xmlns:p14="http://schemas.microsoft.com/office/powerpoint/2010/main" val="277515378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8575" y="47625"/>
            <a:ext cx="91440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006600"/>
                </a:solidFill>
                <a:effectLst/>
                <a:uLnTx/>
                <a:uFillTx/>
                <a:latin typeface="Calibri"/>
                <a:ea typeface="+mn-ea"/>
                <a:cs typeface="+mn-cs"/>
              </a:rPr>
              <a:t>60.  </a:t>
            </a:r>
            <a:r>
              <a:rPr kumimoji="0" lang="en-US" altLang="en-US" sz="2400" b="0" i="0" u="none" strike="noStrike" kern="1200" cap="none" spc="0" normalizeH="0" baseline="0" noProof="0" dirty="0">
                <a:ln>
                  <a:noFill/>
                </a:ln>
                <a:solidFill>
                  <a:srgbClr val="FF0000"/>
                </a:solidFill>
                <a:effectLst/>
                <a:uLnTx/>
                <a:uFillTx/>
                <a:latin typeface="Calibri"/>
                <a:ea typeface="+mn-ea"/>
                <a:cs typeface="+mn-cs"/>
              </a:rPr>
              <a:t>What are the empirical formulas for the following compounds?</a:t>
            </a:r>
            <a:br>
              <a:rPr kumimoji="0" lang="en-US" altLang="en-US" sz="2400" b="0" i="0" u="none" strike="noStrike" kern="1200" cap="none" spc="0" normalizeH="0" baseline="0" noProof="0" dirty="0">
                <a:ln>
                  <a:noFill/>
                </a:ln>
                <a:solidFill>
                  <a:srgbClr val="FF0000"/>
                </a:solidFill>
                <a:effectLst/>
                <a:uLnTx/>
                <a:uFillTx/>
                <a:latin typeface="Calibri"/>
                <a:ea typeface="+mn-ea"/>
                <a:cs typeface="+mn-cs"/>
              </a:rPr>
            </a:br>
            <a:endParaRPr kumimoji="0" lang="en-US" altLang="en-US" sz="2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Paraffin wax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26</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52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CH</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Ethene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4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CH</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0000"/>
                </a:solidFill>
                <a:effectLst/>
                <a:uLnTx/>
                <a:uFillTx/>
                <a:latin typeface="Calibri" pitchFamily="34" charset="0"/>
                <a:ea typeface="+mn-ea"/>
                <a:cs typeface="+mn-cs"/>
              </a:rPr>
              <a:t>Decene</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10</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20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CH</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Sucrose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O</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11      </a:t>
            </a:r>
            <a:r>
              <a:rPr kumimoji="0" lang="en-US" altLang="en-US" sz="2400" b="0" i="0" u="none" strike="noStrike" kern="1200" cap="none" spc="0" normalizeH="0" baseline="0" noProof="0" dirty="0" err="1">
                <a:ln>
                  <a:noFill/>
                </a:ln>
                <a:solidFill>
                  <a:srgbClr val="0000CC"/>
                </a:solidFill>
                <a:effectLst/>
                <a:uLnTx/>
                <a:uFillTx/>
                <a:latin typeface="Calibri" pitchFamily="34" charset="0"/>
                <a:ea typeface="+mn-ea"/>
                <a:cs typeface="+mn-cs"/>
              </a:rPr>
              <a:t>C</a:t>
            </a:r>
            <a:r>
              <a:rPr kumimoji="0" lang="en-US" altLang="en-US" sz="2400" b="0" i="0" u="none" strike="noStrike" kern="1200" cap="none" spc="0" normalizeH="0" baseline="-25000" noProof="0" dirty="0" err="1">
                <a:ln>
                  <a:noFill/>
                </a:ln>
                <a:solidFill>
                  <a:srgbClr val="0000CC"/>
                </a:solidFill>
                <a:effectLst/>
                <a:uLnTx/>
                <a:uFillTx/>
                <a:latin typeface="Calibri" pitchFamily="34" charset="0"/>
                <a:ea typeface="+mn-ea"/>
                <a:cs typeface="+mn-cs"/>
              </a:rPr>
              <a:t>12</a:t>
            </a:r>
            <a:r>
              <a:rPr kumimoji="0" lang="en-US" altLang="en-US" sz="2400" b="0" i="0" u="none" strike="noStrike" kern="1200" cap="none" spc="0" normalizeH="0" baseline="0" noProof="0" dirty="0" err="1">
                <a:ln>
                  <a:noFill/>
                </a:ln>
                <a:solidFill>
                  <a:srgbClr val="0000CC"/>
                </a:solidFill>
                <a:effectLst/>
                <a:uLnTx/>
                <a:uFillTx/>
                <a:latin typeface="Calibri" pitchFamily="34" charset="0"/>
                <a:ea typeface="+mn-ea"/>
                <a:cs typeface="+mn-cs"/>
              </a:rPr>
              <a:t>H</a:t>
            </a:r>
            <a:r>
              <a:rPr kumimoji="0" lang="en-US" altLang="en-US" sz="2400" b="0" i="0" u="none" strike="noStrike" kern="1200" cap="none" spc="0" normalizeH="0" baseline="-25000" noProof="0" dirty="0" err="1">
                <a:ln>
                  <a:noFill/>
                </a:ln>
                <a:solidFill>
                  <a:srgbClr val="0000CC"/>
                </a:solidFill>
                <a:effectLst/>
                <a:uLnTx/>
                <a:uFillTx/>
                <a:latin typeface="Calibri" pitchFamily="34" charset="0"/>
                <a:ea typeface="+mn-ea"/>
                <a:cs typeface="+mn-cs"/>
              </a:rPr>
              <a:t>22</a:t>
            </a:r>
            <a:r>
              <a:rPr kumimoji="0" lang="en-US" altLang="en-US" sz="2400" b="0" i="0" u="none" strike="noStrike" kern="1200" cap="none" spc="0" normalizeH="0" baseline="0" noProof="0" dirty="0" err="1">
                <a:ln>
                  <a:noFill/>
                </a:ln>
                <a:solidFill>
                  <a:srgbClr val="0000CC"/>
                </a:solidFill>
                <a:effectLst/>
                <a:uLnTx/>
                <a:uFillTx/>
                <a:latin typeface="Calibri" pitchFamily="34" charset="0"/>
                <a:ea typeface="+mn-ea"/>
                <a:cs typeface="+mn-cs"/>
              </a:rPr>
              <a:t>O</a:t>
            </a:r>
            <a:r>
              <a:rPr kumimoji="0" lang="en-US" altLang="en-US" sz="2400" b="0" i="0" u="none" strike="noStrike" kern="1200" cap="none" spc="0" normalizeH="0" baseline="-25000" noProof="0" dirty="0" err="1">
                <a:ln>
                  <a:noFill/>
                </a:ln>
                <a:solidFill>
                  <a:srgbClr val="0000CC"/>
                </a:solidFill>
                <a:effectLst/>
                <a:uLnTx/>
                <a:uFillTx/>
                <a:latin typeface="Calibri" pitchFamily="34" charset="0"/>
                <a:ea typeface="+mn-ea"/>
                <a:cs typeface="+mn-cs"/>
              </a:rPr>
              <a:t>11</a:t>
            </a:r>
            <a:endPar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Heptane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7</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16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Hydrogen monochloride  HCl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Potassium sulfite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Cobalt (II) phosphate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endParaRPr>
          </a:p>
        </p:txBody>
      </p:sp>
      <p:sp>
        <p:nvSpPr>
          <p:cNvPr id="15363" name="Text Box 4"/>
          <p:cNvSpPr txBox="1">
            <a:spLocks noChangeArrowheads="1"/>
          </p:cNvSpPr>
          <p:nvPr/>
        </p:nvSpPr>
        <p:spPr bwMode="auto">
          <a:xfrm>
            <a:off x="4267200" y="3214688"/>
            <a:ext cx="426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Arial" charset="0"/>
                <a:ea typeface="+mn-ea"/>
                <a:cs typeface="+mn-cs"/>
              </a:rPr>
              <a:t>This cannot be reduced any more</a:t>
            </a:r>
          </a:p>
        </p:txBody>
      </p:sp>
    </p:spTree>
    <p:extLst>
      <p:ext uri="{BB962C8B-B14F-4D97-AF65-F5344CB8AC3E}">
        <p14:creationId xmlns:p14="http://schemas.microsoft.com/office/powerpoint/2010/main" val="57687465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8575" y="47625"/>
            <a:ext cx="91440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006600"/>
                </a:solidFill>
                <a:effectLst/>
                <a:uLnTx/>
                <a:uFillTx/>
                <a:latin typeface="Calibri"/>
                <a:ea typeface="+mn-ea"/>
                <a:cs typeface="+mn-cs"/>
              </a:rPr>
              <a:t>60.  </a:t>
            </a:r>
            <a:r>
              <a:rPr kumimoji="0" lang="en-US" altLang="en-US" sz="2400" b="0" i="0" u="none" strike="noStrike" kern="1200" cap="none" spc="0" normalizeH="0" baseline="0" noProof="0" dirty="0">
                <a:ln>
                  <a:noFill/>
                </a:ln>
                <a:solidFill>
                  <a:srgbClr val="FF0000"/>
                </a:solidFill>
                <a:effectLst/>
                <a:uLnTx/>
                <a:uFillTx/>
                <a:latin typeface="Calibri"/>
                <a:ea typeface="+mn-ea"/>
                <a:cs typeface="+mn-cs"/>
              </a:rPr>
              <a:t>What are the empirical formulas for the following compounds?</a:t>
            </a:r>
            <a:br>
              <a:rPr kumimoji="0" lang="en-US" altLang="en-US" sz="2400" b="0" i="0" u="none" strike="noStrike" kern="1200" cap="none" spc="0" normalizeH="0" baseline="0" noProof="0" dirty="0">
                <a:ln>
                  <a:noFill/>
                </a:ln>
                <a:solidFill>
                  <a:srgbClr val="FF0000"/>
                </a:solidFill>
                <a:effectLst/>
                <a:uLnTx/>
                <a:uFillTx/>
                <a:latin typeface="Calibri"/>
                <a:ea typeface="+mn-ea"/>
                <a:cs typeface="+mn-cs"/>
              </a:rPr>
            </a:br>
            <a:endParaRPr kumimoji="0" lang="en-US" altLang="en-US" sz="2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Paraffin wax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26</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52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CH</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Ethene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4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CH</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0000"/>
                </a:solidFill>
                <a:effectLst/>
                <a:uLnTx/>
                <a:uFillTx/>
                <a:latin typeface="Calibri" pitchFamily="34" charset="0"/>
                <a:ea typeface="+mn-ea"/>
                <a:cs typeface="+mn-cs"/>
              </a:rPr>
              <a:t>Decene</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10</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20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CH</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Sucrose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O</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11      </a:t>
            </a:r>
            <a:r>
              <a:rPr kumimoji="0" lang="en-US" altLang="en-US" sz="2400" b="0" i="0" u="none" strike="noStrike" kern="1200" cap="none" spc="0" normalizeH="0" baseline="0" noProof="0" dirty="0" err="1">
                <a:ln>
                  <a:noFill/>
                </a:ln>
                <a:solidFill>
                  <a:srgbClr val="0000CC"/>
                </a:solidFill>
                <a:effectLst/>
                <a:uLnTx/>
                <a:uFillTx/>
                <a:latin typeface="Calibri" pitchFamily="34" charset="0"/>
                <a:ea typeface="+mn-ea"/>
                <a:cs typeface="+mn-cs"/>
              </a:rPr>
              <a:t>C</a:t>
            </a:r>
            <a:r>
              <a:rPr kumimoji="0" lang="en-US" altLang="en-US" sz="2400" b="0" i="0" u="none" strike="noStrike" kern="1200" cap="none" spc="0" normalizeH="0" baseline="-25000" noProof="0" dirty="0" err="1">
                <a:ln>
                  <a:noFill/>
                </a:ln>
                <a:solidFill>
                  <a:srgbClr val="0000CC"/>
                </a:solidFill>
                <a:effectLst/>
                <a:uLnTx/>
                <a:uFillTx/>
                <a:latin typeface="Calibri" pitchFamily="34" charset="0"/>
                <a:ea typeface="+mn-ea"/>
                <a:cs typeface="+mn-cs"/>
              </a:rPr>
              <a:t>12</a:t>
            </a:r>
            <a:r>
              <a:rPr kumimoji="0" lang="en-US" altLang="en-US" sz="2400" b="0" i="0" u="none" strike="noStrike" kern="1200" cap="none" spc="0" normalizeH="0" baseline="0" noProof="0" dirty="0" err="1">
                <a:ln>
                  <a:noFill/>
                </a:ln>
                <a:solidFill>
                  <a:srgbClr val="0000CC"/>
                </a:solidFill>
                <a:effectLst/>
                <a:uLnTx/>
                <a:uFillTx/>
                <a:latin typeface="Calibri" pitchFamily="34" charset="0"/>
                <a:ea typeface="+mn-ea"/>
                <a:cs typeface="+mn-cs"/>
              </a:rPr>
              <a:t>H</a:t>
            </a:r>
            <a:r>
              <a:rPr kumimoji="0" lang="en-US" altLang="en-US" sz="2400" b="0" i="0" u="none" strike="noStrike" kern="1200" cap="none" spc="0" normalizeH="0" baseline="-25000" noProof="0" dirty="0" err="1">
                <a:ln>
                  <a:noFill/>
                </a:ln>
                <a:solidFill>
                  <a:srgbClr val="0000CC"/>
                </a:solidFill>
                <a:effectLst/>
                <a:uLnTx/>
                <a:uFillTx/>
                <a:latin typeface="Calibri" pitchFamily="34" charset="0"/>
                <a:ea typeface="+mn-ea"/>
                <a:cs typeface="+mn-cs"/>
              </a:rPr>
              <a:t>22</a:t>
            </a:r>
            <a:r>
              <a:rPr kumimoji="0" lang="en-US" altLang="en-US" sz="2400" b="0" i="0" u="none" strike="noStrike" kern="1200" cap="none" spc="0" normalizeH="0" baseline="0" noProof="0" dirty="0" err="1">
                <a:ln>
                  <a:noFill/>
                </a:ln>
                <a:solidFill>
                  <a:srgbClr val="0000CC"/>
                </a:solidFill>
                <a:effectLst/>
                <a:uLnTx/>
                <a:uFillTx/>
                <a:latin typeface="Calibri" pitchFamily="34" charset="0"/>
                <a:ea typeface="+mn-ea"/>
                <a:cs typeface="+mn-cs"/>
              </a:rPr>
              <a:t>O</a:t>
            </a:r>
            <a:r>
              <a:rPr kumimoji="0" lang="en-US" altLang="en-US" sz="2400" b="0" i="0" u="none" strike="noStrike" kern="1200" cap="none" spc="0" normalizeH="0" baseline="-25000" noProof="0" dirty="0" err="1">
                <a:ln>
                  <a:noFill/>
                </a:ln>
                <a:solidFill>
                  <a:srgbClr val="0000CC"/>
                </a:solidFill>
                <a:effectLst/>
                <a:uLnTx/>
                <a:uFillTx/>
                <a:latin typeface="Calibri" pitchFamily="34" charset="0"/>
                <a:ea typeface="+mn-ea"/>
                <a:cs typeface="+mn-cs"/>
              </a:rPr>
              <a:t>11</a:t>
            </a:r>
            <a:endPar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Heptane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7</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16           </a:t>
            </a:r>
            <a:r>
              <a:rPr kumimoji="0" lang="en-US" altLang="en-US" sz="2400" b="0" i="0" u="none" strike="noStrike" kern="1200" cap="none" spc="0" normalizeH="0" baseline="0" noProof="0" dirty="0" err="1">
                <a:ln>
                  <a:noFill/>
                </a:ln>
                <a:solidFill>
                  <a:srgbClr val="0000CC"/>
                </a:solidFill>
                <a:effectLst/>
                <a:uLnTx/>
                <a:uFillTx/>
                <a:latin typeface="Calibri" pitchFamily="34" charset="0"/>
                <a:ea typeface="+mn-ea"/>
                <a:cs typeface="+mn-cs"/>
              </a:rPr>
              <a:t>C</a:t>
            </a:r>
            <a:r>
              <a:rPr kumimoji="0" lang="en-US" altLang="en-US" sz="2400" b="0" i="0" u="none" strike="noStrike" kern="1200" cap="none" spc="0" normalizeH="0" baseline="-25000" noProof="0" dirty="0" err="1">
                <a:ln>
                  <a:noFill/>
                </a:ln>
                <a:solidFill>
                  <a:srgbClr val="0000CC"/>
                </a:solidFill>
                <a:effectLst/>
                <a:uLnTx/>
                <a:uFillTx/>
                <a:latin typeface="Calibri" pitchFamily="34" charset="0"/>
                <a:ea typeface="+mn-ea"/>
                <a:cs typeface="+mn-cs"/>
              </a:rPr>
              <a:t>7</a:t>
            </a:r>
            <a:r>
              <a:rPr kumimoji="0" lang="en-US" altLang="en-US" sz="2400" b="0" i="0" u="none" strike="noStrike" kern="1200" cap="none" spc="0" normalizeH="0" baseline="0" noProof="0" dirty="0" err="1">
                <a:ln>
                  <a:noFill/>
                </a:ln>
                <a:solidFill>
                  <a:srgbClr val="0000CC"/>
                </a:solidFill>
                <a:effectLst/>
                <a:uLnTx/>
                <a:uFillTx/>
                <a:latin typeface="Calibri" pitchFamily="34" charset="0"/>
                <a:ea typeface="+mn-ea"/>
                <a:cs typeface="+mn-cs"/>
              </a:rPr>
              <a:t>H</a:t>
            </a:r>
            <a:r>
              <a:rPr kumimoji="0" lang="en-US" altLang="en-US" sz="2400" b="0" i="0" u="none" strike="noStrike" kern="1200" cap="none" spc="0" normalizeH="0" baseline="-25000" noProof="0" dirty="0" err="1">
                <a:ln>
                  <a:noFill/>
                </a:ln>
                <a:solidFill>
                  <a:srgbClr val="0000CC"/>
                </a:solidFill>
                <a:effectLst/>
                <a:uLnTx/>
                <a:uFillTx/>
                <a:latin typeface="Calibri" pitchFamily="34" charset="0"/>
                <a:ea typeface="+mn-ea"/>
                <a:cs typeface="+mn-cs"/>
              </a:rPr>
              <a:t>16</a:t>
            </a:r>
            <a:endPar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Hydrogen monochloride  HCl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Potassium sulfite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Cobalt (II) phosphate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 </a:t>
            </a:r>
            <a:endPar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endParaRPr>
          </a:p>
        </p:txBody>
      </p:sp>
      <p:sp>
        <p:nvSpPr>
          <p:cNvPr id="15363" name="Text Box 4"/>
          <p:cNvSpPr txBox="1">
            <a:spLocks noChangeArrowheads="1"/>
          </p:cNvSpPr>
          <p:nvPr/>
        </p:nvSpPr>
        <p:spPr bwMode="auto">
          <a:xfrm>
            <a:off x="4267200" y="3214688"/>
            <a:ext cx="426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Arial" charset="0"/>
                <a:ea typeface="+mn-ea"/>
                <a:cs typeface="+mn-cs"/>
              </a:rPr>
              <a:t>This cannot be reduced any more</a:t>
            </a:r>
          </a:p>
        </p:txBody>
      </p:sp>
      <p:sp>
        <p:nvSpPr>
          <p:cNvPr id="15364" name="Rectangle 5"/>
          <p:cNvSpPr>
            <a:spLocks noChangeArrowheads="1"/>
          </p:cNvSpPr>
          <p:nvPr/>
        </p:nvSpPr>
        <p:spPr bwMode="auto">
          <a:xfrm>
            <a:off x="3581400" y="3851275"/>
            <a:ext cx="36210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Arial" charset="0"/>
                <a:ea typeface="+mn-ea"/>
                <a:cs typeface="+mn-cs"/>
              </a:rPr>
              <a:t>This cannot be reduced any more</a:t>
            </a:r>
          </a:p>
        </p:txBody>
      </p:sp>
    </p:spTree>
    <p:extLst>
      <p:ext uri="{BB962C8B-B14F-4D97-AF65-F5344CB8AC3E}">
        <p14:creationId xmlns:p14="http://schemas.microsoft.com/office/powerpoint/2010/main" val="132223881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8575" y="47625"/>
            <a:ext cx="91440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006600"/>
                </a:solidFill>
                <a:effectLst/>
                <a:uLnTx/>
                <a:uFillTx/>
                <a:latin typeface="Calibri"/>
                <a:ea typeface="+mn-ea"/>
                <a:cs typeface="+mn-cs"/>
              </a:rPr>
              <a:t>60.  </a:t>
            </a:r>
            <a:r>
              <a:rPr kumimoji="0" lang="en-US" altLang="en-US" sz="2400" b="0" i="0" u="none" strike="noStrike" kern="1200" cap="none" spc="0" normalizeH="0" baseline="0" noProof="0" dirty="0">
                <a:ln>
                  <a:noFill/>
                </a:ln>
                <a:solidFill>
                  <a:srgbClr val="FF0000"/>
                </a:solidFill>
                <a:effectLst/>
                <a:uLnTx/>
                <a:uFillTx/>
                <a:latin typeface="Calibri"/>
                <a:ea typeface="+mn-ea"/>
                <a:cs typeface="+mn-cs"/>
              </a:rPr>
              <a:t>What are the empirical formulas for the following compounds?</a:t>
            </a:r>
            <a:br>
              <a:rPr kumimoji="0" lang="en-US" altLang="en-US" sz="2400" b="0" i="0" u="none" strike="noStrike" kern="1200" cap="none" spc="0" normalizeH="0" baseline="0" noProof="0" dirty="0">
                <a:ln>
                  <a:noFill/>
                </a:ln>
                <a:solidFill>
                  <a:srgbClr val="FF0000"/>
                </a:solidFill>
                <a:effectLst/>
                <a:uLnTx/>
                <a:uFillTx/>
                <a:latin typeface="Calibri"/>
                <a:ea typeface="+mn-ea"/>
                <a:cs typeface="+mn-cs"/>
              </a:rPr>
            </a:br>
            <a:endParaRPr kumimoji="0" lang="en-US" altLang="en-US" sz="2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Paraffin wax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26</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52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CH</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Ethene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4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CH</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0000"/>
                </a:solidFill>
                <a:effectLst/>
                <a:uLnTx/>
                <a:uFillTx/>
                <a:latin typeface="Calibri" pitchFamily="34" charset="0"/>
                <a:ea typeface="+mn-ea"/>
                <a:cs typeface="+mn-cs"/>
              </a:rPr>
              <a:t>Decene</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10</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20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CH</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Sucrose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22</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O</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11      </a:t>
            </a:r>
            <a:r>
              <a:rPr kumimoji="0" lang="en-US" altLang="en-US" sz="2400" b="0" i="0" u="none" strike="noStrike" kern="1200" cap="none" spc="0" normalizeH="0" baseline="0" noProof="0" dirty="0" err="1">
                <a:ln>
                  <a:noFill/>
                </a:ln>
                <a:solidFill>
                  <a:srgbClr val="0000CC"/>
                </a:solidFill>
                <a:effectLst/>
                <a:uLnTx/>
                <a:uFillTx/>
                <a:latin typeface="Calibri" pitchFamily="34" charset="0"/>
                <a:ea typeface="+mn-ea"/>
                <a:cs typeface="+mn-cs"/>
              </a:rPr>
              <a:t>C</a:t>
            </a:r>
            <a:r>
              <a:rPr kumimoji="0" lang="en-US" altLang="en-US" sz="2400" b="0" i="0" u="none" strike="noStrike" kern="1200" cap="none" spc="0" normalizeH="0" baseline="-25000" noProof="0" dirty="0" err="1">
                <a:ln>
                  <a:noFill/>
                </a:ln>
                <a:solidFill>
                  <a:srgbClr val="0000CC"/>
                </a:solidFill>
                <a:effectLst/>
                <a:uLnTx/>
                <a:uFillTx/>
                <a:latin typeface="Calibri" pitchFamily="34" charset="0"/>
                <a:ea typeface="+mn-ea"/>
                <a:cs typeface="+mn-cs"/>
              </a:rPr>
              <a:t>12</a:t>
            </a:r>
            <a:r>
              <a:rPr kumimoji="0" lang="en-US" altLang="en-US" sz="2400" b="0" i="0" u="none" strike="noStrike" kern="1200" cap="none" spc="0" normalizeH="0" baseline="0" noProof="0" dirty="0" err="1">
                <a:ln>
                  <a:noFill/>
                </a:ln>
                <a:solidFill>
                  <a:srgbClr val="0000CC"/>
                </a:solidFill>
                <a:effectLst/>
                <a:uLnTx/>
                <a:uFillTx/>
                <a:latin typeface="Calibri" pitchFamily="34" charset="0"/>
                <a:ea typeface="+mn-ea"/>
                <a:cs typeface="+mn-cs"/>
              </a:rPr>
              <a:t>H</a:t>
            </a:r>
            <a:r>
              <a:rPr kumimoji="0" lang="en-US" altLang="en-US" sz="2400" b="0" i="0" u="none" strike="noStrike" kern="1200" cap="none" spc="0" normalizeH="0" baseline="-25000" noProof="0" dirty="0" err="1">
                <a:ln>
                  <a:noFill/>
                </a:ln>
                <a:solidFill>
                  <a:srgbClr val="0000CC"/>
                </a:solidFill>
                <a:effectLst/>
                <a:uLnTx/>
                <a:uFillTx/>
                <a:latin typeface="Calibri" pitchFamily="34" charset="0"/>
                <a:ea typeface="+mn-ea"/>
                <a:cs typeface="+mn-cs"/>
              </a:rPr>
              <a:t>22</a:t>
            </a:r>
            <a:r>
              <a:rPr kumimoji="0" lang="en-US" altLang="en-US" sz="2400" b="0" i="0" u="none" strike="noStrike" kern="1200" cap="none" spc="0" normalizeH="0" baseline="0" noProof="0" dirty="0" err="1">
                <a:ln>
                  <a:noFill/>
                </a:ln>
                <a:solidFill>
                  <a:srgbClr val="0000CC"/>
                </a:solidFill>
                <a:effectLst/>
                <a:uLnTx/>
                <a:uFillTx/>
                <a:latin typeface="Calibri" pitchFamily="34" charset="0"/>
                <a:ea typeface="+mn-ea"/>
                <a:cs typeface="+mn-cs"/>
              </a:rPr>
              <a:t>O</a:t>
            </a:r>
            <a:r>
              <a:rPr kumimoji="0" lang="en-US" altLang="en-US" sz="2400" b="0" i="0" u="none" strike="noStrike" kern="1200" cap="none" spc="0" normalizeH="0" baseline="-25000" noProof="0" dirty="0" err="1">
                <a:ln>
                  <a:noFill/>
                </a:ln>
                <a:solidFill>
                  <a:srgbClr val="0000CC"/>
                </a:solidFill>
                <a:effectLst/>
                <a:uLnTx/>
                <a:uFillTx/>
                <a:latin typeface="Calibri" pitchFamily="34" charset="0"/>
                <a:ea typeface="+mn-ea"/>
                <a:cs typeface="+mn-cs"/>
              </a:rPr>
              <a:t>11</a:t>
            </a:r>
            <a:endPar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Heptane  C</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7</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a:t>
            </a:r>
            <a:r>
              <a:rPr kumimoji="0" lang="en-US" altLang="en-US" sz="2400" b="0" i="0" u="none" strike="noStrike" kern="1200" cap="none" spc="0" normalizeH="0" baseline="-25000" noProof="0" dirty="0">
                <a:ln>
                  <a:noFill/>
                </a:ln>
                <a:solidFill>
                  <a:srgbClr val="FF0000"/>
                </a:solidFill>
                <a:effectLst/>
                <a:uLnTx/>
                <a:uFillTx/>
                <a:latin typeface="Calibri" pitchFamily="34" charset="0"/>
                <a:ea typeface="+mn-ea"/>
                <a:cs typeface="+mn-cs"/>
              </a:rPr>
              <a:t>16           </a:t>
            </a:r>
            <a:r>
              <a:rPr kumimoji="0" lang="en-US" altLang="en-US" sz="2400" b="0" i="0" u="none" strike="noStrike" kern="1200" cap="none" spc="0" normalizeH="0" baseline="0" noProof="0" dirty="0" err="1">
                <a:ln>
                  <a:noFill/>
                </a:ln>
                <a:solidFill>
                  <a:srgbClr val="0000CC"/>
                </a:solidFill>
                <a:effectLst/>
                <a:uLnTx/>
                <a:uFillTx/>
                <a:latin typeface="Calibri" pitchFamily="34" charset="0"/>
                <a:ea typeface="+mn-ea"/>
                <a:cs typeface="+mn-cs"/>
              </a:rPr>
              <a:t>C</a:t>
            </a:r>
            <a:r>
              <a:rPr kumimoji="0" lang="en-US" altLang="en-US" sz="2400" b="0" i="0" u="none" strike="noStrike" kern="1200" cap="none" spc="0" normalizeH="0" baseline="-25000" noProof="0" dirty="0" err="1">
                <a:ln>
                  <a:noFill/>
                </a:ln>
                <a:solidFill>
                  <a:srgbClr val="0000CC"/>
                </a:solidFill>
                <a:effectLst/>
                <a:uLnTx/>
                <a:uFillTx/>
                <a:latin typeface="Calibri" pitchFamily="34" charset="0"/>
                <a:ea typeface="+mn-ea"/>
                <a:cs typeface="+mn-cs"/>
              </a:rPr>
              <a:t>7</a:t>
            </a:r>
            <a:r>
              <a:rPr kumimoji="0" lang="en-US" altLang="en-US" sz="2400" b="0" i="0" u="none" strike="noStrike" kern="1200" cap="none" spc="0" normalizeH="0" baseline="0" noProof="0" dirty="0" err="1">
                <a:ln>
                  <a:noFill/>
                </a:ln>
                <a:solidFill>
                  <a:srgbClr val="0000CC"/>
                </a:solidFill>
                <a:effectLst/>
                <a:uLnTx/>
                <a:uFillTx/>
                <a:latin typeface="Calibri" pitchFamily="34" charset="0"/>
                <a:ea typeface="+mn-ea"/>
                <a:cs typeface="+mn-cs"/>
              </a:rPr>
              <a:t>H</a:t>
            </a:r>
            <a:r>
              <a:rPr kumimoji="0" lang="en-US" altLang="en-US" sz="2400" b="0" i="0" u="none" strike="noStrike" kern="1200" cap="none" spc="0" normalizeH="0" baseline="-25000" noProof="0" dirty="0" err="1">
                <a:ln>
                  <a:noFill/>
                </a:ln>
                <a:solidFill>
                  <a:srgbClr val="0000CC"/>
                </a:solidFill>
                <a:effectLst/>
                <a:uLnTx/>
                <a:uFillTx/>
                <a:latin typeface="Calibri" pitchFamily="34" charset="0"/>
                <a:ea typeface="+mn-ea"/>
                <a:cs typeface="+mn-cs"/>
              </a:rPr>
              <a:t>16</a:t>
            </a:r>
            <a:endPar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Hydrogen </a:t>
            </a:r>
            <a:r>
              <a:rPr kumimoji="0" lang="en-US" altLang="en-US" sz="2400" b="0" i="0" u="none" strike="noStrike" kern="1200" cap="none" spc="0" normalizeH="0" baseline="0" noProof="0" dirty="0" err="1">
                <a:ln>
                  <a:noFill/>
                </a:ln>
                <a:solidFill>
                  <a:srgbClr val="FF0000"/>
                </a:solidFill>
                <a:effectLst/>
                <a:uLnTx/>
                <a:uFillTx/>
                <a:latin typeface="Calibri" pitchFamily="34" charset="0"/>
                <a:ea typeface="+mn-ea"/>
                <a:cs typeface="+mn-cs"/>
              </a:rPr>
              <a:t>monochloride</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  </a:t>
            </a:r>
            <a:r>
              <a:rPr kumimoji="0" lang="en-US" altLang="en-US" sz="2400" b="0" i="0" u="none" strike="noStrike" kern="1200" cap="none" spc="0" normalizeH="0" baseline="0" noProof="0" dirty="0" err="1">
                <a:ln>
                  <a:noFill/>
                </a:ln>
                <a:solidFill>
                  <a:srgbClr val="FF0000"/>
                </a:solidFill>
                <a:effectLst/>
                <a:uLnTx/>
                <a:uFillTx/>
                <a:latin typeface="Calibri" pitchFamily="34" charset="0"/>
                <a:ea typeface="+mn-ea"/>
                <a:cs typeface="+mn-cs"/>
              </a:rPr>
              <a:t>HCl</a:t>
            </a: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HCl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Potassium sulfite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K</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SO</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itchFamily="34" charset="0"/>
                <a:ea typeface="+mn-ea"/>
                <a:cs typeface="+mn-cs"/>
              </a:rPr>
              <a:t>Cobalt (II) phosphate </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Co</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3</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(PO</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4</a:t>
            </a:r>
            <a:r>
              <a:rPr kumimoji="0" lang="en-US" altLang="en-US" sz="2400" b="0" i="0" u="none" strike="noStrike" kern="1200" cap="none" spc="0" normalizeH="0" baseline="0" noProof="0" dirty="0">
                <a:ln>
                  <a:noFill/>
                </a:ln>
                <a:solidFill>
                  <a:srgbClr val="0000CC"/>
                </a:solidFill>
                <a:effectLst/>
                <a:uLnTx/>
                <a:uFillTx/>
                <a:latin typeface="Calibri" pitchFamily="34" charset="0"/>
                <a:ea typeface="+mn-ea"/>
                <a:cs typeface="+mn-cs"/>
              </a:rPr>
              <a:t>)</a:t>
            </a:r>
            <a:r>
              <a:rPr kumimoji="0" lang="en-US" altLang="en-US" sz="2400" b="0" i="0" u="none" strike="noStrike" kern="1200" cap="none" spc="0" normalizeH="0" baseline="-25000" noProof="0" dirty="0">
                <a:ln>
                  <a:noFill/>
                </a:ln>
                <a:solidFill>
                  <a:srgbClr val="0000CC"/>
                </a:solidFill>
                <a:effectLst/>
                <a:uLnTx/>
                <a:uFillTx/>
                <a:latin typeface="Calibri" pitchFamily="34" charset="0"/>
                <a:ea typeface="+mn-ea"/>
                <a:cs typeface="+mn-cs"/>
              </a:rPr>
              <a:t>2</a:t>
            </a:r>
          </a:p>
        </p:txBody>
      </p:sp>
      <p:sp>
        <p:nvSpPr>
          <p:cNvPr id="15363" name="Text Box 4"/>
          <p:cNvSpPr txBox="1">
            <a:spLocks noChangeArrowheads="1"/>
          </p:cNvSpPr>
          <p:nvPr/>
        </p:nvSpPr>
        <p:spPr bwMode="auto">
          <a:xfrm>
            <a:off x="4267200" y="3214688"/>
            <a:ext cx="426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Arial" charset="0"/>
                <a:ea typeface="+mn-ea"/>
                <a:cs typeface="+mn-cs"/>
              </a:rPr>
              <a:t>This cannot be reduced any more</a:t>
            </a:r>
          </a:p>
        </p:txBody>
      </p:sp>
      <p:sp>
        <p:nvSpPr>
          <p:cNvPr id="15364" name="Rectangle 5"/>
          <p:cNvSpPr>
            <a:spLocks noChangeArrowheads="1"/>
          </p:cNvSpPr>
          <p:nvPr/>
        </p:nvSpPr>
        <p:spPr bwMode="auto">
          <a:xfrm>
            <a:off x="3581400" y="3851275"/>
            <a:ext cx="36210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Arial" charset="0"/>
                <a:ea typeface="+mn-ea"/>
                <a:cs typeface="+mn-cs"/>
              </a:rPr>
              <a:t>This cannot be reduced any more</a:t>
            </a:r>
          </a:p>
        </p:txBody>
      </p:sp>
      <p:sp>
        <p:nvSpPr>
          <p:cNvPr id="15365" name="Rectangle 6"/>
          <p:cNvSpPr>
            <a:spLocks noChangeArrowheads="1"/>
          </p:cNvSpPr>
          <p:nvPr/>
        </p:nvSpPr>
        <p:spPr bwMode="auto">
          <a:xfrm>
            <a:off x="4572000" y="4537348"/>
            <a:ext cx="36210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FF"/>
                </a:solidFill>
                <a:effectLst/>
                <a:uLnTx/>
                <a:uFillTx/>
                <a:latin typeface="Arial" charset="0"/>
                <a:ea typeface="+mn-ea"/>
                <a:cs typeface="+mn-cs"/>
              </a:rPr>
              <a:t>This cannot be reduced any more</a:t>
            </a:r>
          </a:p>
        </p:txBody>
      </p:sp>
      <p:sp>
        <p:nvSpPr>
          <p:cNvPr id="15366" name="Rectangle 7"/>
          <p:cNvSpPr>
            <a:spLocks noChangeArrowheads="1"/>
          </p:cNvSpPr>
          <p:nvPr/>
        </p:nvSpPr>
        <p:spPr bwMode="auto">
          <a:xfrm>
            <a:off x="3581400" y="5268913"/>
            <a:ext cx="36210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Arial" charset="0"/>
                <a:ea typeface="+mn-ea"/>
                <a:cs typeface="+mn-cs"/>
              </a:rPr>
              <a:t>This cannot be reduced any more</a:t>
            </a:r>
          </a:p>
        </p:txBody>
      </p:sp>
      <p:sp>
        <p:nvSpPr>
          <p:cNvPr id="15367" name="Rectangle 8"/>
          <p:cNvSpPr>
            <a:spLocks noChangeArrowheads="1"/>
          </p:cNvSpPr>
          <p:nvPr/>
        </p:nvSpPr>
        <p:spPr bwMode="auto">
          <a:xfrm>
            <a:off x="4343400" y="6030913"/>
            <a:ext cx="36210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Arial" charset="0"/>
                <a:ea typeface="+mn-ea"/>
                <a:cs typeface="+mn-cs"/>
              </a:rPr>
              <a:t>This cannot be reduced any more</a:t>
            </a:r>
          </a:p>
        </p:txBody>
      </p:sp>
    </p:spTree>
    <p:extLst>
      <p:ext uri="{BB962C8B-B14F-4D97-AF65-F5344CB8AC3E}">
        <p14:creationId xmlns:p14="http://schemas.microsoft.com/office/powerpoint/2010/main" val="608992911"/>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76200"/>
            <a:ext cx="91440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61.</a:t>
            </a:r>
            <a:r>
              <a:rPr kumimoji="0" lang="en-US" altLang="en-US" sz="2400" b="0" i="0" u="none" strike="noStrike" kern="1200" cap="none" spc="0" normalizeH="0" baseline="0" noProof="0" dirty="0">
                <a:ln>
                  <a:noFill/>
                </a:ln>
                <a:solidFill>
                  <a:srgbClr val="FF0000"/>
                </a:solidFill>
                <a:effectLst/>
                <a:uLnTx/>
                <a:uFillTx/>
                <a:latin typeface="Arial" charset="0"/>
                <a:ea typeface="+mn-ea"/>
                <a:cs typeface="+mn-cs"/>
              </a:rPr>
              <a:t>  How many electrons in a Mg</a:t>
            </a:r>
            <a:r>
              <a:rPr kumimoji="0" lang="en-US" altLang="en-US" sz="2400" b="0" i="0" u="none" strike="noStrike" kern="1200" cap="none" spc="0" normalizeH="0" baseline="30000" noProof="0" dirty="0">
                <a:ln>
                  <a:noFill/>
                </a:ln>
                <a:solidFill>
                  <a:srgbClr val="FF0000"/>
                </a:solidFill>
                <a:effectLst/>
                <a:uLnTx/>
                <a:uFillTx/>
                <a:latin typeface="Arial" charset="0"/>
                <a:ea typeface="+mn-ea"/>
                <a:cs typeface="+mn-cs"/>
              </a:rPr>
              <a:t>+2</a:t>
            </a:r>
            <a:r>
              <a:rPr kumimoji="0" lang="en-US" altLang="en-US" sz="2400" b="0" i="0" u="none" strike="noStrike" kern="1200" cap="none" spc="0" normalizeH="0" baseline="0" noProof="0" dirty="0">
                <a:ln>
                  <a:noFill/>
                </a:ln>
                <a:solidFill>
                  <a:srgbClr val="FF0000"/>
                </a:solidFill>
                <a:effectLst/>
                <a:uLnTx/>
                <a:uFillTx/>
                <a:latin typeface="Arial" charset="0"/>
                <a:ea typeface="+mn-ea"/>
                <a:cs typeface="+mn-cs"/>
              </a:rPr>
              <a:t> cation?  </a:t>
            </a:r>
            <a:r>
              <a:rPr kumimoji="0" lang="en-US" altLang="en-US" sz="2000" b="1" i="0" u="none" strike="noStrike" kern="1200" cap="none" spc="0" normalizeH="0" baseline="0" noProof="0" dirty="0">
                <a:ln>
                  <a:noFill/>
                </a:ln>
                <a:solidFill>
                  <a:srgbClr val="006600"/>
                </a:solidFill>
                <a:effectLst/>
                <a:uLnTx/>
                <a:uFillTx/>
                <a:latin typeface="Arial" charset="0"/>
                <a:ea typeface="+mn-ea"/>
                <a:cs typeface="+mn-cs"/>
              </a:rPr>
              <a:t>Many will choose 12 e</a:t>
            </a:r>
            <a:r>
              <a:rPr kumimoji="0" lang="en-US" altLang="en-US" sz="2000" b="1" i="0" u="none" strike="noStrike" kern="1200" cap="none" spc="0" normalizeH="0" baseline="30000" noProof="0" dirty="0">
                <a:ln>
                  <a:noFill/>
                </a:ln>
                <a:solidFill>
                  <a:srgbClr val="006600"/>
                </a:solidFill>
                <a:effectLst/>
                <a:uLnTx/>
                <a:uFillTx/>
                <a:latin typeface="Arial" charset="0"/>
                <a:ea typeface="+mn-ea"/>
                <a:cs typeface="+mn-cs"/>
              </a:rPr>
              <a:t>―</a:t>
            </a:r>
            <a:r>
              <a:rPr kumimoji="0" lang="en-US" altLang="en-US" sz="2000" b="1" i="0" u="none" strike="noStrike" kern="1200" cap="none" spc="0" normalizeH="0" baseline="0" noProof="0" dirty="0">
                <a:ln>
                  <a:noFill/>
                </a:ln>
                <a:solidFill>
                  <a:srgbClr val="0066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mn-ea"/>
                <a:cs typeface="+mn-cs"/>
              </a:rPr>
              <a:t>Let’s practice a few of these.</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62.</a:t>
            </a: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How many electrons in the following species?</a:t>
            </a:r>
            <a:b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b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 name="Table 1"/>
          <p:cNvGraphicFramePr>
            <a:graphicFrameLocks noGrp="1"/>
          </p:cNvGraphicFramePr>
          <p:nvPr/>
        </p:nvGraphicFramePr>
        <p:xfrm>
          <a:off x="533400" y="2672273"/>
          <a:ext cx="8229600" cy="395712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47475">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Al</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chemeClr val="tx1"/>
                          </a:solidFill>
                          <a:latin typeface="Times New Roman" panose="02020603050405020304" pitchFamily="18" charset="0"/>
                          <a:cs typeface="Times New Roman" panose="02020603050405020304"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p>
                      <a:pPr algn="l"/>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+4</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F</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S</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N</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latin typeface="Times New Roman" panose="02020603050405020304" pitchFamily="18" charset="0"/>
                          <a:cs typeface="Times New Roman" panose="02020603050405020304" pitchFamily="18" charset="0"/>
                        </a:rPr>
                        <a:t>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69884">
                <a:tc>
                  <a:txBody>
                    <a:bodyPr/>
                    <a:lstStyle/>
                    <a:p>
                      <a:pPr algn="l"/>
                      <a:r>
                        <a:rPr lang="en-US" sz="2400" b="0" dirty="0">
                          <a:latin typeface="Times New Roman" panose="02020603050405020304" pitchFamily="18" charset="0"/>
                          <a:cs typeface="Times New Roman" panose="02020603050405020304" pitchFamily="18" charset="0"/>
                        </a:rPr>
                        <a:t>Cl</a:t>
                      </a:r>
                      <a:r>
                        <a:rPr lang="en-US" sz="2400" b="0" baseline="300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latin typeface="Times New Roman" panose="02020603050405020304" pitchFamily="18" charset="0"/>
                          <a:cs typeface="Times New Roman" panose="02020603050405020304" pitchFamily="18" charset="0"/>
                        </a:rPr>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Na</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latin typeface="Times New Roman" panose="02020603050405020304" pitchFamily="18" charset="0"/>
                          <a:cs typeface="Times New Roman" panose="02020603050405020304" pitchFamily="18" charset="0"/>
                        </a:rPr>
                        <a:t>Mn</a:t>
                      </a:r>
                      <a:r>
                        <a:rPr lang="en-US" sz="2400" b="0" baseline="30000"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666508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76200"/>
            <a:ext cx="9144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61.</a:t>
            </a:r>
            <a:r>
              <a:rPr kumimoji="0" lang="en-US" altLang="en-US" sz="2400" b="0" i="0" u="none" strike="noStrike" kern="1200" cap="none" spc="0" normalizeH="0" baseline="0" noProof="0" dirty="0">
                <a:ln>
                  <a:noFill/>
                </a:ln>
                <a:solidFill>
                  <a:srgbClr val="FF0000"/>
                </a:solidFill>
                <a:effectLst/>
                <a:uLnTx/>
                <a:uFillTx/>
                <a:latin typeface="Arial" charset="0"/>
                <a:ea typeface="+mn-ea"/>
                <a:cs typeface="+mn-cs"/>
              </a:rPr>
              <a:t>  How many electrons in a Mg</a:t>
            </a:r>
            <a:r>
              <a:rPr kumimoji="0" lang="en-US" altLang="en-US" sz="2400" b="0" i="0" u="none" strike="noStrike" kern="1200" cap="none" spc="0" normalizeH="0" baseline="30000" noProof="0" dirty="0">
                <a:ln>
                  <a:noFill/>
                </a:ln>
                <a:solidFill>
                  <a:srgbClr val="FF0000"/>
                </a:solidFill>
                <a:effectLst/>
                <a:uLnTx/>
                <a:uFillTx/>
                <a:latin typeface="Arial" charset="0"/>
                <a:ea typeface="+mn-ea"/>
                <a:cs typeface="+mn-cs"/>
              </a:rPr>
              <a:t>+2</a:t>
            </a:r>
            <a:r>
              <a:rPr kumimoji="0" lang="en-US" altLang="en-US" sz="2400" b="0" i="0" u="none" strike="noStrike" kern="1200" cap="none" spc="0" normalizeH="0" baseline="0" noProof="0" dirty="0">
                <a:ln>
                  <a:noFill/>
                </a:ln>
                <a:solidFill>
                  <a:srgbClr val="FF0000"/>
                </a:solidFill>
                <a:effectLst/>
                <a:uLnTx/>
                <a:uFillTx/>
                <a:latin typeface="Arial" charset="0"/>
                <a:ea typeface="+mn-ea"/>
                <a:cs typeface="+mn-cs"/>
              </a:rPr>
              <a:t> cation?  </a:t>
            </a:r>
            <a:r>
              <a:rPr kumimoji="0" lang="en-US" altLang="en-US" sz="2000" b="1" i="0" u="none" strike="noStrike" kern="1200" cap="none" spc="0" normalizeH="0" baseline="0" noProof="0" dirty="0">
                <a:ln>
                  <a:noFill/>
                </a:ln>
                <a:solidFill>
                  <a:srgbClr val="006600"/>
                </a:solidFill>
                <a:effectLst/>
                <a:uLnTx/>
                <a:uFillTx/>
                <a:latin typeface="Arial" charset="0"/>
                <a:ea typeface="+mn-ea"/>
                <a:cs typeface="+mn-cs"/>
              </a:rPr>
              <a:t>Many will choose 12 e</a:t>
            </a:r>
            <a:r>
              <a:rPr kumimoji="0" lang="en-US" altLang="en-US" sz="2000" b="1" i="0" u="none" strike="noStrike" kern="1200" cap="none" spc="0" normalizeH="0" baseline="30000" noProof="0" dirty="0">
                <a:ln>
                  <a:noFill/>
                </a:ln>
                <a:solidFill>
                  <a:srgbClr val="006600"/>
                </a:solidFill>
                <a:effectLst/>
                <a:uLnTx/>
                <a:uFillTx/>
                <a:latin typeface="Arial" charset="0"/>
                <a:ea typeface="+mn-ea"/>
                <a:cs typeface="+mn-cs"/>
              </a:rPr>
              <a:t>―</a:t>
            </a:r>
            <a:r>
              <a:rPr kumimoji="0" lang="en-US" altLang="en-US" sz="2000" b="1" i="0" u="none" strike="noStrike" kern="1200" cap="none" spc="0" normalizeH="0" baseline="0" noProof="0" dirty="0">
                <a:ln>
                  <a:noFill/>
                </a:ln>
                <a:solidFill>
                  <a:srgbClr val="0066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Mg atom has 12 e</a:t>
            </a:r>
            <a:r>
              <a:rPr kumimoji="0" lang="en-US" altLang="en-US" i="0" u="none" strike="noStrike" kern="1200" cap="none" spc="0" normalizeH="0" baseline="3000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but the Mg+2 cation has 10</a:t>
            </a:r>
            <a:r>
              <a:rPr kumimoji="0" lang="en-US" altLang="en-US"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e</a:t>
            </a:r>
            <a:r>
              <a:rPr kumimoji="0" lang="en-US" altLang="en-US" i="0" u="none" strike="noStrike" kern="1200" cap="none" spc="0" normalizeH="0" baseline="30000" noProof="0" dirty="0">
                <a:ln>
                  <a:noFill/>
                </a:ln>
                <a:solidFill>
                  <a:srgbClr val="7030A0"/>
                </a:solidFill>
                <a:effectLst/>
                <a:uLnTx/>
                <a:uFillTx/>
                <a:latin typeface="Times New Roman" panose="02020603050405020304" pitchFamily="18" charset="0"/>
                <a:cs typeface="Times New Roman" panose="02020603050405020304" pitchFamily="18" charset="0"/>
              </a:rPr>
              <a:t>―</a:t>
            </a:r>
            <a:endParaRPr kumimoji="0" lang="en-US" altLang="en-US"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62.</a:t>
            </a: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How many electrons in the following species?</a:t>
            </a:r>
            <a:b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b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 name="Table 1"/>
          <p:cNvGraphicFramePr>
            <a:graphicFrameLocks noGrp="1"/>
          </p:cNvGraphicFramePr>
          <p:nvPr/>
        </p:nvGraphicFramePr>
        <p:xfrm>
          <a:off x="533400" y="2672273"/>
          <a:ext cx="8229600" cy="395712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47475">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Al</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chemeClr val="tx1"/>
                          </a:solidFill>
                          <a:latin typeface="Times New Roman" panose="02020603050405020304" pitchFamily="18" charset="0"/>
                          <a:cs typeface="Times New Roman" panose="02020603050405020304"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p>
                      <a:pPr algn="l"/>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+4</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F</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S</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N</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latin typeface="Times New Roman" panose="02020603050405020304" pitchFamily="18" charset="0"/>
                          <a:cs typeface="Times New Roman" panose="02020603050405020304" pitchFamily="18" charset="0"/>
                        </a:rPr>
                        <a:t>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69884">
                <a:tc>
                  <a:txBody>
                    <a:bodyPr/>
                    <a:lstStyle/>
                    <a:p>
                      <a:pPr algn="l"/>
                      <a:r>
                        <a:rPr lang="en-US" sz="2400" b="0" dirty="0">
                          <a:latin typeface="Times New Roman" panose="02020603050405020304" pitchFamily="18" charset="0"/>
                          <a:cs typeface="Times New Roman" panose="02020603050405020304" pitchFamily="18" charset="0"/>
                        </a:rPr>
                        <a:t>Cl</a:t>
                      </a:r>
                      <a:r>
                        <a:rPr lang="en-US" sz="2400" b="0" baseline="300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latin typeface="Times New Roman" panose="02020603050405020304" pitchFamily="18" charset="0"/>
                          <a:cs typeface="Times New Roman" panose="02020603050405020304" pitchFamily="18" charset="0"/>
                        </a:rPr>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Na</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latin typeface="Times New Roman" panose="02020603050405020304" pitchFamily="18" charset="0"/>
                          <a:cs typeface="Times New Roman" panose="02020603050405020304" pitchFamily="18" charset="0"/>
                        </a:rPr>
                        <a:t>Mn</a:t>
                      </a:r>
                      <a:r>
                        <a:rPr lang="en-US" sz="2400" b="0" baseline="30000"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683370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76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62.</a:t>
            </a: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How many electrons in the following species?</a:t>
            </a:r>
            <a:b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b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 name="Table 1"/>
          <p:cNvGraphicFramePr>
            <a:graphicFrameLocks noGrp="1"/>
          </p:cNvGraphicFramePr>
          <p:nvPr/>
        </p:nvGraphicFramePr>
        <p:xfrm>
          <a:off x="533400" y="2672273"/>
          <a:ext cx="8229600" cy="395712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47475">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Al</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solidFill>
                            <a:schemeClr val="tx1"/>
                          </a:solidFill>
                          <a:latin typeface="Times New Roman" panose="02020603050405020304" pitchFamily="18" charset="0"/>
                          <a:cs typeface="Times New Roman" panose="02020603050405020304"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p>
                      <a:pPr algn="l"/>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+4</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F</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S</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N</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latin typeface="Times New Roman" panose="02020603050405020304" pitchFamily="18" charset="0"/>
                          <a:cs typeface="Times New Roman" panose="02020603050405020304" pitchFamily="18" charset="0"/>
                        </a:rPr>
                        <a:t>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69884">
                <a:tc>
                  <a:txBody>
                    <a:bodyPr/>
                    <a:lstStyle/>
                    <a:p>
                      <a:pPr algn="l"/>
                      <a:r>
                        <a:rPr lang="en-US" sz="2400" b="0" dirty="0">
                          <a:latin typeface="Times New Roman" panose="02020603050405020304" pitchFamily="18" charset="0"/>
                          <a:cs typeface="Times New Roman" panose="02020603050405020304" pitchFamily="18" charset="0"/>
                        </a:rPr>
                        <a:t>Cl</a:t>
                      </a:r>
                      <a:r>
                        <a:rPr lang="en-US" sz="2400" b="0" baseline="300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latin typeface="Times New Roman" panose="02020603050405020304" pitchFamily="18" charset="0"/>
                          <a:cs typeface="Times New Roman" panose="02020603050405020304" pitchFamily="18" charset="0"/>
                        </a:rPr>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Na</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dirty="0">
                          <a:latin typeface="Times New Roman" panose="02020603050405020304" pitchFamily="18" charset="0"/>
                          <a:cs typeface="Times New Roman" panose="02020603050405020304" pitchFamily="18" charset="0"/>
                        </a:rPr>
                        <a:t>Mn</a:t>
                      </a:r>
                      <a:r>
                        <a:rPr lang="en-US" sz="2400" b="0" baseline="30000"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5213454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76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62.</a:t>
            </a: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How many electrons in the following species?</a:t>
            </a:r>
            <a:b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b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 name="Table 1"/>
          <p:cNvGraphicFramePr>
            <a:graphicFrameLocks noGrp="1"/>
          </p:cNvGraphicFramePr>
          <p:nvPr/>
        </p:nvGraphicFramePr>
        <p:xfrm>
          <a:off x="533400" y="2672273"/>
          <a:ext cx="8229600" cy="395712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47475">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Al</a:t>
                      </a:r>
                      <a:r>
                        <a:rPr lang="en-US" altLang="en-US" sz="2400" b="0" baseline="30000" dirty="0">
                          <a:solidFill>
                            <a:prstClr val="black"/>
                          </a:solidFill>
                          <a:latin typeface="Times New Roman" panose="02020603050405020304" pitchFamily="18" charset="0"/>
                          <a:cs typeface="Times New Roman" panose="02020603050405020304" pitchFamily="18" charset="0"/>
                        </a:rPr>
                        <a:t>+3   </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solidFill>
                            <a:schemeClr val="tx1"/>
                          </a:solidFill>
                          <a:latin typeface="Times New Roman" panose="02020603050405020304" pitchFamily="18" charset="0"/>
                          <a:cs typeface="Times New Roman" panose="02020603050405020304"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p>
                      <a:pPr algn="l"/>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0"/>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+4</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F</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S</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1"/>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N</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2"/>
                  </a:ext>
                </a:extLst>
              </a:tr>
              <a:tr h="969884">
                <a:tc>
                  <a:txBody>
                    <a:bodyPr/>
                    <a:lstStyle/>
                    <a:p>
                      <a:pPr algn="l"/>
                      <a:r>
                        <a:rPr lang="en-US" sz="2400" b="0" dirty="0">
                          <a:latin typeface="Times New Roman" panose="02020603050405020304" pitchFamily="18" charset="0"/>
                          <a:cs typeface="Times New Roman" panose="02020603050405020304" pitchFamily="18" charset="0"/>
                        </a:rPr>
                        <a:t>Cl</a:t>
                      </a:r>
                      <a:r>
                        <a:rPr lang="en-US" sz="2400" b="0" baseline="300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Na</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Mn</a:t>
                      </a:r>
                      <a:r>
                        <a:rPr lang="en-US" sz="2400" b="0" baseline="30000"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12954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309442899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76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62.</a:t>
            </a: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How many electrons in the following species?</a:t>
            </a:r>
            <a:b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b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 name="Table 1"/>
          <p:cNvGraphicFramePr>
            <a:graphicFrameLocks noGrp="1"/>
          </p:cNvGraphicFramePr>
          <p:nvPr/>
        </p:nvGraphicFramePr>
        <p:xfrm>
          <a:off x="533400" y="2672273"/>
          <a:ext cx="8229600" cy="395712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47475">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Al</a:t>
                      </a:r>
                      <a:r>
                        <a:rPr lang="en-US" altLang="en-US" sz="2400" b="0" baseline="30000" dirty="0">
                          <a:solidFill>
                            <a:prstClr val="black"/>
                          </a:solidFill>
                          <a:latin typeface="Times New Roman" panose="02020603050405020304" pitchFamily="18" charset="0"/>
                          <a:cs typeface="Times New Roman" panose="02020603050405020304" pitchFamily="18" charset="0"/>
                        </a:rPr>
                        <a:t>+3   </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solidFill>
                            <a:schemeClr val="tx1"/>
                          </a:solidFill>
                          <a:latin typeface="Times New Roman" panose="02020603050405020304" pitchFamily="18" charset="0"/>
                          <a:cs typeface="Times New Roman" panose="02020603050405020304"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p>
                      <a:pPr algn="l"/>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0"/>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+4</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F</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S</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1"/>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N</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2"/>
                  </a:ext>
                </a:extLst>
              </a:tr>
              <a:tr h="969884">
                <a:tc>
                  <a:txBody>
                    <a:bodyPr/>
                    <a:lstStyle/>
                    <a:p>
                      <a:pPr algn="l"/>
                      <a:r>
                        <a:rPr lang="en-US" sz="2400" b="0" dirty="0">
                          <a:latin typeface="Times New Roman" panose="02020603050405020304" pitchFamily="18" charset="0"/>
                          <a:cs typeface="Times New Roman" panose="02020603050405020304" pitchFamily="18" charset="0"/>
                        </a:rPr>
                        <a:t>Cl</a:t>
                      </a:r>
                      <a:r>
                        <a:rPr lang="en-US" sz="2400" b="0" baseline="300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Na</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Mn</a:t>
                      </a:r>
                      <a:r>
                        <a:rPr lang="en-US" sz="2400" b="0" baseline="30000"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12954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5" name="TextBox 4"/>
          <p:cNvSpPr txBox="1"/>
          <p:nvPr/>
        </p:nvSpPr>
        <p:spPr>
          <a:xfrm>
            <a:off x="31242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13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33741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3EBFF"/>
        </a:solidFill>
        <a:effectLst/>
      </p:bgPr>
    </p:bg>
    <p:spTree>
      <p:nvGrpSpPr>
        <p:cNvPr id="1" name=""/>
        <p:cNvGrpSpPr/>
        <p:nvPr/>
      </p:nvGrpSpPr>
      <p:grpSpPr>
        <a:xfrm>
          <a:off x="0" y="0"/>
          <a:ext cx="0" cy="0"/>
          <a:chOff x="0" y="0"/>
          <a:chExt cx="0" cy="0"/>
        </a:xfrm>
      </p:grpSpPr>
      <p:sp>
        <p:nvSpPr>
          <p:cNvPr id="10243" name="TextBox 4"/>
          <p:cNvSpPr txBox="1">
            <a:spLocks noChangeArrowheads="1"/>
          </p:cNvSpPr>
          <p:nvPr/>
        </p:nvSpPr>
        <p:spPr bwMode="auto">
          <a:xfrm>
            <a:off x="-22578" y="3645436"/>
            <a:ext cx="586740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dirty="0"/>
              <a:t> MgO</a:t>
            </a:r>
          </a:p>
          <a:p>
            <a:pPr algn="ctr" eaLnBrk="1" hangingPunct="1">
              <a:spcBef>
                <a:spcPct val="0"/>
              </a:spcBef>
              <a:buFontTx/>
              <a:buNone/>
            </a:pPr>
            <a:endParaRPr lang="en-US" altLang="en-US" sz="2400" dirty="0"/>
          </a:p>
          <a:p>
            <a:pPr eaLnBrk="1" hangingPunct="1">
              <a:spcBef>
                <a:spcPct val="0"/>
              </a:spcBef>
              <a:buFontTx/>
              <a:buNone/>
            </a:pPr>
            <a:r>
              <a:rPr lang="en-US" altLang="en-US" sz="4000" dirty="0"/>
              <a:t>Mg    1 x 24 g = 24 g</a:t>
            </a:r>
            <a:br>
              <a:rPr lang="en-US" altLang="en-US" sz="1800" dirty="0"/>
            </a:br>
            <a:r>
              <a:rPr lang="en-US" altLang="en-US" sz="900" dirty="0"/>
              <a:t> </a:t>
            </a:r>
            <a:endParaRPr lang="en-US" altLang="en-US" sz="4000" dirty="0"/>
          </a:p>
          <a:p>
            <a:pPr eaLnBrk="1" hangingPunct="1">
              <a:spcBef>
                <a:spcPct val="0"/>
              </a:spcBef>
              <a:buFontTx/>
              <a:buNone/>
            </a:pPr>
            <a:r>
              <a:rPr lang="en-US" altLang="en-US" sz="4000" dirty="0"/>
              <a:t> O     1 x 16 g = 16 g    </a:t>
            </a:r>
          </a:p>
        </p:txBody>
      </p:sp>
      <p:cxnSp>
        <p:nvCxnSpPr>
          <p:cNvPr id="2" name="Straight Connector 1">
            <a:extLst>
              <a:ext uri="{FF2B5EF4-FFF2-40B4-BE49-F238E27FC236}">
                <a16:creationId xmlns:a16="http://schemas.microsoft.com/office/drawing/2014/main" id="{BB608109-4F53-F78B-82CC-9161DDCF2D34}"/>
              </a:ext>
            </a:extLst>
          </p:cNvPr>
          <p:cNvCxnSpPr/>
          <p:nvPr/>
        </p:nvCxnSpPr>
        <p:spPr>
          <a:xfrm>
            <a:off x="0" y="44196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E99AE213-2A94-7413-4520-44BA6C65D800}"/>
              </a:ext>
            </a:extLst>
          </p:cNvPr>
          <p:cNvSpPr txBox="1">
            <a:spLocks noChangeArrowheads="1"/>
          </p:cNvSpPr>
          <p:nvPr/>
        </p:nvSpPr>
        <p:spPr bwMode="auto">
          <a:xfrm>
            <a:off x="0" y="0"/>
            <a:ext cx="9144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latin typeface="Comic Sans MS" pitchFamily="66" charset="0"/>
              </a:rPr>
              <a:t>12.  What is the mass of one mole of magnesium oxide?</a:t>
            </a:r>
            <a:br>
              <a:rPr lang="en-US" altLang="en-US" sz="2400" dirty="0">
                <a:latin typeface="Comic Sans MS" pitchFamily="66" charset="0"/>
              </a:rPr>
            </a:br>
            <a:r>
              <a:rPr lang="en-US" altLang="en-US" sz="2400" dirty="0">
                <a:latin typeface="Comic Sans MS" pitchFamily="66" charset="0"/>
              </a:rPr>
              <a:t>      </a:t>
            </a:r>
            <a:r>
              <a:rPr lang="en-US" altLang="en-US" sz="2400" i="1" dirty="0">
                <a:latin typeface="Comic Sans MS" pitchFamily="66" charset="0"/>
              </a:rPr>
              <a:t> </a:t>
            </a:r>
          </a:p>
          <a:p>
            <a:pPr eaLnBrk="1" hangingPunct="1">
              <a:spcBef>
                <a:spcPct val="50000"/>
              </a:spcBef>
              <a:buFontTx/>
              <a:buNone/>
            </a:pPr>
            <a:r>
              <a:rPr lang="en-US" altLang="en-US" sz="2400" i="1" dirty="0">
                <a:latin typeface="Comic Sans MS" pitchFamily="66" charset="0"/>
              </a:rPr>
              <a:t>12b.  Or what is the </a:t>
            </a:r>
            <a:r>
              <a:rPr lang="en-US" altLang="en-US" sz="2400" b="1" i="1" dirty="0">
                <a:latin typeface="Comic Sans MS" pitchFamily="66" charset="0"/>
              </a:rPr>
              <a:t>molar mass </a:t>
            </a:r>
            <a:r>
              <a:rPr lang="en-US" altLang="en-US" sz="2400" i="1" dirty="0">
                <a:latin typeface="Comic Sans MS" pitchFamily="66" charset="0"/>
              </a:rPr>
              <a:t>of magnesium oxide?  </a:t>
            </a:r>
            <a:br>
              <a:rPr lang="en-US" altLang="en-US" sz="2400" i="1" dirty="0">
                <a:latin typeface="Comic Sans MS" pitchFamily="66" charset="0"/>
              </a:rPr>
            </a:br>
            <a:r>
              <a:rPr lang="en-US" altLang="en-US" sz="2400" i="1" dirty="0">
                <a:latin typeface="Comic Sans MS" pitchFamily="66" charset="0"/>
              </a:rPr>
              <a:t>        (means the same thing)</a:t>
            </a:r>
          </a:p>
          <a:p>
            <a:pPr eaLnBrk="1" hangingPunct="1">
              <a:spcBef>
                <a:spcPct val="50000"/>
              </a:spcBef>
              <a:buFontTx/>
              <a:buNone/>
            </a:pPr>
            <a:r>
              <a:rPr lang="en-US" altLang="en-US" sz="2400" b="1" dirty="0">
                <a:solidFill>
                  <a:srgbClr val="0000CC"/>
                </a:solidFill>
                <a:latin typeface="Comic Sans MS" pitchFamily="66" charset="0"/>
              </a:rPr>
              <a:t>14.  </a:t>
            </a:r>
            <a:r>
              <a:rPr lang="en-US" altLang="en-US" sz="2400" b="1" u="sng" dirty="0">
                <a:solidFill>
                  <a:srgbClr val="0000CC"/>
                </a:solidFill>
                <a:latin typeface="Comic Sans MS" pitchFamily="66" charset="0"/>
              </a:rPr>
              <a:t>One mole</a:t>
            </a:r>
            <a:r>
              <a:rPr lang="en-US" altLang="en-US" sz="2400" b="1" dirty="0">
                <a:solidFill>
                  <a:srgbClr val="0000CC"/>
                </a:solidFill>
                <a:latin typeface="Comic Sans MS" pitchFamily="66" charset="0"/>
              </a:rPr>
              <a:t> of a substance = its </a:t>
            </a:r>
            <a:r>
              <a:rPr lang="en-US" altLang="en-US" sz="2400" b="1" u="sng" dirty="0">
                <a:solidFill>
                  <a:srgbClr val="0000CC"/>
                </a:solidFill>
                <a:latin typeface="Comic Sans MS" pitchFamily="66" charset="0"/>
              </a:rPr>
              <a:t>molar mass</a:t>
            </a:r>
            <a:r>
              <a:rPr lang="en-US" altLang="en-US" sz="2400" b="1" dirty="0">
                <a:solidFill>
                  <a:srgbClr val="0000CC"/>
                </a:solidFill>
                <a:latin typeface="Comic Sans MS" pitchFamily="66" charset="0"/>
              </a:rPr>
              <a:t>               </a:t>
            </a:r>
            <a:br>
              <a:rPr lang="en-US" altLang="en-US" sz="2400" b="1" dirty="0">
                <a:solidFill>
                  <a:srgbClr val="0000CC"/>
                </a:solidFill>
                <a:latin typeface="Comic Sans MS" pitchFamily="66" charset="0"/>
              </a:rPr>
            </a:br>
            <a:r>
              <a:rPr lang="en-US" altLang="en-US" sz="2400" b="1" dirty="0">
                <a:solidFill>
                  <a:srgbClr val="0000CC"/>
                </a:solidFill>
                <a:latin typeface="Comic Sans MS" pitchFamily="66" charset="0"/>
              </a:rPr>
              <a:t>      </a:t>
            </a:r>
            <a:r>
              <a:rPr lang="en-US" altLang="en-US" sz="2400" i="1" dirty="0">
                <a:solidFill>
                  <a:srgbClr val="0000CC"/>
                </a:solidFill>
                <a:latin typeface="Comic Sans MS" pitchFamily="66" charset="0"/>
              </a:rPr>
              <a:t>That’s vocabulary.</a:t>
            </a:r>
          </a:p>
          <a:p>
            <a:pPr eaLnBrk="1" hangingPunct="1">
              <a:spcBef>
                <a:spcPct val="50000"/>
              </a:spcBef>
              <a:buFontTx/>
              <a:buNone/>
            </a:pPr>
            <a:r>
              <a:rPr lang="en-US" altLang="en-US" sz="2400" dirty="0">
                <a:solidFill>
                  <a:srgbClr val="FF0000"/>
                </a:solidFill>
                <a:latin typeface="Comic Sans MS" pitchFamily="66" charset="0"/>
              </a:rPr>
              <a:t>To do this, write the formula, underline it, and list the atoms in the compound like this</a:t>
            </a:r>
          </a:p>
        </p:txBody>
      </p:sp>
    </p:spTree>
    <p:extLst>
      <p:ext uri="{BB962C8B-B14F-4D97-AF65-F5344CB8AC3E}">
        <p14:creationId xmlns:p14="http://schemas.microsoft.com/office/powerpoint/2010/main" val="9708977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76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62.</a:t>
            </a: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How many electrons in the following species?</a:t>
            </a:r>
            <a:b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b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 name="Table 1"/>
          <p:cNvGraphicFramePr>
            <a:graphicFrameLocks noGrp="1"/>
          </p:cNvGraphicFramePr>
          <p:nvPr/>
        </p:nvGraphicFramePr>
        <p:xfrm>
          <a:off x="533400" y="2672273"/>
          <a:ext cx="8229600" cy="395712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47475">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Al</a:t>
                      </a:r>
                      <a:r>
                        <a:rPr lang="en-US" altLang="en-US" sz="2400" b="0" baseline="30000" dirty="0">
                          <a:solidFill>
                            <a:prstClr val="black"/>
                          </a:solidFill>
                          <a:latin typeface="Times New Roman" panose="02020603050405020304" pitchFamily="18" charset="0"/>
                          <a:cs typeface="Times New Roman" panose="02020603050405020304" pitchFamily="18" charset="0"/>
                        </a:rPr>
                        <a:t>+3   </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solidFill>
                            <a:schemeClr val="tx1"/>
                          </a:solidFill>
                          <a:latin typeface="Times New Roman" panose="02020603050405020304" pitchFamily="18" charset="0"/>
                          <a:cs typeface="Times New Roman" panose="02020603050405020304"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p>
                      <a:pPr algn="l"/>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0"/>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+4</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F</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S</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1"/>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N</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2"/>
                  </a:ext>
                </a:extLst>
              </a:tr>
              <a:tr h="969884">
                <a:tc>
                  <a:txBody>
                    <a:bodyPr/>
                    <a:lstStyle/>
                    <a:p>
                      <a:pPr algn="l"/>
                      <a:r>
                        <a:rPr lang="en-US" sz="2400" b="0" dirty="0">
                          <a:latin typeface="Times New Roman" panose="02020603050405020304" pitchFamily="18" charset="0"/>
                          <a:cs typeface="Times New Roman" panose="02020603050405020304" pitchFamily="18" charset="0"/>
                        </a:rPr>
                        <a:t>Cl</a:t>
                      </a:r>
                      <a:r>
                        <a:rPr lang="en-US" sz="2400" b="0" baseline="300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Na</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Mn</a:t>
                      </a:r>
                      <a:r>
                        <a:rPr lang="en-US" sz="2400" b="0" baseline="30000"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12954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5" name="TextBox 4"/>
          <p:cNvSpPr txBox="1"/>
          <p:nvPr/>
        </p:nvSpPr>
        <p:spPr>
          <a:xfrm>
            <a:off x="31242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13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6" name="TextBox 5"/>
          <p:cNvSpPr txBox="1"/>
          <p:nvPr/>
        </p:nvSpPr>
        <p:spPr>
          <a:xfrm>
            <a:off x="52578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24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203150223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76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62.</a:t>
            </a: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How many electrons in the following species?</a:t>
            </a:r>
            <a:b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b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566010838"/>
              </p:ext>
            </p:extLst>
          </p:nvPr>
        </p:nvGraphicFramePr>
        <p:xfrm>
          <a:off x="533400" y="2672273"/>
          <a:ext cx="8229600" cy="395712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47475">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Al</a:t>
                      </a:r>
                      <a:r>
                        <a:rPr lang="en-US" altLang="en-US" sz="2400" b="0" baseline="30000" dirty="0">
                          <a:solidFill>
                            <a:prstClr val="black"/>
                          </a:solidFill>
                          <a:latin typeface="Times New Roman" panose="02020603050405020304" pitchFamily="18" charset="0"/>
                          <a:cs typeface="Times New Roman" panose="02020603050405020304" pitchFamily="18" charset="0"/>
                        </a:rPr>
                        <a:t>+3   </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solidFill>
                            <a:schemeClr val="tx1"/>
                          </a:solidFill>
                          <a:latin typeface="Times New Roman" panose="02020603050405020304" pitchFamily="18" charset="0"/>
                          <a:cs typeface="Times New Roman" panose="02020603050405020304"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p>
                      <a:pPr algn="l"/>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0"/>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+4</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F</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S</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1"/>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N</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2"/>
                  </a:ext>
                </a:extLst>
              </a:tr>
              <a:tr h="969884">
                <a:tc>
                  <a:txBody>
                    <a:bodyPr/>
                    <a:lstStyle/>
                    <a:p>
                      <a:pPr algn="l"/>
                      <a:r>
                        <a:rPr lang="en-US" sz="2400" b="0" dirty="0">
                          <a:latin typeface="Times New Roman" panose="02020603050405020304" pitchFamily="18" charset="0"/>
                          <a:cs typeface="Times New Roman" panose="02020603050405020304" pitchFamily="18" charset="0"/>
                        </a:rPr>
                        <a:t>Cl</a:t>
                      </a:r>
                      <a:r>
                        <a:rPr lang="en-US" sz="2400" b="0" baseline="300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Na</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Mn</a:t>
                      </a:r>
                      <a:r>
                        <a:rPr lang="en-US" sz="2400" b="0" baseline="30000"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12954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5" name="TextBox 4"/>
          <p:cNvSpPr txBox="1"/>
          <p:nvPr/>
        </p:nvSpPr>
        <p:spPr>
          <a:xfrm>
            <a:off x="31242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13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6" name="TextBox 5"/>
          <p:cNvSpPr txBox="1"/>
          <p:nvPr/>
        </p:nvSpPr>
        <p:spPr>
          <a:xfrm>
            <a:off x="52578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24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7" name="TextBox 6"/>
          <p:cNvSpPr txBox="1"/>
          <p:nvPr/>
        </p:nvSpPr>
        <p:spPr>
          <a:xfrm>
            <a:off x="7239000" y="3022826"/>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25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237242503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76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62.</a:t>
            </a: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How many electrons in the following species?</a:t>
            </a:r>
            <a:b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b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221159445"/>
              </p:ext>
            </p:extLst>
          </p:nvPr>
        </p:nvGraphicFramePr>
        <p:xfrm>
          <a:off x="533400" y="2672273"/>
          <a:ext cx="8229600" cy="395712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47475">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Al</a:t>
                      </a:r>
                      <a:r>
                        <a:rPr lang="en-US" altLang="en-US" sz="2400" b="0" baseline="30000" dirty="0">
                          <a:solidFill>
                            <a:prstClr val="black"/>
                          </a:solidFill>
                          <a:latin typeface="Times New Roman" panose="02020603050405020304" pitchFamily="18" charset="0"/>
                          <a:cs typeface="Times New Roman" panose="02020603050405020304" pitchFamily="18" charset="0"/>
                        </a:rPr>
                        <a:t>+3   </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solidFill>
                            <a:schemeClr val="tx1"/>
                          </a:solidFill>
                          <a:latin typeface="Times New Roman" panose="02020603050405020304" pitchFamily="18" charset="0"/>
                          <a:cs typeface="Times New Roman" panose="02020603050405020304"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p>
                      <a:pPr algn="l"/>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0"/>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+4</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F</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F8F"/>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S</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F8F"/>
                    </a:solidFill>
                  </a:tcPr>
                </a:tc>
                <a:extLst>
                  <a:ext uri="{0D108BD9-81ED-4DB2-BD59-A6C34878D82A}">
                    <a16:rowId xmlns:a16="http://schemas.microsoft.com/office/drawing/2014/main" val="10001"/>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N</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2"/>
                  </a:ext>
                </a:extLst>
              </a:tr>
              <a:tr h="969884">
                <a:tc>
                  <a:txBody>
                    <a:bodyPr/>
                    <a:lstStyle/>
                    <a:p>
                      <a:pPr algn="l"/>
                      <a:r>
                        <a:rPr lang="en-US" sz="2400" b="0" dirty="0">
                          <a:latin typeface="Times New Roman" panose="02020603050405020304" pitchFamily="18" charset="0"/>
                          <a:cs typeface="Times New Roman" panose="02020603050405020304" pitchFamily="18" charset="0"/>
                        </a:rPr>
                        <a:t>Cl</a:t>
                      </a:r>
                      <a:r>
                        <a:rPr lang="en-US" sz="2400" b="0" baseline="300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Na</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Mn</a:t>
                      </a:r>
                      <a:r>
                        <a:rPr lang="en-US" sz="2400" b="0" baseline="30000"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12954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5" name="TextBox 4"/>
          <p:cNvSpPr txBox="1"/>
          <p:nvPr/>
        </p:nvSpPr>
        <p:spPr>
          <a:xfrm>
            <a:off x="31242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13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6" name="TextBox 5"/>
          <p:cNvSpPr txBox="1"/>
          <p:nvPr/>
        </p:nvSpPr>
        <p:spPr>
          <a:xfrm>
            <a:off x="52578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24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7" name="TextBox 6"/>
          <p:cNvSpPr txBox="1"/>
          <p:nvPr/>
        </p:nvSpPr>
        <p:spPr>
          <a:xfrm>
            <a:off x="7239000" y="3022826"/>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25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4" name="TextBox 3">
            <a:extLst>
              <a:ext uri="{FF2B5EF4-FFF2-40B4-BE49-F238E27FC236}">
                <a16:creationId xmlns:a16="http://schemas.microsoft.com/office/drawing/2014/main" id="{9149BBA7-4933-44E2-A6CD-36B2A4DFA7CE}"/>
              </a:ext>
            </a:extLst>
          </p:cNvPr>
          <p:cNvSpPr txBox="1"/>
          <p:nvPr/>
        </p:nvSpPr>
        <p:spPr>
          <a:xfrm>
            <a:off x="12954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80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9" name="TextBox 8">
            <a:extLst>
              <a:ext uri="{FF2B5EF4-FFF2-40B4-BE49-F238E27FC236}">
                <a16:creationId xmlns:a16="http://schemas.microsoft.com/office/drawing/2014/main" id="{B2299E59-7FB5-4983-B5CD-82C584FB0C16}"/>
              </a:ext>
            </a:extLst>
          </p:cNvPr>
          <p:cNvSpPr txBox="1"/>
          <p:nvPr/>
        </p:nvSpPr>
        <p:spPr>
          <a:xfrm>
            <a:off x="312098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78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29124194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76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62.</a:t>
            </a: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How many electrons in the following species?</a:t>
            </a:r>
            <a:b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b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024516667"/>
              </p:ext>
            </p:extLst>
          </p:nvPr>
        </p:nvGraphicFramePr>
        <p:xfrm>
          <a:off x="533400" y="2672273"/>
          <a:ext cx="8229600" cy="395712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47475">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Al</a:t>
                      </a:r>
                      <a:r>
                        <a:rPr lang="en-US" altLang="en-US" sz="2400" b="0" baseline="30000" dirty="0">
                          <a:solidFill>
                            <a:prstClr val="black"/>
                          </a:solidFill>
                          <a:latin typeface="Times New Roman" panose="02020603050405020304" pitchFamily="18" charset="0"/>
                          <a:cs typeface="Times New Roman" panose="02020603050405020304" pitchFamily="18" charset="0"/>
                        </a:rPr>
                        <a:t>+3   </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solidFill>
                            <a:schemeClr val="tx1"/>
                          </a:solidFill>
                          <a:latin typeface="Times New Roman" panose="02020603050405020304" pitchFamily="18" charset="0"/>
                          <a:cs typeface="Times New Roman" panose="02020603050405020304"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p>
                      <a:pPr algn="l"/>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0"/>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+4</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F</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F8F"/>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S</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F8F"/>
                    </a:solidFill>
                  </a:tcPr>
                </a:tc>
                <a:extLst>
                  <a:ext uri="{0D108BD9-81ED-4DB2-BD59-A6C34878D82A}">
                    <a16:rowId xmlns:a16="http://schemas.microsoft.com/office/drawing/2014/main" val="10001"/>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N</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6D1"/>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2"/>
                  </a:ext>
                </a:extLst>
              </a:tr>
              <a:tr h="969884">
                <a:tc>
                  <a:txBody>
                    <a:bodyPr/>
                    <a:lstStyle/>
                    <a:p>
                      <a:pPr algn="l"/>
                      <a:r>
                        <a:rPr lang="en-US" sz="2400" b="0" dirty="0">
                          <a:latin typeface="Times New Roman" panose="02020603050405020304" pitchFamily="18" charset="0"/>
                          <a:cs typeface="Times New Roman" panose="02020603050405020304" pitchFamily="18" charset="0"/>
                        </a:rPr>
                        <a:t>Cl</a:t>
                      </a:r>
                      <a:r>
                        <a:rPr lang="en-US" sz="2400" b="0" baseline="300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Na</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Mn</a:t>
                      </a:r>
                      <a:r>
                        <a:rPr lang="en-US" sz="2400" b="0" baseline="30000"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12954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5" name="TextBox 4"/>
          <p:cNvSpPr txBox="1"/>
          <p:nvPr/>
        </p:nvSpPr>
        <p:spPr>
          <a:xfrm>
            <a:off x="31242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13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6" name="TextBox 5"/>
          <p:cNvSpPr txBox="1"/>
          <p:nvPr/>
        </p:nvSpPr>
        <p:spPr>
          <a:xfrm>
            <a:off x="52578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24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7" name="TextBox 6"/>
          <p:cNvSpPr txBox="1"/>
          <p:nvPr/>
        </p:nvSpPr>
        <p:spPr>
          <a:xfrm>
            <a:off x="7239000" y="3022826"/>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25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4" name="TextBox 3">
            <a:extLst>
              <a:ext uri="{FF2B5EF4-FFF2-40B4-BE49-F238E27FC236}">
                <a16:creationId xmlns:a16="http://schemas.microsoft.com/office/drawing/2014/main" id="{9149BBA7-4933-44E2-A6CD-36B2A4DFA7CE}"/>
              </a:ext>
            </a:extLst>
          </p:cNvPr>
          <p:cNvSpPr txBox="1"/>
          <p:nvPr/>
        </p:nvSpPr>
        <p:spPr>
          <a:xfrm>
            <a:off x="12954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80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9" name="TextBox 8">
            <a:extLst>
              <a:ext uri="{FF2B5EF4-FFF2-40B4-BE49-F238E27FC236}">
                <a16:creationId xmlns:a16="http://schemas.microsoft.com/office/drawing/2014/main" id="{B2299E59-7FB5-4983-B5CD-82C584FB0C16}"/>
              </a:ext>
            </a:extLst>
          </p:cNvPr>
          <p:cNvSpPr txBox="1"/>
          <p:nvPr/>
        </p:nvSpPr>
        <p:spPr>
          <a:xfrm>
            <a:off x="312098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78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8" name="TextBox 7">
            <a:extLst>
              <a:ext uri="{FF2B5EF4-FFF2-40B4-BE49-F238E27FC236}">
                <a16:creationId xmlns:a16="http://schemas.microsoft.com/office/drawing/2014/main" id="{1E4EBFCC-728A-46B7-9380-9460B360C6A3}"/>
              </a:ext>
            </a:extLst>
          </p:cNvPr>
          <p:cNvSpPr txBox="1"/>
          <p:nvPr/>
        </p:nvSpPr>
        <p:spPr>
          <a:xfrm>
            <a:off x="52578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1" name="TextBox 10">
            <a:extLst>
              <a:ext uri="{FF2B5EF4-FFF2-40B4-BE49-F238E27FC236}">
                <a16:creationId xmlns:a16="http://schemas.microsoft.com/office/drawing/2014/main" id="{31E51363-ED4A-4CDD-8029-D37730521468}"/>
              </a:ext>
            </a:extLst>
          </p:cNvPr>
          <p:cNvSpPr txBox="1"/>
          <p:nvPr/>
        </p:nvSpPr>
        <p:spPr>
          <a:xfrm>
            <a:off x="72390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242617349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76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62.</a:t>
            </a: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How many electrons in the following species?</a:t>
            </a:r>
            <a:b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b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600850050"/>
              </p:ext>
            </p:extLst>
          </p:nvPr>
        </p:nvGraphicFramePr>
        <p:xfrm>
          <a:off x="533400" y="2672273"/>
          <a:ext cx="8229600" cy="395712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47475">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Al</a:t>
                      </a:r>
                      <a:r>
                        <a:rPr lang="en-US" altLang="en-US" sz="2400" b="0" baseline="30000" dirty="0">
                          <a:solidFill>
                            <a:prstClr val="black"/>
                          </a:solidFill>
                          <a:latin typeface="Times New Roman" panose="02020603050405020304" pitchFamily="18" charset="0"/>
                          <a:cs typeface="Times New Roman" panose="02020603050405020304" pitchFamily="18" charset="0"/>
                        </a:rPr>
                        <a:t>+3   </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solidFill>
                            <a:schemeClr val="tx1"/>
                          </a:solidFill>
                          <a:latin typeface="Times New Roman" panose="02020603050405020304" pitchFamily="18" charset="0"/>
                          <a:cs typeface="Times New Roman" panose="02020603050405020304"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p>
                      <a:pPr algn="l"/>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0"/>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+4</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F</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F8F"/>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S</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F8F"/>
                    </a:solidFill>
                  </a:tcPr>
                </a:tc>
                <a:extLst>
                  <a:ext uri="{0D108BD9-81ED-4DB2-BD59-A6C34878D82A}">
                    <a16:rowId xmlns:a16="http://schemas.microsoft.com/office/drawing/2014/main" val="10001"/>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N</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6D1"/>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8177"/>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8177"/>
                    </a:solidFill>
                  </a:tcPr>
                </a:tc>
                <a:tc>
                  <a:txBody>
                    <a:bodyPr/>
                    <a:lstStyle/>
                    <a:p>
                      <a:pPr algn="l"/>
                      <a:r>
                        <a:rPr lang="en-US" sz="2400" b="0" dirty="0">
                          <a:latin typeface="Times New Roman" panose="02020603050405020304" pitchFamily="18" charset="0"/>
                          <a:cs typeface="Times New Roman" panose="02020603050405020304" pitchFamily="18" charset="0"/>
                        </a:rPr>
                        <a:t>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2"/>
                  </a:ext>
                </a:extLst>
              </a:tr>
              <a:tr h="969884">
                <a:tc>
                  <a:txBody>
                    <a:bodyPr/>
                    <a:lstStyle/>
                    <a:p>
                      <a:pPr algn="l"/>
                      <a:r>
                        <a:rPr lang="en-US" sz="2400" b="0" dirty="0">
                          <a:latin typeface="Times New Roman" panose="02020603050405020304" pitchFamily="18" charset="0"/>
                          <a:cs typeface="Times New Roman" panose="02020603050405020304" pitchFamily="18" charset="0"/>
                        </a:rPr>
                        <a:t>Cl</a:t>
                      </a:r>
                      <a:r>
                        <a:rPr lang="en-US" sz="2400" b="0" baseline="300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Na</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Mn</a:t>
                      </a:r>
                      <a:r>
                        <a:rPr lang="en-US" sz="2400" b="0" baseline="30000"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12954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5" name="TextBox 4"/>
          <p:cNvSpPr txBox="1"/>
          <p:nvPr/>
        </p:nvSpPr>
        <p:spPr>
          <a:xfrm>
            <a:off x="31242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13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6" name="TextBox 5"/>
          <p:cNvSpPr txBox="1"/>
          <p:nvPr/>
        </p:nvSpPr>
        <p:spPr>
          <a:xfrm>
            <a:off x="52578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24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7" name="TextBox 6"/>
          <p:cNvSpPr txBox="1"/>
          <p:nvPr/>
        </p:nvSpPr>
        <p:spPr>
          <a:xfrm>
            <a:off x="7239000" y="3022826"/>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25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4" name="TextBox 3">
            <a:extLst>
              <a:ext uri="{FF2B5EF4-FFF2-40B4-BE49-F238E27FC236}">
                <a16:creationId xmlns:a16="http://schemas.microsoft.com/office/drawing/2014/main" id="{9149BBA7-4933-44E2-A6CD-36B2A4DFA7CE}"/>
              </a:ext>
            </a:extLst>
          </p:cNvPr>
          <p:cNvSpPr txBox="1"/>
          <p:nvPr/>
        </p:nvSpPr>
        <p:spPr>
          <a:xfrm>
            <a:off x="12954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80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9" name="TextBox 8">
            <a:extLst>
              <a:ext uri="{FF2B5EF4-FFF2-40B4-BE49-F238E27FC236}">
                <a16:creationId xmlns:a16="http://schemas.microsoft.com/office/drawing/2014/main" id="{B2299E59-7FB5-4983-B5CD-82C584FB0C16}"/>
              </a:ext>
            </a:extLst>
          </p:cNvPr>
          <p:cNvSpPr txBox="1"/>
          <p:nvPr/>
        </p:nvSpPr>
        <p:spPr>
          <a:xfrm>
            <a:off x="312098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78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8" name="TextBox 7">
            <a:extLst>
              <a:ext uri="{FF2B5EF4-FFF2-40B4-BE49-F238E27FC236}">
                <a16:creationId xmlns:a16="http://schemas.microsoft.com/office/drawing/2014/main" id="{1E4EBFCC-728A-46B7-9380-9460B360C6A3}"/>
              </a:ext>
            </a:extLst>
          </p:cNvPr>
          <p:cNvSpPr txBox="1"/>
          <p:nvPr/>
        </p:nvSpPr>
        <p:spPr>
          <a:xfrm>
            <a:off x="52578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1" name="TextBox 10">
            <a:extLst>
              <a:ext uri="{FF2B5EF4-FFF2-40B4-BE49-F238E27FC236}">
                <a16:creationId xmlns:a16="http://schemas.microsoft.com/office/drawing/2014/main" id="{31E51363-ED4A-4CDD-8029-D37730521468}"/>
              </a:ext>
            </a:extLst>
          </p:cNvPr>
          <p:cNvSpPr txBox="1"/>
          <p:nvPr/>
        </p:nvSpPr>
        <p:spPr>
          <a:xfrm>
            <a:off x="72390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0" name="TextBox 9">
            <a:extLst>
              <a:ext uri="{FF2B5EF4-FFF2-40B4-BE49-F238E27FC236}">
                <a16:creationId xmlns:a16="http://schemas.microsoft.com/office/drawing/2014/main" id="{2B323297-D2D2-414B-BA72-9535A36FDC2E}"/>
              </a:ext>
            </a:extLst>
          </p:cNvPr>
          <p:cNvSpPr txBox="1"/>
          <p:nvPr/>
        </p:nvSpPr>
        <p:spPr>
          <a:xfrm>
            <a:off x="1295400" y="48768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427558496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76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62.</a:t>
            </a: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How many electrons in the following species?</a:t>
            </a:r>
            <a:b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b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804288577"/>
              </p:ext>
            </p:extLst>
          </p:nvPr>
        </p:nvGraphicFramePr>
        <p:xfrm>
          <a:off x="533400" y="2672273"/>
          <a:ext cx="8229600" cy="395712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47475">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Al</a:t>
                      </a:r>
                      <a:r>
                        <a:rPr lang="en-US" altLang="en-US" sz="2400" b="0" baseline="30000" dirty="0">
                          <a:solidFill>
                            <a:prstClr val="black"/>
                          </a:solidFill>
                          <a:latin typeface="Times New Roman" panose="02020603050405020304" pitchFamily="18" charset="0"/>
                          <a:cs typeface="Times New Roman" panose="02020603050405020304" pitchFamily="18" charset="0"/>
                        </a:rPr>
                        <a:t>+3   </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solidFill>
                            <a:schemeClr val="tx1"/>
                          </a:solidFill>
                          <a:latin typeface="Times New Roman" panose="02020603050405020304" pitchFamily="18" charset="0"/>
                          <a:cs typeface="Times New Roman" panose="02020603050405020304"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p>
                      <a:pPr algn="l"/>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0"/>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+4</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F</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F8F"/>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S</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F8F"/>
                    </a:solidFill>
                  </a:tcPr>
                </a:tc>
                <a:extLst>
                  <a:ext uri="{0D108BD9-81ED-4DB2-BD59-A6C34878D82A}">
                    <a16:rowId xmlns:a16="http://schemas.microsoft.com/office/drawing/2014/main" val="10001"/>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N</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6D1"/>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8177"/>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8177"/>
                    </a:solidFill>
                  </a:tcPr>
                </a:tc>
                <a:tc>
                  <a:txBody>
                    <a:bodyPr/>
                    <a:lstStyle/>
                    <a:p>
                      <a:pPr algn="l"/>
                      <a:r>
                        <a:rPr lang="en-US" sz="2400" b="0" dirty="0">
                          <a:latin typeface="Times New Roman" panose="02020603050405020304" pitchFamily="18" charset="0"/>
                          <a:cs typeface="Times New Roman" panose="02020603050405020304" pitchFamily="18" charset="0"/>
                        </a:rPr>
                        <a:t>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69884">
                <a:tc>
                  <a:txBody>
                    <a:bodyPr/>
                    <a:lstStyle/>
                    <a:p>
                      <a:pPr algn="l"/>
                      <a:r>
                        <a:rPr lang="en-US" sz="2400" b="0" dirty="0">
                          <a:latin typeface="Times New Roman" panose="02020603050405020304" pitchFamily="18" charset="0"/>
                          <a:cs typeface="Times New Roman" panose="02020603050405020304" pitchFamily="18" charset="0"/>
                        </a:rPr>
                        <a:t>Cl</a:t>
                      </a:r>
                      <a:r>
                        <a:rPr lang="en-US" sz="2400" b="0" baseline="300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Na</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Mn</a:t>
                      </a:r>
                      <a:r>
                        <a:rPr lang="en-US" sz="2400" b="0" baseline="30000"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12954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5" name="TextBox 4"/>
          <p:cNvSpPr txBox="1"/>
          <p:nvPr/>
        </p:nvSpPr>
        <p:spPr>
          <a:xfrm>
            <a:off x="31242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13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6" name="TextBox 5"/>
          <p:cNvSpPr txBox="1"/>
          <p:nvPr/>
        </p:nvSpPr>
        <p:spPr>
          <a:xfrm>
            <a:off x="52578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24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7" name="TextBox 6"/>
          <p:cNvSpPr txBox="1"/>
          <p:nvPr/>
        </p:nvSpPr>
        <p:spPr>
          <a:xfrm>
            <a:off x="7239000" y="3022826"/>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25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4" name="TextBox 3">
            <a:extLst>
              <a:ext uri="{FF2B5EF4-FFF2-40B4-BE49-F238E27FC236}">
                <a16:creationId xmlns:a16="http://schemas.microsoft.com/office/drawing/2014/main" id="{9149BBA7-4933-44E2-A6CD-36B2A4DFA7CE}"/>
              </a:ext>
            </a:extLst>
          </p:cNvPr>
          <p:cNvSpPr txBox="1"/>
          <p:nvPr/>
        </p:nvSpPr>
        <p:spPr>
          <a:xfrm>
            <a:off x="12954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80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9" name="TextBox 8">
            <a:extLst>
              <a:ext uri="{FF2B5EF4-FFF2-40B4-BE49-F238E27FC236}">
                <a16:creationId xmlns:a16="http://schemas.microsoft.com/office/drawing/2014/main" id="{B2299E59-7FB5-4983-B5CD-82C584FB0C16}"/>
              </a:ext>
            </a:extLst>
          </p:cNvPr>
          <p:cNvSpPr txBox="1"/>
          <p:nvPr/>
        </p:nvSpPr>
        <p:spPr>
          <a:xfrm>
            <a:off x="312098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78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8" name="TextBox 7">
            <a:extLst>
              <a:ext uri="{FF2B5EF4-FFF2-40B4-BE49-F238E27FC236}">
                <a16:creationId xmlns:a16="http://schemas.microsoft.com/office/drawing/2014/main" id="{1E4EBFCC-728A-46B7-9380-9460B360C6A3}"/>
              </a:ext>
            </a:extLst>
          </p:cNvPr>
          <p:cNvSpPr txBox="1"/>
          <p:nvPr/>
        </p:nvSpPr>
        <p:spPr>
          <a:xfrm>
            <a:off x="52578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1" name="TextBox 10">
            <a:extLst>
              <a:ext uri="{FF2B5EF4-FFF2-40B4-BE49-F238E27FC236}">
                <a16:creationId xmlns:a16="http://schemas.microsoft.com/office/drawing/2014/main" id="{31E51363-ED4A-4CDD-8029-D37730521468}"/>
              </a:ext>
            </a:extLst>
          </p:cNvPr>
          <p:cNvSpPr txBox="1"/>
          <p:nvPr/>
        </p:nvSpPr>
        <p:spPr>
          <a:xfrm>
            <a:off x="72390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0" name="TextBox 9">
            <a:extLst>
              <a:ext uri="{FF2B5EF4-FFF2-40B4-BE49-F238E27FC236}">
                <a16:creationId xmlns:a16="http://schemas.microsoft.com/office/drawing/2014/main" id="{2B323297-D2D2-414B-BA72-9535A36FDC2E}"/>
              </a:ext>
            </a:extLst>
          </p:cNvPr>
          <p:cNvSpPr txBox="1"/>
          <p:nvPr/>
        </p:nvSpPr>
        <p:spPr>
          <a:xfrm>
            <a:off x="1295400" y="48768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2" name="TextBox 11">
            <a:extLst>
              <a:ext uri="{FF2B5EF4-FFF2-40B4-BE49-F238E27FC236}">
                <a16:creationId xmlns:a16="http://schemas.microsoft.com/office/drawing/2014/main" id="{27D1612A-95B5-4820-8113-E38146F637DD}"/>
              </a:ext>
            </a:extLst>
          </p:cNvPr>
          <p:cNvSpPr txBox="1"/>
          <p:nvPr/>
        </p:nvSpPr>
        <p:spPr>
          <a:xfrm>
            <a:off x="3276600" y="490311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78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4" name="TextBox 13">
            <a:extLst>
              <a:ext uri="{FF2B5EF4-FFF2-40B4-BE49-F238E27FC236}">
                <a16:creationId xmlns:a16="http://schemas.microsoft.com/office/drawing/2014/main" id="{B21A6FD5-01CA-4D22-8B13-08C304A1B098}"/>
              </a:ext>
            </a:extLst>
          </p:cNvPr>
          <p:cNvSpPr txBox="1"/>
          <p:nvPr/>
        </p:nvSpPr>
        <p:spPr>
          <a:xfrm>
            <a:off x="5285704" y="4955178"/>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76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409704501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76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62.</a:t>
            </a: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How many electrons in the following species?</a:t>
            </a:r>
            <a:b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b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588164415"/>
              </p:ext>
            </p:extLst>
          </p:nvPr>
        </p:nvGraphicFramePr>
        <p:xfrm>
          <a:off x="533400" y="2672273"/>
          <a:ext cx="8229600" cy="395712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47475">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Al</a:t>
                      </a:r>
                      <a:r>
                        <a:rPr lang="en-US" altLang="en-US" sz="2400" b="0" baseline="30000" dirty="0">
                          <a:solidFill>
                            <a:prstClr val="black"/>
                          </a:solidFill>
                          <a:latin typeface="Times New Roman" panose="02020603050405020304" pitchFamily="18" charset="0"/>
                          <a:cs typeface="Times New Roman" panose="02020603050405020304" pitchFamily="18" charset="0"/>
                        </a:rPr>
                        <a:t>+3   </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solidFill>
                            <a:schemeClr val="tx1"/>
                          </a:solidFill>
                          <a:latin typeface="Times New Roman" panose="02020603050405020304" pitchFamily="18" charset="0"/>
                          <a:cs typeface="Times New Roman" panose="02020603050405020304"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p>
                      <a:pPr algn="l"/>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0"/>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+4</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F</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F8F"/>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S</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F8F"/>
                    </a:solidFill>
                  </a:tcPr>
                </a:tc>
                <a:extLst>
                  <a:ext uri="{0D108BD9-81ED-4DB2-BD59-A6C34878D82A}">
                    <a16:rowId xmlns:a16="http://schemas.microsoft.com/office/drawing/2014/main" val="10001"/>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N</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6D1"/>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8177"/>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8177"/>
                    </a:solidFill>
                  </a:tcPr>
                </a:tc>
                <a:tc>
                  <a:txBody>
                    <a:bodyPr/>
                    <a:lstStyle/>
                    <a:p>
                      <a:pPr algn="l"/>
                      <a:r>
                        <a:rPr lang="en-US" sz="2400" b="0" dirty="0">
                          <a:latin typeface="Times New Roman" panose="02020603050405020304" pitchFamily="18" charset="0"/>
                          <a:cs typeface="Times New Roman" panose="02020603050405020304" pitchFamily="18" charset="0"/>
                        </a:rPr>
                        <a:t>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69884">
                <a:tc>
                  <a:txBody>
                    <a:bodyPr/>
                    <a:lstStyle/>
                    <a:p>
                      <a:pPr algn="l"/>
                      <a:r>
                        <a:rPr lang="en-US" sz="2400" b="0" dirty="0">
                          <a:latin typeface="Times New Roman" panose="02020603050405020304" pitchFamily="18" charset="0"/>
                          <a:cs typeface="Times New Roman" panose="02020603050405020304" pitchFamily="18" charset="0"/>
                        </a:rPr>
                        <a:t>Cl</a:t>
                      </a:r>
                      <a:r>
                        <a:rPr lang="en-US" sz="2400" b="0" baseline="300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2400" b="0" dirty="0">
                          <a:latin typeface="Times New Roman" panose="02020603050405020304" pitchFamily="18" charset="0"/>
                          <a:cs typeface="Times New Roman" panose="02020603050405020304" pitchFamily="18" charset="0"/>
                        </a:rPr>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Na</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Mn</a:t>
                      </a:r>
                      <a:r>
                        <a:rPr lang="en-US" sz="2400" b="0" baseline="30000"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12954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5" name="TextBox 4"/>
          <p:cNvSpPr txBox="1"/>
          <p:nvPr/>
        </p:nvSpPr>
        <p:spPr>
          <a:xfrm>
            <a:off x="31242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13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6" name="TextBox 5"/>
          <p:cNvSpPr txBox="1"/>
          <p:nvPr/>
        </p:nvSpPr>
        <p:spPr>
          <a:xfrm>
            <a:off x="52578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24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7" name="TextBox 6"/>
          <p:cNvSpPr txBox="1"/>
          <p:nvPr/>
        </p:nvSpPr>
        <p:spPr>
          <a:xfrm>
            <a:off x="7239000" y="3022826"/>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25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4" name="TextBox 3">
            <a:extLst>
              <a:ext uri="{FF2B5EF4-FFF2-40B4-BE49-F238E27FC236}">
                <a16:creationId xmlns:a16="http://schemas.microsoft.com/office/drawing/2014/main" id="{9149BBA7-4933-44E2-A6CD-36B2A4DFA7CE}"/>
              </a:ext>
            </a:extLst>
          </p:cNvPr>
          <p:cNvSpPr txBox="1"/>
          <p:nvPr/>
        </p:nvSpPr>
        <p:spPr>
          <a:xfrm>
            <a:off x="12954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80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9" name="TextBox 8">
            <a:extLst>
              <a:ext uri="{FF2B5EF4-FFF2-40B4-BE49-F238E27FC236}">
                <a16:creationId xmlns:a16="http://schemas.microsoft.com/office/drawing/2014/main" id="{B2299E59-7FB5-4983-B5CD-82C584FB0C16}"/>
              </a:ext>
            </a:extLst>
          </p:cNvPr>
          <p:cNvSpPr txBox="1"/>
          <p:nvPr/>
        </p:nvSpPr>
        <p:spPr>
          <a:xfrm>
            <a:off x="312098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78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8" name="TextBox 7">
            <a:extLst>
              <a:ext uri="{FF2B5EF4-FFF2-40B4-BE49-F238E27FC236}">
                <a16:creationId xmlns:a16="http://schemas.microsoft.com/office/drawing/2014/main" id="{1E4EBFCC-728A-46B7-9380-9460B360C6A3}"/>
              </a:ext>
            </a:extLst>
          </p:cNvPr>
          <p:cNvSpPr txBox="1"/>
          <p:nvPr/>
        </p:nvSpPr>
        <p:spPr>
          <a:xfrm>
            <a:off x="52578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1" name="TextBox 10">
            <a:extLst>
              <a:ext uri="{FF2B5EF4-FFF2-40B4-BE49-F238E27FC236}">
                <a16:creationId xmlns:a16="http://schemas.microsoft.com/office/drawing/2014/main" id="{31E51363-ED4A-4CDD-8029-D37730521468}"/>
              </a:ext>
            </a:extLst>
          </p:cNvPr>
          <p:cNvSpPr txBox="1"/>
          <p:nvPr/>
        </p:nvSpPr>
        <p:spPr>
          <a:xfrm>
            <a:off x="72390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0" name="TextBox 9">
            <a:extLst>
              <a:ext uri="{FF2B5EF4-FFF2-40B4-BE49-F238E27FC236}">
                <a16:creationId xmlns:a16="http://schemas.microsoft.com/office/drawing/2014/main" id="{2B323297-D2D2-414B-BA72-9535A36FDC2E}"/>
              </a:ext>
            </a:extLst>
          </p:cNvPr>
          <p:cNvSpPr txBox="1"/>
          <p:nvPr/>
        </p:nvSpPr>
        <p:spPr>
          <a:xfrm>
            <a:off x="1295400" y="48768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2" name="TextBox 11">
            <a:extLst>
              <a:ext uri="{FF2B5EF4-FFF2-40B4-BE49-F238E27FC236}">
                <a16:creationId xmlns:a16="http://schemas.microsoft.com/office/drawing/2014/main" id="{27D1612A-95B5-4820-8113-E38146F637DD}"/>
              </a:ext>
            </a:extLst>
          </p:cNvPr>
          <p:cNvSpPr txBox="1"/>
          <p:nvPr/>
        </p:nvSpPr>
        <p:spPr>
          <a:xfrm>
            <a:off x="3276600" y="490311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78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4" name="TextBox 13">
            <a:extLst>
              <a:ext uri="{FF2B5EF4-FFF2-40B4-BE49-F238E27FC236}">
                <a16:creationId xmlns:a16="http://schemas.microsoft.com/office/drawing/2014/main" id="{B21A6FD5-01CA-4D22-8B13-08C304A1B098}"/>
              </a:ext>
            </a:extLst>
          </p:cNvPr>
          <p:cNvSpPr txBox="1"/>
          <p:nvPr/>
        </p:nvSpPr>
        <p:spPr>
          <a:xfrm>
            <a:off x="5285704" y="4955178"/>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76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3" name="TextBox 12">
            <a:extLst>
              <a:ext uri="{FF2B5EF4-FFF2-40B4-BE49-F238E27FC236}">
                <a16:creationId xmlns:a16="http://schemas.microsoft.com/office/drawing/2014/main" id="{AD97385D-2746-4003-8D8C-659BFBE26D2A}"/>
              </a:ext>
            </a:extLst>
          </p:cNvPr>
          <p:cNvSpPr txBox="1"/>
          <p:nvPr/>
        </p:nvSpPr>
        <p:spPr>
          <a:xfrm>
            <a:off x="7279783" y="4955178"/>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29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309877921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76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62.</a:t>
            </a: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How many electrons in the following species?</a:t>
            </a:r>
            <a:b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b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 name="Table 1"/>
          <p:cNvGraphicFramePr>
            <a:graphicFrameLocks noGrp="1"/>
          </p:cNvGraphicFramePr>
          <p:nvPr/>
        </p:nvGraphicFramePr>
        <p:xfrm>
          <a:off x="533400" y="2672273"/>
          <a:ext cx="8229600" cy="395712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47475">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Al</a:t>
                      </a:r>
                      <a:r>
                        <a:rPr lang="en-US" altLang="en-US" sz="2400" b="0" baseline="30000" dirty="0">
                          <a:solidFill>
                            <a:prstClr val="black"/>
                          </a:solidFill>
                          <a:latin typeface="Times New Roman" panose="02020603050405020304" pitchFamily="18" charset="0"/>
                          <a:cs typeface="Times New Roman" panose="02020603050405020304" pitchFamily="18" charset="0"/>
                        </a:rPr>
                        <a:t>+3   </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solidFill>
                            <a:schemeClr val="tx1"/>
                          </a:solidFill>
                          <a:latin typeface="Times New Roman" panose="02020603050405020304" pitchFamily="18" charset="0"/>
                          <a:cs typeface="Times New Roman" panose="02020603050405020304"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p>
                      <a:pPr algn="l"/>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0"/>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+4</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F</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F8F"/>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S</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F8F"/>
                    </a:solidFill>
                  </a:tcPr>
                </a:tc>
                <a:extLst>
                  <a:ext uri="{0D108BD9-81ED-4DB2-BD59-A6C34878D82A}">
                    <a16:rowId xmlns:a16="http://schemas.microsoft.com/office/drawing/2014/main" val="10001"/>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N</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6D1"/>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8177"/>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8177"/>
                    </a:solidFill>
                  </a:tcPr>
                </a:tc>
                <a:tc>
                  <a:txBody>
                    <a:bodyPr/>
                    <a:lstStyle/>
                    <a:p>
                      <a:pPr algn="l"/>
                      <a:r>
                        <a:rPr lang="en-US" sz="2400" b="0" dirty="0">
                          <a:latin typeface="Times New Roman" panose="02020603050405020304" pitchFamily="18" charset="0"/>
                          <a:cs typeface="Times New Roman" panose="02020603050405020304" pitchFamily="18" charset="0"/>
                        </a:rPr>
                        <a:t>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69884">
                <a:tc>
                  <a:txBody>
                    <a:bodyPr/>
                    <a:lstStyle/>
                    <a:p>
                      <a:pPr algn="l"/>
                      <a:r>
                        <a:rPr lang="en-US" sz="2400" b="0" dirty="0">
                          <a:latin typeface="Times New Roman" panose="02020603050405020304" pitchFamily="18" charset="0"/>
                          <a:cs typeface="Times New Roman" panose="02020603050405020304" pitchFamily="18" charset="0"/>
                        </a:rPr>
                        <a:t>Cl</a:t>
                      </a:r>
                      <a:r>
                        <a:rPr lang="en-US" sz="2400" b="0" baseline="300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2400" b="0" dirty="0">
                          <a:latin typeface="Times New Roman" panose="02020603050405020304" pitchFamily="18" charset="0"/>
                          <a:cs typeface="Times New Roman" panose="02020603050405020304" pitchFamily="18" charset="0"/>
                        </a:rPr>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Na</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Mn</a:t>
                      </a:r>
                      <a:r>
                        <a:rPr lang="en-US" sz="2400" b="0" baseline="30000"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12954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5" name="TextBox 4"/>
          <p:cNvSpPr txBox="1"/>
          <p:nvPr/>
        </p:nvSpPr>
        <p:spPr>
          <a:xfrm>
            <a:off x="31242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13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6" name="TextBox 5"/>
          <p:cNvSpPr txBox="1"/>
          <p:nvPr/>
        </p:nvSpPr>
        <p:spPr>
          <a:xfrm>
            <a:off x="52578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24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7" name="TextBox 6"/>
          <p:cNvSpPr txBox="1"/>
          <p:nvPr/>
        </p:nvSpPr>
        <p:spPr>
          <a:xfrm>
            <a:off x="7239000" y="3022826"/>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25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4" name="TextBox 3">
            <a:extLst>
              <a:ext uri="{FF2B5EF4-FFF2-40B4-BE49-F238E27FC236}">
                <a16:creationId xmlns:a16="http://schemas.microsoft.com/office/drawing/2014/main" id="{9149BBA7-4933-44E2-A6CD-36B2A4DFA7CE}"/>
              </a:ext>
            </a:extLst>
          </p:cNvPr>
          <p:cNvSpPr txBox="1"/>
          <p:nvPr/>
        </p:nvSpPr>
        <p:spPr>
          <a:xfrm>
            <a:off x="12954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80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9" name="TextBox 8">
            <a:extLst>
              <a:ext uri="{FF2B5EF4-FFF2-40B4-BE49-F238E27FC236}">
                <a16:creationId xmlns:a16="http://schemas.microsoft.com/office/drawing/2014/main" id="{B2299E59-7FB5-4983-B5CD-82C584FB0C16}"/>
              </a:ext>
            </a:extLst>
          </p:cNvPr>
          <p:cNvSpPr txBox="1"/>
          <p:nvPr/>
        </p:nvSpPr>
        <p:spPr>
          <a:xfrm>
            <a:off x="312098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78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8" name="TextBox 7">
            <a:extLst>
              <a:ext uri="{FF2B5EF4-FFF2-40B4-BE49-F238E27FC236}">
                <a16:creationId xmlns:a16="http://schemas.microsoft.com/office/drawing/2014/main" id="{1E4EBFCC-728A-46B7-9380-9460B360C6A3}"/>
              </a:ext>
            </a:extLst>
          </p:cNvPr>
          <p:cNvSpPr txBox="1"/>
          <p:nvPr/>
        </p:nvSpPr>
        <p:spPr>
          <a:xfrm>
            <a:off x="52578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1" name="TextBox 10">
            <a:extLst>
              <a:ext uri="{FF2B5EF4-FFF2-40B4-BE49-F238E27FC236}">
                <a16:creationId xmlns:a16="http://schemas.microsoft.com/office/drawing/2014/main" id="{31E51363-ED4A-4CDD-8029-D37730521468}"/>
              </a:ext>
            </a:extLst>
          </p:cNvPr>
          <p:cNvSpPr txBox="1"/>
          <p:nvPr/>
        </p:nvSpPr>
        <p:spPr>
          <a:xfrm>
            <a:off x="72390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0" name="TextBox 9">
            <a:extLst>
              <a:ext uri="{FF2B5EF4-FFF2-40B4-BE49-F238E27FC236}">
                <a16:creationId xmlns:a16="http://schemas.microsoft.com/office/drawing/2014/main" id="{2B323297-D2D2-414B-BA72-9535A36FDC2E}"/>
              </a:ext>
            </a:extLst>
          </p:cNvPr>
          <p:cNvSpPr txBox="1"/>
          <p:nvPr/>
        </p:nvSpPr>
        <p:spPr>
          <a:xfrm>
            <a:off x="1295400" y="48768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2" name="TextBox 11">
            <a:extLst>
              <a:ext uri="{FF2B5EF4-FFF2-40B4-BE49-F238E27FC236}">
                <a16:creationId xmlns:a16="http://schemas.microsoft.com/office/drawing/2014/main" id="{27D1612A-95B5-4820-8113-E38146F637DD}"/>
              </a:ext>
            </a:extLst>
          </p:cNvPr>
          <p:cNvSpPr txBox="1"/>
          <p:nvPr/>
        </p:nvSpPr>
        <p:spPr>
          <a:xfrm>
            <a:off x="3276600" y="490311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78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4" name="TextBox 13">
            <a:extLst>
              <a:ext uri="{FF2B5EF4-FFF2-40B4-BE49-F238E27FC236}">
                <a16:creationId xmlns:a16="http://schemas.microsoft.com/office/drawing/2014/main" id="{B21A6FD5-01CA-4D22-8B13-08C304A1B098}"/>
              </a:ext>
            </a:extLst>
          </p:cNvPr>
          <p:cNvSpPr txBox="1"/>
          <p:nvPr/>
        </p:nvSpPr>
        <p:spPr>
          <a:xfrm>
            <a:off x="5285704" y="4955178"/>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76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3" name="TextBox 12">
            <a:extLst>
              <a:ext uri="{FF2B5EF4-FFF2-40B4-BE49-F238E27FC236}">
                <a16:creationId xmlns:a16="http://schemas.microsoft.com/office/drawing/2014/main" id="{AD97385D-2746-4003-8D8C-659BFBE26D2A}"/>
              </a:ext>
            </a:extLst>
          </p:cNvPr>
          <p:cNvSpPr txBox="1"/>
          <p:nvPr/>
        </p:nvSpPr>
        <p:spPr>
          <a:xfrm>
            <a:off x="7279783" y="4955178"/>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29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5" name="TextBox 14">
            <a:extLst>
              <a:ext uri="{FF2B5EF4-FFF2-40B4-BE49-F238E27FC236}">
                <a16:creationId xmlns:a16="http://schemas.microsoft.com/office/drawing/2014/main" id="{C9CC6DBA-36FB-4CBF-8BE9-3F2684A913C4}"/>
              </a:ext>
            </a:extLst>
          </p:cNvPr>
          <p:cNvSpPr txBox="1"/>
          <p:nvPr/>
        </p:nvSpPr>
        <p:spPr>
          <a:xfrm>
            <a:off x="1295400" y="58674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556103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76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charset="0"/>
                <a:ea typeface="+mn-ea"/>
                <a:cs typeface="+mn-cs"/>
              </a:rPr>
              <a:t>62.</a:t>
            </a: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How many electrons in the following species?</a:t>
            </a:r>
            <a:b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b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 name="Table 1"/>
          <p:cNvGraphicFramePr>
            <a:graphicFrameLocks noGrp="1"/>
          </p:cNvGraphicFramePr>
          <p:nvPr/>
        </p:nvGraphicFramePr>
        <p:xfrm>
          <a:off x="533400" y="2672273"/>
          <a:ext cx="8229600" cy="395712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47475">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Al</a:t>
                      </a:r>
                      <a:r>
                        <a:rPr lang="en-US" altLang="en-US" sz="2400" b="0" baseline="30000" dirty="0">
                          <a:solidFill>
                            <a:prstClr val="black"/>
                          </a:solidFill>
                          <a:latin typeface="Times New Roman" panose="02020603050405020304" pitchFamily="18" charset="0"/>
                          <a:cs typeface="Times New Roman" panose="02020603050405020304" pitchFamily="18" charset="0"/>
                        </a:rPr>
                        <a:t>+3   </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solidFill>
                            <a:schemeClr val="tx1"/>
                          </a:solidFill>
                          <a:latin typeface="Times New Roman" panose="02020603050405020304" pitchFamily="18" charset="0"/>
                          <a:cs typeface="Times New Roman" panose="02020603050405020304"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Co</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p>
                      <a:pPr algn="l"/>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0"/>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Pb</a:t>
                      </a:r>
                      <a:r>
                        <a:rPr lang="en-US" altLang="en-US" sz="2400" b="0" baseline="30000" dirty="0">
                          <a:solidFill>
                            <a:prstClr val="black"/>
                          </a:solidFill>
                          <a:latin typeface="Times New Roman" panose="02020603050405020304" pitchFamily="18" charset="0"/>
                          <a:cs typeface="Times New Roman" panose="02020603050405020304" pitchFamily="18" charset="0"/>
                        </a:rPr>
                        <a:t>+4</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F</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F8F"/>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S</a:t>
                      </a:r>
                      <a:r>
                        <a:rPr lang="en-US" altLang="en-US" sz="2400" b="0" baseline="30000" dirty="0">
                          <a:solidFill>
                            <a:prstClr val="black"/>
                          </a:solidFill>
                          <a:latin typeface="Times New Roman" panose="02020603050405020304" pitchFamily="18" charset="0"/>
                          <a:cs typeface="Times New Roman" panose="02020603050405020304" pitchFamily="18" charset="0"/>
                        </a:rPr>
                        <a:t>-2</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F8F"/>
                    </a:solidFill>
                  </a:tcPr>
                </a:tc>
                <a:extLst>
                  <a:ext uri="{0D108BD9-81ED-4DB2-BD59-A6C34878D82A}">
                    <a16:rowId xmlns:a16="http://schemas.microsoft.com/office/drawing/2014/main" val="10001"/>
                  </a:ext>
                </a:extLst>
              </a:tr>
              <a:tr h="969884">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N</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6D1"/>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8177"/>
                    </a:solidFill>
                  </a:tcPr>
                </a:tc>
                <a:tc>
                  <a:txBody>
                    <a:bodyPr/>
                    <a:lstStyle/>
                    <a:p>
                      <a:pPr algn="l"/>
                      <a:r>
                        <a:rPr lang="en-US" altLang="en-US" sz="2400" b="0" dirty="0">
                          <a:solidFill>
                            <a:prstClr val="black"/>
                          </a:solidFill>
                          <a:latin typeface="Times New Roman" panose="02020603050405020304" pitchFamily="18" charset="0"/>
                          <a:cs typeface="Times New Roman" panose="02020603050405020304" pitchFamily="18" charset="0"/>
                        </a:rPr>
                        <a:t>Au</a:t>
                      </a:r>
                      <a:r>
                        <a:rPr lang="en-US" altLang="en-US" sz="2400" b="0" baseline="30000" dirty="0">
                          <a:solidFill>
                            <a:prstClr val="black"/>
                          </a:solidFill>
                          <a:latin typeface="Times New Roman" panose="02020603050405020304" pitchFamily="18" charset="0"/>
                          <a:cs typeface="Times New Roman" panose="02020603050405020304" pitchFamily="18" charset="0"/>
                        </a:rPr>
                        <a:t>+3</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8177"/>
                    </a:solidFill>
                  </a:tcPr>
                </a:tc>
                <a:tc>
                  <a:txBody>
                    <a:bodyPr/>
                    <a:lstStyle/>
                    <a:p>
                      <a:pPr algn="l"/>
                      <a:r>
                        <a:rPr lang="en-US" sz="2400" b="0" dirty="0">
                          <a:latin typeface="Times New Roman" panose="02020603050405020304" pitchFamily="18" charset="0"/>
                          <a:cs typeface="Times New Roman" panose="02020603050405020304" pitchFamily="18" charset="0"/>
                        </a:rPr>
                        <a:t>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69884">
                <a:tc>
                  <a:txBody>
                    <a:bodyPr/>
                    <a:lstStyle/>
                    <a:p>
                      <a:pPr algn="l"/>
                      <a:r>
                        <a:rPr lang="en-US" sz="2400" b="0" dirty="0">
                          <a:latin typeface="Times New Roman" panose="02020603050405020304" pitchFamily="18" charset="0"/>
                          <a:cs typeface="Times New Roman" panose="02020603050405020304" pitchFamily="18" charset="0"/>
                        </a:rPr>
                        <a:t>Cl</a:t>
                      </a:r>
                      <a:r>
                        <a:rPr lang="en-US" sz="2400" b="0" baseline="300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2400" b="0" dirty="0">
                          <a:latin typeface="Times New Roman" panose="02020603050405020304" pitchFamily="18" charset="0"/>
                          <a:cs typeface="Times New Roman" panose="02020603050405020304" pitchFamily="18" charset="0"/>
                        </a:rPr>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prstClr val="black"/>
                          </a:solidFill>
                          <a:latin typeface="Times New Roman" panose="02020603050405020304" pitchFamily="18" charset="0"/>
                          <a:cs typeface="Times New Roman" panose="02020603050405020304" pitchFamily="18" charset="0"/>
                        </a:rPr>
                        <a:t>Na</a:t>
                      </a:r>
                      <a:r>
                        <a:rPr lang="en-US" altLang="en-US" sz="2400" b="0" baseline="30000" dirty="0">
                          <a:solidFill>
                            <a:prstClr val="black"/>
                          </a:solidFill>
                          <a:latin typeface="Times New Roman" panose="02020603050405020304" pitchFamily="18" charset="0"/>
                          <a:cs typeface="Times New Roman" panose="02020603050405020304" pitchFamily="18" charset="0"/>
                        </a:rPr>
                        <a:t>+1</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tc>
                  <a:txBody>
                    <a:bodyPr/>
                    <a:lstStyle/>
                    <a:p>
                      <a:pPr algn="l"/>
                      <a:r>
                        <a:rPr lang="en-US" sz="2400" b="0" dirty="0">
                          <a:latin typeface="Times New Roman" panose="02020603050405020304" pitchFamily="18" charset="0"/>
                          <a:cs typeface="Times New Roman" panose="02020603050405020304" pitchFamily="18" charset="0"/>
                        </a:rPr>
                        <a:t>Mn</a:t>
                      </a:r>
                      <a:r>
                        <a:rPr lang="en-US" sz="2400" b="0" baseline="30000"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C8"/>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12954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5" name="TextBox 4"/>
          <p:cNvSpPr txBox="1"/>
          <p:nvPr/>
        </p:nvSpPr>
        <p:spPr>
          <a:xfrm>
            <a:off x="31242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13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6" name="TextBox 5"/>
          <p:cNvSpPr txBox="1"/>
          <p:nvPr/>
        </p:nvSpPr>
        <p:spPr>
          <a:xfrm>
            <a:off x="5257800" y="3015282"/>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24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7" name="TextBox 6"/>
          <p:cNvSpPr txBox="1"/>
          <p:nvPr/>
        </p:nvSpPr>
        <p:spPr>
          <a:xfrm>
            <a:off x="7239000" y="3022826"/>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25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4" name="TextBox 3">
            <a:extLst>
              <a:ext uri="{FF2B5EF4-FFF2-40B4-BE49-F238E27FC236}">
                <a16:creationId xmlns:a16="http://schemas.microsoft.com/office/drawing/2014/main" id="{9149BBA7-4933-44E2-A6CD-36B2A4DFA7CE}"/>
              </a:ext>
            </a:extLst>
          </p:cNvPr>
          <p:cNvSpPr txBox="1"/>
          <p:nvPr/>
        </p:nvSpPr>
        <p:spPr>
          <a:xfrm>
            <a:off x="12954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80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9" name="TextBox 8">
            <a:extLst>
              <a:ext uri="{FF2B5EF4-FFF2-40B4-BE49-F238E27FC236}">
                <a16:creationId xmlns:a16="http://schemas.microsoft.com/office/drawing/2014/main" id="{B2299E59-7FB5-4983-B5CD-82C584FB0C16}"/>
              </a:ext>
            </a:extLst>
          </p:cNvPr>
          <p:cNvSpPr txBox="1"/>
          <p:nvPr/>
        </p:nvSpPr>
        <p:spPr>
          <a:xfrm>
            <a:off x="312098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78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8" name="TextBox 7">
            <a:extLst>
              <a:ext uri="{FF2B5EF4-FFF2-40B4-BE49-F238E27FC236}">
                <a16:creationId xmlns:a16="http://schemas.microsoft.com/office/drawing/2014/main" id="{1E4EBFCC-728A-46B7-9380-9460B360C6A3}"/>
              </a:ext>
            </a:extLst>
          </p:cNvPr>
          <p:cNvSpPr txBox="1"/>
          <p:nvPr/>
        </p:nvSpPr>
        <p:spPr>
          <a:xfrm>
            <a:off x="52578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1" name="TextBox 10">
            <a:extLst>
              <a:ext uri="{FF2B5EF4-FFF2-40B4-BE49-F238E27FC236}">
                <a16:creationId xmlns:a16="http://schemas.microsoft.com/office/drawing/2014/main" id="{31E51363-ED4A-4CDD-8029-D37730521468}"/>
              </a:ext>
            </a:extLst>
          </p:cNvPr>
          <p:cNvSpPr txBox="1"/>
          <p:nvPr/>
        </p:nvSpPr>
        <p:spPr>
          <a:xfrm>
            <a:off x="7239000" y="40386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0" name="TextBox 9">
            <a:extLst>
              <a:ext uri="{FF2B5EF4-FFF2-40B4-BE49-F238E27FC236}">
                <a16:creationId xmlns:a16="http://schemas.microsoft.com/office/drawing/2014/main" id="{2B323297-D2D2-414B-BA72-9535A36FDC2E}"/>
              </a:ext>
            </a:extLst>
          </p:cNvPr>
          <p:cNvSpPr txBox="1"/>
          <p:nvPr/>
        </p:nvSpPr>
        <p:spPr>
          <a:xfrm>
            <a:off x="1295400" y="48768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2" name="TextBox 11">
            <a:extLst>
              <a:ext uri="{FF2B5EF4-FFF2-40B4-BE49-F238E27FC236}">
                <a16:creationId xmlns:a16="http://schemas.microsoft.com/office/drawing/2014/main" id="{27D1612A-95B5-4820-8113-E38146F637DD}"/>
              </a:ext>
            </a:extLst>
          </p:cNvPr>
          <p:cNvSpPr txBox="1"/>
          <p:nvPr/>
        </p:nvSpPr>
        <p:spPr>
          <a:xfrm>
            <a:off x="3276600" y="490311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78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4" name="TextBox 13">
            <a:extLst>
              <a:ext uri="{FF2B5EF4-FFF2-40B4-BE49-F238E27FC236}">
                <a16:creationId xmlns:a16="http://schemas.microsoft.com/office/drawing/2014/main" id="{B21A6FD5-01CA-4D22-8B13-08C304A1B098}"/>
              </a:ext>
            </a:extLst>
          </p:cNvPr>
          <p:cNvSpPr txBox="1"/>
          <p:nvPr/>
        </p:nvSpPr>
        <p:spPr>
          <a:xfrm>
            <a:off x="5285704" y="4955178"/>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76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3" name="TextBox 12">
            <a:extLst>
              <a:ext uri="{FF2B5EF4-FFF2-40B4-BE49-F238E27FC236}">
                <a16:creationId xmlns:a16="http://schemas.microsoft.com/office/drawing/2014/main" id="{AD97385D-2746-4003-8D8C-659BFBE26D2A}"/>
              </a:ext>
            </a:extLst>
          </p:cNvPr>
          <p:cNvSpPr txBox="1"/>
          <p:nvPr/>
        </p:nvSpPr>
        <p:spPr>
          <a:xfrm>
            <a:off x="7279783" y="4955178"/>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29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5" name="TextBox 14">
            <a:extLst>
              <a:ext uri="{FF2B5EF4-FFF2-40B4-BE49-F238E27FC236}">
                <a16:creationId xmlns:a16="http://schemas.microsoft.com/office/drawing/2014/main" id="{C9CC6DBA-36FB-4CBF-8BE9-3F2684A913C4}"/>
              </a:ext>
            </a:extLst>
          </p:cNvPr>
          <p:cNvSpPr txBox="1"/>
          <p:nvPr/>
        </p:nvSpPr>
        <p:spPr>
          <a:xfrm>
            <a:off x="1295400" y="58674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6" name="TextBox 15">
            <a:extLst>
              <a:ext uri="{FF2B5EF4-FFF2-40B4-BE49-F238E27FC236}">
                <a16:creationId xmlns:a16="http://schemas.microsoft.com/office/drawing/2014/main" id="{7C2D994F-40DA-46AA-8910-6AD3012919E0}"/>
              </a:ext>
            </a:extLst>
          </p:cNvPr>
          <p:cNvSpPr txBox="1"/>
          <p:nvPr/>
        </p:nvSpPr>
        <p:spPr>
          <a:xfrm>
            <a:off x="3124200" y="5867400"/>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26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18" name="TextBox 17">
            <a:extLst>
              <a:ext uri="{FF2B5EF4-FFF2-40B4-BE49-F238E27FC236}">
                <a16:creationId xmlns:a16="http://schemas.microsoft.com/office/drawing/2014/main" id="{8DEC1385-55EE-4C98-A04C-4D1693A06D6E}"/>
              </a:ext>
            </a:extLst>
          </p:cNvPr>
          <p:cNvSpPr txBox="1"/>
          <p:nvPr/>
        </p:nvSpPr>
        <p:spPr>
          <a:xfrm>
            <a:off x="5306096" y="5894783"/>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
        <p:nvSpPr>
          <p:cNvPr id="20" name="TextBox 19">
            <a:extLst>
              <a:ext uri="{FF2B5EF4-FFF2-40B4-BE49-F238E27FC236}">
                <a16:creationId xmlns:a16="http://schemas.microsoft.com/office/drawing/2014/main" id="{DF2D18C3-8A4A-4F12-99D1-36BAD92143EE}"/>
              </a:ext>
            </a:extLst>
          </p:cNvPr>
          <p:cNvSpPr txBox="1"/>
          <p:nvPr/>
        </p:nvSpPr>
        <p:spPr>
          <a:xfrm>
            <a:off x="7323786" y="5896409"/>
            <a:ext cx="1066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18 e</a:t>
            </a:r>
            <a:r>
              <a:rPr kumimoji="0" lang="en-US" sz="28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342875348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914400"/>
            <a:ext cx="8077200" cy="2286000"/>
          </a:xfrm>
        </p:spPr>
        <p:txBody>
          <a:bodyPr/>
          <a:lstStyle/>
          <a:p>
            <a:pPr eaLnBrk="1" hangingPunct="1"/>
            <a:r>
              <a:rPr lang="en-US" altLang="en-US" sz="4000">
                <a:latin typeface="Comic Sans MS" pitchFamily="66" charset="0"/>
              </a:rPr>
              <a:t>OB:  </a:t>
            </a:r>
            <a:br>
              <a:rPr lang="en-US" altLang="en-US" sz="4000">
                <a:latin typeface="Comic Sans MS" pitchFamily="66" charset="0"/>
              </a:rPr>
            </a:br>
            <a:r>
              <a:rPr lang="en-US" altLang="en-US" sz="4000">
                <a:latin typeface="Comic Sans MS" pitchFamily="66" charset="0"/>
              </a:rPr>
              <a:t>CuSO</a:t>
            </a:r>
            <a:r>
              <a:rPr lang="en-US" altLang="en-US" sz="4000" baseline="-25000">
                <a:latin typeface="Comic Sans MS" pitchFamily="66" charset="0"/>
              </a:rPr>
              <a:t>4</a:t>
            </a:r>
            <a:r>
              <a:rPr lang="en-US" altLang="en-US" sz="4000">
                <a:latin typeface="Comic Sans MS" pitchFamily="66" charset="0"/>
              </a:rPr>
              <a:t>·5H</a:t>
            </a:r>
            <a:r>
              <a:rPr lang="en-US" altLang="en-US" sz="4000" baseline="-25000">
                <a:latin typeface="Comic Sans MS" pitchFamily="66" charset="0"/>
              </a:rPr>
              <a:t>2</a:t>
            </a:r>
            <a:r>
              <a:rPr lang="en-US" altLang="en-US" sz="4000">
                <a:latin typeface="Comic Sans MS" pitchFamily="66" charset="0"/>
              </a:rPr>
              <a:t>O Lab</a:t>
            </a:r>
            <a:br>
              <a:rPr lang="en-US" altLang="en-US" sz="4000">
                <a:latin typeface="Comic Sans MS" pitchFamily="66" charset="0"/>
              </a:rPr>
            </a:br>
            <a:r>
              <a:rPr lang="en-US" altLang="en-US" sz="4000">
                <a:latin typeface="Comic Sans MS" pitchFamily="66" charset="0"/>
              </a:rPr>
              <a:t>and some practice at </a:t>
            </a:r>
            <a:br>
              <a:rPr lang="en-US" altLang="en-US" sz="4000">
                <a:latin typeface="Comic Sans MS" pitchFamily="66" charset="0"/>
              </a:rPr>
            </a:br>
            <a:r>
              <a:rPr lang="en-US" altLang="en-US" sz="4000">
                <a:latin typeface="Comic Sans MS" pitchFamily="66" charset="0"/>
              </a:rPr>
              <a:t>% Comp by mass problems.</a:t>
            </a:r>
          </a:p>
        </p:txBody>
      </p:sp>
      <p:sp>
        <p:nvSpPr>
          <p:cNvPr id="2051" name="Rectangle 3"/>
          <p:cNvSpPr>
            <a:spLocks noGrp="1" noChangeArrowheads="1"/>
          </p:cNvSpPr>
          <p:nvPr>
            <p:ph type="subTitle" idx="1"/>
          </p:nvPr>
        </p:nvSpPr>
        <p:spPr/>
        <p:txBody>
          <a:bodyPr/>
          <a:lstStyle/>
          <a:p>
            <a:pPr eaLnBrk="1" hangingPunct="1"/>
            <a:r>
              <a:rPr lang="en-US" altLang="en-US">
                <a:solidFill>
                  <a:srgbClr val="0000CC"/>
                </a:solidFill>
              </a:rPr>
              <a:t>Take out your lab report, done or undone, a calculator, pen or pencil, and reference tables.</a:t>
            </a:r>
          </a:p>
        </p:txBody>
      </p:sp>
    </p:spTree>
    <p:extLst>
      <p:ext uri="{BB962C8B-B14F-4D97-AF65-F5344CB8AC3E}">
        <p14:creationId xmlns:p14="http://schemas.microsoft.com/office/powerpoint/2010/main" val="2267308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3EBFF"/>
        </a:solidFill>
        <a:effectLst/>
      </p:bgPr>
    </p:bg>
    <p:spTree>
      <p:nvGrpSpPr>
        <p:cNvPr id="1" name=""/>
        <p:cNvGrpSpPr/>
        <p:nvPr/>
      </p:nvGrpSpPr>
      <p:grpSpPr>
        <a:xfrm>
          <a:off x="0" y="0"/>
          <a:ext cx="0" cy="0"/>
          <a:chOff x="0" y="0"/>
          <a:chExt cx="0" cy="0"/>
        </a:xfrm>
      </p:grpSpPr>
      <p:sp>
        <p:nvSpPr>
          <p:cNvPr id="10243" name="TextBox 4"/>
          <p:cNvSpPr txBox="1">
            <a:spLocks noChangeArrowheads="1"/>
          </p:cNvSpPr>
          <p:nvPr/>
        </p:nvSpPr>
        <p:spPr bwMode="auto">
          <a:xfrm>
            <a:off x="0" y="3645436"/>
            <a:ext cx="6705600"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dirty="0"/>
              <a:t> MgO</a:t>
            </a:r>
          </a:p>
          <a:p>
            <a:pPr algn="ctr" eaLnBrk="1" hangingPunct="1">
              <a:spcBef>
                <a:spcPct val="0"/>
              </a:spcBef>
              <a:buFontTx/>
              <a:buNone/>
            </a:pPr>
            <a:endParaRPr lang="en-US" altLang="en-US" sz="2400" dirty="0"/>
          </a:p>
          <a:p>
            <a:pPr eaLnBrk="1" hangingPunct="1">
              <a:spcBef>
                <a:spcPct val="0"/>
              </a:spcBef>
              <a:buFontTx/>
              <a:buNone/>
            </a:pPr>
            <a:r>
              <a:rPr lang="en-US" altLang="en-US" sz="4000" dirty="0"/>
              <a:t>Mg    1 x 24 g = 24 g</a:t>
            </a:r>
            <a:br>
              <a:rPr lang="en-US" altLang="en-US" sz="1800" dirty="0"/>
            </a:br>
            <a:r>
              <a:rPr lang="en-US" altLang="en-US" sz="900" dirty="0"/>
              <a:t> </a:t>
            </a:r>
            <a:endParaRPr lang="en-US" altLang="en-US" sz="4000" dirty="0"/>
          </a:p>
          <a:p>
            <a:pPr eaLnBrk="1" hangingPunct="1">
              <a:spcBef>
                <a:spcPct val="0"/>
              </a:spcBef>
              <a:buFontTx/>
              <a:buNone/>
            </a:pPr>
            <a:r>
              <a:rPr lang="en-US" altLang="en-US" sz="4000" dirty="0"/>
              <a:t> O     1 x 16 g = 16 g</a:t>
            </a:r>
            <a:br>
              <a:rPr lang="en-US" altLang="en-US" sz="4000" dirty="0"/>
            </a:br>
            <a:r>
              <a:rPr lang="en-US" altLang="en-US" sz="4000" dirty="0"/>
              <a:t>                          40 g/mole    </a:t>
            </a:r>
          </a:p>
        </p:txBody>
      </p:sp>
      <p:cxnSp>
        <p:nvCxnSpPr>
          <p:cNvPr id="3" name="Straight Connector 2"/>
          <p:cNvCxnSpPr/>
          <p:nvPr/>
        </p:nvCxnSpPr>
        <p:spPr>
          <a:xfrm>
            <a:off x="0" y="44196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5CF5229C-D626-35AF-6E0F-4D1001A82FA2}"/>
              </a:ext>
            </a:extLst>
          </p:cNvPr>
          <p:cNvCxnSpPr/>
          <p:nvPr/>
        </p:nvCxnSpPr>
        <p:spPr>
          <a:xfrm>
            <a:off x="3581400" y="60198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1">
            <a:extLst>
              <a:ext uri="{FF2B5EF4-FFF2-40B4-BE49-F238E27FC236}">
                <a16:creationId xmlns:a16="http://schemas.microsoft.com/office/drawing/2014/main" id="{D20F5254-2C1F-1C7A-95C2-18FBEB82498C}"/>
              </a:ext>
            </a:extLst>
          </p:cNvPr>
          <p:cNvSpPr txBox="1">
            <a:spLocks noChangeArrowheads="1"/>
          </p:cNvSpPr>
          <p:nvPr/>
        </p:nvSpPr>
        <p:spPr bwMode="auto">
          <a:xfrm>
            <a:off x="0" y="0"/>
            <a:ext cx="9144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latin typeface="Comic Sans MS" pitchFamily="66" charset="0"/>
              </a:rPr>
              <a:t>12.  What is the mass of one mole of magnesium oxide?</a:t>
            </a:r>
            <a:br>
              <a:rPr lang="en-US" altLang="en-US" sz="2400" dirty="0">
                <a:latin typeface="Comic Sans MS" pitchFamily="66" charset="0"/>
              </a:rPr>
            </a:br>
            <a:r>
              <a:rPr lang="en-US" altLang="en-US" sz="2400" dirty="0">
                <a:latin typeface="Comic Sans MS" pitchFamily="66" charset="0"/>
              </a:rPr>
              <a:t>      </a:t>
            </a:r>
            <a:r>
              <a:rPr lang="en-US" altLang="en-US" sz="2400" i="1" dirty="0">
                <a:latin typeface="Comic Sans MS" pitchFamily="66" charset="0"/>
              </a:rPr>
              <a:t> </a:t>
            </a:r>
          </a:p>
          <a:p>
            <a:pPr eaLnBrk="1" hangingPunct="1">
              <a:spcBef>
                <a:spcPct val="50000"/>
              </a:spcBef>
              <a:buFontTx/>
              <a:buNone/>
            </a:pPr>
            <a:r>
              <a:rPr lang="en-US" altLang="en-US" sz="2400" i="1" dirty="0">
                <a:latin typeface="Comic Sans MS" pitchFamily="66" charset="0"/>
              </a:rPr>
              <a:t>12b.  Or what is the </a:t>
            </a:r>
            <a:r>
              <a:rPr lang="en-US" altLang="en-US" sz="2400" b="1" i="1" dirty="0">
                <a:latin typeface="Comic Sans MS" pitchFamily="66" charset="0"/>
              </a:rPr>
              <a:t>molar mass </a:t>
            </a:r>
            <a:r>
              <a:rPr lang="en-US" altLang="en-US" sz="2400" i="1" dirty="0">
                <a:latin typeface="Comic Sans MS" pitchFamily="66" charset="0"/>
              </a:rPr>
              <a:t>of magnesium oxide?  </a:t>
            </a:r>
            <a:br>
              <a:rPr lang="en-US" altLang="en-US" sz="2400" i="1" dirty="0">
                <a:latin typeface="Comic Sans MS" pitchFamily="66" charset="0"/>
              </a:rPr>
            </a:br>
            <a:r>
              <a:rPr lang="en-US" altLang="en-US" sz="2400" i="1" dirty="0">
                <a:latin typeface="Comic Sans MS" pitchFamily="66" charset="0"/>
              </a:rPr>
              <a:t>        (means the same thing)</a:t>
            </a:r>
          </a:p>
          <a:p>
            <a:pPr eaLnBrk="1" hangingPunct="1">
              <a:spcBef>
                <a:spcPct val="50000"/>
              </a:spcBef>
              <a:buFontTx/>
              <a:buNone/>
            </a:pPr>
            <a:r>
              <a:rPr lang="en-US" altLang="en-US" sz="2400" b="1" dirty="0">
                <a:solidFill>
                  <a:srgbClr val="0000CC"/>
                </a:solidFill>
                <a:latin typeface="Comic Sans MS" pitchFamily="66" charset="0"/>
              </a:rPr>
              <a:t>14.  One mole of a substance is equal to it’s molar mass.               </a:t>
            </a:r>
            <a:br>
              <a:rPr lang="en-US" altLang="en-US" sz="2400" b="1" dirty="0">
                <a:solidFill>
                  <a:srgbClr val="0000CC"/>
                </a:solidFill>
                <a:latin typeface="Comic Sans MS" pitchFamily="66" charset="0"/>
              </a:rPr>
            </a:br>
            <a:r>
              <a:rPr lang="en-US" altLang="en-US" sz="2400" b="1" dirty="0">
                <a:solidFill>
                  <a:srgbClr val="0000CC"/>
                </a:solidFill>
                <a:latin typeface="Comic Sans MS" pitchFamily="66" charset="0"/>
              </a:rPr>
              <a:t>      </a:t>
            </a:r>
            <a:r>
              <a:rPr lang="en-US" altLang="en-US" sz="2400" dirty="0">
                <a:solidFill>
                  <a:srgbClr val="0000CC"/>
                </a:solidFill>
                <a:latin typeface="Comic Sans MS" pitchFamily="66" charset="0"/>
              </a:rPr>
              <a:t>That’s vocabulary.</a:t>
            </a:r>
          </a:p>
          <a:p>
            <a:pPr eaLnBrk="1" hangingPunct="1">
              <a:spcBef>
                <a:spcPct val="50000"/>
              </a:spcBef>
              <a:buFontTx/>
              <a:buNone/>
            </a:pPr>
            <a:r>
              <a:rPr lang="en-US" altLang="en-US" sz="2400" dirty="0">
                <a:solidFill>
                  <a:srgbClr val="FF0000"/>
                </a:solidFill>
                <a:latin typeface="Comic Sans MS" pitchFamily="66" charset="0"/>
              </a:rPr>
              <a:t>To do this, write the formula, underline it, and list the atoms in the compound like this</a:t>
            </a:r>
          </a:p>
        </p:txBody>
      </p:sp>
    </p:spTree>
    <p:extLst>
      <p:ext uri="{BB962C8B-B14F-4D97-AF65-F5344CB8AC3E}">
        <p14:creationId xmlns:p14="http://schemas.microsoft.com/office/powerpoint/2010/main" val="3147431362"/>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28600" y="228600"/>
            <a:ext cx="77724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a:ln>
                  <a:noFill/>
                </a:ln>
                <a:solidFill>
                  <a:srgbClr val="0000CC"/>
                </a:solidFill>
                <a:effectLst/>
                <a:uLnTx/>
                <a:uFillTx/>
                <a:latin typeface="Comic Sans MS" pitchFamily="66" charset="0"/>
                <a:ea typeface="+mn-ea"/>
                <a:cs typeface="+mn-cs"/>
              </a:rPr>
              <a:t>CuSO</a:t>
            </a:r>
            <a:r>
              <a:rPr kumimoji="0" lang="en-US" altLang="en-US" sz="4000" b="0" i="0" u="none" strike="noStrike" kern="1200" cap="none" spc="0" normalizeH="0" baseline="-25000" noProof="0">
                <a:ln>
                  <a:noFill/>
                </a:ln>
                <a:solidFill>
                  <a:srgbClr val="0000CC"/>
                </a:solidFill>
                <a:effectLst/>
                <a:uLnTx/>
                <a:uFillTx/>
                <a:latin typeface="Comic Sans MS" pitchFamily="66" charset="0"/>
                <a:ea typeface="+mn-ea"/>
                <a:cs typeface="+mn-cs"/>
              </a:rPr>
              <a:t>4</a:t>
            </a:r>
            <a:r>
              <a:rPr kumimoji="0" lang="en-US" altLang="en-US" sz="4000" b="0" i="0" u="none" strike="noStrike" kern="1200" cap="none" spc="0" normalizeH="0" baseline="0" noProof="0">
                <a:ln>
                  <a:noFill/>
                </a:ln>
                <a:solidFill>
                  <a:srgbClr val="0000CC"/>
                </a:solidFill>
                <a:effectLst/>
                <a:uLnTx/>
                <a:uFillTx/>
                <a:latin typeface="Comic Sans MS" pitchFamily="66" charset="0"/>
                <a:ea typeface="+mn-ea"/>
                <a:cs typeface="+mn-cs"/>
              </a:rPr>
              <a:t>·5H</a:t>
            </a:r>
            <a:r>
              <a:rPr kumimoji="0" lang="en-US" altLang="en-US" sz="4000" b="0" i="0" u="none" strike="noStrike" kern="1200" cap="none" spc="0" normalizeH="0" baseline="-25000" noProof="0">
                <a:ln>
                  <a:noFill/>
                </a:ln>
                <a:solidFill>
                  <a:srgbClr val="0000CC"/>
                </a:solidFill>
                <a:effectLst/>
                <a:uLnTx/>
                <a:uFillTx/>
                <a:latin typeface="Comic Sans MS" pitchFamily="66" charset="0"/>
                <a:ea typeface="+mn-ea"/>
                <a:cs typeface="+mn-cs"/>
              </a:rPr>
              <a:t>2</a:t>
            </a:r>
            <a:r>
              <a:rPr kumimoji="0" lang="en-US" altLang="en-US" sz="4000" b="0" i="0" u="none" strike="noStrike" kern="1200" cap="none" spc="0" normalizeH="0" baseline="0" noProof="0">
                <a:ln>
                  <a:noFill/>
                </a:ln>
                <a:solidFill>
                  <a:srgbClr val="0000CC"/>
                </a:solidFill>
                <a:effectLst/>
                <a:uLnTx/>
                <a:uFillTx/>
                <a:latin typeface="Comic Sans MS" pitchFamily="66" charset="0"/>
                <a:ea typeface="+mn-ea"/>
                <a:cs typeface="+mn-cs"/>
              </a:rPr>
              <a: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Comic Sans MS" pitchFamily="66" charset="0"/>
                <a:ea typeface="+mn-ea"/>
                <a:cs typeface="+mn-cs"/>
              </a:rPr>
              <a:t>Cu     1 x 64 g = 64g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Comic Sans MS" pitchFamily="66" charset="0"/>
                <a:ea typeface="+mn-ea"/>
                <a:cs typeface="+mn-cs"/>
              </a:rPr>
              <a:t>S      1 x 32 g = 32 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Comic Sans MS" pitchFamily="66" charset="0"/>
                <a:ea typeface="+mn-ea"/>
                <a:cs typeface="+mn-cs"/>
              </a:rPr>
              <a:t>O      4 x 16 g = 64 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Comic Sans MS" pitchFamily="66" charset="0"/>
                <a:ea typeface="+mn-ea"/>
                <a:cs typeface="+mn-cs"/>
              </a:rPr>
              <a:t>H</a:t>
            </a:r>
            <a:r>
              <a:rPr kumimoji="0" lang="en-US" altLang="en-US" sz="3200" b="0" i="0" u="none" strike="noStrike" kern="1200" cap="none" spc="0" normalizeH="0" baseline="-25000" noProof="0">
                <a:ln>
                  <a:noFill/>
                </a:ln>
                <a:solidFill>
                  <a:srgbClr val="0000CC"/>
                </a:solidFill>
                <a:effectLst/>
                <a:uLnTx/>
                <a:uFillTx/>
                <a:latin typeface="Comic Sans MS" pitchFamily="66" charset="0"/>
                <a:ea typeface="+mn-ea"/>
                <a:cs typeface="+mn-cs"/>
              </a:rPr>
              <a:t>2</a:t>
            </a:r>
            <a:r>
              <a:rPr kumimoji="0" lang="en-US" altLang="en-US" sz="3200" b="0" i="0" u="none" strike="noStrike" kern="1200" cap="none" spc="0" normalizeH="0" baseline="0" noProof="0">
                <a:ln>
                  <a:noFill/>
                </a:ln>
                <a:solidFill>
                  <a:srgbClr val="0000CC"/>
                </a:solidFill>
                <a:effectLst/>
                <a:uLnTx/>
                <a:uFillTx/>
                <a:latin typeface="Comic Sans MS" pitchFamily="66" charset="0"/>
                <a:ea typeface="+mn-ea"/>
                <a:cs typeface="+mn-cs"/>
              </a:rPr>
              <a:t>O  5 x 18 g = 90 g    H</a:t>
            </a:r>
            <a:r>
              <a:rPr kumimoji="0" lang="en-US" altLang="en-US" sz="3200" b="0" i="0" u="none" strike="noStrike" kern="1200" cap="none" spc="0" normalizeH="0" baseline="-25000" noProof="0">
                <a:ln>
                  <a:noFill/>
                </a:ln>
                <a:solidFill>
                  <a:srgbClr val="0000CC"/>
                </a:solidFill>
                <a:effectLst/>
                <a:uLnTx/>
                <a:uFillTx/>
                <a:latin typeface="Comic Sans MS" pitchFamily="66" charset="0"/>
                <a:ea typeface="+mn-ea"/>
                <a:cs typeface="+mn-cs"/>
              </a:rPr>
              <a:t>2</a:t>
            </a:r>
            <a:r>
              <a:rPr kumimoji="0" lang="en-US" altLang="en-US" sz="3200" b="0" i="0" u="none" strike="noStrike" kern="1200" cap="none" spc="0" normalizeH="0" baseline="0" noProof="0">
                <a:ln>
                  <a:noFill/>
                </a:ln>
                <a:solidFill>
                  <a:srgbClr val="0000CC"/>
                </a:solidFill>
                <a:effectLst/>
                <a:uLnTx/>
                <a:uFillTx/>
                <a:latin typeface="Comic Sans MS" pitchFamily="66" charset="0"/>
                <a:ea typeface="+mn-ea"/>
                <a:cs typeface="+mn-cs"/>
              </a:rPr>
              <a:t>O</a:t>
            </a:r>
          </a:p>
          <a:p>
            <a:pPr marL="0" marR="0" lvl="0" indent="0" algn="l" defTabSz="914400" rtl="0" eaLnBrk="1" fontAlgn="base" latinLnBrk="0" hangingPunct="1">
              <a:lnSpc>
                <a:spcPct val="100000"/>
              </a:lnSpc>
              <a:spcBef>
                <a:spcPct val="50000"/>
              </a:spcBef>
              <a:spcAft>
                <a:spcPct val="0"/>
              </a:spcAft>
              <a:buClrTx/>
              <a:buSzTx/>
              <a:buFontTx/>
              <a:buNone/>
              <a:tabLst/>
              <a:defRPr/>
            </a:pPr>
            <a:br>
              <a:rPr kumimoji="0" lang="en-US" altLang="en-US" sz="32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3200" b="0" i="0" u="none" strike="noStrike" kern="1200" cap="none" spc="0" normalizeH="0" baseline="0" noProof="0">
                <a:ln>
                  <a:noFill/>
                </a:ln>
                <a:solidFill>
                  <a:srgbClr val="0000CC"/>
                </a:solidFill>
                <a:effectLst/>
                <a:uLnTx/>
                <a:uFillTx/>
                <a:latin typeface="Comic Sans MS" pitchFamily="66" charset="0"/>
                <a:ea typeface="+mn-ea"/>
                <a:cs typeface="+mn-cs"/>
              </a:rPr>
              <a:t>                </a:t>
            </a:r>
            <a:r>
              <a:rPr kumimoji="0" lang="en-US" altLang="en-US" sz="3200" b="0" i="0" u="none" strike="noStrike" kern="1200" cap="none" spc="0" normalizeH="0" baseline="0" noProof="0">
                <a:ln>
                  <a:noFill/>
                </a:ln>
                <a:solidFill>
                  <a:srgbClr val="FF3300"/>
                </a:solidFill>
                <a:effectLst/>
                <a:uLnTx/>
                <a:uFillTx/>
                <a:latin typeface="Comic Sans MS" pitchFamily="66" charset="0"/>
                <a:ea typeface="+mn-ea"/>
                <a:cs typeface="+mn-cs"/>
              </a:rPr>
              <a:t>250 g/mole</a:t>
            </a:r>
          </a:p>
        </p:txBody>
      </p:sp>
      <p:sp>
        <p:nvSpPr>
          <p:cNvPr id="3075" name="Line 5"/>
          <p:cNvSpPr>
            <a:spLocks noChangeShapeType="1"/>
          </p:cNvSpPr>
          <p:nvPr/>
        </p:nvSpPr>
        <p:spPr bwMode="auto">
          <a:xfrm>
            <a:off x="152400" y="990600"/>
            <a:ext cx="3429000"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6" name="Line 6"/>
          <p:cNvSpPr>
            <a:spLocks noChangeShapeType="1"/>
          </p:cNvSpPr>
          <p:nvPr/>
        </p:nvSpPr>
        <p:spPr bwMode="auto">
          <a:xfrm>
            <a:off x="2286000" y="4038600"/>
            <a:ext cx="2438400"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7" name="Text Box 7"/>
          <p:cNvSpPr txBox="1">
            <a:spLocks noChangeArrowheads="1"/>
          </p:cNvSpPr>
          <p:nvPr/>
        </p:nvSpPr>
        <p:spPr bwMode="auto">
          <a:xfrm>
            <a:off x="5638800" y="3200400"/>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0" i="0" u="sng" strike="noStrike" kern="1200" cap="none" spc="0" normalizeH="0" baseline="0" noProof="0">
                <a:ln>
                  <a:noFill/>
                </a:ln>
                <a:solidFill>
                  <a:srgbClr val="FF3300"/>
                </a:solidFill>
                <a:effectLst/>
                <a:uLnTx/>
                <a:uFillTx/>
                <a:latin typeface="Arial" charset="0"/>
                <a:ea typeface="+mn-ea"/>
                <a:cs typeface="+mn-cs"/>
              </a:rPr>
              <a:t>90 g</a:t>
            </a:r>
            <a:br>
              <a:rPr kumimoji="0" lang="en-US" altLang="en-US" sz="2000" b="0" i="0" u="none" strike="noStrike" kern="1200" cap="none" spc="0" normalizeH="0" baseline="0" noProof="0">
                <a:ln>
                  <a:noFill/>
                </a:ln>
                <a:solidFill>
                  <a:srgbClr val="FF3300"/>
                </a:solidFill>
                <a:effectLst/>
                <a:uLnTx/>
                <a:uFillTx/>
                <a:latin typeface="Arial" charset="0"/>
                <a:ea typeface="+mn-ea"/>
                <a:cs typeface="+mn-cs"/>
              </a:rPr>
            </a:br>
            <a:r>
              <a:rPr kumimoji="0" lang="en-US" altLang="en-US" sz="2000" b="0" i="0" u="none" strike="noStrike" kern="1200" cap="none" spc="0" normalizeH="0" baseline="0" noProof="0">
                <a:ln>
                  <a:noFill/>
                </a:ln>
                <a:solidFill>
                  <a:srgbClr val="FF3300"/>
                </a:solidFill>
                <a:effectLst/>
                <a:uLnTx/>
                <a:uFillTx/>
                <a:latin typeface="Arial" charset="0"/>
                <a:ea typeface="+mn-ea"/>
                <a:cs typeface="+mn-cs"/>
              </a:rPr>
              <a:t>250 g</a:t>
            </a:r>
          </a:p>
        </p:txBody>
      </p:sp>
      <p:sp>
        <p:nvSpPr>
          <p:cNvPr id="3078" name="Text Box 8"/>
          <p:cNvSpPr txBox="1">
            <a:spLocks noChangeArrowheads="1"/>
          </p:cNvSpPr>
          <p:nvPr/>
        </p:nvSpPr>
        <p:spPr bwMode="auto">
          <a:xfrm>
            <a:off x="6553200" y="33528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3300"/>
                </a:solidFill>
                <a:effectLst/>
                <a:uLnTx/>
                <a:uFillTx/>
                <a:latin typeface="Arial" charset="0"/>
                <a:ea typeface="+mn-ea"/>
                <a:cs typeface="+mn-cs"/>
              </a:rPr>
              <a:t>X 100% = 36%</a:t>
            </a:r>
          </a:p>
        </p:txBody>
      </p:sp>
      <p:sp>
        <p:nvSpPr>
          <p:cNvPr id="3079" name="Text Box 9"/>
          <p:cNvSpPr txBox="1">
            <a:spLocks noChangeArrowheads="1"/>
          </p:cNvSpPr>
          <p:nvPr/>
        </p:nvSpPr>
        <p:spPr bwMode="auto">
          <a:xfrm>
            <a:off x="0" y="5791200"/>
            <a:ext cx="891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itchFamily="66" charset="0"/>
                <a:ea typeface="+mn-ea"/>
                <a:cs typeface="+mn-cs"/>
              </a:rPr>
              <a:t>This means that no matter how much of this stuff you have, </a:t>
            </a:r>
            <a:r>
              <a:rPr kumimoji="0" lang="en-US" altLang="en-US" sz="2400" b="0" i="0" u="none" strike="noStrike" kern="1200" cap="none" spc="0" normalizeH="0" baseline="0" noProof="0">
                <a:ln>
                  <a:noFill/>
                </a:ln>
                <a:solidFill>
                  <a:srgbClr val="FF3300"/>
                </a:solidFill>
                <a:effectLst/>
                <a:uLnTx/>
                <a:uFillTx/>
                <a:latin typeface="Comic Sans MS" pitchFamily="66" charset="0"/>
                <a:ea typeface="+mn-ea"/>
                <a:cs typeface="+mn-cs"/>
              </a:rPr>
              <a:t>36% by mass is water.</a:t>
            </a:r>
          </a:p>
        </p:txBody>
      </p:sp>
    </p:spTree>
    <p:extLst>
      <p:ext uri="{BB962C8B-B14F-4D97-AF65-F5344CB8AC3E}">
        <p14:creationId xmlns:p14="http://schemas.microsoft.com/office/powerpoint/2010/main" val="302605849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28600" y="0"/>
            <a:ext cx="86106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57300" indent="-342900" eaLnBrk="0" hangingPunct="0">
              <a:spcBef>
                <a:spcPct val="20000"/>
              </a:spcBef>
              <a:buChar char="•"/>
              <a:defRPr sz="2400">
                <a:solidFill>
                  <a:schemeClr val="tx1"/>
                </a:solidFill>
                <a:latin typeface="Arial" charset="0"/>
              </a:defRPr>
            </a:lvl3pPr>
            <a:lvl4pPr marL="1714500" indent="-342900" eaLnBrk="0" hangingPunct="0">
              <a:spcBef>
                <a:spcPct val="20000"/>
              </a:spcBef>
              <a:buChar char="–"/>
              <a:defRPr sz="2000">
                <a:solidFill>
                  <a:schemeClr val="tx1"/>
                </a:solidFill>
                <a:latin typeface="Arial" charset="0"/>
              </a:defRPr>
            </a:lvl4pPr>
            <a:lvl5pPr marL="2171700" indent="-342900" eaLnBrk="0" hangingPunct="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itchFamily="34" charset="0"/>
                <a:ea typeface="+mn-ea"/>
                <a:cs typeface="+mn-cs"/>
              </a:rPr>
              <a:t>The questions…</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Tahoma" pitchFamily="34" charset="0"/>
                <a:ea typeface="+mn-ea"/>
                <a:cs typeface="+mn-cs"/>
              </a:rPr>
              <a:t>It’s already done, just read it, then state it:   The molar mass of CuSO</a:t>
            </a:r>
            <a:r>
              <a:rPr kumimoji="0" lang="en-US" altLang="en-US" sz="2400" b="0" i="0" u="none" strike="noStrike" kern="1200" cap="none" spc="0" normalizeH="0" baseline="-25000" noProof="0" dirty="0">
                <a:ln>
                  <a:noFill/>
                </a:ln>
                <a:solidFill>
                  <a:srgbClr val="000000"/>
                </a:solidFill>
                <a:effectLst/>
                <a:uLnTx/>
                <a:uFillTx/>
                <a:latin typeface="Tahoma" pitchFamily="34" charset="0"/>
                <a:ea typeface="+mn-ea"/>
                <a:cs typeface="+mn-cs"/>
              </a:rPr>
              <a:t>4</a:t>
            </a:r>
            <a:r>
              <a:rPr kumimoji="0" lang="en-US" altLang="en-US" sz="2400" b="0" i="0" u="none" strike="noStrike" kern="1200" cap="none" spc="0" normalizeH="0" baseline="0" noProof="0" dirty="0">
                <a:ln>
                  <a:noFill/>
                </a:ln>
                <a:solidFill>
                  <a:srgbClr val="000000"/>
                </a:solidFill>
                <a:effectLst/>
                <a:uLnTx/>
                <a:uFillTx/>
                <a:latin typeface="Tahoma" pitchFamily="34" charset="0"/>
                <a:ea typeface="+mn-ea"/>
                <a:cs typeface="+mn-cs"/>
              </a:rPr>
              <a:t>·5H</a:t>
            </a:r>
            <a:r>
              <a:rPr kumimoji="0" lang="en-US" altLang="en-US" sz="2400" b="0" i="0" u="none" strike="noStrike" kern="1200" cap="none" spc="0" normalizeH="0" baseline="-25000" noProof="0" dirty="0">
                <a:ln>
                  <a:noFill/>
                </a:ln>
                <a:solidFill>
                  <a:srgbClr val="000000"/>
                </a:solidFill>
                <a:effectLst/>
                <a:uLnTx/>
                <a:uFillTx/>
                <a:latin typeface="Tahoma" pitchFamily="34" charset="0"/>
                <a:ea typeface="+mn-ea"/>
                <a:cs typeface="+mn-cs"/>
              </a:rPr>
              <a:t>2</a:t>
            </a:r>
            <a:r>
              <a:rPr kumimoji="0" lang="en-US" altLang="en-US" sz="2400" b="0" i="0" u="none" strike="noStrike" kern="1200" cap="none" spc="0" normalizeH="0" baseline="0" noProof="0" dirty="0">
                <a:ln>
                  <a:noFill/>
                </a:ln>
                <a:solidFill>
                  <a:srgbClr val="000000"/>
                </a:solidFill>
                <a:effectLst/>
                <a:uLnTx/>
                <a:uFillTx/>
                <a:latin typeface="Tahoma" pitchFamily="34" charset="0"/>
                <a:ea typeface="+mn-ea"/>
                <a:cs typeface="+mn-cs"/>
              </a:rPr>
              <a:t>O is 250 g/mole.  The percent comp by mass of water in this hydrated crystal is 36%.</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Tahoma" pitchFamily="34" charset="0"/>
                <a:ea typeface="+mn-ea"/>
                <a:cs typeface="+mn-cs"/>
              </a:rPr>
              <a:t>This is your MEASURED percent comp by mass of water in this compound, not the actual from question one, but what you measured in the lab.  To do this, you need to calculate the missing mass from the compound after heating, The mass of the crucible and the hydrate minus the crucible and the anhydrous salt.  That’s the mass of the missing water. </a:t>
            </a:r>
            <a:br>
              <a:rPr kumimoji="0" lang="en-US" altLang="en-US" sz="2400" b="0" i="0" u="none" strike="noStrike" kern="1200" cap="none" spc="0" normalizeH="0" baseline="0" noProof="0" dirty="0">
                <a:ln>
                  <a:noFill/>
                </a:ln>
                <a:solidFill>
                  <a:srgbClr val="000000"/>
                </a:solidFill>
                <a:effectLst/>
                <a:uLnTx/>
                <a:uFillTx/>
                <a:latin typeface="Tahoma" pitchFamily="34" charset="0"/>
                <a:ea typeface="+mn-ea"/>
                <a:cs typeface="+mn-cs"/>
              </a:rPr>
            </a:br>
            <a:br>
              <a:rPr kumimoji="0" lang="en-US" altLang="en-US" sz="2400" b="0" i="0" u="none" strike="noStrike" kern="1200" cap="none" spc="0" normalizeH="0" baseline="0" noProof="0" dirty="0">
                <a:ln>
                  <a:noFill/>
                </a:ln>
                <a:solidFill>
                  <a:srgbClr val="000000"/>
                </a:solidFill>
                <a:effectLst/>
                <a:uLnTx/>
                <a:uFillTx/>
                <a:latin typeface="Tahoma" pitchFamily="34" charset="0"/>
                <a:ea typeface="+mn-ea"/>
                <a:cs typeface="+mn-cs"/>
              </a:rPr>
            </a:br>
            <a:r>
              <a:rPr kumimoji="0" lang="en-US" altLang="en-US" sz="2400" b="0" i="1" u="none" strike="noStrike" kern="1200" cap="none" spc="0" normalizeH="0" baseline="0" noProof="0" dirty="0">
                <a:ln>
                  <a:noFill/>
                </a:ln>
                <a:solidFill>
                  <a:srgbClr val="0000CC"/>
                </a:solidFill>
                <a:effectLst/>
                <a:uLnTx/>
                <a:uFillTx/>
                <a:latin typeface="Tahoma" pitchFamily="34" charset="0"/>
                <a:ea typeface="+mn-ea"/>
                <a:cs typeface="+mn-cs"/>
              </a:rPr>
              <a:t>This is supposed to match the 36% by mass in the actual value.  It’s probably close.  Then do your percent error, your measured percent comp that’s water minus 36%, equals, divided by 36%, equals, times 100%, equals.  A positive or negative answer with a % unit is required.</a:t>
            </a:r>
          </a:p>
        </p:txBody>
      </p:sp>
    </p:spTree>
    <p:extLst>
      <p:ext uri="{BB962C8B-B14F-4D97-AF65-F5344CB8AC3E}">
        <p14:creationId xmlns:p14="http://schemas.microsoft.com/office/powerpoint/2010/main" val="180974610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28600" y="304800"/>
            <a:ext cx="8458200" cy="572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57300" indent="-342900" eaLnBrk="0" hangingPunct="0">
              <a:spcBef>
                <a:spcPct val="20000"/>
              </a:spcBef>
              <a:buChar char="•"/>
              <a:defRPr sz="2400">
                <a:solidFill>
                  <a:schemeClr val="tx1"/>
                </a:solidFill>
                <a:latin typeface="Arial" charset="0"/>
              </a:defRPr>
            </a:lvl3pPr>
            <a:lvl4pPr marL="1714500" indent="-342900" eaLnBrk="0" hangingPunct="0">
              <a:spcBef>
                <a:spcPct val="20000"/>
              </a:spcBef>
              <a:buChar char="–"/>
              <a:defRPr sz="2000">
                <a:solidFill>
                  <a:schemeClr val="tx1"/>
                </a:solidFill>
                <a:latin typeface="Arial" charset="0"/>
              </a:defRPr>
            </a:lvl4pPr>
            <a:lvl5pPr marL="2171700" indent="-342900" eaLnBrk="0" hangingPunct="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50000"/>
              </a:spcBef>
              <a:spcAft>
                <a:spcPct val="0"/>
              </a:spcAft>
              <a:buClrTx/>
              <a:buSzTx/>
              <a:buFontTx/>
              <a:buAutoNum type="arabicPeriod" startAt="3"/>
              <a:tabLst/>
              <a:defRPr/>
            </a:pPr>
            <a:r>
              <a:rPr kumimoji="0" lang="en-US" altLang="en-US" sz="1800" b="0" i="0" u="none" strike="noStrike" kern="1200" cap="none" spc="0" normalizeH="0" baseline="0" noProof="0">
                <a:ln>
                  <a:noFill/>
                </a:ln>
                <a:solidFill>
                  <a:srgbClr val="000000"/>
                </a:solidFill>
                <a:effectLst/>
                <a:uLnTx/>
                <a:uFillTx/>
                <a:latin typeface="Arial" charset="0"/>
                <a:ea typeface="+mn-ea"/>
                <a:cs typeface="+mn-cs"/>
              </a:rPr>
              <a:t>One mole of this good stuff is 250 g/mole.  Six grams must be six times that, and it is.</a:t>
            </a:r>
          </a:p>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mn-ea"/>
                <a:cs typeface="+mn-cs"/>
              </a:rPr>
              <a:t>                                6 moles x 250 g/mole = 1500 grams.</a:t>
            </a:r>
          </a:p>
          <a:p>
            <a:pPr marL="342900" marR="0" lvl="0" indent="-34290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mn-ea"/>
                <a:cs typeface="+mn-cs"/>
              </a:rPr>
              <a:t>4.  Here’s the tricky question.  A long time ago, nearly a month and a half, I taught you how to measure the mass of atoms using the periodic table.  Since atoms have protons and neutrons which have a mass of 1 amu each (in our intro class), an atom with a total number of protons and neutrons say of 23, just like sodium, would have mass of 23 amu.  The atomic mass in amu is the mass of any atom.  </a:t>
            </a:r>
            <a:br>
              <a:rPr kumimoji="0" lang="en-US" altLang="en-US" sz="1800" b="0" i="0" u="none" strike="noStrike" kern="1200" cap="none" spc="0" normalizeH="0" baseline="0" noProof="0">
                <a:ln>
                  <a:noFill/>
                </a:ln>
                <a:solidFill>
                  <a:srgbClr val="000000"/>
                </a:solidFill>
                <a:effectLst/>
                <a:uLnTx/>
                <a:uFillTx/>
                <a:latin typeface="Arial" charset="0"/>
                <a:ea typeface="+mn-ea"/>
                <a:cs typeface="+mn-cs"/>
              </a:rPr>
            </a:br>
            <a:br>
              <a:rPr kumimoji="0" lang="en-US" altLang="en-US" sz="18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charset="0"/>
                <a:ea typeface="+mn-ea"/>
                <a:cs typeface="+mn-cs"/>
              </a:rPr>
              <a:t>If you have a compound like water, with an oxygen and two hydrogens, that’s a total of 18 amu per molecule.</a:t>
            </a:r>
            <a:br>
              <a:rPr kumimoji="0" lang="en-US" altLang="en-US" sz="1800" b="0" i="0" u="none" strike="noStrike" kern="1200" cap="none" spc="0" normalizeH="0" baseline="0" noProof="0">
                <a:ln>
                  <a:noFill/>
                </a:ln>
                <a:solidFill>
                  <a:srgbClr val="000000"/>
                </a:solidFill>
                <a:effectLst/>
                <a:uLnTx/>
                <a:uFillTx/>
                <a:latin typeface="Arial" charset="0"/>
                <a:ea typeface="+mn-ea"/>
                <a:cs typeface="+mn-cs"/>
              </a:rPr>
            </a:br>
            <a:br>
              <a:rPr kumimoji="0" lang="en-US" altLang="en-US" sz="1800" b="0" i="0" u="none" strike="noStrike" kern="1200" cap="none" spc="0" normalizeH="0" baseline="0" noProof="0">
                <a:ln>
                  <a:noFill/>
                </a:ln>
                <a:solidFill>
                  <a:srgbClr val="000000"/>
                </a:solidFill>
                <a:effectLst/>
                <a:uLnTx/>
                <a:uFillTx/>
                <a:latin typeface="Arial"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charset="0"/>
                <a:ea typeface="+mn-ea"/>
                <a:cs typeface="+mn-cs"/>
              </a:rPr>
              <a:t>If you have a big compound like CuSO</a:t>
            </a:r>
            <a:r>
              <a:rPr kumimoji="0" lang="en-US" altLang="en-US" sz="1800" b="0" i="0" u="none" strike="noStrike" kern="1200" cap="none" spc="0" normalizeH="0" baseline="-25000" noProof="0">
                <a:ln>
                  <a:noFill/>
                </a:ln>
                <a:solidFill>
                  <a:srgbClr val="000000"/>
                </a:solidFill>
                <a:effectLst/>
                <a:uLnTx/>
                <a:uFillTx/>
                <a:latin typeface="Arial" charset="0"/>
                <a:ea typeface="+mn-ea"/>
                <a:cs typeface="+mn-cs"/>
              </a:rPr>
              <a:t>4</a:t>
            </a:r>
            <a:r>
              <a:rPr kumimoji="0" lang="en-US" altLang="en-US" sz="1800" b="0" i="0" u="none" strike="noStrike" kern="1200" cap="none" spc="0" normalizeH="0" baseline="0" noProof="0">
                <a:ln>
                  <a:noFill/>
                </a:ln>
                <a:solidFill>
                  <a:srgbClr val="000000"/>
                </a:solidFill>
                <a:effectLst/>
                <a:uLnTx/>
                <a:uFillTx/>
                <a:latin typeface="Arial" charset="0"/>
                <a:ea typeface="+mn-ea"/>
                <a:cs typeface="+mn-cs"/>
              </a:rPr>
              <a:t>·5H</a:t>
            </a:r>
            <a:r>
              <a:rPr kumimoji="0" lang="en-US" altLang="en-US" sz="1800" b="0" i="0" u="none" strike="noStrike" kern="1200" cap="none" spc="0" normalizeH="0" baseline="-25000" noProof="0">
                <a:ln>
                  <a:noFill/>
                </a:ln>
                <a:solidFill>
                  <a:srgbClr val="000000"/>
                </a:solidFill>
                <a:effectLst/>
                <a:uLnTx/>
                <a:uFillTx/>
                <a:latin typeface="Arial" charset="0"/>
                <a:ea typeface="+mn-ea"/>
                <a:cs typeface="+mn-cs"/>
              </a:rPr>
              <a:t>2</a:t>
            </a:r>
            <a:r>
              <a:rPr kumimoji="0" lang="en-US" altLang="en-US" sz="1800" b="0" i="0" u="none" strike="noStrike" kern="1200" cap="none" spc="0" normalizeH="0" baseline="0" noProof="0">
                <a:ln>
                  <a:noFill/>
                </a:ln>
                <a:solidFill>
                  <a:srgbClr val="000000"/>
                </a:solidFill>
                <a:effectLst/>
                <a:uLnTx/>
                <a:uFillTx/>
                <a:latin typeface="Arial" charset="0"/>
                <a:ea typeface="+mn-ea"/>
                <a:cs typeface="+mn-cs"/>
              </a:rPr>
              <a:t>O, then it’s a whopping 250 amu per formula unit.</a:t>
            </a:r>
          </a:p>
          <a:p>
            <a:pPr marL="342900" marR="0" lvl="0" indent="-34290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mn-ea"/>
                <a:cs typeface="+mn-cs"/>
              </a:rPr>
              <a:t>And if you have six formula units, that’s  6 x 250 amu = 1500 amu.  </a:t>
            </a:r>
          </a:p>
        </p:txBody>
      </p:sp>
    </p:spTree>
    <p:extLst>
      <p:ext uri="{BB962C8B-B14F-4D97-AF65-F5344CB8AC3E}">
        <p14:creationId xmlns:p14="http://schemas.microsoft.com/office/powerpoint/2010/main" val="38629533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28600" y="152400"/>
            <a:ext cx="8610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mn-ea"/>
                <a:cs typeface="+mn-cs"/>
              </a:rPr>
              <a:t>5.  You started with CuSO</a:t>
            </a:r>
            <a:r>
              <a:rPr kumimoji="0" lang="en-US" altLang="en-US" sz="1800" b="0" i="0" u="none" strike="noStrike" kern="1200" cap="none" spc="0" normalizeH="0" baseline="-25000" noProof="0">
                <a:ln>
                  <a:noFill/>
                </a:ln>
                <a:solidFill>
                  <a:srgbClr val="000000"/>
                </a:solidFill>
                <a:effectLst/>
                <a:uLnTx/>
                <a:uFillTx/>
                <a:latin typeface="Arial" charset="0"/>
                <a:ea typeface="+mn-ea"/>
                <a:cs typeface="+mn-cs"/>
              </a:rPr>
              <a:t>4</a:t>
            </a:r>
            <a:r>
              <a:rPr kumimoji="0" lang="en-US" altLang="en-US" sz="1800" b="0" i="0" u="none" strike="noStrike" kern="1200" cap="none" spc="0" normalizeH="0" baseline="0" noProof="0">
                <a:ln>
                  <a:noFill/>
                </a:ln>
                <a:solidFill>
                  <a:srgbClr val="000000"/>
                </a:solidFill>
                <a:effectLst/>
                <a:uLnTx/>
                <a:uFillTx/>
                <a:latin typeface="Arial" charset="0"/>
                <a:ea typeface="+mn-ea"/>
                <a:cs typeface="+mn-cs"/>
              </a:rPr>
              <a:t>·5H</a:t>
            </a:r>
            <a:r>
              <a:rPr kumimoji="0" lang="en-US" altLang="en-US" sz="1800" b="0" i="0" u="none" strike="noStrike" kern="1200" cap="none" spc="0" normalizeH="0" baseline="-25000" noProof="0">
                <a:ln>
                  <a:noFill/>
                </a:ln>
                <a:solidFill>
                  <a:srgbClr val="000000"/>
                </a:solidFill>
                <a:effectLst/>
                <a:uLnTx/>
                <a:uFillTx/>
                <a:latin typeface="Arial" charset="0"/>
                <a:ea typeface="+mn-ea"/>
                <a:cs typeface="+mn-cs"/>
              </a:rPr>
              <a:t>2</a:t>
            </a:r>
            <a:r>
              <a:rPr kumimoji="0" lang="en-US" altLang="en-US" sz="1800" b="0" i="0" u="none" strike="noStrike" kern="1200" cap="none" spc="0" normalizeH="0" baseline="0" noProof="0">
                <a:ln>
                  <a:noFill/>
                </a:ln>
                <a:solidFill>
                  <a:srgbClr val="000000"/>
                </a:solidFill>
                <a:effectLst/>
                <a:uLnTx/>
                <a:uFillTx/>
                <a:latin typeface="Arial" charset="0"/>
                <a:ea typeface="+mn-ea"/>
                <a:cs typeface="+mn-cs"/>
              </a:rPr>
              <a:t>O, which is a hydrated (water filled) crystal ionic compound, the heating of this evaporated this water away.  It changes into just CuSO</a:t>
            </a:r>
            <a:r>
              <a:rPr kumimoji="0" lang="en-US" altLang="en-US" sz="1800" b="0" i="0" u="none" strike="noStrike" kern="1200" cap="none" spc="0" normalizeH="0" baseline="-25000" noProof="0">
                <a:ln>
                  <a:noFill/>
                </a:ln>
                <a:solidFill>
                  <a:srgbClr val="000000"/>
                </a:solidFill>
                <a:effectLst/>
                <a:uLnTx/>
                <a:uFillTx/>
                <a:latin typeface="Arial" charset="0"/>
                <a:ea typeface="+mn-ea"/>
                <a:cs typeface="+mn-cs"/>
              </a:rPr>
              <a:t>4</a:t>
            </a:r>
            <a:r>
              <a:rPr kumimoji="0" lang="en-US" altLang="en-US" sz="1800" b="0" i="0" u="none" strike="noStrike" kern="1200" cap="none" spc="0" normalizeH="0" baseline="0" noProof="0">
                <a:ln>
                  <a:noFill/>
                </a:ln>
                <a:solidFill>
                  <a:srgbClr val="000000"/>
                </a:solidFill>
                <a:effectLst/>
                <a:uLnTx/>
                <a:uFillTx/>
                <a:latin typeface="Arial" charset="0"/>
                <a:ea typeface="+mn-ea"/>
                <a:cs typeface="+mn-cs"/>
              </a:rPr>
              <a:t>, which is just copper (II) sulfate.  This stuff is an anhydrous salt.  Anhydrous means “not with water”.  By sprinkling some water into this white powder it turns blue again, because it REHYDRATES.  </a:t>
            </a:r>
          </a:p>
        </p:txBody>
      </p:sp>
      <p:sp>
        <p:nvSpPr>
          <p:cNvPr id="6147" name="Text Box 7"/>
          <p:cNvSpPr txBox="1">
            <a:spLocks noChangeArrowheads="1"/>
          </p:cNvSpPr>
          <p:nvPr/>
        </p:nvSpPr>
        <p:spPr bwMode="auto">
          <a:xfrm>
            <a:off x="365125" y="2822575"/>
            <a:ext cx="2286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0000CC"/>
                </a:solidFill>
                <a:effectLst/>
                <a:uLnTx/>
                <a:uFillTx/>
                <a:latin typeface="Comic Sans MS" pitchFamily="66" charset="0"/>
                <a:ea typeface="+mn-ea"/>
                <a:cs typeface="+mn-cs"/>
              </a:rPr>
              <a:t>CuSO</a:t>
            </a:r>
            <a:r>
              <a:rPr kumimoji="0" lang="en-US" altLang="en-US" sz="2800" b="0" i="0" u="none" strike="noStrike" kern="1200" cap="none" spc="0" normalizeH="0" baseline="-25000" noProof="0">
                <a:ln>
                  <a:noFill/>
                </a:ln>
                <a:solidFill>
                  <a:srgbClr val="0000CC"/>
                </a:solidFill>
                <a:effectLst/>
                <a:uLnTx/>
                <a:uFillTx/>
                <a:latin typeface="Comic Sans MS" pitchFamily="66" charset="0"/>
                <a:ea typeface="+mn-ea"/>
                <a:cs typeface="+mn-cs"/>
              </a:rPr>
              <a:t>4</a:t>
            </a:r>
            <a:r>
              <a:rPr kumimoji="0" lang="en-US" altLang="en-US" sz="2800" b="0" i="0" u="none" strike="noStrike" kern="1200" cap="none" spc="0" normalizeH="0" baseline="0" noProof="0">
                <a:ln>
                  <a:noFill/>
                </a:ln>
                <a:solidFill>
                  <a:srgbClr val="0000CC"/>
                </a:solidFill>
                <a:effectLst/>
                <a:uLnTx/>
                <a:uFillTx/>
                <a:latin typeface="Comic Sans MS" pitchFamily="66" charset="0"/>
                <a:ea typeface="+mn-ea"/>
                <a:cs typeface="+mn-cs"/>
              </a:rPr>
              <a:t>·5H</a:t>
            </a:r>
            <a:r>
              <a:rPr kumimoji="0" lang="en-US" altLang="en-US" sz="2800" b="0" i="0" u="none" strike="noStrike" kern="1200" cap="none" spc="0" normalizeH="0" baseline="-25000" noProof="0">
                <a:ln>
                  <a:noFill/>
                </a:ln>
                <a:solidFill>
                  <a:srgbClr val="0000CC"/>
                </a:solidFill>
                <a:effectLst/>
                <a:uLnTx/>
                <a:uFillTx/>
                <a:latin typeface="Comic Sans MS" pitchFamily="66" charset="0"/>
                <a:ea typeface="+mn-ea"/>
                <a:cs typeface="+mn-cs"/>
              </a:rPr>
              <a:t>2</a:t>
            </a:r>
            <a:r>
              <a:rPr kumimoji="0" lang="en-US" altLang="en-US" sz="2800" b="0" i="0" u="none" strike="noStrike" kern="1200" cap="none" spc="0" normalizeH="0" baseline="0" noProof="0">
                <a:ln>
                  <a:noFill/>
                </a:ln>
                <a:solidFill>
                  <a:srgbClr val="0000CC"/>
                </a:solidFill>
                <a:effectLst/>
                <a:uLnTx/>
                <a:uFillTx/>
                <a:latin typeface="Comic Sans MS" pitchFamily="66" charset="0"/>
                <a:ea typeface="+mn-ea"/>
                <a:cs typeface="+mn-cs"/>
              </a:rPr>
              <a:t>O</a:t>
            </a:r>
            <a:br>
              <a:rPr kumimoji="0" lang="en-US" altLang="en-US" sz="2800" b="0" i="0" u="none" strike="noStrike" kern="1200" cap="none" spc="0" normalizeH="0" baseline="0" noProof="0">
                <a:ln>
                  <a:noFill/>
                </a:ln>
                <a:solidFill>
                  <a:srgbClr val="0000CC"/>
                </a:solidFill>
                <a:effectLst/>
                <a:uLnTx/>
                <a:uFillTx/>
                <a:latin typeface="Comic Sans MS" pitchFamily="66" charset="0"/>
                <a:ea typeface="+mn-ea"/>
                <a:cs typeface="+mn-cs"/>
              </a:rPr>
            </a:br>
            <a:r>
              <a:rPr kumimoji="0" lang="en-US" altLang="en-US" sz="2800" b="0" i="0" u="none" strike="noStrike" kern="1200" cap="none" spc="0" normalizeH="0" baseline="0" noProof="0">
                <a:ln>
                  <a:noFill/>
                </a:ln>
                <a:solidFill>
                  <a:srgbClr val="0000CC"/>
                </a:solidFill>
                <a:effectLst/>
                <a:uLnTx/>
                <a:uFillTx/>
                <a:latin typeface="Comic Sans MS" pitchFamily="66" charset="0"/>
                <a:ea typeface="+mn-ea"/>
                <a:cs typeface="+mn-cs"/>
              </a:rPr>
              <a:t>in crucible</a:t>
            </a:r>
          </a:p>
        </p:txBody>
      </p:sp>
      <p:sp>
        <p:nvSpPr>
          <p:cNvPr id="6148" name="Line 8"/>
          <p:cNvSpPr>
            <a:spLocks noChangeShapeType="1"/>
          </p:cNvSpPr>
          <p:nvPr/>
        </p:nvSpPr>
        <p:spPr bwMode="auto">
          <a:xfrm>
            <a:off x="838200" y="3760788"/>
            <a:ext cx="304800" cy="811212"/>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9" name="Text Box 9"/>
          <p:cNvSpPr txBox="1">
            <a:spLocks noChangeArrowheads="1"/>
          </p:cNvSpPr>
          <p:nvPr/>
        </p:nvSpPr>
        <p:spPr bwMode="auto">
          <a:xfrm>
            <a:off x="4648200" y="2765425"/>
            <a:ext cx="2133600" cy="95408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Comic Sans MS" pitchFamily="66" charset="0"/>
                <a:ea typeface="+mn-ea"/>
                <a:cs typeface="+mn-cs"/>
              </a:rPr>
              <a:t>CuSO</a:t>
            </a:r>
            <a:r>
              <a:rPr kumimoji="0" lang="en-US" altLang="en-US" sz="2800" b="0" i="0" u="none" strike="noStrike" kern="1200" cap="none" spc="0" normalizeH="0" baseline="-25000" noProof="0">
                <a:ln>
                  <a:noFill/>
                </a:ln>
                <a:solidFill>
                  <a:srgbClr val="FFFFFF"/>
                </a:solidFill>
                <a:effectLst/>
                <a:uLnTx/>
                <a:uFillTx/>
                <a:latin typeface="Comic Sans MS" pitchFamily="66" charset="0"/>
                <a:ea typeface="+mn-ea"/>
                <a:cs typeface="+mn-cs"/>
              </a:rPr>
              <a:t>4</a:t>
            </a:r>
            <a:br>
              <a:rPr kumimoji="0" lang="en-US" altLang="en-US" sz="2800" b="0" i="0" u="none" strike="noStrike" kern="1200" cap="none" spc="0" normalizeH="0" baseline="-25000" noProof="0">
                <a:ln>
                  <a:noFill/>
                </a:ln>
                <a:solidFill>
                  <a:srgbClr val="FFFFFF"/>
                </a:solidFill>
                <a:effectLst/>
                <a:uLnTx/>
                <a:uFillTx/>
                <a:latin typeface="Comic Sans MS" pitchFamily="66" charset="0"/>
                <a:ea typeface="+mn-ea"/>
                <a:cs typeface="+mn-cs"/>
              </a:rPr>
            </a:br>
            <a:r>
              <a:rPr kumimoji="0" lang="en-US" altLang="en-US" sz="2800" b="0" i="0" u="none" strike="noStrike" kern="1200" cap="none" spc="0" normalizeH="0" baseline="0" noProof="0">
                <a:ln>
                  <a:noFill/>
                </a:ln>
                <a:solidFill>
                  <a:srgbClr val="FFFFFF"/>
                </a:solidFill>
                <a:effectLst/>
                <a:uLnTx/>
                <a:uFillTx/>
                <a:latin typeface="Comic Sans MS" pitchFamily="66" charset="0"/>
                <a:ea typeface="+mn-ea"/>
                <a:cs typeface="+mn-cs"/>
              </a:rPr>
              <a:t>in crucible</a:t>
            </a:r>
            <a:endParaRPr kumimoji="0" lang="en-US" altLang="en-US" sz="2800" b="0" i="0" u="none" strike="noStrike" kern="1200" cap="none" spc="0" normalizeH="0" baseline="-25000" noProof="0">
              <a:ln>
                <a:noFill/>
              </a:ln>
              <a:solidFill>
                <a:srgbClr val="FFFFFF"/>
              </a:solidFill>
              <a:effectLst/>
              <a:uLnTx/>
              <a:uFillTx/>
              <a:latin typeface="Comic Sans MS" pitchFamily="66" charset="0"/>
              <a:ea typeface="+mn-ea"/>
              <a:cs typeface="+mn-cs"/>
            </a:endParaRPr>
          </a:p>
        </p:txBody>
      </p:sp>
      <p:sp>
        <p:nvSpPr>
          <p:cNvPr id="2" name="Oval 1"/>
          <p:cNvSpPr/>
          <p:nvPr/>
        </p:nvSpPr>
        <p:spPr>
          <a:xfrm>
            <a:off x="685800" y="4572000"/>
            <a:ext cx="22860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Oval 10"/>
          <p:cNvSpPr/>
          <p:nvPr/>
        </p:nvSpPr>
        <p:spPr>
          <a:xfrm>
            <a:off x="1143000" y="6172200"/>
            <a:ext cx="13716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4" name="Straight Connector 3"/>
          <p:cNvCxnSpPr>
            <a:stCxn id="2" idx="2"/>
            <a:endCxn id="11" idx="2"/>
          </p:cNvCxnSpPr>
          <p:nvPr/>
        </p:nvCxnSpPr>
        <p:spPr>
          <a:xfrm>
            <a:off x="685800" y="4724400"/>
            <a:ext cx="457200"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1" idx="6"/>
          </p:cNvCxnSpPr>
          <p:nvPr/>
        </p:nvCxnSpPr>
        <p:spPr>
          <a:xfrm flipH="1">
            <a:off x="2514600" y="4757738"/>
            <a:ext cx="457200" cy="1566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xplosion 1 5"/>
          <p:cNvSpPr/>
          <p:nvPr/>
        </p:nvSpPr>
        <p:spPr>
          <a:xfrm>
            <a:off x="1143000" y="5715000"/>
            <a:ext cx="1371600" cy="723900"/>
          </a:xfrm>
          <a:prstGeom prst="irregularSeal1">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ight Arrow 6"/>
          <p:cNvSpPr/>
          <p:nvPr/>
        </p:nvSpPr>
        <p:spPr>
          <a:xfrm>
            <a:off x="3176588" y="4757738"/>
            <a:ext cx="2690812" cy="1795462"/>
          </a:xfrm>
          <a:prstGeom prst="rightArrow">
            <a:avLst/>
          </a:prstGeom>
          <a:solidFill>
            <a:srgbClr val="FFC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sp>
        <p:nvSpPr>
          <p:cNvPr id="6156" name="TextBox 7"/>
          <p:cNvSpPr txBox="1">
            <a:spLocks noChangeArrowheads="1"/>
          </p:cNvSpPr>
          <p:nvPr/>
        </p:nvSpPr>
        <p:spPr bwMode="auto">
          <a:xfrm>
            <a:off x="3568700" y="5464175"/>
            <a:ext cx="1905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mn-ea"/>
                <a:cs typeface="+mn-cs"/>
              </a:rPr>
              <a:t>Evaporate water</a:t>
            </a:r>
          </a:p>
        </p:txBody>
      </p:sp>
      <p:sp>
        <p:nvSpPr>
          <p:cNvPr id="20" name="Oval 19"/>
          <p:cNvSpPr/>
          <p:nvPr/>
        </p:nvSpPr>
        <p:spPr>
          <a:xfrm>
            <a:off x="6172200" y="4456113"/>
            <a:ext cx="22860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Oval 20"/>
          <p:cNvSpPr/>
          <p:nvPr/>
        </p:nvSpPr>
        <p:spPr>
          <a:xfrm>
            <a:off x="6629400" y="6056313"/>
            <a:ext cx="13716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2" name="Straight Connector 21"/>
          <p:cNvCxnSpPr>
            <a:stCxn id="20" idx="2"/>
            <a:endCxn id="21" idx="2"/>
          </p:cNvCxnSpPr>
          <p:nvPr/>
        </p:nvCxnSpPr>
        <p:spPr>
          <a:xfrm>
            <a:off x="6172200" y="4608513"/>
            <a:ext cx="457200"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21" idx="6"/>
          </p:cNvCxnSpPr>
          <p:nvPr/>
        </p:nvCxnSpPr>
        <p:spPr>
          <a:xfrm flipH="1">
            <a:off x="8001000" y="4641850"/>
            <a:ext cx="457200" cy="15668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xplosion 1 23"/>
          <p:cNvSpPr/>
          <p:nvPr/>
        </p:nvSpPr>
        <p:spPr>
          <a:xfrm>
            <a:off x="6629400" y="5599113"/>
            <a:ext cx="1371600" cy="723900"/>
          </a:xfrm>
          <a:prstGeom prst="irregularSeal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2" name="Straight Arrow Connector 11"/>
          <p:cNvCxnSpPr/>
          <p:nvPr/>
        </p:nvCxnSpPr>
        <p:spPr>
          <a:xfrm>
            <a:off x="5981700" y="3846513"/>
            <a:ext cx="647700" cy="795337"/>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620000" y="3316288"/>
            <a:ext cx="609600" cy="1255712"/>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164" name="TextBox 16"/>
          <p:cNvSpPr txBox="1">
            <a:spLocks noChangeArrowheads="1"/>
          </p:cNvSpPr>
          <p:nvPr/>
        </p:nvSpPr>
        <p:spPr bwMode="auto">
          <a:xfrm>
            <a:off x="7207250" y="2578100"/>
            <a:ext cx="1752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66FF"/>
                </a:solidFill>
                <a:effectLst/>
                <a:uLnTx/>
                <a:uFillTx/>
                <a:latin typeface="Arial" charset="0"/>
                <a:ea typeface="+mn-ea"/>
                <a:cs typeface="+mn-cs"/>
              </a:rPr>
              <a:t>H</a:t>
            </a:r>
            <a:r>
              <a:rPr kumimoji="0" lang="en-US" altLang="en-US" sz="1800" b="0" i="0" u="none" strike="noStrike" kern="1200" cap="none" spc="0" normalizeH="0" baseline="-25000" noProof="0">
                <a:ln>
                  <a:noFill/>
                </a:ln>
                <a:solidFill>
                  <a:srgbClr val="0066FF"/>
                </a:solidFill>
                <a:effectLst/>
                <a:uLnTx/>
                <a:uFillTx/>
                <a:latin typeface="Arial" charset="0"/>
                <a:ea typeface="+mn-ea"/>
                <a:cs typeface="+mn-cs"/>
              </a:rPr>
              <a:t>2</a:t>
            </a:r>
            <a:r>
              <a:rPr kumimoji="0" lang="en-US" altLang="en-US" sz="1800" b="0" i="0" u="none" strike="noStrike" kern="1200" cap="none" spc="0" normalizeH="0" baseline="0" noProof="0">
                <a:ln>
                  <a:noFill/>
                </a:ln>
                <a:solidFill>
                  <a:srgbClr val="0066FF"/>
                </a:solidFill>
                <a:effectLst/>
                <a:uLnTx/>
                <a:uFillTx/>
                <a:latin typeface="Arial" charset="0"/>
                <a:ea typeface="+mn-ea"/>
                <a:cs typeface="+mn-cs"/>
              </a:rPr>
              <a:t>O escapes to the air</a:t>
            </a:r>
          </a:p>
        </p:txBody>
      </p:sp>
      <p:sp>
        <p:nvSpPr>
          <p:cNvPr id="6165" name="TextBox 18"/>
          <p:cNvSpPr txBox="1">
            <a:spLocks noChangeArrowheads="1"/>
          </p:cNvSpPr>
          <p:nvPr/>
        </p:nvSpPr>
        <p:spPr bwMode="auto">
          <a:xfrm>
            <a:off x="4521200" y="23622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mn-ea"/>
                <a:cs typeface="+mn-cs"/>
              </a:rPr>
              <a:t>ANHYDROUS SALT</a:t>
            </a:r>
          </a:p>
        </p:txBody>
      </p:sp>
      <p:sp>
        <p:nvSpPr>
          <p:cNvPr id="6166" name="TextBox 24"/>
          <p:cNvSpPr txBox="1">
            <a:spLocks noChangeArrowheads="1"/>
          </p:cNvSpPr>
          <p:nvPr/>
        </p:nvSpPr>
        <p:spPr bwMode="auto">
          <a:xfrm>
            <a:off x="409575" y="2266950"/>
            <a:ext cx="2286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CC"/>
                </a:solidFill>
                <a:effectLst/>
                <a:uLnTx/>
                <a:uFillTx/>
                <a:latin typeface="Arial" charset="0"/>
                <a:ea typeface="+mn-ea"/>
                <a:cs typeface="+mn-cs"/>
              </a:rPr>
              <a:t>HYDRATED IONIC COMPOUND</a:t>
            </a:r>
          </a:p>
        </p:txBody>
      </p:sp>
    </p:spTree>
    <p:extLst>
      <p:ext uri="{BB962C8B-B14F-4D97-AF65-F5344CB8AC3E}">
        <p14:creationId xmlns:p14="http://schemas.microsoft.com/office/powerpoint/2010/main" val="343109763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a:t>How to write a decent conclusion</a:t>
            </a:r>
          </a:p>
        </p:txBody>
      </p:sp>
      <p:sp>
        <p:nvSpPr>
          <p:cNvPr id="7171" name="Rectangle 3"/>
          <p:cNvSpPr>
            <a:spLocks noGrp="1" noChangeArrowheads="1"/>
          </p:cNvSpPr>
          <p:nvPr>
            <p:ph type="body" idx="1"/>
          </p:nvPr>
        </p:nvSpPr>
        <p:spPr/>
        <p:txBody>
          <a:bodyPr/>
          <a:lstStyle/>
          <a:p>
            <a:pPr eaLnBrk="1" hangingPunct="1"/>
            <a:r>
              <a:rPr lang="en-US" altLang="en-US" sz="2800"/>
              <a:t>First, let’s read the rubric:  </a:t>
            </a:r>
            <a:r>
              <a:rPr lang="en-US" altLang="en-US" sz="2800">
                <a:solidFill>
                  <a:srgbClr val="FF3300"/>
                </a:solidFill>
                <a:latin typeface="Comic Sans MS" pitchFamily="66" charset="0"/>
              </a:rPr>
              <a:t>Conclusion - every lab report should have these 4 parts:</a:t>
            </a:r>
            <a:br>
              <a:rPr lang="en-US" altLang="en-US" sz="2800">
                <a:solidFill>
                  <a:srgbClr val="FF3300"/>
                </a:solidFill>
                <a:latin typeface="Comic Sans MS" pitchFamily="66" charset="0"/>
              </a:rPr>
            </a:br>
            <a:endParaRPr lang="en-US" altLang="en-US" sz="2800">
              <a:solidFill>
                <a:srgbClr val="FF3300"/>
              </a:solidFill>
              <a:latin typeface="Comic Sans MS" pitchFamily="66" charset="0"/>
            </a:endParaRPr>
          </a:p>
          <a:p>
            <a:pPr eaLnBrk="1" hangingPunct="1"/>
            <a:r>
              <a:rPr lang="en-US" altLang="en-US" sz="2800">
                <a:solidFill>
                  <a:srgbClr val="FF3300"/>
                </a:solidFill>
                <a:latin typeface="Comic Sans MS" pitchFamily="66" charset="0"/>
              </a:rPr>
              <a:t>What did you measure, what did you calculate,</a:t>
            </a:r>
          </a:p>
          <a:p>
            <a:pPr eaLnBrk="1" hangingPunct="1"/>
            <a:r>
              <a:rPr lang="en-US" altLang="en-US" sz="2800">
                <a:solidFill>
                  <a:srgbClr val="FF3300"/>
                </a:solidFill>
                <a:latin typeface="Comic Sans MS" pitchFamily="66" charset="0"/>
              </a:rPr>
              <a:t>what is your % error, </a:t>
            </a:r>
          </a:p>
          <a:p>
            <a:pPr eaLnBrk="1" hangingPunct="1"/>
            <a:r>
              <a:rPr lang="en-US" altLang="en-US" sz="2800">
                <a:solidFill>
                  <a:srgbClr val="FF3300"/>
                </a:solidFill>
                <a:latin typeface="Comic Sans MS" pitchFamily="66" charset="0"/>
              </a:rPr>
              <a:t>and what can you conclude or decide from this lab work? </a:t>
            </a:r>
          </a:p>
          <a:p>
            <a:pPr eaLnBrk="1" hangingPunct="1"/>
            <a:r>
              <a:rPr lang="en-US" altLang="en-US" sz="2800">
                <a:solidFill>
                  <a:srgbClr val="FF3300"/>
                </a:solidFill>
                <a:latin typeface="Comic Sans MS" pitchFamily="66" charset="0"/>
              </a:rPr>
              <a:t>Use lots of YOUR DATA numbers, use details and less story. Work hard on this part.</a:t>
            </a:r>
          </a:p>
        </p:txBody>
      </p:sp>
    </p:spTree>
    <p:extLst>
      <p:ext uri="{BB962C8B-B14F-4D97-AF65-F5344CB8AC3E}">
        <p14:creationId xmlns:p14="http://schemas.microsoft.com/office/powerpoint/2010/main" val="429095802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52400" y="304800"/>
            <a:ext cx="8686800" cy="563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itchFamily="66" charset="0"/>
                <a:ea typeface="+mn-ea"/>
                <a:cs typeface="+mn-cs"/>
              </a:rPr>
              <a:t>In this lab I measured the mass of 3.00 g CuSO</a:t>
            </a:r>
            <a:r>
              <a:rPr kumimoji="0" lang="en-US" altLang="en-US" sz="2400" b="0" i="0" u="none" strike="noStrike" kern="1200" cap="none" spc="0" normalizeH="0" baseline="-25000" noProof="0">
                <a:ln>
                  <a:noFill/>
                </a:ln>
                <a:solidFill>
                  <a:srgbClr val="000000"/>
                </a:solidFill>
                <a:effectLst/>
                <a:uLnTx/>
                <a:uFillTx/>
                <a:latin typeface="Comic Sans MS" pitchFamily="66" charset="0"/>
                <a:ea typeface="+mn-ea"/>
                <a:cs typeface="+mn-cs"/>
              </a:rPr>
              <a:t>4</a:t>
            </a:r>
            <a:r>
              <a:rPr kumimoji="0" lang="en-US" altLang="en-US" sz="2400" b="0" i="0" u="none" strike="noStrike" kern="1200" cap="none" spc="0" normalizeH="0" baseline="0" noProof="0">
                <a:ln>
                  <a:noFill/>
                </a:ln>
                <a:solidFill>
                  <a:srgbClr val="000000"/>
                </a:solidFill>
                <a:effectLst/>
                <a:uLnTx/>
                <a:uFillTx/>
                <a:latin typeface="Comic Sans MS" pitchFamily="66" charset="0"/>
                <a:ea typeface="+mn-ea"/>
                <a:cs typeface="+mn-cs"/>
              </a:rPr>
              <a:t>·5H</a:t>
            </a:r>
            <a:r>
              <a:rPr kumimoji="0" lang="en-US" altLang="en-US" sz="2400" b="0" i="0" u="none" strike="noStrike" kern="1200" cap="none" spc="0" normalizeH="0" baseline="-25000" noProof="0">
                <a:ln>
                  <a:noFill/>
                </a:ln>
                <a:solidFill>
                  <a:srgbClr val="000000"/>
                </a:solidFill>
                <a:effectLst/>
                <a:uLnTx/>
                <a:uFillTx/>
                <a:latin typeface="Comic Sans MS" pitchFamily="66" charset="0"/>
                <a:ea typeface="+mn-ea"/>
                <a:cs typeface="+mn-cs"/>
              </a:rPr>
              <a:t>2</a:t>
            </a:r>
            <a:r>
              <a:rPr kumimoji="0" lang="en-US" altLang="en-US" sz="2400" b="0" i="0" u="none" strike="noStrike" kern="1200" cap="none" spc="0" normalizeH="0" baseline="0" noProof="0">
                <a:ln>
                  <a:noFill/>
                </a:ln>
                <a:solidFill>
                  <a:srgbClr val="000000"/>
                </a:solidFill>
                <a:effectLst/>
                <a:uLnTx/>
                <a:uFillTx/>
                <a:latin typeface="Comic Sans MS" pitchFamily="66" charset="0"/>
                <a:ea typeface="+mn-ea"/>
                <a:cs typeface="+mn-cs"/>
              </a:rPr>
              <a:t>O, and the mass change as I heated it up and the water evaporated out of it.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itchFamily="66" charset="0"/>
                <a:ea typeface="+mn-ea"/>
                <a:cs typeface="+mn-cs"/>
              </a:rPr>
              <a:t>I calculated the molar mass of copper (II) sulfate pentahydrate to be 250 grams/mole, and the percent composition by mass of water in it to be 36%.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itchFamily="66" charset="0"/>
                <a:ea typeface="+mn-ea"/>
                <a:cs typeface="+mn-cs"/>
              </a:rPr>
              <a:t>From my lab data I calculated the measured percent comp by mass of water in my sample to be ____% </a:t>
            </a:r>
            <a:br>
              <a:rPr kumimoji="0" lang="en-US" altLang="en-US" sz="2400" b="0" i="0" u="none" strike="noStrike" kern="1200" cap="none" spc="0" normalizeH="0" baseline="0" noProof="0">
                <a:ln>
                  <a:noFill/>
                </a:ln>
                <a:solidFill>
                  <a:srgbClr val="000000"/>
                </a:solidFill>
                <a:effectLst/>
                <a:uLnTx/>
                <a:uFillTx/>
                <a:latin typeface="Comic Sans MS" pitchFamily="66" charset="0"/>
                <a:ea typeface="+mn-ea"/>
                <a:cs typeface="+mn-cs"/>
              </a:rPr>
            </a:br>
            <a:r>
              <a:rPr kumimoji="0" lang="en-US" altLang="en-US" sz="1600" b="0" i="0" u="none" strike="noStrike" kern="1200" cap="none" spc="0" normalizeH="0" baseline="0" noProof="0">
                <a:ln>
                  <a:noFill/>
                </a:ln>
                <a:solidFill>
                  <a:srgbClr val="FF3300"/>
                </a:solidFill>
                <a:effectLst/>
                <a:uLnTx/>
                <a:uFillTx/>
                <a:latin typeface="Comic Sans MS" pitchFamily="66" charset="0"/>
                <a:ea typeface="+mn-ea"/>
                <a:cs typeface="+mn-cs"/>
              </a:rPr>
              <a:t>(make sure a + or a – sign is there!).</a:t>
            </a:r>
          </a:p>
          <a:p>
            <a:pPr marL="0" marR="0" lvl="0" indent="0" algn="l" defTabSz="914400" rtl="0" eaLnBrk="1" fontAlgn="base" latinLnBrk="0" hangingPunct="1">
              <a:lnSpc>
                <a:spcPct val="100000"/>
              </a:lnSpc>
              <a:spcBef>
                <a:spcPct val="50000"/>
              </a:spcBef>
              <a:spcAft>
                <a:spcPct val="0"/>
              </a:spcAft>
              <a:buClrTx/>
              <a:buSzTx/>
              <a:buFontTx/>
              <a:buNone/>
              <a:tabLst/>
              <a:defRPr/>
            </a:pPr>
            <a:br>
              <a:rPr kumimoji="0" lang="en-US" altLang="en-US" sz="2400" b="0" i="0" u="none" strike="noStrike" kern="1200" cap="none" spc="0" normalizeH="0" baseline="0" noProof="0">
                <a:ln>
                  <a:noFill/>
                </a:ln>
                <a:solidFill>
                  <a:srgbClr val="0000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0000"/>
                </a:solidFill>
                <a:effectLst/>
                <a:uLnTx/>
                <a:uFillTx/>
                <a:latin typeface="Comic Sans MS" pitchFamily="66" charset="0"/>
                <a:ea typeface="+mn-ea"/>
                <a:cs typeface="+mn-cs"/>
              </a:rPr>
              <a:t>I calculated my percent error to be ___% </a:t>
            </a:r>
            <a:r>
              <a:rPr kumimoji="0" lang="en-US" altLang="en-US" sz="1600" b="0" i="0" u="none" strike="noStrike" kern="1200" cap="none" spc="0" normalizeH="0" baseline="0" noProof="0">
                <a:ln>
                  <a:noFill/>
                </a:ln>
                <a:solidFill>
                  <a:srgbClr val="FF3300"/>
                </a:solidFill>
                <a:effectLst/>
                <a:uLnTx/>
                <a:uFillTx/>
                <a:latin typeface="Comic Sans MS" pitchFamily="66" charset="0"/>
                <a:ea typeface="+mn-ea"/>
                <a:cs typeface="+mn-cs"/>
              </a:rPr>
              <a:t>(+/- sign here too).</a:t>
            </a:r>
          </a:p>
        </p:txBody>
      </p:sp>
    </p:spTree>
    <p:extLst>
      <p:ext uri="{BB962C8B-B14F-4D97-AF65-F5344CB8AC3E}">
        <p14:creationId xmlns:p14="http://schemas.microsoft.com/office/powerpoint/2010/main" val="1408362132"/>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228600"/>
            <a:ext cx="9067800"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CC"/>
                </a:solidFill>
                <a:effectLst/>
                <a:uLnTx/>
                <a:uFillTx/>
                <a:latin typeface="Comic Sans MS" pitchFamily="66" charset="0"/>
                <a:ea typeface="+mn-ea"/>
                <a:cs typeface="+mn-cs"/>
              </a:rPr>
              <a:t>My percent error was likely due to either small measuring errors caused by the scales, or possibly some unknown substances being present in my sample.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1" u="none" strike="noStrike" kern="1200" cap="none" spc="0" normalizeH="0" baseline="0" noProof="0" dirty="0">
                <a:ln>
                  <a:noFill/>
                </a:ln>
                <a:solidFill>
                  <a:srgbClr val="000000">
                    <a:lumMod val="95000"/>
                    <a:lumOff val="5000"/>
                  </a:srgbClr>
                </a:solidFill>
                <a:effectLst/>
                <a:uLnTx/>
                <a:uFillTx/>
                <a:latin typeface="Comic Sans MS" pitchFamily="66" charset="0"/>
                <a:ea typeface="+mn-ea"/>
                <a:cs typeface="+mn-cs"/>
              </a:rPr>
              <a:t>Never admit to making any math errors to account for my percent error, since that would always be wrong.  My dopey mistakes are not the reason my chemistry is not perfect, I am not allowed to make math errors in lab reports.  If my error were ever, ever higher than 10% I would rush and ask my nice teacher for some advice, because no matter how crazy I might have acted in lab, even I couldn’t be that wrong in lab.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1" u="none" strike="noStrike" kern="1200" cap="none" spc="0" normalizeH="0" baseline="0" noProof="0" dirty="0">
                <a:ln>
                  <a:noFill/>
                </a:ln>
                <a:solidFill>
                  <a:srgbClr val="FF3300"/>
                </a:solidFill>
                <a:effectLst/>
                <a:uLnTx/>
                <a:uFillTx/>
                <a:latin typeface="Comic Sans MS" pitchFamily="66" charset="0"/>
                <a:ea typeface="+mn-ea"/>
                <a:cs typeface="+mn-cs"/>
              </a:rPr>
              <a:t>Never include any of these italics in your actual lab report, the italics are for teaching purposes only.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1" u="none" strike="noStrike" kern="1200" cap="none" spc="0" normalizeH="0" baseline="0" noProof="0" dirty="0">
              <a:ln>
                <a:noFill/>
              </a:ln>
              <a:solidFill>
                <a:srgbClr val="FF33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23617759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533400" y="304800"/>
            <a:ext cx="7924800" cy="637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itchFamily="66" charset="0"/>
                <a:ea typeface="+mn-ea"/>
                <a:cs typeface="+mn-cs"/>
              </a:rPr>
              <a:t>To finish up, conclude something from your results.  That means put it all together.  For example: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itchFamily="66" charset="0"/>
                <a:ea typeface="+mn-ea"/>
                <a:cs typeface="+mn-cs"/>
              </a:rPr>
              <a:t>I can conclude from this lab that I can now determine the percent composition by mass of all compounds using the periodic table.  I also know that some ionic compounds have water loosely bonded to them even in the solid phase, and that this can be measured on paper as well as in the lab.  I finally can conclude that chem done on paper can be reproduced in the lab because chemistry is perfect, and I am learning how to measure well enough to prove this.  I love chem, the end.</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1" u="none" strike="noStrike" kern="1200" cap="none" spc="0" normalizeH="0" baseline="0" noProof="0">
                <a:ln>
                  <a:noFill/>
                </a:ln>
                <a:solidFill>
                  <a:srgbClr val="FF3300"/>
                </a:solidFill>
                <a:effectLst/>
                <a:uLnTx/>
                <a:uFillTx/>
                <a:latin typeface="Comic Sans MS" pitchFamily="66" charset="0"/>
                <a:ea typeface="+mn-ea"/>
                <a:cs typeface="+mn-cs"/>
              </a:rPr>
              <a:t>When you are done, make sure all questions are answered, make sure that it’s all stapled together neatly and properly.  </a:t>
            </a:r>
            <a:endParaRPr kumimoji="0" lang="en-US" altLang="en-US" sz="2000" b="0" i="1" u="none" strike="noStrike" kern="1200" cap="none" spc="0" normalizeH="0" baseline="0" noProof="0">
              <a:ln>
                <a:noFill/>
              </a:ln>
              <a:solidFill>
                <a:srgbClr val="0000CC"/>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8438023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04800" y="304800"/>
            <a:ext cx="8458200" cy="454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charset="0"/>
                <a:ea typeface="+mn-ea"/>
                <a:cs typeface="+mn-cs"/>
              </a:rPr>
              <a:t>Tomorrow we will do a lab called the MgSO</a:t>
            </a:r>
            <a:r>
              <a:rPr kumimoji="0" lang="en-US" altLang="en-US" sz="3200" b="0" i="0" u="none" strike="noStrike" kern="1200" cap="none" spc="0" normalizeH="0" baseline="-25000" noProof="0">
                <a:ln>
                  <a:noFill/>
                </a:ln>
                <a:solidFill>
                  <a:srgbClr val="000000"/>
                </a:solidFill>
                <a:effectLst/>
                <a:uLnTx/>
                <a:uFillTx/>
                <a:latin typeface="Arial" charset="0"/>
                <a:ea typeface="+mn-ea"/>
                <a:cs typeface="+mn-cs"/>
              </a:rPr>
              <a:t>4</a:t>
            </a:r>
            <a:r>
              <a:rPr kumimoji="0" lang="en-US" altLang="en-US" sz="3200" b="0" i="0" u="none" strike="noStrike" kern="1200" cap="none" spc="0" normalizeH="0" baseline="0" noProof="0">
                <a:ln>
                  <a:noFill/>
                </a:ln>
                <a:solidFill>
                  <a:srgbClr val="000000"/>
                </a:solidFill>
                <a:effectLst/>
                <a:uLnTx/>
                <a:uFillTx/>
                <a:latin typeface="Verdana" pitchFamily="34" charset="0"/>
                <a:ea typeface="+mn-ea"/>
                <a:cs typeface="+mn-cs"/>
              </a:rPr>
              <a:t>·7H</a:t>
            </a:r>
            <a:r>
              <a:rPr kumimoji="0" lang="en-US" altLang="en-US" sz="3200" b="0" i="0" u="none" strike="noStrike" kern="1200" cap="none" spc="0" normalizeH="0" baseline="-25000" noProof="0">
                <a:ln>
                  <a:noFill/>
                </a:ln>
                <a:solidFill>
                  <a:srgbClr val="000000"/>
                </a:solidFill>
                <a:effectLst/>
                <a:uLnTx/>
                <a:uFillTx/>
                <a:latin typeface="Verdana" pitchFamily="34" charset="0"/>
                <a:ea typeface="+mn-ea"/>
                <a:cs typeface="+mn-cs"/>
              </a:rPr>
              <a:t>2</a:t>
            </a:r>
            <a:r>
              <a:rPr kumimoji="0" lang="en-US" altLang="en-US" sz="3200" b="0" i="0" u="none" strike="noStrike" kern="1200" cap="none" spc="0" normalizeH="0" baseline="0" noProof="0">
                <a:ln>
                  <a:noFill/>
                </a:ln>
                <a:solidFill>
                  <a:srgbClr val="000000"/>
                </a:solidFill>
                <a:effectLst/>
                <a:uLnTx/>
                <a:uFillTx/>
                <a:latin typeface="Verdana" pitchFamily="34" charset="0"/>
                <a:ea typeface="+mn-ea"/>
                <a:cs typeface="+mn-cs"/>
              </a:rPr>
              <a:t>0, and that compound has two names.  It’s real name is: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Verdana" pitchFamily="34" charset="0"/>
                <a:ea typeface="+mn-ea"/>
                <a:cs typeface="+mn-cs"/>
              </a:rPr>
              <a:t>______________________________________________________</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Verdana" pitchFamily="34" charset="0"/>
                <a:ea typeface="+mn-ea"/>
                <a:cs typeface="+mn-cs"/>
              </a:rPr>
              <a:t>But you might know it as Epsom salt.  It’s sold at Wegmans and other fine stores.  Don’t get it into your mouth!</a:t>
            </a:r>
          </a:p>
        </p:txBody>
      </p:sp>
    </p:spTree>
    <p:extLst>
      <p:ext uri="{BB962C8B-B14F-4D97-AF65-F5344CB8AC3E}">
        <p14:creationId xmlns:p14="http://schemas.microsoft.com/office/powerpoint/2010/main" val="54800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ozen-red-ro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11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3657600" y="457200"/>
            <a:ext cx="51054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One way to measure how much someone loves you is to see if they know that a dozen roses means twelve.</a:t>
            </a:r>
            <a:r>
              <a:rPr lang="en-US" altLang="en-US" sz="1800" b="1" dirty="0">
                <a:solidFill>
                  <a:srgbClr val="FF0000"/>
                </a:solidFill>
              </a:rPr>
              <a:t>*</a:t>
            </a:r>
          </a:p>
          <a:p>
            <a:pPr eaLnBrk="1" hangingPunct="1">
              <a:spcBef>
                <a:spcPct val="50000"/>
              </a:spcBef>
              <a:buFontTx/>
              <a:buNone/>
            </a:pPr>
            <a:endParaRPr lang="en-US" altLang="en-US" sz="1800" dirty="0"/>
          </a:p>
          <a:p>
            <a:pPr eaLnBrk="1" hangingPunct="1">
              <a:spcBef>
                <a:spcPct val="50000"/>
              </a:spcBef>
              <a:buFontTx/>
              <a:buNone/>
            </a:pPr>
            <a:r>
              <a:rPr lang="en-US" altLang="en-US" sz="1600" dirty="0">
                <a:solidFill>
                  <a:srgbClr val="FF0000"/>
                </a:solidFill>
              </a:rPr>
              <a:t> </a:t>
            </a:r>
          </a:p>
        </p:txBody>
      </p:sp>
      <p:pic>
        <p:nvPicPr>
          <p:cNvPr id="3076" name="Picture 6" descr="14913deck_of_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34532"/>
            <a:ext cx="3429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7"/>
          <p:cNvSpPr txBox="1">
            <a:spLocks noChangeArrowheads="1"/>
          </p:cNvSpPr>
          <p:nvPr/>
        </p:nvSpPr>
        <p:spPr bwMode="auto">
          <a:xfrm>
            <a:off x="3657600" y="4277519"/>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A deck of cards = 52 cards.  51 is </a:t>
            </a:r>
            <a:r>
              <a:rPr lang="en-US" altLang="en-US" sz="1800" b="1" dirty="0"/>
              <a:t>not</a:t>
            </a:r>
            <a:r>
              <a:rPr lang="en-US" altLang="en-US" sz="1800" dirty="0"/>
              <a:t> a deck.</a:t>
            </a:r>
          </a:p>
        </p:txBody>
      </p:sp>
    </p:spTree>
    <p:extLst>
      <p:ext uri="{BB962C8B-B14F-4D97-AF65-F5344CB8AC3E}">
        <p14:creationId xmlns:p14="http://schemas.microsoft.com/office/powerpoint/2010/main" val="438191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04800" y="0"/>
            <a:ext cx="2667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5400"/>
              <a:t>MgO</a:t>
            </a:r>
          </a:p>
        </p:txBody>
      </p:sp>
      <p:sp>
        <p:nvSpPr>
          <p:cNvPr id="11267" name="Text Box 5"/>
          <p:cNvSpPr txBox="1">
            <a:spLocks noChangeArrowheads="1"/>
          </p:cNvSpPr>
          <p:nvPr/>
        </p:nvSpPr>
        <p:spPr bwMode="auto">
          <a:xfrm>
            <a:off x="304800" y="1082675"/>
            <a:ext cx="80010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t>Mg = 1 mole x 24 g = 24 g</a:t>
            </a:r>
          </a:p>
          <a:p>
            <a:pPr eaLnBrk="1" hangingPunct="1">
              <a:spcBef>
                <a:spcPct val="50000"/>
              </a:spcBef>
              <a:buFontTx/>
              <a:buNone/>
            </a:pPr>
            <a:r>
              <a:rPr lang="en-US" altLang="en-US" sz="2400" dirty="0"/>
              <a:t>  O = 1 mole x 16 g </a:t>
            </a:r>
            <a:r>
              <a:rPr lang="en-US" altLang="en-US" sz="2400" u="sng" dirty="0"/>
              <a:t>= 16 g</a:t>
            </a:r>
          </a:p>
          <a:p>
            <a:pPr eaLnBrk="1" hangingPunct="1">
              <a:spcBef>
                <a:spcPct val="50000"/>
              </a:spcBef>
              <a:buFontTx/>
              <a:buNone/>
            </a:pPr>
            <a:r>
              <a:rPr lang="en-US" altLang="en-US" sz="2400" dirty="0">
                <a:solidFill>
                  <a:srgbClr val="000099"/>
                </a:solidFill>
              </a:rPr>
              <a:t>                                  </a:t>
            </a:r>
            <a:r>
              <a:rPr lang="en-US" altLang="en-US" sz="3600" dirty="0">
                <a:solidFill>
                  <a:srgbClr val="000099"/>
                </a:solidFill>
              </a:rPr>
              <a:t>40 g/mole</a:t>
            </a:r>
          </a:p>
        </p:txBody>
      </p:sp>
      <p:sp>
        <p:nvSpPr>
          <p:cNvPr id="11268" name="Line 6"/>
          <p:cNvSpPr>
            <a:spLocks noChangeShapeType="1"/>
          </p:cNvSpPr>
          <p:nvPr/>
        </p:nvSpPr>
        <p:spPr bwMode="auto">
          <a:xfrm>
            <a:off x="457200" y="952500"/>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 name="Text Box 7"/>
          <p:cNvSpPr txBox="1">
            <a:spLocks noChangeArrowheads="1"/>
          </p:cNvSpPr>
          <p:nvPr/>
        </p:nvSpPr>
        <p:spPr bwMode="auto">
          <a:xfrm>
            <a:off x="0" y="3059508"/>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You can say it this way:</a:t>
            </a:r>
            <a:br>
              <a:rPr lang="en-US" altLang="en-US" sz="3600" dirty="0">
                <a:solidFill>
                  <a:srgbClr val="FF0000"/>
                </a:solidFill>
                <a:latin typeface="Times New Roman" panose="02020603050405020304" pitchFamily="18" charset="0"/>
                <a:cs typeface="Times New Roman" panose="02020603050405020304" pitchFamily="18" charset="0"/>
              </a:rPr>
            </a:br>
            <a:endParaRPr lang="en-US" altLang="en-US" sz="36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b="1" dirty="0">
                <a:solidFill>
                  <a:srgbClr val="339933"/>
                </a:solidFill>
                <a:latin typeface="Times New Roman" panose="02020603050405020304" pitchFamily="18" charset="0"/>
                <a:cs typeface="Times New Roman" panose="02020603050405020304" pitchFamily="18" charset="0"/>
              </a:rPr>
              <a:t>15.  </a:t>
            </a:r>
            <a:r>
              <a:rPr lang="en-US" altLang="en-US" sz="3600" b="1" dirty="0" err="1">
                <a:solidFill>
                  <a:srgbClr val="339933"/>
                </a:solidFill>
                <a:latin typeface="Times New Roman" panose="02020603050405020304" pitchFamily="18" charset="0"/>
                <a:cs typeface="Times New Roman" panose="02020603050405020304" pitchFamily="18" charset="0"/>
              </a:rPr>
              <a:t>MgO</a:t>
            </a:r>
            <a:r>
              <a:rPr lang="en-US" altLang="en-US" sz="3600" b="1" dirty="0">
                <a:solidFill>
                  <a:srgbClr val="339933"/>
                </a:solidFill>
                <a:latin typeface="Times New Roman" panose="02020603050405020304" pitchFamily="18" charset="0"/>
                <a:cs typeface="Times New Roman" panose="02020603050405020304" pitchFamily="18" charset="0"/>
              </a:rPr>
              <a:t> has a molar mass of 40 grams/mole</a:t>
            </a:r>
          </a:p>
          <a:p>
            <a:pPr eaLnBrk="1" hangingPunct="1">
              <a:spcBef>
                <a:spcPct val="50000"/>
              </a:spcBef>
              <a:buFontTx/>
              <a:buNone/>
            </a:pP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Or</a:t>
            </a:r>
          </a:p>
          <a:p>
            <a:pPr eaLnBrk="1" hangingPunct="1">
              <a:spcBef>
                <a:spcPct val="50000"/>
              </a:spcBef>
              <a:buFontTx/>
              <a:buNone/>
            </a:pPr>
            <a:r>
              <a:rPr lang="en-US" altLang="en-US" sz="3600" dirty="0">
                <a:solidFill>
                  <a:srgbClr val="003399"/>
                </a:solidFill>
                <a:latin typeface="Times New Roman" panose="02020603050405020304" pitchFamily="18" charset="0"/>
                <a:cs typeface="Times New Roman" panose="02020603050405020304" pitchFamily="18" charset="0"/>
              </a:rPr>
              <a:t>       </a:t>
            </a:r>
            <a:r>
              <a:rPr lang="en-US" altLang="en-US" sz="3600" b="1" dirty="0">
                <a:solidFill>
                  <a:srgbClr val="003399"/>
                </a:solidFill>
                <a:latin typeface="Times New Roman" panose="02020603050405020304" pitchFamily="18" charset="0"/>
                <a:cs typeface="Times New Roman" panose="02020603050405020304" pitchFamily="18" charset="0"/>
              </a:rPr>
              <a:t>40 grams of MgO = one mole of MgO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04800" y="0"/>
            <a:ext cx="2667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5400"/>
              <a:t>MgO</a:t>
            </a:r>
          </a:p>
        </p:txBody>
      </p:sp>
      <p:sp>
        <p:nvSpPr>
          <p:cNvPr id="12291" name="Text Box 5"/>
          <p:cNvSpPr txBox="1">
            <a:spLocks noChangeArrowheads="1"/>
          </p:cNvSpPr>
          <p:nvPr/>
        </p:nvSpPr>
        <p:spPr bwMode="auto">
          <a:xfrm>
            <a:off x="304800" y="1082675"/>
            <a:ext cx="8001000"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t>Mg = 1 mole x 24 g = 24 g</a:t>
            </a:r>
          </a:p>
          <a:p>
            <a:pPr eaLnBrk="1" hangingPunct="1">
              <a:spcBef>
                <a:spcPct val="50000"/>
              </a:spcBef>
              <a:buFontTx/>
              <a:buNone/>
            </a:pPr>
            <a:r>
              <a:rPr lang="en-US" altLang="en-US" dirty="0"/>
              <a:t>  O = 1 mole x 16 g </a:t>
            </a:r>
            <a:r>
              <a:rPr lang="en-US" altLang="en-US" u="sng" dirty="0"/>
              <a:t>= 16 g</a:t>
            </a:r>
          </a:p>
          <a:p>
            <a:pPr eaLnBrk="1" hangingPunct="1">
              <a:spcBef>
                <a:spcPct val="50000"/>
              </a:spcBef>
              <a:buFontTx/>
              <a:buNone/>
            </a:pPr>
            <a:r>
              <a:rPr lang="en-US" altLang="en-US" dirty="0">
                <a:solidFill>
                  <a:srgbClr val="000099"/>
                </a:solidFill>
              </a:rPr>
              <a:t>                                  </a:t>
            </a:r>
            <a:r>
              <a:rPr lang="en-US" altLang="en-US" sz="4400" dirty="0">
                <a:solidFill>
                  <a:srgbClr val="000099"/>
                </a:solidFill>
              </a:rPr>
              <a:t>40 g/mole</a:t>
            </a:r>
          </a:p>
        </p:txBody>
      </p:sp>
      <p:sp>
        <p:nvSpPr>
          <p:cNvPr id="12292" name="Line 6"/>
          <p:cNvSpPr>
            <a:spLocks noChangeShapeType="1"/>
          </p:cNvSpPr>
          <p:nvPr/>
        </p:nvSpPr>
        <p:spPr bwMode="auto">
          <a:xfrm>
            <a:off x="457200" y="952500"/>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ight Arrow 1"/>
          <p:cNvSpPr/>
          <p:nvPr/>
        </p:nvSpPr>
        <p:spPr>
          <a:xfrm rot="15490711">
            <a:off x="2827068" y="3123324"/>
            <a:ext cx="1676400" cy="288795"/>
          </a:xfrm>
          <a:prstGeom prst="righ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5" name="TextBox 2"/>
          <p:cNvSpPr txBox="1">
            <a:spLocks noChangeArrowheads="1"/>
          </p:cNvSpPr>
          <p:nvPr/>
        </p:nvSpPr>
        <p:spPr bwMode="auto">
          <a:xfrm>
            <a:off x="0" y="3421063"/>
            <a:ext cx="91440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16.  IMPORTANT NOTE:</a:t>
            </a:r>
          </a:p>
          <a:p>
            <a:pPr eaLnBrk="1" hangingPunct="1">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In a compound, like magnesium oxide, the oxygen is NOT PURE, </a:t>
            </a:r>
            <a:br>
              <a:rPr lang="en-US" altLang="en-US" sz="2400" dirty="0">
                <a:solidFill>
                  <a:srgbClr val="0000CC"/>
                </a:solidFill>
                <a:latin typeface="Times New Roman" panose="02020603050405020304" pitchFamily="18" charset="0"/>
                <a:cs typeface="Times New Roman" panose="02020603050405020304" pitchFamily="18" charset="0"/>
              </a:rPr>
            </a:br>
            <a:r>
              <a:rPr lang="en-US" altLang="en-US" sz="2400" dirty="0">
                <a:solidFill>
                  <a:srgbClr val="0000CC"/>
                </a:solidFill>
                <a:latin typeface="Times New Roman" panose="02020603050405020304" pitchFamily="18" charset="0"/>
                <a:cs typeface="Times New Roman" panose="02020603050405020304" pitchFamily="18" charset="0"/>
              </a:rPr>
              <a:t>it’s bonded to the magnesium.  </a:t>
            </a:r>
            <a:br>
              <a:rPr lang="en-US" altLang="en-US" sz="2400" dirty="0">
                <a:solidFill>
                  <a:srgbClr val="0000CC"/>
                </a:solidFill>
                <a:latin typeface="Times New Roman" panose="02020603050405020304" pitchFamily="18" charset="0"/>
                <a:cs typeface="Times New Roman" panose="02020603050405020304" pitchFamily="18" charset="0"/>
              </a:rPr>
            </a:br>
            <a:r>
              <a:rPr lang="en-US" altLang="en-US" sz="2400" b="1" u="sng" dirty="0">
                <a:solidFill>
                  <a:srgbClr val="0000CC"/>
                </a:solidFill>
                <a:latin typeface="Times New Roman" panose="02020603050405020304" pitchFamily="18" charset="0"/>
                <a:cs typeface="Times New Roman" panose="02020603050405020304" pitchFamily="18" charset="0"/>
              </a:rPr>
              <a:t>Oxygen is NOT a </a:t>
            </a:r>
            <a:r>
              <a:rPr lang="en-US" altLang="en-US" sz="2400" b="1" u="sng" dirty="0" err="1">
                <a:solidFill>
                  <a:srgbClr val="0000CC"/>
                </a:solidFill>
                <a:latin typeface="Times New Roman" panose="02020603050405020304" pitchFamily="18" charset="0"/>
                <a:cs typeface="Times New Roman" panose="02020603050405020304" pitchFamily="18" charset="0"/>
              </a:rPr>
              <a:t>HONClBrIF</a:t>
            </a:r>
            <a:r>
              <a:rPr lang="en-US" altLang="en-US" sz="2400" b="1" u="sng" dirty="0">
                <a:solidFill>
                  <a:srgbClr val="0000CC"/>
                </a:solidFill>
                <a:latin typeface="Times New Roman" panose="02020603050405020304" pitchFamily="18" charset="0"/>
                <a:cs typeface="Times New Roman" panose="02020603050405020304" pitchFamily="18" charset="0"/>
              </a:rPr>
              <a:t> Twin</a:t>
            </a:r>
            <a:r>
              <a:rPr lang="en-US" altLang="en-US" sz="2400" b="1" dirty="0">
                <a:solidFill>
                  <a:srgbClr val="0000CC"/>
                </a:solidFill>
                <a:latin typeface="Times New Roman" panose="02020603050405020304" pitchFamily="18" charset="0"/>
                <a:cs typeface="Times New Roman" panose="02020603050405020304" pitchFamily="18" charset="0"/>
              </a:rPr>
              <a:t> in this compound.</a:t>
            </a:r>
            <a:r>
              <a:rPr lang="en-US" altLang="en-US" sz="2400" dirty="0">
                <a:solidFill>
                  <a:srgbClr val="0000CC"/>
                </a:solidFill>
                <a:latin typeface="Times New Roman" panose="02020603050405020304" pitchFamily="18" charset="0"/>
                <a:cs typeface="Times New Roman" panose="02020603050405020304" pitchFamily="18" charset="0"/>
              </a:rPr>
              <a:t>  </a:t>
            </a:r>
          </a:p>
          <a:p>
            <a:pPr eaLnBrk="1" hangingPunct="1">
              <a:spcBef>
                <a:spcPct val="0"/>
              </a:spcBef>
              <a:buFontTx/>
              <a:buNone/>
            </a:pPr>
            <a:endParaRPr lang="en-US" altLang="en-US" sz="2400"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Those 7 elements are diatomic when PURE.  When they bond to other atoms in compounds, they are not diatomic.  Other examples are H</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O, with one oxygen, CO with one oxygen, and HCl with one H + one Cl.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0" y="381000"/>
            <a:ext cx="8839200" cy="539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t>17.  Determine the molar mass of carbon dichloride</a:t>
            </a:r>
          </a:p>
          <a:p>
            <a:pPr eaLnBrk="1" hangingPunct="1">
              <a:spcBef>
                <a:spcPct val="0"/>
              </a:spcBef>
              <a:buFontTx/>
              <a:buNone/>
            </a:pPr>
            <a:endParaRPr lang="en-US" altLang="en-US" sz="1800" dirty="0"/>
          </a:p>
          <a:p>
            <a:pPr eaLnBrk="1" hangingPunct="1">
              <a:spcBef>
                <a:spcPct val="0"/>
              </a:spcBef>
              <a:buFontTx/>
              <a:buNone/>
            </a:pPr>
            <a:r>
              <a:rPr lang="en-US" altLang="en-US" sz="4400" dirty="0"/>
              <a:t>  </a:t>
            </a:r>
            <a:r>
              <a:rPr lang="en-US" altLang="en-US" sz="4000" dirty="0"/>
              <a:t>CCl</a:t>
            </a:r>
            <a:r>
              <a:rPr lang="en-US" altLang="en-US" sz="4000" baseline="-25000" dirty="0"/>
              <a:t>2</a:t>
            </a:r>
            <a:br>
              <a:rPr lang="en-US" altLang="en-US" sz="4000" baseline="-25000" dirty="0"/>
            </a:br>
            <a:endParaRPr lang="en-US" altLang="en-US" sz="4000" baseline="-25000" dirty="0"/>
          </a:p>
          <a:p>
            <a:pPr eaLnBrk="1" hangingPunct="1">
              <a:spcBef>
                <a:spcPct val="0"/>
              </a:spcBef>
              <a:buFontTx/>
              <a:buNone/>
            </a:pPr>
            <a:r>
              <a:rPr lang="en-US" altLang="en-US" sz="4000" dirty="0"/>
              <a:t> </a:t>
            </a:r>
            <a:r>
              <a:rPr lang="en-US" altLang="en-US" sz="3600" dirty="0"/>
              <a:t>C   </a:t>
            </a:r>
            <a:br>
              <a:rPr lang="en-US" altLang="en-US" sz="3600" dirty="0"/>
            </a:br>
            <a:endParaRPr lang="en-US" altLang="en-US" sz="3600" dirty="0"/>
          </a:p>
          <a:p>
            <a:pPr eaLnBrk="1" hangingPunct="1">
              <a:spcBef>
                <a:spcPct val="0"/>
              </a:spcBef>
              <a:buNone/>
            </a:pPr>
            <a:r>
              <a:rPr lang="en-US" altLang="en-US" sz="3600" dirty="0"/>
              <a:t> Cl</a:t>
            </a:r>
            <a:br>
              <a:rPr lang="en-US" altLang="en-US" sz="3600" dirty="0"/>
            </a:br>
            <a:br>
              <a:rPr lang="en-US" altLang="en-US" sz="3600" dirty="0"/>
            </a:br>
            <a:r>
              <a:rPr lang="en-US" altLang="en-US" sz="3600" dirty="0"/>
              <a:t>                        </a:t>
            </a:r>
          </a:p>
          <a:p>
            <a:pPr eaLnBrk="1" hangingPunct="1">
              <a:spcBef>
                <a:spcPct val="0"/>
              </a:spcBef>
              <a:buFontTx/>
              <a:buNone/>
            </a:pPr>
            <a:endParaRPr lang="en-US" altLang="en-US" sz="4400" dirty="0"/>
          </a:p>
        </p:txBody>
      </p:sp>
      <p:cxnSp>
        <p:nvCxnSpPr>
          <p:cNvPr id="4" name="Straight Connector 3"/>
          <p:cNvCxnSpPr>
            <a:cxnSpLocks/>
          </p:cNvCxnSpPr>
          <p:nvPr/>
        </p:nvCxnSpPr>
        <p:spPr>
          <a:xfrm>
            <a:off x="304800" y="1905000"/>
            <a:ext cx="16002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28416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0" y="381000"/>
            <a:ext cx="8839200" cy="539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t>17.  Determine the molar mass of carbon dichloride</a:t>
            </a:r>
          </a:p>
          <a:p>
            <a:pPr eaLnBrk="1" hangingPunct="1">
              <a:spcBef>
                <a:spcPct val="0"/>
              </a:spcBef>
              <a:buFontTx/>
              <a:buNone/>
            </a:pPr>
            <a:endParaRPr lang="en-US" altLang="en-US" sz="1800" dirty="0"/>
          </a:p>
          <a:p>
            <a:pPr eaLnBrk="1" hangingPunct="1">
              <a:spcBef>
                <a:spcPct val="0"/>
              </a:spcBef>
              <a:buFontTx/>
              <a:buNone/>
            </a:pPr>
            <a:r>
              <a:rPr lang="en-US" altLang="en-US" sz="4400" dirty="0"/>
              <a:t>  </a:t>
            </a:r>
            <a:r>
              <a:rPr lang="en-US" altLang="en-US" sz="4000" dirty="0"/>
              <a:t>CCl</a:t>
            </a:r>
            <a:r>
              <a:rPr lang="en-US" altLang="en-US" sz="4000" baseline="-25000" dirty="0"/>
              <a:t>2</a:t>
            </a:r>
            <a:br>
              <a:rPr lang="en-US" altLang="en-US" sz="4000" baseline="-25000" dirty="0"/>
            </a:br>
            <a:endParaRPr lang="en-US" altLang="en-US" sz="4000" baseline="-25000" dirty="0"/>
          </a:p>
          <a:p>
            <a:pPr eaLnBrk="1" hangingPunct="1">
              <a:spcBef>
                <a:spcPct val="0"/>
              </a:spcBef>
              <a:buFontTx/>
              <a:buNone/>
            </a:pPr>
            <a:r>
              <a:rPr lang="en-US" altLang="en-US" sz="4000" dirty="0"/>
              <a:t> </a:t>
            </a:r>
            <a:r>
              <a:rPr lang="en-US" altLang="en-US" sz="3600" dirty="0"/>
              <a:t>C  1 x 12 g =  </a:t>
            </a:r>
            <a:br>
              <a:rPr lang="en-US" altLang="en-US" sz="3600" dirty="0"/>
            </a:br>
            <a:endParaRPr lang="en-US" altLang="en-US" sz="3600" dirty="0"/>
          </a:p>
          <a:p>
            <a:pPr eaLnBrk="1" hangingPunct="1">
              <a:spcBef>
                <a:spcPct val="0"/>
              </a:spcBef>
              <a:buNone/>
            </a:pPr>
            <a:r>
              <a:rPr lang="en-US" altLang="en-US" sz="3600" dirty="0"/>
              <a:t> Cl  2 x 35 g =  </a:t>
            </a:r>
            <a:br>
              <a:rPr lang="en-US" altLang="en-US" sz="3600" dirty="0"/>
            </a:br>
            <a:br>
              <a:rPr lang="en-US" altLang="en-US" sz="3600" dirty="0"/>
            </a:br>
            <a:r>
              <a:rPr lang="en-US" altLang="en-US" sz="3600" dirty="0"/>
              <a:t>                        </a:t>
            </a:r>
          </a:p>
          <a:p>
            <a:pPr eaLnBrk="1" hangingPunct="1">
              <a:spcBef>
                <a:spcPct val="0"/>
              </a:spcBef>
              <a:buFontTx/>
              <a:buNone/>
            </a:pPr>
            <a:endParaRPr lang="en-US" altLang="en-US" sz="4400" dirty="0"/>
          </a:p>
        </p:txBody>
      </p:sp>
      <p:cxnSp>
        <p:nvCxnSpPr>
          <p:cNvPr id="2" name="Straight Connector 1">
            <a:extLst>
              <a:ext uri="{FF2B5EF4-FFF2-40B4-BE49-F238E27FC236}">
                <a16:creationId xmlns:a16="http://schemas.microsoft.com/office/drawing/2014/main" id="{8EC561B3-A0CF-63F4-0110-751C6390C538}"/>
              </a:ext>
            </a:extLst>
          </p:cNvPr>
          <p:cNvCxnSpPr>
            <a:cxnSpLocks/>
          </p:cNvCxnSpPr>
          <p:nvPr/>
        </p:nvCxnSpPr>
        <p:spPr>
          <a:xfrm>
            <a:off x="2971800" y="4267200"/>
            <a:ext cx="18288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68296B2-5F99-0808-E516-3FE67A2D9095}"/>
              </a:ext>
            </a:extLst>
          </p:cNvPr>
          <p:cNvCxnSpPr>
            <a:cxnSpLocks/>
          </p:cNvCxnSpPr>
          <p:nvPr/>
        </p:nvCxnSpPr>
        <p:spPr>
          <a:xfrm>
            <a:off x="304800" y="1905000"/>
            <a:ext cx="16002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84549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0" y="381000"/>
            <a:ext cx="8839200" cy="539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t>17.  Determine the molar mass of carbon dichloride</a:t>
            </a:r>
          </a:p>
          <a:p>
            <a:pPr eaLnBrk="1" hangingPunct="1">
              <a:spcBef>
                <a:spcPct val="0"/>
              </a:spcBef>
              <a:buFontTx/>
              <a:buNone/>
            </a:pPr>
            <a:endParaRPr lang="en-US" altLang="en-US" sz="1800" dirty="0"/>
          </a:p>
          <a:p>
            <a:pPr eaLnBrk="1" hangingPunct="1">
              <a:spcBef>
                <a:spcPct val="0"/>
              </a:spcBef>
              <a:buFontTx/>
              <a:buNone/>
            </a:pPr>
            <a:r>
              <a:rPr lang="en-US" altLang="en-US" sz="4400" dirty="0"/>
              <a:t>  </a:t>
            </a:r>
            <a:r>
              <a:rPr lang="en-US" altLang="en-US" sz="4000" dirty="0"/>
              <a:t>CCl</a:t>
            </a:r>
            <a:r>
              <a:rPr lang="en-US" altLang="en-US" sz="4000" baseline="-25000" dirty="0"/>
              <a:t>2</a:t>
            </a:r>
            <a:br>
              <a:rPr lang="en-US" altLang="en-US" sz="4000" baseline="-25000" dirty="0"/>
            </a:br>
            <a:endParaRPr lang="en-US" altLang="en-US" sz="4000" baseline="-25000" dirty="0"/>
          </a:p>
          <a:p>
            <a:pPr eaLnBrk="1" hangingPunct="1">
              <a:spcBef>
                <a:spcPct val="0"/>
              </a:spcBef>
              <a:buFontTx/>
              <a:buNone/>
            </a:pPr>
            <a:r>
              <a:rPr lang="en-US" altLang="en-US" sz="4000" dirty="0"/>
              <a:t> </a:t>
            </a:r>
            <a:r>
              <a:rPr lang="en-US" altLang="en-US" sz="3600" dirty="0"/>
              <a:t>C  1 x 12 g = 12 g</a:t>
            </a:r>
            <a:br>
              <a:rPr lang="en-US" altLang="en-US" sz="3600" dirty="0"/>
            </a:br>
            <a:endParaRPr lang="en-US" altLang="en-US" sz="3600" dirty="0"/>
          </a:p>
          <a:p>
            <a:pPr eaLnBrk="1" hangingPunct="1">
              <a:spcBef>
                <a:spcPct val="0"/>
              </a:spcBef>
              <a:buNone/>
            </a:pPr>
            <a:r>
              <a:rPr lang="en-US" altLang="en-US" sz="3600" dirty="0"/>
              <a:t> Cl  2 x 35 g = 70 g</a:t>
            </a:r>
            <a:br>
              <a:rPr lang="en-US" altLang="en-US" sz="3600" dirty="0"/>
            </a:br>
            <a:br>
              <a:rPr lang="en-US" altLang="en-US" sz="3600" dirty="0"/>
            </a:br>
            <a:r>
              <a:rPr lang="en-US" altLang="en-US" sz="3600" dirty="0"/>
              <a:t>                       82 g/mole</a:t>
            </a:r>
          </a:p>
          <a:p>
            <a:pPr eaLnBrk="1" hangingPunct="1">
              <a:spcBef>
                <a:spcPct val="0"/>
              </a:spcBef>
              <a:buFontTx/>
              <a:buNone/>
            </a:pPr>
            <a:endParaRPr lang="en-US" altLang="en-US" sz="4400" dirty="0"/>
          </a:p>
        </p:txBody>
      </p:sp>
      <p:cxnSp>
        <p:nvCxnSpPr>
          <p:cNvPr id="3" name="Straight Connector 2"/>
          <p:cNvCxnSpPr>
            <a:cxnSpLocks/>
          </p:cNvCxnSpPr>
          <p:nvPr/>
        </p:nvCxnSpPr>
        <p:spPr>
          <a:xfrm>
            <a:off x="2971800" y="4267200"/>
            <a:ext cx="18288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7491F84-C5A3-CAC4-5396-B8EBD6ADBF23}"/>
              </a:ext>
            </a:extLst>
          </p:cNvPr>
          <p:cNvCxnSpPr>
            <a:cxnSpLocks/>
          </p:cNvCxnSpPr>
          <p:nvPr/>
        </p:nvCxnSpPr>
        <p:spPr>
          <a:xfrm>
            <a:off x="304800" y="1905000"/>
            <a:ext cx="16002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09778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0" y="152400"/>
            <a:ext cx="9144000" cy="641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99"/>
                </a:solidFill>
              </a:rPr>
              <a:t>18. What is the mass of 2.70 moles of sulfur? </a:t>
            </a:r>
            <a:r>
              <a:rPr lang="en-US" altLang="en-US" sz="2400" dirty="0">
                <a:solidFill>
                  <a:srgbClr val="C00000"/>
                </a:solidFill>
              </a:rPr>
              <a:t>(do the bottom first)</a:t>
            </a:r>
          </a:p>
          <a:p>
            <a:pPr eaLnBrk="1" hangingPunct="1">
              <a:spcBef>
                <a:spcPct val="50000"/>
              </a:spcBef>
              <a:buFontTx/>
              <a:buNone/>
            </a:pPr>
            <a:endParaRPr lang="en-US" altLang="en-US" sz="2400" dirty="0">
              <a:solidFill>
                <a:srgbClr val="000099"/>
              </a:solidFill>
            </a:endParaRPr>
          </a:p>
          <a:p>
            <a:pPr eaLnBrk="1" hangingPunct="1">
              <a:spcBef>
                <a:spcPct val="50000"/>
              </a:spcBef>
              <a:buFontTx/>
              <a:buNone/>
            </a:pPr>
            <a:endParaRPr lang="en-US" altLang="en-US" sz="2400" dirty="0">
              <a:solidFill>
                <a:srgbClr val="000099"/>
              </a:solidFill>
            </a:endParaRPr>
          </a:p>
          <a:p>
            <a:pPr eaLnBrk="1" hangingPunct="1">
              <a:spcBef>
                <a:spcPct val="50000"/>
              </a:spcBef>
              <a:buFontTx/>
              <a:buNone/>
            </a:pPr>
            <a:br>
              <a:rPr lang="en-US" altLang="en-US" sz="2400" dirty="0">
                <a:solidFill>
                  <a:srgbClr val="000099"/>
                </a:solidFill>
              </a:rPr>
            </a:br>
            <a:br>
              <a:rPr lang="en-US" altLang="en-US" sz="2400" dirty="0">
                <a:solidFill>
                  <a:srgbClr val="000099"/>
                </a:solidFill>
              </a:rPr>
            </a:br>
            <a:endParaRPr lang="en-US" altLang="en-US" sz="2400" dirty="0">
              <a:solidFill>
                <a:srgbClr val="000099"/>
              </a:solidFill>
            </a:endParaRPr>
          </a:p>
          <a:p>
            <a:pPr eaLnBrk="1" hangingPunct="1">
              <a:spcBef>
                <a:spcPct val="50000"/>
              </a:spcBef>
              <a:buFontTx/>
              <a:buNone/>
            </a:pPr>
            <a:r>
              <a:rPr lang="en-US" altLang="en-US" sz="2400" dirty="0">
                <a:solidFill>
                  <a:srgbClr val="000099"/>
                </a:solidFill>
              </a:rPr>
              <a:t>To do these problems we need first to determine the molar mass for the element…</a:t>
            </a:r>
          </a:p>
          <a:p>
            <a:pPr eaLnBrk="1" hangingPunct="1">
              <a:spcBef>
                <a:spcPct val="50000"/>
              </a:spcBef>
              <a:buFontTx/>
              <a:buNone/>
            </a:pPr>
            <a:r>
              <a:rPr lang="en-US" altLang="en-US" sz="2400" dirty="0">
                <a:solidFill>
                  <a:srgbClr val="000099"/>
                </a:solidFill>
              </a:rPr>
              <a:t>19.  The molar mass of sulfur is: ________________________</a:t>
            </a:r>
          </a:p>
          <a:p>
            <a:pPr eaLnBrk="1" hangingPunct="1">
              <a:spcBef>
                <a:spcPct val="50000"/>
              </a:spcBef>
              <a:buFontTx/>
              <a:buNone/>
            </a:pPr>
            <a:endParaRPr lang="en-US" altLang="en-US" sz="2400" dirty="0">
              <a:solidFill>
                <a:srgbClr val="000099"/>
              </a:solidFill>
            </a:endParaRPr>
          </a:p>
          <a:p>
            <a:pPr eaLnBrk="1" hangingPunct="1">
              <a:spcBef>
                <a:spcPct val="50000"/>
              </a:spcBef>
              <a:buFontTx/>
              <a:buNone/>
            </a:pPr>
            <a:r>
              <a:rPr lang="en-US" altLang="en-US" sz="2400" dirty="0">
                <a:solidFill>
                  <a:srgbClr val="000099"/>
                </a:solidFill>
              </a:rPr>
              <a:t>20.  One mole S =  _______ grams of S</a:t>
            </a:r>
          </a:p>
          <a:p>
            <a:pPr eaLnBrk="1" hangingPunct="1">
              <a:spcBef>
                <a:spcPct val="50000"/>
              </a:spcBef>
              <a:buFontTx/>
              <a:buNone/>
            </a:pPr>
            <a:endParaRPr lang="en-US" altLang="en-US" sz="2400" dirty="0">
              <a:solidFill>
                <a:srgbClr val="000099"/>
              </a:solidFill>
            </a:endParaRPr>
          </a:p>
          <a:p>
            <a:pPr eaLnBrk="1" hangingPunct="1">
              <a:spcBef>
                <a:spcPct val="50000"/>
              </a:spcBef>
              <a:buFontTx/>
              <a:buNone/>
            </a:pPr>
            <a:r>
              <a:rPr lang="en-US" altLang="en-US" sz="1800" b="1" i="1" dirty="0">
                <a:solidFill>
                  <a:srgbClr val="006600"/>
                </a:solidFill>
              </a:rPr>
              <a:t>Go back to question 18 now…</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0" y="152400"/>
            <a:ext cx="9144000" cy="641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99"/>
                </a:solidFill>
              </a:rPr>
              <a:t>18. What is the mass of 2.70 moles of sulfur? </a:t>
            </a:r>
            <a:r>
              <a:rPr lang="en-US" altLang="en-US" sz="2400" dirty="0">
                <a:solidFill>
                  <a:srgbClr val="C00000"/>
                </a:solidFill>
              </a:rPr>
              <a:t>(do the bottom first)</a:t>
            </a:r>
          </a:p>
          <a:p>
            <a:pPr eaLnBrk="1" hangingPunct="1">
              <a:spcBef>
                <a:spcPct val="50000"/>
              </a:spcBef>
              <a:buFontTx/>
              <a:buNone/>
            </a:pPr>
            <a:endParaRPr lang="en-US" altLang="en-US" sz="2400" dirty="0">
              <a:solidFill>
                <a:srgbClr val="000099"/>
              </a:solidFill>
            </a:endParaRPr>
          </a:p>
          <a:p>
            <a:pPr eaLnBrk="1" hangingPunct="1">
              <a:spcBef>
                <a:spcPct val="50000"/>
              </a:spcBef>
              <a:buFontTx/>
              <a:buNone/>
            </a:pPr>
            <a:endParaRPr lang="en-US" altLang="en-US" sz="2400" dirty="0">
              <a:solidFill>
                <a:srgbClr val="000099"/>
              </a:solidFill>
            </a:endParaRPr>
          </a:p>
          <a:p>
            <a:pPr eaLnBrk="1" hangingPunct="1">
              <a:spcBef>
                <a:spcPct val="50000"/>
              </a:spcBef>
              <a:buFontTx/>
              <a:buNone/>
            </a:pPr>
            <a:br>
              <a:rPr lang="en-US" altLang="en-US" sz="2400" dirty="0">
                <a:solidFill>
                  <a:srgbClr val="000099"/>
                </a:solidFill>
              </a:rPr>
            </a:br>
            <a:br>
              <a:rPr lang="en-US" altLang="en-US" sz="2400" dirty="0">
                <a:solidFill>
                  <a:srgbClr val="000099"/>
                </a:solidFill>
              </a:rPr>
            </a:br>
            <a:endParaRPr lang="en-US" altLang="en-US" sz="2400" dirty="0">
              <a:solidFill>
                <a:srgbClr val="000099"/>
              </a:solidFill>
            </a:endParaRPr>
          </a:p>
          <a:p>
            <a:pPr eaLnBrk="1" hangingPunct="1">
              <a:spcBef>
                <a:spcPct val="50000"/>
              </a:spcBef>
              <a:buFontTx/>
              <a:buNone/>
            </a:pPr>
            <a:r>
              <a:rPr lang="en-US" altLang="en-US" sz="2400" dirty="0">
                <a:solidFill>
                  <a:srgbClr val="000099"/>
                </a:solidFill>
              </a:rPr>
              <a:t>To do these problems we need first to determine the molar mass for the element…</a:t>
            </a:r>
          </a:p>
          <a:p>
            <a:pPr eaLnBrk="1" hangingPunct="1">
              <a:spcBef>
                <a:spcPct val="50000"/>
              </a:spcBef>
              <a:buFontTx/>
              <a:buNone/>
            </a:pPr>
            <a:r>
              <a:rPr lang="en-US" altLang="en-US" sz="2400" dirty="0">
                <a:solidFill>
                  <a:srgbClr val="000099"/>
                </a:solidFill>
              </a:rPr>
              <a:t>19.  The molar mass of sulfur is: </a:t>
            </a:r>
            <a:r>
              <a:rPr lang="en-US" altLang="en-US" sz="2400" dirty="0">
                <a:solidFill>
                  <a:srgbClr val="FF0000"/>
                </a:solidFill>
              </a:rPr>
              <a:t>32 g/mole</a:t>
            </a:r>
            <a:endParaRPr lang="en-US" altLang="en-US" sz="2400" dirty="0">
              <a:solidFill>
                <a:srgbClr val="000099"/>
              </a:solidFill>
            </a:endParaRPr>
          </a:p>
          <a:p>
            <a:pPr eaLnBrk="1" hangingPunct="1">
              <a:spcBef>
                <a:spcPct val="50000"/>
              </a:spcBef>
              <a:buFontTx/>
              <a:buNone/>
            </a:pPr>
            <a:endParaRPr lang="en-US" altLang="en-US" sz="2400" dirty="0">
              <a:solidFill>
                <a:srgbClr val="000099"/>
              </a:solidFill>
            </a:endParaRPr>
          </a:p>
          <a:p>
            <a:pPr eaLnBrk="1" hangingPunct="1">
              <a:spcBef>
                <a:spcPct val="50000"/>
              </a:spcBef>
              <a:buFontTx/>
              <a:buNone/>
            </a:pPr>
            <a:r>
              <a:rPr lang="en-US" altLang="en-US" sz="2400" dirty="0">
                <a:solidFill>
                  <a:srgbClr val="000099"/>
                </a:solidFill>
              </a:rPr>
              <a:t>20.  One mole S = </a:t>
            </a:r>
            <a:r>
              <a:rPr lang="en-US" altLang="en-US" sz="2400" dirty="0">
                <a:solidFill>
                  <a:srgbClr val="FF0000"/>
                </a:solidFill>
              </a:rPr>
              <a:t>32</a:t>
            </a:r>
            <a:r>
              <a:rPr lang="en-US" altLang="en-US" sz="2400" dirty="0">
                <a:solidFill>
                  <a:srgbClr val="000099"/>
                </a:solidFill>
              </a:rPr>
              <a:t> grams of S</a:t>
            </a:r>
          </a:p>
          <a:p>
            <a:pPr eaLnBrk="1" hangingPunct="1">
              <a:spcBef>
                <a:spcPct val="50000"/>
              </a:spcBef>
              <a:buFontTx/>
              <a:buNone/>
            </a:pPr>
            <a:endParaRPr lang="en-US" altLang="en-US" sz="2400" dirty="0">
              <a:solidFill>
                <a:srgbClr val="000099"/>
              </a:solidFill>
            </a:endParaRPr>
          </a:p>
          <a:p>
            <a:pPr eaLnBrk="1" hangingPunct="1">
              <a:spcBef>
                <a:spcPct val="50000"/>
              </a:spcBef>
              <a:buFontTx/>
              <a:buNone/>
            </a:pPr>
            <a:r>
              <a:rPr lang="en-US" altLang="en-US" sz="1800" b="1" i="1" dirty="0">
                <a:solidFill>
                  <a:srgbClr val="006600"/>
                </a:solidFill>
              </a:rPr>
              <a:t>Go back to question 18 now…</a:t>
            </a:r>
          </a:p>
        </p:txBody>
      </p:sp>
    </p:spTree>
    <p:extLst>
      <p:ext uri="{BB962C8B-B14F-4D97-AF65-F5344CB8AC3E}">
        <p14:creationId xmlns:p14="http://schemas.microsoft.com/office/powerpoint/2010/main" val="2048367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52400" y="228600"/>
            <a:ext cx="86868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The molar mass of sulfur is 32 g/mole.</a:t>
            </a:r>
          </a:p>
          <a:p>
            <a:pPr eaLnBrk="1" hangingPunct="1">
              <a:spcBef>
                <a:spcPct val="50000"/>
              </a:spcBef>
              <a:buFontTx/>
              <a:buNone/>
            </a:pPr>
            <a:r>
              <a:rPr lang="en-US" altLang="en-US" sz="1800" dirty="0"/>
              <a:t> </a:t>
            </a:r>
          </a:p>
          <a:p>
            <a:pPr eaLnBrk="1" hangingPunct="1">
              <a:spcBef>
                <a:spcPct val="50000"/>
              </a:spcBef>
              <a:buFontTx/>
              <a:buNone/>
            </a:pPr>
            <a:endParaRPr lang="en-US" altLang="en-US" sz="1800" dirty="0"/>
          </a:p>
          <a:p>
            <a:pPr eaLnBrk="1" hangingPunct="1">
              <a:spcBef>
                <a:spcPct val="50000"/>
              </a:spcBef>
              <a:buFontTx/>
              <a:buNone/>
            </a:pPr>
            <a:endParaRPr lang="en-US" altLang="en-US" sz="1800" dirty="0"/>
          </a:p>
        </p:txBody>
      </p:sp>
      <p:sp>
        <p:nvSpPr>
          <p:cNvPr id="17411" name="Text Box 6"/>
          <p:cNvSpPr txBox="1">
            <a:spLocks noChangeArrowheads="1"/>
          </p:cNvSpPr>
          <p:nvPr/>
        </p:nvSpPr>
        <p:spPr bwMode="auto">
          <a:xfrm>
            <a:off x="228600" y="1447800"/>
            <a:ext cx="2667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a:latin typeface="Courier New" pitchFamily="49" charset="0"/>
              </a:rPr>
              <a:t>2.70 moles S</a:t>
            </a:r>
          </a:p>
          <a:p>
            <a:pPr algn="ctr" eaLnBrk="1" hangingPunct="1">
              <a:spcBef>
                <a:spcPct val="50000"/>
              </a:spcBef>
              <a:buFontTx/>
              <a:buNone/>
            </a:pPr>
            <a:r>
              <a:rPr lang="en-US" altLang="en-US" sz="2400">
                <a:latin typeface="Courier New" pitchFamily="49" charset="0"/>
              </a:rPr>
              <a:t>1</a:t>
            </a:r>
          </a:p>
        </p:txBody>
      </p:sp>
      <p:sp>
        <p:nvSpPr>
          <p:cNvPr id="17412" name="Text Box 7"/>
          <p:cNvSpPr txBox="1">
            <a:spLocks noChangeArrowheads="1"/>
          </p:cNvSpPr>
          <p:nvPr/>
        </p:nvSpPr>
        <p:spPr bwMode="auto">
          <a:xfrm>
            <a:off x="2895600" y="144780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latin typeface="Courier New" pitchFamily="49" charset="0"/>
              </a:rPr>
              <a:t>x</a:t>
            </a:r>
          </a:p>
        </p:txBody>
      </p:sp>
      <p:sp>
        <p:nvSpPr>
          <p:cNvPr id="17418" name="Text Box 14"/>
          <p:cNvSpPr txBox="1">
            <a:spLocks noChangeArrowheads="1"/>
          </p:cNvSpPr>
          <p:nvPr/>
        </p:nvSpPr>
        <p:spPr bwMode="auto">
          <a:xfrm>
            <a:off x="228600" y="4038600"/>
            <a:ext cx="2590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t>Starting point </a:t>
            </a:r>
            <a:br>
              <a:rPr lang="en-US" altLang="en-US" sz="1800"/>
            </a:br>
            <a:r>
              <a:rPr lang="en-US" altLang="en-US" sz="1800"/>
              <a:t>of the problem</a:t>
            </a:r>
            <a:br>
              <a:rPr lang="en-US" altLang="en-US" sz="1800"/>
            </a:br>
            <a:r>
              <a:rPr lang="en-US" altLang="en-US" sz="1800"/>
              <a:t> over one</a:t>
            </a:r>
          </a:p>
        </p:txBody>
      </p:sp>
      <p:sp>
        <p:nvSpPr>
          <p:cNvPr id="17421" name="Line 17"/>
          <p:cNvSpPr>
            <a:spLocks noChangeShapeType="1"/>
          </p:cNvSpPr>
          <p:nvPr/>
        </p:nvSpPr>
        <p:spPr bwMode="auto">
          <a:xfrm flipH="1" flipV="1">
            <a:off x="1371600" y="2743200"/>
            <a:ext cx="76200" cy="1295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52400" y="228600"/>
            <a:ext cx="86868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The molar mass of sulfur is 32 g/mole.</a:t>
            </a:r>
          </a:p>
          <a:p>
            <a:pPr eaLnBrk="1" hangingPunct="1">
              <a:spcBef>
                <a:spcPct val="50000"/>
              </a:spcBef>
              <a:buFontTx/>
              <a:buNone/>
            </a:pPr>
            <a:r>
              <a:rPr lang="en-US" altLang="en-US" sz="1800" dirty="0"/>
              <a:t> </a:t>
            </a:r>
          </a:p>
          <a:p>
            <a:pPr eaLnBrk="1" hangingPunct="1">
              <a:spcBef>
                <a:spcPct val="50000"/>
              </a:spcBef>
              <a:buFontTx/>
              <a:buNone/>
            </a:pPr>
            <a:endParaRPr lang="en-US" altLang="en-US" sz="1800" dirty="0"/>
          </a:p>
          <a:p>
            <a:pPr eaLnBrk="1" hangingPunct="1">
              <a:spcBef>
                <a:spcPct val="50000"/>
              </a:spcBef>
              <a:buFontTx/>
              <a:buNone/>
            </a:pPr>
            <a:endParaRPr lang="en-US" altLang="en-US" sz="1800" dirty="0"/>
          </a:p>
        </p:txBody>
      </p:sp>
      <p:sp>
        <p:nvSpPr>
          <p:cNvPr id="17411" name="Text Box 6"/>
          <p:cNvSpPr txBox="1">
            <a:spLocks noChangeArrowheads="1"/>
          </p:cNvSpPr>
          <p:nvPr/>
        </p:nvSpPr>
        <p:spPr bwMode="auto">
          <a:xfrm>
            <a:off x="228600" y="1447800"/>
            <a:ext cx="2667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a:latin typeface="Courier New" pitchFamily="49" charset="0"/>
              </a:rPr>
              <a:t>2.70 moles S</a:t>
            </a:r>
          </a:p>
          <a:p>
            <a:pPr algn="ctr" eaLnBrk="1" hangingPunct="1">
              <a:spcBef>
                <a:spcPct val="50000"/>
              </a:spcBef>
              <a:buFontTx/>
              <a:buNone/>
            </a:pPr>
            <a:r>
              <a:rPr lang="en-US" altLang="en-US" sz="2400">
                <a:latin typeface="Courier New" pitchFamily="49" charset="0"/>
              </a:rPr>
              <a:t>1</a:t>
            </a:r>
          </a:p>
        </p:txBody>
      </p:sp>
      <p:sp>
        <p:nvSpPr>
          <p:cNvPr id="17412" name="Text Box 7"/>
          <p:cNvSpPr txBox="1">
            <a:spLocks noChangeArrowheads="1"/>
          </p:cNvSpPr>
          <p:nvPr/>
        </p:nvSpPr>
        <p:spPr bwMode="auto">
          <a:xfrm>
            <a:off x="2895600" y="144780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latin typeface="Courier New" pitchFamily="49" charset="0"/>
              </a:rPr>
              <a:t>x</a:t>
            </a:r>
          </a:p>
        </p:txBody>
      </p:sp>
      <p:sp>
        <p:nvSpPr>
          <p:cNvPr id="17413" name="Text Box 8"/>
          <p:cNvSpPr txBox="1">
            <a:spLocks noChangeArrowheads="1"/>
          </p:cNvSpPr>
          <p:nvPr/>
        </p:nvSpPr>
        <p:spPr bwMode="auto">
          <a:xfrm>
            <a:off x="3429000" y="1447800"/>
            <a:ext cx="2895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dirty="0">
                <a:latin typeface="Courier New" pitchFamily="49" charset="0"/>
              </a:rPr>
              <a:t>32 g S</a:t>
            </a:r>
            <a:br>
              <a:rPr lang="en-US" altLang="en-US" sz="2400" dirty="0">
                <a:latin typeface="Courier New" pitchFamily="49" charset="0"/>
              </a:rPr>
            </a:br>
            <a:r>
              <a:rPr lang="en-US" altLang="en-US" sz="2400" dirty="0">
                <a:latin typeface="Courier New" pitchFamily="49" charset="0"/>
              </a:rPr>
              <a:t>1 mole S</a:t>
            </a:r>
          </a:p>
        </p:txBody>
      </p:sp>
      <p:sp>
        <p:nvSpPr>
          <p:cNvPr id="17415" name="Line 11"/>
          <p:cNvSpPr>
            <a:spLocks noChangeShapeType="1"/>
          </p:cNvSpPr>
          <p:nvPr/>
        </p:nvSpPr>
        <p:spPr bwMode="auto">
          <a:xfrm flipV="1">
            <a:off x="1219200" y="1524000"/>
            <a:ext cx="1676400" cy="228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Line 12"/>
          <p:cNvSpPr>
            <a:spLocks noChangeShapeType="1"/>
          </p:cNvSpPr>
          <p:nvPr/>
        </p:nvSpPr>
        <p:spPr bwMode="auto">
          <a:xfrm flipV="1">
            <a:off x="4114800" y="1981200"/>
            <a:ext cx="1676400" cy="152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Text Box 14"/>
          <p:cNvSpPr txBox="1">
            <a:spLocks noChangeArrowheads="1"/>
          </p:cNvSpPr>
          <p:nvPr/>
        </p:nvSpPr>
        <p:spPr bwMode="auto">
          <a:xfrm>
            <a:off x="228600" y="4038600"/>
            <a:ext cx="2590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t>Starting point </a:t>
            </a:r>
            <a:br>
              <a:rPr lang="en-US" altLang="en-US" sz="1800"/>
            </a:br>
            <a:r>
              <a:rPr lang="en-US" altLang="en-US" sz="1800"/>
              <a:t>of the problem</a:t>
            </a:r>
            <a:br>
              <a:rPr lang="en-US" altLang="en-US" sz="1800"/>
            </a:br>
            <a:r>
              <a:rPr lang="en-US" altLang="en-US" sz="1800"/>
              <a:t> over one</a:t>
            </a:r>
          </a:p>
        </p:txBody>
      </p:sp>
      <p:sp>
        <p:nvSpPr>
          <p:cNvPr id="17419" name="Text Box 15"/>
          <p:cNvSpPr txBox="1">
            <a:spLocks noChangeArrowheads="1"/>
          </p:cNvSpPr>
          <p:nvPr/>
        </p:nvSpPr>
        <p:spPr bwMode="auto">
          <a:xfrm>
            <a:off x="3581400" y="4038600"/>
            <a:ext cx="2362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FF0000"/>
                </a:solidFill>
              </a:rPr>
              <a:t>Conversion factor from periodic table with unlimited SF</a:t>
            </a:r>
          </a:p>
        </p:txBody>
      </p:sp>
      <p:sp>
        <p:nvSpPr>
          <p:cNvPr id="17421" name="Line 17"/>
          <p:cNvSpPr>
            <a:spLocks noChangeShapeType="1"/>
          </p:cNvSpPr>
          <p:nvPr/>
        </p:nvSpPr>
        <p:spPr bwMode="auto">
          <a:xfrm flipH="1" flipV="1">
            <a:off x="1371600" y="2743200"/>
            <a:ext cx="76200" cy="1295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Line 18"/>
          <p:cNvSpPr>
            <a:spLocks noChangeShapeType="1"/>
          </p:cNvSpPr>
          <p:nvPr/>
        </p:nvSpPr>
        <p:spPr bwMode="auto">
          <a:xfrm flipV="1">
            <a:off x="4724400" y="2590800"/>
            <a:ext cx="76200" cy="1371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66725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52400" y="228600"/>
            <a:ext cx="86868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The molar mass of sulfur is 32 g/mole.</a:t>
            </a:r>
          </a:p>
          <a:p>
            <a:pPr eaLnBrk="1" hangingPunct="1">
              <a:spcBef>
                <a:spcPct val="50000"/>
              </a:spcBef>
              <a:buFontTx/>
              <a:buNone/>
            </a:pPr>
            <a:r>
              <a:rPr lang="en-US" altLang="en-US" sz="1800" dirty="0"/>
              <a:t> </a:t>
            </a:r>
          </a:p>
          <a:p>
            <a:pPr eaLnBrk="1" hangingPunct="1">
              <a:spcBef>
                <a:spcPct val="50000"/>
              </a:spcBef>
              <a:buFontTx/>
              <a:buNone/>
            </a:pPr>
            <a:endParaRPr lang="en-US" altLang="en-US" sz="1800" dirty="0"/>
          </a:p>
          <a:p>
            <a:pPr eaLnBrk="1" hangingPunct="1">
              <a:spcBef>
                <a:spcPct val="50000"/>
              </a:spcBef>
              <a:buFontTx/>
              <a:buNone/>
            </a:pPr>
            <a:endParaRPr lang="en-US" altLang="en-US" sz="1800" dirty="0"/>
          </a:p>
        </p:txBody>
      </p:sp>
      <p:sp>
        <p:nvSpPr>
          <p:cNvPr id="17411" name="Text Box 6"/>
          <p:cNvSpPr txBox="1">
            <a:spLocks noChangeArrowheads="1"/>
          </p:cNvSpPr>
          <p:nvPr/>
        </p:nvSpPr>
        <p:spPr bwMode="auto">
          <a:xfrm>
            <a:off x="228600" y="1447800"/>
            <a:ext cx="2667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a:latin typeface="Courier New" pitchFamily="49" charset="0"/>
              </a:rPr>
              <a:t>2.70 moles S</a:t>
            </a:r>
          </a:p>
          <a:p>
            <a:pPr algn="ctr" eaLnBrk="1" hangingPunct="1">
              <a:spcBef>
                <a:spcPct val="50000"/>
              </a:spcBef>
              <a:buFontTx/>
              <a:buNone/>
            </a:pPr>
            <a:r>
              <a:rPr lang="en-US" altLang="en-US" sz="2400">
                <a:latin typeface="Courier New" pitchFamily="49" charset="0"/>
              </a:rPr>
              <a:t>1</a:t>
            </a:r>
          </a:p>
        </p:txBody>
      </p:sp>
      <p:sp>
        <p:nvSpPr>
          <p:cNvPr id="17414" name="Rectangle 10"/>
          <p:cNvSpPr>
            <a:spLocks noChangeArrowheads="1"/>
          </p:cNvSpPr>
          <p:nvPr/>
        </p:nvSpPr>
        <p:spPr bwMode="auto">
          <a:xfrm>
            <a:off x="6095206" y="1493330"/>
            <a:ext cx="4587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dirty="0">
                <a:latin typeface="Courier New" pitchFamily="49" charset="0"/>
              </a:rPr>
              <a:t>=</a:t>
            </a:r>
          </a:p>
        </p:txBody>
      </p:sp>
      <p:sp>
        <p:nvSpPr>
          <p:cNvPr id="17417" name="Text Box 13"/>
          <p:cNvSpPr txBox="1">
            <a:spLocks noChangeArrowheads="1"/>
          </p:cNvSpPr>
          <p:nvPr/>
        </p:nvSpPr>
        <p:spPr bwMode="auto">
          <a:xfrm>
            <a:off x="6591300" y="1502304"/>
            <a:ext cx="2514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b="1" dirty="0">
                <a:latin typeface="Courier New" pitchFamily="49" charset="0"/>
              </a:rPr>
              <a:t>86.4 g S</a:t>
            </a:r>
          </a:p>
        </p:txBody>
      </p:sp>
      <p:sp>
        <p:nvSpPr>
          <p:cNvPr id="17418" name="Text Box 14"/>
          <p:cNvSpPr txBox="1">
            <a:spLocks noChangeArrowheads="1"/>
          </p:cNvSpPr>
          <p:nvPr/>
        </p:nvSpPr>
        <p:spPr bwMode="auto">
          <a:xfrm>
            <a:off x="228600" y="4038600"/>
            <a:ext cx="2590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t>Starting point </a:t>
            </a:r>
            <a:br>
              <a:rPr lang="en-US" altLang="en-US" sz="1800"/>
            </a:br>
            <a:r>
              <a:rPr lang="en-US" altLang="en-US" sz="1800"/>
              <a:t>of the problem</a:t>
            </a:r>
            <a:br>
              <a:rPr lang="en-US" altLang="en-US" sz="1800"/>
            </a:br>
            <a:r>
              <a:rPr lang="en-US" altLang="en-US" sz="1800"/>
              <a:t> over one</a:t>
            </a:r>
          </a:p>
        </p:txBody>
      </p:sp>
      <p:sp>
        <p:nvSpPr>
          <p:cNvPr id="17419" name="Text Box 15"/>
          <p:cNvSpPr txBox="1">
            <a:spLocks noChangeArrowheads="1"/>
          </p:cNvSpPr>
          <p:nvPr/>
        </p:nvSpPr>
        <p:spPr bwMode="auto">
          <a:xfrm>
            <a:off x="3581400" y="4038600"/>
            <a:ext cx="2362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FF0000"/>
                </a:solidFill>
              </a:rPr>
              <a:t>Conversion factor from periodic table with unlimited SF</a:t>
            </a:r>
          </a:p>
        </p:txBody>
      </p:sp>
      <p:sp>
        <p:nvSpPr>
          <p:cNvPr id="17420" name="Text Box 16"/>
          <p:cNvSpPr txBox="1">
            <a:spLocks noChangeArrowheads="1"/>
          </p:cNvSpPr>
          <p:nvPr/>
        </p:nvSpPr>
        <p:spPr bwMode="auto">
          <a:xfrm>
            <a:off x="7010400" y="4191000"/>
            <a:ext cx="20574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Correct answer with proper number of SF (3)</a:t>
            </a:r>
          </a:p>
        </p:txBody>
      </p:sp>
      <p:sp>
        <p:nvSpPr>
          <p:cNvPr id="17421" name="Line 17"/>
          <p:cNvSpPr>
            <a:spLocks noChangeShapeType="1"/>
          </p:cNvSpPr>
          <p:nvPr/>
        </p:nvSpPr>
        <p:spPr bwMode="auto">
          <a:xfrm flipH="1" flipV="1">
            <a:off x="1371600" y="2743200"/>
            <a:ext cx="76200" cy="1295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Line 18"/>
          <p:cNvSpPr>
            <a:spLocks noChangeShapeType="1"/>
          </p:cNvSpPr>
          <p:nvPr/>
        </p:nvSpPr>
        <p:spPr bwMode="auto">
          <a:xfrm flipV="1">
            <a:off x="4724400" y="2590800"/>
            <a:ext cx="76200" cy="1371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9"/>
          <p:cNvSpPr>
            <a:spLocks noChangeShapeType="1"/>
          </p:cNvSpPr>
          <p:nvPr/>
        </p:nvSpPr>
        <p:spPr bwMode="auto">
          <a:xfrm flipH="1" flipV="1">
            <a:off x="8001000" y="2743200"/>
            <a:ext cx="76200" cy="1371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Text Box 20"/>
          <p:cNvSpPr txBox="1">
            <a:spLocks noChangeArrowheads="1"/>
          </p:cNvSpPr>
          <p:nvPr/>
        </p:nvSpPr>
        <p:spPr bwMode="auto">
          <a:xfrm>
            <a:off x="304800" y="5638800"/>
            <a:ext cx="8534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66"/>
                </a:solidFill>
              </a:rPr>
              <a:t>In every box on the periodic table is a conversion factor waiting for you.</a:t>
            </a:r>
          </a:p>
          <a:p>
            <a:pPr eaLnBrk="1" hangingPunct="1">
              <a:spcBef>
                <a:spcPct val="50000"/>
              </a:spcBef>
              <a:buFontTx/>
              <a:buNone/>
            </a:pPr>
            <a:r>
              <a:rPr lang="en-US" altLang="en-US" sz="1800">
                <a:solidFill>
                  <a:srgbClr val="000066"/>
                </a:solidFill>
              </a:rPr>
              <a:t>One mole of atoms of any element is equal to the molar mass (with </a:t>
            </a:r>
            <a:r>
              <a:rPr lang="en-US" altLang="en-US" sz="1800" b="1">
                <a:solidFill>
                  <a:srgbClr val="000066"/>
                </a:solidFill>
              </a:rPr>
              <a:t>unlimited SF</a:t>
            </a:r>
            <a:r>
              <a:rPr lang="en-US" altLang="en-US" sz="1800">
                <a:solidFill>
                  <a:srgbClr val="000066"/>
                </a:solidFill>
              </a:rPr>
              <a:t>)</a:t>
            </a:r>
          </a:p>
        </p:txBody>
      </p:sp>
      <p:sp>
        <p:nvSpPr>
          <p:cNvPr id="2" name="Text Box 6">
            <a:extLst>
              <a:ext uri="{FF2B5EF4-FFF2-40B4-BE49-F238E27FC236}">
                <a16:creationId xmlns:a16="http://schemas.microsoft.com/office/drawing/2014/main" id="{59C8E928-AE95-7680-BA1D-9074F3904863}"/>
              </a:ext>
            </a:extLst>
          </p:cNvPr>
          <p:cNvSpPr txBox="1">
            <a:spLocks noChangeArrowheads="1"/>
          </p:cNvSpPr>
          <p:nvPr/>
        </p:nvSpPr>
        <p:spPr bwMode="auto">
          <a:xfrm>
            <a:off x="228600" y="1447800"/>
            <a:ext cx="2667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a:latin typeface="Courier New" pitchFamily="49" charset="0"/>
              </a:rPr>
              <a:t>2.70 moles S</a:t>
            </a:r>
          </a:p>
          <a:p>
            <a:pPr algn="ctr" eaLnBrk="1" hangingPunct="1">
              <a:spcBef>
                <a:spcPct val="50000"/>
              </a:spcBef>
              <a:buFontTx/>
              <a:buNone/>
            </a:pPr>
            <a:r>
              <a:rPr lang="en-US" altLang="en-US" sz="2400">
                <a:latin typeface="Courier New" pitchFamily="49" charset="0"/>
              </a:rPr>
              <a:t>1</a:t>
            </a:r>
          </a:p>
        </p:txBody>
      </p:sp>
      <p:sp>
        <p:nvSpPr>
          <p:cNvPr id="3" name="Text Box 7">
            <a:extLst>
              <a:ext uri="{FF2B5EF4-FFF2-40B4-BE49-F238E27FC236}">
                <a16:creationId xmlns:a16="http://schemas.microsoft.com/office/drawing/2014/main" id="{C093EA30-D5BA-3944-BC02-3575A5FE46AE}"/>
              </a:ext>
            </a:extLst>
          </p:cNvPr>
          <p:cNvSpPr txBox="1">
            <a:spLocks noChangeArrowheads="1"/>
          </p:cNvSpPr>
          <p:nvPr/>
        </p:nvSpPr>
        <p:spPr bwMode="auto">
          <a:xfrm>
            <a:off x="2895600" y="144780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latin typeface="Courier New" pitchFamily="49" charset="0"/>
              </a:rPr>
              <a:t>x</a:t>
            </a:r>
          </a:p>
        </p:txBody>
      </p:sp>
      <p:sp>
        <p:nvSpPr>
          <p:cNvPr id="4" name="Text Box 8">
            <a:extLst>
              <a:ext uri="{FF2B5EF4-FFF2-40B4-BE49-F238E27FC236}">
                <a16:creationId xmlns:a16="http://schemas.microsoft.com/office/drawing/2014/main" id="{B0CBC6A1-B27C-F924-979F-60D3A81AF72F}"/>
              </a:ext>
            </a:extLst>
          </p:cNvPr>
          <p:cNvSpPr txBox="1">
            <a:spLocks noChangeArrowheads="1"/>
          </p:cNvSpPr>
          <p:nvPr/>
        </p:nvSpPr>
        <p:spPr bwMode="auto">
          <a:xfrm>
            <a:off x="3429000" y="1447800"/>
            <a:ext cx="2895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dirty="0">
                <a:latin typeface="Courier New" pitchFamily="49" charset="0"/>
              </a:rPr>
              <a:t>32 g S</a:t>
            </a:r>
            <a:br>
              <a:rPr lang="en-US" altLang="en-US" sz="2400" dirty="0">
                <a:latin typeface="Courier New" pitchFamily="49" charset="0"/>
              </a:rPr>
            </a:br>
            <a:r>
              <a:rPr lang="en-US" altLang="en-US" sz="2400" dirty="0">
                <a:latin typeface="Courier New" pitchFamily="49" charset="0"/>
              </a:rPr>
              <a:t>1 mole S</a:t>
            </a:r>
          </a:p>
        </p:txBody>
      </p:sp>
      <p:sp>
        <p:nvSpPr>
          <p:cNvPr id="5" name="Line 11">
            <a:extLst>
              <a:ext uri="{FF2B5EF4-FFF2-40B4-BE49-F238E27FC236}">
                <a16:creationId xmlns:a16="http://schemas.microsoft.com/office/drawing/2014/main" id="{B8E8C9C2-7152-8339-B79A-AF2619DE02FC}"/>
              </a:ext>
            </a:extLst>
          </p:cNvPr>
          <p:cNvSpPr>
            <a:spLocks noChangeShapeType="1"/>
          </p:cNvSpPr>
          <p:nvPr/>
        </p:nvSpPr>
        <p:spPr bwMode="auto">
          <a:xfrm flipV="1">
            <a:off x="1219200" y="1524000"/>
            <a:ext cx="1676400" cy="228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12">
            <a:extLst>
              <a:ext uri="{FF2B5EF4-FFF2-40B4-BE49-F238E27FC236}">
                <a16:creationId xmlns:a16="http://schemas.microsoft.com/office/drawing/2014/main" id="{8A8C564F-1624-C15A-6E9E-34E0651E02F0}"/>
              </a:ext>
            </a:extLst>
          </p:cNvPr>
          <p:cNvSpPr>
            <a:spLocks noChangeShapeType="1"/>
          </p:cNvSpPr>
          <p:nvPr/>
        </p:nvSpPr>
        <p:spPr bwMode="auto">
          <a:xfrm flipV="1">
            <a:off x="4114800" y="1981200"/>
            <a:ext cx="1676400" cy="152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9416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ozen-red-ro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11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3657600" y="457200"/>
            <a:ext cx="51054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One way to measure how much someone loves you is to see if they know that a dozen roses means twelve.</a:t>
            </a:r>
            <a:r>
              <a:rPr lang="en-US" altLang="en-US" sz="1800" b="1" dirty="0">
                <a:solidFill>
                  <a:srgbClr val="FF0000"/>
                </a:solidFill>
              </a:rPr>
              <a:t>*</a:t>
            </a:r>
          </a:p>
          <a:p>
            <a:pPr eaLnBrk="1" hangingPunct="1">
              <a:spcBef>
                <a:spcPct val="50000"/>
              </a:spcBef>
              <a:buFontTx/>
              <a:buNone/>
            </a:pPr>
            <a:endParaRPr lang="en-US" altLang="en-US" sz="1800" dirty="0"/>
          </a:p>
          <a:p>
            <a:pPr eaLnBrk="1" hangingPunct="1">
              <a:spcBef>
                <a:spcPct val="50000"/>
              </a:spcBef>
              <a:buFontTx/>
              <a:buNone/>
            </a:pPr>
            <a:r>
              <a:rPr lang="en-US" altLang="en-US" sz="1600" dirty="0">
                <a:solidFill>
                  <a:srgbClr val="FF0000"/>
                </a:solidFill>
              </a:rPr>
              <a:t> </a:t>
            </a:r>
          </a:p>
        </p:txBody>
      </p:sp>
      <p:pic>
        <p:nvPicPr>
          <p:cNvPr id="3076" name="Picture 6" descr="14913deck_of_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34532"/>
            <a:ext cx="3429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9" descr="ANd9GcRNad7TReHihzyFOG1H_QNdfcslZNfYuw4tlhAiV5JY0oUpQq3UWdx9fZcg">
            <a:extLst>
              <a:ext uri="{FF2B5EF4-FFF2-40B4-BE49-F238E27FC236}">
                <a16:creationId xmlns:a16="http://schemas.microsoft.com/office/drawing/2014/main" id="{7643DE22-63FB-4D90-8713-2FE2ACA754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724400"/>
            <a:ext cx="32766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
            <a:extLst>
              <a:ext uri="{FF2B5EF4-FFF2-40B4-BE49-F238E27FC236}">
                <a16:creationId xmlns:a16="http://schemas.microsoft.com/office/drawing/2014/main" id="{84EEBF21-9CFF-4B27-B74F-FC0077F499F4}"/>
              </a:ext>
            </a:extLst>
          </p:cNvPr>
          <p:cNvSpPr txBox="1">
            <a:spLocks noChangeArrowheads="1"/>
          </p:cNvSpPr>
          <p:nvPr/>
        </p:nvSpPr>
        <p:spPr bwMode="auto">
          <a:xfrm>
            <a:off x="3886200" y="5850113"/>
            <a:ext cx="5257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And we know that ONE PAIR of shoes = 2 shoes</a:t>
            </a:r>
          </a:p>
        </p:txBody>
      </p:sp>
      <p:sp>
        <p:nvSpPr>
          <p:cNvPr id="4" name="Text Box 7">
            <a:extLst>
              <a:ext uri="{FF2B5EF4-FFF2-40B4-BE49-F238E27FC236}">
                <a16:creationId xmlns:a16="http://schemas.microsoft.com/office/drawing/2014/main" id="{D46B4817-6F29-453D-AB8B-F8D15B5ABF68}"/>
              </a:ext>
            </a:extLst>
          </p:cNvPr>
          <p:cNvSpPr txBox="1">
            <a:spLocks noChangeArrowheads="1"/>
          </p:cNvSpPr>
          <p:nvPr/>
        </p:nvSpPr>
        <p:spPr bwMode="auto">
          <a:xfrm>
            <a:off x="3657600" y="4277519"/>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A deck of cards = 52 cards.  51 is </a:t>
            </a:r>
            <a:r>
              <a:rPr lang="en-US" altLang="en-US" sz="1800" b="1" dirty="0"/>
              <a:t>not</a:t>
            </a:r>
            <a:r>
              <a:rPr lang="en-US" altLang="en-US" sz="1800" dirty="0"/>
              <a:t> a deck.</a:t>
            </a:r>
          </a:p>
        </p:txBody>
      </p:sp>
    </p:spTree>
    <p:extLst>
      <p:ext uri="{BB962C8B-B14F-4D97-AF65-F5344CB8AC3E}">
        <p14:creationId xmlns:p14="http://schemas.microsoft.com/office/powerpoint/2010/main" val="2963301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00507" y="152400"/>
            <a:ext cx="8534400"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b="1" dirty="0">
                <a:solidFill>
                  <a:srgbClr val="00B050"/>
                </a:solidFill>
              </a:rPr>
              <a:t>21.</a:t>
            </a:r>
            <a:r>
              <a:rPr lang="en-US" altLang="en-US" dirty="0">
                <a:solidFill>
                  <a:srgbClr val="0000CC"/>
                </a:solidFill>
              </a:rPr>
              <a:t>  What is the mass of 0.356 moles of lead?</a:t>
            </a:r>
            <a:br>
              <a:rPr lang="en-US" altLang="en-US" dirty="0">
                <a:solidFill>
                  <a:srgbClr val="0000CC"/>
                </a:solidFill>
              </a:rPr>
            </a:br>
            <a:r>
              <a:rPr lang="en-US" altLang="en-US" dirty="0">
                <a:solidFill>
                  <a:srgbClr val="0000CC"/>
                </a:solidFill>
              </a:rPr>
              <a:t>       How do we do this problem?</a:t>
            </a:r>
          </a:p>
          <a:p>
            <a:pPr eaLnBrk="1" hangingPunct="1">
              <a:spcBef>
                <a:spcPct val="50000"/>
              </a:spcBef>
              <a:buFontTx/>
              <a:buNone/>
            </a:pPr>
            <a:r>
              <a:rPr lang="en-US" altLang="en-US" sz="2800" dirty="0">
                <a:solidFill>
                  <a:srgbClr val="000099"/>
                </a:solidFill>
                <a:latin typeface="Times New Roman" panose="02020603050405020304" pitchFamily="18" charset="0"/>
                <a:cs typeface="Times New Roman" panose="02020603050405020304" pitchFamily="18" charset="0"/>
              </a:rPr>
              <a:t>         </a:t>
            </a:r>
            <a:r>
              <a:rPr lang="en-US" altLang="en-US" sz="2000" dirty="0">
                <a:solidFill>
                  <a:srgbClr val="000099"/>
                </a:solidFill>
                <a:latin typeface="Times New Roman" panose="02020603050405020304" pitchFamily="18" charset="0"/>
                <a:cs typeface="Times New Roman" panose="02020603050405020304" pitchFamily="18" charset="0"/>
              </a:rPr>
              <a:t>HINT:  It’s always best to start at the beginning.</a:t>
            </a:r>
          </a:p>
          <a:p>
            <a:pPr eaLnBrk="1" hangingPunct="1">
              <a:spcBef>
                <a:spcPct val="50000"/>
              </a:spcBef>
              <a:buFontTx/>
              <a:buNone/>
            </a:pPr>
            <a:br>
              <a:rPr lang="en-US" altLang="en-US" sz="1800" dirty="0"/>
            </a:br>
            <a:r>
              <a:rPr lang="en-US" altLang="en-US" sz="1800" dirty="0"/>
              <a:t>First determine the molar mass of lead and write it down neatly.</a:t>
            </a:r>
          </a:p>
          <a:p>
            <a:pPr eaLnBrk="1" hangingPunct="1">
              <a:spcBef>
                <a:spcPct val="50000"/>
              </a:spcBef>
              <a:buFontTx/>
              <a:buNone/>
            </a:pPr>
            <a:r>
              <a:rPr lang="en-US" altLang="en-US" sz="1800" dirty="0"/>
              <a:t>Then, start the problem in the right place, put it “over one”.</a:t>
            </a:r>
          </a:p>
          <a:p>
            <a:pPr eaLnBrk="1" hangingPunct="1">
              <a:spcBef>
                <a:spcPct val="50000"/>
              </a:spcBef>
              <a:buFontTx/>
              <a:buNone/>
            </a:pPr>
            <a:endParaRPr lang="en-US" altLang="en-US" sz="1800" dirty="0"/>
          </a:p>
          <a:p>
            <a:pPr eaLnBrk="1" hangingPunct="1">
              <a:spcBef>
                <a:spcPct val="50000"/>
              </a:spcBef>
              <a:buFontTx/>
              <a:buNone/>
            </a:pPr>
            <a:r>
              <a:rPr lang="en-US" altLang="en-US" sz="2400" dirty="0">
                <a:solidFill>
                  <a:srgbClr val="FF0000"/>
                </a:solidFill>
                <a:latin typeface="Comic Sans MS" pitchFamily="66" charset="0"/>
              </a:rPr>
              <a:t>Then, neatly write out the math, </a:t>
            </a:r>
            <a:br>
              <a:rPr lang="en-US" altLang="en-US" sz="2400" dirty="0">
                <a:solidFill>
                  <a:srgbClr val="FF0000"/>
                </a:solidFill>
                <a:latin typeface="Comic Sans MS" pitchFamily="66" charset="0"/>
              </a:rPr>
            </a:br>
            <a:r>
              <a:rPr lang="en-US" altLang="en-US" sz="2400" dirty="0">
                <a:solidFill>
                  <a:srgbClr val="FF0000"/>
                </a:solidFill>
                <a:latin typeface="Comic Sans MS" pitchFamily="66" charset="0"/>
              </a:rPr>
              <a:t>use your calculators, get it right </a:t>
            </a:r>
            <a:br>
              <a:rPr lang="en-US" altLang="en-US" sz="2400" dirty="0">
                <a:solidFill>
                  <a:srgbClr val="FF0000"/>
                </a:solidFill>
                <a:latin typeface="Comic Sans MS" pitchFamily="66" charset="0"/>
              </a:rPr>
            </a:br>
            <a:r>
              <a:rPr lang="en-US" altLang="en-US" sz="2400" dirty="0">
                <a:solidFill>
                  <a:srgbClr val="FF0000"/>
                </a:solidFill>
                <a:latin typeface="Comic Sans MS" pitchFamily="66" charset="0"/>
              </a:rPr>
              <a:t>the first time.</a:t>
            </a:r>
          </a:p>
        </p:txBody>
      </p:sp>
      <p:pic>
        <p:nvPicPr>
          <p:cNvPr id="18435" name="Picture 6" descr="Glinda%20the%20Good%20Witch%20of%20the%20North%2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4947" y="3424307"/>
            <a:ext cx="3549960" cy="283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7"/>
          <p:cNvSpPr txBox="1">
            <a:spLocks noChangeArrowheads="1"/>
          </p:cNvSpPr>
          <p:nvPr/>
        </p:nvSpPr>
        <p:spPr bwMode="auto">
          <a:xfrm>
            <a:off x="304800" y="5622925"/>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21b.  What’s her name?  </a:t>
            </a:r>
            <a:br>
              <a:rPr lang="en-US" altLang="en-US" sz="1800" dirty="0"/>
            </a:br>
            <a:r>
              <a:rPr lang="en-US" altLang="en-US" sz="1800" dirty="0"/>
              <a:t>She’s one of my heroes!</a:t>
            </a:r>
          </a:p>
        </p:txBody>
      </p:sp>
      <p:cxnSp>
        <p:nvCxnSpPr>
          <p:cNvPr id="3" name="Straight Arrow Connector 2"/>
          <p:cNvCxnSpPr/>
          <p:nvPr/>
        </p:nvCxnSpPr>
        <p:spPr>
          <a:xfrm flipV="1">
            <a:off x="3048000" y="5600700"/>
            <a:ext cx="1676400" cy="19050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04800" y="38100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b="1" dirty="0">
                <a:solidFill>
                  <a:srgbClr val="00B050"/>
                </a:solidFill>
              </a:rPr>
              <a:t>21.</a:t>
            </a:r>
            <a:r>
              <a:rPr lang="en-US" altLang="en-US" dirty="0">
                <a:solidFill>
                  <a:srgbClr val="0000CC"/>
                </a:solidFill>
              </a:rPr>
              <a:t>  What is the mass of 0.356 moles of lead?</a:t>
            </a:r>
          </a:p>
        </p:txBody>
      </p:sp>
      <p:sp>
        <p:nvSpPr>
          <p:cNvPr id="2" name="Text Box 4">
            <a:extLst>
              <a:ext uri="{FF2B5EF4-FFF2-40B4-BE49-F238E27FC236}">
                <a16:creationId xmlns:a16="http://schemas.microsoft.com/office/drawing/2014/main" id="{14925F80-427E-4FA2-A033-71A94EC13471}"/>
              </a:ext>
            </a:extLst>
          </p:cNvPr>
          <p:cNvSpPr txBox="1">
            <a:spLocks noChangeArrowheads="1"/>
          </p:cNvSpPr>
          <p:nvPr/>
        </p:nvSpPr>
        <p:spPr bwMode="auto">
          <a:xfrm>
            <a:off x="333022" y="1371600"/>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dirty="0">
                <a:latin typeface="Comic Sans MS" pitchFamily="66" charset="0"/>
              </a:rPr>
              <a:t>0.356 moles lead</a:t>
            </a:r>
            <a:br>
              <a:rPr lang="en-US" altLang="en-US" sz="2400" u="sng" dirty="0">
                <a:latin typeface="Comic Sans MS" pitchFamily="66" charset="0"/>
              </a:rPr>
            </a:br>
            <a:r>
              <a:rPr lang="en-US" altLang="en-US" sz="2400" dirty="0">
                <a:latin typeface="Comic Sans MS" pitchFamily="66" charset="0"/>
              </a:rPr>
              <a:t>1</a:t>
            </a:r>
          </a:p>
        </p:txBody>
      </p:sp>
      <p:sp>
        <p:nvSpPr>
          <p:cNvPr id="5" name="TextBox 4">
            <a:extLst>
              <a:ext uri="{FF2B5EF4-FFF2-40B4-BE49-F238E27FC236}">
                <a16:creationId xmlns:a16="http://schemas.microsoft.com/office/drawing/2014/main" id="{06A8B522-F251-458F-806D-4A5B7FDCEF95}"/>
              </a:ext>
            </a:extLst>
          </p:cNvPr>
          <p:cNvSpPr txBox="1"/>
          <p:nvPr/>
        </p:nvSpPr>
        <p:spPr>
          <a:xfrm>
            <a:off x="609599" y="3664803"/>
            <a:ext cx="2590800" cy="646331"/>
          </a:xfrm>
          <a:prstGeom prst="rect">
            <a:avLst/>
          </a:prstGeom>
          <a:solidFill>
            <a:schemeClr val="bg1"/>
          </a:solidFill>
        </p:spPr>
        <p:txBody>
          <a:bodyPr wrap="square" rtlCol="0">
            <a:spAutoFit/>
          </a:bodyPr>
          <a:lstStyle/>
          <a:p>
            <a:r>
              <a:rPr lang="en-US" dirty="0">
                <a:solidFill>
                  <a:schemeClr val="tx1">
                    <a:lumMod val="95000"/>
                    <a:lumOff val="5000"/>
                  </a:schemeClr>
                </a:solidFill>
              </a:rPr>
              <a:t>The Starting Point</a:t>
            </a:r>
            <a:br>
              <a:rPr lang="en-US" dirty="0">
                <a:solidFill>
                  <a:schemeClr val="tx1">
                    <a:lumMod val="95000"/>
                    <a:lumOff val="5000"/>
                  </a:schemeClr>
                </a:solidFill>
              </a:rPr>
            </a:br>
            <a:r>
              <a:rPr lang="en-US" dirty="0">
                <a:solidFill>
                  <a:schemeClr val="tx1">
                    <a:lumMod val="95000"/>
                    <a:lumOff val="5000"/>
                  </a:schemeClr>
                </a:solidFill>
              </a:rPr>
              <a:t>over one</a:t>
            </a:r>
          </a:p>
        </p:txBody>
      </p:sp>
      <p:cxnSp>
        <p:nvCxnSpPr>
          <p:cNvPr id="6" name="Straight Arrow Connector 5">
            <a:extLst>
              <a:ext uri="{FF2B5EF4-FFF2-40B4-BE49-F238E27FC236}">
                <a16:creationId xmlns:a16="http://schemas.microsoft.com/office/drawing/2014/main" id="{C5C8A35B-851B-41A8-82E3-D248F68D9E9B}"/>
              </a:ext>
            </a:extLst>
          </p:cNvPr>
          <p:cNvCxnSpPr/>
          <p:nvPr/>
        </p:nvCxnSpPr>
        <p:spPr>
          <a:xfrm flipH="1" flipV="1">
            <a:off x="1600200" y="2362200"/>
            <a:ext cx="152399" cy="1150203"/>
          </a:xfrm>
          <a:prstGeom prst="straightConnector1">
            <a:avLst/>
          </a:prstGeom>
          <a:ln w="762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3787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04800" y="38100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b="1" dirty="0">
                <a:solidFill>
                  <a:srgbClr val="00B050"/>
                </a:solidFill>
              </a:rPr>
              <a:t>21.</a:t>
            </a:r>
            <a:r>
              <a:rPr lang="en-US" altLang="en-US" dirty="0">
                <a:solidFill>
                  <a:srgbClr val="0000CC"/>
                </a:solidFill>
              </a:rPr>
              <a:t>  What is the mass of 0.356 moles of lead?</a:t>
            </a:r>
          </a:p>
        </p:txBody>
      </p:sp>
      <p:sp>
        <p:nvSpPr>
          <p:cNvPr id="2" name="Text Box 4">
            <a:extLst>
              <a:ext uri="{FF2B5EF4-FFF2-40B4-BE49-F238E27FC236}">
                <a16:creationId xmlns:a16="http://schemas.microsoft.com/office/drawing/2014/main" id="{14925F80-427E-4FA2-A033-71A94EC13471}"/>
              </a:ext>
            </a:extLst>
          </p:cNvPr>
          <p:cNvSpPr txBox="1">
            <a:spLocks noChangeArrowheads="1"/>
          </p:cNvSpPr>
          <p:nvPr/>
        </p:nvSpPr>
        <p:spPr bwMode="auto">
          <a:xfrm>
            <a:off x="333022" y="1371600"/>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dirty="0">
                <a:latin typeface="Comic Sans MS" pitchFamily="66" charset="0"/>
              </a:rPr>
              <a:t>0.356 moles lead</a:t>
            </a:r>
            <a:br>
              <a:rPr lang="en-US" altLang="en-US" sz="2400" u="sng" dirty="0">
                <a:latin typeface="Comic Sans MS" pitchFamily="66" charset="0"/>
              </a:rPr>
            </a:br>
            <a:r>
              <a:rPr lang="en-US" altLang="en-US" sz="2400" dirty="0">
                <a:latin typeface="Comic Sans MS" pitchFamily="66" charset="0"/>
              </a:rPr>
              <a:t>1</a:t>
            </a:r>
          </a:p>
        </p:txBody>
      </p:sp>
      <p:sp>
        <p:nvSpPr>
          <p:cNvPr id="3" name="Text Box 5">
            <a:extLst>
              <a:ext uri="{FF2B5EF4-FFF2-40B4-BE49-F238E27FC236}">
                <a16:creationId xmlns:a16="http://schemas.microsoft.com/office/drawing/2014/main" id="{178ECFDF-F150-4FCE-AA88-89E416616145}"/>
              </a:ext>
            </a:extLst>
          </p:cNvPr>
          <p:cNvSpPr txBox="1">
            <a:spLocks noChangeArrowheads="1"/>
          </p:cNvSpPr>
          <p:nvPr/>
        </p:nvSpPr>
        <p:spPr bwMode="auto">
          <a:xfrm>
            <a:off x="3279775" y="1524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latin typeface="Comic Sans MS" pitchFamily="66" charset="0"/>
              </a:rPr>
              <a:t>x</a:t>
            </a:r>
          </a:p>
        </p:txBody>
      </p:sp>
      <p:sp>
        <p:nvSpPr>
          <p:cNvPr id="5" name="Rectangle 7">
            <a:extLst>
              <a:ext uri="{FF2B5EF4-FFF2-40B4-BE49-F238E27FC236}">
                <a16:creationId xmlns:a16="http://schemas.microsoft.com/office/drawing/2014/main" id="{A6A9AADF-EB7C-4625-89F0-D2808478F623}"/>
              </a:ext>
            </a:extLst>
          </p:cNvPr>
          <p:cNvSpPr>
            <a:spLocks noChangeArrowheads="1"/>
          </p:cNvSpPr>
          <p:nvPr/>
        </p:nvSpPr>
        <p:spPr bwMode="auto">
          <a:xfrm>
            <a:off x="3729462" y="1295400"/>
            <a:ext cx="16850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dirty="0">
                <a:solidFill>
                  <a:srgbClr val="FF0000"/>
                </a:solidFill>
                <a:latin typeface="Comic Sans MS" pitchFamily="66" charset="0"/>
              </a:rPr>
              <a:t>207 g lead</a:t>
            </a:r>
            <a:br>
              <a:rPr lang="en-US" altLang="en-US" sz="2400" u="sng" dirty="0">
                <a:solidFill>
                  <a:srgbClr val="FF0000"/>
                </a:solidFill>
                <a:latin typeface="Comic Sans MS" pitchFamily="66" charset="0"/>
              </a:rPr>
            </a:br>
            <a:r>
              <a:rPr lang="en-US" altLang="en-US" sz="2400" dirty="0">
                <a:solidFill>
                  <a:srgbClr val="FF0000"/>
                </a:solidFill>
                <a:latin typeface="Comic Sans MS" pitchFamily="66" charset="0"/>
              </a:rPr>
              <a:t>1 mole Pb</a:t>
            </a:r>
          </a:p>
        </p:txBody>
      </p:sp>
      <p:sp>
        <p:nvSpPr>
          <p:cNvPr id="7" name="Rectangle 9">
            <a:extLst>
              <a:ext uri="{FF2B5EF4-FFF2-40B4-BE49-F238E27FC236}">
                <a16:creationId xmlns:a16="http://schemas.microsoft.com/office/drawing/2014/main" id="{C36606D9-0FB9-4B93-8AF2-2623B8647239}"/>
              </a:ext>
            </a:extLst>
          </p:cNvPr>
          <p:cNvSpPr>
            <a:spLocks noChangeArrowheads="1"/>
          </p:cNvSpPr>
          <p:nvPr/>
        </p:nvSpPr>
        <p:spPr bwMode="auto">
          <a:xfrm>
            <a:off x="5641975" y="1524000"/>
            <a:ext cx="33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Comic Sans MS" pitchFamily="66" charset="0"/>
              </a:rPr>
              <a:t>=</a:t>
            </a:r>
          </a:p>
        </p:txBody>
      </p:sp>
      <p:sp>
        <p:nvSpPr>
          <p:cNvPr id="9" name="TextBox 8">
            <a:extLst>
              <a:ext uri="{FF2B5EF4-FFF2-40B4-BE49-F238E27FC236}">
                <a16:creationId xmlns:a16="http://schemas.microsoft.com/office/drawing/2014/main" id="{308A6B8D-39A7-4057-9E5F-2DCDF9ABCB59}"/>
              </a:ext>
            </a:extLst>
          </p:cNvPr>
          <p:cNvSpPr txBox="1"/>
          <p:nvPr/>
        </p:nvSpPr>
        <p:spPr>
          <a:xfrm>
            <a:off x="3279775" y="3429000"/>
            <a:ext cx="3806825" cy="923330"/>
          </a:xfrm>
          <a:prstGeom prst="rect">
            <a:avLst/>
          </a:prstGeom>
          <a:noFill/>
        </p:spPr>
        <p:txBody>
          <a:bodyPr wrap="square" rtlCol="0">
            <a:spAutoFit/>
          </a:bodyPr>
          <a:lstStyle/>
          <a:p>
            <a:r>
              <a:rPr lang="en-US" dirty="0">
                <a:solidFill>
                  <a:srgbClr val="FF0000"/>
                </a:solidFill>
              </a:rPr>
              <a:t>Times </a:t>
            </a:r>
            <a:r>
              <a:rPr lang="en-US" i="1" dirty="0">
                <a:solidFill>
                  <a:srgbClr val="FF0000"/>
                </a:solidFill>
              </a:rPr>
              <a:t>The molar mass of Pb</a:t>
            </a:r>
          </a:p>
          <a:p>
            <a:r>
              <a:rPr lang="en-US" dirty="0">
                <a:solidFill>
                  <a:srgbClr val="FF0000"/>
                </a:solidFill>
              </a:rPr>
              <a:t>conversion factor from the </a:t>
            </a:r>
            <a:br>
              <a:rPr lang="en-US" dirty="0">
                <a:solidFill>
                  <a:srgbClr val="FF0000"/>
                </a:solidFill>
              </a:rPr>
            </a:br>
            <a:r>
              <a:rPr lang="en-US" dirty="0">
                <a:solidFill>
                  <a:srgbClr val="FF0000"/>
                </a:solidFill>
              </a:rPr>
              <a:t>THE PERIODIC TABLE</a:t>
            </a:r>
          </a:p>
        </p:txBody>
      </p:sp>
      <p:cxnSp>
        <p:nvCxnSpPr>
          <p:cNvPr id="11" name="Straight Arrow Connector 10">
            <a:extLst>
              <a:ext uri="{FF2B5EF4-FFF2-40B4-BE49-F238E27FC236}">
                <a16:creationId xmlns:a16="http://schemas.microsoft.com/office/drawing/2014/main" id="{F3DAB5A0-6D86-406F-9BC1-23DD3D46A7C9}"/>
              </a:ext>
            </a:extLst>
          </p:cNvPr>
          <p:cNvCxnSpPr>
            <a:endCxn id="5" idx="2"/>
          </p:cNvCxnSpPr>
          <p:nvPr/>
        </p:nvCxnSpPr>
        <p:spPr>
          <a:xfrm flipH="1" flipV="1">
            <a:off x="4572001" y="2126397"/>
            <a:ext cx="152399" cy="11502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595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04800" y="38100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b="1" dirty="0">
                <a:solidFill>
                  <a:srgbClr val="00B050"/>
                </a:solidFill>
              </a:rPr>
              <a:t>21.</a:t>
            </a:r>
            <a:r>
              <a:rPr lang="en-US" altLang="en-US" dirty="0">
                <a:solidFill>
                  <a:srgbClr val="0000CC"/>
                </a:solidFill>
              </a:rPr>
              <a:t>  What is the mass of 0.356 moles of lead?</a:t>
            </a:r>
          </a:p>
        </p:txBody>
      </p:sp>
      <p:sp>
        <p:nvSpPr>
          <p:cNvPr id="2" name="Text Box 4">
            <a:extLst>
              <a:ext uri="{FF2B5EF4-FFF2-40B4-BE49-F238E27FC236}">
                <a16:creationId xmlns:a16="http://schemas.microsoft.com/office/drawing/2014/main" id="{14925F80-427E-4FA2-A033-71A94EC13471}"/>
              </a:ext>
            </a:extLst>
          </p:cNvPr>
          <p:cNvSpPr txBox="1">
            <a:spLocks noChangeArrowheads="1"/>
          </p:cNvSpPr>
          <p:nvPr/>
        </p:nvSpPr>
        <p:spPr bwMode="auto">
          <a:xfrm>
            <a:off x="333022" y="1371600"/>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dirty="0">
                <a:latin typeface="Comic Sans MS" pitchFamily="66" charset="0"/>
              </a:rPr>
              <a:t>0.356 moles lead</a:t>
            </a:r>
            <a:br>
              <a:rPr lang="en-US" altLang="en-US" sz="2400" u="sng" dirty="0">
                <a:latin typeface="Comic Sans MS" pitchFamily="66" charset="0"/>
              </a:rPr>
            </a:br>
            <a:r>
              <a:rPr lang="en-US" altLang="en-US" sz="2400" dirty="0">
                <a:latin typeface="Comic Sans MS" pitchFamily="66" charset="0"/>
              </a:rPr>
              <a:t>1</a:t>
            </a:r>
          </a:p>
        </p:txBody>
      </p:sp>
      <p:sp>
        <p:nvSpPr>
          <p:cNvPr id="3" name="Text Box 5">
            <a:extLst>
              <a:ext uri="{FF2B5EF4-FFF2-40B4-BE49-F238E27FC236}">
                <a16:creationId xmlns:a16="http://schemas.microsoft.com/office/drawing/2014/main" id="{178ECFDF-F150-4FCE-AA88-89E416616145}"/>
              </a:ext>
            </a:extLst>
          </p:cNvPr>
          <p:cNvSpPr txBox="1">
            <a:spLocks noChangeArrowheads="1"/>
          </p:cNvSpPr>
          <p:nvPr/>
        </p:nvSpPr>
        <p:spPr bwMode="auto">
          <a:xfrm>
            <a:off x="3279775" y="1524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latin typeface="Comic Sans MS" pitchFamily="66" charset="0"/>
              </a:rPr>
              <a:t>x</a:t>
            </a:r>
          </a:p>
        </p:txBody>
      </p:sp>
      <p:sp>
        <p:nvSpPr>
          <p:cNvPr id="5" name="Rectangle 7">
            <a:extLst>
              <a:ext uri="{FF2B5EF4-FFF2-40B4-BE49-F238E27FC236}">
                <a16:creationId xmlns:a16="http://schemas.microsoft.com/office/drawing/2014/main" id="{A6A9AADF-EB7C-4625-89F0-D2808478F623}"/>
              </a:ext>
            </a:extLst>
          </p:cNvPr>
          <p:cNvSpPr>
            <a:spLocks noChangeArrowheads="1"/>
          </p:cNvSpPr>
          <p:nvPr/>
        </p:nvSpPr>
        <p:spPr bwMode="auto">
          <a:xfrm>
            <a:off x="3729462" y="1295400"/>
            <a:ext cx="16850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u="sng" dirty="0">
                <a:solidFill>
                  <a:schemeClr val="tx1">
                    <a:lumMod val="95000"/>
                    <a:lumOff val="5000"/>
                  </a:schemeClr>
                </a:solidFill>
                <a:latin typeface="Comic Sans MS" pitchFamily="66" charset="0"/>
              </a:rPr>
              <a:t>207 g lead</a:t>
            </a:r>
            <a:br>
              <a:rPr lang="en-US" altLang="en-US" sz="2400" u="sng" dirty="0">
                <a:solidFill>
                  <a:schemeClr val="tx1">
                    <a:lumMod val="95000"/>
                    <a:lumOff val="5000"/>
                  </a:schemeClr>
                </a:solidFill>
                <a:latin typeface="Comic Sans MS" pitchFamily="66" charset="0"/>
              </a:rPr>
            </a:br>
            <a:r>
              <a:rPr lang="en-US" altLang="en-US" sz="2400" dirty="0">
                <a:solidFill>
                  <a:schemeClr val="tx1">
                    <a:lumMod val="95000"/>
                    <a:lumOff val="5000"/>
                  </a:schemeClr>
                </a:solidFill>
                <a:latin typeface="Comic Sans MS" pitchFamily="66" charset="0"/>
              </a:rPr>
              <a:t>1 mole Pb</a:t>
            </a:r>
          </a:p>
        </p:txBody>
      </p:sp>
      <p:sp>
        <p:nvSpPr>
          <p:cNvPr id="7" name="Rectangle 9">
            <a:extLst>
              <a:ext uri="{FF2B5EF4-FFF2-40B4-BE49-F238E27FC236}">
                <a16:creationId xmlns:a16="http://schemas.microsoft.com/office/drawing/2014/main" id="{C36606D9-0FB9-4B93-8AF2-2623B8647239}"/>
              </a:ext>
            </a:extLst>
          </p:cNvPr>
          <p:cNvSpPr>
            <a:spLocks noChangeArrowheads="1"/>
          </p:cNvSpPr>
          <p:nvPr/>
        </p:nvSpPr>
        <p:spPr bwMode="auto">
          <a:xfrm>
            <a:off x="5641975" y="1524000"/>
            <a:ext cx="33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Comic Sans MS" pitchFamily="66" charset="0"/>
              </a:rPr>
              <a:t>=</a:t>
            </a:r>
          </a:p>
        </p:txBody>
      </p:sp>
      <p:sp>
        <p:nvSpPr>
          <p:cNvPr id="4" name="Text Box 10">
            <a:extLst>
              <a:ext uri="{FF2B5EF4-FFF2-40B4-BE49-F238E27FC236}">
                <a16:creationId xmlns:a16="http://schemas.microsoft.com/office/drawing/2014/main" id="{ECD0A08C-41B1-415B-BCCA-9D5E64AFF42D}"/>
              </a:ext>
            </a:extLst>
          </p:cNvPr>
          <p:cNvSpPr txBox="1">
            <a:spLocks noChangeArrowheads="1"/>
          </p:cNvSpPr>
          <p:nvPr/>
        </p:nvSpPr>
        <p:spPr bwMode="auto">
          <a:xfrm>
            <a:off x="6124223" y="1524000"/>
            <a:ext cx="29718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FF0000"/>
                </a:solidFill>
                <a:latin typeface="Comic Sans MS" pitchFamily="66" charset="0"/>
              </a:rPr>
              <a:t>73.692 grams</a:t>
            </a:r>
          </a:p>
          <a:p>
            <a:pPr eaLnBrk="1" hangingPunct="1">
              <a:spcBef>
                <a:spcPct val="50000"/>
              </a:spcBef>
              <a:buFontTx/>
              <a:buNone/>
            </a:pPr>
            <a:endParaRPr lang="en-US" altLang="en-US" sz="2400" dirty="0">
              <a:solidFill>
                <a:srgbClr val="FF0000"/>
              </a:solidFill>
              <a:latin typeface="Comic Sans MS" pitchFamily="66" charset="0"/>
            </a:endParaRPr>
          </a:p>
          <a:p>
            <a:pPr eaLnBrk="1" hangingPunct="1">
              <a:spcBef>
                <a:spcPct val="50000"/>
              </a:spcBef>
              <a:buFontTx/>
              <a:buNone/>
            </a:pPr>
            <a:endParaRPr lang="en-US" altLang="en-US" sz="2400" dirty="0">
              <a:solidFill>
                <a:srgbClr val="FF0000"/>
              </a:solidFill>
              <a:latin typeface="Comic Sans MS" pitchFamily="66" charset="0"/>
            </a:endParaRPr>
          </a:p>
          <a:p>
            <a:pPr eaLnBrk="1" hangingPunct="1">
              <a:spcBef>
                <a:spcPct val="50000"/>
              </a:spcBef>
              <a:buFontTx/>
              <a:buNone/>
            </a:pPr>
            <a:r>
              <a:rPr lang="en-US" altLang="en-US" sz="2400" dirty="0">
                <a:solidFill>
                  <a:srgbClr val="FF0000"/>
                </a:solidFill>
                <a:latin typeface="Comic Sans MS" pitchFamily="66" charset="0"/>
              </a:rPr>
              <a:t>73.7 g Pb    </a:t>
            </a:r>
            <a:r>
              <a:rPr lang="en-US" altLang="en-US" sz="1800" dirty="0">
                <a:solidFill>
                  <a:srgbClr val="C00000"/>
                </a:solidFill>
                <a:latin typeface="Comic Sans MS" pitchFamily="66" charset="0"/>
              </a:rPr>
              <a:t>(3SF)</a:t>
            </a:r>
          </a:p>
        </p:txBody>
      </p:sp>
      <p:cxnSp>
        <p:nvCxnSpPr>
          <p:cNvPr id="8" name="Straight Arrow Connector 7">
            <a:extLst>
              <a:ext uri="{FF2B5EF4-FFF2-40B4-BE49-F238E27FC236}">
                <a16:creationId xmlns:a16="http://schemas.microsoft.com/office/drawing/2014/main" id="{975F8270-3CDB-4E62-A798-7D69B62F0276}"/>
              </a:ext>
            </a:extLst>
          </p:cNvPr>
          <p:cNvCxnSpPr>
            <a:cxnSpLocks/>
          </p:cNvCxnSpPr>
          <p:nvPr/>
        </p:nvCxnSpPr>
        <p:spPr>
          <a:xfrm flipH="1">
            <a:off x="6858000" y="2126397"/>
            <a:ext cx="228600" cy="845403"/>
          </a:xfrm>
          <a:prstGeom prst="straightConnector1">
            <a:avLst/>
          </a:prstGeom>
          <a:ln w="5715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325F730-FCFD-A856-6557-7646E78A8D1E}"/>
              </a:ext>
            </a:extLst>
          </p:cNvPr>
          <p:cNvCxnSpPr>
            <a:cxnSpLocks/>
          </p:cNvCxnSpPr>
          <p:nvPr/>
        </p:nvCxnSpPr>
        <p:spPr>
          <a:xfrm flipH="1">
            <a:off x="1295400" y="1524000"/>
            <a:ext cx="1905000" cy="2286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1E023C2-C493-995E-DEF1-915E652592E8}"/>
              </a:ext>
            </a:extLst>
          </p:cNvPr>
          <p:cNvCxnSpPr>
            <a:cxnSpLocks/>
          </p:cNvCxnSpPr>
          <p:nvPr/>
        </p:nvCxnSpPr>
        <p:spPr>
          <a:xfrm flipH="1">
            <a:off x="4128911" y="1752600"/>
            <a:ext cx="1369589" cy="18354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6460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ext Box 11"/>
          <p:cNvSpPr txBox="1">
            <a:spLocks noChangeArrowheads="1"/>
          </p:cNvSpPr>
          <p:nvPr/>
        </p:nvSpPr>
        <p:spPr bwMode="auto">
          <a:xfrm>
            <a:off x="4689" y="152400"/>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00B050"/>
                </a:solidFill>
              </a:rPr>
              <a:t>22.  </a:t>
            </a:r>
            <a:r>
              <a:rPr lang="en-US" altLang="en-US" sz="2800" dirty="0"/>
              <a:t>What is the mass of 6.15 moles of </a:t>
            </a:r>
            <a:r>
              <a:rPr lang="en-US" altLang="en-US" sz="2800" b="1" dirty="0"/>
              <a:t>boron</a:t>
            </a:r>
            <a:r>
              <a:rPr lang="en-US" altLang="en-US" sz="2800" dirty="0"/>
              <a:t>?</a:t>
            </a:r>
          </a:p>
          <a:p>
            <a:pPr eaLnBrk="1" hangingPunct="1">
              <a:spcBef>
                <a:spcPct val="50000"/>
              </a:spcBef>
              <a:buFontTx/>
              <a:buNone/>
            </a:pPr>
            <a:br>
              <a:rPr lang="en-US" altLang="en-US" sz="2400" dirty="0">
                <a:solidFill>
                  <a:srgbClr val="FF0000"/>
                </a:solidFill>
              </a:rPr>
            </a:br>
            <a:r>
              <a:rPr lang="en-US" altLang="en-US" sz="2400" dirty="0">
                <a:solidFill>
                  <a:srgbClr val="FF0000"/>
                </a:solidFill>
              </a:rPr>
              <a:t>  </a:t>
            </a:r>
          </a:p>
        </p:txBody>
      </p:sp>
    </p:spTree>
    <p:extLst>
      <p:ext uri="{BB962C8B-B14F-4D97-AF65-F5344CB8AC3E}">
        <p14:creationId xmlns:p14="http://schemas.microsoft.com/office/powerpoint/2010/main" val="3137134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ext Box 11"/>
          <p:cNvSpPr txBox="1">
            <a:spLocks noChangeArrowheads="1"/>
          </p:cNvSpPr>
          <p:nvPr/>
        </p:nvSpPr>
        <p:spPr bwMode="auto">
          <a:xfrm>
            <a:off x="4689" y="152400"/>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00B050"/>
                </a:solidFill>
              </a:rPr>
              <a:t>22.  </a:t>
            </a:r>
            <a:r>
              <a:rPr lang="en-US" altLang="en-US" sz="2800" dirty="0"/>
              <a:t>What is the mass of 6.15 moles of </a:t>
            </a:r>
            <a:r>
              <a:rPr lang="en-US" altLang="en-US" sz="2800" b="1" dirty="0"/>
              <a:t>boron</a:t>
            </a:r>
            <a:r>
              <a:rPr lang="en-US" altLang="en-US" sz="2800" dirty="0"/>
              <a:t>?</a:t>
            </a:r>
          </a:p>
          <a:p>
            <a:pPr eaLnBrk="1" hangingPunct="1">
              <a:spcBef>
                <a:spcPct val="50000"/>
              </a:spcBef>
              <a:buFontTx/>
              <a:buNone/>
            </a:pPr>
            <a:br>
              <a:rPr lang="en-US" altLang="en-US" sz="2400" dirty="0">
                <a:solidFill>
                  <a:srgbClr val="FF0000"/>
                </a:solidFill>
              </a:rPr>
            </a:br>
            <a:r>
              <a:rPr lang="en-US" altLang="en-US" sz="2400" dirty="0">
                <a:solidFill>
                  <a:srgbClr val="FF0000"/>
                </a:solidFill>
              </a:rPr>
              <a:t>  </a:t>
            </a:r>
          </a:p>
        </p:txBody>
      </p:sp>
      <p:sp>
        <p:nvSpPr>
          <p:cNvPr id="2" name="Text Box 4">
            <a:extLst>
              <a:ext uri="{FF2B5EF4-FFF2-40B4-BE49-F238E27FC236}">
                <a16:creationId xmlns:a16="http://schemas.microsoft.com/office/drawing/2014/main" id="{C8D4D8AF-B69A-44DD-BE27-F369E8667EEB}"/>
              </a:ext>
            </a:extLst>
          </p:cNvPr>
          <p:cNvSpPr txBox="1">
            <a:spLocks noChangeArrowheads="1"/>
          </p:cNvSpPr>
          <p:nvPr/>
        </p:nvSpPr>
        <p:spPr bwMode="auto">
          <a:xfrm>
            <a:off x="381000" y="1329641"/>
            <a:ext cx="2209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a:t>6.15 mole B</a:t>
            </a:r>
            <a:br>
              <a:rPr lang="en-US" altLang="en-US" sz="2800" u="sng"/>
            </a:br>
            <a:r>
              <a:rPr lang="en-US" altLang="en-US" sz="2800"/>
              <a:t>1</a:t>
            </a:r>
          </a:p>
        </p:txBody>
      </p:sp>
      <p:sp>
        <p:nvSpPr>
          <p:cNvPr id="4" name="Text Box 5">
            <a:extLst>
              <a:ext uri="{FF2B5EF4-FFF2-40B4-BE49-F238E27FC236}">
                <a16:creationId xmlns:a16="http://schemas.microsoft.com/office/drawing/2014/main" id="{992D85DE-EB2C-4D70-AA7F-3F257EF5F2DC}"/>
              </a:ext>
            </a:extLst>
          </p:cNvPr>
          <p:cNvSpPr txBox="1">
            <a:spLocks noChangeArrowheads="1"/>
          </p:cNvSpPr>
          <p:nvPr/>
        </p:nvSpPr>
        <p:spPr bwMode="auto">
          <a:xfrm>
            <a:off x="2743200" y="1558241"/>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t>X</a:t>
            </a:r>
          </a:p>
        </p:txBody>
      </p:sp>
      <p:sp>
        <p:nvSpPr>
          <p:cNvPr id="9" name="TextBox 8">
            <a:extLst>
              <a:ext uri="{FF2B5EF4-FFF2-40B4-BE49-F238E27FC236}">
                <a16:creationId xmlns:a16="http://schemas.microsoft.com/office/drawing/2014/main" id="{F9F9FFF7-8F98-4040-AF91-5414FB6CD9F9}"/>
              </a:ext>
            </a:extLst>
          </p:cNvPr>
          <p:cNvSpPr txBox="1"/>
          <p:nvPr/>
        </p:nvSpPr>
        <p:spPr>
          <a:xfrm>
            <a:off x="609599" y="3664803"/>
            <a:ext cx="2590800" cy="646331"/>
          </a:xfrm>
          <a:prstGeom prst="rect">
            <a:avLst/>
          </a:prstGeom>
          <a:solidFill>
            <a:schemeClr val="bg1"/>
          </a:solidFill>
        </p:spPr>
        <p:txBody>
          <a:bodyPr wrap="square" rtlCol="0">
            <a:spAutoFit/>
          </a:bodyPr>
          <a:lstStyle/>
          <a:p>
            <a:r>
              <a:rPr lang="en-US" dirty="0">
                <a:solidFill>
                  <a:schemeClr val="tx1">
                    <a:lumMod val="95000"/>
                    <a:lumOff val="5000"/>
                  </a:schemeClr>
                </a:solidFill>
              </a:rPr>
              <a:t>The Starting Point</a:t>
            </a:r>
            <a:br>
              <a:rPr lang="en-US" dirty="0">
                <a:solidFill>
                  <a:schemeClr val="tx1">
                    <a:lumMod val="95000"/>
                    <a:lumOff val="5000"/>
                  </a:schemeClr>
                </a:solidFill>
              </a:rPr>
            </a:br>
            <a:r>
              <a:rPr lang="en-US" dirty="0">
                <a:solidFill>
                  <a:schemeClr val="tx1">
                    <a:lumMod val="95000"/>
                    <a:lumOff val="5000"/>
                  </a:schemeClr>
                </a:solidFill>
              </a:rPr>
              <a:t>over 1</a:t>
            </a:r>
          </a:p>
        </p:txBody>
      </p:sp>
      <p:cxnSp>
        <p:nvCxnSpPr>
          <p:cNvPr id="11" name="Straight Arrow Connector 10">
            <a:extLst>
              <a:ext uri="{FF2B5EF4-FFF2-40B4-BE49-F238E27FC236}">
                <a16:creationId xmlns:a16="http://schemas.microsoft.com/office/drawing/2014/main" id="{3AA99D7F-776E-42C7-B055-B1BC1B607D4F}"/>
              </a:ext>
            </a:extLst>
          </p:cNvPr>
          <p:cNvCxnSpPr/>
          <p:nvPr/>
        </p:nvCxnSpPr>
        <p:spPr>
          <a:xfrm flipH="1" flipV="1">
            <a:off x="1600200" y="2362200"/>
            <a:ext cx="152399" cy="1150203"/>
          </a:xfrm>
          <a:prstGeom prst="straightConnector1">
            <a:avLst/>
          </a:prstGeom>
          <a:ln w="762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1342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ext Box 11"/>
          <p:cNvSpPr txBox="1">
            <a:spLocks noChangeArrowheads="1"/>
          </p:cNvSpPr>
          <p:nvPr/>
        </p:nvSpPr>
        <p:spPr bwMode="auto">
          <a:xfrm>
            <a:off x="4689" y="152400"/>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00B050"/>
                </a:solidFill>
              </a:rPr>
              <a:t>22.  </a:t>
            </a:r>
            <a:r>
              <a:rPr lang="en-US" altLang="en-US" sz="2800" dirty="0"/>
              <a:t>What is the mass of 6.15 moles of </a:t>
            </a:r>
            <a:r>
              <a:rPr lang="en-US" altLang="en-US" sz="2800" b="1" dirty="0"/>
              <a:t>boron</a:t>
            </a:r>
            <a:r>
              <a:rPr lang="en-US" altLang="en-US" sz="2800" dirty="0"/>
              <a:t>?</a:t>
            </a:r>
          </a:p>
          <a:p>
            <a:pPr eaLnBrk="1" hangingPunct="1">
              <a:spcBef>
                <a:spcPct val="50000"/>
              </a:spcBef>
              <a:buFontTx/>
              <a:buNone/>
            </a:pPr>
            <a:br>
              <a:rPr lang="en-US" altLang="en-US" sz="2400" dirty="0">
                <a:solidFill>
                  <a:srgbClr val="FF0000"/>
                </a:solidFill>
              </a:rPr>
            </a:br>
            <a:r>
              <a:rPr lang="en-US" altLang="en-US" sz="2400" dirty="0">
                <a:solidFill>
                  <a:srgbClr val="FF0000"/>
                </a:solidFill>
              </a:rPr>
              <a:t>  </a:t>
            </a:r>
          </a:p>
        </p:txBody>
      </p:sp>
      <p:sp>
        <p:nvSpPr>
          <p:cNvPr id="2" name="Text Box 4">
            <a:extLst>
              <a:ext uri="{FF2B5EF4-FFF2-40B4-BE49-F238E27FC236}">
                <a16:creationId xmlns:a16="http://schemas.microsoft.com/office/drawing/2014/main" id="{C8D4D8AF-B69A-44DD-BE27-F369E8667EEB}"/>
              </a:ext>
            </a:extLst>
          </p:cNvPr>
          <p:cNvSpPr txBox="1">
            <a:spLocks noChangeArrowheads="1"/>
          </p:cNvSpPr>
          <p:nvPr/>
        </p:nvSpPr>
        <p:spPr bwMode="auto">
          <a:xfrm>
            <a:off x="381000" y="1329641"/>
            <a:ext cx="2209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a:t>6.15 mole B</a:t>
            </a:r>
            <a:br>
              <a:rPr lang="en-US" altLang="en-US" sz="2800" u="sng"/>
            </a:br>
            <a:r>
              <a:rPr lang="en-US" altLang="en-US" sz="2800"/>
              <a:t>1</a:t>
            </a:r>
          </a:p>
        </p:txBody>
      </p:sp>
      <p:sp>
        <p:nvSpPr>
          <p:cNvPr id="7" name="TextBox 6">
            <a:extLst>
              <a:ext uri="{FF2B5EF4-FFF2-40B4-BE49-F238E27FC236}">
                <a16:creationId xmlns:a16="http://schemas.microsoft.com/office/drawing/2014/main" id="{CC04BFAA-C86E-4CE3-B713-47021B21A610}"/>
              </a:ext>
            </a:extLst>
          </p:cNvPr>
          <p:cNvSpPr txBox="1"/>
          <p:nvPr/>
        </p:nvSpPr>
        <p:spPr>
          <a:xfrm>
            <a:off x="3505200" y="3810000"/>
            <a:ext cx="3124200" cy="923330"/>
          </a:xfrm>
          <a:prstGeom prst="rect">
            <a:avLst/>
          </a:prstGeom>
          <a:noFill/>
        </p:spPr>
        <p:txBody>
          <a:bodyPr wrap="square" rtlCol="0">
            <a:spAutoFit/>
          </a:bodyPr>
          <a:lstStyle/>
          <a:p>
            <a:r>
              <a:rPr lang="en-US" dirty="0">
                <a:solidFill>
                  <a:srgbClr val="FF0000"/>
                </a:solidFill>
              </a:rPr>
              <a:t>Times </a:t>
            </a:r>
            <a:r>
              <a:rPr lang="en-US" i="1" dirty="0">
                <a:solidFill>
                  <a:srgbClr val="FF0000"/>
                </a:solidFill>
              </a:rPr>
              <a:t>The molar mass of B</a:t>
            </a:r>
          </a:p>
          <a:p>
            <a:r>
              <a:rPr lang="en-US" dirty="0">
                <a:solidFill>
                  <a:srgbClr val="FF0000"/>
                </a:solidFill>
              </a:rPr>
              <a:t>conversion factor you get from THE PERIODIC TABLE</a:t>
            </a:r>
          </a:p>
        </p:txBody>
      </p:sp>
      <p:cxnSp>
        <p:nvCxnSpPr>
          <p:cNvPr id="8" name="Straight Arrow Connector 7">
            <a:extLst>
              <a:ext uri="{FF2B5EF4-FFF2-40B4-BE49-F238E27FC236}">
                <a16:creationId xmlns:a16="http://schemas.microsoft.com/office/drawing/2014/main" id="{0E5A167B-7D37-4C4C-B927-F28DCBD30A8D}"/>
              </a:ext>
            </a:extLst>
          </p:cNvPr>
          <p:cNvCxnSpPr>
            <a:cxnSpLocks/>
          </p:cNvCxnSpPr>
          <p:nvPr/>
        </p:nvCxnSpPr>
        <p:spPr>
          <a:xfrm flipH="1" flipV="1">
            <a:off x="4191000" y="2438400"/>
            <a:ext cx="457201" cy="121920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 Box 5">
            <a:extLst>
              <a:ext uri="{FF2B5EF4-FFF2-40B4-BE49-F238E27FC236}">
                <a16:creationId xmlns:a16="http://schemas.microsoft.com/office/drawing/2014/main" id="{46006A0D-AEA0-471B-9CE5-55728C5E3732}"/>
              </a:ext>
            </a:extLst>
          </p:cNvPr>
          <p:cNvSpPr txBox="1">
            <a:spLocks noChangeArrowheads="1"/>
          </p:cNvSpPr>
          <p:nvPr/>
        </p:nvSpPr>
        <p:spPr bwMode="auto">
          <a:xfrm>
            <a:off x="2743200" y="1558241"/>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t>X</a:t>
            </a:r>
          </a:p>
        </p:txBody>
      </p:sp>
      <p:sp>
        <p:nvSpPr>
          <p:cNvPr id="5" name="Rectangle 7">
            <a:extLst>
              <a:ext uri="{FF2B5EF4-FFF2-40B4-BE49-F238E27FC236}">
                <a16:creationId xmlns:a16="http://schemas.microsoft.com/office/drawing/2014/main" id="{ED971123-038D-4DDF-A44F-4731DEE5592B}"/>
              </a:ext>
            </a:extLst>
          </p:cNvPr>
          <p:cNvSpPr>
            <a:spLocks noChangeArrowheads="1"/>
          </p:cNvSpPr>
          <p:nvPr/>
        </p:nvSpPr>
        <p:spPr bwMode="auto">
          <a:xfrm>
            <a:off x="3276600" y="1329641"/>
            <a:ext cx="15890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a:t>11 g B</a:t>
            </a:r>
            <a:br>
              <a:rPr lang="en-US" altLang="en-US" sz="2800" u="sng"/>
            </a:br>
            <a:r>
              <a:rPr lang="en-US" altLang="en-US" sz="2800"/>
              <a:t>1 mole B</a:t>
            </a:r>
          </a:p>
        </p:txBody>
      </p:sp>
    </p:spTree>
    <p:extLst>
      <p:ext uri="{BB962C8B-B14F-4D97-AF65-F5344CB8AC3E}">
        <p14:creationId xmlns:p14="http://schemas.microsoft.com/office/powerpoint/2010/main" val="1010715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ext Box 11"/>
          <p:cNvSpPr txBox="1">
            <a:spLocks noChangeArrowheads="1"/>
          </p:cNvSpPr>
          <p:nvPr/>
        </p:nvSpPr>
        <p:spPr bwMode="auto">
          <a:xfrm>
            <a:off x="4689" y="152400"/>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00B050"/>
                </a:solidFill>
              </a:rPr>
              <a:t>22.  </a:t>
            </a:r>
            <a:r>
              <a:rPr lang="en-US" altLang="en-US" sz="2800" dirty="0"/>
              <a:t>What is the mass of 6.15 moles of </a:t>
            </a:r>
            <a:r>
              <a:rPr lang="en-US" altLang="en-US" sz="2800" b="1" dirty="0"/>
              <a:t>boron</a:t>
            </a:r>
            <a:r>
              <a:rPr lang="en-US" altLang="en-US" sz="2800" dirty="0"/>
              <a:t>?</a:t>
            </a:r>
          </a:p>
          <a:p>
            <a:pPr eaLnBrk="1" hangingPunct="1">
              <a:spcBef>
                <a:spcPct val="50000"/>
              </a:spcBef>
              <a:buFontTx/>
              <a:buNone/>
            </a:pPr>
            <a:br>
              <a:rPr lang="en-US" altLang="en-US" sz="2400" dirty="0">
                <a:solidFill>
                  <a:srgbClr val="FF0000"/>
                </a:solidFill>
              </a:rPr>
            </a:br>
            <a:r>
              <a:rPr lang="en-US" altLang="en-US" sz="2400" dirty="0">
                <a:solidFill>
                  <a:srgbClr val="FF0000"/>
                </a:solidFill>
              </a:rPr>
              <a:t>  </a:t>
            </a:r>
          </a:p>
        </p:txBody>
      </p:sp>
      <p:sp>
        <p:nvSpPr>
          <p:cNvPr id="2" name="Text Box 4">
            <a:extLst>
              <a:ext uri="{FF2B5EF4-FFF2-40B4-BE49-F238E27FC236}">
                <a16:creationId xmlns:a16="http://schemas.microsoft.com/office/drawing/2014/main" id="{C8D4D8AF-B69A-44DD-BE27-F369E8667EEB}"/>
              </a:ext>
            </a:extLst>
          </p:cNvPr>
          <p:cNvSpPr txBox="1">
            <a:spLocks noChangeArrowheads="1"/>
          </p:cNvSpPr>
          <p:nvPr/>
        </p:nvSpPr>
        <p:spPr bwMode="auto">
          <a:xfrm>
            <a:off x="381000" y="1329641"/>
            <a:ext cx="2209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a:t>6.15 mole B</a:t>
            </a:r>
            <a:br>
              <a:rPr lang="en-US" altLang="en-US" sz="2800" u="sng"/>
            </a:br>
            <a:r>
              <a:rPr lang="en-US" altLang="en-US" sz="2800"/>
              <a:t>1</a:t>
            </a:r>
          </a:p>
        </p:txBody>
      </p:sp>
      <p:sp>
        <p:nvSpPr>
          <p:cNvPr id="4" name="Text Box 5">
            <a:extLst>
              <a:ext uri="{FF2B5EF4-FFF2-40B4-BE49-F238E27FC236}">
                <a16:creationId xmlns:a16="http://schemas.microsoft.com/office/drawing/2014/main" id="{992D85DE-EB2C-4D70-AA7F-3F257EF5F2DC}"/>
              </a:ext>
            </a:extLst>
          </p:cNvPr>
          <p:cNvSpPr txBox="1">
            <a:spLocks noChangeArrowheads="1"/>
          </p:cNvSpPr>
          <p:nvPr/>
        </p:nvSpPr>
        <p:spPr bwMode="auto">
          <a:xfrm>
            <a:off x="2743200" y="1558241"/>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t>X</a:t>
            </a:r>
          </a:p>
        </p:txBody>
      </p:sp>
      <p:sp>
        <p:nvSpPr>
          <p:cNvPr id="6" name="Rectangle 7">
            <a:extLst>
              <a:ext uri="{FF2B5EF4-FFF2-40B4-BE49-F238E27FC236}">
                <a16:creationId xmlns:a16="http://schemas.microsoft.com/office/drawing/2014/main" id="{06A3C127-BFEE-4EBD-A93B-6B9113742FB5}"/>
              </a:ext>
            </a:extLst>
          </p:cNvPr>
          <p:cNvSpPr>
            <a:spLocks noChangeArrowheads="1"/>
          </p:cNvSpPr>
          <p:nvPr/>
        </p:nvSpPr>
        <p:spPr bwMode="auto">
          <a:xfrm>
            <a:off x="3276600" y="1329641"/>
            <a:ext cx="15890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a:t>11 g B</a:t>
            </a:r>
            <a:br>
              <a:rPr lang="en-US" altLang="en-US" sz="2800" u="sng"/>
            </a:br>
            <a:r>
              <a:rPr lang="en-US" altLang="en-US" sz="2800"/>
              <a:t>1 mole B</a:t>
            </a:r>
          </a:p>
        </p:txBody>
      </p:sp>
      <p:sp>
        <p:nvSpPr>
          <p:cNvPr id="8" name="Rectangle 9">
            <a:extLst>
              <a:ext uri="{FF2B5EF4-FFF2-40B4-BE49-F238E27FC236}">
                <a16:creationId xmlns:a16="http://schemas.microsoft.com/office/drawing/2014/main" id="{BC69DD2C-A848-4219-AF9F-92CD5A4D726E}"/>
              </a:ext>
            </a:extLst>
          </p:cNvPr>
          <p:cNvSpPr>
            <a:spLocks noChangeArrowheads="1"/>
          </p:cNvSpPr>
          <p:nvPr/>
        </p:nvSpPr>
        <p:spPr bwMode="auto">
          <a:xfrm>
            <a:off x="5105400" y="1558241"/>
            <a:ext cx="392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t>=</a:t>
            </a:r>
          </a:p>
        </p:txBody>
      </p:sp>
      <p:sp>
        <p:nvSpPr>
          <p:cNvPr id="10" name="Text Box 10">
            <a:extLst>
              <a:ext uri="{FF2B5EF4-FFF2-40B4-BE49-F238E27FC236}">
                <a16:creationId xmlns:a16="http://schemas.microsoft.com/office/drawing/2014/main" id="{B2711A8D-4E1F-4FF2-99C8-B9E62D3BD67A}"/>
              </a:ext>
            </a:extLst>
          </p:cNvPr>
          <p:cNvSpPr txBox="1">
            <a:spLocks noChangeArrowheads="1"/>
          </p:cNvSpPr>
          <p:nvPr/>
        </p:nvSpPr>
        <p:spPr bwMode="auto">
          <a:xfrm>
            <a:off x="5497513" y="1575704"/>
            <a:ext cx="3494087"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dirty="0">
                <a:solidFill>
                  <a:srgbClr val="FF0000"/>
                </a:solidFill>
              </a:rPr>
              <a:t>67.65 g B</a:t>
            </a:r>
          </a:p>
          <a:p>
            <a:pPr eaLnBrk="1" hangingPunct="1">
              <a:spcBef>
                <a:spcPct val="50000"/>
              </a:spcBef>
              <a:buFontTx/>
              <a:buNone/>
            </a:pPr>
            <a:endParaRPr lang="en-US" altLang="en-US" sz="3600" dirty="0">
              <a:solidFill>
                <a:srgbClr val="0000CC"/>
              </a:solidFill>
            </a:endParaRPr>
          </a:p>
          <a:p>
            <a:pPr eaLnBrk="1" hangingPunct="1">
              <a:spcBef>
                <a:spcPct val="50000"/>
              </a:spcBef>
              <a:buFontTx/>
              <a:buNone/>
            </a:pPr>
            <a:endParaRPr lang="en-US" altLang="en-US" sz="3600" dirty="0">
              <a:solidFill>
                <a:srgbClr val="0000CC"/>
              </a:solidFill>
            </a:endParaRPr>
          </a:p>
          <a:p>
            <a:pPr eaLnBrk="1" hangingPunct="1">
              <a:spcBef>
                <a:spcPct val="50000"/>
              </a:spcBef>
              <a:buFontTx/>
              <a:buNone/>
            </a:pPr>
            <a:r>
              <a:rPr lang="en-US" altLang="en-US" sz="3600" dirty="0">
                <a:solidFill>
                  <a:srgbClr val="0000CC"/>
                </a:solidFill>
              </a:rPr>
              <a:t>67.7 g Boron </a:t>
            </a:r>
            <a:br>
              <a:rPr lang="en-US" altLang="en-US" sz="3600" dirty="0">
                <a:solidFill>
                  <a:srgbClr val="0000CC"/>
                </a:solidFill>
              </a:rPr>
            </a:br>
            <a:r>
              <a:rPr lang="en-US" altLang="en-US" sz="2400" dirty="0">
                <a:solidFill>
                  <a:srgbClr val="C00000"/>
                </a:solidFill>
              </a:rPr>
              <a:t>      (3 SF)</a:t>
            </a:r>
          </a:p>
        </p:txBody>
      </p:sp>
      <p:cxnSp>
        <p:nvCxnSpPr>
          <p:cNvPr id="9" name="Straight Arrow Connector 8">
            <a:extLst>
              <a:ext uri="{FF2B5EF4-FFF2-40B4-BE49-F238E27FC236}">
                <a16:creationId xmlns:a16="http://schemas.microsoft.com/office/drawing/2014/main" id="{62A1A22E-F546-4726-B2D1-700B51D2F021}"/>
              </a:ext>
            </a:extLst>
          </p:cNvPr>
          <p:cNvCxnSpPr>
            <a:cxnSpLocks/>
          </p:cNvCxnSpPr>
          <p:nvPr/>
        </p:nvCxnSpPr>
        <p:spPr>
          <a:xfrm flipH="1">
            <a:off x="6248400" y="2275791"/>
            <a:ext cx="228600" cy="1610409"/>
          </a:xfrm>
          <a:prstGeom prst="straightConnector1">
            <a:avLst/>
          </a:prstGeom>
          <a:ln w="5715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5E71F32-95E3-A8D1-B79F-86422287690E}"/>
              </a:ext>
            </a:extLst>
          </p:cNvPr>
          <p:cNvCxnSpPr/>
          <p:nvPr/>
        </p:nvCxnSpPr>
        <p:spPr>
          <a:xfrm flipH="1">
            <a:off x="1295400" y="1447800"/>
            <a:ext cx="1295400" cy="3048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1F6F348-0655-6313-1C20-265933506850}"/>
              </a:ext>
            </a:extLst>
          </p:cNvPr>
          <p:cNvCxnSpPr/>
          <p:nvPr/>
        </p:nvCxnSpPr>
        <p:spPr>
          <a:xfrm flipH="1">
            <a:off x="3721187" y="1863041"/>
            <a:ext cx="1295400" cy="3048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8565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p:spPr>
        <p:txBody>
          <a:bodyPr>
            <a:normAutofit fontScale="90000"/>
          </a:bodyPr>
          <a:lstStyle/>
          <a:p>
            <a:pPr eaLnBrk="1" hangingPunct="1">
              <a:defRPr/>
            </a:pPr>
            <a:r>
              <a:rPr lang="en-US" sz="4000" dirty="0"/>
              <a:t>OB: Mole class #2</a:t>
            </a:r>
            <a:br>
              <a:rPr lang="en-US" sz="4000" dirty="0"/>
            </a:br>
            <a:r>
              <a:rPr lang="en-US" sz="4000" dirty="0"/>
              <a:t>Calculating Molar Masses, </a:t>
            </a:r>
            <a:br>
              <a:rPr lang="en-US" sz="4000" dirty="0"/>
            </a:br>
            <a:r>
              <a:rPr lang="en-US" sz="4000" dirty="0"/>
              <a:t>and numbers of atoms in any mass </a:t>
            </a:r>
            <a:br>
              <a:rPr lang="en-US" sz="4000" dirty="0"/>
            </a:br>
            <a:r>
              <a:rPr lang="en-US" sz="4000" dirty="0"/>
              <a:t>of an element or compound</a:t>
            </a:r>
          </a:p>
        </p:txBody>
      </p:sp>
      <p:sp>
        <p:nvSpPr>
          <p:cNvPr id="2051" name="Subtitle 2"/>
          <p:cNvSpPr>
            <a:spLocks noGrp="1"/>
          </p:cNvSpPr>
          <p:nvPr>
            <p:ph type="subTitle" idx="1"/>
          </p:nvPr>
        </p:nvSpPr>
        <p:spPr>
          <a:xfrm>
            <a:off x="1371600" y="4191000"/>
            <a:ext cx="6400800" cy="1752600"/>
          </a:xfrm>
        </p:spPr>
        <p:txBody>
          <a:bodyPr/>
          <a:lstStyle/>
          <a:p>
            <a:pPr eaLnBrk="1" hangingPunct="1"/>
            <a:r>
              <a:rPr lang="en-US" altLang="en-US">
                <a:solidFill>
                  <a:srgbClr val="FF0000"/>
                </a:solidFill>
              </a:rPr>
              <a:t>Periodic </a:t>
            </a:r>
            <a:r>
              <a:rPr lang="en-US" altLang="en-US" dirty="0">
                <a:solidFill>
                  <a:srgbClr val="FF0000"/>
                </a:solidFill>
              </a:rPr>
              <a:t>tables and calculators mandatory right now</a:t>
            </a:r>
          </a:p>
        </p:txBody>
      </p:sp>
    </p:spTree>
    <p:extLst>
      <p:ext uri="{BB962C8B-B14F-4D97-AF65-F5344CB8AC3E}">
        <p14:creationId xmlns:p14="http://schemas.microsoft.com/office/powerpoint/2010/main" val="790624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22238" y="152400"/>
            <a:ext cx="88392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prstClr val="black"/>
                </a:solidFill>
              </a:rPr>
              <a:t>What is molar mass?  How do we calculate it?  What does it mean?</a:t>
            </a:r>
          </a:p>
          <a:p>
            <a:pPr eaLnBrk="1" hangingPunct="1">
              <a:spcBef>
                <a:spcPct val="0"/>
              </a:spcBef>
              <a:buFontTx/>
              <a:buNone/>
            </a:pPr>
            <a:r>
              <a:rPr lang="en-US" altLang="en-US" sz="2000" dirty="0">
                <a:solidFill>
                  <a:prstClr val="black"/>
                </a:solidFill>
              </a:rPr>
              <a:t>What’s the name for this compound?</a:t>
            </a:r>
          </a:p>
          <a:p>
            <a:pPr eaLnBrk="1" hangingPunct="1">
              <a:spcBef>
                <a:spcPct val="0"/>
              </a:spcBef>
              <a:buFontTx/>
              <a:buNone/>
            </a:pPr>
            <a:endParaRPr lang="en-US" altLang="en-US" sz="1800" dirty="0">
              <a:solidFill>
                <a:prstClr val="black"/>
              </a:solidFill>
            </a:endParaRPr>
          </a:p>
          <a:p>
            <a:pPr eaLnBrk="1" hangingPunct="1">
              <a:spcBef>
                <a:spcPct val="0"/>
              </a:spcBef>
              <a:buFontTx/>
              <a:buNone/>
            </a:pPr>
            <a:r>
              <a:rPr lang="en-US" altLang="en-US" b="1" dirty="0">
                <a:solidFill>
                  <a:srgbClr val="006600"/>
                </a:solidFill>
              </a:rPr>
              <a:t>23.  </a:t>
            </a:r>
            <a:r>
              <a:rPr lang="en-US" altLang="en-US" dirty="0">
                <a:solidFill>
                  <a:prstClr val="black"/>
                </a:solidFill>
              </a:rPr>
              <a:t>Al(MnO</a:t>
            </a:r>
            <a:r>
              <a:rPr lang="en-US" altLang="en-US" baseline="-25000" dirty="0">
                <a:solidFill>
                  <a:prstClr val="black"/>
                </a:solidFill>
              </a:rPr>
              <a:t>4</a:t>
            </a:r>
            <a:r>
              <a:rPr lang="en-US" altLang="en-US" dirty="0">
                <a:solidFill>
                  <a:prstClr val="black"/>
                </a:solidFill>
              </a:rPr>
              <a:t>)</a:t>
            </a:r>
            <a:r>
              <a:rPr lang="en-US" altLang="en-US" baseline="-25000" dirty="0">
                <a:solidFill>
                  <a:prstClr val="black"/>
                </a:solidFill>
              </a:rPr>
              <a:t>3</a:t>
            </a:r>
            <a:r>
              <a:rPr lang="en-US" altLang="en-US" dirty="0">
                <a:solidFill>
                  <a:prstClr val="black"/>
                </a:solidFill>
              </a:rPr>
              <a:t>       __________________________</a:t>
            </a:r>
          </a:p>
          <a:p>
            <a:pPr eaLnBrk="1" hangingPunct="1">
              <a:spcBef>
                <a:spcPct val="0"/>
              </a:spcBef>
              <a:buFontTx/>
              <a:buNone/>
            </a:pPr>
            <a:endParaRPr lang="en-US" altLang="en-US" dirty="0">
              <a:solidFill>
                <a:prstClr val="black"/>
              </a:solidFill>
            </a:endParaRPr>
          </a:p>
          <a:p>
            <a:pPr eaLnBrk="1" hangingPunct="1">
              <a:spcBef>
                <a:spcPct val="0"/>
              </a:spcBef>
              <a:buFontTx/>
              <a:buNone/>
            </a:pPr>
            <a:r>
              <a:rPr lang="en-US" altLang="en-US" dirty="0">
                <a:solidFill>
                  <a:prstClr val="black"/>
                </a:solidFill>
              </a:rPr>
              <a:t>24.  How do we calculate the mass of 1 mole of it?</a:t>
            </a:r>
          </a:p>
          <a:p>
            <a:pPr algn="ctr" eaLnBrk="1" hangingPunct="1">
              <a:spcBef>
                <a:spcPct val="0"/>
              </a:spcBef>
              <a:buFontTx/>
              <a:buNone/>
            </a:pPr>
            <a:r>
              <a:rPr lang="en-US" altLang="en-US" sz="1800" dirty="0">
                <a:solidFill>
                  <a:srgbClr val="0000FF"/>
                </a:solidFill>
              </a:rPr>
              <a:t>(the sum of the parts)</a:t>
            </a:r>
            <a:br>
              <a:rPr lang="en-US" altLang="en-US" sz="1800" dirty="0">
                <a:solidFill>
                  <a:srgbClr val="0000FF"/>
                </a:solidFill>
              </a:rPr>
            </a:br>
            <a:endParaRPr lang="en-US" altLang="en-US" sz="1800" dirty="0">
              <a:solidFill>
                <a:srgbClr val="0000FF"/>
              </a:solidFill>
            </a:endParaRPr>
          </a:p>
          <a:p>
            <a:pPr eaLnBrk="1" hangingPunct="1">
              <a:spcBef>
                <a:spcPct val="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Al(MnO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075" name="TextBox 4"/>
          <p:cNvSpPr txBox="1">
            <a:spLocks noChangeArrowheads="1"/>
          </p:cNvSpPr>
          <p:nvPr/>
        </p:nvSpPr>
        <p:spPr bwMode="auto">
          <a:xfrm>
            <a:off x="228600" y="3886200"/>
            <a:ext cx="6629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Al      </a:t>
            </a:r>
          </a:p>
          <a:p>
            <a:pPr eaLnBrk="1" hangingPunct="1">
              <a:spcBef>
                <a:spcPct val="0"/>
              </a:spcBef>
              <a:buFontTx/>
              <a:buNone/>
            </a:pPr>
            <a:endPar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err="1">
                <a:solidFill>
                  <a:schemeClr val="tx1">
                    <a:lumMod val="95000"/>
                    <a:lumOff val="5000"/>
                  </a:schemeClr>
                </a:solidFill>
                <a:latin typeface="Times New Roman" panose="02020603050405020304" pitchFamily="18" charset="0"/>
                <a:cs typeface="Times New Roman" panose="02020603050405020304" pitchFamily="18" charset="0"/>
              </a:rPr>
              <a:t>Mn</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0"/>
              </a:spcBef>
              <a:buFontTx/>
              <a:buNone/>
            </a:pPr>
            <a:endPar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O   </a:t>
            </a:r>
          </a:p>
        </p:txBody>
      </p:sp>
      <p:sp>
        <p:nvSpPr>
          <p:cNvPr id="3076" name="TextBox 9"/>
          <p:cNvSpPr txBox="1">
            <a:spLocks noChangeArrowheads="1"/>
          </p:cNvSpPr>
          <p:nvPr/>
        </p:nvSpPr>
        <p:spPr bwMode="auto">
          <a:xfrm>
            <a:off x="6477000" y="4800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70C0"/>
                </a:solidFill>
              </a:rPr>
              <a:t> </a:t>
            </a:r>
          </a:p>
        </p:txBody>
      </p:sp>
      <p:cxnSp>
        <p:nvCxnSpPr>
          <p:cNvPr id="3" name="Straight Connector 2"/>
          <p:cNvCxnSpPr/>
          <p:nvPr/>
        </p:nvCxnSpPr>
        <p:spPr>
          <a:xfrm>
            <a:off x="122238" y="3657600"/>
            <a:ext cx="1981200" cy="0"/>
          </a:xfrm>
          <a:prstGeom prst="line">
            <a:avLst/>
          </a:prstGeom>
          <a:ln w="19050"/>
        </p:spPr>
        <p:style>
          <a:lnRef idx="2">
            <a:schemeClr val="dk1"/>
          </a:lnRef>
          <a:fillRef idx="0">
            <a:schemeClr val="dk1"/>
          </a:fillRef>
          <a:effectRef idx="1">
            <a:schemeClr val="dk1"/>
          </a:effectRef>
          <a:fontRef idx="minor">
            <a:schemeClr val="tx1"/>
          </a:fontRef>
        </p:style>
      </p:cxnSp>
      <p:sp>
        <p:nvSpPr>
          <p:cNvPr id="6" name="TextBox 9">
            <a:extLst>
              <a:ext uri="{FF2B5EF4-FFF2-40B4-BE49-F238E27FC236}">
                <a16:creationId xmlns:a16="http://schemas.microsoft.com/office/drawing/2014/main" id="{48ACAAE1-4884-45C9-9F07-6A2A69913D26}"/>
              </a:ext>
            </a:extLst>
          </p:cNvPr>
          <p:cNvSpPr txBox="1">
            <a:spLocks noChangeArrowheads="1"/>
          </p:cNvSpPr>
          <p:nvPr/>
        </p:nvSpPr>
        <p:spPr bwMode="auto">
          <a:xfrm>
            <a:off x="6477000" y="4800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70C0"/>
                </a:solidFill>
              </a:rPr>
              <a:t> </a:t>
            </a:r>
          </a:p>
        </p:txBody>
      </p:sp>
      <p:sp>
        <p:nvSpPr>
          <p:cNvPr id="7" name="TextBox 6">
            <a:extLst>
              <a:ext uri="{FF2B5EF4-FFF2-40B4-BE49-F238E27FC236}">
                <a16:creationId xmlns:a16="http://schemas.microsoft.com/office/drawing/2014/main" id="{D88A21B2-C13E-4737-B63D-2F31DA1D8264}"/>
              </a:ext>
            </a:extLst>
          </p:cNvPr>
          <p:cNvSpPr txBox="1"/>
          <p:nvPr/>
        </p:nvSpPr>
        <p:spPr>
          <a:xfrm>
            <a:off x="4572000" y="3352809"/>
            <a:ext cx="4394200" cy="3413115"/>
          </a:xfrm>
          <a:prstGeom prst="rect">
            <a:avLst/>
          </a:prstGeom>
          <a:solidFill>
            <a:schemeClr val="bg1">
              <a:lumMod val="85000"/>
            </a:schemeClr>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CB8BB572-4BEB-4CD7-B27E-0921F55A301A}"/>
              </a:ext>
            </a:extLst>
          </p:cNvPr>
          <p:cNvSpPr txBox="1"/>
          <p:nvPr/>
        </p:nvSpPr>
        <p:spPr>
          <a:xfrm>
            <a:off x="4787900" y="4178617"/>
            <a:ext cx="3962400" cy="1754326"/>
          </a:xfrm>
          <a:prstGeom prst="rect">
            <a:avLst/>
          </a:prstGeom>
          <a:noFill/>
        </p:spPr>
        <p:txBody>
          <a:bodyPr wrap="square" rtlCol="0">
            <a:spAutoFit/>
          </a:bodyPr>
          <a:lstStyle/>
          <a:p>
            <a:pPr algn="ctr"/>
            <a:r>
              <a:rPr lang="en-US" dirty="0"/>
              <a:t>Leave this side of the page blank!</a:t>
            </a:r>
          </a:p>
          <a:p>
            <a:pPr algn="ctr"/>
            <a:endParaRPr lang="en-US" dirty="0"/>
          </a:p>
          <a:p>
            <a:pPr algn="ctr"/>
            <a:r>
              <a:rPr lang="en-US" dirty="0"/>
              <a:t> SOMETHING is  COMING SOON.  </a:t>
            </a:r>
          </a:p>
          <a:p>
            <a:pPr algn="ctr"/>
            <a:endParaRPr lang="en-US" dirty="0"/>
          </a:p>
          <a:p>
            <a:pPr algn="ctr"/>
            <a:r>
              <a:rPr lang="en-US" dirty="0"/>
              <a:t>Molar mass on the left side</a:t>
            </a:r>
            <a:br>
              <a:rPr lang="en-US" dirty="0"/>
            </a:br>
            <a:r>
              <a:rPr lang="en-US" dirty="0"/>
              <a:t>of the page only.</a:t>
            </a:r>
          </a:p>
        </p:txBody>
      </p:sp>
    </p:spTree>
    <p:extLst>
      <p:ext uri="{BB962C8B-B14F-4D97-AF65-F5344CB8AC3E}">
        <p14:creationId xmlns:p14="http://schemas.microsoft.com/office/powerpoint/2010/main" val="35887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0"/>
            <a:ext cx="91440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dirty="0">
                <a:latin typeface="Times New Roman" panose="02020603050405020304" pitchFamily="18" charset="0"/>
                <a:cs typeface="Times New Roman" panose="02020603050405020304" pitchFamily="18" charset="0"/>
              </a:rPr>
              <a:t>You could have a pair of atoms, or a dozen, or even 52, but you wouldn’t know it because atoms are so small.  We need a bigger unit, and that’s what a mole is.</a:t>
            </a:r>
          </a:p>
          <a:p>
            <a:pPr eaLnBrk="1" hangingPunct="1">
              <a:spcBef>
                <a:spcPct val="5000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1.  A mole is a certain number of particles</a:t>
            </a:r>
            <a:r>
              <a:rPr lang="en-US" altLang="en-US" sz="200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000" dirty="0">
                <a:latin typeface="Times New Roman" panose="02020603050405020304" pitchFamily="18" charset="0"/>
                <a:cs typeface="Times New Roman" panose="02020603050405020304" pitchFamily="18" charset="0"/>
              </a:rPr>
              <a:t>You could have a mole of atoms OR molecules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                                                    OR cations or anions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                                                    OR EVEN a mole of formula units (!) </a:t>
            </a:r>
            <a:br>
              <a:rPr lang="en-US" altLang="en-US" sz="2000" dirty="0">
                <a:latin typeface="Times New Roman" panose="02020603050405020304" pitchFamily="18" charset="0"/>
                <a:cs typeface="Times New Roman" panose="02020603050405020304" pitchFamily="18" charset="0"/>
              </a:rPr>
            </a:br>
            <a:r>
              <a:rPr lang="en-US" altLang="en-US" sz="2000" dirty="0">
                <a:solidFill>
                  <a:srgbClr val="000099"/>
                </a:solidFill>
                <a:latin typeface="Times New Roman" panose="02020603050405020304" pitchFamily="18" charset="0"/>
                <a:cs typeface="Times New Roman" panose="02020603050405020304" pitchFamily="18" charset="0"/>
              </a:rPr>
              <a:t>                                                    the smallest theoretical bit of an ionic compound  </a:t>
            </a:r>
          </a:p>
          <a:p>
            <a:pPr eaLnBrk="1" hangingPunct="1">
              <a:spcBef>
                <a:spcPct val="50000"/>
              </a:spcBef>
              <a:buFontTx/>
              <a:buNone/>
            </a:pPr>
            <a:r>
              <a:rPr lang="en-US" altLang="en-US" sz="2000" dirty="0">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2.  A mole is 6.02 x 10</a:t>
            </a:r>
            <a:r>
              <a:rPr lang="en-US" altLang="en-US" sz="2800" baseline="30000" dirty="0">
                <a:solidFill>
                  <a:srgbClr val="FF0000"/>
                </a:solidFill>
                <a:latin typeface="Times New Roman" panose="02020603050405020304" pitchFamily="18" charset="0"/>
                <a:cs typeface="Times New Roman" panose="02020603050405020304" pitchFamily="18" charset="0"/>
              </a:rPr>
              <a:t>23</a:t>
            </a:r>
            <a:r>
              <a:rPr lang="en-US" altLang="en-US" sz="2800" dirty="0">
                <a:solidFill>
                  <a:srgbClr val="FF0000"/>
                </a:solidFill>
                <a:latin typeface="Times New Roman" panose="02020603050405020304" pitchFamily="18" charset="0"/>
                <a:cs typeface="Times New Roman" panose="02020603050405020304" pitchFamily="18" charset="0"/>
              </a:rPr>
              <a:t> of things.</a:t>
            </a:r>
          </a:p>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That is:  602,000,000,000,000,000,000,000 of them.</a:t>
            </a:r>
          </a:p>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A really, really big number.</a:t>
            </a:r>
          </a:p>
          <a:p>
            <a:pPr eaLnBrk="1" hangingPunct="1">
              <a:spcBef>
                <a:spcPct val="50000"/>
              </a:spcBef>
              <a:buFontTx/>
              <a:buNone/>
            </a:pPr>
            <a:br>
              <a:rPr lang="en-US" altLang="en-US" sz="2000" dirty="0">
                <a:solidFill>
                  <a:srgbClr val="0000CC"/>
                </a:solidFill>
                <a:latin typeface="Times New Roman" panose="02020603050405020304" pitchFamily="18" charset="0"/>
                <a:cs typeface="Times New Roman" panose="02020603050405020304" pitchFamily="18" charset="0"/>
              </a:rPr>
            </a:br>
            <a:r>
              <a:rPr lang="en-US" altLang="en-US" sz="2000" dirty="0">
                <a:solidFill>
                  <a:srgbClr val="0000CC"/>
                </a:solidFill>
                <a:latin typeface="Times New Roman" panose="02020603050405020304" pitchFamily="18" charset="0"/>
                <a:cs typeface="Times New Roman" panose="02020603050405020304" pitchFamily="18" charset="0"/>
              </a:rPr>
              <a:t>A mole of hard-boiled eggs is BIGGER than the Earth, just saying.  </a:t>
            </a:r>
            <a:endParaRPr lang="en-US" altLang="en-US" sz="18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22238" y="152400"/>
            <a:ext cx="88392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prstClr val="black"/>
                </a:solidFill>
              </a:rPr>
              <a:t>What is molar mass?  How do we calculate it?  What does it mean?</a:t>
            </a:r>
          </a:p>
          <a:p>
            <a:pPr eaLnBrk="1" hangingPunct="1">
              <a:spcBef>
                <a:spcPct val="0"/>
              </a:spcBef>
              <a:buFontTx/>
              <a:buNone/>
            </a:pPr>
            <a:r>
              <a:rPr lang="en-US" altLang="en-US" sz="1800" dirty="0">
                <a:solidFill>
                  <a:prstClr val="black"/>
                </a:solidFill>
              </a:rPr>
              <a:t>What’s the name for this compound?</a:t>
            </a:r>
          </a:p>
          <a:p>
            <a:pPr eaLnBrk="1" hangingPunct="1">
              <a:spcBef>
                <a:spcPct val="0"/>
              </a:spcBef>
              <a:buFontTx/>
              <a:buNone/>
            </a:pPr>
            <a:endParaRPr lang="en-US" altLang="en-US" sz="1800" dirty="0">
              <a:solidFill>
                <a:prstClr val="black"/>
              </a:solidFill>
            </a:endParaRPr>
          </a:p>
          <a:p>
            <a:pPr eaLnBrk="1" hangingPunct="1">
              <a:spcBef>
                <a:spcPct val="0"/>
              </a:spcBef>
              <a:buFontTx/>
              <a:buNone/>
            </a:pPr>
            <a:r>
              <a:rPr lang="en-US" altLang="en-US" b="1" dirty="0">
                <a:solidFill>
                  <a:srgbClr val="006600"/>
                </a:solidFill>
              </a:rPr>
              <a:t>23.</a:t>
            </a:r>
            <a:r>
              <a:rPr lang="en-US" altLang="en-US" dirty="0">
                <a:solidFill>
                  <a:prstClr val="black"/>
                </a:solidFill>
              </a:rPr>
              <a:t>  Al(MnO</a:t>
            </a:r>
            <a:r>
              <a:rPr lang="en-US" altLang="en-US" baseline="-25000" dirty="0">
                <a:solidFill>
                  <a:prstClr val="black"/>
                </a:solidFill>
              </a:rPr>
              <a:t>4</a:t>
            </a:r>
            <a:r>
              <a:rPr lang="en-US" altLang="en-US" dirty="0">
                <a:solidFill>
                  <a:prstClr val="black"/>
                </a:solidFill>
              </a:rPr>
              <a:t>)</a:t>
            </a:r>
            <a:r>
              <a:rPr lang="en-US" altLang="en-US" baseline="-25000" dirty="0">
                <a:solidFill>
                  <a:prstClr val="black"/>
                </a:solidFill>
              </a:rPr>
              <a:t>3</a:t>
            </a:r>
            <a:r>
              <a:rPr lang="en-US" altLang="en-US" dirty="0">
                <a:solidFill>
                  <a:prstClr val="black"/>
                </a:solidFill>
              </a:rPr>
              <a:t>       </a:t>
            </a:r>
            <a:r>
              <a:rPr lang="en-US" altLang="en-US" b="1" dirty="0">
                <a:solidFill>
                  <a:srgbClr val="FF0000"/>
                </a:solidFill>
              </a:rPr>
              <a:t>Aluminum Permanganate</a:t>
            </a:r>
          </a:p>
          <a:p>
            <a:pPr eaLnBrk="1" hangingPunct="1">
              <a:spcBef>
                <a:spcPct val="0"/>
              </a:spcBef>
              <a:buFontTx/>
              <a:buNone/>
            </a:pPr>
            <a:endParaRPr lang="en-US" altLang="en-US" dirty="0">
              <a:solidFill>
                <a:prstClr val="black"/>
              </a:solidFill>
            </a:endParaRPr>
          </a:p>
          <a:p>
            <a:pPr eaLnBrk="1" hangingPunct="1">
              <a:spcBef>
                <a:spcPct val="0"/>
              </a:spcBef>
              <a:buFontTx/>
              <a:buNone/>
            </a:pPr>
            <a:r>
              <a:rPr lang="en-US" altLang="en-US" dirty="0">
                <a:solidFill>
                  <a:prstClr val="black"/>
                </a:solidFill>
              </a:rPr>
              <a:t>24.  How do we calculate the mass of 1 mole of it?</a:t>
            </a:r>
          </a:p>
          <a:p>
            <a:pPr algn="ctr" eaLnBrk="1" hangingPunct="1">
              <a:spcBef>
                <a:spcPct val="0"/>
              </a:spcBef>
              <a:buFontTx/>
              <a:buNone/>
            </a:pPr>
            <a:r>
              <a:rPr lang="en-US" altLang="en-US" sz="2000" dirty="0">
                <a:solidFill>
                  <a:srgbClr val="0000FF"/>
                </a:solidFill>
              </a:rPr>
              <a:t>(sum of the parts)</a:t>
            </a:r>
            <a:br>
              <a:rPr lang="en-US" altLang="en-US" sz="1200" dirty="0">
                <a:solidFill>
                  <a:srgbClr val="0000FF"/>
                </a:solidFill>
              </a:rPr>
            </a:br>
            <a:endParaRPr lang="en-US" altLang="en-US" sz="1200" dirty="0">
              <a:solidFill>
                <a:srgbClr val="0000FF"/>
              </a:solidFill>
            </a:endParaRPr>
          </a:p>
          <a:p>
            <a:pPr eaLnBrk="1" hangingPunct="1">
              <a:spcBef>
                <a:spcPct val="0"/>
              </a:spcBef>
              <a:buFontTx/>
              <a:buNone/>
            </a:pPr>
            <a:r>
              <a:rPr lang="en-US" altLang="en-US" dirty="0">
                <a:solidFill>
                  <a:srgbClr val="FF0000"/>
                </a:solidFill>
              </a:rPr>
              <a:t>Al(MnO</a:t>
            </a:r>
            <a:r>
              <a:rPr lang="en-US" altLang="en-US" baseline="-25000" dirty="0">
                <a:solidFill>
                  <a:srgbClr val="FF0000"/>
                </a:solidFill>
              </a:rPr>
              <a:t>4</a:t>
            </a:r>
            <a:r>
              <a:rPr lang="en-US" altLang="en-US" dirty="0">
                <a:solidFill>
                  <a:srgbClr val="FF0000"/>
                </a:solidFill>
              </a:rPr>
              <a:t>)</a:t>
            </a:r>
            <a:r>
              <a:rPr lang="en-US" altLang="en-US" baseline="-25000" dirty="0">
                <a:solidFill>
                  <a:srgbClr val="FF0000"/>
                </a:solidFill>
              </a:rPr>
              <a:t>3</a:t>
            </a:r>
            <a:endParaRPr lang="en-US" altLang="en-US" dirty="0">
              <a:solidFill>
                <a:srgbClr val="FF0000"/>
              </a:solidFill>
            </a:endParaRPr>
          </a:p>
        </p:txBody>
      </p:sp>
      <p:sp>
        <p:nvSpPr>
          <p:cNvPr id="4099" name="TextBox 4"/>
          <p:cNvSpPr txBox="1">
            <a:spLocks noChangeArrowheads="1"/>
          </p:cNvSpPr>
          <p:nvPr/>
        </p:nvSpPr>
        <p:spPr bwMode="auto">
          <a:xfrm>
            <a:off x="122238" y="3598863"/>
            <a:ext cx="85645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FF0000"/>
                </a:solidFill>
                <a:latin typeface="Comic Sans MS" pitchFamily="66" charset="0"/>
              </a:rPr>
              <a:t>Al    1 x 27 g =    27 g</a:t>
            </a:r>
          </a:p>
          <a:p>
            <a:pPr eaLnBrk="1" hangingPunct="1">
              <a:spcBef>
                <a:spcPct val="0"/>
              </a:spcBef>
              <a:buFontTx/>
              <a:buNone/>
            </a:pPr>
            <a:r>
              <a:rPr lang="en-US" altLang="en-US" sz="2800" dirty="0">
                <a:solidFill>
                  <a:srgbClr val="FF0000"/>
                </a:solidFill>
                <a:latin typeface="Comic Sans MS" pitchFamily="66" charset="0"/>
              </a:rPr>
              <a:t>  </a:t>
            </a:r>
          </a:p>
          <a:p>
            <a:pPr eaLnBrk="1" hangingPunct="1">
              <a:spcBef>
                <a:spcPct val="0"/>
              </a:spcBef>
              <a:buFontTx/>
              <a:buNone/>
            </a:pPr>
            <a:r>
              <a:rPr lang="en-US" altLang="en-US" sz="2800" dirty="0">
                <a:solidFill>
                  <a:srgbClr val="FF0000"/>
                </a:solidFill>
                <a:latin typeface="Comic Sans MS" pitchFamily="66" charset="0"/>
              </a:rPr>
              <a:t>Mn    </a:t>
            </a:r>
          </a:p>
          <a:p>
            <a:pPr eaLnBrk="1" hangingPunct="1">
              <a:spcBef>
                <a:spcPct val="0"/>
              </a:spcBef>
              <a:buFontTx/>
              <a:buNone/>
            </a:pPr>
            <a:endParaRPr lang="en-US" altLang="en-US" sz="2800" dirty="0">
              <a:solidFill>
                <a:srgbClr val="FF0000"/>
              </a:solidFill>
              <a:latin typeface="Comic Sans MS" pitchFamily="66" charset="0"/>
            </a:endParaRPr>
          </a:p>
          <a:p>
            <a:pPr eaLnBrk="1" hangingPunct="1">
              <a:spcBef>
                <a:spcPct val="0"/>
              </a:spcBef>
              <a:buFontTx/>
              <a:buNone/>
            </a:pPr>
            <a:r>
              <a:rPr lang="en-US" altLang="en-US" sz="2800" dirty="0">
                <a:solidFill>
                  <a:srgbClr val="FF0000"/>
                </a:solidFill>
                <a:latin typeface="Comic Sans MS" pitchFamily="66" charset="0"/>
              </a:rPr>
              <a:t>O    </a:t>
            </a:r>
          </a:p>
          <a:p>
            <a:pPr eaLnBrk="1" hangingPunct="1">
              <a:spcBef>
                <a:spcPct val="0"/>
              </a:spcBef>
              <a:buFontTx/>
              <a:buNone/>
            </a:pPr>
            <a:endParaRPr lang="en-US" altLang="en-US" sz="2800" dirty="0">
              <a:solidFill>
                <a:srgbClr val="FF0000"/>
              </a:solidFill>
              <a:latin typeface="Comic Sans MS" pitchFamily="66" charset="0"/>
            </a:endParaRPr>
          </a:p>
          <a:p>
            <a:pPr eaLnBrk="1" hangingPunct="1">
              <a:spcBef>
                <a:spcPct val="0"/>
              </a:spcBef>
              <a:buFontTx/>
              <a:buNone/>
            </a:pPr>
            <a:r>
              <a:rPr lang="en-US" altLang="en-US" sz="2800" dirty="0">
                <a:solidFill>
                  <a:srgbClr val="FF0000"/>
                </a:solidFill>
                <a:latin typeface="Comic Sans MS" pitchFamily="66" charset="0"/>
              </a:rPr>
              <a:t>                        </a:t>
            </a:r>
          </a:p>
        </p:txBody>
      </p:sp>
      <p:sp>
        <p:nvSpPr>
          <p:cNvPr id="4100" name="TextBox 9"/>
          <p:cNvSpPr txBox="1">
            <a:spLocks noChangeArrowheads="1"/>
          </p:cNvSpPr>
          <p:nvPr/>
        </p:nvSpPr>
        <p:spPr bwMode="auto">
          <a:xfrm>
            <a:off x="6477000" y="4800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70C0"/>
                </a:solidFill>
              </a:rPr>
              <a:t> </a:t>
            </a:r>
          </a:p>
        </p:txBody>
      </p:sp>
      <p:cxnSp>
        <p:nvCxnSpPr>
          <p:cNvPr id="3" name="Straight Connector 2"/>
          <p:cNvCxnSpPr/>
          <p:nvPr/>
        </p:nvCxnSpPr>
        <p:spPr>
          <a:xfrm>
            <a:off x="122238" y="3505200"/>
            <a:ext cx="1981200" cy="0"/>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sp>
        <p:nvSpPr>
          <p:cNvPr id="9" name="TextBox 9">
            <a:extLst>
              <a:ext uri="{FF2B5EF4-FFF2-40B4-BE49-F238E27FC236}">
                <a16:creationId xmlns:a16="http://schemas.microsoft.com/office/drawing/2014/main" id="{540A9E04-7C9F-4E98-8F42-B5699D2F44FA}"/>
              </a:ext>
            </a:extLst>
          </p:cNvPr>
          <p:cNvSpPr txBox="1">
            <a:spLocks noChangeArrowheads="1"/>
          </p:cNvSpPr>
          <p:nvPr/>
        </p:nvSpPr>
        <p:spPr bwMode="auto">
          <a:xfrm>
            <a:off x="6477000" y="4800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70C0"/>
                </a:solidFill>
              </a:rPr>
              <a:t> </a:t>
            </a:r>
          </a:p>
        </p:txBody>
      </p:sp>
      <p:sp>
        <p:nvSpPr>
          <p:cNvPr id="10" name="TextBox 9">
            <a:extLst>
              <a:ext uri="{FF2B5EF4-FFF2-40B4-BE49-F238E27FC236}">
                <a16:creationId xmlns:a16="http://schemas.microsoft.com/office/drawing/2014/main" id="{3BFF2AEC-2A4B-426D-85E5-AF7381D0FFC0}"/>
              </a:ext>
            </a:extLst>
          </p:cNvPr>
          <p:cNvSpPr txBox="1">
            <a:spLocks noChangeArrowheads="1"/>
          </p:cNvSpPr>
          <p:nvPr/>
        </p:nvSpPr>
        <p:spPr bwMode="auto">
          <a:xfrm>
            <a:off x="6477000" y="4800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70C0"/>
                </a:solidFill>
              </a:rPr>
              <a:t> </a:t>
            </a:r>
          </a:p>
        </p:txBody>
      </p:sp>
      <p:sp>
        <p:nvSpPr>
          <p:cNvPr id="11" name="TextBox 10">
            <a:extLst>
              <a:ext uri="{FF2B5EF4-FFF2-40B4-BE49-F238E27FC236}">
                <a16:creationId xmlns:a16="http://schemas.microsoft.com/office/drawing/2014/main" id="{6515A634-D3DC-4071-97CE-16C650BA09DE}"/>
              </a:ext>
            </a:extLst>
          </p:cNvPr>
          <p:cNvSpPr txBox="1"/>
          <p:nvPr/>
        </p:nvSpPr>
        <p:spPr>
          <a:xfrm>
            <a:off x="4572000" y="3352809"/>
            <a:ext cx="4394200" cy="3413115"/>
          </a:xfrm>
          <a:prstGeom prst="rect">
            <a:avLst/>
          </a:prstGeom>
          <a:solidFill>
            <a:schemeClr val="bg1">
              <a:lumMod val="85000"/>
            </a:schemeClr>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8050D5E5-D4A3-009A-0483-E69C0D6CD093}"/>
              </a:ext>
            </a:extLst>
          </p:cNvPr>
          <p:cNvSpPr txBox="1"/>
          <p:nvPr/>
        </p:nvSpPr>
        <p:spPr>
          <a:xfrm>
            <a:off x="4787900" y="4178617"/>
            <a:ext cx="3962400" cy="1754326"/>
          </a:xfrm>
          <a:prstGeom prst="rect">
            <a:avLst/>
          </a:prstGeom>
          <a:noFill/>
        </p:spPr>
        <p:txBody>
          <a:bodyPr wrap="square" rtlCol="0">
            <a:spAutoFit/>
          </a:bodyPr>
          <a:lstStyle/>
          <a:p>
            <a:pPr algn="ctr"/>
            <a:r>
              <a:rPr lang="en-US" dirty="0"/>
              <a:t>Leave this side of the page blank!</a:t>
            </a:r>
          </a:p>
          <a:p>
            <a:pPr algn="ctr"/>
            <a:endParaRPr lang="en-US" dirty="0"/>
          </a:p>
          <a:p>
            <a:pPr algn="ctr"/>
            <a:r>
              <a:rPr lang="en-US" dirty="0"/>
              <a:t> SOMETHING is  COMING SOON.  </a:t>
            </a:r>
          </a:p>
          <a:p>
            <a:pPr algn="ctr"/>
            <a:endParaRPr lang="en-US" dirty="0"/>
          </a:p>
          <a:p>
            <a:pPr algn="ctr"/>
            <a:r>
              <a:rPr lang="en-US" dirty="0"/>
              <a:t>Molar mass on the left side</a:t>
            </a:r>
            <a:br>
              <a:rPr lang="en-US" dirty="0"/>
            </a:br>
            <a:r>
              <a:rPr lang="en-US" dirty="0"/>
              <a:t>of the page only.</a:t>
            </a:r>
          </a:p>
        </p:txBody>
      </p:sp>
    </p:spTree>
    <p:extLst>
      <p:ext uri="{BB962C8B-B14F-4D97-AF65-F5344CB8AC3E}">
        <p14:creationId xmlns:p14="http://schemas.microsoft.com/office/powerpoint/2010/main" val="3528824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22238" y="152400"/>
            <a:ext cx="88392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prstClr val="black"/>
                </a:solidFill>
              </a:rPr>
              <a:t>What is molar mass?  How do we calculate it?  What does it mean?</a:t>
            </a:r>
          </a:p>
          <a:p>
            <a:pPr eaLnBrk="1" hangingPunct="1">
              <a:spcBef>
                <a:spcPct val="0"/>
              </a:spcBef>
              <a:buFontTx/>
              <a:buNone/>
            </a:pPr>
            <a:r>
              <a:rPr lang="en-US" altLang="en-US" sz="1800" dirty="0">
                <a:solidFill>
                  <a:prstClr val="black"/>
                </a:solidFill>
              </a:rPr>
              <a:t>What’s the name for this compound?</a:t>
            </a:r>
          </a:p>
          <a:p>
            <a:pPr eaLnBrk="1" hangingPunct="1">
              <a:spcBef>
                <a:spcPct val="0"/>
              </a:spcBef>
              <a:buFontTx/>
              <a:buNone/>
            </a:pPr>
            <a:endParaRPr lang="en-US" altLang="en-US" sz="1800" dirty="0">
              <a:solidFill>
                <a:prstClr val="black"/>
              </a:solidFill>
            </a:endParaRPr>
          </a:p>
          <a:p>
            <a:pPr eaLnBrk="1" hangingPunct="1">
              <a:spcBef>
                <a:spcPct val="0"/>
              </a:spcBef>
              <a:buFontTx/>
              <a:buNone/>
            </a:pPr>
            <a:r>
              <a:rPr lang="en-US" altLang="en-US" b="1" dirty="0">
                <a:solidFill>
                  <a:srgbClr val="006600"/>
                </a:solidFill>
              </a:rPr>
              <a:t>23.</a:t>
            </a:r>
            <a:r>
              <a:rPr lang="en-US" altLang="en-US" dirty="0">
                <a:solidFill>
                  <a:prstClr val="black"/>
                </a:solidFill>
              </a:rPr>
              <a:t>  Al(MnO</a:t>
            </a:r>
            <a:r>
              <a:rPr lang="en-US" altLang="en-US" baseline="-25000" dirty="0">
                <a:solidFill>
                  <a:prstClr val="black"/>
                </a:solidFill>
              </a:rPr>
              <a:t>4</a:t>
            </a:r>
            <a:r>
              <a:rPr lang="en-US" altLang="en-US" dirty="0">
                <a:solidFill>
                  <a:prstClr val="black"/>
                </a:solidFill>
              </a:rPr>
              <a:t>)</a:t>
            </a:r>
            <a:r>
              <a:rPr lang="en-US" altLang="en-US" baseline="-25000" dirty="0">
                <a:solidFill>
                  <a:prstClr val="black"/>
                </a:solidFill>
              </a:rPr>
              <a:t>3</a:t>
            </a:r>
            <a:r>
              <a:rPr lang="en-US" altLang="en-US" dirty="0">
                <a:solidFill>
                  <a:prstClr val="black"/>
                </a:solidFill>
              </a:rPr>
              <a:t>       </a:t>
            </a:r>
            <a:r>
              <a:rPr lang="en-US" altLang="en-US" b="1" dirty="0">
                <a:solidFill>
                  <a:srgbClr val="FF0000"/>
                </a:solidFill>
              </a:rPr>
              <a:t>Aluminum Permanganate</a:t>
            </a:r>
          </a:p>
          <a:p>
            <a:pPr eaLnBrk="1" hangingPunct="1">
              <a:spcBef>
                <a:spcPct val="0"/>
              </a:spcBef>
              <a:buFontTx/>
              <a:buNone/>
            </a:pPr>
            <a:endParaRPr lang="en-US" altLang="en-US" dirty="0">
              <a:solidFill>
                <a:prstClr val="black"/>
              </a:solidFill>
            </a:endParaRPr>
          </a:p>
          <a:p>
            <a:pPr eaLnBrk="1" hangingPunct="1">
              <a:spcBef>
                <a:spcPct val="0"/>
              </a:spcBef>
              <a:buFontTx/>
              <a:buNone/>
            </a:pPr>
            <a:r>
              <a:rPr lang="en-US" altLang="en-US" dirty="0">
                <a:solidFill>
                  <a:prstClr val="black"/>
                </a:solidFill>
              </a:rPr>
              <a:t>24.  How do we calculate the mass of 1 mole of it?</a:t>
            </a:r>
          </a:p>
          <a:p>
            <a:pPr algn="ctr" eaLnBrk="1" hangingPunct="1">
              <a:spcBef>
                <a:spcPct val="0"/>
              </a:spcBef>
              <a:buFontTx/>
              <a:buNone/>
            </a:pPr>
            <a:r>
              <a:rPr lang="en-US" altLang="en-US" sz="2000" dirty="0">
                <a:solidFill>
                  <a:srgbClr val="0000FF"/>
                </a:solidFill>
              </a:rPr>
              <a:t>(sum of the parts)</a:t>
            </a:r>
            <a:br>
              <a:rPr lang="en-US" altLang="en-US" sz="1200" dirty="0">
                <a:solidFill>
                  <a:srgbClr val="0000FF"/>
                </a:solidFill>
              </a:rPr>
            </a:br>
            <a:endParaRPr lang="en-US" altLang="en-US" sz="1200" dirty="0">
              <a:solidFill>
                <a:srgbClr val="0000FF"/>
              </a:solidFill>
            </a:endParaRPr>
          </a:p>
          <a:p>
            <a:pPr eaLnBrk="1" hangingPunct="1">
              <a:spcBef>
                <a:spcPct val="0"/>
              </a:spcBef>
              <a:buFontTx/>
              <a:buNone/>
            </a:pPr>
            <a:r>
              <a:rPr lang="en-US" altLang="en-US" dirty="0">
                <a:solidFill>
                  <a:srgbClr val="FF0000"/>
                </a:solidFill>
              </a:rPr>
              <a:t>Al(MnO</a:t>
            </a:r>
            <a:r>
              <a:rPr lang="en-US" altLang="en-US" baseline="-25000" dirty="0">
                <a:solidFill>
                  <a:srgbClr val="FF0000"/>
                </a:solidFill>
              </a:rPr>
              <a:t>4</a:t>
            </a:r>
            <a:r>
              <a:rPr lang="en-US" altLang="en-US" dirty="0">
                <a:solidFill>
                  <a:srgbClr val="FF0000"/>
                </a:solidFill>
              </a:rPr>
              <a:t>)</a:t>
            </a:r>
            <a:r>
              <a:rPr lang="en-US" altLang="en-US" baseline="-25000" dirty="0">
                <a:solidFill>
                  <a:srgbClr val="FF0000"/>
                </a:solidFill>
              </a:rPr>
              <a:t>3</a:t>
            </a:r>
            <a:endParaRPr lang="en-US" altLang="en-US" dirty="0">
              <a:solidFill>
                <a:srgbClr val="FF0000"/>
              </a:solidFill>
            </a:endParaRPr>
          </a:p>
        </p:txBody>
      </p:sp>
      <p:sp>
        <p:nvSpPr>
          <p:cNvPr id="4099" name="TextBox 4"/>
          <p:cNvSpPr txBox="1">
            <a:spLocks noChangeArrowheads="1"/>
          </p:cNvSpPr>
          <p:nvPr/>
        </p:nvSpPr>
        <p:spPr bwMode="auto">
          <a:xfrm>
            <a:off x="122238" y="3598863"/>
            <a:ext cx="856456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FF0000"/>
                </a:solidFill>
                <a:latin typeface="Comic Sans MS" pitchFamily="66" charset="0"/>
              </a:rPr>
              <a:t>Al    1 x 27 g =    27 g</a:t>
            </a:r>
          </a:p>
          <a:p>
            <a:pPr eaLnBrk="1" hangingPunct="1">
              <a:spcBef>
                <a:spcPct val="0"/>
              </a:spcBef>
              <a:buFontTx/>
              <a:buNone/>
            </a:pPr>
            <a:r>
              <a:rPr lang="en-US" altLang="en-US" sz="2800" dirty="0">
                <a:solidFill>
                  <a:srgbClr val="FF0000"/>
                </a:solidFill>
                <a:latin typeface="Comic Sans MS" pitchFamily="66" charset="0"/>
              </a:rPr>
              <a:t>  </a:t>
            </a:r>
          </a:p>
          <a:p>
            <a:pPr eaLnBrk="1" hangingPunct="1">
              <a:spcBef>
                <a:spcPct val="0"/>
              </a:spcBef>
              <a:buFontTx/>
              <a:buNone/>
            </a:pPr>
            <a:r>
              <a:rPr lang="en-US" altLang="en-US" sz="2800" dirty="0">
                <a:solidFill>
                  <a:srgbClr val="FF0000"/>
                </a:solidFill>
                <a:latin typeface="Comic Sans MS" pitchFamily="66" charset="0"/>
              </a:rPr>
              <a:t>Mn   3 x 55 g =  165 g</a:t>
            </a:r>
          </a:p>
          <a:p>
            <a:pPr eaLnBrk="1" hangingPunct="1">
              <a:spcBef>
                <a:spcPct val="0"/>
              </a:spcBef>
              <a:buFontTx/>
              <a:buNone/>
            </a:pPr>
            <a:endParaRPr lang="en-US" altLang="en-US" sz="2800" dirty="0">
              <a:solidFill>
                <a:srgbClr val="FF0000"/>
              </a:solidFill>
              <a:latin typeface="Comic Sans MS" pitchFamily="66" charset="0"/>
            </a:endParaRPr>
          </a:p>
          <a:p>
            <a:pPr eaLnBrk="1" hangingPunct="1">
              <a:spcBef>
                <a:spcPct val="0"/>
              </a:spcBef>
              <a:buFontTx/>
              <a:buNone/>
            </a:pPr>
            <a:r>
              <a:rPr lang="en-US" altLang="en-US" sz="2800" dirty="0">
                <a:solidFill>
                  <a:srgbClr val="FF0000"/>
                </a:solidFill>
                <a:latin typeface="Comic Sans MS" pitchFamily="66" charset="0"/>
              </a:rPr>
              <a:t>O    </a:t>
            </a:r>
          </a:p>
        </p:txBody>
      </p:sp>
      <p:sp>
        <p:nvSpPr>
          <p:cNvPr id="4100" name="TextBox 9"/>
          <p:cNvSpPr txBox="1">
            <a:spLocks noChangeArrowheads="1"/>
          </p:cNvSpPr>
          <p:nvPr/>
        </p:nvSpPr>
        <p:spPr bwMode="auto">
          <a:xfrm>
            <a:off x="6477000" y="4800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70C0"/>
                </a:solidFill>
              </a:rPr>
              <a:t> </a:t>
            </a:r>
          </a:p>
        </p:txBody>
      </p:sp>
      <p:cxnSp>
        <p:nvCxnSpPr>
          <p:cNvPr id="3" name="Straight Connector 2"/>
          <p:cNvCxnSpPr/>
          <p:nvPr/>
        </p:nvCxnSpPr>
        <p:spPr>
          <a:xfrm>
            <a:off x="122238" y="3505200"/>
            <a:ext cx="1981200" cy="0"/>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sp>
        <p:nvSpPr>
          <p:cNvPr id="9" name="TextBox 9">
            <a:extLst>
              <a:ext uri="{FF2B5EF4-FFF2-40B4-BE49-F238E27FC236}">
                <a16:creationId xmlns:a16="http://schemas.microsoft.com/office/drawing/2014/main" id="{540A9E04-7C9F-4E98-8F42-B5699D2F44FA}"/>
              </a:ext>
            </a:extLst>
          </p:cNvPr>
          <p:cNvSpPr txBox="1">
            <a:spLocks noChangeArrowheads="1"/>
          </p:cNvSpPr>
          <p:nvPr/>
        </p:nvSpPr>
        <p:spPr bwMode="auto">
          <a:xfrm>
            <a:off x="6477000" y="4800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70C0"/>
                </a:solidFill>
              </a:rPr>
              <a:t> </a:t>
            </a:r>
          </a:p>
        </p:txBody>
      </p:sp>
      <p:sp>
        <p:nvSpPr>
          <p:cNvPr id="10" name="TextBox 9">
            <a:extLst>
              <a:ext uri="{FF2B5EF4-FFF2-40B4-BE49-F238E27FC236}">
                <a16:creationId xmlns:a16="http://schemas.microsoft.com/office/drawing/2014/main" id="{3BFF2AEC-2A4B-426D-85E5-AF7381D0FFC0}"/>
              </a:ext>
            </a:extLst>
          </p:cNvPr>
          <p:cNvSpPr txBox="1">
            <a:spLocks noChangeArrowheads="1"/>
          </p:cNvSpPr>
          <p:nvPr/>
        </p:nvSpPr>
        <p:spPr bwMode="auto">
          <a:xfrm>
            <a:off x="6477000" y="4800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70C0"/>
                </a:solidFill>
              </a:rPr>
              <a:t> </a:t>
            </a:r>
          </a:p>
        </p:txBody>
      </p:sp>
      <p:sp>
        <p:nvSpPr>
          <p:cNvPr id="11" name="TextBox 10">
            <a:extLst>
              <a:ext uri="{FF2B5EF4-FFF2-40B4-BE49-F238E27FC236}">
                <a16:creationId xmlns:a16="http://schemas.microsoft.com/office/drawing/2014/main" id="{6515A634-D3DC-4071-97CE-16C650BA09DE}"/>
              </a:ext>
            </a:extLst>
          </p:cNvPr>
          <p:cNvSpPr txBox="1"/>
          <p:nvPr/>
        </p:nvSpPr>
        <p:spPr>
          <a:xfrm>
            <a:off x="4572000" y="3352809"/>
            <a:ext cx="4394200" cy="3413115"/>
          </a:xfrm>
          <a:prstGeom prst="rect">
            <a:avLst/>
          </a:prstGeom>
          <a:solidFill>
            <a:schemeClr val="bg1">
              <a:lumMod val="85000"/>
            </a:schemeClr>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82E72105-56CF-EF83-D408-A8F83DF3E909}"/>
              </a:ext>
            </a:extLst>
          </p:cNvPr>
          <p:cNvSpPr txBox="1"/>
          <p:nvPr/>
        </p:nvSpPr>
        <p:spPr>
          <a:xfrm>
            <a:off x="4787900" y="4178617"/>
            <a:ext cx="3962400" cy="1754326"/>
          </a:xfrm>
          <a:prstGeom prst="rect">
            <a:avLst/>
          </a:prstGeom>
          <a:noFill/>
        </p:spPr>
        <p:txBody>
          <a:bodyPr wrap="square" rtlCol="0">
            <a:spAutoFit/>
          </a:bodyPr>
          <a:lstStyle/>
          <a:p>
            <a:pPr algn="ctr"/>
            <a:r>
              <a:rPr lang="en-US" dirty="0"/>
              <a:t>Leave this side of the page blank!</a:t>
            </a:r>
          </a:p>
          <a:p>
            <a:pPr algn="ctr"/>
            <a:endParaRPr lang="en-US" dirty="0"/>
          </a:p>
          <a:p>
            <a:pPr algn="ctr"/>
            <a:r>
              <a:rPr lang="en-US" dirty="0"/>
              <a:t> SOMETHING is  COMING SOON.  </a:t>
            </a:r>
          </a:p>
          <a:p>
            <a:pPr algn="ctr"/>
            <a:endParaRPr lang="en-US" dirty="0"/>
          </a:p>
          <a:p>
            <a:pPr algn="ctr"/>
            <a:r>
              <a:rPr lang="en-US" dirty="0"/>
              <a:t>Molar mass on the left side</a:t>
            </a:r>
            <a:br>
              <a:rPr lang="en-US" dirty="0"/>
            </a:br>
            <a:r>
              <a:rPr lang="en-US" dirty="0"/>
              <a:t>of the page only.</a:t>
            </a:r>
          </a:p>
        </p:txBody>
      </p:sp>
    </p:spTree>
    <p:extLst>
      <p:ext uri="{BB962C8B-B14F-4D97-AF65-F5344CB8AC3E}">
        <p14:creationId xmlns:p14="http://schemas.microsoft.com/office/powerpoint/2010/main" val="361386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22238" y="152400"/>
            <a:ext cx="88392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prstClr val="black"/>
                </a:solidFill>
              </a:rPr>
              <a:t>What is molar mass?  How do we calculate it?  What does it mean?</a:t>
            </a:r>
          </a:p>
          <a:p>
            <a:pPr eaLnBrk="1" hangingPunct="1">
              <a:spcBef>
                <a:spcPct val="0"/>
              </a:spcBef>
              <a:buFontTx/>
              <a:buNone/>
            </a:pPr>
            <a:r>
              <a:rPr lang="en-US" altLang="en-US" sz="1800" dirty="0">
                <a:solidFill>
                  <a:prstClr val="black"/>
                </a:solidFill>
              </a:rPr>
              <a:t>What’s the name for this compound?</a:t>
            </a:r>
          </a:p>
          <a:p>
            <a:pPr eaLnBrk="1" hangingPunct="1">
              <a:spcBef>
                <a:spcPct val="0"/>
              </a:spcBef>
              <a:buFontTx/>
              <a:buNone/>
            </a:pPr>
            <a:endParaRPr lang="en-US" altLang="en-US" sz="1800" dirty="0">
              <a:solidFill>
                <a:prstClr val="black"/>
              </a:solidFill>
            </a:endParaRPr>
          </a:p>
          <a:p>
            <a:pPr eaLnBrk="1" hangingPunct="1">
              <a:spcBef>
                <a:spcPct val="0"/>
              </a:spcBef>
              <a:buFontTx/>
              <a:buNone/>
            </a:pPr>
            <a:r>
              <a:rPr lang="en-US" altLang="en-US" b="1" dirty="0">
                <a:solidFill>
                  <a:srgbClr val="006600"/>
                </a:solidFill>
              </a:rPr>
              <a:t>23.</a:t>
            </a:r>
            <a:r>
              <a:rPr lang="en-US" altLang="en-US" dirty="0">
                <a:solidFill>
                  <a:prstClr val="black"/>
                </a:solidFill>
              </a:rPr>
              <a:t>  Al(MnO</a:t>
            </a:r>
            <a:r>
              <a:rPr lang="en-US" altLang="en-US" baseline="-25000" dirty="0">
                <a:solidFill>
                  <a:prstClr val="black"/>
                </a:solidFill>
              </a:rPr>
              <a:t>4</a:t>
            </a:r>
            <a:r>
              <a:rPr lang="en-US" altLang="en-US" dirty="0">
                <a:solidFill>
                  <a:prstClr val="black"/>
                </a:solidFill>
              </a:rPr>
              <a:t>)</a:t>
            </a:r>
            <a:r>
              <a:rPr lang="en-US" altLang="en-US" baseline="-25000" dirty="0">
                <a:solidFill>
                  <a:prstClr val="black"/>
                </a:solidFill>
              </a:rPr>
              <a:t>3</a:t>
            </a:r>
            <a:r>
              <a:rPr lang="en-US" altLang="en-US" dirty="0">
                <a:solidFill>
                  <a:prstClr val="black"/>
                </a:solidFill>
              </a:rPr>
              <a:t>       </a:t>
            </a:r>
            <a:r>
              <a:rPr lang="en-US" altLang="en-US" b="1" dirty="0">
                <a:solidFill>
                  <a:srgbClr val="FF0000"/>
                </a:solidFill>
              </a:rPr>
              <a:t>Aluminum Permanganate</a:t>
            </a:r>
          </a:p>
          <a:p>
            <a:pPr eaLnBrk="1" hangingPunct="1">
              <a:spcBef>
                <a:spcPct val="0"/>
              </a:spcBef>
              <a:buFontTx/>
              <a:buNone/>
            </a:pPr>
            <a:endParaRPr lang="en-US" altLang="en-US" dirty="0">
              <a:solidFill>
                <a:prstClr val="black"/>
              </a:solidFill>
            </a:endParaRPr>
          </a:p>
          <a:p>
            <a:pPr eaLnBrk="1" hangingPunct="1">
              <a:spcBef>
                <a:spcPct val="0"/>
              </a:spcBef>
              <a:buFontTx/>
              <a:buNone/>
            </a:pPr>
            <a:r>
              <a:rPr lang="en-US" altLang="en-US" dirty="0">
                <a:solidFill>
                  <a:prstClr val="black"/>
                </a:solidFill>
              </a:rPr>
              <a:t>24.  How do we calculate the mass of 1 mole of it?</a:t>
            </a:r>
          </a:p>
          <a:p>
            <a:pPr algn="ctr" eaLnBrk="1" hangingPunct="1">
              <a:spcBef>
                <a:spcPct val="0"/>
              </a:spcBef>
              <a:buFontTx/>
              <a:buNone/>
            </a:pPr>
            <a:r>
              <a:rPr lang="en-US" altLang="en-US" sz="2000" dirty="0">
                <a:solidFill>
                  <a:srgbClr val="0000FF"/>
                </a:solidFill>
              </a:rPr>
              <a:t>(sum of the parts)</a:t>
            </a:r>
            <a:br>
              <a:rPr lang="en-US" altLang="en-US" sz="1200" dirty="0">
                <a:solidFill>
                  <a:srgbClr val="0000FF"/>
                </a:solidFill>
              </a:rPr>
            </a:br>
            <a:endParaRPr lang="en-US" altLang="en-US" sz="1200" dirty="0">
              <a:solidFill>
                <a:srgbClr val="0000FF"/>
              </a:solidFill>
            </a:endParaRPr>
          </a:p>
          <a:p>
            <a:pPr eaLnBrk="1" hangingPunct="1">
              <a:spcBef>
                <a:spcPct val="0"/>
              </a:spcBef>
              <a:buFontTx/>
              <a:buNone/>
            </a:pPr>
            <a:r>
              <a:rPr lang="en-US" altLang="en-US" dirty="0">
                <a:solidFill>
                  <a:srgbClr val="FF0000"/>
                </a:solidFill>
              </a:rPr>
              <a:t>Al(MnO</a:t>
            </a:r>
            <a:r>
              <a:rPr lang="en-US" altLang="en-US" baseline="-25000" dirty="0">
                <a:solidFill>
                  <a:srgbClr val="FF0000"/>
                </a:solidFill>
              </a:rPr>
              <a:t>4</a:t>
            </a:r>
            <a:r>
              <a:rPr lang="en-US" altLang="en-US" dirty="0">
                <a:solidFill>
                  <a:srgbClr val="FF0000"/>
                </a:solidFill>
              </a:rPr>
              <a:t>)</a:t>
            </a:r>
            <a:r>
              <a:rPr lang="en-US" altLang="en-US" baseline="-25000" dirty="0">
                <a:solidFill>
                  <a:srgbClr val="FF0000"/>
                </a:solidFill>
              </a:rPr>
              <a:t>3</a:t>
            </a:r>
            <a:endParaRPr lang="en-US" altLang="en-US" dirty="0">
              <a:solidFill>
                <a:srgbClr val="FF0000"/>
              </a:solidFill>
            </a:endParaRPr>
          </a:p>
        </p:txBody>
      </p:sp>
      <p:sp>
        <p:nvSpPr>
          <p:cNvPr id="4099" name="TextBox 4"/>
          <p:cNvSpPr txBox="1">
            <a:spLocks noChangeArrowheads="1"/>
          </p:cNvSpPr>
          <p:nvPr/>
        </p:nvSpPr>
        <p:spPr bwMode="auto">
          <a:xfrm>
            <a:off x="122238" y="3598863"/>
            <a:ext cx="85645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FF0000"/>
                </a:solidFill>
                <a:latin typeface="Comic Sans MS" pitchFamily="66" charset="0"/>
              </a:rPr>
              <a:t>Al    1 x 27 g =    27 g</a:t>
            </a:r>
          </a:p>
          <a:p>
            <a:pPr eaLnBrk="1" hangingPunct="1">
              <a:spcBef>
                <a:spcPct val="0"/>
              </a:spcBef>
              <a:buFontTx/>
              <a:buNone/>
            </a:pPr>
            <a:r>
              <a:rPr lang="en-US" altLang="en-US" sz="2800" dirty="0">
                <a:solidFill>
                  <a:srgbClr val="FF0000"/>
                </a:solidFill>
                <a:latin typeface="Comic Sans MS" pitchFamily="66" charset="0"/>
              </a:rPr>
              <a:t>  </a:t>
            </a:r>
          </a:p>
          <a:p>
            <a:pPr eaLnBrk="1" hangingPunct="1">
              <a:spcBef>
                <a:spcPct val="0"/>
              </a:spcBef>
              <a:buFontTx/>
              <a:buNone/>
            </a:pPr>
            <a:r>
              <a:rPr lang="en-US" altLang="en-US" sz="2800" dirty="0">
                <a:solidFill>
                  <a:srgbClr val="FF0000"/>
                </a:solidFill>
                <a:latin typeface="Comic Sans MS" pitchFamily="66" charset="0"/>
              </a:rPr>
              <a:t>Mn   3 x 55 g =  165 g</a:t>
            </a:r>
          </a:p>
          <a:p>
            <a:pPr eaLnBrk="1" hangingPunct="1">
              <a:spcBef>
                <a:spcPct val="0"/>
              </a:spcBef>
              <a:buFontTx/>
              <a:buNone/>
            </a:pPr>
            <a:endParaRPr lang="en-US" altLang="en-US" sz="2800" dirty="0">
              <a:solidFill>
                <a:srgbClr val="FF0000"/>
              </a:solidFill>
              <a:latin typeface="Comic Sans MS" pitchFamily="66" charset="0"/>
            </a:endParaRPr>
          </a:p>
          <a:p>
            <a:pPr eaLnBrk="1" hangingPunct="1">
              <a:spcBef>
                <a:spcPct val="0"/>
              </a:spcBef>
              <a:buFontTx/>
              <a:buNone/>
            </a:pPr>
            <a:r>
              <a:rPr lang="en-US" altLang="en-US" sz="2800" dirty="0">
                <a:solidFill>
                  <a:srgbClr val="FF0000"/>
                </a:solidFill>
                <a:latin typeface="Comic Sans MS" pitchFamily="66" charset="0"/>
              </a:rPr>
              <a:t>O   12 x 16 g  =  192 g</a:t>
            </a:r>
          </a:p>
          <a:p>
            <a:pPr eaLnBrk="1" hangingPunct="1">
              <a:spcBef>
                <a:spcPct val="0"/>
              </a:spcBef>
              <a:buFontTx/>
              <a:buNone/>
            </a:pPr>
            <a:endParaRPr lang="en-US" altLang="en-US" sz="2800" dirty="0">
              <a:solidFill>
                <a:srgbClr val="FF0000"/>
              </a:solidFill>
              <a:latin typeface="Comic Sans MS" pitchFamily="66" charset="0"/>
            </a:endParaRPr>
          </a:p>
          <a:p>
            <a:pPr eaLnBrk="1" hangingPunct="1">
              <a:spcBef>
                <a:spcPct val="0"/>
              </a:spcBef>
              <a:buFontTx/>
              <a:buNone/>
            </a:pPr>
            <a:r>
              <a:rPr lang="en-US" altLang="en-US" sz="2800" dirty="0">
                <a:solidFill>
                  <a:srgbClr val="FF0000"/>
                </a:solidFill>
                <a:latin typeface="Comic Sans MS" pitchFamily="66" charset="0"/>
              </a:rPr>
              <a:t>                        </a:t>
            </a:r>
          </a:p>
        </p:txBody>
      </p:sp>
      <p:sp>
        <p:nvSpPr>
          <p:cNvPr id="4100" name="TextBox 9"/>
          <p:cNvSpPr txBox="1">
            <a:spLocks noChangeArrowheads="1"/>
          </p:cNvSpPr>
          <p:nvPr/>
        </p:nvSpPr>
        <p:spPr bwMode="auto">
          <a:xfrm>
            <a:off x="6477000" y="4800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70C0"/>
                </a:solidFill>
              </a:rPr>
              <a:t> </a:t>
            </a:r>
          </a:p>
        </p:txBody>
      </p:sp>
      <p:cxnSp>
        <p:nvCxnSpPr>
          <p:cNvPr id="3" name="Straight Connector 2"/>
          <p:cNvCxnSpPr/>
          <p:nvPr/>
        </p:nvCxnSpPr>
        <p:spPr>
          <a:xfrm>
            <a:off x="122238" y="3505200"/>
            <a:ext cx="1981200" cy="0"/>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4" name="Straight Connector 3"/>
          <p:cNvCxnSpPr/>
          <p:nvPr/>
        </p:nvCxnSpPr>
        <p:spPr>
          <a:xfrm>
            <a:off x="2667000" y="5932943"/>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9">
            <a:extLst>
              <a:ext uri="{FF2B5EF4-FFF2-40B4-BE49-F238E27FC236}">
                <a16:creationId xmlns:a16="http://schemas.microsoft.com/office/drawing/2014/main" id="{540A9E04-7C9F-4E98-8F42-B5699D2F44FA}"/>
              </a:ext>
            </a:extLst>
          </p:cNvPr>
          <p:cNvSpPr txBox="1">
            <a:spLocks noChangeArrowheads="1"/>
          </p:cNvSpPr>
          <p:nvPr/>
        </p:nvSpPr>
        <p:spPr bwMode="auto">
          <a:xfrm>
            <a:off x="6477000" y="4800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70C0"/>
                </a:solidFill>
              </a:rPr>
              <a:t> </a:t>
            </a:r>
          </a:p>
        </p:txBody>
      </p:sp>
      <p:sp>
        <p:nvSpPr>
          <p:cNvPr id="10" name="TextBox 9">
            <a:extLst>
              <a:ext uri="{FF2B5EF4-FFF2-40B4-BE49-F238E27FC236}">
                <a16:creationId xmlns:a16="http://schemas.microsoft.com/office/drawing/2014/main" id="{3BFF2AEC-2A4B-426D-85E5-AF7381D0FFC0}"/>
              </a:ext>
            </a:extLst>
          </p:cNvPr>
          <p:cNvSpPr txBox="1">
            <a:spLocks noChangeArrowheads="1"/>
          </p:cNvSpPr>
          <p:nvPr/>
        </p:nvSpPr>
        <p:spPr bwMode="auto">
          <a:xfrm>
            <a:off x="6477000" y="4800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70C0"/>
                </a:solidFill>
              </a:rPr>
              <a:t> </a:t>
            </a:r>
          </a:p>
        </p:txBody>
      </p:sp>
      <p:sp>
        <p:nvSpPr>
          <p:cNvPr id="11" name="TextBox 10">
            <a:extLst>
              <a:ext uri="{FF2B5EF4-FFF2-40B4-BE49-F238E27FC236}">
                <a16:creationId xmlns:a16="http://schemas.microsoft.com/office/drawing/2014/main" id="{6515A634-D3DC-4071-97CE-16C650BA09DE}"/>
              </a:ext>
            </a:extLst>
          </p:cNvPr>
          <p:cNvSpPr txBox="1"/>
          <p:nvPr/>
        </p:nvSpPr>
        <p:spPr>
          <a:xfrm>
            <a:off x="4572000" y="3352809"/>
            <a:ext cx="4394200" cy="3413115"/>
          </a:xfrm>
          <a:prstGeom prst="rect">
            <a:avLst/>
          </a:prstGeom>
          <a:solidFill>
            <a:schemeClr val="bg1">
              <a:lumMod val="85000"/>
            </a:schemeClr>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7B7C6017-C73A-D617-7817-4D368D9C63CE}"/>
              </a:ext>
            </a:extLst>
          </p:cNvPr>
          <p:cNvSpPr txBox="1"/>
          <p:nvPr/>
        </p:nvSpPr>
        <p:spPr>
          <a:xfrm>
            <a:off x="4787900" y="4178617"/>
            <a:ext cx="3962400" cy="1754326"/>
          </a:xfrm>
          <a:prstGeom prst="rect">
            <a:avLst/>
          </a:prstGeom>
          <a:noFill/>
        </p:spPr>
        <p:txBody>
          <a:bodyPr wrap="square" rtlCol="0">
            <a:spAutoFit/>
          </a:bodyPr>
          <a:lstStyle/>
          <a:p>
            <a:pPr algn="ctr"/>
            <a:r>
              <a:rPr lang="en-US" dirty="0"/>
              <a:t>Leave this side of the page blank!</a:t>
            </a:r>
          </a:p>
          <a:p>
            <a:pPr algn="ctr"/>
            <a:endParaRPr lang="en-US" dirty="0"/>
          </a:p>
          <a:p>
            <a:pPr algn="ctr"/>
            <a:r>
              <a:rPr lang="en-US" dirty="0"/>
              <a:t> SOMETHING is  COMING SOON.  </a:t>
            </a:r>
          </a:p>
          <a:p>
            <a:pPr algn="ctr"/>
            <a:endParaRPr lang="en-US" dirty="0"/>
          </a:p>
          <a:p>
            <a:pPr algn="ctr"/>
            <a:r>
              <a:rPr lang="en-US" dirty="0"/>
              <a:t>Molar mass on the left side</a:t>
            </a:r>
            <a:br>
              <a:rPr lang="en-US" dirty="0"/>
            </a:br>
            <a:r>
              <a:rPr lang="en-US" dirty="0"/>
              <a:t>of the page only.</a:t>
            </a:r>
          </a:p>
        </p:txBody>
      </p:sp>
    </p:spTree>
    <p:extLst>
      <p:ext uri="{BB962C8B-B14F-4D97-AF65-F5344CB8AC3E}">
        <p14:creationId xmlns:p14="http://schemas.microsoft.com/office/powerpoint/2010/main" val="1057194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22238" y="152400"/>
            <a:ext cx="88392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prstClr val="black"/>
                </a:solidFill>
              </a:rPr>
              <a:t>What is molar mass?  How do we calculate it?  What does it mean?</a:t>
            </a:r>
          </a:p>
          <a:p>
            <a:pPr eaLnBrk="1" hangingPunct="1">
              <a:spcBef>
                <a:spcPct val="0"/>
              </a:spcBef>
              <a:buFontTx/>
              <a:buNone/>
            </a:pPr>
            <a:r>
              <a:rPr lang="en-US" altLang="en-US" sz="1800" dirty="0">
                <a:solidFill>
                  <a:prstClr val="black"/>
                </a:solidFill>
              </a:rPr>
              <a:t>What’s the name for this compound?</a:t>
            </a:r>
          </a:p>
          <a:p>
            <a:pPr eaLnBrk="1" hangingPunct="1">
              <a:spcBef>
                <a:spcPct val="0"/>
              </a:spcBef>
              <a:buFontTx/>
              <a:buNone/>
            </a:pPr>
            <a:endParaRPr lang="en-US" altLang="en-US" sz="1800" dirty="0">
              <a:solidFill>
                <a:prstClr val="black"/>
              </a:solidFill>
            </a:endParaRPr>
          </a:p>
          <a:p>
            <a:pPr eaLnBrk="1" hangingPunct="1">
              <a:spcBef>
                <a:spcPct val="0"/>
              </a:spcBef>
              <a:buFontTx/>
              <a:buNone/>
            </a:pPr>
            <a:r>
              <a:rPr lang="en-US" altLang="en-US" b="1" dirty="0">
                <a:solidFill>
                  <a:srgbClr val="006600"/>
                </a:solidFill>
              </a:rPr>
              <a:t>23.</a:t>
            </a:r>
            <a:r>
              <a:rPr lang="en-US" altLang="en-US" dirty="0">
                <a:solidFill>
                  <a:prstClr val="black"/>
                </a:solidFill>
              </a:rPr>
              <a:t>  Al(MnO</a:t>
            </a:r>
            <a:r>
              <a:rPr lang="en-US" altLang="en-US" baseline="-25000" dirty="0">
                <a:solidFill>
                  <a:prstClr val="black"/>
                </a:solidFill>
              </a:rPr>
              <a:t>4</a:t>
            </a:r>
            <a:r>
              <a:rPr lang="en-US" altLang="en-US" dirty="0">
                <a:solidFill>
                  <a:prstClr val="black"/>
                </a:solidFill>
              </a:rPr>
              <a:t>)</a:t>
            </a:r>
            <a:r>
              <a:rPr lang="en-US" altLang="en-US" baseline="-25000" dirty="0">
                <a:solidFill>
                  <a:prstClr val="black"/>
                </a:solidFill>
              </a:rPr>
              <a:t>3</a:t>
            </a:r>
            <a:r>
              <a:rPr lang="en-US" altLang="en-US" dirty="0">
                <a:solidFill>
                  <a:prstClr val="black"/>
                </a:solidFill>
              </a:rPr>
              <a:t>       </a:t>
            </a:r>
            <a:r>
              <a:rPr lang="en-US" altLang="en-US" b="1" dirty="0">
                <a:solidFill>
                  <a:srgbClr val="FF0000"/>
                </a:solidFill>
              </a:rPr>
              <a:t>Aluminum Permanganate</a:t>
            </a:r>
          </a:p>
          <a:p>
            <a:pPr eaLnBrk="1" hangingPunct="1">
              <a:spcBef>
                <a:spcPct val="0"/>
              </a:spcBef>
              <a:buFontTx/>
              <a:buNone/>
            </a:pPr>
            <a:endParaRPr lang="en-US" altLang="en-US" dirty="0">
              <a:solidFill>
                <a:prstClr val="black"/>
              </a:solidFill>
            </a:endParaRPr>
          </a:p>
          <a:p>
            <a:pPr eaLnBrk="1" hangingPunct="1">
              <a:spcBef>
                <a:spcPct val="0"/>
              </a:spcBef>
              <a:buFontTx/>
              <a:buNone/>
            </a:pPr>
            <a:r>
              <a:rPr lang="en-US" altLang="en-US" dirty="0">
                <a:solidFill>
                  <a:prstClr val="black"/>
                </a:solidFill>
              </a:rPr>
              <a:t>24.  How do we calculate the mass of 1 mole of it?</a:t>
            </a:r>
          </a:p>
          <a:p>
            <a:pPr algn="ctr" eaLnBrk="1" hangingPunct="1">
              <a:spcBef>
                <a:spcPct val="0"/>
              </a:spcBef>
              <a:buFontTx/>
              <a:buNone/>
            </a:pPr>
            <a:r>
              <a:rPr lang="en-US" altLang="en-US" sz="2000" dirty="0">
                <a:solidFill>
                  <a:srgbClr val="0000FF"/>
                </a:solidFill>
              </a:rPr>
              <a:t>(sum of the parts)</a:t>
            </a:r>
            <a:br>
              <a:rPr lang="en-US" altLang="en-US" sz="1200" dirty="0">
                <a:solidFill>
                  <a:srgbClr val="0000FF"/>
                </a:solidFill>
              </a:rPr>
            </a:br>
            <a:endParaRPr lang="en-US" altLang="en-US" sz="1200" dirty="0">
              <a:solidFill>
                <a:srgbClr val="0000FF"/>
              </a:solidFill>
            </a:endParaRPr>
          </a:p>
          <a:p>
            <a:pPr eaLnBrk="1" hangingPunct="1">
              <a:spcBef>
                <a:spcPct val="0"/>
              </a:spcBef>
              <a:buFontTx/>
              <a:buNone/>
            </a:pPr>
            <a:r>
              <a:rPr lang="en-US" altLang="en-US" dirty="0">
                <a:solidFill>
                  <a:srgbClr val="FF0000"/>
                </a:solidFill>
              </a:rPr>
              <a:t>Al(MnO</a:t>
            </a:r>
            <a:r>
              <a:rPr lang="en-US" altLang="en-US" baseline="-25000" dirty="0">
                <a:solidFill>
                  <a:srgbClr val="FF0000"/>
                </a:solidFill>
              </a:rPr>
              <a:t>4</a:t>
            </a:r>
            <a:r>
              <a:rPr lang="en-US" altLang="en-US" dirty="0">
                <a:solidFill>
                  <a:srgbClr val="FF0000"/>
                </a:solidFill>
              </a:rPr>
              <a:t>)</a:t>
            </a:r>
            <a:r>
              <a:rPr lang="en-US" altLang="en-US" baseline="-25000" dirty="0">
                <a:solidFill>
                  <a:srgbClr val="FF0000"/>
                </a:solidFill>
              </a:rPr>
              <a:t>3</a:t>
            </a:r>
            <a:endParaRPr lang="en-US" altLang="en-US" dirty="0">
              <a:solidFill>
                <a:srgbClr val="FF0000"/>
              </a:solidFill>
            </a:endParaRPr>
          </a:p>
        </p:txBody>
      </p:sp>
      <p:sp>
        <p:nvSpPr>
          <p:cNvPr id="4099" name="TextBox 4"/>
          <p:cNvSpPr txBox="1">
            <a:spLocks noChangeArrowheads="1"/>
          </p:cNvSpPr>
          <p:nvPr/>
        </p:nvSpPr>
        <p:spPr bwMode="auto">
          <a:xfrm>
            <a:off x="122238" y="3598863"/>
            <a:ext cx="85645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FF0000"/>
                </a:solidFill>
                <a:latin typeface="Comic Sans MS" pitchFamily="66" charset="0"/>
              </a:rPr>
              <a:t>Al    1 x 27 g =    27 g</a:t>
            </a:r>
          </a:p>
          <a:p>
            <a:pPr eaLnBrk="1" hangingPunct="1">
              <a:spcBef>
                <a:spcPct val="0"/>
              </a:spcBef>
              <a:buFontTx/>
              <a:buNone/>
            </a:pPr>
            <a:r>
              <a:rPr lang="en-US" altLang="en-US" sz="2800" dirty="0">
                <a:solidFill>
                  <a:srgbClr val="FF0000"/>
                </a:solidFill>
                <a:latin typeface="Comic Sans MS" pitchFamily="66" charset="0"/>
              </a:rPr>
              <a:t>  </a:t>
            </a:r>
          </a:p>
          <a:p>
            <a:pPr eaLnBrk="1" hangingPunct="1">
              <a:spcBef>
                <a:spcPct val="0"/>
              </a:spcBef>
              <a:buFontTx/>
              <a:buNone/>
            </a:pPr>
            <a:r>
              <a:rPr lang="en-US" altLang="en-US" sz="2800" dirty="0">
                <a:solidFill>
                  <a:srgbClr val="FF0000"/>
                </a:solidFill>
                <a:latin typeface="Comic Sans MS" pitchFamily="66" charset="0"/>
              </a:rPr>
              <a:t>Mn   3 x 55 g =  165 g</a:t>
            </a:r>
          </a:p>
          <a:p>
            <a:pPr eaLnBrk="1" hangingPunct="1">
              <a:spcBef>
                <a:spcPct val="0"/>
              </a:spcBef>
              <a:buFontTx/>
              <a:buNone/>
            </a:pPr>
            <a:endParaRPr lang="en-US" altLang="en-US" sz="2800" dirty="0">
              <a:solidFill>
                <a:srgbClr val="FF0000"/>
              </a:solidFill>
              <a:latin typeface="Comic Sans MS" pitchFamily="66" charset="0"/>
            </a:endParaRPr>
          </a:p>
          <a:p>
            <a:pPr eaLnBrk="1" hangingPunct="1">
              <a:spcBef>
                <a:spcPct val="0"/>
              </a:spcBef>
              <a:buFontTx/>
              <a:buNone/>
            </a:pPr>
            <a:r>
              <a:rPr lang="en-US" altLang="en-US" sz="2800" dirty="0">
                <a:solidFill>
                  <a:srgbClr val="FF0000"/>
                </a:solidFill>
                <a:latin typeface="Comic Sans MS" pitchFamily="66" charset="0"/>
              </a:rPr>
              <a:t>O   12 x 16 g  =  192 g</a:t>
            </a:r>
          </a:p>
          <a:p>
            <a:pPr eaLnBrk="1" hangingPunct="1">
              <a:spcBef>
                <a:spcPct val="0"/>
              </a:spcBef>
              <a:buFontTx/>
              <a:buNone/>
            </a:pPr>
            <a:endParaRPr lang="en-US" altLang="en-US" sz="2800" dirty="0">
              <a:solidFill>
                <a:srgbClr val="FF0000"/>
              </a:solidFill>
              <a:latin typeface="Comic Sans MS" pitchFamily="66" charset="0"/>
            </a:endParaRPr>
          </a:p>
          <a:p>
            <a:pPr eaLnBrk="1" hangingPunct="1">
              <a:spcBef>
                <a:spcPct val="0"/>
              </a:spcBef>
              <a:buFontTx/>
              <a:buNone/>
            </a:pPr>
            <a:r>
              <a:rPr lang="en-US" altLang="en-US" sz="2800" dirty="0">
                <a:solidFill>
                  <a:srgbClr val="FF0000"/>
                </a:solidFill>
                <a:latin typeface="Comic Sans MS" pitchFamily="66" charset="0"/>
              </a:rPr>
              <a:t>                       384 g/mole</a:t>
            </a:r>
          </a:p>
        </p:txBody>
      </p:sp>
      <p:sp>
        <p:nvSpPr>
          <p:cNvPr id="4100" name="TextBox 9"/>
          <p:cNvSpPr txBox="1">
            <a:spLocks noChangeArrowheads="1"/>
          </p:cNvSpPr>
          <p:nvPr/>
        </p:nvSpPr>
        <p:spPr bwMode="auto">
          <a:xfrm>
            <a:off x="6477000" y="4800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70C0"/>
                </a:solidFill>
              </a:rPr>
              <a:t> </a:t>
            </a:r>
          </a:p>
        </p:txBody>
      </p:sp>
      <p:cxnSp>
        <p:nvCxnSpPr>
          <p:cNvPr id="3" name="Straight Connector 2"/>
          <p:cNvCxnSpPr/>
          <p:nvPr/>
        </p:nvCxnSpPr>
        <p:spPr>
          <a:xfrm>
            <a:off x="122238" y="3505200"/>
            <a:ext cx="1981200" cy="0"/>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sp>
        <p:nvSpPr>
          <p:cNvPr id="9" name="TextBox 9">
            <a:extLst>
              <a:ext uri="{FF2B5EF4-FFF2-40B4-BE49-F238E27FC236}">
                <a16:creationId xmlns:a16="http://schemas.microsoft.com/office/drawing/2014/main" id="{540A9E04-7C9F-4E98-8F42-B5699D2F44FA}"/>
              </a:ext>
            </a:extLst>
          </p:cNvPr>
          <p:cNvSpPr txBox="1">
            <a:spLocks noChangeArrowheads="1"/>
          </p:cNvSpPr>
          <p:nvPr/>
        </p:nvSpPr>
        <p:spPr bwMode="auto">
          <a:xfrm>
            <a:off x="6477000" y="4800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70C0"/>
                </a:solidFill>
              </a:rPr>
              <a:t> </a:t>
            </a:r>
          </a:p>
        </p:txBody>
      </p:sp>
      <p:sp>
        <p:nvSpPr>
          <p:cNvPr id="10" name="TextBox 9">
            <a:extLst>
              <a:ext uri="{FF2B5EF4-FFF2-40B4-BE49-F238E27FC236}">
                <a16:creationId xmlns:a16="http://schemas.microsoft.com/office/drawing/2014/main" id="{3BFF2AEC-2A4B-426D-85E5-AF7381D0FFC0}"/>
              </a:ext>
            </a:extLst>
          </p:cNvPr>
          <p:cNvSpPr txBox="1">
            <a:spLocks noChangeArrowheads="1"/>
          </p:cNvSpPr>
          <p:nvPr/>
        </p:nvSpPr>
        <p:spPr bwMode="auto">
          <a:xfrm>
            <a:off x="6477000" y="4800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70C0"/>
                </a:solidFill>
              </a:rPr>
              <a:t> </a:t>
            </a:r>
          </a:p>
        </p:txBody>
      </p:sp>
      <p:sp>
        <p:nvSpPr>
          <p:cNvPr id="11" name="TextBox 10">
            <a:extLst>
              <a:ext uri="{FF2B5EF4-FFF2-40B4-BE49-F238E27FC236}">
                <a16:creationId xmlns:a16="http://schemas.microsoft.com/office/drawing/2014/main" id="{6515A634-D3DC-4071-97CE-16C650BA09DE}"/>
              </a:ext>
            </a:extLst>
          </p:cNvPr>
          <p:cNvSpPr txBox="1"/>
          <p:nvPr/>
        </p:nvSpPr>
        <p:spPr>
          <a:xfrm>
            <a:off x="4572000" y="3352809"/>
            <a:ext cx="4394200" cy="3413115"/>
          </a:xfrm>
          <a:prstGeom prst="rect">
            <a:avLst/>
          </a:prstGeom>
          <a:solidFill>
            <a:schemeClr val="bg1">
              <a:lumMod val="85000"/>
            </a:schemeClr>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6632219C-E474-79A3-41A5-AE3B7F333B8E}"/>
              </a:ext>
            </a:extLst>
          </p:cNvPr>
          <p:cNvSpPr txBox="1"/>
          <p:nvPr/>
        </p:nvSpPr>
        <p:spPr>
          <a:xfrm>
            <a:off x="4787900" y="4178617"/>
            <a:ext cx="3962400" cy="1754326"/>
          </a:xfrm>
          <a:prstGeom prst="rect">
            <a:avLst/>
          </a:prstGeom>
          <a:noFill/>
        </p:spPr>
        <p:txBody>
          <a:bodyPr wrap="square" rtlCol="0">
            <a:spAutoFit/>
          </a:bodyPr>
          <a:lstStyle/>
          <a:p>
            <a:pPr algn="ctr"/>
            <a:r>
              <a:rPr lang="en-US" dirty="0"/>
              <a:t>Leave this side of the page blank!</a:t>
            </a:r>
          </a:p>
          <a:p>
            <a:pPr algn="ctr"/>
            <a:endParaRPr lang="en-US" dirty="0"/>
          </a:p>
          <a:p>
            <a:pPr algn="ctr"/>
            <a:r>
              <a:rPr lang="en-US" dirty="0"/>
              <a:t> SOMETHING is  COMING SOON.  </a:t>
            </a:r>
          </a:p>
          <a:p>
            <a:pPr algn="ctr"/>
            <a:endParaRPr lang="en-US" dirty="0"/>
          </a:p>
          <a:p>
            <a:pPr algn="ctr"/>
            <a:r>
              <a:rPr lang="en-US" dirty="0"/>
              <a:t>Molar mass on the left side</a:t>
            </a:r>
            <a:br>
              <a:rPr lang="en-US" dirty="0"/>
            </a:br>
            <a:r>
              <a:rPr lang="en-US" dirty="0"/>
              <a:t>of the page only.</a:t>
            </a:r>
          </a:p>
        </p:txBody>
      </p:sp>
      <p:cxnSp>
        <p:nvCxnSpPr>
          <p:cNvPr id="5" name="Straight Connector 4">
            <a:extLst>
              <a:ext uri="{FF2B5EF4-FFF2-40B4-BE49-F238E27FC236}">
                <a16:creationId xmlns:a16="http://schemas.microsoft.com/office/drawing/2014/main" id="{D59AD984-7259-4ABC-5B41-36FF8A5D63A1}"/>
              </a:ext>
            </a:extLst>
          </p:cNvPr>
          <p:cNvCxnSpPr/>
          <p:nvPr/>
        </p:nvCxnSpPr>
        <p:spPr>
          <a:xfrm>
            <a:off x="2667000" y="5932943"/>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92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0"/>
            <a:ext cx="9144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prstClr val="black"/>
                </a:solidFill>
                <a:latin typeface="Comic Sans MS" pitchFamily="66" charset="0"/>
              </a:rPr>
              <a:t>25A and B.  Stupid, extra NYS Regents likes vocabulary.   </a:t>
            </a: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r>
              <a:rPr lang="en-US" altLang="en-US" sz="1800" dirty="0">
                <a:solidFill>
                  <a:prstClr val="black"/>
                </a:solidFill>
                <a:latin typeface="Comic Sans MS" pitchFamily="66" charset="0"/>
              </a:rPr>
              <a:t>A.  </a:t>
            </a:r>
            <a:r>
              <a:rPr lang="en-US" altLang="en-US" sz="3600" u="sng" dirty="0">
                <a:solidFill>
                  <a:schemeClr val="tx1">
                    <a:lumMod val="95000"/>
                    <a:lumOff val="5000"/>
                  </a:schemeClr>
                </a:solidFill>
                <a:latin typeface="Comic Sans MS" pitchFamily="66" charset="0"/>
              </a:rPr>
              <a:t>Gram Molecular Mass</a:t>
            </a:r>
            <a:r>
              <a:rPr lang="en-US" altLang="en-US" sz="3600" dirty="0">
                <a:solidFill>
                  <a:schemeClr val="tx1">
                    <a:lumMod val="95000"/>
                    <a:lumOff val="5000"/>
                  </a:schemeClr>
                </a:solidFill>
                <a:latin typeface="Comic Sans MS" pitchFamily="66" charset="0"/>
              </a:rPr>
              <a:t>  </a:t>
            </a:r>
            <a:br>
              <a:rPr lang="en-US" altLang="en-US" sz="1800" dirty="0">
                <a:solidFill>
                  <a:schemeClr val="tx1">
                    <a:lumMod val="95000"/>
                    <a:lumOff val="5000"/>
                  </a:schemeClr>
                </a:solidFill>
                <a:latin typeface="Comic Sans MS" pitchFamily="66" charset="0"/>
              </a:rPr>
            </a:br>
            <a:r>
              <a:rPr lang="en-US" altLang="en-US" sz="1800" dirty="0">
                <a:solidFill>
                  <a:schemeClr val="tx1">
                    <a:lumMod val="95000"/>
                    <a:lumOff val="5000"/>
                  </a:schemeClr>
                </a:solidFill>
                <a:latin typeface="Comic Sans MS" pitchFamily="66" charset="0"/>
              </a:rPr>
              <a:t>    means molar mass for a molecular compound which forms into molecules</a:t>
            </a:r>
            <a:br>
              <a:rPr lang="en-US" altLang="en-US" sz="1800" dirty="0">
                <a:solidFill>
                  <a:schemeClr val="tx1">
                    <a:lumMod val="95000"/>
                    <a:lumOff val="5000"/>
                  </a:schemeClr>
                </a:solidFill>
                <a:latin typeface="Comic Sans MS" pitchFamily="66" charset="0"/>
              </a:rPr>
            </a:br>
            <a:endParaRPr lang="en-US" altLang="en-US" sz="1800" dirty="0">
              <a:solidFill>
                <a:prstClr val="black"/>
              </a:solidFill>
              <a:latin typeface="Comic Sans MS" pitchFamily="66" charset="0"/>
            </a:endParaRPr>
          </a:p>
          <a:p>
            <a:pPr eaLnBrk="1" hangingPunct="1">
              <a:spcBef>
                <a:spcPct val="0"/>
              </a:spcBef>
              <a:buFontTx/>
              <a:buNone/>
            </a:pPr>
            <a:r>
              <a:rPr lang="en-US" altLang="en-US" sz="1800" dirty="0">
                <a:solidFill>
                  <a:prstClr val="black"/>
                </a:solidFill>
                <a:latin typeface="Comic Sans MS" pitchFamily="66" charset="0"/>
              </a:rPr>
              <a:t>Or</a:t>
            </a: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r>
              <a:rPr lang="en-US" altLang="en-US" sz="1800" dirty="0">
                <a:solidFill>
                  <a:prstClr val="black"/>
                </a:solidFill>
                <a:latin typeface="Comic Sans MS" pitchFamily="66" charset="0"/>
              </a:rPr>
              <a:t>B.  </a:t>
            </a:r>
            <a:r>
              <a:rPr lang="en-US" altLang="en-US" sz="3600" u="sng" dirty="0">
                <a:solidFill>
                  <a:srgbClr val="0000CC"/>
                </a:solidFill>
                <a:latin typeface="Comic Sans MS" pitchFamily="66" charset="0"/>
              </a:rPr>
              <a:t>Gram Formula Mass</a:t>
            </a:r>
            <a:r>
              <a:rPr lang="en-US" altLang="en-US" sz="1800" dirty="0">
                <a:solidFill>
                  <a:srgbClr val="0000CC"/>
                </a:solidFill>
                <a:latin typeface="Comic Sans MS" pitchFamily="66" charset="0"/>
              </a:rPr>
              <a:t>  </a:t>
            </a:r>
            <a:br>
              <a:rPr lang="en-US" altLang="en-US" sz="1800" dirty="0">
                <a:solidFill>
                  <a:srgbClr val="0000CC"/>
                </a:solidFill>
                <a:latin typeface="Comic Sans MS" pitchFamily="66" charset="0"/>
              </a:rPr>
            </a:br>
            <a:r>
              <a:rPr lang="en-US" altLang="en-US" sz="1800" dirty="0">
                <a:solidFill>
                  <a:srgbClr val="0000CC"/>
                </a:solidFill>
                <a:latin typeface="Comic Sans MS" pitchFamily="66" charset="0"/>
              </a:rPr>
              <a:t>     means molar mass for an ionic compound that makes formula units</a:t>
            </a: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r>
              <a:rPr lang="en-US" altLang="en-US" sz="2800" b="1" dirty="0">
                <a:solidFill>
                  <a:srgbClr val="006600"/>
                </a:solidFill>
                <a:latin typeface="Comic Sans MS" pitchFamily="66" charset="0"/>
              </a:rPr>
              <a:t>Both mean molar mass</a:t>
            </a:r>
            <a:r>
              <a:rPr lang="en-US" altLang="en-US" sz="2800" dirty="0">
                <a:solidFill>
                  <a:prstClr val="black"/>
                </a:solidFill>
                <a:latin typeface="Comic Sans MS" pitchFamily="66" charset="0"/>
              </a:rPr>
              <a:t>. </a:t>
            </a:r>
            <a:br>
              <a:rPr lang="en-US" altLang="en-US" sz="2800" dirty="0">
                <a:solidFill>
                  <a:prstClr val="black"/>
                </a:solidFill>
                <a:latin typeface="Comic Sans MS" pitchFamily="66" charset="0"/>
              </a:rPr>
            </a:br>
            <a:r>
              <a:rPr lang="en-US" altLang="en-US" sz="2800" dirty="0">
                <a:solidFill>
                  <a:prstClr val="black"/>
                </a:solidFill>
                <a:latin typeface="Comic Sans MS" pitchFamily="66" charset="0"/>
              </a:rPr>
              <a:t> </a:t>
            </a:r>
            <a:br>
              <a:rPr lang="en-US" altLang="en-US" sz="2800" dirty="0">
                <a:solidFill>
                  <a:prstClr val="black"/>
                </a:solidFill>
                <a:latin typeface="Comic Sans MS" pitchFamily="66" charset="0"/>
              </a:rPr>
            </a:br>
            <a:br>
              <a:rPr lang="en-US" altLang="en-US" sz="2800" dirty="0">
                <a:solidFill>
                  <a:prstClr val="black"/>
                </a:solidFill>
                <a:latin typeface="Comic Sans MS" pitchFamily="66" charset="0"/>
              </a:rPr>
            </a:br>
            <a:br>
              <a:rPr lang="en-US" altLang="en-US" sz="2800" dirty="0">
                <a:solidFill>
                  <a:prstClr val="black"/>
                </a:solidFill>
                <a:latin typeface="Comic Sans MS" pitchFamily="66" charset="0"/>
              </a:rPr>
            </a:br>
            <a:br>
              <a:rPr lang="en-US" altLang="en-US" sz="2800" dirty="0">
                <a:solidFill>
                  <a:prstClr val="black"/>
                </a:solidFill>
                <a:latin typeface="Comic Sans MS" pitchFamily="66" charset="0"/>
              </a:rPr>
            </a:br>
            <a:br>
              <a:rPr lang="en-US" altLang="en-US" sz="1800" dirty="0">
                <a:solidFill>
                  <a:prstClr val="black"/>
                </a:solidFill>
                <a:latin typeface="Comic Sans MS" pitchFamily="66" charset="0"/>
              </a:rPr>
            </a:br>
            <a:r>
              <a:rPr lang="en-US" altLang="en-US" sz="1600" dirty="0">
                <a:solidFill>
                  <a:srgbClr val="0000FF"/>
                </a:solidFill>
                <a:latin typeface="Comic Sans MS" pitchFamily="66" charset="0"/>
              </a:rPr>
              <a:t>It’s just extra vocabulary, don’t be fooled.</a:t>
            </a:r>
            <a:endParaRPr lang="en-US" altLang="en-US" dirty="0">
              <a:solidFill>
                <a:prstClr val="black"/>
              </a:solidFill>
              <a:latin typeface="Comic Sans MS" pitchFamily="66" charset="0"/>
            </a:endParaRPr>
          </a:p>
        </p:txBody>
      </p:sp>
      <p:pic>
        <p:nvPicPr>
          <p:cNvPr id="5123" name="Picture 2" descr="http://www.tysto.com/articles05/pics/foole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038600"/>
            <a:ext cx="34036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450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52400" y="228600"/>
            <a:ext cx="88392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6600"/>
                </a:solidFill>
                <a:latin typeface="Times New Roman" panose="02020603050405020304" pitchFamily="18" charset="0"/>
                <a:cs typeface="Times New Roman" panose="02020603050405020304" pitchFamily="18" charset="0"/>
              </a:rPr>
              <a:t>26.  What’s the gram molecular mass of 1-OCTANOL?</a:t>
            </a:r>
          </a:p>
          <a:p>
            <a:pPr eaLnBrk="1" hangingPunct="1">
              <a:spcBef>
                <a:spcPct val="0"/>
              </a:spcBef>
              <a:buFontTx/>
              <a:buNone/>
            </a:pPr>
            <a:endParaRPr lang="en-US" altLang="en-US" sz="1800" dirty="0">
              <a:solidFill>
                <a:prstClr val="black"/>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7200" dirty="0">
                <a:solidFill>
                  <a:prstClr val="black"/>
                </a:solidFill>
                <a:latin typeface="Times New Roman" panose="02020603050405020304" pitchFamily="18" charset="0"/>
                <a:cs typeface="Times New Roman" panose="02020603050405020304" pitchFamily="18" charset="0"/>
              </a:rPr>
              <a:t>C</a:t>
            </a:r>
            <a:r>
              <a:rPr lang="en-US" altLang="en-US" sz="7200" baseline="-25000" dirty="0">
                <a:solidFill>
                  <a:prstClr val="black"/>
                </a:solidFill>
                <a:latin typeface="Times New Roman" panose="02020603050405020304" pitchFamily="18" charset="0"/>
                <a:cs typeface="Times New Roman" panose="02020603050405020304" pitchFamily="18" charset="0"/>
              </a:rPr>
              <a:t>8</a:t>
            </a:r>
            <a:r>
              <a:rPr lang="en-US" altLang="en-US" sz="7200" dirty="0">
                <a:solidFill>
                  <a:prstClr val="black"/>
                </a:solidFill>
                <a:latin typeface="Times New Roman" panose="02020603050405020304" pitchFamily="18" charset="0"/>
                <a:cs typeface="Times New Roman" panose="02020603050405020304" pitchFamily="18" charset="0"/>
              </a:rPr>
              <a:t>H</a:t>
            </a:r>
            <a:r>
              <a:rPr lang="en-US" altLang="en-US" sz="7200" baseline="-25000" dirty="0">
                <a:solidFill>
                  <a:prstClr val="black"/>
                </a:solidFill>
                <a:latin typeface="Times New Roman" panose="02020603050405020304" pitchFamily="18" charset="0"/>
                <a:cs typeface="Times New Roman" panose="02020603050405020304" pitchFamily="18" charset="0"/>
              </a:rPr>
              <a:t>16</a:t>
            </a:r>
            <a:r>
              <a:rPr lang="en-US" altLang="en-US" sz="7200" dirty="0">
                <a:solidFill>
                  <a:prstClr val="black"/>
                </a:solidFill>
                <a:latin typeface="Times New Roman" panose="02020603050405020304" pitchFamily="18" charset="0"/>
                <a:cs typeface="Times New Roman" panose="02020603050405020304" pitchFamily="18" charset="0"/>
              </a:rPr>
              <a:t>OH</a:t>
            </a:r>
            <a:endParaRPr lang="en-US" altLang="en-US" sz="7200" baseline="-25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304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0" y="-42203"/>
            <a:ext cx="89916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6600"/>
                </a:solidFill>
                <a:latin typeface="Times New Roman" panose="02020603050405020304" pitchFamily="18" charset="0"/>
                <a:cs typeface="Times New Roman" panose="02020603050405020304" pitchFamily="18" charset="0"/>
              </a:rPr>
              <a:t>26.  What’s the gram molecular mass of 1- OCTANOL?</a:t>
            </a:r>
          </a:p>
          <a:p>
            <a:pPr eaLnBrk="1" hangingPunct="1">
              <a:spcBef>
                <a:spcPct val="0"/>
              </a:spcBef>
              <a:buFontTx/>
              <a:buNone/>
            </a:pPr>
            <a:endParaRPr lang="en-US" altLang="en-US" sz="1800" dirty="0">
              <a:solidFill>
                <a:prstClr val="black"/>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6000" dirty="0">
                <a:solidFill>
                  <a:prstClr val="black"/>
                </a:solidFill>
                <a:latin typeface="Times New Roman" panose="02020603050405020304" pitchFamily="18" charset="0"/>
                <a:cs typeface="Times New Roman" panose="02020603050405020304" pitchFamily="18" charset="0"/>
              </a:rPr>
              <a:t>C</a:t>
            </a:r>
            <a:r>
              <a:rPr lang="en-US" altLang="en-US" sz="6000" baseline="-25000" dirty="0">
                <a:solidFill>
                  <a:prstClr val="black"/>
                </a:solidFill>
                <a:latin typeface="Times New Roman" panose="02020603050405020304" pitchFamily="18" charset="0"/>
                <a:cs typeface="Times New Roman" panose="02020603050405020304" pitchFamily="18" charset="0"/>
              </a:rPr>
              <a:t>8</a:t>
            </a:r>
            <a:r>
              <a:rPr lang="en-US" altLang="en-US" sz="6000" dirty="0">
                <a:solidFill>
                  <a:prstClr val="black"/>
                </a:solidFill>
                <a:latin typeface="Times New Roman" panose="02020603050405020304" pitchFamily="18" charset="0"/>
                <a:cs typeface="Times New Roman" panose="02020603050405020304" pitchFamily="18" charset="0"/>
              </a:rPr>
              <a:t>H</a:t>
            </a:r>
            <a:r>
              <a:rPr lang="en-US" altLang="en-US" sz="6000" baseline="-25000" dirty="0">
                <a:solidFill>
                  <a:prstClr val="black"/>
                </a:solidFill>
                <a:latin typeface="Times New Roman" panose="02020603050405020304" pitchFamily="18" charset="0"/>
                <a:cs typeface="Times New Roman" panose="02020603050405020304" pitchFamily="18" charset="0"/>
              </a:rPr>
              <a:t>16</a:t>
            </a:r>
            <a:r>
              <a:rPr lang="en-US" altLang="en-US" sz="6000" dirty="0">
                <a:solidFill>
                  <a:prstClr val="black"/>
                </a:solidFill>
                <a:latin typeface="Times New Roman" panose="02020603050405020304" pitchFamily="18" charset="0"/>
                <a:cs typeface="Times New Roman" panose="02020603050405020304" pitchFamily="18" charset="0"/>
              </a:rPr>
              <a:t>OH</a:t>
            </a:r>
          </a:p>
          <a:p>
            <a:pPr eaLnBrk="1" hangingPunct="1">
              <a:spcBef>
                <a:spcPct val="0"/>
              </a:spcBef>
              <a:buFontTx/>
              <a:buNone/>
            </a:pPr>
            <a:r>
              <a:rPr lang="en-US" altLang="en-US" sz="2800" baseline="-25000" dirty="0">
                <a:solidFill>
                  <a:prstClr val="black"/>
                </a:solidFill>
                <a:latin typeface="Times New Roman" panose="02020603050405020304" pitchFamily="18" charset="0"/>
                <a:cs typeface="Times New Roman" panose="02020603050405020304" pitchFamily="18" charset="0"/>
              </a:rPr>
              <a:t> </a:t>
            </a:r>
            <a:r>
              <a:rPr lang="en-US" altLang="en-US" sz="5400" baseline="-25000" dirty="0">
                <a:solidFill>
                  <a:prstClr val="black"/>
                </a:solidFill>
                <a:latin typeface="Times New Roman" panose="02020603050405020304" pitchFamily="18" charset="0"/>
                <a:cs typeface="Times New Roman" panose="02020603050405020304" pitchFamily="18" charset="0"/>
              </a:rPr>
              <a:t>C    </a:t>
            </a:r>
            <a:r>
              <a:rPr lang="en-US" altLang="en-US" sz="5400" baseline="-25000" dirty="0">
                <a:solidFill>
                  <a:srgbClr val="E6E0EC"/>
                </a:solidFill>
                <a:latin typeface="Times New Roman" panose="02020603050405020304" pitchFamily="18" charset="0"/>
                <a:cs typeface="Times New Roman" panose="02020603050405020304" pitchFamily="18" charset="0"/>
              </a:rPr>
              <a:t>8 X 12g = 96 g</a:t>
            </a:r>
            <a:br>
              <a:rPr lang="en-US" altLang="en-US" sz="5400" baseline="-25000" dirty="0">
                <a:solidFill>
                  <a:srgbClr val="E6E0EC"/>
                </a:solidFill>
                <a:latin typeface="Times New Roman" panose="02020603050405020304" pitchFamily="18" charset="0"/>
                <a:cs typeface="Times New Roman" panose="02020603050405020304" pitchFamily="18" charset="0"/>
              </a:rPr>
            </a:br>
            <a:r>
              <a:rPr lang="en-US" altLang="en-US" sz="5400" baseline="-25000" dirty="0">
                <a:solidFill>
                  <a:prstClr val="black"/>
                </a:solidFill>
                <a:latin typeface="Times New Roman" panose="02020603050405020304" pitchFamily="18" charset="0"/>
                <a:cs typeface="Times New Roman" panose="02020603050405020304" pitchFamily="18" charset="0"/>
              </a:rPr>
              <a:t>H   </a:t>
            </a:r>
            <a:r>
              <a:rPr lang="en-US" altLang="en-US" sz="5400" baseline="-25000" dirty="0">
                <a:solidFill>
                  <a:srgbClr val="E6E0EC"/>
                </a:solidFill>
                <a:latin typeface="Times New Roman" panose="02020603050405020304" pitchFamily="18" charset="0"/>
                <a:cs typeface="Times New Roman" panose="02020603050405020304" pitchFamily="18" charset="0"/>
              </a:rPr>
              <a:t>16 X 1 g = 16 g</a:t>
            </a:r>
            <a:br>
              <a:rPr lang="en-US" altLang="en-US" sz="5400" baseline="-25000" dirty="0">
                <a:solidFill>
                  <a:srgbClr val="E6E0EC"/>
                </a:solidFill>
                <a:latin typeface="Times New Roman" panose="02020603050405020304" pitchFamily="18" charset="0"/>
                <a:cs typeface="Times New Roman" panose="02020603050405020304" pitchFamily="18" charset="0"/>
              </a:rPr>
            </a:br>
            <a:r>
              <a:rPr lang="en-US" altLang="en-US" sz="5400" baseline="-25000" dirty="0">
                <a:solidFill>
                  <a:prstClr val="black"/>
                </a:solidFill>
                <a:latin typeface="Times New Roman" panose="02020603050405020304" pitchFamily="18" charset="0"/>
                <a:cs typeface="Times New Roman" panose="02020603050405020304" pitchFamily="18" charset="0"/>
              </a:rPr>
              <a:t>O   </a:t>
            </a:r>
            <a:r>
              <a:rPr lang="en-US" altLang="en-US" sz="5400" baseline="-25000" dirty="0">
                <a:solidFill>
                  <a:srgbClr val="E6E0EC"/>
                </a:solidFill>
                <a:latin typeface="Times New Roman" panose="02020603050405020304" pitchFamily="18" charset="0"/>
                <a:cs typeface="Times New Roman" panose="02020603050405020304" pitchFamily="18" charset="0"/>
              </a:rPr>
              <a:t>1 X 16 g = 16 g</a:t>
            </a:r>
            <a:br>
              <a:rPr lang="en-US" altLang="en-US" sz="5400" baseline="-25000" dirty="0">
                <a:solidFill>
                  <a:srgbClr val="E6E0EC"/>
                </a:solidFill>
                <a:latin typeface="Times New Roman" panose="02020603050405020304" pitchFamily="18" charset="0"/>
                <a:cs typeface="Times New Roman" panose="02020603050405020304" pitchFamily="18" charset="0"/>
              </a:rPr>
            </a:br>
            <a:r>
              <a:rPr lang="en-US" altLang="en-US" sz="5400" baseline="-25000" dirty="0">
                <a:solidFill>
                  <a:prstClr val="black"/>
                </a:solidFill>
                <a:latin typeface="Times New Roman" panose="02020603050405020304" pitchFamily="18" charset="0"/>
                <a:cs typeface="Times New Roman" panose="02020603050405020304" pitchFamily="18" charset="0"/>
              </a:rPr>
              <a:t>H      </a:t>
            </a:r>
            <a:r>
              <a:rPr lang="en-US" altLang="en-US" sz="5400" baseline="-25000" dirty="0">
                <a:solidFill>
                  <a:srgbClr val="E6E0EC"/>
                </a:solidFill>
                <a:latin typeface="Times New Roman" panose="02020603050405020304" pitchFamily="18" charset="0"/>
                <a:cs typeface="Times New Roman" panose="02020603050405020304" pitchFamily="18" charset="0"/>
              </a:rPr>
              <a:t>1 X 1 g = 1 g</a:t>
            </a:r>
          </a:p>
          <a:p>
            <a:pPr eaLnBrk="1" hangingPunct="1">
              <a:spcBef>
                <a:spcPct val="0"/>
              </a:spcBef>
              <a:buFontTx/>
              <a:buNone/>
            </a:pPr>
            <a:r>
              <a:rPr lang="en-US" altLang="en-US" sz="5400" baseline="-25000" dirty="0">
                <a:solidFill>
                  <a:srgbClr val="E6E0EC"/>
                </a:solidFill>
                <a:latin typeface="Times New Roman" panose="02020603050405020304" pitchFamily="18" charset="0"/>
                <a:cs typeface="Times New Roman" panose="02020603050405020304" pitchFamily="18" charset="0"/>
              </a:rPr>
              <a:t>                        </a:t>
            </a:r>
            <a:r>
              <a:rPr lang="en-US" altLang="en-US" sz="7200" baseline="-25000" dirty="0">
                <a:solidFill>
                  <a:srgbClr val="E6E0EC"/>
                </a:solidFill>
                <a:latin typeface="Times New Roman" panose="02020603050405020304" pitchFamily="18" charset="0"/>
                <a:cs typeface="Times New Roman" panose="02020603050405020304" pitchFamily="18" charset="0"/>
              </a:rPr>
              <a:t>119 g/mole</a:t>
            </a:r>
            <a:endParaRPr lang="en-US" altLang="en-US" sz="9600" baseline="-25000" dirty="0">
              <a:solidFill>
                <a:srgbClr val="E6E0EC"/>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29B94D49-78E6-4499-8C16-C557A3C03949}"/>
              </a:ext>
            </a:extLst>
          </p:cNvPr>
          <p:cNvCxnSpPr/>
          <p:nvPr/>
        </p:nvCxnSpPr>
        <p:spPr>
          <a:xfrm>
            <a:off x="0" y="1676400"/>
            <a:ext cx="480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A5192E3-C2C5-6699-F2BE-AF90E66C3937}"/>
              </a:ext>
            </a:extLst>
          </p:cNvPr>
          <p:cNvCxnSpPr/>
          <p:nvPr/>
        </p:nvCxnSpPr>
        <p:spPr>
          <a:xfrm>
            <a:off x="0" y="4267200"/>
            <a:ext cx="480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30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0" y="-42203"/>
            <a:ext cx="89916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6600"/>
                </a:solidFill>
                <a:latin typeface="Times New Roman" panose="02020603050405020304" pitchFamily="18" charset="0"/>
                <a:cs typeface="Times New Roman" panose="02020603050405020304" pitchFamily="18" charset="0"/>
              </a:rPr>
              <a:t>26.  What’s the gram molecular mass of 1- OCTANOL?</a:t>
            </a:r>
          </a:p>
          <a:p>
            <a:pPr eaLnBrk="1" hangingPunct="1">
              <a:spcBef>
                <a:spcPct val="0"/>
              </a:spcBef>
              <a:buFontTx/>
              <a:buNone/>
            </a:pPr>
            <a:endParaRPr lang="en-US" altLang="en-US" sz="1800" dirty="0">
              <a:solidFill>
                <a:prstClr val="black"/>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6000" dirty="0">
                <a:solidFill>
                  <a:prstClr val="black"/>
                </a:solidFill>
                <a:latin typeface="Times New Roman" panose="02020603050405020304" pitchFamily="18" charset="0"/>
                <a:cs typeface="Times New Roman" panose="02020603050405020304" pitchFamily="18" charset="0"/>
              </a:rPr>
              <a:t>C</a:t>
            </a:r>
            <a:r>
              <a:rPr lang="en-US" altLang="en-US" sz="6000" baseline="-25000" dirty="0">
                <a:solidFill>
                  <a:prstClr val="black"/>
                </a:solidFill>
                <a:latin typeface="Times New Roman" panose="02020603050405020304" pitchFamily="18" charset="0"/>
                <a:cs typeface="Times New Roman" panose="02020603050405020304" pitchFamily="18" charset="0"/>
              </a:rPr>
              <a:t>8</a:t>
            </a:r>
            <a:r>
              <a:rPr lang="en-US" altLang="en-US" sz="6000" dirty="0">
                <a:solidFill>
                  <a:prstClr val="black"/>
                </a:solidFill>
                <a:latin typeface="Times New Roman" panose="02020603050405020304" pitchFamily="18" charset="0"/>
                <a:cs typeface="Times New Roman" panose="02020603050405020304" pitchFamily="18" charset="0"/>
              </a:rPr>
              <a:t>H</a:t>
            </a:r>
            <a:r>
              <a:rPr lang="en-US" altLang="en-US" sz="6000" baseline="-25000" dirty="0">
                <a:solidFill>
                  <a:prstClr val="black"/>
                </a:solidFill>
                <a:latin typeface="Times New Roman" panose="02020603050405020304" pitchFamily="18" charset="0"/>
                <a:cs typeface="Times New Roman" panose="02020603050405020304" pitchFamily="18" charset="0"/>
              </a:rPr>
              <a:t>16</a:t>
            </a:r>
            <a:r>
              <a:rPr lang="en-US" altLang="en-US" sz="6000" dirty="0">
                <a:solidFill>
                  <a:prstClr val="black"/>
                </a:solidFill>
                <a:latin typeface="Times New Roman" panose="02020603050405020304" pitchFamily="18" charset="0"/>
                <a:cs typeface="Times New Roman" panose="02020603050405020304" pitchFamily="18" charset="0"/>
              </a:rPr>
              <a:t>OH</a:t>
            </a:r>
          </a:p>
          <a:p>
            <a:pPr eaLnBrk="1" hangingPunct="1">
              <a:spcBef>
                <a:spcPct val="0"/>
              </a:spcBef>
              <a:buFontTx/>
              <a:buNone/>
            </a:pPr>
            <a:r>
              <a:rPr lang="en-US" altLang="en-US" sz="2800" baseline="-25000" dirty="0">
                <a:solidFill>
                  <a:prstClr val="black"/>
                </a:solidFill>
                <a:latin typeface="Times New Roman" panose="02020603050405020304" pitchFamily="18" charset="0"/>
                <a:cs typeface="Times New Roman" panose="02020603050405020304" pitchFamily="18" charset="0"/>
              </a:rPr>
              <a:t> </a:t>
            </a:r>
            <a:r>
              <a:rPr lang="en-US" altLang="en-US" sz="5400" baseline="-25000" dirty="0">
                <a:solidFill>
                  <a:prstClr val="black"/>
                </a:solidFill>
                <a:latin typeface="Times New Roman" panose="02020603050405020304" pitchFamily="18" charset="0"/>
                <a:cs typeface="Times New Roman" panose="02020603050405020304" pitchFamily="18" charset="0"/>
              </a:rPr>
              <a:t>C    8 </a:t>
            </a:r>
            <a:r>
              <a:rPr lang="en-US" altLang="en-US" sz="5400" baseline="-25000" dirty="0">
                <a:solidFill>
                  <a:srgbClr val="E6E0EC"/>
                </a:solidFill>
                <a:latin typeface="Times New Roman" panose="02020603050405020304" pitchFamily="18" charset="0"/>
                <a:cs typeface="Times New Roman" panose="02020603050405020304" pitchFamily="18" charset="0"/>
              </a:rPr>
              <a:t>X  12g  =  96 g</a:t>
            </a:r>
            <a:br>
              <a:rPr lang="en-US" altLang="en-US" sz="5400" baseline="-25000" dirty="0">
                <a:solidFill>
                  <a:srgbClr val="E6E0EC"/>
                </a:solidFill>
                <a:latin typeface="Times New Roman" panose="02020603050405020304" pitchFamily="18" charset="0"/>
                <a:cs typeface="Times New Roman" panose="02020603050405020304" pitchFamily="18" charset="0"/>
              </a:rPr>
            </a:br>
            <a:r>
              <a:rPr lang="en-US" altLang="en-US" sz="5400" baseline="-25000" dirty="0">
                <a:solidFill>
                  <a:prstClr val="black"/>
                </a:solidFill>
                <a:latin typeface="Times New Roman" panose="02020603050405020304" pitchFamily="18" charset="0"/>
                <a:cs typeface="Times New Roman" panose="02020603050405020304" pitchFamily="18" charset="0"/>
              </a:rPr>
              <a:t>H   16 </a:t>
            </a:r>
            <a:r>
              <a:rPr lang="en-US" altLang="en-US" sz="5400" baseline="-25000" dirty="0">
                <a:solidFill>
                  <a:srgbClr val="E6E0EC"/>
                </a:solidFill>
                <a:latin typeface="Times New Roman" panose="02020603050405020304" pitchFamily="18" charset="0"/>
                <a:cs typeface="Times New Roman" panose="02020603050405020304" pitchFamily="18" charset="0"/>
              </a:rPr>
              <a:t>X   1 g  = 16 g</a:t>
            </a:r>
            <a:br>
              <a:rPr lang="en-US" altLang="en-US" sz="5400" baseline="-25000" dirty="0">
                <a:solidFill>
                  <a:srgbClr val="E6E0EC"/>
                </a:solidFill>
                <a:latin typeface="Times New Roman" panose="02020603050405020304" pitchFamily="18" charset="0"/>
                <a:cs typeface="Times New Roman" panose="02020603050405020304" pitchFamily="18" charset="0"/>
              </a:rPr>
            </a:br>
            <a:r>
              <a:rPr lang="en-US" altLang="en-US" sz="5400" baseline="-25000" dirty="0">
                <a:solidFill>
                  <a:prstClr val="black"/>
                </a:solidFill>
                <a:latin typeface="Times New Roman" panose="02020603050405020304" pitchFamily="18" charset="0"/>
                <a:cs typeface="Times New Roman" panose="02020603050405020304" pitchFamily="18" charset="0"/>
              </a:rPr>
              <a:t>O     1 </a:t>
            </a:r>
            <a:r>
              <a:rPr lang="en-US" altLang="en-US" sz="5400" baseline="-25000" dirty="0">
                <a:solidFill>
                  <a:srgbClr val="E6E0EC"/>
                </a:solidFill>
                <a:latin typeface="Times New Roman" panose="02020603050405020304" pitchFamily="18" charset="0"/>
                <a:cs typeface="Times New Roman" panose="02020603050405020304" pitchFamily="18" charset="0"/>
              </a:rPr>
              <a:t>X 16 g  = 16 g</a:t>
            </a:r>
            <a:br>
              <a:rPr lang="en-US" altLang="en-US" sz="5400" baseline="-25000" dirty="0">
                <a:solidFill>
                  <a:srgbClr val="E6E0EC"/>
                </a:solidFill>
                <a:latin typeface="Times New Roman" panose="02020603050405020304" pitchFamily="18" charset="0"/>
                <a:cs typeface="Times New Roman" panose="02020603050405020304" pitchFamily="18" charset="0"/>
              </a:rPr>
            </a:br>
            <a:r>
              <a:rPr lang="en-US" altLang="en-US" sz="5400" baseline="-25000" dirty="0">
                <a:solidFill>
                  <a:prstClr val="black"/>
                </a:solidFill>
                <a:latin typeface="Times New Roman" panose="02020603050405020304" pitchFamily="18" charset="0"/>
                <a:cs typeface="Times New Roman" panose="02020603050405020304" pitchFamily="18" charset="0"/>
              </a:rPr>
              <a:t>H     1 </a:t>
            </a:r>
            <a:r>
              <a:rPr lang="en-US" altLang="en-US" sz="5400" baseline="-25000" dirty="0">
                <a:solidFill>
                  <a:srgbClr val="E6E0EC"/>
                </a:solidFill>
                <a:latin typeface="Times New Roman" panose="02020603050405020304" pitchFamily="18" charset="0"/>
                <a:cs typeface="Times New Roman" panose="02020603050405020304" pitchFamily="18" charset="0"/>
              </a:rPr>
              <a:t>X  1 g  =   1 g</a:t>
            </a:r>
          </a:p>
          <a:p>
            <a:pPr eaLnBrk="1" hangingPunct="1">
              <a:spcBef>
                <a:spcPct val="0"/>
              </a:spcBef>
              <a:buFontTx/>
              <a:buNone/>
            </a:pPr>
            <a:r>
              <a:rPr lang="en-US" altLang="en-US" sz="5400" baseline="-25000" dirty="0">
                <a:solidFill>
                  <a:prstClr val="black"/>
                </a:solidFill>
                <a:latin typeface="Times New Roman" panose="02020603050405020304" pitchFamily="18" charset="0"/>
                <a:cs typeface="Times New Roman" panose="02020603050405020304" pitchFamily="18" charset="0"/>
              </a:rPr>
              <a:t>                         </a:t>
            </a:r>
            <a:endParaRPr lang="en-US" altLang="en-US" sz="7200" baseline="-25000" dirty="0">
              <a:solidFill>
                <a:prstClr val="black"/>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29B94D49-78E6-4499-8C16-C557A3C03949}"/>
              </a:ext>
            </a:extLst>
          </p:cNvPr>
          <p:cNvCxnSpPr/>
          <p:nvPr/>
        </p:nvCxnSpPr>
        <p:spPr>
          <a:xfrm>
            <a:off x="0" y="1676400"/>
            <a:ext cx="480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E091F4F-33DE-4157-95DF-8BDBE300FF23}"/>
              </a:ext>
            </a:extLst>
          </p:cNvPr>
          <p:cNvCxnSpPr/>
          <p:nvPr/>
        </p:nvCxnSpPr>
        <p:spPr>
          <a:xfrm>
            <a:off x="0" y="4267200"/>
            <a:ext cx="480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95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0" y="-42203"/>
            <a:ext cx="89916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6600"/>
                </a:solidFill>
                <a:latin typeface="Times New Roman" panose="02020603050405020304" pitchFamily="18" charset="0"/>
                <a:cs typeface="Times New Roman" panose="02020603050405020304" pitchFamily="18" charset="0"/>
              </a:rPr>
              <a:t>26.  What’s the gram molecular mass of 1- OCTANOL?</a:t>
            </a:r>
          </a:p>
          <a:p>
            <a:pPr eaLnBrk="1" hangingPunct="1">
              <a:spcBef>
                <a:spcPct val="0"/>
              </a:spcBef>
              <a:buFontTx/>
              <a:buNone/>
            </a:pPr>
            <a:endParaRPr lang="en-US" altLang="en-US" sz="1800" dirty="0">
              <a:solidFill>
                <a:prstClr val="black"/>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6000" dirty="0">
                <a:solidFill>
                  <a:prstClr val="black"/>
                </a:solidFill>
                <a:latin typeface="Times New Roman" panose="02020603050405020304" pitchFamily="18" charset="0"/>
                <a:cs typeface="Times New Roman" panose="02020603050405020304" pitchFamily="18" charset="0"/>
              </a:rPr>
              <a:t>C</a:t>
            </a:r>
            <a:r>
              <a:rPr lang="en-US" altLang="en-US" sz="6000" baseline="-25000" dirty="0">
                <a:solidFill>
                  <a:prstClr val="black"/>
                </a:solidFill>
                <a:latin typeface="Times New Roman" panose="02020603050405020304" pitchFamily="18" charset="0"/>
                <a:cs typeface="Times New Roman" panose="02020603050405020304" pitchFamily="18" charset="0"/>
              </a:rPr>
              <a:t>8</a:t>
            </a:r>
            <a:r>
              <a:rPr lang="en-US" altLang="en-US" sz="6000" dirty="0">
                <a:solidFill>
                  <a:prstClr val="black"/>
                </a:solidFill>
                <a:latin typeface="Times New Roman" panose="02020603050405020304" pitchFamily="18" charset="0"/>
                <a:cs typeface="Times New Roman" panose="02020603050405020304" pitchFamily="18" charset="0"/>
              </a:rPr>
              <a:t>H</a:t>
            </a:r>
            <a:r>
              <a:rPr lang="en-US" altLang="en-US" sz="6000" baseline="-25000" dirty="0">
                <a:solidFill>
                  <a:prstClr val="black"/>
                </a:solidFill>
                <a:latin typeface="Times New Roman" panose="02020603050405020304" pitchFamily="18" charset="0"/>
                <a:cs typeface="Times New Roman" panose="02020603050405020304" pitchFamily="18" charset="0"/>
              </a:rPr>
              <a:t>16</a:t>
            </a:r>
            <a:r>
              <a:rPr lang="en-US" altLang="en-US" sz="6000" dirty="0">
                <a:solidFill>
                  <a:prstClr val="black"/>
                </a:solidFill>
                <a:latin typeface="Times New Roman" panose="02020603050405020304" pitchFamily="18" charset="0"/>
                <a:cs typeface="Times New Roman" panose="02020603050405020304" pitchFamily="18" charset="0"/>
              </a:rPr>
              <a:t>OH</a:t>
            </a:r>
          </a:p>
          <a:p>
            <a:pPr eaLnBrk="1" hangingPunct="1">
              <a:spcBef>
                <a:spcPct val="0"/>
              </a:spcBef>
              <a:buFontTx/>
              <a:buNone/>
            </a:pPr>
            <a:r>
              <a:rPr lang="en-US" altLang="en-US" sz="2800" baseline="-25000" dirty="0">
                <a:solidFill>
                  <a:prstClr val="black"/>
                </a:solidFill>
                <a:latin typeface="Times New Roman" panose="02020603050405020304" pitchFamily="18" charset="0"/>
                <a:cs typeface="Times New Roman" panose="02020603050405020304" pitchFamily="18" charset="0"/>
              </a:rPr>
              <a:t> </a:t>
            </a:r>
            <a:r>
              <a:rPr lang="en-US" altLang="en-US" sz="5400" baseline="-25000" dirty="0">
                <a:solidFill>
                  <a:prstClr val="black"/>
                </a:solidFill>
                <a:latin typeface="Times New Roman" panose="02020603050405020304" pitchFamily="18" charset="0"/>
                <a:cs typeface="Times New Roman" panose="02020603050405020304" pitchFamily="18" charset="0"/>
              </a:rPr>
              <a:t>C    8 X  12g  =  96 g</a:t>
            </a:r>
            <a:br>
              <a:rPr lang="en-US" altLang="en-US" sz="5400" baseline="-25000" dirty="0">
                <a:solidFill>
                  <a:prstClr val="black"/>
                </a:solidFill>
                <a:latin typeface="Times New Roman" panose="02020603050405020304" pitchFamily="18" charset="0"/>
                <a:cs typeface="Times New Roman" panose="02020603050405020304" pitchFamily="18" charset="0"/>
              </a:rPr>
            </a:br>
            <a:r>
              <a:rPr lang="en-US" altLang="en-US" sz="5400" baseline="-25000" dirty="0">
                <a:solidFill>
                  <a:prstClr val="black"/>
                </a:solidFill>
                <a:latin typeface="Times New Roman" panose="02020603050405020304" pitchFamily="18" charset="0"/>
                <a:cs typeface="Times New Roman" panose="02020603050405020304" pitchFamily="18" charset="0"/>
              </a:rPr>
              <a:t>H   16 X   1g  =  16 g</a:t>
            </a:r>
            <a:r>
              <a:rPr lang="en-US" altLang="en-US" sz="5400" baseline="-25000" dirty="0">
                <a:solidFill>
                  <a:srgbClr val="E6E0EC"/>
                </a:solidFill>
                <a:latin typeface="Times New Roman" panose="02020603050405020304" pitchFamily="18" charset="0"/>
                <a:cs typeface="Times New Roman" panose="02020603050405020304" pitchFamily="18" charset="0"/>
              </a:rPr>
              <a:t>1 g  = 16 g</a:t>
            </a:r>
            <a:br>
              <a:rPr lang="en-US" altLang="en-US" sz="5400" baseline="-25000" dirty="0">
                <a:solidFill>
                  <a:srgbClr val="E6E0EC"/>
                </a:solidFill>
                <a:latin typeface="Times New Roman" panose="02020603050405020304" pitchFamily="18" charset="0"/>
                <a:cs typeface="Times New Roman" panose="02020603050405020304" pitchFamily="18" charset="0"/>
              </a:rPr>
            </a:br>
            <a:r>
              <a:rPr lang="en-US" altLang="en-US" sz="5400" baseline="-25000" dirty="0">
                <a:solidFill>
                  <a:prstClr val="black"/>
                </a:solidFill>
                <a:latin typeface="Times New Roman" panose="02020603050405020304" pitchFamily="18" charset="0"/>
                <a:cs typeface="Times New Roman" panose="02020603050405020304" pitchFamily="18" charset="0"/>
              </a:rPr>
              <a:t>O     1 X </a:t>
            </a:r>
            <a:r>
              <a:rPr lang="en-US" altLang="en-US" sz="5400" baseline="-25000" dirty="0">
                <a:solidFill>
                  <a:schemeClr val="tx1">
                    <a:lumMod val="95000"/>
                    <a:lumOff val="5000"/>
                  </a:schemeClr>
                </a:solidFill>
                <a:latin typeface="Times New Roman" panose="02020603050405020304" pitchFamily="18" charset="0"/>
                <a:cs typeface="Times New Roman" panose="02020603050405020304" pitchFamily="18" charset="0"/>
              </a:rPr>
              <a:t>16 g  = 16 g</a:t>
            </a:r>
            <a:br>
              <a:rPr lang="en-US" altLang="en-US" sz="5400" baseline="-25000" dirty="0">
                <a:solidFill>
                  <a:srgbClr val="E6E0EC"/>
                </a:solidFill>
                <a:latin typeface="Times New Roman" panose="02020603050405020304" pitchFamily="18" charset="0"/>
                <a:cs typeface="Times New Roman" panose="02020603050405020304" pitchFamily="18" charset="0"/>
              </a:rPr>
            </a:br>
            <a:r>
              <a:rPr lang="en-US" altLang="en-US" sz="5400" baseline="-25000" dirty="0">
                <a:solidFill>
                  <a:prstClr val="black"/>
                </a:solidFill>
                <a:latin typeface="Times New Roman" panose="02020603050405020304" pitchFamily="18" charset="0"/>
                <a:cs typeface="Times New Roman" panose="02020603050405020304" pitchFamily="18" charset="0"/>
              </a:rPr>
              <a:t>H     1 </a:t>
            </a:r>
            <a:r>
              <a:rPr lang="en-US" altLang="en-US" sz="5400" baseline="-25000" dirty="0">
                <a:solidFill>
                  <a:schemeClr val="tx1">
                    <a:lumMod val="95000"/>
                    <a:lumOff val="5000"/>
                  </a:schemeClr>
                </a:solidFill>
                <a:latin typeface="Times New Roman" panose="02020603050405020304" pitchFamily="18" charset="0"/>
                <a:cs typeface="Times New Roman" panose="02020603050405020304" pitchFamily="18" charset="0"/>
              </a:rPr>
              <a:t>X   1 g  =   1 g</a:t>
            </a:r>
          </a:p>
          <a:p>
            <a:pPr eaLnBrk="1" hangingPunct="1">
              <a:spcBef>
                <a:spcPct val="0"/>
              </a:spcBef>
              <a:buFontTx/>
              <a:buNone/>
            </a:pPr>
            <a:r>
              <a:rPr lang="en-US" altLang="en-US" sz="5400" baseline="-25000" dirty="0">
                <a:solidFill>
                  <a:prstClr val="black"/>
                </a:solidFill>
                <a:latin typeface="Times New Roman" panose="02020603050405020304" pitchFamily="18" charset="0"/>
                <a:cs typeface="Times New Roman" panose="02020603050405020304" pitchFamily="18" charset="0"/>
              </a:rPr>
              <a:t>                        </a:t>
            </a:r>
            <a:r>
              <a:rPr lang="en-US" altLang="en-US" sz="5400" baseline="-25000" dirty="0">
                <a:solidFill>
                  <a:srgbClr val="E6E0EC"/>
                </a:solidFill>
                <a:latin typeface="Times New Roman" panose="02020603050405020304" pitchFamily="18" charset="0"/>
                <a:cs typeface="Times New Roman" panose="02020603050405020304" pitchFamily="18" charset="0"/>
              </a:rPr>
              <a:t>119 g/m</a:t>
            </a:r>
            <a:r>
              <a:rPr lang="en-US" altLang="en-US" sz="7200" baseline="-25000" dirty="0">
                <a:solidFill>
                  <a:srgbClr val="E6E0EC"/>
                </a:solidFill>
                <a:latin typeface="Times New Roman" panose="02020603050405020304" pitchFamily="18" charset="0"/>
                <a:cs typeface="Times New Roman" panose="02020603050405020304" pitchFamily="18" charset="0"/>
              </a:rPr>
              <a:t>ole</a:t>
            </a:r>
            <a:endParaRPr lang="en-US" altLang="en-US" sz="9600" baseline="-25000" dirty="0">
              <a:solidFill>
                <a:srgbClr val="E6E0EC"/>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29B94D49-78E6-4499-8C16-C557A3C03949}"/>
              </a:ext>
            </a:extLst>
          </p:cNvPr>
          <p:cNvCxnSpPr/>
          <p:nvPr/>
        </p:nvCxnSpPr>
        <p:spPr>
          <a:xfrm>
            <a:off x="0" y="1600200"/>
            <a:ext cx="480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34528BFB-A479-D1D7-3456-39C3932DEC1C}"/>
              </a:ext>
            </a:extLst>
          </p:cNvPr>
          <p:cNvCxnSpPr/>
          <p:nvPr/>
        </p:nvCxnSpPr>
        <p:spPr>
          <a:xfrm>
            <a:off x="0" y="4267200"/>
            <a:ext cx="480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197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0" y="-42203"/>
            <a:ext cx="89916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6600"/>
                </a:solidFill>
                <a:latin typeface="Times New Roman" panose="02020603050405020304" pitchFamily="18" charset="0"/>
                <a:cs typeface="Times New Roman" panose="02020603050405020304" pitchFamily="18" charset="0"/>
              </a:rPr>
              <a:t>26.  What’s the gram molecular mass of 1- OCTANOL?</a:t>
            </a:r>
          </a:p>
          <a:p>
            <a:pPr eaLnBrk="1" hangingPunct="1">
              <a:spcBef>
                <a:spcPct val="0"/>
              </a:spcBef>
              <a:buFontTx/>
              <a:buNone/>
            </a:pPr>
            <a:endParaRPr lang="en-US" altLang="en-US" sz="1800" dirty="0">
              <a:solidFill>
                <a:prstClr val="black"/>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6000" dirty="0">
                <a:solidFill>
                  <a:prstClr val="black"/>
                </a:solidFill>
                <a:latin typeface="Times New Roman" panose="02020603050405020304" pitchFamily="18" charset="0"/>
                <a:cs typeface="Times New Roman" panose="02020603050405020304" pitchFamily="18" charset="0"/>
              </a:rPr>
              <a:t>C</a:t>
            </a:r>
            <a:r>
              <a:rPr lang="en-US" altLang="en-US" sz="6000" baseline="-25000" dirty="0">
                <a:solidFill>
                  <a:prstClr val="black"/>
                </a:solidFill>
                <a:latin typeface="Times New Roman" panose="02020603050405020304" pitchFamily="18" charset="0"/>
                <a:cs typeface="Times New Roman" panose="02020603050405020304" pitchFamily="18" charset="0"/>
              </a:rPr>
              <a:t>8</a:t>
            </a:r>
            <a:r>
              <a:rPr lang="en-US" altLang="en-US" sz="6000" dirty="0">
                <a:solidFill>
                  <a:prstClr val="black"/>
                </a:solidFill>
                <a:latin typeface="Times New Roman" panose="02020603050405020304" pitchFamily="18" charset="0"/>
                <a:cs typeface="Times New Roman" panose="02020603050405020304" pitchFamily="18" charset="0"/>
              </a:rPr>
              <a:t>H</a:t>
            </a:r>
            <a:r>
              <a:rPr lang="en-US" altLang="en-US" sz="6000" baseline="-25000" dirty="0">
                <a:solidFill>
                  <a:prstClr val="black"/>
                </a:solidFill>
                <a:latin typeface="Times New Roman" panose="02020603050405020304" pitchFamily="18" charset="0"/>
                <a:cs typeface="Times New Roman" panose="02020603050405020304" pitchFamily="18" charset="0"/>
              </a:rPr>
              <a:t>16</a:t>
            </a:r>
            <a:r>
              <a:rPr lang="en-US" altLang="en-US" sz="6000" dirty="0">
                <a:solidFill>
                  <a:prstClr val="black"/>
                </a:solidFill>
                <a:latin typeface="Times New Roman" panose="02020603050405020304" pitchFamily="18" charset="0"/>
                <a:cs typeface="Times New Roman" panose="02020603050405020304" pitchFamily="18" charset="0"/>
              </a:rPr>
              <a:t>OH</a:t>
            </a:r>
          </a:p>
          <a:p>
            <a:pPr eaLnBrk="1" hangingPunct="1">
              <a:spcBef>
                <a:spcPct val="0"/>
              </a:spcBef>
              <a:buFontTx/>
              <a:buNone/>
            </a:pPr>
            <a:r>
              <a:rPr lang="en-US" altLang="en-US" sz="2800" baseline="-25000" dirty="0">
                <a:solidFill>
                  <a:prstClr val="black"/>
                </a:solidFill>
                <a:latin typeface="Times New Roman" panose="02020603050405020304" pitchFamily="18" charset="0"/>
                <a:cs typeface="Times New Roman" panose="02020603050405020304" pitchFamily="18" charset="0"/>
              </a:rPr>
              <a:t> </a:t>
            </a:r>
            <a:r>
              <a:rPr lang="en-US" altLang="en-US" sz="5400" baseline="-25000" dirty="0">
                <a:solidFill>
                  <a:prstClr val="black"/>
                </a:solidFill>
                <a:latin typeface="Times New Roman" panose="02020603050405020304" pitchFamily="18" charset="0"/>
                <a:cs typeface="Times New Roman" panose="02020603050405020304" pitchFamily="18" charset="0"/>
              </a:rPr>
              <a:t>C    8 X  12g  =  96 g</a:t>
            </a:r>
            <a:br>
              <a:rPr lang="en-US" altLang="en-US" sz="5400" baseline="-25000" dirty="0">
                <a:solidFill>
                  <a:prstClr val="black"/>
                </a:solidFill>
                <a:latin typeface="Times New Roman" panose="02020603050405020304" pitchFamily="18" charset="0"/>
                <a:cs typeface="Times New Roman" panose="02020603050405020304" pitchFamily="18" charset="0"/>
              </a:rPr>
            </a:br>
            <a:r>
              <a:rPr lang="en-US" altLang="en-US" sz="5400" baseline="-25000" dirty="0">
                <a:solidFill>
                  <a:prstClr val="black"/>
                </a:solidFill>
                <a:latin typeface="Times New Roman" panose="02020603050405020304" pitchFamily="18" charset="0"/>
                <a:cs typeface="Times New Roman" panose="02020603050405020304" pitchFamily="18" charset="0"/>
              </a:rPr>
              <a:t>H   16 X   1g  =  16 g</a:t>
            </a:r>
            <a:r>
              <a:rPr lang="en-US" altLang="en-US" sz="5400" baseline="-25000" dirty="0">
                <a:solidFill>
                  <a:srgbClr val="E6E0EC"/>
                </a:solidFill>
                <a:latin typeface="Times New Roman" panose="02020603050405020304" pitchFamily="18" charset="0"/>
                <a:cs typeface="Times New Roman" panose="02020603050405020304" pitchFamily="18" charset="0"/>
              </a:rPr>
              <a:t>1 g  = 16 g</a:t>
            </a:r>
            <a:br>
              <a:rPr lang="en-US" altLang="en-US" sz="5400" baseline="-25000" dirty="0">
                <a:solidFill>
                  <a:srgbClr val="E6E0EC"/>
                </a:solidFill>
                <a:latin typeface="Times New Roman" panose="02020603050405020304" pitchFamily="18" charset="0"/>
                <a:cs typeface="Times New Roman" panose="02020603050405020304" pitchFamily="18" charset="0"/>
              </a:rPr>
            </a:br>
            <a:r>
              <a:rPr lang="en-US" altLang="en-US" sz="5400" baseline="-25000" dirty="0">
                <a:solidFill>
                  <a:prstClr val="black"/>
                </a:solidFill>
                <a:latin typeface="Times New Roman" panose="02020603050405020304" pitchFamily="18" charset="0"/>
                <a:cs typeface="Times New Roman" panose="02020603050405020304" pitchFamily="18" charset="0"/>
              </a:rPr>
              <a:t>O     1 X </a:t>
            </a:r>
            <a:r>
              <a:rPr lang="en-US" altLang="en-US" sz="5400" baseline="-25000" dirty="0">
                <a:solidFill>
                  <a:schemeClr val="tx1">
                    <a:lumMod val="95000"/>
                    <a:lumOff val="5000"/>
                  </a:schemeClr>
                </a:solidFill>
                <a:latin typeface="Times New Roman" panose="02020603050405020304" pitchFamily="18" charset="0"/>
                <a:cs typeface="Times New Roman" panose="02020603050405020304" pitchFamily="18" charset="0"/>
              </a:rPr>
              <a:t>16 g  = 16 g</a:t>
            </a:r>
            <a:br>
              <a:rPr lang="en-US" altLang="en-US" sz="5400" baseline="-25000" dirty="0">
                <a:solidFill>
                  <a:srgbClr val="E6E0EC"/>
                </a:solidFill>
                <a:latin typeface="Times New Roman" panose="02020603050405020304" pitchFamily="18" charset="0"/>
                <a:cs typeface="Times New Roman" panose="02020603050405020304" pitchFamily="18" charset="0"/>
              </a:rPr>
            </a:br>
            <a:r>
              <a:rPr lang="en-US" altLang="en-US" sz="5400" baseline="-25000" dirty="0">
                <a:solidFill>
                  <a:prstClr val="black"/>
                </a:solidFill>
                <a:latin typeface="Times New Roman" panose="02020603050405020304" pitchFamily="18" charset="0"/>
                <a:cs typeface="Times New Roman" panose="02020603050405020304" pitchFamily="18" charset="0"/>
              </a:rPr>
              <a:t>H     1 </a:t>
            </a:r>
            <a:r>
              <a:rPr lang="en-US" altLang="en-US" sz="5400" baseline="-25000" dirty="0">
                <a:solidFill>
                  <a:schemeClr val="tx1">
                    <a:lumMod val="95000"/>
                    <a:lumOff val="5000"/>
                  </a:schemeClr>
                </a:solidFill>
                <a:latin typeface="Times New Roman" panose="02020603050405020304" pitchFamily="18" charset="0"/>
                <a:cs typeface="Times New Roman" panose="02020603050405020304" pitchFamily="18" charset="0"/>
              </a:rPr>
              <a:t>X   1 g  =   1 g</a:t>
            </a:r>
          </a:p>
          <a:p>
            <a:pPr eaLnBrk="1" hangingPunct="1">
              <a:spcBef>
                <a:spcPct val="0"/>
              </a:spcBef>
              <a:buFontTx/>
              <a:buNone/>
            </a:pPr>
            <a:r>
              <a:rPr lang="en-US" altLang="en-US" sz="5400" baseline="-25000" dirty="0">
                <a:solidFill>
                  <a:prstClr val="black"/>
                </a:solidFill>
                <a:latin typeface="Times New Roman" panose="02020603050405020304" pitchFamily="18" charset="0"/>
                <a:cs typeface="Times New Roman" panose="02020603050405020304" pitchFamily="18" charset="0"/>
              </a:rPr>
              <a:t>                        </a:t>
            </a:r>
            <a:br>
              <a:rPr lang="en-US" altLang="en-US" sz="5400" baseline="-25000" dirty="0">
                <a:solidFill>
                  <a:prstClr val="black"/>
                </a:solidFill>
                <a:latin typeface="Times New Roman" panose="02020603050405020304" pitchFamily="18" charset="0"/>
                <a:cs typeface="Times New Roman" panose="02020603050405020304" pitchFamily="18" charset="0"/>
              </a:rPr>
            </a:br>
            <a:r>
              <a:rPr lang="en-US" altLang="en-US" sz="5400" baseline="-25000" dirty="0">
                <a:solidFill>
                  <a:prstClr val="black"/>
                </a:solidFill>
                <a:latin typeface="Times New Roman" panose="02020603050405020304" pitchFamily="18" charset="0"/>
                <a:cs typeface="Times New Roman" panose="02020603050405020304" pitchFamily="18" charset="0"/>
              </a:rPr>
              <a:t>                  </a:t>
            </a:r>
            <a:r>
              <a:rPr lang="en-US" altLang="en-US" sz="6600" baseline="-25000" dirty="0">
                <a:solidFill>
                  <a:schemeClr val="tx1">
                    <a:lumMod val="95000"/>
                    <a:lumOff val="5000"/>
                  </a:schemeClr>
                </a:solidFill>
                <a:latin typeface="Times New Roman" panose="02020603050405020304" pitchFamily="18" charset="0"/>
                <a:cs typeface="Times New Roman" panose="02020603050405020304" pitchFamily="18" charset="0"/>
              </a:rPr>
              <a:t>129 g/mole</a:t>
            </a:r>
            <a:br>
              <a:rPr lang="en-US" altLang="en-US" sz="6600" baseline="-250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66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1 mole of this stuff = </a:t>
            </a:r>
            <a:r>
              <a:rPr lang="en-US" altLang="en-US" sz="3600" u="sng" dirty="0">
                <a:solidFill>
                  <a:schemeClr val="tx1">
                    <a:lumMod val="95000"/>
                    <a:lumOff val="5000"/>
                  </a:schemeClr>
                </a:solidFill>
                <a:latin typeface="Times New Roman" panose="02020603050405020304" pitchFamily="18" charset="0"/>
                <a:cs typeface="Times New Roman" panose="02020603050405020304" pitchFamily="18" charset="0"/>
              </a:rPr>
              <a:t>6.02 x 10</a:t>
            </a:r>
            <a:r>
              <a:rPr lang="en-US" altLang="en-US" sz="3600" u="sng" baseline="30000" dirty="0">
                <a:solidFill>
                  <a:schemeClr val="tx1">
                    <a:lumMod val="95000"/>
                    <a:lumOff val="5000"/>
                  </a:schemeClr>
                </a:solidFill>
                <a:latin typeface="Times New Roman" panose="02020603050405020304" pitchFamily="18" charset="0"/>
                <a:cs typeface="Times New Roman" panose="02020603050405020304" pitchFamily="18" charset="0"/>
              </a:rPr>
              <a:t>23</a:t>
            </a:r>
            <a:r>
              <a:rPr lang="en-US" altLang="en-US" sz="3600" u="sng" dirty="0">
                <a:solidFill>
                  <a:schemeClr val="tx1">
                    <a:lumMod val="95000"/>
                    <a:lumOff val="5000"/>
                  </a:schemeClr>
                </a:solidFill>
                <a:latin typeface="Times New Roman" panose="02020603050405020304" pitchFamily="18" charset="0"/>
                <a:cs typeface="Times New Roman" panose="02020603050405020304" pitchFamily="18" charset="0"/>
              </a:rPr>
              <a:t> molecules </a:t>
            </a:r>
            <a:endParaRPr lang="en-US" altLang="en-US" sz="4000" u="sng"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29B94D49-78E6-4499-8C16-C557A3C03949}"/>
              </a:ext>
            </a:extLst>
          </p:cNvPr>
          <p:cNvCxnSpPr/>
          <p:nvPr/>
        </p:nvCxnSpPr>
        <p:spPr>
          <a:xfrm>
            <a:off x="0" y="1676400"/>
            <a:ext cx="480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38D47AF2-A853-CC4C-7510-4DB9AA793DB2}"/>
              </a:ext>
            </a:extLst>
          </p:cNvPr>
          <p:cNvCxnSpPr/>
          <p:nvPr/>
        </p:nvCxnSpPr>
        <p:spPr>
          <a:xfrm>
            <a:off x="0" y="4267200"/>
            <a:ext cx="480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21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4000"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3200" dirty="0">
                <a:solidFill>
                  <a:schemeClr val="tx1">
                    <a:lumMod val="95000"/>
                    <a:lumOff val="5000"/>
                  </a:schemeClr>
                </a:solidFill>
                <a:latin typeface="Comic Sans MS" pitchFamily="66" charset="0"/>
              </a:rPr>
              <a:t>No one ever counted that many, </a:t>
            </a:r>
            <a:br>
              <a:rPr lang="en-US" altLang="en-US" sz="3200" dirty="0">
                <a:solidFill>
                  <a:schemeClr val="tx1">
                    <a:lumMod val="95000"/>
                    <a:lumOff val="5000"/>
                  </a:schemeClr>
                </a:solidFill>
                <a:latin typeface="Comic Sans MS" pitchFamily="66" charset="0"/>
              </a:rPr>
            </a:br>
            <a:r>
              <a:rPr lang="en-US" altLang="en-US" sz="3200" dirty="0">
                <a:solidFill>
                  <a:schemeClr val="tx1">
                    <a:lumMod val="95000"/>
                    <a:lumOff val="5000"/>
                  </a:schemeClr>
                </a:solidFill>
                <a:latin typeface="Comic Sans MS" pitchFamily="66" charset="0"/>
              </a:rPr>
              <a:t>but it’s been worked </a:t>
            </a:r>
            <a:br>
              <a:rPr lang="en-US" altLang="en-US" sz="3200" dirty="0">
                <a:solidFill>
                  <a:schemeClr val="tx1">
                    <a:lumMod val="95000"/>
                    <a:lumOff val="5000"/>
                  </a:schemeClr>
                </a:solidFill>
                <a:latin typeface="Comic Sans MS" pitchFamily="66" charset="0"/>
              </a:rPr>
            </a:br>
            <a:r>
              <a:rPr lang="en-US" altLang="en-US" sz="3200" dirty="0">
                <a:solidFill>
                  <a:schemeClr val="tx1">
                    <a:lumMod val="95000"/>
                    <a:lumOff val="5000"/>
                  </a:schemeClr>
                </a:solidFill>
                <a:latin typeface="Comic Sans MS" pitchFamily="66" charset="0"/>
              </a:rPr>
              <a:t>out mathematically.</a:t>
            </a:r>
            <a:br>
              <a:rPr lang="en-US" altLang="en-US" sz="3200" dirty="0">
                <a:solidFill>
                  <a:schemeClr val="tx1">
                    <a:lumMod val="95000"/>
                    <a:lumOff val="5000"/>
                  </a:schemeClr>
                </a:solidFill>
                <a:latin typeface="Comic Sans MS" pitchFamily="66" charset="0"/>
              </a:rPr>
            </a:br>
            <a:endParaRPr lang="en-US" altLang="en-US" sz="3200" dirty="0">
              <a:solidFill>
                <a:schemeClr val="tx1">
                  <a:lumMod val="95000"/>
                  <a:lumOff val="5000"/>
                </a:schemeClr>
              </a:solidFill>
              <a:latin typeface="Comic Sans MS" pitchFamily="66" charset="0"/>
            </a:endParaRPr>
          </a:p>
          <a:p>
            <a:pPr eaLnBrk="1" hangingPunct="1">
              <a:spcBef>
                <a:spcPct val="50000"/>
              </a:spcBef>
              <a:defRPr/>
            </a:pPr>
            <a:r>
              <a:rPr lang="en-US" altLang="en-US" sz="4000" b="1" dirty="0">
                <a:solidFill>
                  <a:srgbClr val="FF0000"/>
                </a:solidFill>
                <a:latin typeface="Comic Sans MS" pitchFamily="66" charset="0"/>
              </a:rPr>
              <a:t>3. </a:t>
            </a:r>
            <a:r>
              <a:rPr lang="en-US" altLang="en-US" sz="4000" b="1" u="sng" dirty="0">
                <a:solidFill>
                  <a:srgbClr val="FF0000"/>
                </a:solidFill>
                <a:latin typeface="Comic Sans MS" pitchFamily="66" charset="0"/>
              </a:rPr>
              <a:t>6.02 x 10</a:t>
            </a:r>
            <a:r>
              <a:rPr lang="en-US" altLang="en-US" sz="4000" b="1" u="sng" baseline="30000" dirty="0">
                <a:solidFill>
                  <a:srgbClr val="FF0000"/>
                </a:solidFill>
                <a:latin typeface="Comic Sans MS" pitchFamily="66" charset="0"/>
              </a:rPr>
              <a:t>23</a:t>
            </a:r>
            <a:r>
              <a:rPr lang="en-US" altLang="en-US" sz="4000" b="1" baseline="30000" dirty="0">
                <a:solidFill>
                  <a:srgbClr val="FF0000"/>
                </a:solidFill>
                <a:latin typeface="Comic Sans MS" pitchFamily="66" charset="0"/>
              </a:rPr>
              <a:t>  </a:t>
            </a:r>
            <a:r>
              <a:rPr lang="en-US" altLang="en-US" sz="4000" b="1" dirty="0">
                <a:solidFill>
                  <a:srgbClr val="FF0000"/>
                </a:solidFill>
                <a:latin typeface="Comic Sans MS" pitchFamily="66" charset="0"/>
              </a:rPr>
              <a:t>is called </a:t>
            </a:r>
            <a:br>
              <a:rPr lang="en-US" altLang="en-US" sz="4000" b="1" dirty="0">
                <a:solidFill>
                  <a:srgbClr val="FF0000"/>
                </a:solidFill>
                <a:latin typeface="Comic Sans MS" pitchFamily="66" charset="0"/>
              </a:rPr>
            </a:br>
            <a:r>
              <a:rPr lang="en-US" altLang="en-US" sz="4000" b="1" dirty="0">
                <a:solidFill>
                  <a:srgbClr val="FF0000"/>
                </a:solidFill>
                <a:latin typeface="Comic Sans MS" pitchFamily="66" charset="0"/>
              </a:rPr>
              <a:t>    Avogadro’s Number</a:t>
            </a:r>
            <a:endParaRPr lang="en-US" altLang="en-US" sz="3200" dirty="0">
              <a:solidFill>
                <a:srgbClr val="FF0000"/>
              </a:solidFill>
              <a:latin typeface="Comic Sans MS" pitchFamily="66" charset="0"/>
            </a:endParaRPr>
          </a:p>
          <a:p>
            <a:pPr eaLnBrk="1" hangingPunct="1">
              <a:spcBef>
                <a:spcPct val="50000"/>
              </a:spcBef>
              <a:defRPr/>
            </a:pPr>
            <a:r>
              <a:rPr lang="en-US" altLang="en-US" sz="3200" dirty="0">
                <a:solidFill>
                  <a:schemeClr val="tx1">
                    <a:lumMod val="95000"/>
                    <a:lumOff val="5000"/>
                  </a:schemeClr>
                </a:solidFill>
                <a:latin typeface="Comic Sans MS" pitchFamily="66" charset="0"/>
              </a:rPr>
              <a:t>in honor of Amadeo Avogadro, </a:t>
            </a:r>
            <a:br>
              <a:rPr lang="en-US" altLang="en-US" sz="3200" dirty="0">
                <a:solidFill>
                  <a:schemeClr val="tx1">
                    <a:lumMod val="95000"/>
                    <a:lumOff val="5000"/>
                  </a:schemeClr>
                </a:solidFill>
                <a:latin typeface="Comic Sans MS" pitchFamily="66" charset="0"/>
              </a:rPr>
            </a:br>
            <a:r>
              <a:rPr lang="en-US" altLang="en-US" sz="3200" dirty="0">
                <a:solidFill>
                  <a:schemeClr val="tx1">
                    <a:lumMod val="95000"/>
                    <a:lumOff val="5000"/>
                  </a:schemeClr>
                </a:solidFill>
                <a:latin typeface="Comic Sans MS" pitchFamily="66" charset="0"/>
              </a:rPr>
              <a:t>an Italian chemist who studied gases.</a:t>
            </a:r>
          </a:p>
          <a:p>
            <a:pPr eaLnBrk="1" hangingPunct="1">
              <a:spcBef>
                <a:spcPct val="50000"/>
              </a:spcBef>
              <a:defRPr/>
            </a:pPr>
            <a:endParaRPr lang="en-US" altLang="en-US" sz="1400" dirty="0">
              <a:solidFill>
                <a:schemeClr val="tx1">
                  <a:lumMod val="95000"/>
                  <a:lumOff val="5000"/>
                </a:schemeClr>
              </a:solidFill>
              <a:latin typeface="Comic Sans MS" pitchFamily="66" charset="0"/>
            </a:endParaRPr>
          </a:p>
          <a:p>
            <a:pPr eaLnBrk="1" hangingPunct="1">
              <a:spcBef>
                <a:spcPct val="50000"/>
              </a:spcBef>
              <a:defRPr/>
            </a:pPr>
            <a:r>
              <a:rPr lang="en-US" altLang="en-US" sz="3200" dirty="0">
                <a:solidFill>
                  <a:schemeClr val="tx1">
                    <a:lumMod val="95000"/>
                    <a:lumOff val="5000"/>
                  </a:schemeClr>
                </a:solidFill>
                <a:latin typeface="Comic Sans MS" pitchFamily="66" charset="0"/>
              </a:rPr>
              <a:t> </a:t>
            </a:r>
            <a:endParaRPr lang="en-US" altLang="en-US" sz="2000" dirty="0">
              <a:latin typeface="Comic Sans MS" pitchFamily="66" charset="0"/>
            </a:endParaRPr>
          </a:p>
        </p:txBody>
      </p:sp>
      <p:pic>
        <p:nvPicPr>
          <p:cNvPr id="5123" name="Picture 8" descr="8419-004-32E3EE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52400"/>
            <a:ext cx="22479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52400" y="304800"/>
            <a:ext cx="8991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solidFill>
                  <a:srgbClr val="006600"/>
                </a:solidFill>
              </a:rPr>
              <a:t>27. </a:t>
            </a:r>
            <a:r>
              <a:rPr lang="en-US" altLang="en-US" dirty="0">
                <a:solidFill>
                  <a:prstClr val="black"/>
                </a:solidFill>
              </a:rPr>
              <a:t> Calculate the gram formula mass (molar mass) </a:t>
            </a:r>
            <a:br>
              <a:rPr lang="en-US" altLang="en-US" dirty="0">
                <a:solidFill>
                  <a:prstClr val="black"/>
                </a:solidFill>
              </a:rPr>
            </a:br>
            <a:r>
              <a:rPr lang="en-US" altLang="en-US" dirty="0">
                <a:solidFill>
                  <a:prstClr val="black"/>
                </a:solidFill>
              </a:rPr>
              <a:t>        of sodium sulfate.  </a:t>
            </a:r>
            <a:r>
              <a:rPr lang="en-US" altLang="en-US" sz="2800" dirty="0">
                <a:solidFill>
                  <a:srgbClr val="FF0000"/>
                </a:solidFill>
              </a:rPr>
              <a:t>(write formula correctly first)</a:t>
            </a:r>
          </a:p>
          <a:p>
            <a:pPr eaLnBrk="1" hangingPunct="1">
              <a:spcBef>
                <a:spcPct val="0"/>
              </a:spcBef>
              <a:buFontTx/>
              <a:buNone/>
            </a:pPr>
            <a:endParaRPr lang="en-US" altLang="en-US" sz="1800" dirty="0">
              <a:solidFill>
                <a:prstClr val="black"/>
              </a:solidFill>
            </a:endParaRPr>
          </a:p>
          <a:p>
            <a:pPr eaLnBrk="1" hangingPunct="1">
              <a:spcBef>
                <a:spcPct val="0"/>
              </a:spcBef>
              <a:buFontTx/>
              <a:buNone/>
            </a:pPr>
            <a:endParaRPr lang="en-US" altLang="en-US" sz="1800" dirty="0">
              <a:solidFill>
                <a:prstClr val="black"/>
              </a:solidFill>
            </a:endParaRPr>
          </a:p>
          <a:p>
            <a:pPr eaLnBrk="1" hangingPunct="1">
              <a:spcBef>
                <a:spcPct val="0"/>
              </a:spcBef>
              <a:buFontTx/>
              <a:buNone/>
            </a:pPr>
            <a:endParaRPr lang="en-US" altLang="en-US" sz="1800" dirty="0">
              <a:solidFill>
                <a:prstClr val="black"/>
              </a:solidFill>
            </a:endParaRPr>
          </a:p>
          <a:p>
            <a:pPr eaLnBrk="1" hangingPunct="1">
              <a:spcBef>
                <a:spcPct val="0"/>
              </a:spcBef>
              <a:buFontTx/>
              <a:buNone/>
            </a:pPr>
            <a:r>
              <a:rPr lang="en-US" altLang="en-US" sz="1800" dirty="0">
                <a:solidFill>
                  <a:prstClr val="black"/>
                </a:solidFill>
              </a:rPr>
              <a:t>__________________________</a:t>
            </a:r>
          </a:p>
        </p:txBody>
      </p:sp>
    </p:spTree>
    <p:extLst>
      <p:ext uri="{BB962C8B-B14F-4D97-AF65-F5344CB8AC3E}">
        <p14:creationId xmlns:p14="http://schemas.microsoft.com/office/powerpoint/2010/main" val="21111772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52400" y="304800"/>
            <a:ext cx="8610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solidFill>
                  <a:srgbClr val="006600"/>
                </a:solidFill>
              </a:rPr>
              <a:t>27.  </a:t>
            </a:r>
            <a:r>
              <a:rPr lang="en-US" altLang="en-US" dirty="0">
                <a:solidFill>
                  <a:prstClr val="black"/>
                </a:solidFill>
              </a:rPr>
              <a:t>sodium sulfate</a:t>
            </a:r>
            <a:r>
              <a:rPr lang="en-US" altLang="en-US" sz="1800" dirty="0">
                <a:solidFill>
                  <a:prstClr val="black"/>
                </a:solidFill>
              </a:rPr>
              <a:t>.</a:t>
            </a:r>
          </a:p>
          <a:p>
            <a:pPr eaLnBrk="1" hangingPunct="1">
              <a:spcBef>
                <a:spcPct val="0"/>
              </a:spcBef>
              <a:buFontTx/>
              <a:buNone/>
            </a:pPr>
            <a:endParaRPr lang="en-US" altLang="en-US" sz="1800" dirty="0">
              <a:solidFill>
                <a:prstClr val="black"/>
              </a:solidFill>
            </a:endParaRPr>
          </a:p>
          <a:p>
            <a:pPr eaLnBrk="1" hangingPunct="1">
              <a:spcBef>
                <a:spcPct val="0"/>
              </a:spcBef>
              <a:buFontTx/>
              <a:buNone/>
            </a:pPr>
            <a:r>
              <a:rPr lang="en-US" altLang="en-US" sz="7200" dirty="0">
                <a:solidFill>
                  <a:prstClr val="black"/>
                </a:solidFill>
              </a:rPr>
              <a:t>Na</a:t>
            </a:r>
            <a:r>
              <a:rPr lang="en-US" altLang="en-US" sz="7200" baseline="-25000" dirty="0">
                <a:solidFill>
                  <a:prstClr val="black"/>
                </a:solidFill>
              </a:rPr>
              <a:t>2</a:t>
            </a:r>
            <a:r>
              <a:rPr lang="en-US" altLang="en-US" sz="7200" dirty="0">
                <a:solidFill>
                  <a:prstClr val="black"/>
                </a:solidFill>
              </a:rPr>
              <a:t>SO</a:t>
            </a:r>
            <a:r>
              <a:rPr lang="en-US" altLang="en-US" sz="7200" baseline="-25000" dirty="0">
                <a:solidFill>
                  <a:prstClr val="black"/>
                </a:solidFill>
              </a:rPr>
              <a:t>4</a:t>
            </a:r>
          </a:p>
          <a:p>
            <a:pPr eaLnBrk="1" hangingPunct="1">
              <a:spcBef>
                <a:spcPct val="0"/>
              </a:spcBef>
              <a:buFontTx/>
              <a:buNone/>
            </a:pPr>
            <a:endParaRPr lang="en-US" altLang="en-US" sz="1800" dirty="0">
              <a:solidFill>
                <a:prstClr val="black"/>
              </a:solidFill>
            </a:endParaRPr>
          </a:p>
          <a:p>
            <a:pPr eaLnBrk="1" hangingPunct="1">
              <a:spcBef>
                <a:spcPct val="0"/>
              </a:spcBef>
              <a:buFontTx/>
              <a:buNone/>
            </a:pPr>
            <a:endParaRPr lang="en-US" altLang="en-US" sz="1800" dirty="0">
              <a:solidFill>
                <a:prstClr val="black"/>
              </a:solidFill>
            </a:endParaRPr>
          </a:p>
        </p:txBody>
      </p:sp>
      <p:cxnSp>
        <p:nvCxnSpPr>
          <p:cNvPr id="6" name="Straight Connector 5"/>
          <p:cNvCxnSpPr/>
          <p:nvPr/>
        </p:nvCxnSpPr>
        <p:spPr>
          <a:xfrm>
            <a:off x="152400" y="2286000"/>
            <a:ext cx="3200400" cy="1588"/>
          </a:xfrm>
          <a:prstGeom prst="line">
            <a:avLst/>
          </a:prstGeom>
        </p:spPr>
        <p:style>
          <a:lnRef idx="3">
            <a:schemeClr val="dk1"/>
          </a:lnRef>
          <a:fillRef idx="0">
            <a:schemeClr val="dk1"/>
          </a:fillRef>
          <a:effectRef idx="2">
            <a:schemeClr val="dk1"/>
          </a:effectRef>
          <a:fontRef idx="minor">
            <a:schemeClr val="tx1"/>
          </a:fontRef>
        </p:style>
      </p:cxnSp>
      <p:sp>
        <p:nvSpPr>
          <p:cNvPr id="9220" name="TextBox 6"/>
          <p:cNvSpPr txBox="1">
            <a:spLocks noChangeArrowheads="1"/>
          </p:cNvSpPr>
          <p:nvPr/>
        </p:nvSpPr>
        <p:spPr bwMode="auto">
          <a:xfrm>
            <a:off x="228600" y="2590800"/>
            <a:ext cx="708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prstClr val="black"/>
                </a:solidFill>
                <a:latin typeface="Comic Sans MS" pitchFamily="66" charset="0"/>
              </a:rPr>
              <a:t>Na     </a:t>
            </a:r>
          </a:p>
          <a:p>
            <a:pPr eaLnBrk="1" hangingPunct="1">
              <a:spcBef>
                <a:spcPct val="0"/>
              </a:spcBef>
              <a:buFontTx/>
              <a:buNone/>
            </a:pPr>
            <a:endParaRPr lang="en-US" altLang="en-US" sz="2400" b="1" dirty="0">
              <a:solidFill>
                <a:prstClr val="black"/>
              </a:solidFill>
              <a:latin typeface="Comic Sans MS" pitchFamily="66" charset="0"/>
            </a:endParaRPr>
          </a:p>
          <a:p>
            <a:pPr eaLnBrk="1" hangingPunct="1">
              <a:spcBef>
                <a:spcPct val="0"/>
              </a:spcBef>
              <a:buFontTx/>
              <a:buNone/>
            </a:pPr>
            <a:r>
              <a:rPr lang="en-US" altLang="en-US" sz="2400" b="1" dirty="0">
                <a:solidFill>
                  <a:prstClr val="black"/>
                </a:solidFill>
                <a:latin typeface="Comic Sans MS" pitchFamily="66" charset="0"/>
              </a:rPr>
              <a:t> S     </a:t>
            </a:r>
          </a:p>
          <a:p>
            <a:pPr eaLnBrk="1" hangingPunct="1">
              <a:spcBef>
                <a:spcPct val="0"/>
              </a:spcBef>
              <a:buFontTx/>
              <a:buNone/>
            </a:pPr>
            <a:endParaRPr lang="en-US" altLang="en-US" sz="2400" b="1" dirty="0">
              <a:solidFill>
                <a:prstClr val="black"/>
              </a:solidFill>
              <a:latin typeface="Comic Sans MS" pitchFamily="66" charset="0"/>
            </a:endParaRPr>
          </a:p>
          <a:p>
            <a:pPr eaLnBrk="1" hangingPunct="1">
              <a:spcBef>
                <a:spcPct val="0"/>
              </a:spcBef>
              <a:buFontTx/>
              <a:buNone/>
            </a:pPr>
            <a:r>
              <a:rPr lang="en-US" altLang="en-US" sz="2400" b="1" dirty="0">
                <a:solidFill>
                  <a:prstClr val="black"/>
                </a:solidFill>
                <a:latin typeface="Comic Sans MS" pitchFamily="66" charset="0"/>
              </a:rPr>
              <a:t> O     </a:t>
            </a:r>
          </a:p>
        </p:txBody>
      </p:sp>
      <p:sp>
        <p:nvSpPr>
          <p:cNvPr id="9222" name="TextBox 9"/>
          <p:cNvSpPr txBox="1">
            <a:spLocks noChangeArrowheads="1"/>
          </p:cNvSpPr>
          <p:nvPr/>
        </p:nvSpPr>
        <p:spPr bwMode="auto">
          <a:xfrm>
            <a:off x="3581400" y="4935537"/>
            <a:ext cx="3314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dirty="0">
                <a:solidFill>
                  <a:srgbClr val="0000FF"/>
                </a:solidFill>
                <a:latin typeface="Comic Sans MS" pitchFamily="66" charset="0"/>
              </a:rPr>
              <a:t> </a:t>
            </a:r>
          </a:p>
        </p:txBody>
      </p:sp>
    </p:spTree>
    <p:extLst>
      <p:ext uri="{BB962C8B-B14F-4D97-AF65-F5344CB8AC3E}">
        <p14:creationId xmlns:p14="http://schemas.microsoft.com/office/powerpoint/2010/main" val="4220702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52400" y="304800"/>
            <a:ext cx="8610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solidFill>
                  <a:srgbClr val="006600"/>
                </a:solidFill>
              </a:rPr>
              <a:t>27.  </a:t>
            </a:r>
            <a:r>
              <a:rPr lang="en-US" altLang="en-US" dirty="0">
                <a:solidFill>
                  <a:prstClr val="black"/>
                </a:solidFill>
              </a:rPr>
              <a:t>sodium sulfate</a:t>
            </a:r>
            <a:r>
              <a:rPr lang="en-US" altLang="en-US" sz="1800" dirty="0">
                <a:solidFill>
                  <a:prstClr val="black"/>
                </a:solidFill>
              </a:rPr>
              <a:t>.</a:t>
            </a:r>
          </a:p>
          <a:p>
            <a:pPr eaLnBrk="1" hangingPunct="1">
              <a:spcBef>
                <a:spcPct val="0"/>
              </a:spcBef>
              <a:buFontTx/>
              <a:buNone/>
            </a:pPr>
            <a:endParaRPr lang="en-US" altLang="en-US" sz="1800" dirty="0">
              <a:solidFill>
                <a:prstClr val="black"/>
              </a:solidFill>
            </a:endParaRPr>
          </a:p>
          <a:p>
            <a:pPr eaLnBrk="1" hangingPunct="1">
              <a:spcBef>
                <a:spcPct val="0"/>
              </a:spcBef>
              <a:buFontTx/>
              <a:buNone/>
            </a:pPr>
            <a:r>
              <a:rPr lang="en-US" altLang="en-US" sz="7200" dirty="0">
                <a:solidFill>
                  <a:prstClr val="black"/>
                </a:solidFill>
              </a:rPr>
              <a:t>Na</a:t>
            </a:r>
            <a:r>
              <a:rPr lang="en-US" altLang="en-US" sz="7200" baseline="-25000" dirty="0">
                <a:solidFill>
                  <a:prstClr val="black"/>
                </a:solidFill>
              </a:rPr>
              <a:t>2</a:t>
            </a:r>
            <a:r>
              <a:rPr lang="en-US" altLang="en-US" sz="7200" dirty="0">
                <a:solidFill>
                  <a:prstClr val="black"/>
                </a:solidFill>
              </a:rPr>
              <a:t>SO</a:t>
            </a:r>
            <a:r>
              <a:rPr lang="en-US" altLang="en-US" sz="7200" baseline="-25000" dirty="0">
                <a:solidFill>
                  <a:prstClr val="black"/>
                </a:solidFill>
              </a:rPr>
              <a:t>4</a:t>
            </a:r>
          </a:p>
          <a:p>
            <a:pPr eaLnBrk="1" hangingPunct="1">
              <a:spcBef>
                <a:spcPct val="0"/>
              </a:spcBef>
              <a:buFontTx/>
              <a:buNone/>
            </a:pPr>
            <a:endParaRPr lang="en-US" altLang="en-US" sz="1800" dirty="0">
              <a:solidFill>
                <a:prstClr val="black"/>
              </a:solidFill>
            </a:endParaRPr>
          </a:p>
          <a:p>
            <a:pPr eaLnBrk="1" hangingPunct="1">
              <a:spcBef>
                <a:spcPct val="0"/>
              </a:spcBef>
              <a:buFontTx/>
              <a:buNone/>
            </a:pPr>
            <a:endParaRPr lang="en-US" altLang="en-US" sz="1800" dirty="0">
              <a:solidFill>
                <a:prstClr val="black"/>
              </a:solidFill>
            </a:endParaRPr>
          </a:p>
        </p:txBody>
      </p:sp>
      <p:cxnSp>
        <p:nvCxnSpPr>
          <p:cNvPr id="6" name="Straight Connector 5"/>
          <p:cNvCxnSpPr/>
          <p:nvPr/>
        </p:nvCxnSpPr>
        <p:spPr>
          <a:xfrm>
            <a:off x="152400" y="2286000"/>
            <a:ext cx="3200400" cy="1588"/>
          </a:xfrm>
          <a:prstGeom prst="line">
            <a:avLst/>
          </a:prstGeom>
        </p:spPr>
        <p:style>
          <a:lnRef idx="3">
            <a:schemeClr val="dk1"/>
          </a:lnRef>
          <a:fillRef idx="0">
            <a:schemeClr val="dk1"/>
          </a:fillRef>
          <a:effectRef idx="2">
            <a:schemeClr val="dk1"/>
          </a:effectRef>
          <a:fontRef idx="minor">
            <a:schemeClr val="tx1"/>
          </a:fontRef>
        </p:style>
      </p:cxnSp>
      <p:sp>
        <p:nvSpPr>
          <p:cNvPr id="9220" name="TextBox 6"/>
          <p:cNvSpPr txBox="1">
            <a:spLocks noChangeArrowheads="1"/>
          </p:cNvSpPr>
          <p:nvPr/>
        </p:nvSpPr>
        <p:spPr bwMode="auto">
          <a:xfrm>
            <a:off x="228600" y="2590800"/>
            <a:ext cx="708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prstClr val="black"/>
                </a:solidFill>
                <a:latin typeface="Comic Sans MS" pitchFamily="66" charset="0"/>
              </a:rPr>
              <a:t>Na    2 moles x 23 g  =  46 g</a:t>
            </a:r>
          </a:p>
          <a:p>
            <a:pPr eaLnBrk="1" hangingPunct="1">
              <a:spcBef>
                <a:spcPct val="0"/>
              </a:spcBef>
              <a:buFontTx/>
              <a:buNone/>
            </a:pPr>
            <a:endParaRPr lang="en-US" altLang="en-US" sz="2400" b="1" dirty="0">
              <a:solidFill>
                <a:prstClr val="black"/>
              </a:solidFill>
              <a:latin typeface="Comic Sans MS" pitchFamily="66" charset="0"/>
            </a:endParaRPr>
          </a:p>
          <a:p>
            <a:pPr eaLnBrk="1" hangingPunct="1">
              <a:spcBef>
                <a:spcPct val="0"/>
              </a:spcBef>
              <a:buFontTx/>
              <a:buNone/>
            </a:pPr>
            <a:r>
              <a:rPr lang="en-US" altLang="en-US" sz="2400" b="1" dirty="0">
                <a:solidFill>
                  <a:prstClr val="black"/>
                </a:solidFill>
                <a:latin typeface="Comic Sans MS" pitchFamily="66" charset="0"/>
              </a:rPr>
              <a:t> S     </a:t>
            </a:r>
          </a:p>
          <a:p>
            <a:pPr eaLnBrk="1" hangingPunct="1">
              <a:spcBef>
                <a:spcPct val="0"/>
              </a:spcBef>
              <a:buFontTx/>
              <a:buNone/>
            </a:pPr>
            <a:endParaRPr lang="en-US" altLang="en-US" sz="2400" b="1" dirty="0">
              <a:solidFill>
                <a:prstClr val="black"/>
              </a:solidFill>
              <a:latin typeface="Comic Sans MS" pitchFamily="66" charset="0"/>
            </a:endParaRPr>
          </a:p>
          <a:p>
            <a:pPr eaLnBrk="1" hangingPunct="1">
              <a:spcBef>
                <a:spcPct val="0"/>
              </a:spcBef>
              <a:buFontTx/>
              <a:buNone/>
            </a:pPr>
            <a:r>
              <a:rPr lang="en-US" altLang="en-US" sz="2400" b="1" dirty="0">
                <a:solidFill>
                  <a:prstClr val="black"/>
                </a:solidFill>
                <a:latin typeface="Comic Sans MS" pitchFamily="66" charset="0"/>
              </a:rPr>
              <a:t> O     </a:t>
            </a:r>
          </a:p>
        </p:txBody>
      </p:sp>
      <p:sp>
        <p:nvSpPr>
          <p:cNvPr id="9222" name="TextBox 9"/>
          <p:cNvSpPr txBox="1">
            <a:spLocks noChangeArrowheads="1"/>
          </p:cNvSpPr>
          <p:nvPr/>
        </p:nvSpPr>
        <p:spPr bwMode="auto">
          <a:xfrm>
            <a:off x="3581400" y="4935537"/>
            <a:ext cx="3314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dirty="0">
                <a:solidFill>
                  <a:srgbClr val="0000FF"/>
                </a:solidFill>
                <a:latin typeface="Comic Sans MS" pitchFamily="66" charset="0"/>
              </a:rPr>
              <a:t> </a:t>
            </a:r>
          </a:p>
        </p:txBody>
      </p:sp>
    </p:spTree>
    <p:extLst>
      <p:ext uri="{BB962C8B-B14F-4D97-AF65-F5344CB8AC3E}">
        <p14:creationId xmlns:p14="http://schemas.microsoft.com/office/powerpoint/2010/main" val="3100008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82CBCF-321C-47BB-AEA6-B47C9DBAADCE}"/>
              </a:ext>
            </a:extLst>
          </p:cNvPr>
          <p:cNvSpPr txBox="1">
            <a:spLocks noChangeArrowheads="1"/>
          </p:cNvSpPr>
          <p:nvPr/>
        </p:nvSpPr>
        <p:spPr bwMode="auto">
          <a:xfrm>
            <a:off x="152400" y="304800"/>
            <a:ext cx="8610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solidFill>
                  <a:srgbClr val="006600"/>
                </a:solidFill>
              </a:rPr>
              <a:t>27.  </a:t>
            </a:r>
            <a:r>
              <a:rPr lang="en-US" altLang="en-US" dirty="0">
                <a:solidFill>
                  <a:prstClr val="black"/>
                </a:solidFill>
              </a:rPr>
              <a:t>sodium sulfate</a:t>
            </a:r>
            <a:r>
              <a:rPr lang="en-US" altLang="en-US" sz="1800" dirty="0">
                <a:solidFill>
                  <a:prstClr val="black"/>
                </a:solidFill>
              </a:rPr>
              <a:t>.</a:t>
            </a:r>
          </a:p>
          <a:p>
            <a:pPr eaLnBrk="1" hangingPunct="1">
              <a:spcBef>
                <a:spcPct val="0"/>
              </a:spcBef>
              <a:buFontTx/>
              <a:buNone/>
            </a:pPr>
            <a:endParaRPr lang="en-US" altLang="en-US" sz="1800" dirty="0">
              <a:solidFill>
                <a:prstClr val="black"/>
              </a:solidFill>
            </a:endParaRPr>
          </a:p>
          <a:p>
            <a:pPr eaLnBrk="1" hangingPunct="1">
              <a:spcBef>
                <a:spcPct val="0"/>
              </a:spcBef>
              <a:buFontTx/>
              <a:buNone/>
            </a:pPr>
            <a:r>
              <a:rPr lang="en-US" altLang="en-US" sz="7200" dirty="0">
                <a:solidFill>
                  <a:prstClr val="black"/>
                </a:solidFill>
              </a:rPr>
              <a:t>Na</a:t>
            </a:r>
            <a:r>
              <a:rPr lang="en-US" altLang="en-US" sz="7200" baseline="-25000" dirty="0">
                <a:solidFill>
                  <a:prstClr val="black"/>
                </a:solidFill>
              </a:rPr>
              <a:t>2</a:t>
            </a:r>
            <a:r>
              <a:rPr lang="en-US" altLang="en-US" sz="7200" dirty="0">
                <a:solidFill>
                  <a:prstClr val="black"/>
                </a:solidFill>
              </a:rPr>
              <a:t>SO</a:t>
            </a:r>
            <a:r>
              <a:rPr lang="en-US" altLang="en-US" sz="7200" baseline="-25000" dirty="0">
                <a:solidFill>
                  <a:prstClr val="black"/>
                </a:solidFill>
              </a:rPr>
              <a:t>4</a:t>
            </a:r>
          </a:p>
          <a:p>
            <a:pPr eaLnBrk="1" hangingPunct="1">
              <a:spcBef>
                <a:spcPct val="0"/>
              </a:spcBef>
              <a:buFontTx/>
              <a:buNone/>
            </a:pPr>
            <a:endParaRPr lang="en-US" altLang="en-US" sz="1800" dirty="0">
              <a:solidFill>
                <a:prstClr val="black"/>
              </a:solidFill>
            </a:endParaRPr>
          </a:p>
          <a:p>
            <a:pPr eaLnBrk="1" hangingPunct="1">
              <a:spcBef>
                <a:spcPct val="0"/>
              </a:spcBef>
              <a:buFontTx/>
              <a:buNone/>
            </a:pPr>
            <a:endParaRPr lang="en-US" altLang="en-US" sz="1800" dirty="0">
              <a:solidFill>
                <a:prstClr val="black"/>
              </a:solidFill>
            </a:endParaRPr>
          </a:p>
        </p:txBody>
      </p:sp>
      <p:cxnSp>
        <p:nvCxnSpPr>
          <p:cNvPr id="3" name="Straight Connector 2">
            <a:extLst>
              <a:ext uri="{FF2B5EF4-FFF2-40B4-BE49-F238E27FC236}">
                <a16:creationId xmlns:a16="http://schemas.microsoft.com/office/drawing/2014/main" id="{28079055-676D-471C-A20F-CE082A5047BD}"/>
              </a:ext>
            </a:extLst>
          </p:cNvPr>
          <p:cNvCxnSpPr/>
          <p:nvPr/>
        </p:nvCxnSpPr>
        <p:spPr>
          <a:xfrm>
            <a:off x="152400" y="2286000"/>
            <a:ext cx="3200400" cy="1588"/>
          </a:xfrm>
          <a:prstGeom prst="line">
            <a:avLst/>
          </a:prstGeom>
        </p:spPr>
        <p:style>
          <a:lnRef idx="3">
            <a:schemeClr val="dk1"/>
          </a:lnRef>
          <a:fillRef idx="0">
            <a:schemeClr val="dk1"/>
          </a:fillRef>
          <a:effectRef idx="2">
            <a:schemeClr val="dk1"/>
          </a:effectRef>
          <a:fontRef idx="minor">
            <a:schemeClr val="tx1"/>
          </a:fontRef>
        </p:style>
      </p:cxnSp>
      <p:sp>
        <p:nvSpPr>
          <p:cNvPr id="4" name="TextBox 6">
            <a:extLst>
              <a:ext uri="{FF2B5EF4-FFF2-40B4-BE49-F238E27FC236}">
                <a16:creationId xmlns:a16="http://schemas.microsoft.com/office/drawing/2014/main" id="{F6E87F43-439A-46BF-8BE6-37D2A225A753}"/>
              </a:ext>
            </a:extLst>
          </p:cNvPr>
          <p:cNvSpPr txBox="1">
            <a:spLocks noChangeArrowheads="1"/>
          </p:cNvSpPr>
          <p:nvPr/>
        </p:nvSpPr>
        <p:spPr bwMode="auto">
          <a:xfrm>
            <a:off x="228600" y="2590800"/>
            <a:ext cx="708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prstClr val="black"/>
                </a:solidFill>
                <a:latin typeface="Comic Sans MS" pitchFamily="66" charset="0"/>
              </a:rPr>
              <a:t>Na    2 moles x 23 g  =  46 g</a:t>
            </a:r>
          </a:p>
          <a:p>
            <a:pPr eaLnBrk="1" hangingPunct="1">
              <a:spcBef>
                <a:spcPct val="0"/>
              </a:spcBef>
              <a:buFontTx/>
              <a:buNone/>
            </a:pPr>
            <a:endParaRPr lang="en-US" altLang="en-US" sz="2400" b="1" dirty="0">
              <a:solidFill>
                <a:prstClr val="black"/>
              </a:solidFill>
              <a:latin typeface="Comic Sans MS" pitchFamily="66" charset="0"/>
            </a:endParaRPr>
          </a:p>
          <a:p>
            <a:pPr eaLnBrk="1" hangingPunct="1">
              <a:spcBef>
                <a:spcPct val="0"/>
              </a:spcBef>
              <a:buFontTx/>
              <a:buNone/>
            </a:pPr>
            <a:r>
              <a:rPr lang="en-US" altLang="en-US" sz="2400" b="1" dirty="0">
                <a:solidFill>
                  <a:prstClr val="black"/>
                </a:solidFill>
                <a:latin typeface="Comic Sans MS" pitchFamily="66" charset="0"/>
              </a:rPr>
              <a:t> S    1 mole  x 32 g  =   32 g</a:t>
            </a:r>
          </a:p>
          <a:p>
            <a:pPr eaLnBrk="1" hangingPunct="1">
              <a:spcBef>
                <a:spcPct val="0"/>
              </a:spcBef>
              <a:buFontTx/>
              <a:buNone/>
            </a:pPr>
            <a:endParaRPr lang="en-US" altLang="en-US" sz="2400" b="1" dirty="0">
              <a:solidFill>
                <a:prstClr val="black"/>
              </a:solidFill>
              <a:latin typeface="Comic Sans MS" pitchFamily="66" charset="0"/>
            </a:endParaRPr>
          </a:p>
          <a:p>
            <a:pPr eaLnBrk="1" hangingPunct="1">
              <a:spcBef>
                <a:spcPct val="0"/>
              </a:spcBef>
              <a:buFontTx/>
              <a:buNone/>
            </a:pPr>
            <a:r>
              <a:rPr lang="en-US" altLang="en-US" sz="2400" b="1" dirty="0">
                <a:solidFill>
                  <a:prstClr val="black"/>
                </a:solidFill>
                <a:latin typeface="Comic Sans MS" pitchFamily="66" charset="0"/>
              </a:rPr>
              <a:t> O     </a:t>
            </a:r>
          </a:p>
        </p:txBody>
      </p:sp>
    </p:spTree>
    <p:extLst>
      <p:ext uri="{BB962C8B-B14F-4D97-AF65-F5344CB8AC3E}">
        <p14:creationId xmlns:p14="http://schemas.microsoft.com/office/powerpoint/2010/main" val="480724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82CBCF-321C-47BB-AEA6-B47C9DBAADCE}"/>
              </a:ext>
            </a:extLst>
          </p:cNvPr>
          <p:cNvSpPr txBox="1">
            <a:spLocks noChangeArrowheads="1"/>
          </p:cNvSpPr>
          <p:nvPr/>
        </p:nvSpPr>
        <p:spPr bwMode="auto">
          <a:xfrm>
            <a:off x="152400" y="304800"/>
            <a:ext cx="8610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solidFill>
                  <a:srgbClr val="006600"/>
                </a:solidFill>
              </a:rPr>
              <a:t>27.  </a:t>
            </a:r>
            <a:r>
              <a:rPr lang="en-US" altLang="en-US" dirty="0">
                <a:solidFill>
                  <a:prstClr val="black"/>
                </a:solidFill>
              </a:rPr>
              <a:t>sodium sulfate</a:t>
            </a:r>
            <a:r>
              <a:rPr lang="en-US" altLang="en-US" sz="1800" dirty="0">
                <a:solidFill>
                  <a:prstClr val="black"/>
                </a:solidFill>
              </a:rPr>
              <a:t>.</a:t>
            </a:r>
          </a:p>
          <a:p>
            <a:pPr eaLnBrk="1" hangingPunct="1">
              <a:spcBef>
                <a:spcPct val="0"/>
              </a:spcBef>
              <a:buFontTx/>
              <a:buNone/>
            </a:pPr>
            <a:endParaRPr lang="en-US" altLang="en-US" sz="1800" dirty="0">
              <a:solidFill>
                <a:prstClr val="black"/>
              </a:solidFill>
            </a:endParaRPr>
          </a:p>
          <a:p>
            <a:pPr eaLnBrk="1" hangingPunct="1">
              <a:spcBef>
                <a:spcPct val="0"/>
              </a:spcBef>
              <a:buFontTx/>
              <a:buNone/>
            </a:pPr>
            <a:r>
              <a:rPr lang="en-US" altLang="en-US" sz="7200" dirty="0">
                <a:solidFill>
                  <a:prstClr val="black"/>
                </a:solidFill>
              </a:rPr>
              <a:t>Na</a:t>
            </a:r>
            <a:r>
              <a:rPr lang="en-US" altLang="en-US" sz="7200" baseline="-25000" dirty="0">
                <a:solidFill>
                  <a:prstClr val="black"/>
                </a:solidFill>
              </a:rPr>
              <a:t>2</a:t>
            </a:r>
            <a:r>
              <a:rPr lang="en-US" altLang="en-US" sz="7200" dirty="0">
                <a:solidFill>
                  <a:prstClr val="black"/>
                </a:solidFill>
              </a:rPr>
              <a:t>SO</a:t>
            </a:r>
            <a:r>
              <a:rPr lang="en-US" altLang="en-US" sz="7200" baseline="-25000" dirty="0">
                <a:solidFill>
                  <a:prstClr val="black"/>
                </a:solidFill>
              </a:rPr>
              <a:t>4</a:t>
            </a:r>
          </a:p>
          <a:p>
            <a:pPr eaLnBrk="1" hangingPunct="1">
              <a:spcBef>
                <a:spcPct val="0"/>
              </a:spcBef>
              <a:buFontTx/>
              <a:buNone/>
            </a:pPr>
            <a:endParaRPr lang="en-US" altLang="en-US" sz="1800" dirty="0">
              <a:solidFill>
                <a:prstClr val="black"/>
              </a:solidFill>
            </a:endParaRPr>
          </a:p>
          <a:p>
            <a:pPr eaLnBrk="1" hangingPunct="1">
              <a:spcBef>
                <a:spcPct val="0"/>
              </a:spcBef>
              <a:buFontTx/>
              <a:buNone/>
            </a:pPr>
            <a:endParaRPr lang="en-US" altLang="en-US" sz="1800" dirty="0">
              <a:solidFill>
                <a:prstClr val="black"/>
              </a:solidFill>
            </a:endParaRPr>
          </a:p>
        </p:txBody>
      </p:sp>
      <p:cxnSp>
        <p:nvCxnSpPr>
          <p:cNvPr id="3" name="Straight Connector 2">
            <a:extLst>
              <a:ext uri="{FF2B5EF4-FFF2-40B4-BE49-F238E27FC236}">
                <a16:creationId xmlns:a16="http://schemas.microsoft.com/office/drawing/2014/main" id="{28079055-676D-471C-A20F-CE082A5047BD}"/>
              </a:ext>
            </a:extLst>
          </p:cNvPr>
          <p:cNvCxnSpPr/>
          <p:nvPr/>
        </p:nvCxnSpPr>
        <p:spPr>
          <a:xfrm>
            <a:off x="152400" y="2286000"/>
            <a:ext cx="3200400" cy="1588"/>
          </a:xfrm>
          <a:prstGeom prst="line">
            <a:avLst/>
          </a:prstGeom>
        </p:spPr>
        <p:style>
          <a:lnRef idx="3">
            <a:schemeClr val="dk1"/>
          </a:lnRef>
          <a:fillRef idx="0">
            <a:schemeClr val="dk1"/>
          </a:fillRef>
          <a:effectRef idx="2">
            <a:schemeClr val="dk1"/>
          </a:effectRef>
          <a:fontRef idx="minor">
            <a:schemeClr val="tx1"/>
          </a:fontRef>
        </p:style>
      </p:cxnSp>
      <p:sp>
        <p:nvSpPr>
          <p:cNvPr id="4" name="TextBox 6">
            <a:extLst>
              <a:ext uri="{FF2B5EF4-FFF2-40B4-BE49-F238E27FC236}">
                <a16:creationId xmlns:a16="http://schemas.microsoft.com/office/drawing/2014/main" id="{F6E87F43-439A-46BF-8BE6-37D2A225A753}"/>
              </a:ext>
            </a:extLst>
          </p:cNvPr>
          <p:cNvSpPr txBox="1">
            <a:spLocks noChangeArrowheads="1"/>
          </p:cNvSpPr>
          <p:nvPr/>
        </p:nvSpPr>
        <p:spPr bwMode="auto">
          <a:xfrm>
            <a:off x="228600" y="2590800"/>
            <a:ext cx="708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prstClr val="black"/>
                </a:solidFill>
                <a:latin typeface="Comic Sans MS" pitchFamily="66" charset="0"/>
              </a:rPr>
              <a:t>Na    2 moles x 23 g  =  46 g</a:t>
            </a:r>
          </a:p>
          <a:p>
            <a:pPr eaLnBrk="1" hangingPunct="1">
              <a:spcBef>
                <a:spcPct val="0"/>
              </a:spcBef>
              <a:buFontTx/>
              <a:buNone/>
            </a:pPr>
            <a:endParaRPr lang="en-US" altLang="en-US" sz="2400" b="1" dirty="0">
              <a:solidFill>
                <a:prstClr val="black"/>
              </a:solidFill>
              <a:latin typeface="Comic Sans MS" pitchFamily="66" charset="0"/>
            </a:endParaRPr>
          </a:p>
          <a:p>
            <a:pPr eaLnBrk="1" hangingPunct="1">
              <a:spcBef>
                <a:spcPct val="0"/>
              </a:spcBef>
              <a:buFontTx/>
              <a:buNone/>
            </a:pPr>
            <a:r>
              <a:rPr lang="en-US" altLang="en-US" sz="2400" b="1" dirty="0">
                <a:solidFill>
                  <a:prstClr val="black"/>
                </a:solidFill>
                <a:latin typeface="Comic Sans MS" pitchFamily="66" charset="0"/>
              </a:rPr>
              <a:t> S    1 mole  x 32 g  =   32 g</a:t>
            </a:r>
          </a:p>
          <a:p>
            <a:pPr eaLnBrk="1" hangingPunct="1">
              <a:spcBef>
                <a:spcPct val="0"/>
              </a:spcBef>
              <a:buFontTx/>
              <a:buNone/>
            </a:pPr>
            <a:endParaRPr lang="en-US" altLang="en-US" sz="2400" b="1" dirty="0">
              <a:solidFill>
                <a:prstClr val="black"/>
              </a:solidFill>
              <a:latin typeface="Comic Sans MS" pitchFamily="66" charset="0"/>
            </a:endParaRPr>
          </a:p>
          <a:p>
            <a:pPr eaLnBrk="1" hangingPunct="1">
              <a:spcBef>
                <a:spcPct val="0"/>
              </a:spcBef>
              <a:buFontTx/>
              <a:buNone/>
            </a:pPr>
            <a:r>
              <a:rPr lang="en-US" altLang="en-US" sz="2400" b="1" dirty="0">
                <a:solidFill>
                  <a:prstClr val="black"/>
                </a:solidFill>
                <a:latin typeface="Comic Sans MS" pitchFamily="66" charset="0"/>
              </a:rPr>
              <a:t> O    4 moles x 16 g  =   64 g </a:t>
            </a:r>
          </a:p>
        </p:txBody>
      </p:sp>
      <p:cxnSp>
        <p:nvCxnSpPr>
          <p:cNvPr id="5" name="Straight Connector 4">
            <a:extLst>
              <a:ext uri="{FF2B5EF4-FFF2-40B4-BE49-F238E27FC236}">
                <a16:creationId xmlns:a16="http://schemas.microsoft.com/office/drawing/2014/main" id="{B6EAAD1E-EA1C-4257-A3D4-1046936554A2}"/>
              </a:ext>
            </a:extLst>
          </p:cNvPr>
          <p:cNvCxnSpPr>
            <a:cxnSpLocks/>
          </p:cNvCxnSpPr>
          <p:nvPr/>
        </p:nvCxnSpPr>
        <p:spPr>
          <a:xfrm>
            <a:off x="3505200" y="4725988"/>
            <a:ext cx="19812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416778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82CBCF-321C-47BB-AEA6-B47C9DBAADCE}"/>
              </a:ext>
            </a:extLst>
          </p:cNvPr>
          <p:cNvSpPr txBox="1">
            <a:spLocks noChangeArrowheads="1"/>
          </p:cNvSpPr>
          <p:nvPr/>
        </p:nvSpPr>
        <p:spPr bwMode="auto">
          <a:xfrm>
            <a:off x="152400" y="304800"/>
            <a:ext cx="8610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solidFill>
                  <a:srgbClr val="006600"/>
                </a:solidFill>
              </a:rPr>
              <a:t>27.  </a:t>
            </a:r>
            <a:r>
              <a:rPr lang="en-US" altLang="en-US" dirty="0">
                <a:solidFill>
                  <a:prstClr val="black"/>
                </a:solidFill>
              </a:rPr>
              <a:t>sodium sulfate</a:t>
            </a:r>
            <a:r>
              <a:rPr lang="en-US" altLang="en-US" sz="1800" dirty="0">
                <a:solidFill>
                  <a:prstClr val="black"/>
                </a:solidFill>
              </a:rPr>
              <a:t>.</a:t>
            </a:r>
          </a:p>
          <a:p>
            <a:pPr eaLnBrk="1" hangingPunct="1">
              <a:spcBef>
                <a:spcPct val="0"/>
              </a:spcBef>
              <a:buFontTx/>
              <a:buNone/>
            </a:pPr>
            <a:endParaRPr lang="en-US" altLang="en-US" sz="1800" dirty="0">
              <a:solidFill>
                <a:prstClr val="black"/>
              </a:solidFill>
            </a:endParaRPr>
          </a:p>
          <a:p>
            <a:pPr eaLnBrk="1" hangingPunct="1">
              <a:spcBef>
                <a:spcPct val="0"/>
              </a:spcBef>
              <a:buFontTx/>
              <a:buNone/>
            </a:pPr>
            <a:r>
              <a:rPr lang="en-US" altLang="en-US" sz="7200" dirty="0">
                <a:solidFill>
                  <a:prstClr val="black"/>
                </a:solidFill>
              </a:rPr>
              <a:t>Na</a:t>
            </a:r>
            <a:r>
              <a:rPr lang="en-US" altLang="en-US" sz="7200" baseline="-25000" dirty="0">
                <a:solidFill>
                  <a:prstClr val="black"/>
                </a:solidFill>
              </a:rPr>
              <a:t>2</a:t>
            </a:r>
            <a:r>
              <a:rPr lang="en-US" altLang="en-US" sz="7200" dirty="0">
                <a:solidFill>
                  <a:prstClr val="black"/>
                </a:solidFill>
              </a:rPr>
              <a:t>SO</a:t>
            </a:r>
            <a:r>
              <a:rPr lang="en-US" altLang="en-US" sz="7200" baseline="-25000" dirty="0">
                <a:solidFill>
                  <a:prstClr val="black"/>
                </a:solidFill>
              </a:rPr>
              <a:t>4</a:t>
            </a:r>
          </a:p>
          <a:p>
            <a:pPr eaLnBrk="1" hangingPunct="1">
              <a:spcBef>
                <a:spcPct val="0"/>
              </a:spcBef>
              <a:buFontTx/>
              <a:buNone/>
            </a:pPr>
            <a:endParaRPr lang="en-US" altLang="en-US" sz="1800" dirty="0">
              <a:solidFill>
                <a:prstClr val="black"/>
              </a:solidFill>
            </a:endParaRPr>
          </a:p>
          <a:p>
            <a:pPr eaLnBrk="1" hangingPunct="1">
              <a:spcBef>
                <a:spcPct val="0"/>
              </a:spcBef>
              <a:buFontTx/>
              <a:buNone/>
            </a:pPr>
            <a:endParaRPr lang="en-US" altLang="en-US" sz="1800" dirty="0">
              <a:solidFill>
                <a:prstClr val="black"/>
              </a:solidFill>
            </a:endParaRPr>
          </a:p>
        </p:txBody>
      </p:sp>
      <p:cxnSp>
        <p:nvCxnSpPr>
          <p:cNvPr id="3" name="Straight Connector 2">
            <a:extLst>
              <a:ext uri="{FF2B5EF4-FFF2-40B4-BE49-F238E27FC236}">
                <a16:creationId xmlns:a16="http://schemas.microsoft.com/office/drawing/2014/main" id="{28079055-676D-471C-A20F-CE082A5047BD}"/>
              </a:ext>
            </a:extLst>
          </p:cNvPr>
          <p:cNvCxnSpPr/>
          <p:nvPr/>
        </p:nvCxnSpPr>
        <p:spPr>
          <a:xfrm>
            <a:off x="152400" y="2286000"/>
            <a:ext cx="3200400" cy="1588"/>
          </a:xfrm>
          <a:prstGeom prst="line">
            <a:avLst/>
          </a:prstGeom>
        </p:spPr>
        <p:style>
          <a:lnRef idx="3">
            <a:schemeClr val="dk1"/>
          </a:lnRef>
          <a:fillRef idx="0">
            <a:schemeClr val="dk1"/>
          </a:fillRef>
          <a:effectRef idx="2">
            <a:schemeClr val="dk1"/>
          </a:effectRef>
          <a:fontRef idx="minor">
            <a:schemeClr val="tx1"/>
          </a:fontRef>
        </p:style>
      </p:cxnSp>
      <p:sp>
        <p:nvSpPr>
          <p:cNvPr id="4" name="TextBox 6">
            <a:extLst>
              <a:ext uri="{FF2B5EF4-FFF2-40B4-BE49-F238E27FC236}">
                <a16:creationId xmlns:a16="http://schemas.microsoft.com/office/drawing/2014/main" id="{F6E87F43-439A-46BF-8BE6-37D2A225A753}"/>
              </a:ext>
            </a:extLst>
          </p:cNvPr>
          <p:cNvSpPr txBox="1">
            <a:spLocks noChangeArrowheads="1"/>
          </p:cNvSpPr>
          <p:nvPr/>
        </p:nvSpPr>
        <p:spPr bwMode="auto">
          <a:xfrm>
            <a:off x="228600" y="2590800"/>
            <a:ext cx="708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prstClr val="black"/>
                </a:solidFill>
                <a:latin typeface="Comic Sans MS" pitchFamily="66" charset="0"/>
              </a:rPr>
              <a:t>Na    2 moles x 23 g  =  46 g</a:t>
            </a:r>
          </a:p>
          <a:p>
            <a:pPr eaLnBrk="1" hangingPunct="1">
              <a:spcBef>
                <a:spcPct val="0"/>
              </a:spcBef>
              <a:buFontTx/>
              <a:buNone/>
            </a:pPr>
            <a:endParaRPr lang="en-US" altLang="en-US" sz="2400" b="1" dirty="0">
              <a:solidFill>
                <a:prstClr val="black"/>
              </a:solidFill>
              <a:latin typeface="Comic Sans MS" pitchFamily="66" charset="0"/>
            </a:endParaRPr>
          </a:p>
          <a:p>
            <a:pPr eaLnBrk="1" hangingPunct="1">
              <a:spcBef>
                <a:spcPct val="0"/>
              </a:spcBef>
              <a:buFontTx/>
              <a:buNone/>
            </a:pPr>
            <a:r>
              <a:rPr lang="en-US" altLang="en-US" sz="2400" b="1" dirty="0">
                <a:solidFill>
                  <a:prstClr val="black"/>
                </a:solidFill>
                <a:latin typeface="Comic Sans MS" pitchFamily="66" charset="0"/>
              </a:rPr>
              <a:t> S    1 mole  x 32 g  =   32 g</a:t>
            </a:r>
          </a:p>
          <a:p>
            <a:pPr eaLnBrk="1" hangingPunct="1">
              <a:spcBef>
                <a:spcPct val="0"/>
              </a:spcBef>
              <a:buFontTx/>
              <a:buNone/>
            </a:pPr>
            <a:endParaRPr lang="en-US" altLang="en-US" sz="2400" b="1" dirty="0">
              <a:solidFill>
                <a:prstClr val="black"/>
              </a:solidFill>
              <a:latin typeface="Comic Sans MS" pitchFamily="66" charset="0"/>
            </a:endParaRPr>
          </a:p>
          <a:p>
            <a:pPr eaLnBrk="1" hangingPunct="1">
              <a:spcBef>
                <a:spcPct val="0"/>
              </a:spcBef>
              <a:buFontTx/>
              <a:buNone/>
            </a:pPr>
            <a:r>
              <a:rPr lang="en-US" altLang="en-US" sz="2400" b="1" dirty="0">
                <a:solidFill>
                  <a:prstClr val="black"/>
                </a:solidFill>
                <a:latin typeface="Comic Sans MS" pitchFamily="66" charset="0"/>
              </a:rPr>
              <a:t> O    4 moles x 16 g  =   64 g </a:t>
            </a:r>
          </a:p>
        </p:txBody>
      </p:sp>
      <p:sp>
        <p:nvSpPr>
          <p:cNvPr id="6" name="TextBox 9">
            <a:extLst>
              <a:ext uri="{FF2B5EF4-FFF2-40B4-BE49-F238E27FC236}">
                <a16:creationId xmlns:a16="http://schemas.microsoft.com/office/drawing/2014/main" id="{1E453D7F-F951-40C4-943D-17FAF40EAD71}"/>
              </a:ext>
            </a:extLst>
          </p:cNvPr>
          <p:cNvSpPr txBox="1">
            <a:spLocks noChangeArrowheads="1"/>
          </p:cNvSpPr>
          <p:nvPr/>
        </p:nvSpPr>
        <p:spPr bwMode="auto">
          <a:xfrm>
            <a:off x="2838450" y="4894617"/>
            <a:ext cx="3314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dirty="0">
                <a:solidFill>
                  <a:srgbClr val="0000FF"/>
                </a:solidFill>
                <a:latin typeface="Comic Sans MS" pitchFamily="66" charset="0"/>
              </a:rPr>
              <a:t>142 g/mole</a:t>
            </a:r>
          </a:p>
        </p:txBody>
      </p:sp>
      <p:cxnSp>
        <p:nvCxnSpPr>
          <p:cNvPr id="7" name="Straight Connector 6">
            <a:extLst>
              <a:ext uri="{FF2B5EF4-FFF2-40B4-BE49-F238E27FC236}">
                <a16:creationId xmlns:a16="http://schemas.microsoft.com/office/drawing/2014/main" id="{5DF18EA8-FEB7-B795-6A34-388CC77277EA}"/>
              </a:ext>
            </a:extLst>
          </p:cNvPr>
          <p:cNvCxnSpPr>
            <a:cxnSpLocks/>
          </p:cNvCxnSpPr>
          <p:nvPr/>
        </p:nvCxnSpPr>
        <p:spPr>
          <a:xfrm>
            <a:off x="3505200" y="4725988"/>
            <a:ext cx="19812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11650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0" y="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prstClr val="black"/>
                </a:solidFill>
              </a:rPr>
              <a:t>Using the concept of moles and molar mass, you can determine how many moles are present in any amount of a substance.</a:t>
            </a:r>
          </a:p>
          <a:p>
            <a:pPr eaLnBrk="1" hangingPunct="1">
              <a:spcBef>
                <a:spcPct val="0"/>
              </a:spcBef>
              <a:buFontTx/>
              <a:buNone/>
            </a:pPr>
            <a:endParaRPr lang="en-US" altLang="en-US" sz="1600" dirty="0">
              <a:solidFill>
                <a:schemeClr val="tx1">
                  <a:lumMod val="95000"/>
                  <a:lumOff val="5000"/>
                </a:schemeClr>
              </a:solidFill>
            </a:endParaRPr>
          </a:p>
          <a:p>
            <a:pPr eaLnBrk="1" hangingPunct="1">
              <a:spcBef>
                <a:spcPct val="0"/>
              </a:spcBef>
              <a:buFontTx/>
              <a:buNone/>
            </a:pPr>
            <a:r>
              <a:rPr lang="en-US" altLang="en-US" sz="2800" dirty="0">
                <a:solidFill>
                  <a:prstClr val="black"/>
                </a:solidFill>
              </a:rPr>
              <a:t>28.  Example</a:t>
            </a:r>
          </a:p>
          <a:p>
            <a:pPr eaLnBrk="1" hangingPunct="1">
              <a:spcBef>
                <a:spcPct val="0"/>
              </a:spcBef>
              <a:buFontTx/>
              <a:buNone/>
            </a:pPr>
            <a:r>
              <a:rPr lang="en-US" altLang="en-US" sz="4000" dirty="0">
                <a:solidFill>
                  <a:srgbClr val="0000FF"/>
                </a:solidFill>
                <a:latin typeface="Times New Roman" panose="02020603050405020304" pitchFamily="18" charset="0"/>
                <a:cs typeface="Times New Roman" panose="02020603050405020304" pitchFamily="18" charset="0"/>
              </a:rPr>
              <a:t>If you have 183.2 g of sodium sulfate, </a:t>
            </a:r>
            <a:br>
              <a:rPr lang="en-US" altLang="en-US" sz="4000" dirty="0">
                <a:solidFill>
                  <a:srgbClr val="0000FF"/>
                </a:solidFill>
                <a:latin typeface="Times New Roman" panose="02020603050405020304" pitchFamily="18" charset="0"/>
                <a:cs typeface="Times New Roman" panose="02020603050405020304" pitchFamily="18" charset="0"/>
              </a:rPr>
            </a:br>
            <a:r>
              <a:rPr lang="en-US" altLang="en-US" sz="4000" dirty="0">
                <a:solidFill>
                  <a:srgbClr val="0000FF"/>
                </a:solidFill>
                <a:latin typeface="Times New Roman" panose="02020603050405020304" pitchFamily="18" charset="0"/>
                <a:cs typeface="Times New Roman" panose="02020603050405020304" pitchFamily="18" charset="0"/>
              </a:rPr>
              <a:t>how many moles do you have?</a:t>
            </a:r>
          </a:p>
        </p:txBody>
      </p:sp>
      <p:sp>
        <p:nvSpPr>
          <p:cNvPr id="10243" name="TextBox 2"/>
          <p:cNvSpPr txBox="1">
            <a:spLocks noChangeArrowheads="1"/>
          </p:cNvSpPr>
          <p:nvPr/>
        </p:nvSpPr>
        <p:spPr bwMode="auto">
          <a:xfrm>
            <a:off x="406400" y="3895725"/>
            <a:ext cx="2946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u="sng" dirty="0">
                <a:solidFill>
                  <a:prstClr val="black"/>
                </a:solidFill>
                <a:latin typeface="Times New Roman" panose="02020603050405020304" pitchFamily="18" charset="0"/>
                <a:cs typeface="Times New Roman" panose="02020603050405020304" pitchFamily="18" charset="0"/>
              </a:rPr>
              <a:t>183.2 g Na</a:t>
            </a:r>
            <a:r>
              <a:rPr lang="en-US" altLang="en-US" u="sng" baseline="-25000" dirty="0">
                <a:solidFill>
                  <a:prstClr val="black"/>
                </a:solidFill>
                <a:latin typeface="Times New Roman" panose="02020603050405020304" pitchFamily="18" charset="0"/>
                <a:cs typeface="Times New Roman" panose="02020603050405020304" pitchFamily="18" charset="0"/>
              </a:rPr>
              <a:t>2</a:t>
            </a:r>
            <a:r>
              <a:rPr lang="en-US" altLang="en-US" u="sng" dirty="0">
                <a:solidFill>
                  <a:prstClr val="black"/>
                </a:solidFill>
                <a:latin typeface="Times New Roman" panose="02020603050405020304" pitchFamily="18" charset="0"/>
                <a:cs typeface="Times New Roman" panose="02020603050405020304" pitchFamily="18" charset="0"/>
              </a:rPr>
              <a:t>SO</a:t>
            </a:r>
            <a:r>
              <a:rPr lang="en-US" altLang="en-US" u="sng" baseline="-25000" dirty="0">
                <a:solidFill>
                  <a:prstClr val="black"/>
                </a:solidFill>
                <a:latin typeface="Times New Roman" panose="02020603050405020304" pitchFamily="18" charset="0"/>
                <a:cs typeface="Times New Roman" panose="02020603050405020304" pitchFamily="18" charset="0"/>
              </a:rPr>
              <a:t>4</a:t>
            </a:r>
          </a:p>
          <a:p>
            <a:pPr algn="ctr" eaLnBrk="1" hangingPunct="1">
              <a:spcBef>
                <a:spcPct val="0"/>
              </a:spcBef>
              <a:buFontTx/>
              <a:buNone/>
            </a:pPr>
            <a:r>
              <a:rPr lang="en-US" altLang="en-US" dirty="0">
                <a:solidFill>
                  <a:prstClr val="black"/>
                </a:solidFill>
                <a:latin typeface="Times New Roman" panose="02020603050405020304" pitchFamily="18" charset="0"/>
                <a:cs typeface="Times New Roman" panose="02020603050405020304" pitchFamily="18" charset="0"/>
              </a:rPr>
              <a:t>1</a:t>
            </a:r>
          </a:p>
        </p:txBody>
      </p:sp>
      <p:sp>
        <p:nvSpPr>
          <p:cNvPr id="10244" name="Line 10"/>
          <p:cNvSpPr>
            <a:spLocks noChangeShapeType="1"/>
          </p:cNvSpPr>
          <p:nvPr/>
        </p:nvSpPr>
        <p:spPr bwMode="auto">
          <a:xfrm flipH="1" flipV="1">
            <a:off x="2195513" y="4889500"/>
            <a:ext cx="990600" cy="990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0245" name="Text Box 11"/>
          <p:cNvSpPr txBox="1">
            <a:spLocks noChangeArrowheads="1"/>
          </p:cNvSpPr>
          <p:nvPr/>
        </p:nvSpPr>
        <p:spPr bwMode="auto">
          <a:xfrm>
            <a:off x="3200400" y="5486400"/>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latin typeface="Arial" charset="0"/>
              </a:rPr>
              <a:t>Start at the beginning (please use units)</a:t>
            </a:r>
          </a:p>
        </p:txBody>
      </p:sp>
    </p:spTree>
    <p:extLst>
      <p:ext uri="{BB962C8B-B14F-4D97-AF65-F5344CB8AC3E}">
        <p14:creationId xmlns:p14="http://schemas.microsoft.com/office/powerpoint/2010/main" val="31469371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52400" y="228600"/>
            <a:ext cx="8991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0000CC"/>
                </a:solidFill>
              </a:rPr>
              <a:t>28.  </a:t>
            </a:r>
            <a:r>
              <a:rPr lang="en-US" altLang="en-US" sz="4000" dirty="0">
                <a:solidFill>
                  <a:srgbClr val="0000CC"/>
                </a:solidFill>
              </a:rPr>
              <a:t>If you have 183.2 g of sodium sulfate,</a:t>
            </a:r>
            <a:br>
              <a:rPr lang="en-US" altLang="en-US" sz="4000" dirty="0">
                <a:solidFill>
                  <a:srgbClr val="0000CC"/>
                </a:solidFill>
              </a:rPr>
            </a:br>
            <a:r>
              <a:rPr lang="en-US" altLang="en-US" sz="4000" dirty="0">
                <a:solidFill>
                  <a:srgbClr val="0000CC"/>
                </a:solidFill>
              </a:rPr>
              <a:t>        how many moles do you have?</a:t>
            </a:r>
          </a:p>
        </p:txBody>
      </p:sp>
      <p:sp>
        <p:nvSpPr>
          <p:cNvPr id="11272" name="Text Box 8"/>
          <p:cNvSpPr txBox="1">
            <a:spLocks noChangeArrowheads="1"/>
          </p:cNvSpPr>
          <p:nvPr/>
        </p:nvSpPr>
        <p:spPr bwMode="auto">
          <a:xfrm>
            <a:off x="457200" y="62484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prstClr val="black"/>
                </a:solidFill>
                <a:latin typeface="Arial" charset="0"/>
              </a:rPr>
              <a:t>4 SF</a:t>
            </a:r>
          </a:p>
        </p:txBody>
      </p:sp>
      <p:sp>
        <p:nvSpPr>
          <p:cNvPr id="11273" name="Line 9"/>
          <p:cNvSpPr>
            <a:spLocks noChangeShapeType="1"/>
          </p:cNvSpPr>
          <p:nvPr/>
        </p:nvSpPr>
        <p:spPr bwMode="auto">
          <a:xfrm flipV="1">
            <a:off x="762000" y="4876800"/>
            <a:ext cx="304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74" name="Text Box 10"/>
          <p:cNvSpPr txBox="1">
            <a:spLocks noChangeArrowheads="1"/>
          </p:cNvSpPr>
          <p:nvPr/>
        </p:nvSpPr>
        <p:spPr bwMode="auto">
          <a:xfrm>
            <a:off x="2743200" y="62484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prstClr val="black"/>
                </a:solidFill>
                <a:latin typeface="Arial" charset="0"/>
              </a:rPr>
              <a:t>Unlimited SF</a:t>
            </a:r>
          </a:p>
        </p:txBody>
      </p:sp>
      <p:sp>
        <p:nvSpPr>
          <p:cNvPr id="11275" name="Line 11"/>
          <p:cNvSpPr>
            <a:spLocks noChangeShapeType="1"/>
          </p:cNvSpPr>
          <p:nvPr/>
        </p:nvSpPr>
        <p:spPr bwMode="auto">
          <a:xfrm flipV="1">
            <a:off x="3352800" y="4876800"/>
            <a:ext cx="1524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 name="TextBox 4">
            <a:extLst>
              <a:ext uri="{FF2B5EF4-FFF2-40B4-BE49-F238E27FC236}">
                <a16:creationId xmlns:a16="http://schemas.microsoft.com/office/drawing/2014/main" id="{C71D3312-F5C5-4372-BDCC-8DE281FBFEC2}"/>
              </a:ext>
            </a:extLst>
          </p:cNvPr>
          <p:cNvSpPr txBox="1"/>
          <p:nvPr/>
        </p:nvSpPr>
        <p:spPr>
          <a:xfrm>
            <a:off x="3710384" y="5411195"/>
            <a:ext cx="2667000" cy="646331"/>
          </a:xfrm>
          <a:prstGeom prst="rect">
            <a:avLst/>
          </a:prstGeom>
          <a:noFill/>
        </p:spPr>
        <p:txBody>
          <a:bodyPr wrap="square" rtlCol="0">
            <a:spAutoFit/>
          </a:bodyPr>
          <a:lstStyle/>
          <a:p>
            <a:r>
              <a:rPr lang="en-US" dirty="0">
                <a:solidFill>
                  <a:srgbClr val="FF0000"/>
                </a:solidFill>
              </a:rPr>
              <a:t>Grams cancel</a:t>
            </a:r>
            <a:br>
              <a:rPr lang="en-US" dirty="0">
                <a:solidFill>
                  <a:srgbClr val="FF0000"/>
                </a:solidFill>
              </a:rPr>
            </a:br>
            <a:r>
              <a:rPr lang="en-US" dirty="0">
                <a:solidFill>
                  <a:srgbClr val="FF0000"/>
                </a:solidFill>
              </a:rPr>
              <a:t>numerator/denominator</a:t>
            </a:r>
          </a:p>
        </p:txBody>
      </p:sp>
      <p:sp>
        <p:nvSpPr>
          <p:cNvPr id="2" name="TextBox 2">
            <a:extLst>
              <a:ext uri="{FF2B5EF4-FFF2-40B4-BE49-F238E27FC236}">
                <a16:creationId xmlns:a16="http://schemas.microsoft.com/office/drawing/2014/main" id="{C1B55467-3E54-BBB0-B501-95474E707ACD}"/>
              </a:ext>
            </a:extLst>
          </p:cNvPr>
          <p:cNvSpPr txBox="1">
            <a:spLocks noChangeArrowheads="1"/>
          </p:cNvSpPr>
          <p:nvPr/>
        </p:nvSpPr>
        <p:spPr bwMode="auto">
          <a:xfrm>
            <a:off x="152401" y="3657600"/>
            <a:ext cx="26058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dirty="0">
                <a:solidFill>
                  <a:prstClr val="black"/>
                </a:solidFill>
              </a:rPr>
              <a:t>183.2 g </a:t>
            </a:r>
            <a:r>
              <a:rPr lang="en-US" altLang="en-US" sz="2800" u="sng" dirty="0">
                <a:solidFill>
                  <a:srgbClr val="000000"/>
                </a:solidFill>
              </a:rPr>
              <a:t>Na</a:t>
            </a:r>
            <a:r>
              <a:rPr lang="en-US" altLang="en-US" sz="2800" u="sng" baseline="-25000" dirty="0">
                <a:solidFill>
                  <a:srgbClr val="000000"/>
                </a:solidFill>
              </a:rPr>
              <a:t>2</a:t>
            </a:r>
            <a:r>
              <a:rPr lang="en-US" altLang="en-US" sz="2800" u="sng" dirty="0">
                <a:solidFill>
                  <a:srgbClr val="000000"/>
                </a:solidFill>
              </a:rPr>
              <a:t>SO</a:t>
            </a:r>
            <a:r>
              <a:rPr lang="en-US" altLang="en-US" sz="2800" u="sng" baseline="-25000" dirty="0">
                <a:solidFill>
                  <a:srgbClr val="000000"/>
                </a:solidFill>
              </a:rPr>
              <a:t>4</a:t>
            </a:r>
          </a:p>
          <a:p>
            <a:pPr algn="ctr" eaLnBrk="1" hangingPunct="1">
              <a:spcBef>
                <a:spcPct val="0"/>
              </a:spcBef>
              <a:buFontTx/>
              <a:buNone/>
            </a:pPr>
            <a:r>
              <a:rPr lang="en-US" altLang="en-US" sz="2800" dirty="0">
                <a:solidFill>
                  <a:prstClr val="black"/>
                </a:solidFill>
              </a:rPr>
              <a:t>1</a:t>
            </a:r>
          </a:p>
        </p:txBody>
      </p:sp>
      <p:sp>
        <p:nvSpPr>
          <p:cNvPr id="4" name="TextBox 3">
            <a:extLst>
              <a:ext uri="{FF2B5EF4-FFF2-40B4-BE49-F238E27FC236}">
                <a16:creationId xmlns:a16="http://schemas.microsoft.com/office/drawing/2014/main" id="{1EF0F454-5B3C-A8E7-FE90-9C746E2DFB7E}"/>
              </a:ext>
            </a:extLst>
          </p:cNvPr>
          <p:cNvSpPr txBox="1">
            <a:spLocks noChangeArrowheads="1"/>
          </p:cNvSpPr>
          <p:nvPr/>
        </p:nvSpPr>
        <p:spPr bwMode="auto">
          <a:xfrm>
            <a:off x="2667000" y="3752962"/>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prstClr val="black"/>
                </a:solidFill>
              </a:rPr>
              <a:t>x</a:t>
            </a:r>
          </a:p>
        </p:txBody>
      </p:sp>
      <p:sp>
        <p:nvSpPr>
          <p:cNvPr id="6" name="Rectangle 4">
            <a:extLst>
              <a:ext uri="{FF2B5EF4-FFF2-40B4-BE49-F238E27FC236}">
                <a16:creationId xmlns:a16="http://schemas.microsoft.com/office/drawing/2014/main" id="{32BDC958-219F-25C3-749C-1542525D771D}"/>
              </a:ext>
            </a:extLst>
          </p:cNvPr>
          <p:cNvSpPr>
            <a:spLocks noChangeArrowheads="1"/>
          </p:cNvSpPr>
          <p:nvPr/>
        </p:nvSpPr>
        <p:spPr bwMode="auto">
          <a:xfrm>
            <a:off x="2995215" y="3594884"/>
            <a:ext cx="24681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dirty="0">
                <a:solidFill>
                  <a:srgbClr val="000000"/>
                </a:solidFill>
              </a:rPr>
              <a:t>1 mole </a:t>
            </a:r>
            <a:r>
              <a:rPr lang="en-US" altLang="en-US" sz="2800" dirty="0">
                <a:solidFill>
                  <a:srgbClr val="000000"/>
                </a:solidFill>
              </a:rPr>
              <a:t>Na</a:t>
            </a:r>
            <a:r>
              <a:rPr lang="en-US" altLang="en-US" sz="2800" baseline="-25000" dirty="0">
                <a:solidFill>
                  <a:srgbClr val="000000"/>
                </a:solidFill>
              </a:rPr>
              <a:t>2</a:t>
            </a:r>
            <a:r>
              <a:rPr lang="en-US" altLang="en-US" sz="2800" dirty="0">
                <a:solidFill>
                  <a:srgbClr val="000000"/>
                </a:solidFill>
              </a:rPr>
              <a:t>SO</a:t>
            </a:r>
            <a:r>
              <a:rPr lang="en-US" altLang="en-US" sz="2800" baseline="-25000" dirty="0">
                <a:solidFill>
                  <a:srgbClr val="000000"/>
                </a:solidFill>
              </a:rPr>
              <a:t>4 </a:t>
            </a:r>
            <a:endParaRPr lang="en-US" altLang="en-US" sz="2800" u="sng" dirty="0">
              <a:solidFill>
                <a:srgbClr val="000000"/>
              </a:solidFill>
            </a:endParaRPr>
          </a:p>
          <a:p>
            <a:pPr algn="ctr" eaLnBrk="1" hangingPunct="1">
              <a:spcBef>
                <a:spcPct val="0"/>
              </a:spcBef>
              <a:buFontTx/>
              <a:buNone/>
            </a:pPr>
            <a:r>
              <a:rPr lang="en-US" altLang="en-US" sz="2800" dirty="0">
                <a:solidFill>
                  <a:srgbClr val="000000"/>
                </a:solidFill>
              </a:rPr>
              <a:t>142 g Na</a:t>
            </a:r>
            <a:r>
              <a:rPr lang="en-US" altLang="en-US" sz="2800" baseline="-25000" dirty="0">
                <a:solidFill>
                  <a:srgbClr val="000000"/>
                </a:solidFill>
              </a:rPr>
              <a:t>2</a:t>
            </a:r>
            <a:r>
              <a:rPr lang="en-US" altLang="en-US" sz="2800" dirty="0">
                <a:solidFill>
                  <a:srgbClr val="000000"/>
                </a:solidFill>
              </a:rPr>
              <a:t>SO</a:t>
            </a:r>
            <a:r>
              <a:rPr lang="en-US" altLang="en-US" sz="2800" baseline="-25000" dirty="0">
                <a:solidFill>
                  <a:srgbClr val="000000"/>
                </a:solidFill>
              </a:rPr>
              <a:t>4</a:t>
            </a:r>
          </a:p>
        </p:txBody>
      </p:sp>
      <p:cxnSp>
        <p:nvCxnSpPr>
          <p:cNvPr id="7" name="Straight Connector 6">
            <a:extLst>
              <a:ext uri="{FF2B5EF4-FFF2-40B4-BE49-F238E27FC236}">
                <a16:creationId xmlns:a16="http://schemas.microsoft.com/office/drawing/2014/main" id="{9195FED8-2D85-63FE-CDFD-C0619AE17DB3}"/>
              </a:ext>
            </a:extLst>
          </p:cNvPr>
          <p:cNvCxnSpPr>
            <a:cxnSpLocks/>
          </p:cNvCxnSpPr>
          <p:nvPr/>
        </p:nvCxnSpPr>
        <p:spPr>
          <a:xfrm flipH="1">
            <a:off x="1295400" y="3886200"/>
            <a:ext cx="1447800" cy="762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824FCEE4-B1BF-D699-6F4B-4EF0E283CF9D}"/>
              </a:ext>
            </a:extLst>
          </p:cNvPr>
          <p:cNvCxnSpPr>
            <a:cxnSpLocks/>
          </p:cNvCxnSpPr>
          <p:nvPr/>
        </p:nvCxnSpPr>
        <p:spPr>
          <a:xfrm flipH="1">
            <a:off x="3710384" y="4238737"/>
            <a:ext cx="1447800" cy="7620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72704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52400" y="228600"/>
            <a:ext cx="8991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0000CC"/>
                </a:solidFill>
              </a:rPr>
              <a:t>28.  </a:t>
            </a:r>
            <a:r>
              <a:rPr lang="en-US" altLang="en-US" sz="4000" dirty="0">
                <a:solidFill>
                  <a:srgbClr val="0000CC"/>
                </a:solidFill>
              </a:rPr>
              <a:t>If you have 183.2 g of sodium sulfate,</a:t>
            </a:r>
            <a:br>
              <a:rPr lang="en-US" altLang="en-US" sz="4000" dirty="0">
                <a:solidFill>
                  <a:srgbClr val="0000CC"/>
                </a:solidFill>
              </a:rPr>
            </a:br>
            <a:r>
              <a:rPr lang="en-US" altLang="en-US" sz="4000" dirty="0">
                <a:solidFill>
                  <a:srgbClr val="0000CC"/>
                </a:solidFill>
              </a:rPr>
              <a:t>        how many moles do you have?</a:t>
            </a:r>
          </a:p>
        </p:txBody>
      </p:sp>
      <p:sp>
        <p:nvSpPr>
          <p:cNvPr id="11267" name="TextBox 2"/>
          <p:cNvSpPr txBox="1">
            <a:spLocks noChangeArrowheads="1"/>
          </p:cNvSpPr>
          <p:nvPr/>
        </p:nvSpPr>
        <p:spPr bwMode="auto">
          <a:xfrm>
            <a:off x="152401" y="3657600"/>
            <a:ext cx="26058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dirty="0">
                <a:solidFill>
                  <a:prstClr val="black"/>
                </a:solidFill>
              </a:rPr>
              <a:t>183.2 g </a:t>
            </a:r>
            <a:r>
              <a:rPr lang="en-US" altLang="en-US" sz="2800" u="sng" dirty="0">
                <a:solidFill>
                  <a:srgbClr val="000000"/>
                </a:solidFill>
              </a:rPr>
              <a:t>Na</a:t>
            </a:r>
            <a:r>
              <a:rPr lang="en-US" altLang="en-US" sz="2800" u="sng" baseline="-25000" dirty="0">
                <a:solidFill>
                  <a:srgbClr val="000000"/>
                </a:solidFill>
              </a:rPr>
              <a:t>2</a:t>
            </a:r>
            <a:r>
              <a:rPr lang="en-US" altLang="en-US" sz="2800" u="sng" dirty="0">
                <a:solidFill>
                  <a:srgbClr val="000000"/>
                </a:solidFill>
              </a:rPr>
              <a:t>SO</a:t>
            </a:r>
            <a:r>
              <a:rPr lang="en-US" altLang="en-US" sz="2800" u="sng" baseline="-25000" dirty="0">
                <a:solidFill>
                  <a:srgbClr val="000000"/>
                </a:solidFill>
              </a:rPr>
              <a:t>4</a:t>
            </a:r>
          </a:p>
          <a:p>
            <a:pPr algn="ctr" eaLnBrk="1" hangingPunct="1">
              <a:spcBef>
                <a:spcPct val="0"/>
              </a:spcBef>
              <a:buFontTx/>
              <a:buNone/>
            </a:pPr>
            <a:r>
              <a:rPr lang="en-US" altLang="en-US" sz="2800" dirty="0">
                <a:solidFill>
                  <a:prstClr val="black"/>
                </a:solidFill>
              </a:rPr>
              <a:t>1</a:t>
            </a:r>
          </a:p>
        </p:txBody>
      </p:sp>
      <p:sp>
        <p:nvSpPr>
          <p:cNvPr id="11268" name="TextBox 3"/>
          <p:cNvSpPr txBox="1">
            <a:spLocks noChangeArrowheads="1"/>
          </p:cNvSpPr>
          <p:nvPr/>
        </p:nvSpPr>
        <p:spPr bwMode="auto">
          <a:xfrm>
            <a:off x="2667000" y="3752962"/>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prstClr val="black"/>
                </a:solidFill>
              </a:rPr>
              <a:t>x</a:t>
            </a:r>
          </a:p>
        </p:txBody>
      </p:sp>
      <p:sp>
        <p:nvSpPr>
          <p:cNvPr id="11269" name="Rectangle 4"/>
          <p:cNvSpPr>
            <a:spLocks noChangeArrowheads="1"/>
          </p:cNvSpPr>
          <p:nvPr/>
        </p:nvSpPr>
        <p:spPr bwMode="auto">
          <a:xfrm>
            <a:off x="2995215" y="3594884"/>
            <a:ext cx="24681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dirty="0">
                <a:solidFill>
                  <a:srgbClr val="000000"/>
                </a:solidFill>
              </a:rPr>
              <a:t>1 mole </a:t>
            </a:r>
            <a:r>
              <a:rPr lang="en-US" altLang="en-US" sz="2800" dirty="0">
                <a:solidFill>
                  <a:srgbClr val="000000"/>
                </a:solidFill>
              </a:rPr>
              <a:t>Na</a:t>
            </a:r>
            <a:r>
              <a:rPr lang="en-US" altLang="en-US" sz="2800" baseline="-25000" dirty="0">
                <a:solidFill>
                  <a:srgbClr val="000000"/>
                </a:solidFill>
              </a:rPr>
              <a:t>2</a:t>
            </a:r>
            <a:r>
              <a:rPr lang="en-US" altLang="en-US" sz="2800" dirty="0">
                <a:solidFill>
                  <a:srgbClr val="000000"/>
                </a:solidFill>
              </a:rPr>
              <a:t>SO</a:t>
            </a:r>
            <a:r>
              <a:rPr lang="en-US" altLang="en-US" sz="2800" baseline="-25000" dirty="0">
                <a:solidFill>
                  <a:srgbClr val="000000"/>
                </a:solidFill>
              </a:rPr>
              <a:t>4 </a:t>
            </a:r>
            <a:endParaRPr lang="en-US" altLang="en-US" sz="2800" u="sng" dirty="0">
              <a:solidFill>
                <a:srgbClr val="000000"/>
              </a:solidFill>
            </a:endParaRPr>
          </a:p>
          <a:p>
            <a:pPr algn="ctr" eaLnBrk="1" hangingPunct="1">
              <a:spcBef>
                <a:spcPct val="0"/>
              </a:spcBef>
              <a:buFontTx/>
              <a:buNone/>
            </a:pPr>
            <a:r>
              <a:rPr lang="en-US" altLang="en-US" sz="2800" dirty="0">
                <a:solidFill>
                  <a:srgbClr val="000000"/>
                </a:solidFill>
              </a:rPr>
              <a:t>142 g Na</a:t>
            </a:r>
            <a:r>
              <a:rPr lang="en-US" altLang="en-US" sz="2800" baseline="-25000" dirty="0">
                <a:solidFill>
                  <a:srgbClr val="000000"/>
                </a:solidFill>
              </a:rPr>
              <a:t>2</a:t>
            </a:r>
            <a:r>
              <a:rPr lang="en-US" altLang="en-US" sz="2800" dirty="0">
                <a:solidFill>
                  <a:srgbClr val="000000"/>
                </a:solidFill>
              </a:rPr>
              <a:t>SO</a:t>
            </a:r>
            <a:r>
              <a:rPr lang="en-US" altLang="en-US" sz="2800" baseline="-25000" dirty="0">
                <a:solidFill>
                  <a:srgbClr val="000000"/>
                </a:solidFill>
              </a:rPr>
              <a:t>4</a:t>
            </a:r>
          </a:p>
        </p:txBody>
      </p:sp>
      <p:sp>
        <p:nvSpPr>
          <p:cNvPr id="11271" name="TextBox 6"/>
          <p:cNvSpPr txBox="1">
            <a:spLocks noChangeArrowheads="1"/>
          </p:cNvSpPr>
          <p:nvPr/>
        </p:nvSpPr>
        <p:spPr bwMode="auto">
          <a:xfrm>
            <a:off x="5427765" y="3770874"/>
            <a:ext cx="381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1.290 moles of Na</a:t>
            </a:r>
            <a:r>
              <a:rPr lang="en-US" altLang="en-US" sz="2800" baseline="-25000" dirty="0">
                <a:solidFill>
                  <a:srgbClr val="FF0000"/>
                </a:solidFill>
                <a:latin typeface="Times New Roman" panose="02020603050405020304" pitchFamily="18" charset="0"/>
                <a:cs typeface="Times New Roman" panose="02020603050405020304" pitchFamily="18" charset="0"/>
              </a:rPr>
              <a:t>2</a:t>
            </a:r>
            <a:r>
              <a:rPr lang="en-US" altLang="en-US" sz="2800" dirty="0">
                <a:solidFill>
                  <a:srgbClr val="FF0000"/>
                </a:solidFill>
                <a:latin typeface="Times New Roman" panose="02020603050405020304" pitchFamily="18" charset="0"/>
                <a:cs typeface="Times New Roman" panose="02020603050405020304" pitchFamily="18" charset="0"/>
              </a:rPr>
              <a:t>SO</a:t>
            </a:r>
            <a:r>
              <a:rPr lang="en-US" altLang="en-US" sz="2800" baseline="-25000" dirty="0">
                <a:solidFill>
                  <a:srgbClr val="FF0000"/>
                </a:solidFill>
                <a:latin typeface="Times New Roman" panose="02020603050405020304" pitchFamily="18" charset="0"/>
                <a:cs typeface="Times New Roman" panose="02020603050405020304" pitchFamily="18" charset="0"/>
              </a:rPr>
              <a:t>4</a:t>
            </a:r>
          </a:p>
        </p:txBody>
      </p:sp>
      <p:sp>
        <p:nvSpPr>
          <p:cNvPr id="11272" name="Text Box 8"/>
          <p:cNvSpPr txBox="1">
            <a:spLocks noChangeArrowheads="1"/>
          </p:cNvSpPr>
          <p:nvPr/>
        </p:nvSpPr>
        <p:spPr bwMode="auto">
          <a:xfrm>
            <a:off x="457200" y="62484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prstClr val="black"/>
                </a:solidFill>
                <a:latin typeface="Arial" charset="0"/>
              </a:rPr>
              <a:t>4 SF</a:t>
            </a:r>
          </a:p>
        </p:txBody>
      </p:sp>
      <p:sp>
        <p:nvSpPr>
          <p:cNvPr id="11273" name="Line 9"/>
          <p:cNvSpPr>
            <a:spLocks noChangeShapeType="1"/>
          </p:cNvSpPr>
          <p:nvPr/>
        </p:nvSpPr>
        <p:spPr bwMode="auto">
          <a:xfrm flipV="1">
            <a:off x="762000" y="4876800"/>
            <a:ext cx="304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74" name="Text Box 10"/>
          <p:cNvSpPr txBox="1">
            <a:spLocks noChangeArrowheads="1"/>
          </p:cNvSpPr>
          <p:nvPr/>
        </p:nvSpPr>
        <p:spPr bwMode="auto">
          <a:xfrm>
            <a:off x="2743200" y="62484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prstClr val="black"/>
                </a:solidFill>
                <a:latin typeface="Arial" charset="0"/>
              </a:rPr>
              <a:t>Unlimited SF</a:t>
            </a:r>
          </a:p>
        </p:txBody>
      </p:sp>
      <p:sp>
        <p:nvSpPr>
          <p:cNvPr id="11275" name="Line 11"/>
          <p:cNvSpPr>
            <a:spLocks noChangeShapeType="1"/>
          </p:cNvSpPr>
          <p:nvPr/>
        </p:nvSpPr>
        <p:spPr bwMode="auto">
          <a:xfrm flipV="1">
            <a:off x="3352800" y="4876800"/>
            <a:ext cx="1524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76" name="Text Box 12"/>
          <p:cNvSpPr txBox="1">
            <a:spLocks noChangeArrowheads="1"/>
          </p:cNvSpPr>
          <p:nvPr/>
        </p:nvSpPr>
        <p:spPr bwMode="auto">
          <a:xfrm>
            <a:off x="5943600" y="62484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prstClr val="black"/>
                </a:solidFill>
                <a:latin typeface="Arial" charset="0"/>
              </a:rPr>
              <a:t>Needs 4 SF too</a:t>
            </a:r>
          </a:p>
        </p:txBody>
      </p:sp>
      <p:sp>
        <p:nvSpPr>
          <p:cNvPr id="11277" name="Line 13"/>
          <p:cNvSpPr>
            <a:spLocks noChangeShapeType="1"/>
          </p:cNvSpPr>
          <p:nvPr/>
        </p:nvSpPr>
        <p:spPr bwMode="auto">
          <a:xfrm flipH="1" flipV="1">
            <a:off x="6210300" y="4495800"/>
            <a:ext cx="2667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cxnSp>
        <p:nvCxnSpPr>
          <p:cNvPr id="15" name="Straight Connector 14">
            <a:extLst>
              <a:ext uri="{FF2B5EF4-FFF2-40B4-BE49-F238E27FC236}">
                <a16:creationId xmlns:a16="http://schemas.microsoft.com/office/drawing/2014/main" id="{1744B435-0209-410B-8B23-3A67EA8F8C7D}"/>
              </a:ext>
            </a:extLst>
          </p:cNvPr>
          <p:cNvCxnSpPr>
            <a:cxnSpLocks/>
          </p:cNvCxnSpPr>
          <p:nvPr/>
        </p:nvCxnSpPr>
        <p:spPr>
          <a:xfrm flipH="1">
            <a:off x="1295400" y="3886200"/>
            <a:ext cx="1447800" cy="762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2876E67B-EC1C-4518-B179-74663CED6244}"/>
              </a:ext>
            </a:extLst>
          </p:cNvPr>
          <p:cNvCxnSpPr>
            <a:cxnSpLocks/>
          </p:cNvCxnSpPr>
          <p:nvPr/>
        </p:nvCxnSpPr>
        <p:spPr>
          <a:xfrm flipH="1">
            <a:off x="3710384" y="4238737"/>
            <a:ext cx="1447800" cy="7620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62934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0" y="0"/>
            <a:ext cx="91440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prstClr val="black"/>
                </a:solidFill>
                <a:latin typeface="Times New Roman" panose="02020603050405020304" pitchFamily="18" charset="0"/>
                <a:cs typeface="Times New Roman" panose="02020603050405020304" pitchFamily="18" charset="0"/>
              </a:rPr>
              <a:t>29.  How many moles of gold is 551 grams of gold?</a:t>
            </a:r>
          </a:p>
          <a:p>
            <a:pPr eaLnBrk="1" hangingPunct="1">
              <a:spcBef>
                <a:spcPct val="0"/>
              </a:spcBef>
              <a:buFontTx/>
              <a:buNone/>
            </a:pPr>
            <a:endParaRPr lang="en-US" altLang="en-US" sz="24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srgbClr val="FF0000"/>
              </a:solidFill>
              <a:latin typeface="Comic Sans MS" pitchFamily="66" charset="0"/>
            </a:endParaRPr>
          </a:p>
          <a:p>
            <a:pPr eaLnBrk="1" hangingPunct="1">
              <a:spcBef>
                <a:spcPct val="0"/>
              </a:spcBef>
              <a:buFontTx/>
              <a:buNone/>
            </a:pPr>
            <a:endParaRPr lang="en-US" altLang="en-US" sz="1800" dirty="0">
              <a:solidFill>
                <a:srgbClr val="FF0000"/>
              </a:solidFill>
              <a:latin typeface="Comic Sans MS" pitchFamily="66" charset="0"/>
            </a:endParaRPr>
          </a:p>
          <a:p>
            <a:pPr eaLnBrk="1" hangingPunct="1">
              <a:spcBef>
                <a:spcPct val="0"/>
              </a:spcBef>
              <a:buFontTx/>
              <a:buNone/>
            </a:pPr>
            <a:r>
              <a:rPr lang="en-US" altLang="en-US" sz="2400" dirty="0">
                <a:solidFill>
                  <a:srgbClr val="FF0000"/>
                </a:solidFill>
                <a:latin typeface="Comic Sans MS" pitchFamily="66" charset="0"/>
              </a:rPr>
              <a:t> </a:t>
            </a:r>
          </a:p>
        </p:txBody>
      </p:sp>
    </p:spTree>
    <p:extLst>
      <p:ext uri="{BB962C8B-B14F-4D97-AF65-F5344CB8AC3E}">
        <p14:creationId xmlns:p14="http://schemas.microsoft.com/office/powerpoint/2010/main" val="102590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40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4.  How many atoms are in one mole of</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mercury?    </a:t>
            </a:r>
            <a:r>
              <a:rPr lang="en-US" altLang="en-US" sz="3600" u="sng" dirty="0">
                <a:solidFill>
                  <a:srgbClr val="000099"/>
                </a:solidFill>
                <a:latin typeface="Times New Roman" panose="02020603050405020304" pitchFamily="18" charset="0"/>
                <a:cs typeface="Times New Roman" panose="02020603050405020304" pitchFamily="18" charset="0"/>
              </a:rPr>
              <a:t>6.02 x 10</a:t>
            </a:r>
            <a:r>
              <a:rPr lang="en-US" altLang="en-US" sz="3600" u="sng" baseline="30000" dirty="0">
                <a:solidFill>
                  <a:srgbClr val="000099"/>
                </a:solidFill>
                <a:latin typeface="Times New Roman" panose="02020603050405020304" pitchFamily="18" charset="0"/>
                <a:cs typeface="Times New Roman" panose="02020603050405020304" pitchFamily="18" charset="0"/>
              </a:rPr>
              <a:t>23</a:t>
            </a:r>
            <a:r>
              <a:rPr lang="en-US" altLang="en-US" sz="3600" u="sng" dirty="0">
                <a:solidFill>
                  <a:srgbClr val="000099"/>
                </a:solidFill>
                <a:latin typeface="Times New Roman" panose="02020603050405020304" pitchFamily="18" charset="0"/>
                <a:cs typeface="Times New Roman" panose="02020603050405020304" pitchFamily="18" charset="0"/>
              </a:rPr>
              <a:t> atoms of mercury</a:t>
            </a: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defRPr/>
            </a:pPr>
            <a:br>
              <a:rPr lang="en-US" altLang="en-US" sz="3600" dirty="0">
                <a:solidFill>
                  <a:srgbClr val="FF0000"/>
                </a:solidFill>
                <a:latin typeface="Times New Roman" panose="02020603050405020304" pitchFamily="18" charset="0"/>
                <a:cs typeface="Times New Roman" panose="02020603050405020304" pitchFamily="18" charset="0"/>
              </a:rPr>
            </a:br>
            <a:br>
              <a:rPr lang="en-US" altLang="en-US" sz="3600" dirty="0">
                <a:solidFill>
                  <a:srgbClr val="FF0000"/>
                </a:solidFill>
                <a:latin typeface="Times New Roman" panose="02020603050405020304" pitchFamily="18" charset="0"/>
                <a:cs typeface="Times New Roman" panose="02020603050405020304" pitchFamily="18" charset="0"/>
              </a:rPr>
            </a:br>
            <a:br>
              <a:rPr lang="en-US" altLang="en-US" sz="3600" dirty="0">
                <a:solidFill>
                  <a:srgbClr val="FF0000"/>
                </a:solidFill>
                <a:latin typeface="Times New Roman" panose="02020603050405020304" pitchFamily="18" charset="0"/>
                <a:cs typeface="Times New Roman" panose="02020603050405020304" pitchFamily="18" charset="0"/>
              </a:rPr>
            </a:b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5.  How many atoms are in 0.50 mole of carbon?</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a:t>
            </a:r>
          </a:p>
        </p:txBody>
      </p:sp>
      <p:sp>
        <p:nvSpPr>
          <p:cNvPr id="5124" name="Rectangle 12"/>
          <p:cNvSpPr>
            <a:spLocks noChangeArrowheads="1"/>
          </p:cNvSpPr>
          <p:nvPr/>
        </p:nvSpPr>
        <p:spPr bwMode="auto">
          <a:xfrm>
            <a:off x="7010400" y="4876800"/>
            <a:ext cx="1828800" cy="1828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25" name="Rectangle 13"/>
          <p:cNvSpPr>
            <a:spLocks noChangeArrowheads="1"/>
          </p:cNvSpPr>
          <p:nvPr/>
        </p:nvSpPr>
        <p:spPr bwMode="auto">
          <a:xfrm>
            <a:off x="7010400" y="5791200"/>
            <a:ext cx="1828800" cy="914400"/>
          </a:xfrm>
          <a:prstGeom prst="rect">
            <a:avLst/>
          </a:prstGeom>
          <a:solidFill>
            <a:srgbClr val="FAB0A4"/>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FF0000"/>
              </a:solidFill>
            </a:endParaRPr>
          </a:p>
        </p:txBody>
      </p:sp>
      <p:sp>
        <p:nvSpPr>
          <p:cNvPr id="5126" name="Text Box 14"/>
          <p:cNvSpPr txBox="1">
            <a:spLocks noChangeArrowheads="1"/>
          </p:cNvSpPr>
          <p:nvPr/>
        </p:nvSpPr>
        <p:spPr bwMode="auto">
          <a:xfrm>
            <a:off x="7010400" y="60960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dirty="0"/>
              <a:t>half mole</a:t>
            </a:r>
          </a:p>
        </p:txBody>
      </p:sp>
      <p:sp>
        <p:nvSpPr>
          <p:cNvPr id="9" name="TextBox 8">
            <a:extLst>
              <a:ext uri="{FF2B5EF4-FFF2-40B4-BE49-F238E27FC236}">
                <a16:creationId xmlns:a16="http://schemas.microsoft.com/office/drawing/2014/main" id="{92E3FC1B-A264-40CF-B01A-E39BDDAE69D5}"/>
              </a:ext>
            </a:extLst>
          </p:cNvPr>
          <p:cNvSpPr txBox="1"/>
          <p:nvPr/>
        </p:nvSpPr>
        <p:spPr>
          <a:xfrm>
            <a:off x="509411" y="4154983"/>
            <a:ext cx="8125178" cy="646331"/>
          </a:xfrm>
          <a:prstGeom prst="rect">
            <a:avLst/>
          </a:prstGeom>
          <a:noFill/>
        </p:spPr>
        <p:txBody>
          <a:bodyPr wrap="square">
            <a:spAutoFit/>
          </a:bodyPr>
          <a:lstStyle/>
          <a:p>
            <a:r>
              <a:rPr lang="en-US" altLang="en-US" sz="3600" dirty="0">
                <a:solidFill>
                  <a:srgbClr val="FF0000"/>
                </a:solidFill>
                <a:latin typeface="Comic Sans MS" pitchFamily="66" charset="0"/>
              </a:rPr>
              <a:t>Just 3.01 x 10</a:t>
            </a:r>
            <a:r>
              <a:rPr lang="en-US" altLang="en-US" sz="3600" baseline="30000" dirty="0">
                <a:solidFill>
                  <a:srgbClr val="FF0000"/>
                </a:solidFill>
                <a:latin typeface="Comic Sans MS" pitchFamily="66" charset="0"/>
              </a:rPr>
              <a:t>23</a:t>
            </a:r>
            <a:r>
              <a:rPr lang="en-US" altLang="en-US" sz="3600" dirty="0">
                <a:solidFill>
                  <a:srgbClr val="FF0000"/>
                </a:solidFill>
                <a:latin typeface="Comic Sans MS" pitchFamily="66" charset="0"/>
              </a:rPr>
              <a:t> atoms of carbon.</a:t>
            </a:r>
            <a:endParaRPr lang="en-US" sz="3600" dirty="0"/>
          </a:p>
        </p:txBody>
      </p:sp>
      <p:sp>
        <p:nvSpPr>
          <p:cNvPr id="2" name="Rectangle 12">
            <a:extLst>
              <a:ext uri="{FF2B5EF4-FFF2-40B4-BE49-F238E27FC236}">
                <a16:creationId xmlns:a16="http://schemas.microsoft.com/office/drawing/2014/main" id="{BDBC765C-3E23-F094-9B8F-1478D9BD67C8}"/>
              </a:ext>
            </a:extLst>
          </p:cNvPr>
          <p:cNvSpPr>
            <a:spLocks noChangeArrowheads="1"/>
          </p:cNvSpPr>
          <p:nvPr/>
        </p:nvSpPr>
        <p:spPr bwMode="auto">
          <a:xfrm>
            <a:off x="7010400" y="1378089"/>
            <a:ext cx="1828800" cy="1828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 name="Text Box 14">
            <a:extLst>
              <a:ext uri="{FF2B5EF4-FFF2-40B4-BE49-F238E27FC236}">
                <a16:creationId xmlns:a16="http://schemas.microsoft.com/office/drawing/2014/main" id="{6F26399B-6A18-37FC-808F-9287D8A04A4A}"/>
              </a:ext>
            </a:extLst>
          </p:cNvPr>
          <p:cNvSpPr txBox="1">
            <a:spLocks noChangeArrowheads="1"/>
          </p:cNvSpPr>
          <p:nvPr/>
        </p:nvSpPr>
        <p:spPr bwMode="auto">
          <a:xfrm>
            <a:off x="7010400" y="207104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dirty="0"/>
              <a:t>whole mole</a:t>
            </a:r>
          </a:p>
        </p:txBody>
      </p:sp>
    </p:spTree>
    <p:extLst>
      <p:ext uri="{BB962C8B-B14F-4D97-AF65-F5344CB8AC3E}">
        <p14:creationId xmlns:p14="http://schemas.microsoft.com/office/powerpoint/2010/main" val="16756219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0" y="0"/>
            <a:ext cx="89154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200" dirty="0">
                <a:solidFill>
                  <a:prstClr val="black"/>
                </a:solidFill>
                <a:latin typeface="Times New Roman" panose="02020603050405020304" pitchFamily="18" charset="0"/>
                <a:cs typeface="Times New Roman" panose="02020603050405020304" pitchFamily="18" charset="0"/>
              </a:rPr>
              <a:t>29.  How many moles of gold is 551 grams of gold?</a:t>
            </a:r>
          </a:p>
          <a:p>
            <a:pPr eaLnBrk="1" hangingPunct="1">
              <a:spcBef>
                <a:spcPct val="0"/>
              </a:spcBef>
              <a:buFontTx/>
              <a:buNone/>
            </a:pPr>
            <a:endParaRPr lang="en-US" altLang="en-US" sz="2800" dirty="0">
              <a:solidFill>
                <a:prstClr val="black"/>
              </a:solidFill>
              <a:latin typeface="Comic Sans MS" pitchFamily="66" charset="0"/>
            </a:endParaRPr>
          </a:p>
          <a:p>
            <a:pPr eaLnBrk="1" hangingPunct="1">
              <a:spcBef>
                <a:spcPct val="0"/>
              </a:spcBef>
              <a:buFontTx/>
              <a:buNone/>
            </a:pPr>
            <a:endParaRPr lang="en-US" altLang="en-US" sz="2000" dirty="0">
              <a:solidFill>
                <a:prstClr val="black"/>
              </a:solidFill>
              <a:latin typeface="Comic Sans MS" pitchFamily="66" charset="0"/>
            </a:endParaRPr>
          </a:p>
          <a:p>
            <a:pPr eaLnBrk="1" hangingPunct="1">
              <a:spcBef>
                <a:spcPct val="0"/>
              </a:spcBef>
              <a:buFontTx/>
              <a:buNone/>
            </a:pPr>
            <a:endParaRPr lang="en-US" altLang="en-US" sz="2000" dirty="0">
              <a:solidFill>
                <a:prstClr val="black"/>
              </a:solidFill>
              <a:latin typeface="Comic Sans MS" pitchFamily="66" charset="0"/>
            </a:endParaRPr>
          </a:p>
          <a:p>
            <a:pPr eaLnBrk="1" hangingPunct="1">
              <a:spcBef>
                <a:spcPct val="0"/>
              </a:spcBef>
              <a:buFontTx/>
              <a:buNone/>
            </a:pPr>
            <a:endParaRPr lang="en-US" altLang="en-US" sz="24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srgbClr val="FF0000"/>
              </a:solidFill>
              <a:latin typeface="Comic Sans MS" pitchFamily="66" charset="0"/>
            </a:endParaRPr>
          </a:p>
          <a:p>
            <a:pPr eaLnBrk="1" hangingPunct="1">
              <a:spcBef>
                <a:spcPct val="0"/>
              </a:spcBef>
              <a:buFontTx/>
              <a:buNone/>
            </a:pPr>
            <a:endParaRPr lang="en-US" altLang="en-US" sz="1800" dirty="0">
              <a:solidFill>
                <a:srgbClr val="FF0000"/>
              </a:solidFill>
              <a:latin typeface="Comic Sans MS" pitchFamily="66" charset="0"/>
            </a:endParaRPr>
          </a:p>
          <a:p>
            <a:pPr eaLnBrk="1" hangingPunct="1">
              <a:spcBef>
                <a:spcPct val="0"/>
              </a:spcBef>
              <a:buFontTx/>
              <a:buNone/>
            </a:pPr>
            <a:r>
              <a:rPr lang="en-US" altLang="en-US" sz="2400" dirty="0">
                <a:solidFill>
                  <a:srgbClr val="FF0000"/>
                </a:solidFill>
                <a:latin typeface="Comic Sans MS" pitchFamily="66" charset="0"/>
              </a:rPr>
              <a:t> </a:t>
            </a:r>
          </a:p>
        </p:txBody>
      </p:sp>
      <p:sp>
        <p:nvSpPr>
          <p:cNvPr id="13315" name="TextBox 2"/>
          <p:cNvSpPr txBox="1">
            <a:spLocks noChangeArrowheads="1"/>
          </p:cNvSpPr>
          <p:nvPr/>
        </p:nvSpPr>
        <p:spPr bwMode="auto">
          <a:xfrm>
            <a:off x="381000" y="2322513"/>
            <a:ext cx="1866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prstClr val="black"/>
                </a:solidFill>
                <a:latin typeface="Comic Sans MS" pitchFamily="66" charset="0"/>
              </a:rPr>
              <a:t>551 g Au</a:t>
            </a:r>
          </a:p>
          <a:p>
            <a:pPr algn="ctr" eaLnBrk="1" hangingPunct="1">
              <a:spcBef>
                <a:spcPct val="0"/>
              </a:spcBef>
              <a:buFontTx/>
              <a:buNone/>
            </a:pPr>
            <a:r>
              <a:rPr lang="en-US" altLang="en-US" sz="2800">
                <a:solidFill>
                  <a:prstClr val="black"/>
                </a:solidFill>
                <a:latin typeface="Comic Sans MS" pitchFamily="66" charset="0"/>
              </a:rPr>
              <a:t>1</a:t>
            </a:r>
          </a:p>
        </p:txBody>
      </p:sp>
    </p:spTree>
    <p:extLst>
      <p:ext uri="{BB962C8B-B14F-4D97-AF65-F5344CB8AC3E}">
        <p14:creationId xmlns:p14="http://schemas.microsoft.com/office/powerpoint/2010/main" val="1337297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0" y="0"/>
            <a:ext cx="89154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200" dirty="0">
                <a:solidFill>
                  <a:prstClr val="black"/>
                </a:solidFill>
                <a:latin typeface="Times New Roman" panose="02020603050405020304" pitchFamily="18" charset="0"/>
                <a:cs typeface="Times New Roman" panose="02020603050405020304" pitchFamily="18" charset="0"/>
              </a:rPr>
              <a:t>29.  How many moles of gold is 551 grams of gold?</a:t>
            </a:r>
          </a:p>
          <a:p>
            <a:pPr eaLnBrk="1" hangingPunct="1">
              <a:spcBef>
                <a:spcPct val="0"/>
              </a:spcBef>
              <a:buFontTx/>
              <a:buNone/>
            </a:pPr>
            <a:endParaRPr lang="en-US" altLang="en-US" sz="2800" dirty="0">
              <a:solidFill>
                <a:prstClr val="black"/>
              </a:solidFill>
              <a:latin typeface="Comic Sans MS" pitchFamily="66" charset="0"/>
            </a:endParaRPr>
          </a:p>
          <a:p>
            <a:pPr eaLnBrk="1" hangingPunct="1">
              <a:spcBef>
                <a:spcPct val="0"/>
              </a:spcBef>
              <a:buFontTx/>
              <a:buNone/>
            </a:pPr>
            <a:endParaRPr lang="en-US" altLang="en-US" sz="2000" dirty="0">
              <a:solidFill>
                <a:prstClr val="black"/>
              </a:solidFill>
              <a:latin typeface="Comic Sans MS" pitchFamily="66" charset="0"/>
            </a:endParaRPr>
          </a:p>
          <a:p>
            <a:pPr eaLnBrk="1" hangingPunct="1">
              <a:spcBef>
                <a:spcPct val="0"/>
              </a:spcBef>
              <a:buFontTx/>
              <a:buNone/>
            </a:pPr>
            <a:endParaRPr lang="en-US" altLang="en-US" sz="2000" dirty="0">
              <a:solidFill>
                <a:prstClr val="black"/>
              </a:solidFill>
              <a:latin typeface="Comic Sans MS" pitchFamily="66" charset="0"/>
            </a:endParaRPr>
          </a:p>
          <a:p>
            <a:pPr eaLnBrk="1" hangingPunct="1">
              <a:spcBef>
                <a:spcPct val="0"/>
              </a:spcBef>
              <a:buFontTx/>
              <a:buNone/>
            </a:pPr>
            <a:endParaRPr lang="en-US" altLang="en-US" sz="24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srgbClr val="FF0000"/>
              </a:solidFill>
              <a:latin typeface="Comic Sans MS" pitchFamily="66" charset="0"/>
            </a:endParaRPr>
          </a:p>
          <a:p>
            <a:pPr eaLnBrk="1" hangingPunct="1">
              <a:spcBef>
                <a:spcPct val="0"/>
              </a:spcBef>
              <a:buFontTx/>
              <a:buNone/>
            </a:pPr>
            <a:endParaRPr lang="en-US" altLang="en-US" sz="1800" dirty="0">
              <a:solidFill>
                <a:srgbClr val="FF0000"/>
              </a:solidFill>
              <a:latin typeface="Comic Sans MS" pitchFamily="66" charset="0"/>
            </a:endParaRPr>
          </a:p>
          <a:p>
            <a:pPr eaLnBrk="1" hangingPunct="1">
              <a:spcBef>
                <a:spcPct val="0"/>
              </a:spcBef>
              <a:buFontTx/>
              <a:buNone/>
            </a:pPr>
            <a:r>
              <a:rPr lang="en-US" altLang="en-US" sz="2400" dirty="0">
                <a:solidFill>
                  <a:srgbClr val="FF0000"/>
                </a:solidFill>
                <a:latin typeface="Comic Sans MS" pitchFamily="66" charset="0"/>
              </a:rPr>
              <a:t> </a:t>
            </a:r>
          </a:p>
        </p:txBody>
      </p:sp>
      <p:sp>
        <p:nvSpPr>
          <p:cNvPr id="13315" name="TextBox 2"/>
          <p:cNvSpPr txBox="1">
            <a:spLocks noChangeArrowheads="1"/>
          </p:cNvSpPr>
          <p:nvPr/>
        </p:nvSpPr>
        <p:spPr bwMode="auto">
          <a:xfrm>
            <a:off x="381000" y="2322513"/>
            <a:ext cx="1866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prstClr val="black"/>
                </a:solidFill>
                <a:latin typeface="Comic Sans MS" pitchFamily="66" charset="0"/>
              </a:rPr>
              <a:t>551 g Au</a:t>
            </a:r>
          </a:p>
          <a:p>
            <a:pPr algn="ctr" eaLnBrk="1" hangingPunct="1">
              <a:spcBef>
                <a:spcPct val="0"/>
              </a:spcBef>
              <a:buFontTx/>
              <a:buNone/>
            </a:pPr>
            <a:r>
              <a:rPr lang="en-US" altLang="en-US" sz="2800">
                <a:solidFill>
                  <a:prstClr val="black"/>
                </a:solidFill>
                <a:latin typeface="Comic Sans MS" pitchFamily="66" charset="0"/>
              </a:rPr>
              <a:t>1</a:t>
            </a:r>
          </a:p>
        </p:txBody>
      </p:sp>
      <p:sp>
        <p:nvSpPr>
          <p:cNvPr id="13316" name="TextBox 4"/>
          <p:cNvSpPr txBox="1">
            <a:spLocks noChangeArrowheads="1"/>
          </p:cNvSpPr>
          <p:nvPr/>
        </p:nvSpPr>
        <p:spPr bwMode="auto">
          <a:xfrm>
            <a:off x="2247900" y="2536825"/>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prstClr val="black"/>
                </a:solidFill>
                <a:latin typeface="Comic Sans MS" pitchFamily="66" charset="0"/>
              </a:rPr>
              <a:t>x</a:t>
            </a:r>
          </a:p>
        </p:txBody>
      </p:sp>
      <p:sp>
        <p:nvSpPr>
          <p:cNvPr id="13317" name="Rectangle 5"/>
          <p:cNvSpPr>
            <a:spLocks noChangeArrowheads="1"/>
          </p:cNvSpPr>
          <p:nvPr/>
        </p:nvSpPr>
        <p:spPr bwMode="auto">
          <a:xfrm>
            <a:off x="2667000" y="2322513"/>
            <a:ext cx="219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srgbClr val="000000"/>
                </a:solidFill>
                <a:latin typeface="Comic Sans MS" pitchFamily="66" charset="0"/>
              </a:rPr>
              <a:t>1 mole Au</a:t>
            </a:r>
          </a:p>
          <a:p>
            <a:pPr algn="ctr" eaLnBrk="1" hangingPunct="1">
              <a:spcBef>
                <a:spcPct val="0"/>
              </a:spcBef>
              <a:buFontTx/>
              <a:buNone/>
            </a:pPr>
            <a:r>
              <a:rPr lang="en-US" altLang="en-US" sz="2800">
                <a:solidFill>
                  <a:srgbClr val="000000"/>
                </a:solidFill>
                <a:latin typeface="Comic Sans MS" pitchFamily="66" charset="0"/>
              </a:rPr>
              <a:t>197 g Au</a:t>
            </a:r>
            <a:endParaRPr lang="en-US" altLang="en-US" sz="2000">
              <a:solidFill>
                <a:prstClr val="black"/>
              </a:solidFill>
            </a:endParaRPr>
          </a:p>
        </p:txBody>
      </p:sp>
      <p:sp>
        <p:nvSpPr>
          <p:cNvPr id="13318" name="Rectangle 6"/>
          <p:cNvSpPr>
            <a:spLocks noChangeArrowheads="1"/>
          </p:cNvSpPr>
          <p:nvPr/>
        </p:nvSpPr>
        <p:spPr bwMode="auto">
          <a:xfrm>
            <a:off x="4857750" y="2536825"/>
            <a:ext cx="366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prstClr val="black"/>
                </a:solidFill>
                <a:latin typeface="Comic Sans MS" pitchFamily="66" charset="0"/>
              </a:rPr>
              <a:t>=</a:t>
            </a:r>
          </a:p>
        </p:txBody>
      </p:sp>
      <p:cxnSp>
        <p:nvCxnSpPr>
          <p:cNvPr id="8" name="Straight Connector 7"/>
          <p:cNvCxnSpPr/>
          <p:nvPr/>
        </p:nvCxnSpPr>
        <p:spPr>
          <a:xfrm flipH="1">
            <a:off x="1314450" y="2398713"/>
            <a:ext cx="723900" cy="3381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670300" y="2936875"/>
            <a:ext cx="863600" cy="2714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3497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0" y="0"/>
            <a:ext cx="89154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200" dirty="0">
                <a:solidFill>
                  <a:prstClr val="black"/>
                </a:solidFill>
                <a:latin typeface="Times New Roman" panose="02020603050405020304" pitchFamily="18" charset="0"/>
                <a:cs typeface="Times New Roman" panose="02020603050405020304" pitchFamily="18" charset="0"/>
              </a:rPr>
              <a:t>29.  How many moles of gold is 551 grams of gold?</a:t>
            </a:r>
          </a:p>
          <a:p>
            <a:pPr eaLnBrk="1" hangingPunct="1">
              <a:spcBef>
                <a:spcPct val="0"/>
              </a:spcBef>
              <a:buFontTx/>
              <a:buNone/>
            </a:pPr>
            <a:endParaRPr lang="en-US" altLang="en-US" sz="2800" dirty="0">
              <a:solidFill>
                <a:prstClr val="black"/>
              </a:solidFill>
              <a:latin typeface="Comic Sans MS" pitchFamily="66" charset="0"/>
            </a:endParaRPr>
          </a:p>
          <a:p>
            <a:pPr eaLnBrk="1" hangingPunct="1">
              <a:spcBef>
                <a:spcPct val="0"/>
              </a:spcBef>
              <a:buFontTx/>
              <a:buNone/>
            </a:pPr>
            <a:endParaRPr lang="en-US" altLang="en-US" sz="2000" dirty="0">
              <a:solidFill>
                <a:prstClr val="black"/>
              </a:solidFill>
              <a:latin typeface="Comic Sans MS" pitchFamily="66" charset="0"/>
            </a:endParaRPr>
          </a:p>
          <a:p>
            <a:pPr eaLnBrk="1" hangingPunct="1">
              <a:spcBef>
                <a:spcPct val="0"/>
              </a:spcBef>
              <a:buFontTx/>
              <a:buNone/>
            </a:pPr>
            <a:endParaRPr lang="en-US" altLang="en-US" sz="2000" dirty="0">
              <a:solidFill>
                <a:prstClr val="black"/>
              </a:solidFill>
              <a:latin typeface="Comic Sans MS" pitchFamily="66" charset="0"/>
            </a:endParaRPr>
          </a:p>
          <a:p>
            <a:pPr eaLnBrk="1" hangingPunct="1">
              <a:spcBef>
                <a:spcPct val="0"/>
              </a:spcBef>
              <a:buFontTx/>
              <a:buNone/>
            </a:pPr>
            <a:endParaRPr lang="en-US" altLang="en-US" sz="24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prstClr val="black"/>
              </a:solidFill>
              <a:latin typeface="Comic Sans MS" pitchFamily="66" charset="0"/>
            </a:endParaRPr>
          </a:p>
          <a:p>
            <a:pPr eaLnBrk="1" hangingPunct="1">
              <a:spcBef>
                <a:spcPct val="0"/>
              </a:spcBef>
              <a:buFontTx/>
              <a:buNone/>
            </a:pPr>
            <a:endParaRPr lang="en-US" altLang="en-US" sz="1800" dirty="0">
              <a:solidFill>
                <a:srgbClr val="FF0000"/>
              </a:solidFill>
              <a:latin typeface="Comic Sans MS" pitchFamily="66" charset="0"/>
            </a:endParaRPr>
          </a:p>
          <a:p>
            <a:pPr eaLnBrk="1" hangingPunct="1">
              <a:spcBef>
                <a:spcPct val="0"/>
              </a:spcBef>
              <a:buFontTx/>
              <a:buNone/>
            </a:pPr>
            <a:endParaRPr lang="en-US" altLang="en-US" sz="1800" dirty="0">
              <a:solidFill>
                <a:srgbClr val="FF0000"/>
              </a:solidFill>
              <a:latin typeface="Comic Sans MS" pitchFamily="66" charset="0"/>
            </a:endParaRPr>
          </a:p>
          <a:p>
            <a:pPr eaLnBrk="1" hangingPunct="1">
              <a:spcBef>
                <a:spcPct val="0"/>
              </a:spcBef>
              <a:buFontTx/>
              <a:buNone/>
            </a:pPr>
            <a:r>
              <a:rPr lang="en-US" altLang="en-US" sz="2400" dirty="0">
                <a:solidFill>
                  <a:srgbClr val="FF0000"/>
                </a:solidFill>
                <a:latin typeface="Comic Sans MS" pitchFamily="66" charset="0"/>
              </a:rPr>
              <a:t> </a:t>
            </a:r>
          </a:p>
        </p:txBody>
      </p:sp>
      <p:sp>
        <p:nvSpPr>
          <p:cNvPr id="13315" name="TextBox 2"/>
          <p:cNvSpPr txBox="1">
            <a:spLocks noChangeArrowheads="1"/>
          </p:cNvSpPr>
          <p:nvPr/>
        </p:nvSpPr>
        <p:spPr bwMode="auto">
          <a:xfrm>
            <a:off x="381000" y="2322513"/>
            <a:ext cx="1866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prstClr val="black"/>
                </a:solidFill>
                <a:latin typeface="Comic Sans MS" pitchFamily="66" charset="0"/>
              </a:rPr>
              <a:t>551 g Au</a:t>
            </a:r>
          </a:p>
          <a:p>
            <a:pPr algn="ctr" eaLnBrk="1" hangingPunct="1">
              <a:spcBef>
                <a:spcPct val="0"/>
              </a:spcBef>
              <a:buFontTx/>
              <a:buNone/>
            </a:pPr>
            <a:r>
              <a:rPr lang="en-US" altLang="en-US" sz="2800">
                <a:solidFill>
                  <a:prstClr val="black"/>
                </a:solidFill>
                <a:latin typeface="Comic Sans MS" pitchFamily="66" charset="0"/>
              </a:rPr>
              <a:t>1</a:t>
            </a:r>
          </a:p>
        </p:txBody>
      </p:sp>
      <p:sp>
        <p:nvSpPr>
          <p:cNvPr id="13316" name="TextBox 4"/>
          <p:cNvSpPr txBox="1">
            <a:spLocks noChangeArrowheads="1"/>
          </p:cNvSpPr>
          <p:nvPr/>
        </p:nvSpPr>
        <p:spPr bwMode="auto">
          <a:xfrm>
            <a:off x="2247900" y="2536825"/>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prstClr val="black"/>
                </a:solidFill>
                <a:latin typeface="Comic Sans MS" pitchFamily="66" charset="0"/>
              </a:rPr>
              <a:t>x</a:t>
            </a:r>
          </a:p>
        </p:txBody>
      </p:sp>
      <p:sp>
        <p:nvSpPr>
          <p:cNvPr id="13317" name="Rectangle 5"/>
          <p:cNvSpPr>
            <a:spLocks noChangeArrowheads="1"/>
          </p:cNvSpPr>
          <p:nvPr/>
        </p:nvSpPr>
        <p:spPr bwMode="auto">
          <a:xfrm>
            <a:off x="2667000" y="2322513"/>
            <a:ext cx="219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srgbClr val="000000"/>
                </a:solidFill>
                <a:latin typeface="Comic Sans MS" pitchFamily="66" charset="0"/>
              </a:rPr>
              <a:t>1 mole Au</a:t>
            </a:r>
          </a:p>
          <a:p>
            <a:pPr algn="ctr" eaLnBrk="1" hangingPunct="1">
              <a:spcBef>
                <a:spcPct val="0"/>
              </a:spcBef>
              <a:buFontTx/>
              <a:buNone/>
            </a:pPr>
            <a:r>
              <a:rPr lang="en-US" altLang="en-US" sz="2800">
                <a:solidFill>
                  <a:srgbClr val="000000"/>
                </a:solidFill>
                <a:latin typeface="Comic Sans MS" pitchFamily="66" charset="0"/>
              </a:rPr>
              <a:t>197 g Au</a:t>
            </a:r>
            <a:endParaRPr lang="en-US" altLang="en-US" sz="2000">
              <a:solidFill>
                <a:prstClr val="black"/>
              </a:solidFill>
            </a:endParaRPr>
          </a:p>
        </p:txBody>
      </p:sp>
      <p:sp>
        <p:nvSpPr>
          <p:cNvPr id="13318" name="Rectangle 6"/>
          <p:cNvSpPr>
            <a:spLocks noChangeArrowheads="1"/>
          </p:cNvSpPr>
          <p:nvPr/>
        </p:nvSpPr>
        <p:spPr bwMode="auto">
          <a:xfrm>
            <a:off x="4857750" y="2536825"/>
            <a:ext cx="366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prstClr val="black"/>
                </a:solidFill>
                <a:latin typeface="Comic Sans MS" pitchFamily="66" charset="0"/>
              </a:rPr>
              <a:t>=</a:t>
            </a:r>
          </a:p>
        </p:txBody>
      </p:sp>
      <p:sp>
        <p:nvSpPr>
          <p:cNvPr id="13319" name="TextBox 7"/>
          <p:cNvSpPr txBox="1">
            <a:spLocks noChangeArrowheads="1"/>
          </p:cNvSpPr>
          <p:nvPr/>
        </p:nvSpPr>
        <p:spPr bwMode="auto">
          <a:xfrm>
            <a:off x="5362575" y="2536825"/>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FF0000"/>
                </a:solidFill>
                <a:latin typeface="Comic Sans MS" pitchFamily="66" charset="0"/>
              </a:rPr>
              <a:t>2.80 moles Au</a:t>
            </a:r>
          </a:p>
        </p:txBody>
      </p:sp>
      <p:cxnSp>
        <p:nvCxnSpPr>
          <p:cNvPr id="8" name="Straight Connector 7"/>
          <p:cNvCxnSpPr/>
          <p:nvPr/>
        </p:nvCxnSpPr>
        <p:spPr>
          <a:xfrm flipH="1">
            <a:off x="1314450" y="2398713"/>
            <a:ext cx="723900" cy="3381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670300" y="2936875"/>
            <a:ext cx="863600" cy="2714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8099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9144000" cy="164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indent="0" algn="l">
              <a:lnSpc>
                <a:spcPct val="119000"/>
              </a:lnSpc>
              <a:spcBef>
                <a:spcPts val="0"/>
              </a:spcBef>
              <a:spcAft>
                <a:spcPts val="600"/>
              </a:spcAft>
              <a:buNone/>
            </a:pPr>
            <a:r>
              <a:rPr lang="en-US" sz="4400" kern="1200" dirty="0">
                <a:ln>
                  <a:noFill/>
                </a:ln>
                <a:solidFill>
                  <a:srgbClr val="FF0000"/>
                </a:solidFill>
                <a:effectLst/>
                <a:latin typeface="Times New Roman" panose="02020603050405020304" pitchFamily="18" charset="0"/>
              </a:rPr>
              <a:t>30.  How many moles of silicon </a:t>
            </a:r>
            <a:br>
              <a:rPr lang="en-US" sz="4400" kern="1200" dirty="0">
                <a:ln>
                  <a:noFill/>
                </a:ln>
                <a:solidFill>
                  <a:srgbClr val="FF0000"/>
                </a:solidFill>
                <a:effectLst/>
                <a:latin typeface="Times New Roman" panose="02020603050405020304" pitchFamily="18" charset="0"/>
              </a:rPr>
            </a:br>
            <a:r>
              <a:rPr lang="en-US" sz="4400" kern="1200" dirty="0">
                <a:ln>
                  <a:noFill/>
                </a:ln>
                <a:solidFill>
                  <a:srgbClr val="FF0000"/>
                </a:solidFill>
                <a:effectLst/>
                <a:latin typeface="Times New Roman" panose="02020603050405020304" pitchFamily="18" charset="0"/>
              </a:rPr>
              <a:t>        is 37.33 grams of silicon?</a:t>
            </a:r>
            <a:endParaRPr lang="en-US" sz="4400" kern="1400" dirty="0">
              <a:ln>
                <a:noFill/>
              </a:ln>
              <a:solidFill>
                <a:srgbClr val="FF0000"/>
              </a:solidFill>
              <a:effectLst/>
              <a:latin typeface="Calibri" panose="020F0502020204030204" pitchFamily="34" charset="0"/>
            </a:endParaRPr>
          </a:p>
        </p:txBody>
      </p:sp>
    </p:spTree>
    <p:extLst>
      <p:ext uri="{BB962C8B-B14F-4D97-AF65-F5344CB8AC3E}">
        <p14:creationId xmlns:p14="http://schemas.microsoft.com/office/powerpoint/2010/main" val="7162423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8"/>
          <p:cNvSpPr>
            <a:spLocks noChangeArrowheads="1"/>
          </p:cNvSpPr>
          <p:nvPr/>
        </p:nvSpPr>
        <p:spPr bwMode="auto">
          <a:xfrm>
            <a:off x="228600" y="3157538"/>
            <a:ext cx="2498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u="sng">
                <a:solidFill>
                  <a:srgbClr val="0000FF"/>
                </a:solidFill>
                <a:latin typeface="Comic Sans MS" pitchFamily="66" charset="0"/>
              </a:rPr>
              <a:t>37.33 g Si</a:t>
            </a:r>
          </a:p>
          <a:p>
            <a:pPr algn="ctr" eaLnBrk="1" hangingPunct="1">
              <a:spcBef>
                <a:spcPct val="0"/>
              </a:spcBef>
              <a:buFontTx/>
              <a:buNone/>
            </a:pPr>
            <a:r>
              <a:rPr lang="en-US" altLang="en-US" sz="3600">
                <a:solidFill>
                  <a:srgbClr val="0000FF"/>
                </a:solidFill>
                <a:latin typeface="Comic Sans MS" pitchFamily="66" charset="0"/>
              </a:rPr>
              <a:t>1</a:t>
            </a:r>
          </a:p>
        </p:txBody>
      </p:sp>
      <p:sp>
        <p:nvSpPr>
          <p:cNvPr id="16388" name="Rectangle 9"/>
          <p:cNvSpPr>
            <a:spLocks noChangeArrowheads="1"/>
          </p:cNvSpPr>
          <p:nvPr/>
        </p:nvSpPr>
        <p:spPr bwMode="auto">
          <a:xfrm>
            <a:off x="2530475" y="3495675"/>
            <a:ext cx="395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00FF"/>
                </a:solidFill>
                <a:latin typeface="Comic Sans MS" pitchFamily="66" charset="0"/>
              </a:rPr>
              <a:t>x</a:t>
            </a:r>
          </a:p>
        </p:txBody>
      </p:sp>
      <p:sp>
        <p:nvSpPr>
          <p:cNvPr id="2" name="Rectangle 1">
            <a:extLst>
              <a:ext uri="{FF2B5EF4-FFF2-40B4-BE49-F238E27FC236}">
                <a16:creationId xmlns:a16="http://schemas.microsoft.com/office/drawing/2014/main" id="{40BB4B20-A802-300A-6093-F83AC66910F7}"/>
              </a:ext>
            </a:extLst>
          </p:cNvPr>
          <p:cNvSpPr>
            <a:spLocks noChangeArrowheads="1"/>
          </p:cNvSpPr>
          <p:nvPr/>
        </p:nvSpPr>
        <p:spPr bwMode="auto">
          <a:xfrm>
            <a:off x="0" y="0"/>
            <a:ext cx="9144000" cy="164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indent="0" algn="l">
              <a:lnSpc>
                <a:spcPct val="119000"/>
              </a:lnSpc>
              <a:spcBef>
                <a:spcPts val="0"/>
              </a:spcBef>
              <a:spcAft>
                <a:spcPts val="600"/>
              </a:spcAft>
              <a:buNone/>
            </a:pPr>
            <a:r>
              <a:rPr lang="en-US" sz="4400" kern="1200" dirty="0">
                <a:ln>
                  <a:noFill/>
                </a:ln>
                <a:solidFill>
                  <a:srgbClr val="FF0000"/>
                </a:solidFill>
                <a:effectLst/>
                <a:latin typeface="Times New Roman" panose="02020603050405020304" pitchFamily="18" charset="0"/>
              </a:rPr>
              <a:t>30.  How many moles of silicon </a:t>
            </a:r>
            <a:br>
              <a:rPr lang="en-US" sz="4400" kern="1200" dirty="0">
                <a:ln>
                  <a:noFill/>
                </a:ln>
                <a:solidFill>
                  <a:srgbClr val="FF0000"/>
                </a:solidFill>
                <a:effectLst/>
                <a:latin typeface="Times New Roman" panose="02020603050405020304" pitchFamily="18" charset="0"/>
              </a:rPr>
            </a:br>
            <a:r>
              <a:rPr lang="en-US" sz="4400" kern="1200" dirty="0">
                <a:ln>
                  <a:noFill/>
                </a:ln>
                <a:solidFill>
                  <a:srgbClr val="FF0000"/>
                </a:solidFill>
                <a:effectLst/>
                <a:latin typeface="Times New Roman" panose="02020603050405020304" pitchFamily="18" charset="0"/>
              </a:rPr>
              <a:t>        is 37.33 grams of silicon?</a:t>
            </a:r>
            <a:endParaRPr lang="en-US" sz="4400" kern="1400" dirty="0">
              <a:ln>
                <a:noFill/>
              </a:ln>
              <a:solidFill>
                <a:srgbClr val="FF0000"/>
              </a:solidFill>
              <a:effectLst/>
              <a:latin typeface="Calibri" panose="020F0502020204030204" pitchFamily="34" charset="0"/>
            </a:endParaRPr>
          </a:p>
        </p:txBody>
      </p:sp>
    </p:spTree>
    <p:extLst>
      <p:ext uri="{BB962C8B-B14F-4D97-AF65-F5344CB8AC3E}">
        <p14:creationId xmlns:p14="http://schemas.microsoft.com/office/powerpoint/2010/main" val="740498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8"/>
          <p:cNvSpPr>
            <a:spLocks noChangeArrowheads="1"/>
          </p:cNvSpPr>
          <p:nvPr/>
        </p:nvSpPr>
        <p:spPr bwMode="auto">
          <a:xfrm>
            <a:off x="228600" y="3157538"/>
            <a:ext cx="2498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u="sng">
                <a:solidFill>
                  <a:srgbClr val="0000FF"/>
                </a:solidFill>
                <a:latin typeface="Comic Sans MS" pitchFamily="66" charset="0"/>
              </a:rPr>
              <a:t>37.33 g Si</a:t>
            </a:r>
          </a:p>
          <a:p>
            <a:pPr algn="ctr" eaLnBrk="1" hangingPunct="1">
              <a:spcBef>
                <a:spcPct val="0"/>
              </a:spcBef>
              <a:buFontTx/>
              <a:buNone/>
            </a:pPr>
            <a:r>
              <a:rPr lang="en-US" altLang="en-US" sz="3600">
                <a:solidFill>
                  <a:srgbClr val="0000FF"/>
                </a:solidFill>
                <a:latin typeface="Comic Sans MS" pitchFamily="66" charset="0"/>
              </a:rPr>
              <a:t>1</a:t>
            </a:r>
          </a:p>
        </p:txBody>
      </p:sp>
      <p:sp>
        <p:nvSpPr>
          <p:cNvPr id="16388" name="Rectangle 9"/>
          <p:cNvSpPr>
            <a:spLocks noChangeArrowheads="1"/>
          </p:cNvSpPr>
          <p:nvPr/>
        </p:nvSpPr>
        <p:spPr bwMode="auto">
          <a:xfrm>
            <a:off x="2530475" y="3495675"/>
            <a:ext cx="395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00FF"/>
                </a:solidFill>
                <a:latin typeface="Comic Sans MS" pitchFamily="66" charset="0"/>
              </a:rPr>
              <a:t>x</a:t>
            </a:r>
          </a:p>
        </p:txBody>
      </p:sp>
      <p:sp>
        <p:nvSpPr>
          <p:cNvPr id="16389" name="Rectangle 10"/>
          <p:cNvSpPr>
            <a:spLocks noChangeArrowheads="1"/>
          </p:cNvSpPr>
          <p:nvPr/>
        </p:nvSpPr>
        <p:spPr bwMode="auto">
          <a:xfrm>
            <a:off x="2530475" y="3157538"/>
            <a:ext cx="2894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u="sng">
                <a:solidFill>
                  <a:srgbClr val="0000FF"/>
                </a:solidFill>
                <a:latin typeface="Comic Sans MS" pitchFamily="66" charset="0"/>
              </a:rPr>
              <a:t>1 mole Si</a:t>
            </a:r>
          </a:p>
          <a:p>
            <a:pPr algn="ctr" eaLnBrk="1" hangingPunct="1">
              <a:spcBef>
                <a:spcPct val="0"/>
              </a:spcBef>
              <a:buFontTx/>
              <a:buNone/>
            </a:pPr>
            <a:r>
              <a:rPr lang="en-US" altLang="en-US" sz="3600">
                <a:solidFill>
                  <a:srgbClr val="0000FF"/>
                </a:solidFill>
                <a:latin typeface="Comic Sans MS" pitchFamily="66" charset="0"/>
              </a:rPr>
              <a:t>28 g Si</a:t>
            </a:r>
            <a:endParaRPr lang="en-US" altLang="en-US" sz="2800">
              <a:solidFill>
                <a:srgbClr val="0000FF"/>
              </a:solidFill>
            </a:endParaRPr>
          </a:p>
        </p:txBody>
      </p:sp>
      <p:sp>
        <p:nvSpPr>
          <p:cNvPr id="16390" name="Rectangle 11"/>
          <p:cNvSpPr>
            <a:spLocks noChangeArrowheads="1"/>
          </p:cNvSpPr>
          <p:nvPr/>
        </p:nvSpPr>
        <p:spPr bwMode="auto">
          <a:xfrm>
            <a:off x="5227638" y="3333750"/>
            <a:ext cx="341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0000FF"/>
                </a:solidFill>
                <a:latin typeface="Comic Sans MS" pitchFamily="66" charset="0"/>
              </a:rPr>
              <a:t>=</a:t>
            </a:r>
          </a:p>
        </p:txBody>
      </p:sp>
      <p:sp>
        <p:nvSpPr>
          <p:cNvPr id="2" name="Rectangle 1">
            <a:extLst>
              <a:ext uri="{FF2B5EF4-FFF2-40B4-BE49-F238E27FC236}">
                <a16:creationId xmlns:a16="http://schemas.microsoft.com/office/drawing/2014/main" id="{8120ADE8-F238-B577-89DF-9563AF8B8D24}"/>
              </a:ext>
            </a:extLst>
          </p:cNvPr>
          <p:cNvSpPr>
            <a:spLocks noChangeArrowheads="1"/>
          </p:cNvSpPr>
          <p:nvPr/>
        </p:nvSpPr>
        <p:spPr bwMode="auto">
          <a:xfrm>
            <a:off x="0" y="0"/>
            <a:ext cx="9144000" cy="164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indent="0" algn="l">
              <a:lnSpc>
                <a:spcPct val="119000"/>
              </a:lnSpc>
              <a:spcBef>
                <a:spcPts val="0"/>
              </a:spcBef>
              <a:spcAft>
                <a:spcPts val="600"/>
              </a:spcAft>
              <a:buNone/>
            </a:pPr>
            <a:r>
              <a:rPr lang="en-US" sz="4400" kern="1200" dirty="0">
                <a:ln>
                  <a:noFill/>
                </a:ln>
                <a:solidFill>
                  <a:srgbClr val="FF0000"/>
                </a:solidFill>
                <a:effectLst/>
                <a:latin typeface="Times New Roman" panose="02020603050405020304" pitchFamily="18" charset="0"/>
              </a:rPr>
              <a:t>30.  How many moles of silicon </a:t>
            </a:r>
            <a:br>
              <a:rPr lang="en-US" sz="4400" kern="1200" dirty="0">
                <a:ln>
                  <a:noFill/>
                </a:ln>
                <a:solidFill>
                  <a:srgbClr val="FF0000"/>
                </a:solidFill>
                <a:effectLst/>
                <a:latin typeface="Times New Roman" panose="02020603050405020304" pitchFamily="18" charset="0"/>
              </a:rPr>
            </a:br>
            <a:r>
              <a:rPr lang="en-US" sz="4400" kern="1200" dirty="0">
                <a:ln>
                  <a:noFill/>
                </a:ln>
                <a:solidFill>
                  <a:srgbClr val="FF0000"/>
                </a:solidFill>
                <a:effectLst/>
                <a:latin typeface="Times New Roman" panose="02020603050405020304" pitchFamily="18" charset="0"/>
              </a:rPr>
              <a:t>        is 37.33 grams of silicon?</a:t>
            </a:r>
            <a:endParaRPr lang="en-US" sz="4400" kern="1400" dirty="0">
              <a:ln>
                <a:noFill/>
              </a:ln>
              <a:solidFill>
                <a:srgbClr val="FF0000"/>
              </a:solidFill>
              <a:effectLst/>
              <a:latin typeface="Calibri" panose="020F0502020204030204" pitchFamily="34" charset="0"/>
            </a:endParaRPr>
          </a:p>
        </p:txBody>
      </p:sp>
    </p:spTree>
    <p:extLst>
      <p:ext uri="{BB962C8B-B14F-4D97-AF65-F5344CB8AC3E}">
        <p14:creationId xmlns:p14="http://schemas.microsoft.com/office/powerpoint/2010/main" val="32788826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8"/>
          <p:cNvSpPr>
            <a:spLocks noChangeArrowheads="1"/>
          </p:cNvSpPr>
          <p:nvPr/>
        </p:nvSpPr>
        <p:spPr bwMode="auto">
          <a:xfrm>
            <a:off x="228600" y="3157538"/>
            <a:ext cx="2498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u="sng">
                <a:solidFill>
                  <a:srgbClr val="0000FF"/>
                </a:solidFill>
                <a:latin typeface="Comic Sans MS" pitchFamily="66" charset="0"/>
              </a:rPr>
              <a:t>37.33 g Si</a:t>
            </a:r>
          </a:p>
          <a:p>
            <a:pPr algn="ctr" eaLnBrk="1" hangingPunct="1">
              <a:spcBef>
                <a:spcPct val="0"/>
              </a:spcBef>
              <a:buFontTx/>
              <a:buNone/>
            </a:pPr>
            <a:r>
              <a:rPr lang="en-US" altLang="en-US" sz="3600">
                <a:solidFill>
                  <a:srgbClr val="0000FF"/>
                </a:solidFill>
                <a:latin typeface="Comic Sans MS" pitchFamily="66" charset="0"/>
              </a:rPr>
              <a:t>1</a:t>
            </a:r>
          </a:p>
        </p:txBody>
      </p:sp>
      <p:sp>
        <p:nvSpPr>
          <p:cNvPr id="16388" name="Rectangle 9"/>
          <p:cNvSpPr>
            <a:spLocks noChangeArrowheads="1"/>
          </p:cNvSpPr>
          <p:nvPr/>
        </p:nvSpPr>
        <p:spPr bwMode="auto">
          <a:xfrm>
            <a:off x="2530475" y="3495675"/>
            <a:ext cx="395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00FF"/>
                </a:solidFill>
                <a:latin typeface="Comic Sans MS" pitchFamily="66" charset="0"/>
              </a:rPr>
              <a:t>x</a:t>
            </a:r>
          </a:p>
        </p:txBody>
      </p:sp>
      <p:sp>
        <p:nvSpPr>
          <p:cNvPr id="16389" name="Rectangle 10"/>
          <p:cNvSpPr>
            <a:spLocks noChangeArrowheads="1"/>
          </p:cNvSpPr>
          <p:nvPr/>
        </p:nvSpPr>
        <p:spPr bwMode="auto">
          <a:xfrm>
            <a:off x="2530475" y="3157538"/>
            <a:ext cx="2894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u="sng">
                <a:solidFill>
                  <a:srgbClr val="0000FF"/>
                </a:solidFill>
                <a:latin typeface="Comic Sans MS" pitchFamily="66" charset="0"/>
              </a:rPr>
              <a:t>1 mole Si</a:t>
            </a:r>
          </a:p>
          <a:p>
            <a:pPr algn="ctr" eaLnBrk="1" hangingPunct="1">
              <a:spcBef>
                <a:spcPct val="0"/>
              </a:spcBef>
              <a:buFontTx/>
              <a:buNone/>
            </a:pPr>
            <a:r>
              <a:rPr lang="en-US" altLang="en-US" sz="3600">
                <a:solidFill>
                  <a:srgbClr val="0000FF"/>
                </a:solidFill>
                <a:latin typeface="Comic Sans MS" pitchFamily="66" charset="0"/>
              </a:rPr>
              <a:t>28 g Si</a:t>
            </a:r>
            <a:endParaRPr lang="en-US" altLang="en-US" sz="2800">
              <a:solidFill>
                <a:srgbClr val="0000FF"/>
              </a:solidFill>
            </a:endParaRPr>
          </a:p>
        </p:txBody>
      </p:sp>
      <p:sp>
        <p:nvSpPr>
          <p:cNvPr id="16390" name="Rectangle 11"/>
          <p:cNvSpPr>
            <a:spLocks noChangeArrowheads="1"/>
          </p:cNvSpPr>
          <p:nvPr/>
        </p:nvSpPr>
        <p:spPr bwMode="auto">
          <a:xfrm>
            <a:off x="5227638" y="3333750"/>
            <a:ext cx="341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0000FF"/>
                </a:solidFill>
                <a:latin typeface="Comic Sans MS" pitchFamily="66" charset="0"/>
              </a:rPr>
              <a:t>=</a:t>
            </a:r>
          </a:p>
        </p:txBody>
      </p:sp>
      <p:cxnSp>
        <p:nvCxnSpPr>
          <p:cNvPr id="8" name="Straight Connector 7"/>
          <p:cNvCxnSpPr/>
          <p:nvPr/>
        </p:nvCxnSpPr>
        <p:spPr>
          <a:xfrm flipH="1">
            <a:off x="1676400" y="3333750"/>
            <a:ext cx="1050925" cy="29845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H="1">
            <a:off x="3976688" y="3981450"/>
            <a:ext cx="823912" cy="20955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2" name="Rectangle 1">
            <a:extLst>
              <a:ext uri="{FF2B5EF4-FFF2-40B4-BE49-F238E27FC236}">
                <a16:creationId xmlns:a16="http://schemas.microsoft.com/office/drawing/2014/main" id="{4C4C8B3F-CAD9-5A50-B8DA-1269E558C6DB}"/>
              </a:ext>
            </a:extLst>
          </p:cNvPr>
          <p:cNvSpPr>
            <a:spLocks noChangeArrowheads="1"/>
          </p:cNvSpPr>
          <p:nvPr/>
        </p:nvSpPr>
        <p:spPr bwMode="auto">
          <a:xfrm>
            <a:off x="0" y="0"/>
            <a:ext cx="9144000" cy="164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indent="0" algn="l">
              <a:lnSpc>
                <a:spcPct val="119000"/>
              </a:lnSpc>
              <a:spcBef>
                <a:spcPts val="0"/>
              </a:spcBef>
              <a:spcAft>
                <a:spcPts val="600"/>
              </a:spcAft>
              <a:buNone/>
            </a:pPr>
            <a:r>
              <a:rPr lang="en-US" sz="4400" kern="1200" dirty="0">
                <a:ln>
                  <a:noFill/>
                </a:ln>
                <a:solidFill>
                  <a:srgbClr val="FF0000"/>
                </a:solidFill>
                <a:effectLst/>
                <a:latin typeface="Times New Roman" panose="02020603050405020304" pitchFamily="18" charset="0"/>
              </a:rPr>
              <a:t>30.  How many moles of silicon </a:t>
            </a:r>
            <a:br>
              <a:rPr lang="en-US" sz="4400" kern="1200" dirty="0">
                <a:ln>
                  <a:noFill/>
                </a:ln>
                <a:solidFill>
                  <a:srgbClr val="FF0000"/>
                </a:solidFill>
                <a:effectLst/>
                <a:latin typeface="Times New Roman" panose="02020603050405020304" pitchFamily="18" charset="0"/>
              </a:rPr>
            </a:br>
            <a:r>
              <a:rPr lang="en-US" sz="4400" kern="1200" dirty="0">
                <a:ln>
                  <a:noFill/>
                </a:ln>
                <a:solidFill>
                  <a:srgbClr val="FF0000"/>
                </a:solidFill>
                <a:effectLst/>
                <a:latin typeface="Times New Roman" panose="02020603050405020304" pitchFamily="18" charset="0"/>
              </a:rPr>
              <a:t>        is 37.33 grams of silicon?</a:t>
            </a:r>
            <a:endParaRPr lang="en-US" sz="4400" kern="1400" dirty="0">
              <a:ln>
                <a:noFill/>
              </a:ln>
              <a:solidFill>
                <a:srgbClr val="FF0000"/>
              </a:solidFill>
              <a:effectLst/>
              <a:latin typeface="Calibri" panose="020F0502020204030204" pitchFamily="34" charset="0"/>
            </a:endParaRPr>
          </a:p>
        </p:txBody>
      </p:sp>
    </p:spTree>
    <p:extLst>
      <p:ext uri="{BB962C8B-B14F-4D97-AF65-F5344CB8AC3E}">
        <p14:creationId xmlns:p14="http://schemas.microsoft.com/office/powerpoint/2010/main" val="34081178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8"/>
          <p:cNvSpPr>
            <a:spLocks noChangeArrowheads="1"/>
          </p:cNvSpPr>
          <p:nvPr/>
        </p:nvSpPr>
        <p:spPr bwMode="auto">
          <a:xfrm>
            <a:off x="228600" y="3157538"/>
            <a:ext cx="249872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u="sng" dirty="0">
                <a:solidFill>
                  <a:srgbClr val="0000FF"/>
                </a:solidFill>
                <a:latin typeface="Comic Sans MS" pitchFamily="66" charset="0"/>
              </a:rPr>
              <a:t>37.33 g Si</a:t>
            </a:r>
          </a:p>
          <a:p>
            <a:pPr algn="ctr" eaLnBrk="1" hangingPunct="1">
              <a:spcBef>
                <a:spcPct val="0"/>
              </a:spcBef>
              <a:buFontTx/>
              <a:buNone/>
            </a:pPr>
            <a:r>
              <a:rPr lang="en-US" altLang="en-US" sz="3600" dirty="0">
                <a:solidFill>
                  <a:srgbClr val="0000FF"/>
                </a:solidFill>
                <a:latin typeface="Comic Sans MS" pitchFamily="66" charset="0"/>
              </a:rPr>
              <a:t>1</a:t>
            </a:r>
            <a:br>
              <a:rPr lang="en-US" altLang="en-US" sz="3600" dirty="0">
                <a:solidFill>
                  <a:srgbClr val="0000FF"/>
                </a:solidFill>
                <a:latin typeface="Comic Sans MS" pitchFamily="66" charset="0"/>
              </a:rPr>
            </a:br>
            <a:r>
              <a:rPr lang="en-US" altLang="en-US" sz="2000" dirty="0">
                <a:solidFill>
                  <a:srgbClr val="FF0000"/>
                </a:solidFill>
                <a:latin typeface="Comic Sans MS" pitchFamily="66" charset="0"/>
              </a:rPr>
              <a:t>4 SF</a:t>
            </a:r>
            <a:endParaRPr lang="en-US" altLang="en-US" sz="3600" dirty="0">
              <a:solidFill>
                <a:srgbClr val="FF0000"/>
              </a:solidFill>
              <a:latin typeface="Comic Sans MS" pitchFamily="66" charset="0"/>
            </a:endParaRPr>
          </a:p>
        </p:txBody>
      </p:sp>
      <p:sp>
        <p:nvSpPr>
          <p:cNvPr id="16388" name="Rectangle 9"/>
          <p:cNvSpPr>
            <a:spLocks noChangeArrowheads="1"/>
          </p:cNvSpPr>
          <p:nvPr/>
        </p:nvSpPr>
        <p:spPr bwMode="auto">
          <a:xfrm>
            <a:off x="2530475" y="3495675"/>
            <a:ext cx="395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00FF"/>
                </a:solidFill>
                <a:latin typeface="Comic Sans MS" pitchFamily="66" charset="0"/>
              </a:rPr>
              <a:t>x</a:t>
            </a:r>
          </a:p>
        </p:txBody>
      </p:sp>
      <p:sp>
        <p:nvSpPr>
          <p:cNvPr id="16389" name="Rectangle 10"/>
          <p:cNvSpPr>
            <a:spLocks noChangeArrowheads="1"/>
          </p:cNvSpPr>
          <p:nvPr/>
        </p:nvSpPr>
        <p:spPr bwMode="auto">
          <a:xfrm>
            <a:off x="2530475" y="3157538"/>
            <a:ext cx="2894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u="sng">
                <a:solidFill>
                  <a:srgbClr val="0000FF"/>
                </a:solidFill>
                <a:latin typeface="Comic Sans MS" pitchFamily="66" charset="0"/>
              </a:rPr>
              <a:t>1 mole Si</a:t>
            </a:r>
          </a:p>
          <a:p>
            <a:pPr algn="ctr" eaLnBrk="1" hangingPunct="1">
              <a:spcBef>
                <a:spcPct val="0"/>
              </a:spcBef>
              <a:buFontTx/>
              <a:buNone/>
            </a:pPr>
            <a:r>
              <a:rPr lang="en-US" altLang="en-US" sz="3600">
                <a:solidFill>
                  <a:srgbClr val="0000FF"/>
                </a:solidFill>
                <a:latin typeface="Comic Sans MS" pitchFamily="66" charset="0"/>
              </a:rPr>
              <a:t>28 g Si</a:t>
            </a:r>
            <a:endParaRPr lang="en-US" altLang="en-US" sz="2800">
              <a:solidFill>
                <a:srgbClr val="0000FF"/>
              </a:solidFill>
            </a:endParaRPr>
          </a:p>
        </p:txBody>
      </p:sp>
      <p:sp>
        <p:nvSpPr>
          <p:cNvPr id="16390" name="Rectangle 11"/>
          <p:cNvSpPr>
            <a:spLocks noChangeArrowheads="1"/>
          </p:cNvSpPr>
          <p:nvPr/>
        </p:nvSpPr>
        <p:spPr bwMode="auto">
          <a:xfrm>
            <a:off x="5227638" y="3333750"/>
            <a:ext cx="341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0000FF"/>
                </a:solidFill>
                <a:latin typeface="Comic Sans MS" pitchFamily="66" charset="0"/>
              </a:rPr>
              <a:t>=</a:t>
            </a:r>
          </a:p>
        </p:txBody>
      </p:sp>
      <p:sp>
        <p:nvSpPr>
          <p:cNvPr id="16391" name="Rectangle 12"/>
          <p:cNvSpPr>
            <a:spLocks noChangeArrowheads="1"/>
          </p:cNvSpPr>
          <p:nvPr/>
        </p:nvSpPr>
        <p:spPr bwMode="auto">
          <a:xfrm>
            <a:off x="5568950" y="3290888"/>
            <a:ext cx="36290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dirty="0">
                <a:solidFill>
                  <a:srgbClr val="0000FF"/>
                </a:solidFill>
                <a:latin typeface="Comic Sans MS" pitchFamily="66" charset="0"/>
              </a:rPr>
              <a:t>1.333 moles Si</a:t>
            </a:r>
          </a:p>
          <a:p>
            <a:pPr eaLnBrk="1" hangingPunct="1">
              <a:spcBef>
                <a:spcPct val="0"/>
              </a:spcBef>
              <a:buFontTx/>
              <a:buNone/>
            </a:pPr>
            <a:r>
              <a:rPr lang="en-US" altLang="en-US" sz="2800" dirty="0">
                <a:solidFill>
                  <a:srgbClr val="FF0000"/>
                </a:solidFill>
                <a:latin typeface="Comic Sans MS" pitchFamily="66" charset="0"/>
              </a:rPr>
              <a:t>     </a:t>
            </a:r>
            <a:r>
              <a:rPr lang="en-US" altLang="en-US" sz="2000" dirty="0">
                <a:solidFill>
                  <a:srgbClr val="FF0000"/>
                </a:solidFill>
                <a:latin typeface="Comic Sans MS" pitchFamily="66" charset="0"/>
              </a:rPr>
              <a:t>(4 SF)</a:t>
            </a:r>
            <a:endParaRPr lang="en-US" altLang="en-US" sz="2800" dirty="0">
              <a:solidFill>
                <a:srgbClr val="FF0000"/>
              </a:solidFill>
              <a:latin typeface="Comic Sans MS" pitchFamily="66" charset="0"/>
            </a:endParaRPr>
          </a:p>
        </p:txBody>
      </p:sp>
      <p:cxnSp>
        <p:nvCxnSpPr>
          <p:cNvPr id="8" name="Straight Connector 7"/>
          <p:cNvCxnSpPr/>
          <p:nvPr/>
        </p:nvCxnSpPr>
        <p:spPr>
          <a:xfrm flipH="1">
            <a:off x="1676400" y="3333750"/>
            <a:ext cx="1050925" cy="29845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H="1">
            <a:off x="3976688" y="3981450"/>
            <a:ext cx="823912" cy="20955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6394" name="TextBox 11"/>
          <p:cNvSpPr txBox="1">
            <a:spLocks noChangeArrowheads="1"/>
          </p:cNvSpPr>
          <p:nvPr/>
        </p:nvSpPr>
        <p:spPr bwMode="auto">
          <a:xfrm>
            <a:off x="2530475" y="5638800"/>
            <a:ext cx="4708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a:solidFill>
                  <a:srgbClr val="FF0000"/>
                </a:solidFill>
                <a:latin typeface="Arial" charset="0"/>
              </a:rPr>
              <a:t>Unlimited SF in this equality</a:t>
            </a:r>
            <a:br>
              <a:rPr lang="en-US" altLang="en-US" sz="2000" b="1">
                <a:solidFill>
                  <a:srgbClr val="FF0000"/>
                </a:solidFill>
                <a:latin typeface="Arial" charset="0"/>
              </a:rPr>
            </a:br>
            <a:r>
              <a:rPr lang="en-US" altLang="en-US" sz="2000" b="1">
                <a:solidFill>
                  <a:srgbClr val="FF0000"/>
                </a:solidFill>
                <a:latin typeface="Arial" charset="0"/>
              </a:rPr>
              <a:t>All molar masses have unlimited SF</a:t>
            </a:r>
          </a:p>
        </p:txBody>
      </p:sp>
      <p:cxnSp>
        <p:nvCxnSpPr>
          <p:cNvPr id="14" name="Straight Arrow Connector 13"/>
          <p:cNvCxnSpPr/>
          <p:nvPr/>
        </p:nvCxnSpPr>
        <p:spPr>
          <a:xfrm flipH="1" flipV="1">
            <a:off x="4114800" y="4648200"/>
            <a:ext cx="274638" cy="990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82DBB01-C059-A473-EDD5-AEA7B648B84F}"/>
              </a:ext>
            </a:extLst>
          </p:cNvPr>
          <p:cNvSpPr>
            <a:spLocks noChangeArrowheads="1"/>
          </p:cNvSpPr>
          <p:nvPr/>
        </p:nvSpPr>
        <p:spPr bwMode="auto">
          <a:xfrm>
            <a:off x="0" y="0"/>
            <a:ext cx="9144000" cy="164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indent="0" algn="l">
              <a:lnSpc>
                <a:spcPct val="119000"/>
              </a:lnSpc>
              <a:spcBef>
                <a:spcPts val="0"/>
              </a:spcBef>
              <a:spcAft>
                <a:spcPts val="600"/>
              </a:spcAft>
              <a:buNone/>
            </a:pPr>
            <a:r>
              <a:rPr lang="en-US" sz="4400" kern="1200" dirty="0">
                <a:ln>
                  <a:noFill/>
                </a:ln>
                <a:solidFill>
                  <a:srgbClr val="FF0000"/>
                </a:solidFill>
                <a:effectLst/>
                <a:latin typeface="Times New Roman" panose="02020603050405020304" pitchFamily="18" charset="0"/>
              </a:rPr>
              <a:t>30.  How many moles of silicon </a:t>
            </a:r>
            <a:br>
              <a:rPr lang="en-US" sz="4400" kern="1200" dirty="0">
                <a:ln>
                  <a:noFill/>
                </a:ln>
                <a:solidFill>
                  <a:srgbClr val="FF0000"/>
                </a:solidFill>
                <a:effectLst/>
                <a:latin typeface="Times New Roman" panose="02020603050405020304" pitchFamily="18" charset="0"/>
              </a:rPr>
            </a:br>
            <a:r>
              <a:rPr lang="en-US" sz="4400" kern="1200" dirty="0">
                <a:ln>
                  <a:noFill/>
                </a:ln>
                <a:solidFill>
                  <a:srgbClr val="FF0000"/>
                </a:solidFill>
                <a:effectLst/>
                <a:latin typeface="Times New Roman" panose="02020603050405020304" pitchFamily="18" charset="0"/>
              </a:rPr>
              <a:t>        is 37.33 grams of silicon?</a:t>
            </a:r>
            <a:endParaRPr lang="en-US" sz="4400" kern="1400" dirty="0">
              <a:ln>
                <a:noFill/>
              </a:ln>
              <a:solidFill>
                <a:srgbClr val="FF0000"/>
              </a:solidFill>
              <a:effectLst/>
              <a:latin typeface="Calibri" panose="020F0502020204030204" pitchFamily="34" charset="0"/>
            </a:endParaRPr>
          </a:p>
        </p:txBody>
      </p:sp>
    </p:spTree>
    <p:extLst>
      <p:ext uri="{BB962C8B-B14F-4D97-AF65-F5344CB8AC3E}">
        <p14:creationId xmlns:p14="http://schemas.microsoft.com/office/powerpoint/2010/main" val="8697985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p>
        </p:txBody>
      </p:sp>
      <p:sp>
        <p:nvSpPr>
          <p:cNvPr id="17411" name="TextBox 2"/>
          <p:cNvSpPr txBox="1">
            <a:spLocks noChangeArrowheads="1"/>
          </p:cNvSpPr>
          <p:nvPr/>
        </p:nvSpPr>
        <p:spPr bwMode="auto">
          <a:xfrm>
            <a:off x="15922" y="0"/>
            <a:ext cx="912807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8000" dirty="0">
                <a:solidFill>
                  <a:srgbClr val="006600"/>
                </a:solidFill>
              </a:rPr>
              <a:t>Remember</a:t>
            </a:r>
            <a:br>
              <a:rPr lang="en-US" altLang="en-US" sz="2800" dirty="0">
                <a:solidFill>
                  <a:prstClr val="black"/>
                </a:solidFill>
              </a:rPr>
            </a:br>
            <a:r>
              <a:rPr lang="en-US" altLang="en-US" sz="2800" dirty="0">
                <a:solidFill>
                  <a:prstClr val="black"/>
                </a:solidFill>
              </a:rPr>
              <a:t>  </a:t>
            </a:r>
            <a:r>
              <a:rPr lang="en-US" altLang="en-US" sz="2800" dirty="0">
                <a:solidFill>
                  <a:schemeClr val="accent3">
                    <a:lumMod val="50000"/>
                  </a:schemeClr>
                </a:solidFill>
              </a:rPr>
              <a:t>6.02 x 10</a:t>
            </a:r>
            <a:r>
              <a:rPr lang="en-US" altLang="en-US" sz="2800" baseline="30000" dirty="0">
                <a:solidFill>
                  <a:schemeClr val="accent3">
                    <a:lumMod val="50000"/>
                  </a:schemeClr>
                </a:solidFill>
              </a:rPr>
              <a:t>23</a:t>
            </a:r>
            <a:r>
              <a:rPr lang="en-US" altLang="en-US" sz="2800" dirty="0">
                <a:solidFill>
                  <a:schemeClr val="accent3">
                    <a:lumMod val="50000"/>
                  </a:schemeClr>
                </a:solidFill>
              </a:rPr>
              <a:t> particles = 1 mole of anything</a:t>
            </a:r>
          </a:p>
          <a:p>
            <a:pPr algn="ctr" eaLnBrk="1" hangingPunct="1">
              <a:spcBef>
                <a:spcPct val="0"/>
              </a:spcBef>
              <a:buFontTx/>
              <a:buNone/>
            </a:pPr>
            <a:endParaRPr lang="en-US" altLang="en-US" sz="1800" dirty="0">
              <a:solidFill>
                <a:prstClr val="black"/>
              </a:solidFill>
            </a:endParaRPr>
          </a:p>
          <a:p>
            <a:pPr eaLnBrk="1" hangingPunct="1">
              <a:spcBef>
                <a:spcPct val="0"/>
              </a:spcBef>
              <a:buFontTx/>
              <a:buNone/>
            </a:pPr>
            <a:r>
              <a:rPr lang="en-US" altLang="en-US" sz="2800" b="1" dirty="0">
                <a:solidFill>
                  <a:schemeClr val="tx1">
                    <a:lumMod val="95000"/>
                    <a:lumOff val="5000"/>
                  </a:schemeClr>
                </a:solidFill>
                <a:latin typeface="Comic Sans MS" pitchFamily="66" charset="0"/>
              </a:rPr>
              <a:t>31. </a:t>
            </a:r>
            <a:r>
              <a:rPr lang="en-US" altLang="en-US" sz="2800" dirty="0">
                <a:solidFill>
                  <a:schemeClr val="tx1">
                    <a:lumMod val="95000"/>
                    <a:lumOff val="5000"/>
                  </a:schemeClr>
                </a:solidFill>
                <a:latin typeface="Comic Sans MS" pitchFamily="66" charset="0"/>
              </a:rPr>
              <a:t>How many moles of zinc are in 1.25 x 10</a:t>
            </a:r>
            <a:r>
              <a:rPr lang="en-US" altLang="en-US" sz="2800" baseline="30000" dirty="0">
                <a:solidFill>
                  <a:schemeClr val="tx1">
                    <a:lumMod val="95000"/>
                    <a:lumOff val="5000"/>
                  </a:schemeClr>
                </a:solidFill>
                <a:latin typeface="Comic Sans MS" pitchFamily="66" charset="0"/>
              </a:rPr>
              <a:t>23</a:t>
            </a:r>
            <a:r>
              <a:rPr lang="en-US" altLang="en-US" sz="2800" dirty="0">
                <a:solidFill>
                  <a:schemeClr val="tx1">
                    <a:lumMod val="95000"/>
                    <a:lumOff val="5000"/>
                  </a:schemeClr>
                </a:solidFill>
                <a:latin typeface="Comic Sans MS" pitchFamily="66" charset="0"/>
              </a:rPr>
              <a:t> atoms?</a:t>
            </a:r>
          </a:p>
        </p:txBody>
      </p:sp>
    </p:spTree>
    <p:extLst>
      <p:ext uri="{BB962C8B-B14F-4D97-AF65-F5344CB8AC3E}">
        <p14:creationId xmlns:p14="http://schemas.microsoft.com/office/powerpoint/2010/main" val="28300223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p>
        </p:txBody>
      </p:sp>
      <p:sp>
        <p:nvSpPr>
          <p:cNvPr id="18435" name="TextBox 2"/>
          <p:cNvSpPr txBox="1">
            <a:spLocks noChangeArrowheads="1"/>
          </p:cNvSpPr>
          <p:nvPr/>
        </p:nvSpPr>
        <p:spPr bwMode="auto">
          <a:xfrm>
            <a:off x="14288" y="0"/>
            <a:ext cx="9129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FF0000"/>
                </a:solidFill>
                <a:latin typeface="Comic Sans MS" pitchFamily="66" charset="0"/>
              </a:rPr>
              <a:t>31.</a:t>
            </a:r>
            <a:r>
              <a:rPr lang="en-US" altLang="en-US" sz="2800" dirty="0">
                <a:solidFill>
                  <a:srgbClr val="FF0000"/>
                </a:solidFill>
                <a:latin typeface="Comic Sans MS" pitchFamily="66" charset="0"/>
              </a:rPr>
              <a:t>  How many moles of Zn are in 1.25 x 10</a:t>
            </a:r>
            <a:r>
              <a:rPr lang="en-US" altLang="en-US" sz="2800" baseline="30000" dirty="0">
                <a:solidFill>
                  <a:srgbClr val="FF0000"/>
                </a:solidFill>
                <a:latin typeface="Comic Sans MS" pitchFamily="66" charset="0"/>
              </a:rPr>
              <a:t>23</a:t>
            </a:r>
            <a:r>
              <a:rPr lang="en-US" altLang="en-US" sz="2800" dirty="0">
                <a:solidFill>
                  <a:srgbClr val="FF0000"/>
                </a:solidFill>
                <a:latin typeface="Comic Sans MS" pitchFamily="66" charset="0"/>
              </a:rPr>
              <a:t> atoms?</a:t>
            </a:r>
          </a:p>
        </p:txBody>
      </p:sp>
      <p:sp>
        <p:nvSpPr>
          <p:cNvPr id="18436" name="TextBox 3"/>
          <p:cNvSpPr txBox="1">
            <a:spLocks noChangeArrowheads="1"/>
          </p:cNvSpPr>
          <p:nvPr/>
        </p:nvSpPr>
        <p:spPr bwMode="auto">
          <a:xfrm>
            <a:off x="14288" y="1358900"/>
            <a:ext cx="38623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prstClr val="black"/>
                </a:solidFill>
                <a:latin typeface="Arial" charset="0"/>
              </a:rPr>
              <a:t>1.25 x 10</a:t>
            </a:r>
            <a:r>
              <a:rPr lang="en-US" altLang="en-US" sz="2800" u="sng" baseline="30000">
                <a:solidFill>
                  <a:prstClr val="black"/>
                </a:solidFill>
                <a:latin typeface="Arial" charset="0"/>
              </a:rPr>
              <a:t>23</a:t>
            </a:r>
            <a:r>
              <a:rPr lang="en-US" altLang="en-US" sz="2800" u="sng">
                <a:solidFill>
                  <a:prstClr val="black"/>
                </a:solidFill>
                <a:latin typeface="Arial" charset="0"/>
              </a:rPr>
              <a:t> atoms Zn</a:t>
            </a:r>
            <a:br>
              <a:rPr lang="en-US" altLang="en-US" sz="2800">
                <a:solidFill>
                  <a:prstClr val="black"/>
                </a:solidFill>
                <a:latin typeface="Arial" charset="0"/>
              </a:rPr>
            </a:br>
            <a:r>
              <a:rPr lang="en-US" altLang="en-US" sz="2800">
                <a:solidFill>
                  <a:prstClr val="black"/>
                </a:solidFill>
                <a:latin typeface="Arial" charset="0"/>
              </a:rPr>
              <a:t>1</a:t>
            </a:r>
          </a:p>
        </p:txBody>
      </p:sp>
    </p:spTree>
    <p:extLst>
      <p:ext uri="{BB962C8B-B14F-4D97-AF65-F5344CB8AC3E}">
        <p14:creationId xmlns:p14="http://schemas.microsoft.com/office/powerpoint/2010/main" val="1411874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8" name="Text Box 6"/>
          <p:cNvSpPr txBox="1">
            <a:spLocks noChangeArrowheads="1"/>
          </p:cNvSpPr>
          <p:nvPr/>
        </p:nvSpPr>
        <p:spPr bwMode="auto">
          <a:xfrm>
            <a:off x="0" y="0"/>
            <a:ext cx="9144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b="1" dirty="0">
                <a:latin typeface="Comic Sans MS" pitchFamily="66" charset="0"/>
              </a:rPr>
              <a:t>What is the mass of one mole of mercury?</a:t>
            </a: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6.  One atom of Hg has a weighted average mass of</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200.59 amu</a:t>
            </a:r>
          </a:p>
          <a:p>
            <a:pPr eaLnBrk="1" hangingPunct="1">
              <a:spcBef>
                <a:spcPct val="5000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7.  In our class we round that to the nearest whole </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number, or 201 amu  </a:t>
            </a:r>
            <a:br>
              <a:rPr lang="en-US" altLang="en-US" dirty="0">
                <a:solidFill>
                  <a:srgbClr val="0000CC"/>
                </a:solidFill>
                <a:latin typeface="Times New Roman" panose="02020603050405020304" pitchFamily="18" charset="0"/>
                <a:cs typeface="Times New Roman" panose="02020603050405020304" pitchFamily="18" charset="0"/>
              </a:rPr>
            </a:br>
            <a:br>
              <a:rPr lang="en-US" altLang="en-US" dirty="0">
                <a:solidFill>
                  <a:srgbClr val="0000CC"/>
                </a:solidFill>
                <a:latin typeface="Times New Roman" panose="02020603050405020304" pitchFamily="18" charset="0"/>
                <a:cs typeface="Times New Roman" panose="02020603050405020304" pitchFamily="18" charset="0"/>
              </a:rPr>
            </a:b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sz="4000" dirty="0">
                <a:solidFill>
                  <a:srgbClr val="FF0000"/>
                </a:solidFill>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p>
        </p:txBody>
      </p:sp>
      <p:sp>
        <p:nvSpPr>
          <p:cNvPr id="18435" name="TextBox 2"/>
          <p:cNvSpPr txBox="1">
            <a:spLocks noChangeArrowheads="1"/>
          </p:cNvSpPr>
          <p:nvPr/>
        </p:nvSpPr>
        <p:spPr bwMode="auto">
          <a:xfrm>
            <a:off x="0" y="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FF0000"/>
                </a:solidFill>
                <a:latin typeface="Comic Sans MS" pitchFamily="66" charset="0"/>
              </a:rPr>
              <a:t>31.</a:t>
            </a:r>
            <a:r>
              <a:rPr lang="en-US" altLang="en-US" sz="2800" dirty="0">
                <a:solidFill>
                  <a:srgbClr val="FF0000"/>
                </a:solidFill>
                <a:latin typeface="Comic Sans MS" pitchFamily="66" charset="0"/>
              </a:rPr>
              <a:t>  How many moles of Zn are in 1.25 x 10</a:t>
            </a:r>
            <a:r>
              <a:rPr lang="en-US" altLang="en-US" sz="2800" baseline="30000" dirty="0">
                <a:solidFill>
                  <a:srgbClr val="FF0000"/>
                </a:solidFill>
                <a:latin typeface="Comic Sans MS" pitchFamily="66" charset="0"/>
              </a:rPr>
              <a:t>23</a:t>
            </a:r>
            <a:r>
              <a:rPr lang="en-US" altLang="en-US" sz="2800" dirty="0">
                <a:solidFill>
                  <a:srgbClr val="FF0000"/>
                </a:solidFill>
                <a:latin typeface="Comic Sans MS" pitchFamily="66" charset="0"/>
              </a:rPr>
              <a:t> atoms?</a:t>
            </a:r>
          </a:p>
        </p:txBody>
      </p:sp>
      <p:sp>
        <p:nvSpPr>
          <p:cNvPr id="18436" name="TextBox 3"/>
          <p:cNvSpPr txBox="1">
            <a:spLocks noChangeArrowheads="1"/>
          </p:cNvSpPr>
          <p:nvPr/>
        </p:nvSpPr>
        <p:spPr bwMode="auto">
          <a:xfrm>
            <a:off x="14288" y="1358900"/>
            <a:ext cx="38623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prstClr val="black"/>
                </a:solidFill>
                <a:latin typeface="Arial" charset="0"/>
              </a:rPr>
              <a:t>1.25 x 10</a:t>
            </a:r>
            <a:r>
              <a:rPr lang="en-US" altLang="en-US" sz="2800" u="sng" baseline="30000">
                <a:solidFill>
                  <a:prstClr val="black"/>
                </a:solidFill>
                <a:latin typeface="Arial" charset="0"/>
              </a:rPr>
              <a:t>23</a:t>
            </a:r>
            <a:r>
              <a:rPr lang="en-US" altLang="en-US" sz="2800" u="sng">
                <a:solidFill>
                  <a:prstClr val="black"/>
                </a:solidFill>
                <a:latin typeface="Arial" charset="0"/>
              </a:rPr>
              <a:t> atoms Zn</a:t>
            </a:r>
            <a:br>
              <a:rPr lang="en-US" altLang="en-US" sz="2800">
                <a:solidFill>
                  <a:prstClr val="black"/>
                </a:solidFill>
                <a:latin typeface="Arial" charset="0"/>
              </a:rPr>
            </a:br>
            <a:r>
              <a:rPr lang="en-US" altLang="en-US" sz="2800">
                <a:solidFill>
                  <a:prstClr val="black"/>
                </a:solidFill>
                <a:latin typeface="Arial" charset="0"/>
              </a:rPr>
              <a:t>1</a:t>
            </a:r>
          </a:p>
        </p:txBody>
      </p:sp>
      <p:sp>
        <p:nvSpPr>
          <p:cNvPr id="18437" name="TextBox 4"/>
          <p:cNvSpPr txBox="1">
            <a:spLocks noChangeArrowheads="1"/>
          </p:cNvSpPr>
          <p:nvPr/>
        </p:nvSpPr>
        <p:spPr bwMode="auto">
          <a:xfrm>
            <a:off x="3856038" y="16891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prstClr val="black"/>
                </a:solidFill>
                <a:latin typeface="Arial" charset="0"/>
              </a:rPr>
              <a:t>x</a:t>
            </a:r>
          </a:p>
        </p:txBody>
      </p:sp>
      <p:sp>
        <p:nvSpPr>
          <p:cNvPr id="18438" name="Rectangle 5"/>
          <p:cNvSpPr>
            <a:spLocks noChangeArrowheads="1"/>
          </p:cNvSpPr>
          <p:nvPr/>
        </p:nvSpPr>
        <p:spPr bwMode="auto">
          <a:xfrm>
            <a:off x="3876675" y="140335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srgbClr val="000000"/>
                </a:solidFill>
                <a:latin typeface="Arial" charset="0"/>
              </a:rPr>
              <a:t>1 mole Zn</a:t>
            </a:r>
            <a:br>
              <a:rPr lang="en-US" altLang="en-US" sz="2800">
                <a:solidFill>
                  <a:srgbClr val="000000"/>
                </a:solidFill>
                <a:latin typeface="Arial" charset="0"/>
              </a:rPr>
            </a:br>
            <a:r>
              <a:rPr lang="en-US" altLang="en-US" sz="2800">
                <a:solidFill>
                  <a:srgbClr val="000000"/>
                </a:solidFill>
                <a:latin typeface="Arial" charset="0"/>
              </a:rPr>
              <a:t> 6.02 x 10</a:t>
            </a:r>
            <a:r>
              <a:rPr lang="en-US" altLang="en-US" sz="2800" baseline="30000">
                <a:solidFill>
                  <a:srgbClr val="000000"/>
                </a:solidFill>
                <a:latin typeface="Arial" charset="0"/>
              </a:rPr>
              <a:t>23</a:t>
            </a:r>
            <a:r>
              <a:rPr lang="en-US" altLang="en-US" sz="2800">
                <a:solidFill>
                  <a:srgbClr val="000000"/>
                </a:solidFill>
                <a:latin typeface="Arial" charset="0"/>
              </a:rPr>
              <a:t> atoms Zn</a:t>
            </a:r>
          </a:p>
        </p:txBody>
      </p:sp>
      <p:sp>
        <p:nvSpPr>
          <p:cNvPr id="18439" name="TextBox 9"/>
          <p:cNvSpPr txBox="1">
            <a:spLocks noChangeArrowheads="1"/>
          </p:cNvSpPr>
          <p:nvPr/>
        </p:nvSpPr>
        <p:spPr bwMode="auto">
          <a:xfrm>
            <a:off x="7915275" y="1655763"/>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prstClr val="black"/>
                </a:solidFill>
                <a:latin typeface="Arial" charset="0"/>
              </a:rPr>
              <a:t>=</a:t>
            </a:r>
          </a:p>
        </p:txBody>
      </p:sp>
    </p:spTree>
    <p:extLst>
      <p:ext uri="{BB962C8B-B14F-4D97-AF65-F5344CB8AC3E}">
        <p14:creationId xmlns:p14="http://schemas.microsoft.com/office/powerpoint/2010/main" val="4652895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p>
        </p:txBody>
      </p:sp>
      <p:sp>
        <p:nvSpPr>
          <p:cNvPr id="18435" name="TextBox 2"/>
          <p:cNvSpPr txBox="1">
            <a:spLocks noChangeArrowheads="1"/>
          </p:cNvSpPr>
          <p:nvPr/>
        </p:nvSpPr>
        <p:spPr bwMode="auto">
          <a:xfrm>
            <a:off x="0" y="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FF0000"/>
                </a:solidFill>
                <a:latin typeface="Comic Sans MS" pitchFamily="66" charset="0"/>
              </a:rPr>
              <a:t>31.</a:t>
            </a:r>
            <a:r>
              <a:rPr lang="en-US" altLang="en-US" sz="2800" dirty="0">
                <a:solidFill>
                  <a:srgbClr val="FF0000"/>
                </a:solidFill>
                <a:latin typeface="Comic Sans MS" pitchFamily="66" charset="0"/>
              </a:rPr>
              <a:t>  How many moles of Zn are in 1.25 x 10</a:t>
            </a:r>
            <a:r>
              <a:rPr lang="en-US" altLang="en-US" sz="2800" baseline="30000" dirty="0">
                <a:solidFill>
                  <a:srgbClr val="FF0000"/>
                </a:solidFill>
                <a:latin typeface="Comic Sans MS" pitchFamily="66" charset="0"/>
              </a:rPr>
              <a:t>23</a:t>
            </a:r>
            <a:r>
              <a:rPr lang="en-US" altLang="en-US" sz="2800" dirty="0">
                <a:solidFill>
                  <a:srgbClr val="FF0000"/>
                </a:solidFill>
                <a:latin typeface="Comic Sans MS" pitchFamily="66" charset="0"/>
              </a:rPr>
              <a:t> atoms?</a:t>
            </a:r>
          </a:p>
        </p:txBody>
      </p:sp>
      <p:sp>
        <p:nvSpPr>
          <p:cNvPr id="18436" name="TextBox 3"/>
          <p:cNvSpPr txBox="1">
            <a:spLocks noChangeArrowheads="1"/>
          </p:cNvSpPr>
          <p:nvPr/>
        </p:nvSpPr>
        <p:spPr bwMode="auto">
          <a:xfrm>
            <a:off x="14288" y="1358900"/>
            <a:ext cx="38623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prstClr val="black"/>
                </a:solidFill>
                <a:latin typeface="Arial" charset="0"/>
              </a:rPr>
              <a:t>1.25 x 10</a:t>
            </a:r>
            <a:r>
              <a:rPr lang="en-US" altLang="en-US" sz="2800" u="sng" baseline="30000">
                <a:solidFill>
                  <a:prstClr val="black"/>
                </a:solidFill>
                <a:latin typeface="Arial" charset="0"/>
              </a:rPr>
              <a:t>23</a:t>
            </a:r>
            <a:r>
              <a:rPr lang="en-US" altLang="en-US" sz="2800" u="sng">
                <a:solidFill>
                  <a:prstClr val="black"/>
                </a:solidFill>
                <a:latin typeface="Arial" charset="0"/>
              </a:rPr>
              <a:t> atoms Zn</a:t>
            </a:r>
            <a:br>
              <a:rPr lang="en-US" altLang="en-US" sz="2800">
                <a:solidFill>
                  <a:prstClr val="black"/>
                </a:solidFill>
                <a:latin typeface="Arial" charset="0"/>
              </a:rPr>
            </a:br>
            <a:r>
              <a:rPr lang="en-US" altLang="en-US" sz="2800">
                <a:solidFill>
                  <a:prstClr val="black"/>
                </a:solidFill>
                <a:latin typeface="Arial" charset="0"/>
              </a:rPr>
              <a:t>1</a:t>
            </a:r>
          </a:p>
        </p:txBody>
      </p:sp>
      <p:sp>
        <p:nvSpPr>
          <p:cNvPr id="18437" name="TextBox 4"/>
          <p:cNvSpPr txBox="1">
            <a:spLocks noChangeArrowheads="1"/>
          </p:cNvSpPr>
          <p:nvPr/>
        </p:nvSpPr>
        <p:spPr bwMode="auto">
          <a:xfrm>
            <a:off x="3856038" y="16891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prstClr val="black"/>
                </a:solidFill>
                <a:latin typeface="Arial" charset="0"/>
              </a:rPr>
              <a:t>x</a:t>
            </a:r>
          </a:p>
        </p:txBody>
      </p:sp>
      <p:sp>
        <p:nvSpPr>
          <p:cNvPr id="18438" name="Rectangle 5"/>
          <p:cNvSpPr>
            <a:spLocks noChangeArrowheads="1"/>
          </p:cNvSpPr>
          <p:nvPr/>
        </p:nvSpPr>
        <p:spPr bwMode="auto">
          <a:xfrm>
            <a:off x="3876675" y="140335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srgbClr val="000000"/>
                </a:solidFill>
                <a:latin typeface="Arial" charset="0"/>
              </a:rPr>
              <a:t>1 mole Zn</a:t>
            </a:r>
            <a:br>
              <a:rPr lang="en-US" altLang="en-US" sz="2800">
                <a:solidFill>
                  <a:srgbClr val="000000"/>
                </a:solidFill>
                <a:latin typeface="Arial" charset="0"/>
              </a:rPr>
            </a:br>
            <a:r>
              <a:rPr lang="en-US" altLang="en-US" sz="2800">
                <a:solidFill>
                  <a:srgbClr val="000000"/>
                </a:solidFill>
                <a:latin typeface="Arial" charset="0"/>
              </a:rPr>
              <a:t> 6.02 x 10</a:t>
            </a:r>
            <a:r>
              <a:rPr lang="en-US" altLang="en-US" sz="2800" baseline="30000">
                <a:solidFill>
                  <a:srgbClr val="000000"/>
                </a:solidFill>
                <a:latin typeface="Arial" charset="0"/>
              </a:rPr>
              <a:t>23</a:t>
            </a:r>
            <a:r>
              <a:rPr lang="en-US" altLang="en-US" sz="2800">
                <a:solidFill>
                  <a:srgbClr val="000000"/>
                </a:solidFill>
                <a:latin typeface="Arial" charset="0"/>
              </a:rPr>
              <a:t> atoms Zn</a:t>
            </a:r>
          </a:p>
        </p:txBody>
      </p:sp>
      <p:sp>
        <p:nvSpPr>
          <p:cNvPr id="18439" name="TextBox 9"/>
          <p:cNvSpPr txBox="1">
            <a:spLocks noChangeArrowheads="1"/>
          </p:cNvSpPr>
          <p:nvPr/>
        </p:nvSpPr>
        <p:spPr bwMode="auto">
          <a:xfrm>
            <a:off x="7915275" y="1655763"/>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prstClr val="black"/>
                </a:solidFill>
                <a:latin typeface="Arial" charset="0"/>
              </a:rPr>
              <a:t>=</a:t>
            </a:r>
          </a:p>
        </p:txBody>
      </p:sp>
      <p:cxnSp>
        <p:nvCxnSpPr>
          <p:cNvPr id="5" name="Straight Connector 4"/>
          <p:cNvCxnSpPr/>
          <p:nvPr/>
        </p:nvCxnSpPr>
        <p:spPr>
          <a:xfrm flipH="1">
            <a:off x="2095500" y="1525588"/>
            <a:ext cx="1562100" cy="2619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445250" y="1889125"/>
            <a:ext cx="1327150" cy="3587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9439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p>
        </p:txBody>
      </p:sp>
      <p:sp>
        <p:nvSpPr>
          <p:cNvPr id="18435" name="TextBox 2"/>
          <p:cNvSpPr txBox="1">
            <a:spLocks noChangeArrowheads="1"/>
          </p:cNvSpPr>
          <p:nvPr/>
        </p:nvSpPr>
        <p:spPr bwMode="auto">
          <a:xfrm>
            <a:off x="0" y="21432"/>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FF0000"/>
                </a:solidFill>
                <a:latin typeface="Comic Sans MS" pitchFamily="66" charset="0"/>
              </a:rPr>
              <a:t>31.</a:t>
            </a:r>
            <a:r>
              <a:rPr lang="en-US" altLang="en-US" sz="2800" dirty="0">
                <a:solidFill>
                  <a:srgbClr val="FF0000"/>
                </a:solidFill>
                <a:latin typeface="Comic Sans MS" pitchFamily="66" charset="0"/>
              </a:rPr>
              <a:t>  How many moles of Zn are in 1.25 x 10</a:t>
            </a:r>
            <a:r>
              <a:rPr lang="en-US" altLang="en-US" sz="2800" baseline="30000" dirty="0">
                <a:solidFill>
                  <a:srgbClr val="FF0000"/>
                </a:solidFill>
                <a:latin typeface="Comic Sans MS" pitchFamily="66" charset="0"/>
              </a:rPr>
              <a:t>23</a:t>
            </a:r>
            <a:r>
              <a:rPr lang="en-US" altLang="en-US" sz="2800" dirty="0">
                <a:solidFill>
                  <a:srgbClr val="FF0000"/>
                </a:solidFill>
                <a:latin typeface="Comic Sans MS" pitchFamily="66" charset="0"/>
              </a:rPr>
              <a:t> atoms?</a:t>
            </a:r>
          </a:p>
        </p:txBody>
      </p:sp>
      <p:sp>
        <p:nvSpPr>
          <p:cNvPr id="18436" name="TextBox 3"/>
          <p:cNvSpPr txBox="1">
            <a:spLocks noChangeArrowheads="1"/>
          </p:cNvSpPr>
          <p:nvPr/>
        </p:nvSpPr>
        <p:spPr bwMode="auto">
          <a:xfrm>
            <a:off x="14288" y="1358900"/>
            <a:ext cx="38623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prstClr val="black"/>
                </a:solidFill>
                <a:latin typeface="Arial" charset="0"/>
              </a:rPr>
              <a:t>1.25 x 10</a:t>
            </a:r>
            <a:r>
              <a:rPr lang="en-US" altLang="en-US" sz="2800" u="sng" baseline="30000">
                <a:solidFill>
                  <a:prstClr val="black"/>
                </a:solidFill>
                <a:latin typeface="Arial" charset="0"/>
              </a:rPr>
              <a:t>23</a:t>
            </a:r>
            <a:r>
              <a:rPr lang="en-US" altLang="en-US" sz="2800" u="sng">
                <a:solidFill>
                  <a:prstClr val="black"/>
                </a:solidFill>
                <a:latin typeface="Arial" charset="0"/>
              </a:rPr>
              <a:t> atoms Zn</a:t>
            </a:r>
            <a:br>
              <a:rPr lang="en-US" altLang="en-US" sz="2800">
                <a:solidFill>
                  <a:prstClr val="black"/>
                </a:solidFill>
                <a:latin typeface="Arial" charset="0"/>
              </a:rPr>
            </a:br>
            <a:r>
              <a:rPr lang="en-US" altLang="en-US" sz="2800">
                <a:solidFill>
                  <a:prstClr val="black"/>
                </a:solidFill>
                <a:latin typeface="Arial" charset="0"/>
              </a:rPr>
              <a:t>1</a:t>
            </a:r>
          </a:p>
        </p:txBody>
      </p:sp>
      <p:sp>
        <p:nvSpPr>
          <p:cNvPr id="18437" name="TextBox 4"/>
          <p:cNvSpPr txBox="1">
            <a:spLocks noChangeArrowheads="1"/>
          </p:cNvSpPr>
          <p:nvPr/>
        </p:nvSpPr>
        <p:spPr bwMode="auto">
          <a:xfrm>
            <a:off x="3856038" y="16891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prstClr val="black"/>
                </a:solidFill>
                <a:latin typeface="Arial" charset="0"/>
              </a:rPr>
              <a:t>x</a:t>
            </a:r>
          </a:p>
        </p:txBody>
      </p:sp>
      <p:sp>
        <p:nvSpPr>
          <p:cNvPr id="18438" name="Rectangle 5"/>
          <p:cNvSpPr>
            <a:spLocks noChangeArrowheads="1"/>
          </p:cNvSpPr>
          <p:nvPr/>
        </p:nvSpPr>
        <p:spPr bwMode="auto">
          <a:xfrm>
            <a:off x="3876675" y="140335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srgbClr val="000000"/>
                </a:solidFill>
                <a:latin typeface="Arial" charset="0"/>
              </a:rPr>
              <a:t>1 mole Zn</a:t>
            </a:r>
            <a:br>
              <a:rPr lang="en-US" altLang="en-US" sz="2800">
                <a:solidFill>
                  <a:srgbClr val="000000"/>
                </a:solidFill>
                <a:latin typeface="Arial" charset="0"/>
              </a:rPr>
            </a:br>
            <a:r>
              <a:rPr lang="en-US" altLang="en-US" sz="2800">
                <a:solidFill>
                  <a:srgbClr val="000000"/>
                </a:solidFill>
                <a:latin typeface="Arial" charset="0"/>
              </a:rPr>
              <a:t> 6.02 x 10</a:t>
            </a:r>
            <a:r>
              <a:rPr lang="en-US" altLang="en-US" sz="2800" baseline="30000">
                <a:solidFill>
                  <a:srgbClr val="000000"/>
                </a:solidFill>
                <a:latin typeface="Arial" charset="0"/>
              </a:rPr>
              <a:t>23</a:t>
            </a:r>
            <a:r>
              <a:rPr lang="en-US" altLang="en-US" sz="2800">
                <a:solidFill>
                  <a:srgbClr val="000000"/>
                </a:solidFill>
                <a:latin typeface="Arial" charset="0"/>
              </a:rPr>
              <a:t> atoms Zn</a:t>
            </a:r>
          </a:p>
        </p:txBody>
      </p:sp>
      <p:sp>
        <p:nvSpPr>
          <p:cNvPr id="18439" name="TextBox 9"/>
          <p:cNvSpPr txBox="1">
            <a:spLocks noChangeArrowheads="1"/>
          </p:cNvSpPr>
          <p:nvPr/>
        </p:nvSpPr>
        <p:spPr bwMode="auto">
          <a:xfrm>
            <a:off x="7915275" y="1655763"/>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prstClr val="black"/>
                </a:solidFill>
                <a:latin typeface="Arial" charset="0"/>
              </a:rPr>
              <a:t>=</a:t>
            </a:r>
          </a:p>
        </p:txBody>
      </p:sp>
      <p:sp>
        <p:nvSpPr>
          <p:cNvPr id="18440" name="TextBox 10"/>
          <p:cNvSpPr txBox="1">
            <a:spLocks noChangeArrowheads="1"/>
          </p:cNvSpPr>
          <p:nvPr/>
        </p:nvSpPr>
        <p:spPr bwMode="auto">
          <a:xfrm>
            <a:off x="533400" y="32004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u="sng">
                <a:solidFill>
                  <a:prstClr val="black"/>
                </a:solidFill>
                <a:latin typeface="Arial" charset="0"/>
              </a:rPr>
              <a:t>1.25</a:t>
            </a:r>
          </a:p>
          <a:p>
            <a:pPr eaLnBrk="1" hangingPunct="1">
              <a:spcBef>
                <a:spcPct val="0"/>
              </a:spcBef>
              <a:buFontTx/>
              <a:buNone/>
            </a:pPr>
            <a:r>
              <a:rPr lang="en-US" altLang="en-US" sz="3600">
                <a:solidFill>
                  <a:prstClr val="black"/>
                </a:solidFill>
                <a:latin typeface="Arial" charset="0"/>
              </a:rPr>
              <a:t>6.02</a:t>
            </a:r>
          </a:p>
        </p:txBody>
      </p:sp>
      <p:sp>
        <p:nvSpPr>
          <p:cNvPr id="18441" name="TextBox 11"/>
          <p:cNvSpPr txBox="1">
            <a:spLocks noChangeArrowheads="1"/>
          </p:cNvSpPr>
          <p:nvPr/>
        </p:nvSpPr>
        <p:spPr bwMode="auto">
          <a:xfrm>
            <a:off x="1638300" y="3505199"/>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prstClr val="black"/>
                </a:solidFill>
                <a:latin typeface="Arial" charset="0"/>
              </a:rPr>
              <a:t>x</a:t>
            </a:r>
          </a:p>
        </p:txBody>
      </p:sp>
      <p:sp>
        <p:nvSpPr>
          <p:cNvPr id="18442" name="TextBox 12"/>
          <p:cNvSpPr txBox="1">
            <a:spLocks noChangeArrowheads="1"/>
          </p:cNvSpPr>
          <p:nvPr/>
        </p:nvSpPr>
        <p:spPr bwMode="auto">
          <a:xfrm>
            <a:off x="2063750" y="3200400"/>
            <a:ext cx="1331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u="sng">
                <a:solidFill>
                  <a:prstClr val="black"/>
                </a:solidFill>
                <a:latin typeface="Arial" charset="0"/>
              </a:rPr>
              <a:t>10</a:t>
            </a:r>
            <a:r>
              <a:rPr lang="en-US" altLang="en-US" sz="3600" u="sng" baseline="30000">
                <a:solidFill>
                  <a:prstClr val="black"/>
                </a:solidFill>
                <a:latin typeface="Arial" charset="0"/>
              </a:rPr>
              <a:t>23</a:t>
            </a:r>
          </a:p>
          <a:p>
            <a:pPr eaLnBrk="1" hangingPunct="1">
              <a:spcBef>
                <a:spcPct val="0"/>
              </a:spcBef>
              <a:buFontTx/>
              <a:buNone/>
            </a:pPr>
            <a:r>
              <a:rPr lang="en-US" altLang="en-US" sz="3600">
                <a:solidFill>
                  <a:prstClr val="black"/>
                </a:solidFill>
                <a:latin typeface="Arial" charset="0"/>
              </a:rPr>
              <a:t>10</a:t>
            </a:r>
            <a:r>
              <a:rPr lang="en-US" altLang="en-US" sz="3600" baseline="30000">
                <a:solidFill>
                  <a:prstClr val="black"/>
                </a:solidFill>
                <a:latin typeface="Arial" charset="0"/>
              </a:rPr>
              <a:t>23</a:t>
            </a:r>
          </a:p>
        </p:txBody>
      </p:sp>
      <p:sp>
        <p:nvSpPr>
          <p:cNvPr id="18443" name="Rectangle 13"/>
          <p:cNvSpPr>
            <a:spLocks noChangeArrowheads="1"/>
          </p:cNvSpPr>
          <p:nvPr/>
        </p:nvSpPr>
        <p:spPr bwMode="auto">
          <a:xfrm>
            <a:off x="3200400" y="3505200"/>
            <a:ext cx="363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prstClr val="black"/>
                </a:solidFill>
                <a:latin typeface="Arial" charset="0"/>
              </a:rPr>
              <a:t>=</a:t>
            </a:r>
          </a:p>
        </p:txBody>
      </p:sp>
      <p:cxnSp>
        <p:nvCxnSpPr>
          <p:cNvPr id="5" name="Straight Connector 4"/>
          <p:cNvCxnSpPr/>
          <p:nvPr/>
        </p:nvCxnSpPr>
        <p:spPr>
          <a:xfrm flipH="1">
            <a:off x="2095500" y="1525588"/>
            <a:ext cx="1562100" cy="2619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445250" y="1889125"/>
            <a:ext cx="1327150" cy="3587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4634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p>
        </p:txBody>
      </p:sp>
      <p:sp>
        <p:nvSpPr>
          <p:cNvPr id="18436" name="TextBox 3"/>
          <p:cNvSpPr txBox="1">
            <a:spLocks noChangeArrowheads="1"/>
          </p:cNvSpPr>
          <p:nvPr/>
        </p:nvSpPr>
        <p:spPr bwMode="auto">
          <a:xfrm>
            <a:off x="14288" y="1358900"/>
            <a:ext cx="38623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prstClr val="black"/>
                </a:solidFill>
                <a:latin typeface="Arial" charset="0"/>
              </a:rPr>
              <a:t>1.25 x 10</a:t>
            </a:r>
            <a:r>
              <a:rPr lang="en-US" altLang="en-US" sz="2800" u="sng" baseline="30000">
                <a:solidFill>
                  <a:prstClr val="black"/>
                </a:solidFill>
                <a:latin typeface="Arial" charset="0"/>
              </a:rPr>
              <a:t>23</a:t>
            </a:r>
            <a:r>
              <a:rPr lang="en-US" altLang="en-US" sz="2800" u="sng">
                <a:solidFill>
                  <a:prstClr val="black"/>
                </a:solidFill>
                <a:latin typeface="Arial" charset="0"/>
              </a:rPr>
              <a:t> atoms Zn</a:t>
            </a:r>
            <a:br>
              <a:rPr lang="en-US" altLang="en-US" sz="2800">
                <a:solidFill>
                  <a:prstClr val="black"/>
                </a:solidFill>
                <a:latin typeface="Arial" charset="0"/>
              </a:rPr>
            </a:br>
            <a:r>
              <a:rPr lang="en-US" altLang="en-US" sz="2800">
                <a:solidFill>
                  <a:prstClr val="black"/>
                </a:solidFill>
                <a:latin typeface="Arial" charset="0"/>
              </a:rPr>
              <a:t>1</a:t>
            </a:r>
          </a:p>
        </p:txBody>
      </p:sp>
      <p:sp>
        <p:nvSpPr>
          <p:cNvPr id="18437" name="TextBox 4"/>
          <p:cNvSpPr txBox="1">
            <a:spLocks noChangeArrowheads="1"/>
          </p:cNvSpPr>
          <p:nvPr/>
        </p:nvSpPr>
        <p:spPr bwMode="auto">
          <a:xfrm>
            <a:off x="3856038" y="16891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prstClr val="black"/>
                </a:solidFill>
                <a:latin typeface="Arial" charset="0"/>
              </a:rPr>
              <a:t>x</a:t>
            </a:r>
          </a:p>
        </p:txBody>
      </p:sp>
      <p:sp>
        <p:nvSpPr>
          <p:cNvPr id="18438" name="Rectangle 5"/>
          <p:cNvSpPr>
            <a:spLocks noChangeArrowheads="1"/>
          </p:cNvSpPr>
          <p:nvPr/>
        </p:nvSpPr>
        <p:spPr bwMode="auto">
          <a:xfrm>
            <a:off x="3876675" y="140335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srgbClr val="000000"/>
                </a:solidFill>
                <a:latin typeface="Arial" charset="0"/>
              </a:rPr>
              <a:t>1 mole Zn</a:t>
            </a:r>
            <a:br>
              <a:rPr lang="en-US" altLang="en-US" sz="2800">
                <a:solidFill>
                  <a:srgbClr val="000000"/>
                </a:solidFill>
                <a:latin typeface="Arial" charset="0"/>
              </a:rPr>
            </a:br>
            <a:r>
              <a:rPr lang="en-US" altLang="en-US" sz="2800">
                <a:solidFill>
                  <a:srgbClr val="000000"/>
                </a:solidFill>
                <a:latin typeface="Arial" charset="0"/>
              </a:rPr>
              <a:t> 6.02 x 10</a:t>
            </a:r>
            <a:r>
              <a:rPr lang="en-US" altLang="en-US" sz="2800" baseline="30000">
                <a:solidFill>
                  <a:srgbClr val="000000"/>
                </a:solidFill>
                <a:latin typeface="Arial" charset="0"/>
              </a:rPr>
              <a:t>23</a:t>
            </a:r>
            <a:r>
              <a:rPr lang="en-US" altLang="en-US" sz="2800">
                <a:solidFill>
                  <a:srgbClr val="000000"/>
                </a:solidFill>
                <a:latin typeface="Arial" charset="0"/>
              </a:rPr>
              <a:t> atoms Zn</a:t>
            </a:r>
          </a:p>
        </p:txBody>
      </p:sp>
      <p:sp>
        <p:nvSpPr>
          <p:cNvPr id="18439" name="TextBox 9"/>
          <p:cNvSpPr txBox="1">
            <a:spLocks noChangeArrowheads="1"/>
          </p:cNvSpPr>
          <p:nvPr/>
        </p:nvSpPr>
        <p:spPr bwMode="auto">
          <a:xfrm>
            <a:off x="7915275" y="1655763"/>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prstClr val="black"/>
                </a:solidFill>
                <a:latin typeface="Arial" charset="0"/>
              </a:rPr>
              <a:t>=</a:t>
            </a:r>
          </a:p>
        </p:txBody>
      </p:sp>
      <p:sp>
        <p:nvSpPr>
          <p:cNvPr id="18440" name="TextBox 10"/>
          <p:cNvSpPr txBox="1">
            <a:spLocks noChangeArrowheads="1"/>
          </p:cNvSpPr>
          <p:nvPr/>
        </p:nvSpPr>
        <p:spPr bwMode="auto">
          <a:xfrm>
            <a:off x="533400" y="32004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u="sng">
                <a:solidFill>
                  <a:prstClr val="black"/>
                </a:solidFill>
                <a:latin typeface="Arial" charset="0"/>
              </a:rPr>
              <a:t>1.25</a:t>
            </a:r>
          </a:p>
          <a:p>
            <a:pPr eaLnBrk="1" hangingPunct="1">
              <a:spcBef>
                <a:spcPct val="0"/>
              </a:spcBef>
              <a:buFontTx/>
              <a:buNone/>
            </a:pPr>
            <a:r>
              <a:rPr lang="en-US" altLang="en-US" sz="3600">
                <a:solidFill>
                  <a:prstClr val="black"/>
                </a:solidFill>
                <a:latin typeface="Arial" charset="0"/>
              </a:rPr>
              <a:t>6.02</a:t>
            </a:r>
          </a:p>
        </p:txBody>
      </p:sp>
      <p:sp>
        <p:nvSpPr>
          <p:cNvPr id="18441" name="TextBox 11"/>
          <p:cNvSpPr txBox="1">
            <a:spLocks noChangeArrowheads="1"/>
          </p:cNvSpPr>
          <p:nvPr/>
        </p:nvSpPr>
        <p:spPr bwMode="auto">
          <a:xfrm>
            <a:off x="1638300" y="3505199"/>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prstClr val="black"/>
                </a:solidFill>
                <a:latin typeface="Arial" charset="0"/>
              </a:rPr>
              <a:t>x</a:t>
            </a:r>
          </a:p>
        </p:txBody>
      </p:sp>
      <p:sp>
        <p:nvSpPr>
          <p:cNvPr id="18442" name="TextBox 12"/>
          <p:cNvSpPr txBox="1">
            <a:spLocks noChangeArrowheads="1"/>
          </p:cNvSpPr>
          <p:nvPr/>
        </p:nvSpPr>
        <p:spPr bwMode="auto">
          <a:xfrm>
            <a:off x="2063750" y="3200400"/>
            <a:ext cx="1331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u="sng">
                <a:solidFill>
                  <a:prstClr val="black"/>
                </a:solidFill>
                <a:latin typeface="Arial" charset="0"/>
              </a:rPr>
              <a:t>10</a:t>
            </a:r>
            <a:r>
              <a:rPr lang="en-US" altLang="en-US" sz="3600" u="sng" baseline="30000">
                <a:solidFill>
                  <a:prstClr val="black"/>
                </a:solidFill>
                <a:latin typeface="Arial" charset="0"/>
              </a:rPr>
              <a:t>23</a:t>
            </a:r>
          </a:p>
          <a:p>
            <a:pPr eaLnBrk="1" hangingPunct="1">
              <a:spcBef>
                <a:spcPct val="0"/>
              </a:spcBef>
              <a:buFontTx/>
              <a:buNone/>
            </a:pPr>
            <a:r>
              <a:rPr lang="en-US" altLang="en-US" sz="3600">
                <a:solidFill>
                  <a:prstClr val="black"/>
                </a:solidFill>
                <a:latin typeface="Arial" charset="0"/>
              </a:rPr>
              <a:t>10</a:t>
            </a:r>
            <a:r>
              <a:rPr lang="en-US" altLang="en-US" sz="3600" baseline="30000">
                <a:solidFill>
                  <a:prstClr val="black"/>
                </a:solidFill>
                <a:latin typeface="Arial" charset="0"/>
              </a:rPr>
              <a:t>23</a:t>
            </a:r>
          </a:p>
        </p:txBody>
      </p:sp>
      <p:sp>
        <p:nvSpPr>
          <p:cNvPr id="18443" name="Rectangle 13"/>
          <p:cNvSpPr>
            <a:spLocks noChangeArrowheads="1"/>
          </p:cNvSpPr>
          <p:nvPr/>
        </p:nvSpPr>
        <p:spPr bwMode="auto">
          <a:xfrm>
            <a:off x="3200400" y="3505200"/>
            <a:ext cx="363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prstClr val="black"/>
                </a:solidFill>
                <a:latin typeface="Arial" charset="0"/>
              </a:rPr>
              <a:t>=</a:t>
            </a:r>
          </a:p>
        </p:txBody>
      </p:sp>
      <p:cxnSp>
        <p:nvCxnSpPr>
          <p:cNvPr id="5" name="Straight Connector 4"/>
          <p:cNvCxnSpPr/>
          <p:nvPr/>
        </p:nvCxnSpPr>
        <p:spPr>
          <a:xfrm flipH="1">
            <a:off x="2095500" y="1525588"/>
            <a:ext cx="1562100" cy="2619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445250" y="1889125"/>
            <a:ext cx="1327150" cy="3587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286000" y="3200400"/>
            <a:ext cx="762000" cy="12001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449" name="TextBox 7"/>
          <p:cNvSpPr txBox="1">
            <a:spLocks noChangeArrowheads="1"/>
          </p:cNvSpPr>
          <p:nvPr/>
        </p:nvSpPr>
        <p:spPr bwMode="auto">
          <a:xfrm>
            <a:off x="823913" y="58674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0000FF"/>
                </a:solidFill>
                <a:latin typeface="Arial" charset="0"/>
              </a:rPr>
              <a:t>This expression = 1</a:t>
            </a:r>
          </a:p>
        </p:txBody>
      </p:sp>
      <p:cxnSp>
        <p:nvCxnSpPr>
          <p:cNvPr id="10" name="Straight Arrow Connector 9"/>
          <p:cNvCxnSpPr/>
          <p:nvPr/>
        </p:nvCxnSpPr>
        <p:spPr>
          <a:xfrm flipV="1">
            <a:off x="2438400" y="4419600"/>
            <a:ext cx="228600" cy="14478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1D0E13F-6EDB-E61C-6E62-EF57F90E75BE}"/>
              </a:ext>
            </a:extLst>
          </p:cNvPr>
          <p:cNvSpPr txBox="1">
            <a:spLocks noChangeArrowheads="1"/>
          </p:cNvSpPr>
          <p:nvPr/>
        </p:nvSpPr>
        <p:spPr bwMode="auto">
          <a:xfrm>
            <a:off x="0" y="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FF0000"/>
                </a:solidFill>
                <a:latin typeface="Comic Sans MS" pitchFamily="66" charset="0"/>
              </a:rPr>
              <a:t>31.</a:t>
            </a:r>
            <a:r>
              <a:rPr lang="en-US" altLang="en-US" sz="2800" dirty="0">
                <a:solidFill>
                  <a:srgbClr val="FF0000"/>
                </a:solidFill>
                <a:latin typeface="Comic Sans MS" pitchFamily="66" charset="0"/>
              </a:rPr>
              <a:t>  How many moles of Zn are in 1.25 x 10</a:t>
            </a:r>
            <a:r>
              <a:rPr lang="en-US" altLang="en-US" sz="2800" baseline="30000" dirty="0">
                <a:solidFill>
                  <a:srgbClr val="FF0000"/>
                </a:solidFill>
                <a:latin typeface="Comic Sans MS" pitchFamily="66" charset="0"/>
              </a:rPr>
              <a:t>23</a:t>
            </a:r>
            <a:r>
              <a:rPr lang="en-US" altLang="en-US" sz="2800" dirty="0">
                <a:solidFill>
                  <a:srgbClr val="FF0000"/>
                </a:solidFill>
                <a:latin typeface="Comic Sans MS" pitchFamily="66" charset="0"/>
              </a:rPr>
              <a:t> atoms?</a:t>
            </a:r>
          </a:p>
        </p:txBody>
      </p:sp>
    </p:spTree>
    <p:extLst>
      <p:ext uri="{BB962C8B-B14F-4D97-AF65-F5344CB8AC3E}">
        <p14:creationId xmlns:p14="http://schemas.microsoft.com/office/powerpoint/2010/main" val="7319846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p>
        </p:txBody>
      </p:sp>
      <p:sp>
        <p:nvSpPr>
          <p:cNvPr id="18436" name="TextBox 3"/>
          <p:cNvSpPr txBox="1">
            <a:spLocks noChangeArrowheads="1"/>
          </p:cNvSpPr>
          <p:nvPr/>
        </p:nvSpPr>
        <p:spPr bwMode="auto">
          <a:xfrm>
            <a:off x="14288" y="1358900"/>
            <a:ext cx="38623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prstClr val="black"/>
                </a:solidFill>
                <a:latin typeface="Arial" charset="0"/>
              </a:rPr>
              <a:t>1.25 x 10</a:t>
            </a:r>
            <a:r>
              <a:rPr lang="en-US" altLang="en-US" sz="2800" u="sng" baseline="30000">
                <a:solidFill>
                  <a:prstClr val="black"/>
                </a:solidFill>
                <a:latin typeface="Arial" charset="0"/>
              </a:rPr>
              <a:t>23</a:t>
            </a:r>
            <a:r>
              <a:rPr lang="en-US" altLang="en-US" sz="2800" u="sng">
                <a:solidFill>
                  <a:prstClr val="black"/>
                </a:solidFill>
                <a:latin typeface="Arial" charset="0"/>
              </a:rPr>
              <a:t> atoms Zn</a:t>
            </a:r>
            <a:br>
              <a:rPr lang="en-US" altLang="en-US" sz="2800">
                <a:solidFill>
                  <a:prstClr val="black"/>
                </a:solidFill>
                <a:latin typeface="Arial" charset="0"/>
              </a:rPr>
            </a:br>
            <a:r>
              <a:rPr lang="en-US" altLang="en-US" sz="2800">
                <a:solidFill>
                  <a:prstClr val="black"/>
                </a:solidFill>
                <a:latin typeface="Arial" charset="0"/>
              </a:rPr>
              <a:t>1</a:t>
            </a:r>
          </a:p>
        </p:txBody>
      </p:sp>
      <p:sp>
        <p:nvSpPr>
          <p:cNvPr id="18437" name="TextBox 4"/>
          <p:cNvSpPr txBox="1">
            <a:spLocks noChangeArrowheads="1"/>
          </p:cNvSpPr>
          <p:nvPr/>
        </p:nvSpPr>
        <p:spPr bwMode="auto">
          <a:xfrm>
            <a:off x="3856038" y="16891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prstClr val="black"/>
                </a:solidFill>
                <a:latin typeface="Arial" charset="0"/>
              </a:rPr>
              <a:t>x</a:t>
            </a:r>
          </a:p>
        </p:txBody>
      </p:sp>
      <p:sp>
        <p:nvSpPr>
          <p:cNvPr id="18438" name="Rectangle 5"/>
          <p:cNvSpPr>
            <a:spLocks noChangeArrowheads="1"/>
          </p:cNvSpPr>
          <p:nvPr/>
        </p:nvSpPr>
        <p:spPr bwMode="auto">
          <a:xfrm>
            <a:off x="3876675" y="140335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srgbClr val="000000"/>
                </a:solidFill>
                <a:latin typeface="Arial" charset="0"/>
              </a:rPr>
              <a:t>1 mole Zn</a:t>
            </a:r>
            <a:br>
              <a:rPr lang="en-US" altLang="en-US" sz="2800">
                <a:solidFill>
                  <a:srgbClr val="000000"/>
                </a:solidFill>
                <a:latin typeface="Arial" charset="0"/>
              </a:rPr>
            </a:br>
            <a:r>
              <a:rPr lang="en-US" altLang="en-US" sz="2800">
                <a:solidFill>
                  <a:srgbClr val="000000"/>
                </a:solidFill>
                <a:latin typeface="Arial" charset="0"/>
              </a:rPr>
              <a:t> 6.02 x 10</a:t>
            </a:r>
            <a:r>
              <a:rPr lang="en-US" altLang="en-US" sz="2800" baseline="30000">
                <a:solidFill>
                  <a:srgbClr val="000000"/>
                </a:solidFill>
                <a:latin typeface="Arial" charset="0"/>
              </a:rPr>
              <a:t>23</a:t>
            </a:r>
            <a:r>
              <a:rPr lang="en-US" altLang="en-US" sz="2800">
                <a:solidFill>
                  <a:srgbClr val="000000"/>
                </a:solidFill>
                <a:latin typeface="Arial" charset="0"/>
              </a:rPr>
              <a:t> atoms Zn</a:t>
            </a:r>
          </a:p>
        </p:txBody>
      </p:sp>
      <p:sp>
        <p:nvSpPr>
          <p:cNvPr id="18439" name="TextBox 9"/>
          <p:cNvSpPr txBox="1">
            <a:spLocks noChangeArrowheads="1"/>
          </p:cNvSpPr>
          <p:nvPr/>
        </p:nvSpPr>
        <p:spPr bwMode="auto">
          <a:xfrm>
            <a:off x="7915275" y="1655763"/>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prstClr val="black"/>
                </a:solidFill>
                <a:latin typeface="Arial" charset="0"/>
              </a:rPr>
              <a:t>=</a:t>
            </a:r>
          </a:p>
        </p:txBody>
      </p:sp>
      <p:sp>
        <p:nvSpPr>
          <p:cNvPr id="18440" name="TextBox 10"/>
          <p:cNvSpPr txBox="1">
            <a:spLocks noChangeArrowheads="1"/>
          </p:cNvSpPr>
          <p:nvPr/>
        </p:nvSpPr>
        <p:spPr bwMode="auto">
          <a:xfrm>
            <a:off x="533400" y="32004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u="sng">
                <a:solidFill>
                  <a:prstClr val="black"/>
                </a:solidFill>
                <a:latin typeface="Arial" charset="0"/>
              </a:rPr>
              <a:t>1.25</a:t>
            </a:r>
          </a:p>
          <a:p>
            <a:pPr eaLnBrk="1" hangingPunct="1">
              <a:spcBef>
                <a:spcPct val="0"/>
              </a:spcBef>
              <a:buFontTx/>
              <a:buNone/>
            </a:pPr>
            <a:r>
              <a:rPr lang="en-US" altLang="en-US" sz="3600">
                <a:solidFill>
                  <a:prstClr val="black"/>
                </a:solidFill>
                <a:latin typeface="Arial" charset="0"/>
              </a:rPr>
              <a:t>6.02</a:t>
            </a:r>
          </a:p>
        </p:txBody>
      </p:sp>
      <p:sp>
        <p:nvSpPr>
          <p:cNvPr id="18441" name="TextBox 11"/>
          <p:cNvSpPr txBox="1">
            <a:spLocks noChangeArrowheads="1"/>
          </p:cNvSpPr>
          <p:nvPr/>
        </p:nvSpPr>
        <p:spPr bwMode="auto">
          <a:xfrm>
            <a:off x="1675472" y="35052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prstClr val="black"/>
                </a:solidFill>
                <a:latin typeface="Arial" charset="0"/>
              </a:rPr>
              <a:t>x</a:t>
            </a:r>
          </a:p>
        </p:txBody>
      </p:sp>
      <p:sp>
        <p:nvSpPr>
          <p:cNvPr id="18442" name="TextBox 12"/>
          <p:cNvSpPr txBox="1">
            <a:spLocks noChangeArrowheads="1"/>
          </p:cNvSpPr>
          <p:nvPr/>
        </p:nvSpPr>
        <p:spPr bwMode="auto">
          <a:xfrm>
            <a:off x="2063750" y="3200400"/>
            <a:ext cx="1331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u="sng">
                <a:solidFill>
                  <a:prstClr val="black"/>
                </a:solidFill>
                <a:latin typeface="Arial" charset="0"/>
              </a:rPr>
              <a:t>10</a:t>
            </a:r>
            <a:r>
              <a:rPr lang="en-US" altLang="en-US" sz="3600" u="sng" baseline="30000">
                <a:solidFill>
                  <a:prstClr val="black"/>
                </a:solidFill>
                <a:latin typeface="Arial" charset="0"/>
              </a:rPr>
              <a:t>23</a:t>
            </a:r>
          </a:p>
          <a:p>
            <a:pPr eaLnBrk="1" hangingPunct="1">
              <a:spcBef>
                <a:spcPct val="0"/>
              </a:spcBef>
              <a:buFontTx/>
              <a:buNone/>
            </a:pPr>
            <a:r>
              <a:rPr lang="en-US" altLang="en-US" sz="3600">
                <a:solidFill>
                  <a:prstClr val="black"/>
                </a:solidFill>
                <a:latin typeface="Arial" charset="0"/>
              </a:rPr>
              <a:t>10</a:t>
            </a:r>
            <a:r>
              <a:rPr lang="en-US" altLang="en-US" sz="3600" baseline="30000">
                <a:solidFill>
                  <a:prstClr val="black"/>
                </a:solidFill>
                <a:latin typeface="Arial" charset="0"/>
              </a:rPr>
              <a:t>23</a:t>
            </a:r>
          </a:p>
        </p:txBody>
      </p:sp>
      <p:sp>
        <p:nvSpPr>
          <p:cNvPr id="18443" name="Rectangle 13"/>
          <p:cNvSpPr>
            <a:spLocks noChangeArrowheads="1"/>
          </p:cNvSpPr>
          <p:nvPr/>
        </p:nvSpPr>
        <p:spPr bwMode="auto">
          <a:xfrm>
            <a:off x="3200400" y="3505200"/>
            <a:ext cx="363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prstClr val="black"/>
                </a:solidFill>
                <a:latin typeface="Arial" charset="0"/>
              </a:rPr>
              <a:t>=</a:t>
            </a:r>
          </a:p>
        </p:txBody>
      </p:sp>
      <p:sp>
        <p:nvSpPr>
          <p:cNvPr id="18444" name="TextBox 16"/>
          <p:cNvSpPr txBox="1">
            <a:spLocks noChangeArrowheads="1"/>
          </p:cNvSpPr>
          <p:nvPr/>
        </p:nvSpPr>
        <p:spPr bwMode="auto">
          <a:xfrm>
            <a:off x="3962400" y="3352800"/>
            <a:ext cx="5181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a:solidFill>
                  <a:srgbClr val="FF0000"/>
                </a:solidFill>
                <a:latin typeface="Arial" charset="0"/>
              </a:rPr>
              <a:t>0.208 moles zinc</a:t>
            </a:r>
          </a:p>
        </p:txBody>
      </p:sp>
      <p:sp>
        <p:nvSpPr>
          <p:cNvPr id="18445" name="TextBox 17"/>
          <p:cNvSpPr txBox="1">
            <a:spLocks noChangeArrowheads="1"/>
          </p:cNvSpPr>
          <p:nvPr/>
        </p:nvSpPr>
        <p:spPr bwMode="auto">
          <a:xfrm>
            <a:off x="5181600" y="4189413"/>
            <a:ext cx="152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prstClr val="black"/>
                </a:solidFill>
                <a:latin typeface="Arial" charset="0"/>
              </a:rPr>
              <a:t>(3 SF)</a:t>
            </a:r>
          </a:p>
        </p:txBody>
      </p:sp>
      <p:cxnSp>
        <p:nvCxnSpPr>
          <p:cNvPr id="5" name="Straight Connector 4"/>
          <p:cNvCxnSpPr/>
          <p:nvPr/>
        </p:nvCxnSpPr>
        <p:spPr>
          <a:xfrm flipH="1">
            <a:off x="2095500" y="1525588"/>
            <a:ext cx="1562100" cy="2619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445250" y="1889125"/>
            <a:ext cx="1327150" cy="3587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286000" y="3200400"/>
            <a:ext cx="762000" cy="12001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449" name="TextBox 7"/>
          <p:cNvSpPr txBox="1">
            <a:spLocks noChangeArrowheads="1"/>
          </p:cNvSpPr>
          <p:nvPr/>
        </p:nvSpPr>
        <p:spPr bwMode="auto">
          <a:xfrm>
            <a:off x="823913" y="58674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0000FF"/>
                </a:solidFill>
                <a:latin typeface="Arial" charset="0"/>
              </a:rPr>
              <a:t>This expression = 1</a:t>
            </a:r>
          </a:p>
        </p:txBody>
      </p:sp>
      <p:cxnSp>
        <p:nvCxnSpPr>
          <p:cNvPr id="10" name="Straight Arrow Connector 9"/>
          <p:cNvCxnSpPr/>
          <p:nvPr/>
        </p:nvCxnSpPr>
        <p:spPr>
          <a:xfrm flipV="1">
            <a:off x="2438400" y="4419600"/>
            <a:ext cx="228600" cy="14478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57545D5-BDAE-5CAA-0A48-0B21D5472198}"/>
              </a:ext>
            </a:extLst>
          </p:cNvPr>
          <p:cNvSpPr txBox="1">
            <a:spLocks noChangeArrowheads="1"/>
          </p:cNvSpPr>
          <p:nvPr/>
        </p:nvSpPr>
        <p:spPr bwMode="auto">
          <a:xfrm>
            <a:off x="0" y="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FF0000"/>
                </a:solidFill>
                <a:latin typeface="Comic Sans MS" pitchFamily="66" charset="0"/>
              </a:rPr>
              <a:t>31.</a:t>
            </a:r>
            <a:r>
              <a:rPr lang="en-US" altLang="en-US" sz="2800" dirty="0">
                <a:solidFill>
                  <a:srgbClr val="FF0000"/>
                </a:solidFill>
                <a:latin typeface="Comic Sans MS" pitchFamily="66" charset="0"/>
              </a:rPr>
              <a:t>  How many moles of Zn are in 1.25 x 10</a:t>
            </a:r>
            <a:r>
              <a:rPr lang="en-US" altLang="en-US" sz="2800" baseline="30000" dirty="0">
                <a:solidFill>
                  <a:srgbClr val="FF0000"/>
                </a:solidFill>
                <a:latin typeface="Comic Sans MS" pitchFamily="66" charset="0"/>
              </a:rPr>
              <a:t>23</a:t>
            </a:r>
            <a:r>
              <a:rPr lang="en-US" altLang="en-US" sz="2800" dirty="0">
                <a:solidFill>
                  <a:srgbClr val="FF0000"/>
                </a:solidFill>
                <a:latin typeface="Comic Sans MS" pitchFamily="66" charset="0"/>
              </a:rPr>
              <a:t> atoms?</a:t>
            </a:r>
          </a:p>
        </p:txBody>
      </p:sp>
    </p:spTree>
    <p:extLst>
      <p:ext uri="{BB962C8B-B14F-4D97-AF65-F5344CB8AC3E}">
        <p14:creationId xmlns:p14="http://schemas.microsoft.com/office/powerpoint/2010/main" val="36051810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rot="-486512">
            <a:off x="-762002" y="486523"/>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solidFill>
                  <a:srgbClr val="006600"/>
                </a:solidFill>
                <a:latin typeface="Comic Sans MS" pitchFamily="66" charset="0"/>
              </a:rPr>
              <a:t>32.</a:t>
            </a:r>
            <a:r>
              <a:rPr lang="en-US" altLang="en-US" sz="3600" dirty="0">
                <a:solidFill>
                  <a:srgbClr val="800080"/>
                </a:solidFill>
                <a:latin typeface="Comic Sans MS" pitchFamily="66" charset="0"/>
              </a:rPr>
              <a:t>  How many moles of xenon gas </a:t>
            </a:r>
            <a:br>
              <a:rPr lang="en-US" altLang="en-US" sz="3600" dirty="0">
                <a:solidFill>
                  <a:srgbClr val="800080"/>
                </a:solidFill>
                <a:latin typeface="Comic Sans MS" pitchFamily="66" charset="0"/>
              </a:rPr>
            </a:br>
            <a:r>
              <a:rPr lang="en-US" altLang="en-US" sz="3600" dirty="0">
                <a:solidFill>
                  <a:srgbClr val="800080"/>
                </a:solidFill>
                <a:latin typeface="Comic Sans MS" pitchFamily="66" charset="0"/>
              </a:rPr>
              <a:t>           are in 8.75 x 10</a:t>
            </a:r>
            <a:r>
              <a:rPr lang="en-US" altLang="en-US" sz="3600" baseline="30000" dirty="0">
                <a:solidFill>
                  <a:srgbClr val="800080"/>
                </a:solidFill>
                <a:latin typeface="Comic Sans MS" pitchFamily="66" charset="0"/>
              </a:rPr>
              <a:t>24</a:t>
            </a:r>
            <a:r>
              <a:rPr lang="en-US" altLang="en-US" sz="3600" dirty="0">
                <a:solidFill>
                  <a:srgbClr val="800080"/>
                </a:solidFill>
                <a:latin typeface="Comic Sans MS" pitchFamily="66" charset="0"/>
              </a:rPr>
              <a:t> atoms of Xe?</a:t>
            </a:r>
          </a:p>
        </p:txBody>
      </p:sp>
      <p:pic>
        <p:nvPicPr>
          <p:cNvPr id="19459" name="Picture 7" descr="calvin-and-hobb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739"/>
          <a:stretch/>
        </p:blipFill>
        <p:spPr bwMode="auto">
          <a:xfrm>
            <a:off x="6172200" y="3851274"/>
            <a:ext cx="28194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860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22578"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6600"/>
                </a:solidFill>
                <a:latin typeface="Comic Sans MS" pitchFamily="66" charset="0"/>
              </a:rPr>
              <a:t>32. </a:t>
            </a:r>
            <a:r>
              <a:rPr lang="en-US" altLang="en-US" sz="2400" dirty="0">
                <a:solidFill>
                  <a:srgbClr val="800080"/>
                </a:solidFill>
                <a:latin typeface="Comic Sans MS" pitchFamily="66" charset="0"/>
              </a:rPr>
              <a:t>How many moles of Xe gas are in 5.75 x 10</a:t>
            </a:r>
            <a:r>
              <a:rPr lang="en-US" altLang="en-US" sz="2400" baseline="30000" dirty="0">
                <a:solidFill>
                  <a:srgbClr val="800080"/>
                </a:solidFill>
                <a:latin typeface="Comic Sans MS" pitchFamily="66" charset="0"/>
              </a:rPr>
              <a:t>24</a:t>
            </a:r>
            <a:r>
              <a:rPr lang="en-US" altLang="en-US" sz="2400" dirty="0">
                <a:solidFill>
                  <a:srgbClr val="800080"/>
                </a:solidFill>
                <a:latin typeface="Comic Sans MS" pitchFamily="66" charset="0"/>
              </a:rPr>
              <a:t> atoms of Xe?</a:t>
            </a:r>
          </a:p>
          <a:p>
            <a:pPr eaLnBrk="1" hangingPunct="1">
              <a:spcBef>
                <a:spcPct val="0"/>
              </a:spcBef>
              <a:buFontTx/>
              <a:buNone/>
            </a:pPr>
            <a:endParaRPr lang="en-US" altLang="en-US" sz="2400" dirty="0">
              <a:solidFill>
                <a:srgbClr val="800080"/>
              </a:solidFill>
              <a:latin typeface="Comic Sans MS" pitchFamily="66" charset="0"/>
            </a:endParaRPr>
          </a:p>
          <a:p>
            <a:pPr eaLnBrk="1" hangingPunct="1">
              <a:spcBef>
                <a:spcPct val="0"/>
              </a:spcBef>
              <a:buFontTx/>
              <a:buNone/>
            </a:pPr>
            <a:endParaRPr lang="en-US" altLang="en-US" sz="1800" dirty="0">
              <a:solidFill>
                <a:prstClr val="black"/>
              </a:solidFill>
              <a:latin typeface="Arial" charset="0"/>
            </a:endParaRPr>
          </a:p>
          <a:p>
            <a:pPr eaLnBrk="1" hangingPunct="1">
              <a:spcBef>
                <a:spcPct val="0"/>
              </a:spcBef>
              <a:buFontTx/>
              <a:buNone/>
            </a:pPr>
            <a:endParaRPr lang="en-US" altLang="en-US" sz="1800" dirty="0">
              <a:solidFill>
                <a:prstClr val="black"/>
              </a:solidFill>
              <a:latin typeface="Arial" charset="0"/>
            </a:endParaRPr>
          </a:p>
        </p:txBody>
      </p:sp>
      <p:sp>
        <p:nvSpPr>
          <p:cNvPr id="20483" name="TextBox 2"/>
          <p:cNvSpPr txBox="1">
            <a:spLocks noChangeArrowheads="1"/>
          </p:cNvSpPr>
          <p:nvPr/>
        </p:nvSpPr>
        <p:spPr bwMode="auto">
          <a:xfrm>
            <a:off x="-76200" y="1423988"/>
            <a:ext cx="39624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u="sng">
                <a:solidFill>
                  <a:prstClr val="black"/>
                </a:solidFill>
                <a:latin typeface="Arial" charset="0"/>
              </a:rPr>
              <a:t>8.75 x 10</a:t>
            </a:r>
            <a:r>
              <a:rPr lang="en-US" altLang="en-US" sz="2400" u="sng" baseline="30000">
                <a:solidFill>
                  <a:prstClr val="black"/>
                </a:solidFill>
                <a:latin typeface="Arial" charset="0"/>
              </a:rPr>
              <a:t>24</a:t>
            </a:r>
            <a:r>
              <a:rPr lang="en-US" altLang="en-US" sz="2400" u="sng">
                <a:solidFill>
                  <a:prstClr val="black"/>
                </a:solidFill>
                <a:latin typeface="Arial" charset="0"/>
              </a:rPr>
              <a:t> atoms of Xe</a:t>
            </a:r>
            <a:br>
              <a:rPr lang="en-US" altLang="en-US" sz="2400">
                <a:solidFill>
                  <a:prstClr val="black"/>
                </a:solidFill>
                <a:latin typeface="Arial" charset="0"/>
              </a:rPr>
            </a:br>
            <a:r>
              <a:rPr lang="en-US" altLang="en-US" sz="2400">
                <a:solidFill>
                  <a:prstClr val="black"/>
                </a:solidFill>
                <a:latin typeface="Arial" charset="0"/>
              </a:rPr>
              <a:t>1</a:t>
            </a:r>
          </a:p>
          <a:p>
            <a:pPr eaLnBrk="1" hangingPunct="1">
              <a:spcBef>
                <a:spcPct val="0"/>
              </a:spcBef>
              <a:buFontTx/>
              <a:buNone/>
            </a:pPr>
            <a:endParaRPr lang="en-US" altLang="en-US" sz="2400">
              <a:solidFill>
                <a:prstClr val="black"/>
              </a:solidFill>
              <a:latin typeface="Arial" charset="0"/>
            </a:endParaRPr>
          </a:p>
        </p:txBody>
      </p:sp>
    </p:spTree>
    <p:extLst>
      <p:ext uri="{BB962C8B-B14F-4D97-AF65-F5344CB8AC3E}">
        <p14:creationId xmlns:p14="http://schemas.microsoft.com/office/powerpoint/2010/main" val="31189103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2"/>
          <p:cNvSpPr txBox="1">
            <a:spLocks noChangeArrowheads="1"/>
          </p:cNvSpPr>
          <p:nvPr/>
        </p:nvSpPr>
        <p:spPr bwMode="auto">
          <a:xfrm>
            <a:off x="-76200" y="1423988"/>
            <a:ext cx="39624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u="sng">
                <a:solidFill>
                  <a:prstClr val="black"/>
                </a:solidFill>
                <a:latin typeface="Arial" charset="0"/>
              </a:rPr>
              <a:t>8.75 x 10</a:t>
            </a:r>
            <a:r>
              <a:rPr lang="en-US" altLang="en-US" sz="2400" u="sng" baseline="30000">
                <a:solidFill>
                  <a:prstClr val="black"/>
                </a:solidFill>
                <a:latin typeface="Arial" charset="0"/>
              </a:rPr>
              <a:t>24</a:t>
            </a:r>
            <a:r>
              <a:rPr lang="en-US" altLang="en-US" sz="2400" u="sng">
                <a:solidFill>
                  <a:prstClr val="black"/>
                </a:solidFill>
                <a:latin typeface="Arial" charset="0"/>
              </a:rPr>
              <a:t> atoms of Xe</a:t>
            </a:r>
            <a:br>
              <a:rPr lang="en-US" altLang="en-US" sz="2400">
                <a:solidFill>
                  <a:prstClr val="black"/>
                </a:solidFill>
                <a:latin typeface="Arial" charset="0"/>
              </a:rPr>
            </a:br>
            <a:r>
              <a:rPr lang="en-US" altLang="en-US" sz="2400">
                <a:solidFill>
                  <a:prstClr val="black"/>
                </a:solidFill>
                <a:latin typeface="Arial" charset="0"/>
              </a:rPr>
              <a:t>1</a:t>
            </a:r>
          </a:p>
          <a:p>
            <a:pPr eaLnBrk="1" hangingPunct="1">
              <a:spcBef>
                <a:spcPct val="0"/>
              </a:spcBef>
              <a:buFontTx/>
              <a:buNone/>
            </a:pPr>
            <a:endParaRPr lang="en-US" altLang="en-US" sz="2400">
              <a:solidFill>
                <a:prstClr val="black"/>
              </a:solidFill>
              <a:latin typeface="Arial" charset="0"/>
            </a:endParaRPr>
          </a:p>
        </p:txBody>
      </p:sp>
      <p:sp>
        <p:nvSpPr>
          <p:cNvPr id="20484" name="TextBox 3"/>
          <p:cNvSpPr txBox="1">
            <a:spLocks noChangeArrowheads="1"/>
          </p:cNvSpPr>
          <p:nvPr/>
        </p:nvSpPr>
        <p:spPr bwMode="auto">
          <a:xfrm>
            <a:off x="3886200" y="14478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prstClr val="black"/>
                </a:solidFill>
                <a:latin typeface="Arial" charset="0"/>
              </a:rPr>
              <a:t>x</a:t>
            </a:r>
          </a:p>
        </p:txBody>
      </p:sp>
      <p:sp>
        <p:nvSpPr>
          <p:cNvPr id="20485" name="TextBox 4"/>
          <p:cNvSpPr txBox="1">
            <a:spLocks noChangeArrowheads="1"/>
          </p:cNvSpPr>
          <p:nvPr/>
        </p:nvSpPr>
        <p:spPr bwMode="auto">
          <a:xfrm>
            <a:off x="4038600" y="13716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u="sng">
                <a:solidFill>
                  <a:prstClr val="black"/>
                </a:solidFill>
                <a:latin typeface="Arial" charset="0"/>
              </a:rPr>
              <a:t>1 mole Xe</a:t>
            </a:r>
            <a:br>
              <a:rPr lang="en-US" altLang="en-US" sz="2400">
                <a:solidFill>
                  <a:prstClr val="black"/>
                </a:solidFill>
                <a:latin typeface="Arial" charset="0"/>
              </a:rPr>
            </a:br>
            <a:r>
              <a:rPr lang="en-US" altLang="en-US" sz="2400">
                <a:solidFill>
                  <a:prstClr val="black"/>
                </a:solidFill>
                <a:latin typeface="Arial" charset="0"/>
              </a:rPr>
              <a:t>6.02 x 10</a:t>
            </a:r>
            <a:r>
              <a:rPr lang="en-US" altLang="en-US" sz="2400" baseline="30000">
                <a:solidFill>
                  <a:prstClr val="black"/>
                </a:solidFill>
                <a:latin typeface="Arial" charset="0"/>
              </a:rPr>
              <a:t>23</a:t>
            </a:r>
            <a:r>
              <a:rPr lang="en-US" altLang="en-US" sz="2400">
                <a:solidFill>
                  <a:prstClr val="black"/>
                </a:solidFill>
                <a:latin typeface="Arial" charset="0"/>
              </a:rPr>
              <a:t> atoms of Xe</a:t>
            </a:r>
          </a:p>
          <a:p>
            <a:pPr eaLnBrk="1" hangingPunct="1">
              <a:spcBef>
                <a:spcPct val="0"/>
              </a:spcBef>
              <a:buFontTx/>
              <a:buNone/>
            </a:pPr>
            <a:endParaRPr lang="en-US" altLang="en-US" sz="2400">
              <a:solidFill>
                <a:prstClr val="black"/>
              </a:solidFill>
              <a:latin typeface="Arial" charset="0"/>
            </a:endParaRPr>
          </a:p>
        </p:txBody>
      </p:sp>
      <p:sp>
        <p:nvSpPr>
          <p:cNvPr id="20486" name="TextBox 9"/>
          <p:cNvSpPr txBox="1">
            <a:spLocks noChangeArrowheads="1"/>
          </p:cNvSpPr>
          <p:nvPr/>
        </p:nvSpPr>
        <p:spPr bwMode="auto">
          <a:xfrm>
            <a:off x="7848600" y="15621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prstClr val="black"/>
                </a:solidFill>
                <a:latin typeface="Arial" charset="0"/>
              </a:rPr>
              <a:t>=</a:t>
            </a:r>
          </a:p>
        </p:txBody>
      </p:sp>
      <p:sp>
        <p:nvSpPr>
          <p:cNvPr id="2" name="TextBox 1">
            <a:extLst>
              <a:ext uri="{FF2B5EF4-FFF2-40B4-BE49-F238E27FC236}">
                <a16:creationId xmlns:a16="http://schemas.microsoft.com/office/drawing/2014/main" id="{ACAC27FB-A62B-FA44-97E7-9C74E03FF78E}"/>
              </a:ext>
            </a:extLst>
          </p:cNvPr>
          <p:cNvSpPr txBox="1">
            <a:spLocks noChangeArrowheads="1"/>
          </p:cNvSpPr>
          <p:nvPr/>
        </p:nvSpPr>
        <p:spPr bwMode="auto">
          <a:xfrm>
            <a:off x="22578"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6600"/>
                </a:solidFill>
                <a:latin typeface="Comic Sans MS" pitchFamily="66" charset="0"/>
              </a:rPr>
              <a:t>32. </a:t>
            </a:r>
            <a:r>
              <a:rPr lang="en-US" altLang="en-US" sz="2400" dirty="0">
                <a:solidFill>
                  <a:srgbClr val="800080"/>
                </a:solidFill>
                <a:latin typeface="Comic Sans MS" pitchFamily="66" charset="0"/>
              </a:rPr>
              <a:t>How many moles of Xe gas are in 5.75 x 10</a:t>
            </a:r>
            <a:r>
              <a:rPr lang="en-US" altLang="en-US" sz="2400" baseline="30000" dirty="0">
                <a:solidFill>
                  <a:srgbClr val="800080"/>
                </a:solidFill>
                <a:latin typeface="Comic Sans MS" pitchFamily="66" charset="0"/>
              </a:rPr>
              <a:t>24</a:t>
            </a:r>
            <a:r>
              <a:rPr lang="en-US" altLang="en-US" sz="2400" dirty="0">
                <a:solidFill>
                  <a:srgbClr val="800080"/>
                </a:solidFill>
                <a:latin typeface="Comic Sans MS" pitchFamily="66" charset="0"/>
              </a:rPr>
              <a:t> atoms of Xe?</a:t>
            </a:r>
          </a:p>
          <a:p>
            <a:pPr eaLnBrk="1" hangingPunct="1">
              <a:spcBef>
                <a:spcPct val="0"/>
              </a:spcBef>
              <a:buFontTx/>
              <a:buNone/>
            </a:pPr>
            <a:endParaRPr lang="en-US" altLang="en-US" sz="2400" dirty="0">
              <a:solidFill>
                <a:srgbClr val="800080"/>
              </a:solidFill>
              <a:latin typeface="Comic Sans MS" pitchFamily="66" charset="0"/>
            </a:endParaRPr>
          </a:p>
          <a:p>
            <a:pPr eaLnBrk="1" hangingPunct="1">
              <a:spcBef>
                <a:spcPct val="0"/>
              </a:spcBef>
              <a:buFontTx/>
              <a:buNone/>
            </a:pPr>
            <a:endParaRPr lang="en-US" altLang="en-US" sz="1800" dirty="0">
              <a:solidFill>
                <a:prstClr val="black"/>
              </a:solidFill>
              <a:latin typeface="Arial" charset="0"/>
            </a:endParaRPr>
          </a:p>
          <a:p>
            <a:pPr eaLnBrk="1" hangingPunct="1">
              <a:spcBef>
                <a:spcPct val="0"/>
              </a:spcBef>
              <a:buFontTx/>
              <a:buNone/>
            </a:pPr>
            <a:endParaRPr lang="en-US" altLang="en-US" sz="1800" dirty="0">
              <a:solidFill>
                <a:prstClr val="black"/>
              </a:solidFill>
              <a:latin typeface="Arial" charset="0"/>
            </a:endParaRPr>
          </a:p>
        </p:txBody>
      </p:sp>
    </p:spTree>
    <p:extLst>
      <p:ext uri="{BB962C8B-B14F-4D97-AF65-F5344CB8AC3E}">
        <p14:creationId xmlns:p14="http://schemas.microsoft.com/office/powerpoint/2010/main" val="21239422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2"/>
          <p:cNvSpPr txBox="1">
            <a:spLocks noChangeArrowheads="1"/>
          </p:cNvSpPr>
          <p:nvPr/>
        </p:nvSpPr>
        <p:spPr bwMode="auto">
          <a:xfrm>
            <a:off x="-76200" y="1423988"/>
            <a:ext cx="39624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u="sng">
                <a:solidFill>
                  <a:prstClr val="black"/>
                </a:solidFill>
                <a:latin typeface="Arial" charset="0"/>
              </a:rPr>
              <a:t>8.75 x 10</a:t>
            </a:r>
            <a:r>
              <a:rPr lang="en-US" altLang="en-US" sz="2400" u="sng" baseline="30000">
                <a:solidFill>
                  <a:prstClr val="black"/>
                </a:solidFill>
                <a:latin typeface="Arial" charset="0"/>
              </a:rPr>
              <a:t>24</a:t>
            </a:r>
            <a:r>
              <a:rPr lang="en-US" altLang="en-US" sz="2400" u="sng">
                <a:solidFill>
                  <a:prstClr val="black"/>
                </a:solidFill>
                <a:latin typeface="Arial" charset="0"/>
              </a:rPr>
              <a:t> atoms of Xe</a:t>
            </a:r>
            <a:br>
              <a:rPr lang="en-US" altLang="en-US" sz="2400">
                <a:solidFill>
                  <a:prstClr val="black"/>
                </a:solidFill>
                <a:latin typeface="Arial" charset="0"/>
              </a:rPr>
            </a:br>
            <a:r>
              <a:rPr lang="en-US" altLang="en-US" sz="2400">
                <a:solidFill>
                  <a:prstClr val="black"/>
                </a:solidFill>
                <a:latin typeface="Arial" charset="0"/>
              </a:rPr>
              <a:t>1</a:t>
            </a:r>
          </a:p>
          <a:p>
            <a:pPr eaLnBrk="1" hangingPunct="1">
              <a:spcBef>
                <a:spcPct val="0"/>
              </a:spcBef>
              <a:buFontTx/>
              <a:buNone/>
            </a:pPr>
            <a:endParaRPr lang="en-US" altLang="en-US" sz="2400">
              <a:solidFill>
                <a:prstClr val="black"/>
              </a:solidFill>
              <a:latin typeface="Arial" charset="0"/>
            </a:endParaRPr>
          </a:p>
        </p:txBody>
      </p:sp>
      <p:sp>
        <p:nvSpPr>
          <p:cNvPr id="20484" name="TextBox 3"/>
          <p:cNvSpPr txBox="1">
            <a:spLocks noChangeArrowheads="1"/>
          </p:cNvSpPr>
          <p:nvPr/>
        </p:nvSpPr>
        <p:spPr bwMode="auto">
          <a:xfrm>
            <a:off x="3886200" y="14478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prstClr val="black"/>
                </a:solidFill>
                <a:latin typeface="Arial" charset="0"/>
              </a:rPr>
              <a:t>x</a:t>
            </a:r>
          </a:p>
        </p:txBody>
      </p:sp>
      <p:sp>
        <p:nvSpPr>
          <p:cNvPr id="20485" name="TextBox 4"/>
          <p:cNvSpPr txBox="1">
            <a:spLocks noChangeArrowheads="1"/>
          </p:cNvSpPr>
          <p:nvPr/>
        </p:nvSpPr>
        <p:spPr bwMode="auto">
          <a:xfrm>
            <a:off x="4038600" y="13716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u="sng">
                <a:solidFill>
                  <a:prstClr val="black"/>
                </a:solidFill>
                <a:latin typeface="Arial" charset="0"/>
              </a:rPr>
              <a:t>1 mole Xe</a:t>
            </a:r>
            <a:br>
              <a:rPr lang="en-US" altLang="en-US" sz="2400">
                <a:solidFill>
                  <a:prstClr val="black"/>
                </a:solidFill>
                <a:latin typeface="Arial" charset="0"/>
              </a:rPr>
            </a:br>
            <a:r>
              <a:rPr lang="en-US" altLang="en-US" sz="2400">
                <a:solidFill>
                  <a:prstClr val="black"/>
                </a:solidFill>
                <a:latin typeface="Arial" charset="0"/>
              </a:rPr>
              <a:t>6.02 x 10</a:t>
            </a:r>
            <a:r>
              <a:rPr lang="en-US" altLang="en-US" sz="2400" baseline="30000">
                <a:solidFill>
                  <a:prstClr val="black"/>
                </a:solidFill>
                <a:latin typeface="Arial" charset="0"/>
              </a:rPr>
              <a:t>23</a:t>
            </a:r>
            <a:r>
              <a:rPr lang="en-US" altLang="en-US" sz="2400">
                <a:solidFill>
                  <a:prstClr val="black"/>
                </a:solidFill>
                <a:latin typeface="Arial" charset="0"/>
              </a:rPr>
              <a:t> atoms of Xe</a:t>
            </a:r>
          </a:p>
          <a:p>
            <a:pPr eaLnBrk="1" hangingPunct="1">
              <a:spcBef>
                <a:spcPct val="0"/>
              </a:spcBef>
              <a:buFontTx/>
              <a:buNone/>
            </a:pPr>
            <a:endParaRPr lang="en-US" altLang="en-US" sz="2400">
              <a:solidFill>
                <a:prstClr val="black"/>
              </a:solidFill>
              <a:latin typeface="Arial" charset="0"/>
            </a:endParaRPr>
          </a:p>
        </p:txBody>
      </p:sp>
      <p:sp>
        <p:nvSpPr>
          <p:cNvPr id="20486" name="TextBox 9"/>
          <p:cNvSpPr txBox="1">
            <a:spLocks noChangeArrowheads="1"/>
          </p:cNvSpPr>
          <p:nvPr/>
        </p:nvSpPr>
        <p:spPr bwMode="auto">
          <a:xfrm>
            <a:off x="7848600" y="15621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prstClr val="black"/>
                </a:solidFill>
                <a:latin typeface="Arial" charset="0"/>
              </a:rPr>
              <a:t>=</a:t>
            </a:r>
          </a:p>
        </p:txBody>
      </p:sp>
      <p:cxnSp>
        <p:nvCxnSpPr>
          <p:cNvPr id="3" name="Straight Connector 2"/>
          <p:cNvCxnSpPr/>
          <p:nvPr/>
        </p:nvCxnSpPr>
        <p:spPr>
          <a:xfrm flipH="1">
            <a:off x="1981200" y="1447800"/>
            <a:ext cx="1676400" cy="3222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057900" y="1830388"/>
            <a:ext cx="1485900" cy="2524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7E75D0D-84F1-41F3-1519-A876F3758946}"/>
              </a:ext>
            </a:extLst>
          </p:cNvPr>
          <p:cNvSpPr txBox="1">
            <a:spLocks noChangeArrowheads="1"/>
          </p:cNvSpPr>
          <p:nvPr/>
        </p:nvSpPr>
        <p:spPr bwMode="auto">
          <a:xfrm>
            <a:off x="22578"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6600"/>
                </a:solidFill>
                <a:latin typeface="Comic Sans MS" pitchFamily="66" charset="0"/>
              </a:rPr>
              <a:t>32. </a:t>
            </a:r>
            <a:r>
              <a:rPr lang="en-US" altLang="en-US" sz="2400" dirty="0">
                <a:solidFill>
                  <a:srgbClr val="800080"/>
                </a:solidFill>
                <a:latin typeface="Comic Sans MS" pitchFamily="66" charset="0"/>
              </a:rPr>
              <a:t>How many moles of Xe gas are in 5.75 x 10</a:t>
            </a:r>
            <a:r>
              <a:rPr lang="en-US" altLang="en-US" sz="2400" baseline="30000" dirty="0">
                <a:solidFill>
                  <a:srgbClr val="800080"/>
                </a:solidFill>
                <a:latin typeface="Comic Sans MS" pitchFamily="66" charset="0"/>
              </a:rPr>
              <a:t>24</a:t>
            </a:r>
            <a:r>
              <a:rPr lang="en-US" altLang="en-US" sz="2400" dirty="0">
                <a:solidFill>
                  <a:srgbClr val="800080"/>
                </a:solidFill>
                <a:latin typeface="Comic Sans MS" pitchFamily="66" charset="0"/>
              </a:rPr>
              <a:t> atoms of Xe?</a:t>
            </a:r>
          </a:p>
          <a:p>
            <a:pPr eaLnBrk="1" hangingPunct="1">
              <a:spcBef>
                <a:spcPct val="0"/>
              </a:spcBef>
              <a:buFontTx/>
              <a:buNone/>
            </a:pPr>
            <a:endParaRPr lang="en-US" altLang="en-US" sz="2400" dirty="0">
              <a:solidFill>
                <a:srgbClr val="800080"/>
              </a:solidFill>
              <a:latin typeface="Comic Sans MS" pitchFamily="66" charset="0"/>
            </a:endParaRPr>
          </a:p>
          <a:p>
            <a:pPr eaLnBrk="1" hangingPunct="1">
              <a:spcBef>
                <a:spcPct val="0"/>
              </a:spcBef>
              <a:buFontTx/>
              <a:buNone/>
            </a:pPr>
            <a:endParaRPr lang="en-US" altLang="en-US" sz="1800" dirty="0">
              <a:solidFill>
                <a:prstClr val="black"/>
              </a:solidFill>
              <a:latin typeface="Arial" charset="0"/>
            </a:endParaRPr>
          </a:p>
          <a:p>
            <a:pPr eaLnBrk="1" hangingPunct="1">
              <a:spcBef>
                <a:spcPct val="0"/>
              </a:spcBef>
              <a:buFontTx/>
              <a:buNone/>
            </a:pPr>
            <a:endParaRPr lang="en-US" altLang="en-US" sz="1800" dirty="0">
              <a:solidFill>
                <a:prstClr val="black"/>
              </a:solidFill>
              <a:latin typeface="Arial" charset="0"/>
            </a:endParaRPr>
          </a:p>
        </p:txBody>
      </p:sp>
    </p:spTree>
    <p:extLst>
      <p:ext uri="{BB962C8B-B14F-4D97-AF65-F5344CB8AC3E}">
        <p14:creationId xmlns:p14="http://schemas.microsoft.com/office/powerpoint/2010/main" val="14032829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2"/>
          <p:cNvSpPr txBox="1">
            <a:spLocks noChangeArrowheads="1"/>
          </p:cNvSpPr>
          <p:nvPr/>
        </p:nvSpPr>
        <p:spPr bwMode="auto">
          <a:xfrm>
            <a:off x="-76200" y="1423988"/>
            <a:ext cx="39624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u="sng">
                <a:solidFill>
                  <a:prstClr val="black"/>
                </a:solidFill>
                <a:latin typeface="Arial" charset="0"/>
              </a:rPr>
              <a:t>8.75 x 10</a:t>
            </a:r>
            <a:r>
              <a:rPr lang="en-US" altLang="en-US" sz="2400" u="sng" baseline="30000">
                <a:solidFill>
                  <a:prstClr val="black"/>
                </a:solidFill>
                <a:latin typeface="Arial" charset="0"/>
              </a:rPr>
              <a:t>24</a:t>
            </a:r>
            <a:r>
              <a:rPr lang="en-US" altLang="en-US" sz="2400" u="sng">
                <a:solidFill>
                  <a:prstClr val="black"/>
                </a:solidFill>
                <a:latin typeface="Arial" charset="0"/>
              </a:rPr>
              <a:t> atoms of Xe</a:t>
            </a:r>
            <a:br>
              <a:rPr lang="en-US" altLang="en-US" sz="2400">
                <a:solidFill>
                  <a:prstClr val="black"/>
                </a:solidFill>
                <a:latin typeface="Arial" charset="0"/>
              </a:rPr>
            </a:br>
            <a:r>
              <a:rPr lang="en-US" altLang="en-US" sz="2400">
                <a:solidFill>
                  <a:prstClr val="black"/>
                </a:solidFill>
                <a:latin typeface="Arial" charset="0"/>
              </a:rPr>
              <a:t>1</a:t>
            </a:r>
          </a:p>
          <a:p>
            <a:pPr eaLnBrk="1" hangingPunct="1">
              <a:spcBef>
                <a:spcPct val="0"/>
              </a:spcBef>
              <a:buFontTx/>
              <a:buNone/>
            </a:pPr>
            <a:endParaRPr lang="en-US" altLang="en-US" sz="2400">
              <a:solidFill>
                <a:prstClr val="black"/>
              </a:solidFill>
              <a:latin typeface="Arial" charset="0"/>
            </a:endParaRPr>
          </a:p>
        </p:txBody>
      </p:sp>
      <p:sp>
        <p:nvSpPr>
          <p:cNvPr id="20484" name="TextBox 3"/>
          <p:cNvSpPr txBox="1">
            <a:spLocks noChangeArrowheads="1"/>
          </p:cNvSpPr>
          <p:nvPr/>
        </p:nvSpPr>
        <p:spPr bwMode="auto">
          <a:xfrm>
            <a:off x="3886200" y="14478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prstClr val="black"/>
                </a:solidFill>
                <a:latin typeface="Arial" charset="0"/>
              </a:rPr>
              <a:t>x</a:t>
            </a:r>
          </a:p>
        </p:txBody>
      </p:sp>
      <p:sp>
        <p:nvSpPr>
          <p:cNvPr id="20485" name="TextBox 4"/>
          <p:cNvSpPr txBox="1">
            <a:spLocks noChangeArrowheads="1"/>
          </p:cNvSpPr>
          <p:nvPr/>
        </p:nvSpPr>
        <p:spPr bwMode="auto">
          <a:xfrm>
            <a:off x="4038600" y="13716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u="sng">
                <a:solidFill>
                  <a:prstClr val="black"/>
                </a:solidFill>
                <a:latin typeface="Arial" charset="0"/>
              </a:rPr>
              <a:t>1 mole Xe</a:t>
            </a:r>
            <a:br>
              <a:rPr lang="en-US" altLang="en-US" sz="2400">
                <a:solidFill>
                  <a:prstClr val="black"/>
                </a:solidFill>
                <a:latin typeface="Arial" charset="0"/>
              </a:rPr>
            </a:br>
            <a:r>
              <a:rPr lang="en-US" altLang="en-US" sz="2400">
                <a:solidFill>
                  <a:prstClr val="black"/>
                </a:solidFill>
                <a:latin typeface="Arial" charset="0"/>
              </a:rPr>
              <a:t>6.02 x 10</a:t>
            </a:r>
            <a:r>
              <a:rPr lang="en-US" altLang="en-US" sz="2400" baseline="30000">
                <a:solidFill>
                  <a:prstClr val="black"/>
                </a:solidFill>
                <a:latin typeface="Arial" charset="0"/>
              </a:rPr>
              <a:t>23</a:t>
            </a:r>
            <a:r>
              <a:rPr lang="en-US" altLang="en-US" sz="2400">
                <a:solidFill>
                  <a:prstClr val="black"/>
                </a:solidFill>
                <a:latin typeface="Arial" charset="0"/>
              </a:rPr>
              <a:t> atoms of Xe</a:t>
            </a:r>
          </a:p>
          <a:p>
            <a:pPr eaLnBrk="1" hangingPunct="1">
              <a:spcBef>
                <a:spcPct val="0"/>
              </a:spcBef>
              <a:buFontTx/>
              <a:buNone/>
            </a:pPr>
            <a:endParaRPr lang="en-US" altLang="en-US" sz="2400">
              <a:solidFill>
                <a:prstClr val="black"/>
              </a:solidFill>
              <a:latin typeface="Arial" charset="0"/>
            </a:endParaRPr>
          </a:p>
        </p:txBody>
      </p:sp>
      <p:sp>
        <p:nvSpPr>
          <p:cNvPr id="20486" name="TextBox 9"/>
          <p:cNvSpPr txBox="1">
            <a:spLocks noChangeArrowheads="1"/>
          </p:cNvSpPr>
          <p:nvPr/>
        </p:nvSpPr>
        <p:spPr bwMode="auto">
          <a:xfrm>
            <a:off x="7848600" y="15621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prstClr val="black"/>
                </a:solidFill>
                <a:latin typeface="Arial" charset="0"/>
              </a:rPr>
              <a:t>=</a:t>
            </a:r>
          </a:p>
        </p:txBody>
      </p:sp>
      <p:sp>
        <p:nvSpPr>
          <p:cNvPr id="20487" name="TextBox 10"/>
          <p:cNvSpPr txBox="1">
            <a:spLocks noChangeArrowheads="1"/>
          </p:cNvSpPr>
          <p:nvPr/>
        </p:nvSpPr>
        <p:spPr bwMode="auto">
          <a:xfrm>
            <a:off x="381000" y="2667000"/>
            <a:ext cx="152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u="sng">
                <a:solidFill>
                  <a:prstClr val="black"/>
                </a:solidFill>
                <a:latin typeface="Arial" charset="0"/>
              </a:rPr>
              <a:t>8.75</a:t>
            </a:r>
          </a:p>
          <a:p>
            <a:pPr eaLnBrk="1" hangingPunct="1">
              <a:spcBef>
                <a:spcPct val="0"/>
              </a:spcBef>
              <a:buFontTx/>
              <a:buNone/>
            </a:pPr>
            <a:r>
              <a:rPr lang="en-US" altLang="en-US" sz="4400">
                <a:solidFill>
                  <a:prstClr val="black"/>
                </a:solidFill>
                <a:latin typeface="Arial" charset="0"/>
              </a:rPr>
              <a:t>6.02</a:t>
            </a:r>
          </a:p>
        </p:txBody>
      </p:sp>
      <p:sp>
        <p:nvSpPr>
          <p:cNvPr id="20488" name="TextBox 11"/>
          <p:cNvSpPr txBox="1">
            <a:spLocks noChangeArrowheads="1"/>
          </p:cNvSpPr>
          <p:nvPr/>
        </p:nvSpPr>
        <p:spPr bwMode="auto">
          <a:xfrm>
            <a:off x="1676400" y="30480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prstClr val="black"/>
                </a:solidFill>
                <a:latin typeface="Arial" charset="0"/>
              </a:rPr>
              <a:t>x</a:t>
            </a:r>
          </a:p>
        </p:txBody>
      </p:sp>
      <p:sp>
        <p:nvSpPr>
          <p:cNvPr id="20489" name="TextBox 12"/>
          <p:cNvSpPr txBox="1">
            <a:spLocks noChangeArrowheads="1"/>
          </p:cNvSpPr>
          <p:nvPr/>
        </p:nvSpPr>
        <p:spPr bwMode="auto">
          <a:xfrm>
            <a:off x="1981200" y="2667000"/>
            <a:ext cx="1676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u="sng">
                <a:solidFill>
                  <a:prstClr val="black"/>
                </a:solidFill>
                <a:latin typeface="Arial" charset="0"/>
              </a:rPr>
              <a:t>10</a:t>
            </a:r>
            <a:r>
              <a:rPr lang="en-US" altLang="en-US" sz="4400" u="sng" baseline="30000">
                <a:solidFill>
                  <a:prstClr val="black"/>
                </a:solidFill>
                <a:latin typeface="Arial" charset="0"/>
              </a:rPr>
              <a:t>24</a:t>
            </a:r>
            <a:br>
              <a:rPr lang="en-US" altLang="en-US" sz="4400" u="sng">
                <a:solidFill>
                  <a:prstClr val="black"/>
                </a:solidFill>
                <a:latin typeface="Arial" charset="0"/>
              </a:rPr>
            </a:br>
            <a:r>
              <a:rPr lang="en-US" altLang="en-US" sz="4400">
                <a:solidFill>
                  <a:prstClr val="black"/>
                </a:solidFill>
                <a:latin typeface="Arial" charset="0"/>
              </a:rPr>
              <a:t>10</a:t>
            </a:r>
            <a:r>
              <a:rPr lang="en-US" altLang="en-US" sz="4400" baseline="30000">
                <a:solidFill>
                  <a:prstClr val="black"/>
                </a:solidFill>
                <a:latin typeface="Arial" charset="0"/>
              </a:rPr>
              <a:t>23</a:t>
            </a:r>
          </a:p>
        </p:txBody>
      </p:sp>
      <p:sp>
        <p:nvSpPr>
          <p:cNvPr id="20490" name="TextBox 13"/>
          <p:cNvSpPr txBox="1">
            <a:spLocks noChangeArrowheads="1"/>
          </p:cNvSpPr>
          <p:nvPr/>
        </p:nvSpPr>
        <p:spPr bwMode="auto">
          <a:xfrm>
            <a:off x="3352800" y="3048000"/>
            <a:ext cx="579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prstClr val="black"/>
                </a:solidFill>
                <a:latin typeface="Arial" charset="0"/>
              </a:rPr>
              <a:t>moles Xe =</a:t>
            </a:r>
            <a:endParaRPr lang="en-US" altLang="en-US" sz="2800" dirty="0">
              <a:solidFill>
                <a:prstClr val="black"/>
              </a:solidFill>
              <a:latin typeface="Arial" charset="0"/>
            </a:endParaRPr>
          </a:p>
        </p:txBody>
      </p:sp>
      <p:cxnSp>
        <p:nvCxnSpPr>
          <p:cNvPr id="3" name="Straight Connector 2"/>
          <p:cNvCxnSpPr/>
          <p:nvPr/>
        </p:nvCxnSpPr>
        <p:spPr>
          <a:xfrm flipH="1">
            <a:off x="1981200" y="1447800"/>
            <a:ext cx="1676400" cy="3222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057900" y="1830388"/>
            <a:ext cx="1485900" cy="2524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106E7D6-9573-6D8E-9CBE-DA5D36F45081}"/>
              </a:ext>
            </a:extLst>
          </p:cNvPr>
          <p:cNvSpPr txBox="1">
            <a:spLocks noChangeArrowheads="1"/>
          </p:cNvSpPr>
          <p:nvPr/>
        </p:nvSpPr>
        <p:spPr bwMode="auto">
          <a:xfrm>
            <a:off x="22578"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6600"/>
                </a:solidFill>
                <a:latin typeface="Comic Sans MS" pitchFamily="66" charset="0"/>
              </a:rPr>
              <a:t>32. </a:t>
            </a:r>
            <a:r>
              <a:rPr lang="en-US" altLang="en-US" sz="2400" dirty="0">
                <a:solidFill>
                  <a:srgbClr val="800080"/>
                </a:solidFill>
                <a:latin typeface="Comic Sans MS" pitchFamily="66" charset="0"/>
              </a:rPr>
              <a:t>How many moles of Xe gas are in 5.75 x 10</a:t>
            </a:r>
            <a:r>
              <a:rPr lang="en-US" altLang="en-US" sz="2400" baseline="30000" dirty="0">
                <a:solidFill>
                  <a:srgbClr val="800080"/>
                </a:solidFill>
                <a:latin typeface="Comic Sans MS" pitchFamily="66" charset="0"/>
              </a:rPr>
              <a:t>24</a:t>
            </a:r>
            <a:r>
              <a:rPr lang="en-US" altLang="en-US" sz="2400" dirty="0">
                <a:solidFill>
                  <a:srgbClr val="800080"/>
                </a:solidFill>
                <a:latin typeface="Comic Sans MS" pitchFamily="66" charset="0"/>
              </a:rPr>
              <a:t> atoms of Xe?</a:t>
            </a:r>
          </a:p>
          <a:p>
            <a:pPr eaLnBrk="1" hangingPunct="1">
              <a:spcBef>
                <a:spcPct val="0"/>
              </a:spcBef>
              <a:buFontTx/>
              <a:buNone/>
            </a:pPr>
            <a:endParaRPr lang="en-US" altLang="en-US" sz="2400" dirty="0">
              <a:solidFill>
                <a:srgbClr val="800080"/>
              </a:solidFill>
              <a:latin typeface="Comic Sans MS" pitchFamily="66" charset="0"/>
            </a:endParaRPr>
          </a:p>
          <a:p>
            <a:pPr eaLnBrk="1" hangingPunct="1">
              <a:spcBef>
                <a:spcPct val="0"/>
              </a:spcBef>
              <a:buFontTx/>
              <a:buNone/>
            </a:pPr>
            <a:endParaRPr lang="en-US" altLang="en-US" sz="1800" dirty="0">
              <a:solidFill>
                <a:prstClr val="black"/>
              </a:solidFill>
              <a:latin typeface="Arial" charset="0"/>
            </a:endParaRPr>
          </a:p>
          <a:p>
            <a:pPr eaLnBrk="1" hangingPunct="1">
              <a:spcBef>
                <a:spcPct val="0"/>
              </a:spcBef>
              <a:buFontTx/>
              <a:buNone/>
            </a:pPr>
            <a:endParaRPr lang="en-US" altLang="en-US" sz="1800" dirty="0">
              <a:solidFill>
                <a:prstClr val="black"/>
              </a:solidFill>
              <a:latin typeface="Arial" charset="0"/>
            </a:endParaRPr>
          </a:p>
        </p:txBody>
      </p:sp>
    </p:spTree>
    <p:extLst>
      <p:ext uri="{BB962C8B-B14F-4D97-AF65-F5344CB8AC3E}">
        <p14:creationId xmlns:p14="http://schemas.microsoft.com/office/powerpoint/2010/main" val="183100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8" name="Text Box 6"/>
          <p:cNvSpPr txBox="1">
            <a:spLocks noChangeArrowheads="1"/>
          </p:cNvSpPr>
          <p:nvPr/>
        </p:nvSpPr>
        <p:spPr bwMode="auto">
          <a:xfrm>
            <a:off x="0" y="0"/>
            <a:ext cx="9144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b="1" dirty="0">
                <a:solidFill>
                  <a:srgbClr val="FF0000"/>
                </a:solidFill>
                <a:latin typeface="Comic Sans MS" pitchFamily="66" charset="0"/>
              </a:rPr>
              <a:t>What is the mass of one mole of mercury?</a:t>
            </a: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6.  One atom of Hg has a weighted average mass of</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200.59 amu</a:t>
            </a:r>
          </a:p>
          <a:p>
            <a:pPr eaLnBrk="1" hangingPunct="1">
              <a:spcBef>
                <a:spcPct val="5000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7.  In our class we round that to the nearest whole </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number, or 201 amu  </a:t>
            </a:r>
            <a:br>
              <a:rPr lang="en-US" altLang="en-US" dirty="0">
                <a:solidFill>
                  <a:srgbClr val="0000CC"/>
                </a:solidFill>
                <a:latin typeface="Times New Roman" panose="02020603050405020304" pitchFamily="18" charset="0"/>
                <a:cs typeface="Times New Roman" panose="02020603050405020304" pitchFamily="18" charset="0"/>
              </a:rPr>
            </a:br>
            <a:br>
              <a:rPr lang="en-US" altLang="en-US" dirty="0">
                <a:solidFill>
                  <a:srgbClr val="0000CC"/>
                </a:solidFill>
                <a:latin typeface="Times New Roman" panose="02020603050405020304" pitchFamily="18" charset="0"/>
                <a:cs typeface="Times New Roman" panose="02020603050405020304" pitchFamily="18" charset="0"/>
              </a:rPr>
            </a:b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sz="4000" dirty="0">
                <a:solidFill>
                  <a:srgbClr val="FF0000"/>
                </a:solidFill>
                <a:latin typeface="Times New Roman" panose="02020603050405020304" pitchFamily="18" charset="0"/>
                <a:cs typeface="Times New Roman" panose="02020603050405020304" pitchFamily="18" charset="0"/>
              </a:rPr>
              <a:t>Did you catch that conversion factor?</a:t>
            </a:r>
          </a:p>
          <a:p>
            <a:pPr eaLnBrk="1" hangingPunct="1">
              <a:spcBef>
                <a:spcPct val="50000"/>
              </a:spcBef>
              <a:buFontTx/>
              <a:buNone/>
            </a:pP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1085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2"/>
          <p:cNvSpPr txBox="1">
            <a:spLocks noChangeArrowheads="1"/>
          </p:cNvSpPr>
          <p:nvPr/>
        </p:nvSpPr>
        <p:spPr bwMode="auto">
          <a:xfrm>
            <a:off x="-76200" y="1423988"/>
            <a:ext cx="39624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u="sng">
                <a:solidFill>
                  <a:prstClr val="black"/>
                </a:solidFill>
                <a:latin typeface="Arial" charset="0"/>
              </a:rPr>
              <a:t>8.75 x 10</a:t>
            </a:r>
            <a:r>
              <a:rPr lang="en-US" altLang="en-US" sz="2400" u="sng" baseline="30000">
                <a:solidFill>
                  <a:prstClr val="black"/>
                </a:solidFill>
                <a:latin typeface="Arial" charset="0"/>
              </a:rPr>
              <a:t>24</a:t>
            </a:r>
            <a:r>
              <a:rPr lang="en-US" altLang="en-US" sz="2400" u="sng">
                <a:solidFill>
                  <a:prstClr val="black"/>
                </a:solidFill>
                <a:latin typeface="Arial" charset="0"/>
              </a:rPr>
              <a:t> atoms of Xe</a:t>
            </a:r>
            <a:br>
              <a:rPr lang="en-US" altLang="en-US" sz="2400">
                <a:solidFill>
                  <a:prstClr val="black"/>
                </a:solidFill>
                <a:latin typeface="Arial" charset="0"/>
              </a:rPr>
            </a:br>
            <a:r>
              <a:rPr lang="en-US" altLang="en-US" sz="2400">
                <a:solidFill>
                  <a:prstClr val="black"/>
                </a:solidFill>
                <a:latin typeface="Arial" charset="0"/>
              </a:rPr>
              <a:t>1</a:t>
            </a:r>
          </a:p>
          <a:p>
            <a:pPr eaLnBrk="1" hangingPunct="1">
              <a:spcBef>
                <a:spcPct val="0"/>
              </a:spcBef>
              <a:buFontTx/>
              <a:buNone/>
            </a:pPr>
            <a:endParaRPr lang="en-US" altLang="en-US" sz="2400">
              <a:solidFill>
                <a:prstClr val="black"/>
              </a:solidFill>
              <a:latin typeface="Arial" charset="0"/>
            </a:endParaRPr>
          </a:p>
        </p:txBody>
      </p:sp>
      <p:sp>
        <p:nvSpPr>
          <p:cNvPr id="20484" name="TextBox 3"/>
          <p:cNvSpPr txBox="1">
            <a:spLocks noChangeArrowheads="1"/>
          </p:cNvSpPr>
          <p:nvPr/>
        </p:nvSpPr>
        <p:spPr bwMode="auto">
          <a:xfrm>
            <a:off x="3886200" y="14478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prstClr val="black"/>
                </a:solidFill>
                <a:latin typeface="Arial" charset="0"/>
              </a:rPr>
              <a:t>x</a:t>
            </a:r>
          </a:p>
        </p:txBody>
      </p:sp>
      <p:sp>
        <p:nvSpPr>
          <p:cNvPr id="20485" name="TextBox 4"/>
          <p:cNvSpPr txBox="1">
            <a:spLocks noChangeArrowheads="1"/>
          </p:cNvSpPr>
          <p:nvPr/>
        </p:nvSpPr>
        <p:spPr bwMode="auto">
          <a:xfrm>
            <a:off x="4038600" y="13716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u="sng">
                <a:solidFill>
                  <a:prstClr val="black"/>
                </a:solidFill>
                <a:latin typeface="Arial" charset="0"/>
              </a:rPr>
              <a:t>1 mole Xe</a:t>
            </a:r>
            <a:br>
              <a:rPr lang="en-US" altLang="en-US" sz="2400">
                <a:solidFill>
                  <a:prstClr val="black"/>
                </a:solidFill>
                <a:latin typeface="Arial" charset="0"/>
              </a:rPr>
            </a:br>
            <a:r>
              <a:rPr lang="en-US" altLang="en-US" sz="2400">
                <a:solidFill>
                  <a:prstClr val="black"/>
                </a:solidFill>
                <a:latin typeface="Arial" charset="0"/>
              </a:rPr>
              <a:t>6.02 x 10</a:t>
            </a:r>
            <a:r>
              <a:rPr lang="en-US" altLang="en-US" sz="2400" baseline="30000">
                <a:solidFill>
                  <a:prstClr val="black"/>
                </a:solidFill>
                <a:latin typeface="Arial" charset="0"/>
              </a:rPr>
              <a:t>23</a:t>
            </a:r>
            <a:r>
              <a:rPr lang="en-US" altLang="en-US" sz="2400">
                <a:solidFill>
                  <a:prstClr val="black"/>
                </a:solidFill>
                <a:latin typeface="Arial" charset="0"/>
              </a:rPr>
              <a:t> atoms of Xe</a:t>
            </a:r>
          </a:p>
          <a:p>
            <a:pPr eaLnBrk="1" hangingPunct="1">
              <a:spcBef>
                <a:spcPct val="0"/>
              </a:spcBef>
              <a:buFontTx/>
              <a:buNone/>
            </a:pPr>
            <a:endParaRPr lang="en-US" altLang="en-US" sz="2400">
              <a:solidFill>
                <a:prstClr val="black"/>
              </a:solidFill>
              <a:latin typeface="Arial" charset="0"/>
            </a:endParaRPr>
          </a:p>
        </p:txBody>
      </p:sp>
      <p:sp>
        <p:nvSpPr>
          <p:cNvPr id="20486" name="TextBox 9"/>
          <p:cNvSpPr txBox="1">
            <a:spLocks noChangeArrowheads="1"/>
          </p:cNvSpPr>
          <p:nvPr/>
        </p:nvSpPr>
        <p:spPr bwMode="auto">
          <a:xfrm>
            <a:off x="7848600" y="15621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prstClr val="black"/>
                </a:solidFill>
                <a:latin typeface="Arial" charset="0"/>
              </a:rPr>
              <a:t>=</a:t>
            </a:r>
          </a:p>
        </p:txBody>
      </p:sp>
      <p:sp>
        <p:nvSpPr>
          <p:cNvPr id="20487" name="TextBox 10"/>
          <p:cNvSpPr txBox="1">
            <a:spLocks noChangeArrowheads="1"/>
          </p:cNvSpPr>
          <p:nvPr/>
        </p:nvSpPr>
        <p:spPr bwMode="auto">
          <a:xfrm>
            <a:off x="381000" y="2667000"/>
            <a:ext cx="152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u="sng">
                <a:solidFill>
                  <a:prstClr val="black"/>
                </a:solidFill>
                <a:latin typeface="Arial" charset="0"/>
              </a:rPr>
              <a:t>8.75</a:t>
            </a:r>
          </a:p>
          <a:p>
            <a:pPr eaLnBrk="1" hangingPunct="1">
              <a:spcBef>
                <a:spcPct val="0"/>
              </a:spcBef>
              <a:buFontTx/>
              <a:buNone/>
            </a:pPr>
            <a:r>
              <a:rPr lang="en-US" altLang="en-US" sz="4400">
                <a:solidFill>
                  <a:prstClr val="black"/>
                </a:solidFill>
                <a:latin typeface="Arial" charset="0"/>
              </a:rPr>
              <a:t>6.02</a:t>
            </a:r>
          </a:p>
        </p:txBody>
      </p:sp>
      <p:sp>
        <p:nvSpPr>
          <p:cNvPr id="20488" name="TextBox 11"/>
          <p:cNvSpPr txBox="1">
            <a:spLocks noChangeArrowheads="1"/>
          </p:cNvSpPr>
          <p:nvPr/>
        </p:nvSpPr>
        <p:spPr bwMode="auto">
          <a:xfrm>
            <a:off x="1676400" y="30480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prstClr val="black"/>
                </a:solidFill>
                <a:latin typeface="Arial" charset="0"/>
              </a:rPr>
              <a:t>x</a:t>
            </a:r>
          </a:p>
        </p:txBody>
      </p:sp>
      <p:sp>
        <p:nvSpPr>
          <p:cNvPr id="20489" name="TextBox 12"/>
          <p:cNvSpPr txBox="1">
            <a:spLocks noChangeArrowheads="1"/>
          </p:cNvSpPr>
          <p:nvPr/>
        </p:nvSpPr>
        <p:spPr bwMode="auto">
          <a:xfrm>
            <a:off x="1981200" y="2667000"/>
            <a:ext cx="1676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u="sng">
                <a:solidFill>
                  <a:prstClr val="black"/>
                </a:solidFill>
                <a:latin typeface="Arial" charset="0"/>
              </a:rPr>
              <a:t>10</a:t>
            </a:r>
            <a:r>
              <a:rPr lang="en-US" altLang="en-US" sz="4400" u="sng" baseline="30000">
                <a:solidFill>
                  <a:prstClr val="black"/>
                </a:solidFill>
                <a:latin typeface="Arial" charset="0"/>
              </a:rPr>
              <a:t>24</a:t>
            </a:r>
            <a:br>
              <a:rPr lang="en-US" altLang="en-US" sz="4400" u="sng">
                <a:solidFill>
                  <a:prstClr val="black"/>
                </a:solidFill>
                <a:latin typeface="Arial" charset="0"/>
              </a:rPr>
            </a:br>
            <a:r>
              <a:rPr lang="en-US" altLang="en-US" sz="4400">
                <a:solidFill>
                  <a:prstClr val="black"/>
                </a:solidFill>
                <a:latin typeface="Arial" charset="0"/>
              </a:rPr>
              <a:t>10</a:t>
            </a:r>
            <a:r>
              <a:rPr lang="en-US" altLang="en-US" sz="4400" baseline="30000">
                <a:solidFill>
                  <a:prstClr val="black"/>
                </a:solidFill>
                <a:latin typeface="Arial" charset="0"/>
              </a:rPr>
              <a:t>23</a:t>
            </a:r>
          </a:p>
        </p:txBody>
      </p:sp>
      <p:sp>
        <p:nvSpPr>
          <p:cNvPr id="20490" name="TextBox 13"/>
          <p:cNvSpPr txBox="1">
            <a:spLocks noChangeArrowheads="1"/>
          </p:cNvSpPr>
          <p:nvPr/>
        </p:nvSpPr>
        <p:spPr bwMode="auto">
          <a:xfrm>
            <a:off x="3352800" y="3048000"/>
            <a:ext cx="579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prstClr val="black"/>
                </a:solidFill>
                <a:latin typeface="Arial" charset="0"/>
              </a:rPr>
              <a:t>moles </a:t>
            </a:r>
            <a:r>
              <a:rPr lang="en-US" altLang="en-US" sz="3600" dirty="0" err="1">
                <a:solidFill>
                  <a:prstClr val="black"/>
                </a:solidFill>
                <a:latin typeface="Arial" charset="0"/>
              </a:rPr>
              <a:t>Xe</a:t>
            </a:r>
            <a:r>
              <a:rPr lang="en-US" altLang="en-US" sz="3600" dirty="0">
                <a:solidFill>
                  <a:prstClr val="black"/>
                </a:solidFill>
                <a:latin typeface="Arial" charset="0"/>
              </a:rPr>
              <a:t> = </a:t>
            </a:r>
            <a:r>
              <a:rPr lang="en-US" altLang="en-US" sz="2800" dirty="0">
                <a:solidFill>
                  <a:srgbClr val="800080"/>
                </a:solidFill>
                <a:latin typeface="Comic Sans MS" pitchFamily="66" charset="0"/>
              </a:rPr>
              <a:t>1.45 x 10</a:t>
            </a:r>
            <a:r>
              <a:rPr lang="en-US" altLang="en-US" sz="2800" baseline="30000" dirty="0">
                <a:solidFill>
                  <a:srgbClr val="800080"/>
                </a:solidFill>
                <a:latin typeface="Comic Sans MS" pitchFamily="66" charset="0"/>
              </a:rPr>
              <a:t>1 </a:t>
            </a:r>
            <a:r>
              <a:rPr lang="en-US" altLang="en-US" sz="2800" dirty="0">
                <a:solidFill>
                  <a:srgbClr val="800080"/>
                </a:solidFill>
                <a:latin typeface="Comic Sans MS" pitchFamily="66" charset="0"/>
              </a:rPr>
              <a:t>moles </a:t>
            </a:r>
            <a:r>
              <a:rPr lang="en-US" altLang="en-US" sz="2800" dirty="0" err="1">
                <a:solidFill>
                  <a:srgbClr val="800080"/>
                </a:solidFill>
                <a:latin typeface="Comic Sans MS" pitchFamily="66" charset="0"/>
              </a:rPr>
              <a:t>Xe</a:t>
            </a:r>
            <a:r>
              <a:rPr lang="en-US" altLang="en-US" sz="2800" dirty="0">
                <a:solidFill>
                  <a:srgbClr val="800080"/>
                </a:solidFill>
                <a:latin typeface="Comic Sans MS" pitchFamily="66" charset="0"/>
              </a:rPr>
              <a:t> </a:t>
            </a:r>
            <a:endParaRPr lang="en-US" altLang="en-US" sz="2800" dirty="0">
              <a:solidFill>
                <a:prstClr val="black"/>
              </a:solidFill>
              <a:latin typeface="Arial" charset="0"/>
            </a:endParaRPr>
          </a:p>
        </p:txBody>
      </p:sp>
      <p:sp>
        <p:nvSpPr>
          <p:cNvPr id="20491" name="Text Box 14"/>
          <p:cNvSpPr txBox="1">
            <a:spLocks noChangeArrowheads="1"/>
          </p:cNvSpPr>
          <p:nvPr/>
        </p:nvSpPr>
        <p:spPr bwMode="auto">
          <a:xfrm>
            <a:off x="0" y="5486400"/>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4000" dirty="0">
                <a:solidFill>
                  <a:srgbClr val="800080"/>
                </a:solidFill>
                <a:latin typeface="Comic Sans MS" pitchFamily="66" charset="0"/>
              </a:rPr>
              <a:t>  1.45 x 10</a:t>
            </a:r>
            <a:r>
              <a:rPr lang="en-US" altLang="en-US" sz="4000" baseline="30000" dirty="0">
                <a:solidFill>
                  <a:srgbClr val="800080"/>
                </a:solidFill>
                <a:latin typeface="Comic Sans MS" pitchFamily="66" charset="0"/>
              </a:rPr>
              <a:t>1 </a:t>
            </a:r>
            <a:r>
              <a:rPr lang="en-US" altLang="en-US" sz="4000" dirty="0">
                <a:solidFill>
                  <a:srgbClr val="800080"/>
                </a:solidFill>
                <a:latin typeface="Comic Sans MS" pitchFamily="66" charset="0"/>
              </a:rPr>
              <a:t>moles </a:t>
            </a:r>
            <a:r>
              <a:rPr lang="en-US" altLang="en-US" sz="4000" dirty="0" err="1">
                <a:solidFill>
                  <a:srgbClr val="800080"/>
                </a:solidFill>
                <a:latin typeface="Comic Sans MS" pitchFamily="66" charset="0"/>
              </a:rPr>
              <a:t>Xe</a:t>
            </a:r>
            <a:r>
              <a:rPr lang="en-US" altLang="en-US" sz="4000" dirty="0">
                <a:solidFill>
                  <a:srgbClr val="800080"/>
                </a:solidFill>
                <a:latin typeface="Comic Sans MS" pitchFamily="66" charset="0"/>
              </a:rPr>
              <a:t> = </a:t>
            </a:r>
            <a:r>
              <a:rPr lang="en-US" altLang="en-US" sz="4000" dirty="0">
                <a:solidFill>
                  <a:srgbClr val="FF0000"/>
                </a:solidFill>
                <a:latin typeface="Comic Sans MS" pitchFamily="66" charset="0"/>
              </a:rPr>
              <a:t>14.5 moles </a:t>
            </a:r>
            <a:r>
              <a:rPr lang="en-US" altLang="en-US" sz="4000" dirty="0" err="1">
                <a:solidFill>
                  <a:srgbClr val="FF0000"/>
                </a:solidFill>
                <a:latin typeface="Comic Sans MS" pitchFamily="66" charset="0"/>
              </a:rPr>
              <a:t>Xe</a:t>
            </a:r>
            <a:endParaRPr lang="en-US" altLang="en-US" sz="4000" dirty="0">
              <a:solidFill>
                <a:srgbClr val="FF0000"/>
              </a:solidFill>
              <a:latin typeface="Comic Sans MS" pitchFamily="66" charset="0"/>
            </a:endParaRPr>
          </a:p>
        </p:txBody>
      </p:sp>
      <p:sp>
        <p:nvSpPr>
          <p:cNvPr id="20492" name="Line 15"/>
          <p:cNvSpPr>
            <a:spLocks noChangeShapeType="1"/>
          </p:cNvSpPr>
          <p:nvPr/>
        </p:nvSpPr>
        <p:spPr bwMode="auto">
          <a:xfrm flipH="1">
            <a:off x="1981200" y="3694331"/>
            <a:ext cx="3962400" cy="1563469"/>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cxnSp>
        <p:nvCxnSpPr>
          <p:cNvPr id="3" name="Straight Connector 2"/>
          <p:cNvCxnSpPr/>
          <p:nvPr/>
        </p:nvCxnSpPr>
        <p:spPr>
          <a:xfrm flipH="1">
            <a:off x="1981200" y="1447800"/>
            <a:ext cx="1676400" cy="3222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057900" y="1830388"/>
            <a:ext cx="1485900" cy="2524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26FBB5A-6F56-6B77-5AEA-2620BD6F7667}"/>
              </a:ext>
            </a:extLst>
          </p:cNvPr>
          <p:cNvSpPr txBox="1">
            <a:spLocks noChangeArrowheads="1"/>
          </p:cNvSpPr>
          <p:nvPr/>
        </p:nvSpPr>
        <p:spPr bwMode="auto">
          <a:xfrm>
            <a:off x="22578"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6600"/>
                </a:solidFill>
                <a:latin typeface="Comic Sans MS" pitchFamily="66" charset="0"/>
              </a:rPr>
              <a:t>32. </a:t>
            </a:r>
            <a:r>
              <a:rPr lang="en-US" altLang="en-US" sz="2400" dirty="0">
                <a:solidFill>
                  <a:srgbClr val="800080"/>
                </a:solidFill>
                <a:latin typeface="Comic Sans MS" pitchFamily="66" charset="0"/>
              </a:rPr>
              <a:t>How many moles of Xe gas are in 5.75 x 10</a:t>
            </a:r>
            <a:r>
              <a:rPr lang="en-US" altLang="en-US" sz="2400" baseline="30000" dirty="0">
                <a:solidFill>
                  <a:srgbClr val="800080"/>
                </a:solidFill>
                <a:latin typeface="Comic Sans MS" pitchFamily="66" charset="0"/>
              </a:rPr>
              <a:t>24</a:t>
            </a:r>
            <a:r>
              <a:rPr lang="en-US" altLang="en-US" sz="2400" dirty="0">
                <a:solidFill>
                  <a:srgbClr val="800080"/>
                </a:solidFill>
                <a:latin typeface="Comic Sans MS" pitchFamily="66" charset="0"/>
              </a:rPr>
              <a:t> atoms of Xe?</a:t>
            </a:r>
          </a:p>
          <a:p>
            <a:pPr eaLnBrk="1" hangingPunct="1">
              <a:spcBef>
                <a:spcPct val="0"/>
              </a:spcBef>
              <a:buFontTx/>
              <a:buNone/>
            </a:pPr>
            <a:endParaRPr lang="en-US" altLang="en-US" sz="2400" dirty="0">
              <a:solidFill>
                <a:srgbClr val="800080"/>
              </a:solidFill>
              <a:latin typeface="Comic Sans MS" pitchFamily="66" charset="0"/>
            </a:endParaRPr>
          </a:p>
          <a:p>
            <a:pPr eaLnBrk="1" hangingPunct="1">
              <a:spcBef>
                <a:spcPct val="0"/>
              </a:spcBef>
              <a:buFontTx/>
              <a:buNone/>
            </a:pPr>
            <a:endParaRPr lang="en-US" altLang="en-US" sz="1800" dirty="0">
              <a:solidFill>
                <a:prstClr val="black"/>
              </a:solidFill>
              <a:latin typeface="Arial" charset="0"/>
            </a:endParaRPr>
          </a:p>
          <a:p>
            <a:pPr eaLnBrk="1" hangingPunct="1">
              <a:spcBef>
                <a:spcPct val="0"/>
              </a:spcBef>
              <a:buFontTx/>
              <a:buNone/>
            </a:pPr>
            <a:endParaRPr lang="en-US" altLang="en-US" sz="1800" dirty="0">
              <a:solidFill>
                <a:prstClr val="black"/>
              </a:solidFill>
              <a:latin typeface="Arial" charset="0"/>
            </a:endParaRPr>
          </a:p>
        </p:txBody>
      </p:sp>
    </p:spTree>
    <p:extLst>
      <p:ext uri="{BB962C8B-B14F-4D97-AF65-F5344CB8AC3E}">
        <p14:creationId xmlns:p14="http://schemas.microsoft.com/office/powerpoint/2010/main" val="30338303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a:xfrm>
            <a:off x="0" y="0"/>
            <a:ext cx="8229600" cy="1143000"/>
          </a:xfrm>
        </p:spPr>
        <p:txBody>
          <a:bodyPr/>
          <a:lstStyle/>
          <a:p>
            <a:r>
              <a:rPr lang="en-US" altLang="en-US" dirty="0"/>
              <a:t>Last slide o’ the day  </a:t>
            </a:r>
            <a:r>
              <a:rPr lang="en-US" altLang="en-US" b="1" dirty="0">
                <a:solidFill>
                  <a:srgbClr val="006600"/>
                </a:solidFill>
              </a:rPr>
              <a:t>#33</a:t>
            </a:r>
          </a:p>
        </p:txBody>
      </p:sp>
      <p:sp>
        <p:nvSpPr>
          <p:cNvPr id="18435" name="Rectangle 3"/>
          <p:cNvSpPr>
            <a:spLocks noGrp="1"/>
          </p:cNvSpPr>
          <p:nvPr>
            <p:ph type="body" idx="4294967295"/>
          </p:nvPr>
        </p:nvSpPr>
        <p:spPr>
          <a:xfrm>
            <a:off x="0" y="914400"/>
            <a:ext cx="9144000" cy="4525963"/>
          </a:xfrm>
        </p:spPr>
        <p:txBody>
          <a:bodyPr/>
          <a:lstStyle/>
          <a:p>
            <a:pPr>
              <a:defRPr/>
            </a:pPr>
            <a:r>
              <a:rPr lang="en-US" altLang="en-US" dirty="0"/>
              <a:t>If you find 50.0 grams of pure silver, how many atoms of silver did you find?</a:t>
            </a:r>
          </a:p>
          <a:p>
            <a:pPr>
              <a:defRPr/>
            </a:pPr>
            <a:r>
              <a:rPr lang="en-US" altLang="en-US" sz="2800" dirty="0">
                <a:solidFill>
                  <a:srgbClr val="FF0000"/>
                </a:solidFill>
                <a:latin typeface="Times New Roman" panose="02020603050405020304" pitchFamily="18" charset="0"/>
                <a:cs typeface="Times New Roman" panose="02020603050405020304" pitchFamily="18" charset="0"/>
              </a:rPr>
              <a:t>Hint - this is a 2-step problem, 1</a:t>
            </a:r>
            <a:r>
              <a:rPr lang="en-US" altLang="en-US" sz="2800" baseline="30000" dirty="0">
                <a:solidFill>
                  <a:srgbClr val="FF0000"/>
                </a:solidFill>
                <a:latin typeface="Times New Roman" panose="02020603050405020304" pitchFamily="18" charset="0"/>
                <a:cs typeface="Times New Roman" panose="02020603050405020304" pitchFamily="18" charset="0"/>
              </a:rPr>
              <a:t>st</a:t>
            </a:r>
            <a:r>
              <a:rPr lang="en-US" altLang="en-US" sz="2800" dirty="0">
                <a:solidFill>
                  <a:srgbClr val="FF0000"/>
                </a:solidFill>
                <a:latin typeface="Times New Roman" panose="02020603050405020304" pitchFamily="18" charset="0"/>
                <a:cs typeface="Times New Roman" panose="02020603050405020304" pitchFamily="18" charset="0"/>
              </a:rPr>
              <a:t> convert grams → moles,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b="1" i="1" dirty="0">
                <a:solidFill>
                  <a:schemeClr val="tx1">
                    <a:lumMod val="95000"/>
                    <a:lumOff val="5000"/>
                  </a:schemeClr>
                </a:solidFill>
                <a:latin typeface="Times New Roman" panose="02020603050405020304" pitchFamily="18" charset="0"/>
                <a:cs typeface="Times New Roman" panose="02020603050405020304" pitchFamily="18" charset="0"/>
              </a:rPr>
              <a:t>then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Convert moles → atoms</a:t>
            </a:r>
          </a:p>
          <a:p>
            <a:pPr marL="0" indent="0">
              <a:buFont typeface="Arial" charset="0"/>
              <a:buNone/>
              <a:defRPr/>
            </a:pPr>
            <a:endParaRPr lang="en-US" altLang="en-US" sz="2400" dirty="0">
              <a:solidFill>
                <a:srgbClr val="FF0000"/>
              </a:solidFill>
              <a:latin typeface="Comic Sans MS" pitchFamily="66" charset="0"/>
            </a:endParaRPr>
          </a:p>
        </p:txBody>
      </p:sp>
    </p:spTree>
    <p:extLst>
      <p:ext uri="{BB962C8B-B14F-4D97-AF65-F5344CB8AC3E}">
        <p14:creationId xmlns:p14="http://schemas.microsoft.com/office/powerpoint/2010/main" val="14864650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7620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50.0 g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a:t>
            </a:r>
          </a:p>
        </p:txBody>
      </p:sp>
      <p:sp>
        <p:nvSpPr>
          <p:cNvPr id="22545" name="TextBox 1"/>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006600"/>
                </a:solidFill>
              </a:rPr>
              <a:t>33.</a:t>
            </a:r>
          </a:p>
        </p:txBody>
      </p:sp>
    </p:spTree>
    <p:extLst>
      <p:ext uri="{BB962C8B-B14F-4D97-AF65-F5344CB8AC3E}">
        <p14:creationId xmlns:p14="http://schemas.microsoft.com/office/powerpoint/2010/main" val="42026986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7620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50.0 g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a:t>
            </a:r>
          </a:p>
        </p:txBody>
      </p:sp>
      <p:sp>
        <p:nvSpPr>
          <p:cNvPr id="22531" name="Rectangle 6"/>
          <p:cNvSpPr>
            <a:spLocks noChangeArrowheads="1"/>
          </p:cNvSpPr>
          <p:nvPr/>
        </p:nvSpPr>
        <p:spPr bwMode="auto">
          <a:xfrm>
            <a:off x="2971800" y="762000"/>
            <a:ext cx="1827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1 mole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108 g Ag</a:t>
            </a:r>
          </a:p>
        </p:txBody>
      </p:sp>
      <p:sp>
        <p:nvSpPr>
          <p:cNvPr id="22532" name="Rectangle 8"/>
          <p:cNvSpPr>
            <a:spLocks noChangeArrowheads="1"/>
          </p:cNvSpPr>
          <p:nvPr/>
        </p:nvSpPr>
        <p:spPr bwMode="auto">
          <a:xfrm>
            <a:off x="5029200" y="990600"/>
            <a:ext cx="9220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dirty="0">
                <a:solidFill>
                  <a:prstClr val="black"/>
                </a:solidFill>
                <a:latin typeface="Courier New" pitchFamily="49" charset="0"/>
              </a:rPr>
              <a:t>=   </a:t>
            </a:r>
          </a:p>
        </p:txBody>
      </p:sp>
      <p:sp>
        <p:nvSpPr>
          <p:cNvPr id="22533" name="Rectangle 10"/>
          <p:cNvSpPr>
            <a:spLocks noChangeArrowheads="1"/>
          </p:cNvSpPr>
          <p:nvPr/>
        </p:nvSpPr>
        <p:spPr bwMode="auto">
          <a:xfrm>
            <a:off x="2362200" y="9144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prstClr val="black"/>
                </a:solidFill>
                <a:latin typeface="Courier New" pitchFamily="49" charset="0"/>
              </a:rPr>
              <a:t>X</a:t>
            </a:r>
          </a:p>
        </p:txBody>
      </p:sp>
      <p:sp>
        <p:nvSpPr>
          <p:cNvPr id="22545" name="TextBox 1"/>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006600"/>
                </a:solidFill>
              </a:rPr>
              <a:t>33.</a:t>
            </a:r>
          </a:p>
        </p:txBody>
      </p:sp>
    </p:spTree>
    <p:extLst>
      <p:ext uri="{BB962C8B-B14F-4D97-AF65-F5344CB8AC3E}">
        <p14:creationId xmlns:p14="http://schemas.microsoft.com/office/powerpoint/2010/main" val="34145932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7620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50.0 g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a:t>
            </a:r>
          </a:p>
        </p:txBody>
      </p:sp>
      <p:sp>
        <p:nvSpPr>
          <p:cNvPr id="22531" name="Rectangle 6"/>
          <p:cNvSpPr>
            <a:spLocks noChangeArrowheads="1"/>
          </p:cNvSpPr>
          <p:nvPr/>
        </p:nvSpPr>
        <p:spPr bwMode="auto">
          <a:xfrm>
            <a:off x="2971800" y="762000"/>
            <a:ext cx="1827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1 mole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108 g Ag</a:t>
            </a:r>
          </a:p>
        </p:txBody>
      </p:sp>
      <p:sp>
        <p:nvSpPr>
          <p:cNvPr id="22532" name="Rectangle 8"/>
          <p:cNvSpPr>
            <a:spLocks noChangeArrowheads="1"/>
          </p:cNvSpPr>
          <p:nvPr/>
        </p:nvSpPr>
        <p:spPr bwMode="auto">
          <a:xfrm>
            <a:off x="5029200" y="990600"/>
            <a:ext cx="9220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dirty="0">
                <a:solidFill>
                  <a:prstClr val="black"/>
                </a:solidFill>
                <a:latin typeface="Courier New" pitchFamily="49" charset="0"/>
              </a:rPr>
              <a:t>=   </a:t>
            </a:r>
          </a:p>
        </p:txBody>
      </p:sp>
      <p:sp>
        <p:nvSpPr>
          <p:cNvPr id="22533" name="Rectangle 10"/>
          <p:cNvSpPr>
            <a:spLocks noChangeArrowheads="1"/>
          </p:cNvSpPr>
          <p:nvPr/>
        </p:nvSpPr>
        <p:spPr bwMode="auto">
          <a:xfrm>
            <a:off x="2362200" y="9144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prstClr val="black"/>
                </a:solidFill>
                <a:latin typeface="Courier New" pitchFamily="49" charset="0"/>
              </a:rPr>
              <a:t>X</a:t>
            </a:r>
          </a:p>
        </p:txBody>
      </p:sp>
      <p:cxnSp>
        <p:nvCxnSpPr>
          <p:cNvPr id="3" name="Straight Connector 2"/>
          <p:cNvCxnSpPr/>
          <p:nvPr/>
        </p:nvCxnSpPr>
        <p:spPr>
          <a:xfrm flipH="1">
            <a:off x="1257300" y="762000"/>
            <a:ext cx="10287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576638" y="1181100"/>
            <a:ext cx="10287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2545" name="TextBox 1"/>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006600"/>
                </a:solidFill>
              </a:rPr>
              <a:t>33.</a:t>
            </a:r>
          </a:p>
        </p:txBody>
      </p:sp>
    </p:spTree>
    <p:extLst>
      <p:ext uri="{BB962C8B-B14F-4D97-AF65-F5344CB8AC3E}">
        <p14:creationId xmlns:p14="http://schemas.microsoft.com/office/powerpoint/2010/main" val="40316524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7620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50.0 g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a:t>
            </a:r>
          </a:p>
        </p:txBody>
      </p:sp>
      <p:sp>
        <p:nvSpPr>
          <p:cNvPr id="22531" name="Rectangle 6"/>
          <p:cNvSpPr>
            <a:spLocks noChangeArrowheads="1"/>
          </p:cNvSpPr>
          <p:nvPr/>
        </p:nvSpPr>
        <p:spPr bwMode="auto">
          <a:xfrm>
            <a:off x="2971800" y="762000"/>
            <a:ext cx="1827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1 mole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108 g Ag</a:t>
            </a:r>
          </a:p>
        </p:txBody>
      </p:sp>
      <p:sp>
        <p:nvSpPr>
          <p:cNvPr id="22532" name="Rectangle 8"/>
          <p:cNvSpPr>
            <a:spLocks noChangeArrowheads="1"/>
          </p:cNvSpPr>
          <p:nvPr/>
        </p:nvSpPr>
        <p:spPr bwMode="auto">
          <a:xfrm>
            <a:off x="5029200" y="990600"/>
            <a:ext cx="328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prstClr val="black"/>
                </a:solidFill>
                <a:latin typeface="Courier New" pitchFamily="49" charset="0"/>
              </a:rPr>
              <a:t>=  0.463 moles Ag</a:t>
            </a:r>
          </a:p>
        </p:txBody>
      </p:sp>
      <p:sp>
        <p:nvSpPr>
          <p:cNvPr id="22533" name="Rectangle 10"/>
          <p:cNvSpPr>
            <a:spLocks noChangeArrowheads="1"/>
          </p:cNvSpPr>
          <p:nvPr/>
        </p:nvSpPr>
        <p:spPr bwMode="auto">
          <a:xfrm>
            <a:off x="2362200" y="9144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prstClr val="black"/>
                </a:solidFill>
                <a:latin typeface="Courier New" pitchFamily="49" charset="0"/>
              </a:rPr>
              <a:t>X</a:t>
            </a:r>
          </a:p>
        </p:txBody>
      </p:sp>
      <p:cxnSp>
        <p:nvCxnSpPr>
          <p:cNvPr id="3" name="Straight Connector 2"/>
          <p:cNvCxnSpPr/>
          <p:nvPr/>
        </p:nvCxnSpPr>
        <p:spPr>
          <a:xfrm flipH="1">
            <a:off x="1257300" y="762000"/>
            <a:ext cx="10287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576638" y="1181100"/>
            <a:ext cx="10287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2545" name="TextBox 1"/>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006600"/>
                </a:solidFill>
              </a:rPr>
              <a:t>33.</a:t>
            </a:r>
          </a:p>
        </p:txBody>
      </p:sp>
      <p:sp>
        <p:nvSpPr>
          <p:cNvPr id="18" name="Line 13"/>
          <p:cNvSpPr>
            <a:spLocks noChangeShapeType="1"/>
          </p:cNvSpPr>
          <p:nvPr/>
        </p:nvSpPr>
        <p:spPr bwMode="auto">
          <a:xfrm flipH="1">
            <a:off x="1981200" y="1600200"/>
            <a:ext cx="4724400" cy="152400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Tree>
    <p:extLst>
      <p:ext uri="{BB962C8B-B14F-4D97-AF65-F5344CB8AC3E}">
        <p14:creationId xmlns:p14="http://schemas.microsoft.com/office/powerpoint/2010/main" val="2864139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7620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50.0 g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a:t>
            </a:r>
          </a:p>
        </p:txBody>
      </p:sp>
      <p:sp>
        <p:nvSpPr>
          <p:cNvPr id="22531" name="Rectangle 6"/>
          <p:cNvSpPr>
            <a:spLocks noChangeArrowheads="1"/>
          </p:cNvSpPr>
          <p:nvPr/>
        </p:nvSpPr>
        <p:spPr bwMode="auto">
          <a:xfrm>
            <a:off x="2971800" y="762000"/>
            <a:ext cx="1827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1 mole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108 g Ag</a:t>
            </a:r>
          </a:p>
        </p:txBody>
      </p:sp>
      <p:sp>
        <p:nvSpPr>
          <p:cNvPr id="22532" name="Rectangle 8"/>
          <p:cNvSpPr>
            <a:spLocks noChangeArrowheads="1"/>
          </p:cNvSpPr>
          <p:nvPr/>
        </p:nvSpPr>
        <p:spPr bwMode="auto">
          <a:xfrm>
            <a:off x="5029200" y="990600"/>
            <a:ext cx="328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prstClr val="black"/>
                </a:solidFill>
                <a:latin typeface="Courier New" pitchFamily="49" charset="0"/>
              </a:rPr>
              <a:t>=  0.463 moles Ag</a:t>
            </a:r>
          </a:p>
        </p:txBody>
      </p:sp>
      <p:sp>
        <p:nvSpPr>
          <p:cNvPr id="22533" name="Rectangle 10"/>
          <p:cNvSpPr>
            <a:spLocks noChangeArrowheads="1"/>
          </p:cNvSpPr>
          <p:nvPr/>
        </p:nvSpPr>
        <p:spPr bwMode="auto">
          <a:xfrm>
            <a:off x="2362200" y="9144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prstClr val="black"/>
                </a:solidFill>
                <a:latin typeface="Courier New" pitchFamily="49" charset="0"/>
              </a:rPr>
              <a:t>X</a:t>
            </a:r>
          </a:p>
        </p:txBody>
      </p:sp>
      <p:sp>
        <p:nvSpPr>
          <p:cNvPr id="22535" name="Rectangle 16"/>
          <p:cNvSpPr>
            <a:spLocks noChangeArrowheads="1"/>
          </p:cNvSpPr>
          <p:nvPr/>
        </p:nvSpPr>
        <p:spPr bwMode="auto">
          <a:xfrm>
            <a:off x="152400" y="3200400"/>
            <a:ext cx="2557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a:solidFill>
                  <a:prstClr val="black"/>
                </a:solidFill>
                <a:latin typeface="Courier New" pitchFamily="49" charset="0"/>
              </a:rPr>
              <a:t>0.463 mole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a:t>
            </a:r>
          </a:p>
        </p:txBody>
      </p:sp>
      <p:sp>
        <p:nvSpPr>
          <p:cNvPr id="22537" name="Rectangle 20"/>
          <p:cNvSpPr>
            <a:spLocks noChangeArrowheads="1"/>
          </p:cNvSpPr>
          <p:nvPr/>
        </p:nvSpPr>
        <p:spPr bwMode="auto">
          <a:xfrm>
            <a:off x="2743200" y="33528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solidFill>
                  <a:prstClr val="black"/>
                </a:solidFill>
                <a:latin typeface="Courier New" pitchFamily="49" charset="0"/>
              </a:rPr>
              <a:t>X</a:t>
            </a:r>
          </a:p>
        </p:txBody>
      </p:sp>
      <p:cxnSp>
        <p:nvCxnSpPr>
          <p:cNvPr id="3" name="Straight Connector 2"/>
          <p:cNvCxnSpPr/>
          <p:nvPr/>
        </p:nvCxnSpPr>
        <p:spPr>
          <a:xfrm flipH="1">
            <a:off x="1257300" y="762000"/>
            <a:ext cx="10287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576638" y="1181100"/>
            <a:ext cx="10287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2545" name="TextBox 1"/>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006600"/>
                </a:solidFill>
              </a:rPr>
              <a:t>33.</a:t>
            </a:r>
          </a:p>
        </p:txBody>
      </p:sp>
      <p:sp>
        <p:nvSpPr>
          <p:cNvPr id="18" name="Line 13"/>
          <p:cNvSpPr>
            <a:spLocks noChangeShapeType="1"/>
          </p:cNvSpPr>
          <p:nvPr/>
        </p:nvSpPr>
        <p:spPr bwMode="auto">
          <a:xfrm flipH="1">
            <a:off x="1981200" y="1600200"/>
            <a:ext cx="4724400" cy="152400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Tree>
    <p:extLst>
      <p:ext uri="{BB962C8B-B14F-4D97-AF65-F5344CB8AC3E}">
        <p14:creationId xmlns:p14="http://schemas.microsoft.com/office/powerpoint/2010/main" val="2769950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7620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50.0 g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a:t>
            </a:r>
          </a:p>
        </p:txBody>
      </p:sp>
      <p:sp>
        <p:nvSpPr>
          <p:cNvPr id="22531" name="Rectangle 6"/>
          <p:cNvSpPr>
            <a:spLocks noChangeArrowheads="1"/>
          </p:cNvSpPr>
          <p:nvPr/>
        </p:nvSpPr>
        <p:spPr bwMode="auto">
          <a:xfrm>
            <a:off x="2971800" y="762000"/>
            <a:ext cx="1827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1 mole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108 g Ag</a:t>
            </a:r>
          </a:p>
        </p:txBody>
      </p:sp>
      <p:sp>
        <p:nvSpPr>
          <p:cNvPr id="22532" name="Rectangle 8"/>
          <p:cNvSpPr>
            <a:spLocks noChangeArrowheads="1"/>
          </p:cNvSpPr>
          <p:nvPr/>
        </p:nvSpPr>
        <p:spPr bwMode="auto">
          <a:xfrm>
            <a:off x="5029200" y="990600"/>
            <a:ext cx="328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prstClr val="black"/>
                </a:solidFill>
                <a:latin typeface="Courier New" pitchFamily="49" charset="0"/>
              </a:rPr>
              <a:t>=  0.463 moles Ag</a:t>
            </a:r>
          </a:p>
        </p:txBody>
      </p:sp>
      <p:sp>
        <p:nvSpPr>
          <p:cNvPr id="22533" name="Rectangle 10"/>
          <p:cNvSpPr>
            <a:spLocks noChangeArrowheads="1"/>
          </p:cNvSpPr>
          <p:nvPr/>
        </p:nvSpPr>
        <p:spPr bwMode="auto">
          <a:xfrm>
            <a:off x="2362200" y="9144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prstClr val="black"/>
                </a:solidFill>
                <a:latin typeface="Courier New" pitchFamily="49" charset="0"/>
              </a:rPr>
              <a:t>X</a:t>
            </a:r>
          </a:p>
        </p:txBody>
      </p:sp>
      <p:sp>
        <p:nvSpPr>
          <p:cNvPr id="22534" name="Line 13"/>
          <p:cNvSpPr>
            <a:spLocks noChangeShapeType="1"/>
          </p:cNvSpPr>
          <p:nvPr/>
        </p:nvSpPr>
        <p:spPr bwMode="auto">
          <a:xfrm flipH="1">
            <a:off x="2286000" y="3834684"/>
            <a:ext cx="5669924" cy="1651715"/>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2535" name="Rectangle 16"/>
          <p:cNvSpPr>
            <a:spLocks noChangeArrowheads="1"/>
          </p:cNvSpPr>
          <p:nvPr/>
        </p:nvSpPr>
        <p:spPr bwMode="auto">
          <a:xfrm>
            <a:off x="152400" y="3200400"/>
            <a:ext cx="2557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a:solidFill>
                  <a:prstClr val="black"/>
                </a:solidFill>
                <a:latin typeface="Courier New" pitchFamily="49" charset="0"/>
              </a:rPr>
              <a:t>0.463 mole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a:t>
            </a:r>
          </a:p>
        </p:txBody>
      </p:sp>
      <p:sp>
        <p:nvSpPr>
          <p:cNvPr id="22536" name="Rectangle 18"/>
          <p:cNvSpPr>
            <a:spLocks noChangeArrowheads="1"/>
          </p:cNvSpPr>
          <p:nvPr/>
        </p:nvSpPr>
        <p:spPr bwMode="auto">
          <a:xfrm>
            <a:off x="3276600" y="3200400"/>
            <a:ext cx="38973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a:solidFill>
                  <a:prstClr val="black"/>
                </a:solidFill>
                <a:latin typeface="Courier New" pitchFamily="49" charset="0"/>
              </a:rPr>
              <a:t>6.02 x 10</a:t>
            </a:r>
            <a:r>
              <a:rPr lang="en-US" altLang="en-US" sz="2400" b="1" u="sng" baseline="30000">
                <a:solidFill>
                  <a:prstClr val="black"/>
                </a:solidFill>
                <a:latin typeface="Courier New" pitchFamily="49" charset="0"/>
              </a:rPr>
              <a:t>23</a:t>
            </a:r>
            <a:r>
              <a:rPr lang="en-US" altLang="en-US" sz="2400" b="1" u="sng">
                <a:solidFill>
                  <a:prstClr val="black"/>
                </a:solidFill>
                <a:latin typeface="Courier New" pitchFamily="49" charset="0"/>
              </a:rPr>
              <a:t> atoms Ag </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 mole Ag</a:t>
            </a:r>
          </a:p>
        </p:txBody>
      </p:sp>
      <p:sp>
        <p:nvSpPr>
          <p:cNvPr id="22537" name="Rectangle 20"/>
          <p:cNvSpPr>
            <a:spLocks noChangeArrowheads="1"/>
          </p:cNvSpPr>
          <p:nvPr/>
        </p:nvSpPr>
        <p:spPr bwMode="auto">
          <a:xfrm>
            <a:off x="2743200" y="33528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solidFill>
                  <a:prstClr val="black"/>
                </a:solidFill>
                <a:latin typeface="Courier New" pitchFamily="49" charset="0"/>
              </a:rPr>
              <a:t>X</a:t>
            </a:r>
          </a:p>
        </p:txBody>
      </p:sp>
      <p:sp>
        <p:nvSpPr>
          <p:cNvPr id="22538" name="Rectangle 22"/>
          <p:cNvSpPr>
            <a:spLocks noChangeArrowheads="1"/>
          </p:cNvSpPr>
          <p:nvPr/>
        </p:nvSpPr>
        <p:spPr bwMode="auto">
          <a:xfrm>
            <a:off x="7162800" y="34290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solidFill>
                  <a:prstClr val="black"/>
                </a:solidFill>
                <a:latin typeface="Courier New" pitchFamily="49" charset="0"/>
              </a:rPr>
              <a:t>=</a:t>
            </a:r>
          </a:p>
        </p:txBody>
      </p:sp>
      <p:cxnSp>
        <p:nvCxnSpPr>
          <p:cNvPr id="3" name="Straight Connector 2"/>
          <p:cNvCxnSpPr/>
          <p:nvPr/>
        </p:nvCxnSpPr>
        <p:spPr>
          <a:xfrm flipH="1">
            <a:off x="1257300" y="762000"/>
            <a:ext cx="10287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576638" y="1181100"/>
            <a:ext cx="10287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2545" name="TextBox 1"/>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006600"/>
                </a:solidFill>
              </a:rPr>
              <a:t>33.</a:t>
            </a:r>
          </a:p>
        </p:txBody>
      </p:sp>
      <p:sp>
        <p:nvSpPr>
          <p:cNvPr id="18" name="Line 13"/>
          <p:cNvSpPr>
            <a:spLocks noChangeShapeType="1"/>
          </p:cNvSpPr>
          <p:nvPr/>
        </p:nvSpPr>
        <p:spPr bwMode="auto">
          <a:xfrm flipH="1">
            <a:off x="1981200" y="1600200"/>
            <a:ext cx="4724400" cy="152400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Tree>
    <p:extLst>
      <p:ext uri="{BB962C8B-B14F-4D97-AF65-F5344CB8AC3E}">
        <p14:creationId xmlns:p14="http://schemas.microsoft.com/office/powerpoint/2010/main" val="24499133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7620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50.0 g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a:t>
            </a:r>
          </a:p>
        </p:txBody>
      </p:sp>
      <p:sp>
        <p:nvSpPr>
          <p:cNvPr id="22531" name="Rectangle 6"/>
          <p:cNvSpPr>
            <a:spLocks noChangeArrowheads="1"/>
          </p:cNvSpPr>
          <p:nvPr/>
        </p:nvSpPr>
        <p:spPr bwMode="auto">
          <a:xfrm>
            <a:off x="2971800" y="762000"/>
            <a:ext cx="1827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1 mole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108 g Ag</a:t>
            </a:r>
          </a:p>
        </p:txBody>
      </p:sp>
      <p:sp>
        <p:nvSpPr>
          <p:cNvPr id="22532" name="Rectangle 8"/>
          <p:cNvSpPr>
            <a:spLocks noChangeArrowheads="1"/>
          </p:cNvSpPr>
          <p:nvPr/>
        </p:nvSpPr>
        <p:spPr bwMode="auto">
          <a:xfrm>
            <a:off x="5029200" y="990600"/>
            <a:ext cx="328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prstClr val="black"/>
                </a:solidFill>
                <a:latin typeface="Courier New" pitchFamily="49" charset="0"/>
              </a:rPr>
              <a:t>=  0.463 moles Ag</a:t>
            </a:r>
          </a:p>
        </p:txBody>
      </p:sp>
      <p:sp>
        <p:nvSpPr>
          <p:cNvPr id="22533" name="Rectangle 10"/>
          <p:cNvSpPr>
            <a:spLocks noChangeArrowheads="1"/>
          </p:cNvSpPr>
          <p:nvPr/>
        </p:nvSpPr>
        <p:spPr bwMode="auto">
          <a:xfrm>
            <a:off x="2362200" y="9144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prstClr val="black"/>
                </a:solidFill>
                <a:latin typeface="Courier New" pitchFamily="49" charset="0"/>
              </a:rPr>
              <a:t>X</a:t>
            </a:r>
          </a:p>
        </p:txBody>
      </p:sp>
      <p:sp>
        <p:nvSpPr>
          <p:cNvPr id="22534" name="Line 13"/>
          <p:cNvSpPr>
            <a:spLocks noChangeShapeType="1"/>
          </p:cNvSpPr>
          <p:nvPr/>
        </p:nvSpPr>
        <p:spPr bwMode="auto">
          <a:xfrm flipH="1">
            <a:off x="2286000" y="3834684"/>
            <a:ext cx="5669924" cy="1651715"/>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2535" name="Rectangle 16"/>
          <p:cNvSpPr>
            <a:spLocks noChangeArrowheads="1"/>
          </p:cNvSpPr>
          <p:nvPr/>
        </p:nvSpPr>
        <p:spPr bwMode="auto">
          <a:xfrm>
            <a:off x="152400" y="3200400"/>
            <a:ext cx="2557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a:solidFill>
                  <a:prstClr val="black"/>
                </a:solidFill>
                <a:latin typeface="Courier New" pitchFamily="49" charset="0"/>
              </a:rPr>
              <a:t>0.463 mole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a:t>
            </a:r>
          </a:p>
        </p:txBody>
      </p:sp>
      <p:sp>
        <p:nvSpPr>
          <p:cNvPr id="22536" name="Rectangle 18"/>
          <p:cNvSpPr>
            <a:spLocks noChangeArrowheads="1"/>
          </p:cNvSpPr>
          <p:nvPr/>
        </p:nvSpPr>
        <p:spPr bwMode="auto">
          <a:xfrm>
            <a:off x="3276600" y="3200400"/>
            <a:ext cx="38973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a:solidFill>
                  <a:prstClr val="black"/>
                </a:solidFill>
                <a:latin typeface="Courier New" pitchFamily="49" charset="0"/>
              </a:rPr>
              <a:t>6.02 x 10</a:t>
            </a:r>
            <a:r>
              <a:rPr lang="en-US" altLang="en-US" sz="2400" b="1" u="sng" baseline="30000">
                <a:solidFill>
                  <a:prstClr val="black"/>
                </a:solidFill>
                <a:latin typeface="Courier New" pitchFamily="49" charset="0"/>
              </a:rPr>
              <a:t>23</a:t>
            </a:r>
            <a:r>
              <a:rPr lang="en-US" altLang="en-US" sz="2400" b="1" u="sng">
                <a:solidFill>
                  <a:prstClr val="black"/>
                </a:solidFill>
                <a:latin typeface="Courier New" pitchFamily="49" charset="0"/>
              </a:rPr>
              <a:t> atoms Ag </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 mole Ag</a:t>
            </a:r>
          </a:p>
        </p:txBody>
      </p:sp>
      <p:sp>
        <p:nvSpPr>
          <p:cNvPr id="22537" name="Rectangle 20"/>
          <p:cNvSpPr>
            <a:spLocks noChangeArrowheads="1"/>
          </p:cNvSpPr>
          <p:nvPr/>
        </p:nvSpPr>
        <p:spPr bwMode="auto">
          <a:xfrm>
            <a:off x="2743200" y="33528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solidFill>
                  <a:prstClr val="black"/>
                </a:solidFill>
                <a:latin typeface="Courier New" pitchFamily="49" charset="0"/>
              </a:rPr>
              <a:t>X</a:t>
            </a:r>
          </a:p>
        </p:txBody>
      </p:sp>
      <p:sp>
        <p:nvSpPr>
          <p:cNvPr id="22538" name="Rectangle 22"/>
          <p:cNvSpPr>
            <a:spLocks noChangeArrowheads="1"/>
          </p:cNvSpPr>
          <p:nvPr/>
        </p:nvSpPr>
        <p:spPr bwMode="auto">
          <a:xfrm>
            <a:off x="7162800" y="34290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solidFill>
                  <a:prstClr val="black"/>
                </a:solidFill>
                <a:latin typeface="Courier New" pitchFamily="49" charset="0"/>
              </a:rPr>
              <a:t>=</a:t>
            </a:r>
          </a:p>
        </p:txBody>
      </p:sp>
      <p:cxnSp>
        <p:nvCxnSpPr>
          <p:cNvPr id="3" name="Straight Connector 2"/>
          <p:cNvCxnSpPr/>
          <p:nvPr/>
        </p:nvCxnSpPr>
        <p:spPr>
          <a:xfrm flipH="1">
            <a:off x="1257300" y="762000"/>
            <a:ext cx="10287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576638" y="1181100"/>
            <a:ext cx="10287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2545" name="TextBox 1"/>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006600"/>
                </a:solidFill>
              </a:rPr>
              <a:t>33.</a:t>
            </a:r>
          </a:p>
        </p:txBody>
      </p:sp>
      <p:sp>
        <p:nvSpPr>
          <p:cNvPr id="18" name="Line 13"/>
          <p:cNvSpPr>
            <a:spLocks noChangeShapeType="1"/>
          </p:cNvSpPr>
          <p:nvPr/>
        </p:nvSpPr>
        <p:spPr bwMode="auto">
          <a:xfrm flipH="1">
            <a:off x="1981200" y="1600200"/>
            <a:ext cx="4724400" cy="152400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cxnSp>
        <p:nvCxnSpPr>
          <p:cNvPr id="4" name="Straight Connector 3">
            <a:extLst>
              <a:ext uri="{FF2B5EF4-FFF2-40B4-BE49-F238E27FC236}">
                <a16:creationId xmlns:a16="http://schemas.microsoft.com/office/drawing/2014/main" id="{989DF5F6-9FAD-45F9-BFCF-3396B444A386}"/>
              </a:ext>
            </a:extLst>
          </p:cNvPr>
          <p:cNvCxnSpPr/>
          <p:nvPr/>
        </p:nvCxnSpPr>
        <p:spPr>
          <a:xfrm flipH="1">
            <a:off x="1371600" y="3200400"/>
            <a:ext cx="1447800" cy="381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AB70F28C-D10E-46DB-86B9-04A9EDDB9508}"/>
              </a:ext>
            </a:extLst>
          </p:cNvPr>
          <p:cNvCxnSpPr/>
          <p:nvPr/>
        </p:nvCxnSpPr>
        <p:spPr>
          <a:xfrm flipH="1">
            <a:off x="4605338" y="3606165"/>
            <a:ext cx="1447800" cy="38100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17162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7620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50.0 g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a:t>
            </a:r>
          </a:p>
        </p:txBody>
      </p:sp>
      <p:sp>
        <p:nvSpPr>
          <p:cNvPr id="22531" name="Rectangle 6"/>
          <p:cNvSpPr>
            <a:spLocks noChangeArrowheads="1"/>
          </p:cNvSpPr>
          <p:nvPr/>
        </p:nvSpPr>
        <p:spPr bwMode="auto">
          <a:xfrm>
            <a:off x="2971800" y="762000"/>
            <a:ext cx="1827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u="sng">
                <a:solidFill>
                  <a:prstClr val="black"/>
                </a:solidFill>
                <a:latin typeface="Courier New" pitchFamily="49" charset="0"/>
              </a:rPr>
              <a:t>1 mole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108 g Ag</a:t>
            </a:r>
          </a:p>
        </p:txBody>
      </p:sp>
      <p:sp>
        <p:nvSpPr>
          <p:cNvPr id="22532" name="Rectangle 8"/>
          <p:cNvSpPr>
            <a:spLocks noChangeArrowheads="1"/>
          </p:cNvSpPr>
          <p:nvPr/>
        </p:nvSpPr>
        <p:spPr bwMode="auto">
          <a:xfrm>
            <a:off x="5029200" y="990600"/>
            <a:ext cx="328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prstClr val="black"/>
                </a:solidFill>
                <a:latin typeface="Courier New" pitchFamily="49" charset="0"/>
              </a:rPr>
              <a:t>=  0.463 moles Ag</a:t>
            </a:r>
          </a:p>
        </p:txBody>
      </p:sp>
      <p:sp>
        <p:nvSpPr>
          <p:cNvPr id="22533" name="Rectangle 10"/>
          <p:cNvSpPr>
            <a:spLocks noChangeArrowheads="1"/>
          </p:cNvSpPr>
          <p:nvPr/>
        </p:nvSpPr>
        <p:spPr bwMode="auto">
          <a:xfrm>
            <a:off x="2362200" y="9144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prstClr val="black"/>
                </a:solidFill>
                <a:latin typeface="Courier New" pitchFamily="49" charset="0"/>
              </a:rPr>
              <a:t>X</a:t>
            </a:r>
          </a:p>
        </p:txBody>
      </p:sp>
      <p:sp>
        <p:nvSpPr>
          <p:cNvPr id="22534" name="Line 13"/>
          <p:cNvSpPr>
            <a:spLocks noChangeShapeType="1"/>
          </p:cNvSpPr>
          <p:nvPr/>
        </p:nvSpPr>
        <p:spPr bwMode="auto">
          <a:xfrm flipH="1">
            <a:off x="2286000" y="3834684"/>
            <a:ext cx="5669924" cy="1651715"/>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2535" name="Rectangle 16"/>
          <p:cNvSpPr>
            <a:spLocks noChangeArrowheads="1"/>
          </p:cNvSpPr>
          <p:nvPr/>
        </p:nvSpPr>
        <p:spPr bwMode="auto">
          <a:xfrm>
            <a:off x="152400" y="3200400"/>
            <a:ext cx="2557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a:solidFill>
                  <a:prstClr val="black"/>
                </a:solidFill>
                <a:latin typeface="Courier New" pitchFamily="49" charset="0"/>
              </a:rPr>
              <a:t>0.463 mole Ag</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a:t>
            </a:r>
          </a:p>
        </p:txBody>
      </p:sp>
      <p:sp>
        <p:nvSpPr>
          <p:cNvPr id="22536" name="Rectangle 18"/>
          <p:cNvSpPr>
            <a:spLocks noChangeArrowheads="1"/>
          </p:cNvSpPr>
          <p:nvPr/>
        </p:nvSpPr>
        <p:spPr bwMode="auto">
          <a:xfrm>
            <a:off x="3276600" y="3200400"/>
            <a:ext cx="38973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a:solidFill>
                  <a:prstClr val="black"/>
                </a:solidFill>
                <a:latin typeface="Courier New" pitchFamily="49" charset="0"/>
              </a:rPr>
              <a:t>6.02 x 10</a:t>
            </a:r>
            <a:r>
              <a:rPr lang="en-US" altLang="en-US" sz="2400" b="1" u="sng" baseline="30000">
                <a:solidFill>
                  <a:prstClr val="black"/>
                </a:solidFill>
                <a:latin typeface="Courier New" pitchFamily="49" charset="0"/>
              </a:rPr>
              <a:t>23</a:t>
            </a:r>
            <a:r>
              <a:rPr lang="en-US" altLang="en-US" sz="2400" b="1" u="sng">
                <a:solidFill>
                  <a:prstClr val="black"/>
                </a:solidFill>
                <a:latin typeface="Courier New" pitchFamily="49" charset="0"/>
              </a:rPr>
              <a:t> atoms Ag </a:t>
            </a:r>
            <a:br>
              <a:rPr lang="en-US" altLang="en-US" sz="2400" b="1" u="sng">
                <a:solidFill>
                  <a:prstClr val="black"/>
                </a:solidFill>
                <a:latin typeface="Courier New" pitchFamily="49" charset="0"/>
              </a:rPr>
            </a:br>
            <a:r>
              <a:rPr lang="en-US" altLang="en-US" sz="2400" b="1">
                <a:solidFill>
                  <a:prstClr val="black"/>
                </a:solidFill>
                <a:latin typeface="Courier New" pitchFamily="49" charset="0"/>
              </a:rPr>
              <a:t>1 mole Ag</a:t>
            </a:r>
          </a:p>
        </p:txBody>
      </p:sp>
      <p:sp>
        <p:nvSpPr>
          <p:cNvPr id="22537" name="Rectangle 20"/>
          <p:cNvSpPr>
            <a:spLocks noChangeArrowheads="1"/>
          </p:cNvSpPr>
          <p:nvPr/>
        </p:nvSpPr>
        <p:spPr bwMode="auto">
          <a:xfrm>
            <a:off x="2743200" y="33528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solidFill>
                  <a:prstClr val="black"/>
                </a:solidFill>
                <a:latin typeface="Courier New" pitchFamily="49" charset="0"/>
              </a:rPr>
              <a:t>X</a:t>
            </a:r>
          </a:p>
        </p:txBody>
      </p:sp>
      <p:sp>
        <p:nvSpPr>
          <p:cNvPr id="22538" name="Rectangle 22"/>
          <p:cNvSpPr>
            <a:spLocks noChangeArrowheads="1"/>
          </p:cNvSpPr>
          <p:nvPr/>
        </p:nvSpPr>
        <p:spPr bwMode="auto">
          <a:xfrm>
            <a:off x="7162800" y="34290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solidFill>
                  <a:prstClr val="black"/>
                </a:solidFill>
                <a:latin typeface="Courier New" pitchFamily="49" charset="0"/>
              </a:rPr>
              <a:t>=</a:t>
            </a:r>
          </a:p>
        </p:txBody>
      </p:sp>
      <p:sp>
        <p:nvSpPr>
          <p:cNvPr id="22540" name="Text Box 26"/>
          <p:cNvSpPr txBox="1">
            <a:spLocks noChangeArrowheads="1"/>
          </p:cNvSpPr>
          <p:nvPr/>
        </p:nvSpPr>
        <p:spPr bwMode="auto">
          <a:xfrm>
            <a:off x="0" y="563880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dirty="0">
                <a:solidFill>
                  <a:srgbClr val="FF0000"/>
                </a:solidFill>
                <a:latin typeface="Comic Sans MS" pitchFamily="66" charset="0"/>
              </a:rPr>
              <a:t>0.463 x 6.02 x 10</a:t>
            </a:r>
            <a:r>
              <a:rPr lang="en-US" altLang="en-US" sz="2400" baseline="30000" dirty="0">
                <a:solidFill>
                  <a:srgbClr val="FF0000"/>
                </a:solidFill>
                <a:latin typeface="Comic Sans MS" pitchFamily="66" charset="0"/>
              </a:rPr>
              <a:t>23</a:t>
            </a:r>
            <a:r>
              <a:rPr lang="en-US" altLang="en-US" sz="2400" dirty="0">
                <a:solidFill>
                  <a:srgbClr val="FF0000"/>
                </a:solidFill>
                <a:latin typeface="Comic Sans MS" pitchFamily="66" charset="0"/>
              </a:rPr>
              <a:t> atoms Ag =    </a:t>
            </a:r>
            <a:endParaRPr lang="en-US" altLang="en-US" sz="1800" dirty="0">
              <a:solidFill>
                <a:prstClr val="black"/>
              </a:solidFill>
              <a:latin typeface="Comic Sans MS" pitchFamily="66" charset="0"/>
            </a:endParaRPr>
          </a:p>
        </p:txBody>
      </p:sp>
      <p:cxnSp>
        <p:nvCxnSpPr>
          <p:cNvPr id="3" name="Straight Connector 2"/>
          <p:cNvCxnSpPr/>
          <p:nvPr/>
        </p:nvCxnSpPr>
        <p:spPr>
          <a:xfrm flipH="1">
            <a:off x="1257300" y="762000"/>
            <a:ext cx="10287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576638" y="1181100"/>
            <a:ext cx="10287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2545" name="TextBox 1"/>
          <p:cNvSpPr txBox="1">
            <a:spLocks noChangeArrowheads="1"/>
          </p:cNvSpPr>
          <p:nvPr/>
        </p:nvSpPr>
        <p:spPr bwMode="auto">
          <a:xfrm>
            <a:off x="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006600"/>
                </a:solidFill>
              </a:rPr>
              <a:t>33.</a:t>
            </a:r>
          </a:p>
        </p:txBody>
      </p:sp>
      <p:sp>
        <p:nvSpPr>
          <p:cNvPr id="18" name="Line 13"/>
          <p:cNvSpPr>
            <a:spLocks noChangeShapeType="1"/>
          </p:cNvSpPr>
          <p:nvPr/>
        </p:nvSpPr>
        <p:spPr bwMode="auto">
          <a:xfrm flipH="1">
            <a:off x="1981200" y="1600200"/>
            <a:ext cx="4724400" cy="152400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cxnSp>
        <p:nvCxnSpPr>
          <p:cNvPr id="22" name="Straight Connector 21">
            <a:extLst>
              <a:ext uri="{FF2B5EF4-FFF2-40B4-BE49-F238E27FC236}">
                <a16:creationId xmlns:a16="http://schemas.microsoft.com/office/drawing/2014/main" id="{B51C224D-83AC-4B0C-A3D1-41C60297510D}"/>
              </a:ext>
            </a:extLst>
          </p:cNvPr>
          <p:cNvCxnSpPr/>
          <p:nvPr/>
        </p:nvCxnSpPr>
        <p:spPr>
          <a:xfrm flipH="1">
            <a:off x="1295400" y="3187341"/>
            <a:ext cx="1447800" cy="381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482B68BF-1D58-49D4-B8D4-E95CD036F394}"/>
              </a:ext>
            </a:extLst>
          </p:cNvPr>
          <p:cNvCxnSpPr/>
          <p:nvPr/>
        </p:nvCxnSpPr>
        <p:spPr>
          <a:xfrm flipH="1">
            <a:off x="4707732" y="3631842"/>
            <a:ext cx="1447800" cy="38100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0572766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1606</TotalTime>
  <Words>16371</Words>
  <Application>Microsoft Office PowerPoint</Application>
  <PresentationFormat>On-screen Show (4:3)</PresentationFormat>
  <Paragraphs>2807</Paragraphs>
  <Slides>298</Slides>
  <Notes>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298</vt:i4>
      </vt:variant>
    </vt:vector>
  </HeadingPairs>
  <TitlesOfParts>
    <vt:vector size="315" baseType="lpstr">
      <vt:lpstr>Arial</vt:lpstr>
      <vt:lpstr>Arial Black</vt:lpstr>
      <vt:lpstr>Calibri</vt:lpstr>
      <vt:lpstr>Chiller</vt:lpstr>
      <vt:lpstr>Comic Sans MS</vt:lpstr>
      <vt:lpstr>Courier New</vt:lpstr>
      <vt:lpstr>Felix Titling</vt:lpstr>
      <vt:lpstr>Tahoma</vt:lpstr>
      <vt:lpstr>Times New Roman</vt:lpstr>
      <vt:lpstr>Verdana</vt:lpstr>
      <vt:lpstr>Wingdings</vt:lpstr>
      <vt:lpstr>Default Design</vt:lpstr>
      <vt:lpstr>Office Theme</vt:lpstr>
      <vt:lpstr>1_Office Theme</vt:lpstr>
      <vt:lpstr>2_Office Theme</vt:lpstr>
      <vt:lpstr>3_Office Theme</vt:lpstr>
      <vt:lpstr>2_Default Design</vt:lpstr>
      <vt:lpstr>Objective:  Intro to the Mole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 Mole class #2 Calculating Molar Masses,  and numbers of atoms in any mass  of an element or compound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Last slide o’ the day  #33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Moles Class #3   Students will grasp how MOLES    are central to connecting to mass,    to numbers of particles, and    to volumes of gases.              We will practice 2-step math conversion problems.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introduction to the idea of  percent composition by mass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  Percent composition by mass and mole problems combined.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mole problems and percent composition by mass problems.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   CuSO4·5H2O Lab and some practice at  % Comp by mass problems.</vt:lpstr>
      <vt:lpstr>PowerPoint Presentation</vt:lpstr>
      <vt:lpstr>PowerPoint Presentation</vt:lpstr>
      <vt:lpstr>PowerPoint Presentation</vt:lpstr>
      <vt:lpstr>PowerPoint Presentation</vt:lpstr>
      <vt:lpstr>How to write a decent conclusion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  Intro to the Mole</dc:title>
  <dc:creator>charlie b</dc:creator>
  <cp:lastModifiedBy>ARBUISO, CHARLES B</cp:lastModifiedBy>
  <cp:revision>210</cp:revision>
  <dcterms:created xsi:type="dcterms:W3CDTF">2011-10-26T22:00:36Z</dcterms:created>
  <dcterms:modified xsi:type="dcterms:W3CDTF">2023-11-16T03:09:16Z</dcterms:modified>
</cp:coreProperties>
</file>