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476" r:id="rId7"/>
    <p:sldId id="328" r:id="rId8"/>
    <p:sldId id="482" r:id="rId9"/>
    <p:sldId id="329" r:id="rId10"/>
    <p:sldId id="343" r:id="rId11"/>
    <p:sldId id="428" r:id="rId12"/>
    <p:sldId id="484" r:id="rId13"/>
    <p:sldId id="372" r:id="rId14"/>
    <p:sldId id="373" r:id="rId15"/>
    <p:sldId id="485" r:id="rId16"/>
    <p:sldId id="345" r:id="rId17"/>
    <p:sldId id="487" r:id="rId18"/>
    <p:sldId id="488" r:id="rId19"/>
    <p:sldId id="489" r:id="rId20"/>
    <p:sldId id="346" r:id="rId21"/>
    <p:sldId id="490" r:id="rId22"/>
    <p:sldId id="491" r:id="rId23"/>
    <p:sldId id="347" r:id="rId24"/>
    <p:sldId id="492" r:id="rId25"/>
    <p:sldId id="493" r:id="rId26"/>
    <p:sldId id="494" r:id="rId27"/>
    <p:sldId id="495" r:id="rId28"/>
    <p:sldId id="330" r:id="rId29"/>
    <p:sldId id="349" r:id="rId30"/>
    <p:sldId id="331" r:id="rId31"/>
    <p:sldId id="257" r:id="rId32"/>
    <p:sldId id="351" r:id="rId33"/>
    <p:sldId id="352" r:id="rId34"/>
    <p:sldId id="376" r:id="rId35"/>
    <p:sldId id="377" r:id="rId36"/>
    <p:sldId id="378" r:id="rId37"/>
    <p:sldId id="379" r:id="rId38"/>
    <p:sldId id="380" r:id="rId39"/>
    <p:sldId id="353" r:id="rId40"/>
    <p:sldId id="381" r:id="rId41"/>
    <p:sldId id="354" r:id="rId42"/>
    <p:sldId id="355" r:id="rId43"/>
    <p:sldId id="496" r:id="rId44"/>
    <p:sldId id="382" r:id="rId45"/>
    <p:sldId id="356" r:id="rId46"/>
    <p:sldId id="272" r:id="rId47"/>
    <p:sldId id="260" r:id="rId48"/>
    <p:sldId id="499" r:id="rId49"/>
    <p:sldId id="497" r:id="rId50"/>
    <p:sldId id="261" r:id="rId51"/>
    <p:sldId id="500" r:id="rId52"/>
    <p:sldId id="432" r:id="rId53"/>
    <p:sldId id="455" r:id="rId54"/>
    <p:sldId id="456" r:id="rId55"/>
    <p:sldId id="457" r:id="rId56"/>
    <p:sldId id="461" r:id="rId57"/>
    <p:sldId id="262" r:id="rId58"/>
    <p:sldId id="433" r:id="rId59"/>
    <p:sldId id="333" r:id="rId60"/>
    <p:sldId id="334" r:id="rId61"/>
    <p:sldId id="449" r:id="rId62"/>
    <p:sldId id="450" r:id="rId63"/>
    <p:sldId id="383" r:id="rId64"/>
    <p:sldId id="335" r:id="rId65"/>
    <p:sldId id="501" r:id="rId66"/>
    <p:sldId id="451" r:id="rId67"/>
    <p:sldId id="384" r:id="rId68"/>
    <p:sldId id="266" r:id="rId69"/>
    <p:sldId id="357" r:id="rId70"/>
    <p:sldId id="385" r:id="rId71"/>
    <p:sldId id="435" r:id="rId72"/>
    <p:sldId id="437" r:id="rId73"/>
    <p:sldId id="438" r:id="rId74"/>
    <p:sldId id="434" r:id="rId75"/>
    <p:sldId id="439" r:id="rId76"/>
    <p:sldId id="440" r:id="rId77"/>
    <p:sldId id="436" r:id="rId78"/>
    <p:sldId id="386" r:id="rId79"/>
    <p:sldId id="441" r:id="rId80"/>
    <p:sldId id="358" r:id="rId81"/>
    <p:sldId id="359" r:id="rId82"/>
    <p:sldId id="442" r:id="rId83"/>
    <p:sldId id="452" r:id="rId84"/>
    <p:sldId id="443" r:id="rId85"/>
    <p:sldId id="444" r:id="rId86"/>
    <p:sldId id="388" r:id="rId87"/>
    <p:sldId id="445" r:id="rId88"/>
    <p:sldId id="447" r:id="rId89"/>
    <p:sldId id="446" r:id="rId90"/>
    <p:sldId id="389" r:id="rId91"/>
    <p:sldId id="448" r:id="rId92"/>
    <p:sldId id="267" r:id="rId93"/>
    <p:sldId id="463" r:id="rId94"/>
    <p:sldId id="336" r:id="rId95"/>
    <p:sldId id="464" r:id="rId96"/>
    <p:sldId id="275" r:id="rId97"/>
    <p:sldId id="278" r:id="rId98"/>
    <p:sldId id="360" r:id="rId99"/>
    <p:sldId id="390" r:id="rId100"/>
    <p:sldId id="391" r:id="rId101"/>
    <p:sldId id="392" r:id="rId102"/>
    <p:sldId id="393" r:id="rId103"/>
    <p:sldId id="279" r:id="rId104"/>
    <p:sldId id="465" r:id="rId105"/>
    <p:sldId id="394" r:id="rId106"/>
    <p:sldId id="395" r:id="rId107"/>
    <p:sldId id="396" r:id="rId108"/>
    <p:sldId id="338" r:id="rId109"/>
    <p:sldId id="397" r:id="rId110"/>
    <p:sldId id="398" r:id="rId111"/>
    <p:sldId id="399" r:id="rId112"/>
    <p:sldId id="466" r:id="rId113"/>
    <p:sldId id="339" r:id="rId114"/>
    <p:sldId id="283" r:id="rId115"/>
    <p:sldId id="284" r:id="rId116"/>
    <p:sldId id="468" r:id="rId117"/>
    <p:sldId id="400" r:id="rId118"/>
    <p:sldId id="401" r:id="rId119"/>
    <p:sldId id="469" r:id="rId120"/>
    <p:sldId id="285" r:id="rId121"/>
    <p:sldId id="286" r:id="rId122"/>
    <p:sldId id="402" r:id="rId123"/>
    <p:sldId id="403" r:id="rId124"/>
    <p:sldId id="404" r:id="rId125"/>
    <p:sldId id="287" r:id="rId126"/>
    <p:sldId id="288" r:id="rId127"/>
    <p:sldId id="405" r:id="rId128"/>
    <p:sldId id="406" r:id="rId129"/>
    <p:sldId id="407" r:id="rId130"/>
    <p:sldId id="408" r:id="rId131"/>
    <p:sldId id="470" r:id="rId132"/>
    <p:sldId id="409" r:id="rId133"/>
    <p:sldId id="290" r:id="rId134"/>
    <p:sldId id="410" r:id="rId135"/>
    <p:sldId id="291" r:id="rId136"/>
    <p:sldId id="292" r:id="rId137"/>
    <p:sldId id="293" r:id="rId138"/>
    <p:sldId id="411" r:id="rId139"/>
    <p:sldId id="294" r:id="rId140"/>
    <p:sldId id="295" r:id="rId141"/>
    <p:sldId id="414" r:id="rId142"/>
    <p:sldId id="471" r:id="rId143"/>
    <p:sldId id="472" r:id="rId144"/>
    <p:sldId id="413" r:id="rId145"/>
    <p:sldId id="473" r:id="rId146"/>
    <p:sldId id="474" r:id="rId147"/>
    <p:sldId id="412" r:id="rId148"/>
    <p:sldId id="475" r:id="rId149"/>
    <p:sldId id="297" r:id="rId150"/>
    <p:sldId id="415" r:id="rId151"/>
    <p:sldId id="416" r:id="rId152"/>
    <p:sldId id="298" r:id="rId153"/>
    <p:sldId id="419" r:id="rId154"/>
    <p:sldId id="417" r:id="rId155"/>
    <p:sldId id="420" r:id="rId156"/>
    <p:sldId id="299" r:id="rId157"/>
    <p:sldId id="421" r:id="rId158"/>
    <p:sldId id="300" r:id="rId159"/>
    <p:sldId id="342" r:id="rId160"/>
    <p:sldId id="422" r:id="rId161"/>
    <p:sldId id="361" r:id="rId162"/>
    <p:sldId id="478" r:id="rId163"/>
    <p:sldId id="423" r:id="rId164"/>
    <p:sldId id="301" r:id="rId165"/>
    <p:sldId id="363" r:id="rId166"/>
    <p:sldId id="424" r:id="rId167"/>
    <p:sldId id="362" r:id="rId168"/>
    <p:sldId id="425" r:id="rId169"/>
    <p:sldId id="309" r:id="rId170"/>
    <p:sldId id="364" r:id="rId171"/>
    <p:sldId id="310" r:id="rId172"/>
    <p:sldId id="311" r:id="rId173"/>
    <p:sldId id="312" r:id="rId174"/>
    <p:sldId id="313" r:id="rId175"/>
    <p:sldId id="314" r:id="rId176"/>
    <p:sldId id="315" r:id="rId177"/>
    <p:sldId id="366" r:id="rId178"/>
    <p:sldId id="365" r:id="rId179"/>
    <p:sldId id="318" r:id="rId180"/>
    <p:sldId id="320" r:id="rId181"/>
    <p:sldId id="426" r:id="rId182"/>
    <p:sldId id="427" r:id="rId183"/>
    <p:sldId id="323" r:id="rId184"/>
    <p:sldId id="479" r:id="rId185"/>
    <p:sldId id="368" r:id="rId186"/>
    <p:sldId id="480" r:id="rId187"/>
    <p:sldId id="369" r:id="rId188"/>
    <p:sldId id="370" r:id="rId189"/>
    <p:sldId id="325" r:id="rId190"/>
    <p:sldId id="481" r:id="rId1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006600"/>
    <a:srgbClr val="6600CC"/>
    <a:srgbClr val="000000"/>
    <a:srgbClr val="944BFF"/>
    <a:srgbClr val="FFFFCC"/>
    <a:srgbClr val="E1EAF3"/>
    <a:srgbClr val="FFFF00"/>
    <a:srgbClr val="8F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presProps" Target="pres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viewProps" Target="viewProps.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tableStyles" Target="tableStyles.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202418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26691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05874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2AF284-EAF4-4B47-AD06-ACE966D7DB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628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26C74-5A87-48D6-82DA-967B2C81F9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5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27610B-5A01-4641-867D-34434A6181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20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2473B7-BD48-46E2-807E-2728119D8A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4023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E28D42-6F79-4B5D-8E0A-87811793C4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59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50CA48-8BC1-47CB-AE12-A3E18AF1CC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895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A5D186-1D82-4E5B-AD64-B6592F525D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323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35D8F-FDAE-42A8-9A55-A957CDC6D9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479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282764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A1C060-1249-4626-8473-8C33BE6F0E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820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DF09E-8FE0-43D5-ADD7-8AD75AE9F8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763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9213E-AC6A-4AF6-80D5-B2028A5A34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1681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1838C3-DBFA-434C-818A-791BA0D3E1E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828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DB16E-2C9F-45F3-AA70-122999CDAC7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0873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26C6CD-D52D-4B24-BEBF-35306714C2D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79715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9220C5-E7E1-43B5-9329-7C91E58A813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4369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DEB65B-4778-41E0-8A58-2DE35DD4CD9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8192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442848F-B49B-40C5-AECB-4B9B30E4FEC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30584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90B2379-D451-4D3A-B2CC-EFD9C1CB23D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3273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80761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BEC768-285A-4FE8-8422-A20405141EA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46762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94F824-2A88-487B-AB13-D0B166D3A4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7785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62664A-260C-449E-B1B1-31F3FD7B74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101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32D45B-8087-40B9-B825-FE260A1DA5F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58263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C018F9-F250-4B27-982E-D2F99856A3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38863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944390-F940-4391-8DAA-5C1390AD17A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03673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1C0F8D-42D2-4B47-9B79-BCDD87BBD9F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8481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5FC359-A084-4045-9677-2CB5D6ABACD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5805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48D365-D478-453D-920B-C8F00D30457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6070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1D7CD06-17CB-4EBC-B4BD-A61C26F7A2F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7442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972993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147A343-94C9-47C5-A1A6-CD013C7B558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70620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0391EC-60EE-44EE-A4E3-0DC72023960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71054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D6D56F-BDDD-4F03-9706-8EE5EE010F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63973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2B4F37-BA3C-4DE6-8C9E-56B3C78C23B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494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4BE35A-F9A9-4873-AF77-547D699A930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0646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EF34E-6207-489B-8084-7E9706C76A2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6429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305EF-5F24-47E8-B55B-EB71A1C61A3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76991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37FF9E-53A1-4B38-B9F2-C3C02D77BBC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12215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6004FC-798E-4A51-B0B1-626BC0C4A7F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37808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DF40A1-DCAC-46AA-B431-D65D7059E8E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143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230346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A50C9B-9DCA-4211-921C-45D6F53EFD2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442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E89D10-C5F9-469B-97E4-EA6C7F67F5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93260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772EC0-B5F8-4C48-9473-F56BF92F44F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92414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1EC0200-47C0-4550-AC63-271F975AC73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46508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69E98C-2260-4762-9722-24ADC2A3240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16853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195495-74D2-450E-899D-356DDE6BC39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3590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7890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8282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5321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82149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7A2DE-903D-4A0B-B75D-65311C2A1239}" type="datetimeFigureOut">
              <a:rPr lang="en-US" smtClean="0"/>
              <a:t>5/30/2021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272C-EFA0-448E-9E5E-B123DE787F10}" type="slidenum">
              <a:rPr lang="en-US" smtClean="0"/>
              <a:t>‹#›</a:t>
            </a:fld>
            <a:endParaRPr lang="en-US" dirty="0"/>
          </a:p>
        </p:txBody>
      </p:sp>
    </p:spTree>
    <p:extLst>
      <p:ext uri="{BB962C8B-B14F-4D97-AF65-F5344CB8AC3E}">
        <p14:creationId xmlns:p14="http://schemas.microsoft.com/office/powerpoint/2010/main" val="113416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36A5D9-9E93-462D-92BB-42466B9B6C1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26175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ACAED7A-5ACE-4C97-9EB2-8EDF3B0998D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755849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E7A8D7F-FF5B-4D35-9FB4-F84F4695D33B}"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187641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9015D2D-5BB5-4D09-ACC9-BEC9CCFB1163}"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249633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1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51.xml"/></Relationships>
</file>

<file path=ppt/slides/_rels/slide1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18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51.xml"/></Relationships>
</file>

<file path=ppt/slides/_rels/slide18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1.xml"/></Relationships>
</file>

<file path=ppt/slides/_rels/slide1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1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80342" cy="2286000"/>
          </a:xfrm>
        </p:spPr>
        <p:txBody>
          <a:bodyPr>
            <a:normAutofit fontScale="90000"/>
          </a:bodyPr>
          <a:lstStyle/>
          <a:p>
            <a:r>
              <a:rPr lang="en-US" dirty="0"/>
              <a:t>Welcome to Nuclear Chemistry</a:t>
            </a:r>
            <a:br>
              <a:rPr lang="en-US" dirty="0"/>
            </a:br>
            <a:r>
              <a:rPr lang="en-US" sz="3600" b="1" dirty="0">
                <a:solidFill>
                  <a:srgbClr val="FF0000"/>
                </a:solidFill>
                <a:latin typeface="+mj-lt"/>
              </a:rPr>
              <a:t>Previously we have been focusing on how the electrons of atoms and ions do their thing.  Electrons are shared, transferred, and allow for bonding.</a:t>
            </a:r>
            <a:endParaRPr lang="en-US" dirty="0"/>
          </a:p>
        </p:txBody>
      </p:sp>
      <p:sp>
        <p:nvSpPr>
          <p:cNvPr id="3" name="Subtitle 2"/>
          <p:cNvSpPr>
            <a:spLocks noGrp="1"/>
          </p:cNvSpPr>
          <p:nvPr>
            <p:ph type="subTitle" idx="1"/>
          </p:nvPr>
        </p:nvSpPr>
        <p:spPr>
          <a:xfrm>
            <a:off x="-36342" y="2438400"/>
            <a:ext cx="9180342" cy="3581400"/>
          </a:xfrm>
        </p:spPr>
        <p:txBody>
          <a:bodyPr>
            <a:normAutofit/>
          </a:bodyPr>
          <a:lstStyle/>
          <a:p>
            <a:pPr algn="l"/>
            <a:r>
              <a:rPr lang="en-US" sz="4800" b="1" dirty="0">
                <a:solidFill>
                  <a:srgbClr val="0000FF"/>
                </a:solidFill>
                <a:latin typeface="Times New Roman" panose="02020603050405020304" pitchFamily="18" charset="0"/>
                <a:cs typeface="Times New Roman" panose="02020603050405020304" pitchFamily="18" charset="0"/>
              </a:rPr>
              <a:t>1.  Nuclear Chem is about the   </a:t>
            </a:r>
            <a:br>
              <a:rPr lang="en-US" sz="4800" b="1" dirty="0">
                <a:solidFill>
                  <a:srgbClr val="0000FF"/>
                </a:solidFill>
                <a:latin typeface="Times New Roman" panose="02020603050405020304" pitchFamily="18" charset="0"/>
                <a:cs typeface="Times New Roman" panose="02020603050405020304" pitchFamily="18" charset="0"/>
              </a:rPr>
            </a:br>
            <a:r>
              <a:rPr lang="en-US" sz="4800" b="1" dirty="0">
                <a:solidFill>
                  <a:srgbClr val="0000FF"/>
                </a:solidFill>
                <a:latin typeface="Times New Roman" panose="02020603050405020304" pitchFamily="18" charset="0"/>
                <a:cs typeface="Times New Roman" panose="02020603050405020304" pitchFamily="18" charset="0"/>
              </a:rPr>
              <a:t>     NUCLEUS, not the electrons. </a:t>
            </a:r>
            <a:br>
              <a:rPr lang="en-US" sz="4800" b="1" dirty="0">
                <a:solidFill>
                  <a:srgbClr val="0000FF"/>
                </a:solidFill>
                <a:latin typeface="Times New Roman" panose="02020603050405020304" pitchFamily="18" charset="0"/>
                <a:cs typeface="Times New Roman" panose="02020603050405020304" pitchFamily="18" charset="0"/>
              </a:rPr>
            </a:br>
            <a:r>
              <a:rPr lang="en-US" sz="4800" b="1" dirty="0">
                <a:solidFill>
                  <a:srgbClr val="0000FF"/>
                </a:solidFill>
                <a:latin typeface="Times New Roman" panose="02020603050405020304" pitchFamily="18" charset="0"/>
                <a:cs typeface="Times New Roman" panose="02020603050405020304" pitchFamily="18" charset="0"/>
              </a:rPr>
              <a:t>     And, nuclear chem is weird.   </a:t>
            </a:r>
          </a:p>
        </p:txBody>
      </p:sp>
    </p:spTree>
    <p:extLst>
      <p:ext uri="{BB962C8B-B14F-4D97-AF65-F5344CB8AC3E}">
        <p14:creationId xmlns:p14="http://schemas.microsoft.com/office/powerpoint/2010/main" val="338115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64171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Lithium (p + n) mass:    </a:t>
            </a:r>
            <a:r>
              <a:rPr lang="en-US" sz="4400" dirty="0">
                <a:solidFill>
                  <a:srgbClr val="FF0000"/>
                </a:solidFill>
                <a:latin typeface="Times New Roman" panose="02020603050405020304" pitchFamily="18" charset="0"/>
                <a:cs typeface="Times New Roman" panose="02020603050405020304" pitchFamily="18" charset="0"/>
              </a:rPr>
              <a:t>7 AMU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minus the protons:     </a:t>
            </a:r>
            <a:r>
              <a:rPr lang="en-US" sz="11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  </a:t>
            </a:r>
            <a:r>
              <a:rPr lang="en-US" sz="4400" dirty="0">
                <a:solidFill>
                  <a:srgbClr val="0000FF"/>
                </a:solidFill>
                <a:latin typeface="Times New Roman" panose="02020603050405020304" pitchFamily="18" charset="0"/>
                <a:cs typeface="Times New Roman" panose="02020603050405020304" pitchFamily="18" charset="0"/>
              </a:rPr>
              <a:t>3 protons</a:t>
            </a:r>
            <a:br>
              <a:rPr lang="en-US" sz="44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42E48947-5269-4F84-A5D8-D763D133F028}"/>
              </a:ext>
            </a:extLst>
          </p:cNvPr>
          <p:cNvCxnSpPr/>
          <p:nvPr/>
        </p:nvCxnSpPr>
        <p:spPr>
          <a:xfrm>
            <a:off x="5486400" y="3048000"/>
            <a:ext cx="1828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4439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56.  The half life of radioactive gold-198 is 2.695 days.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That means </a:t>
            </a:r>
            <a:r>
              <a:rPr lang="en-US" altLang="en-US" sz="2800" dirty="0">
                <a:solidFill>
                  <a:srgbClr val="0000FF"/>
                </a:solidFill>
                <a:latin typeface="Times New Roman" panose="02020603050405020304" pitchFamily="18" charset="0"/>
                <a:cs typeface="Times New Roman" panose="02020603050405020304" pitchFamily="18" charset="0"/>
              </a:rPr>
              <a:t>in one half life, half of the gold transmuted.</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400081"/>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752381"/>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991988"/>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971520"/>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77916" y="1428942"/>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0000FF"/>
                </a:solidFill>
                <a:latin typeface="Times New Roman" panose="02020603050405020304" pitchFamily="18" charset="0"/>
                <a:cs typeface="Times New Roman" panose="02020603050405020304" pitchFamily="18" charset="0"/>
              </a:rPr>
              <a:t>50 g</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4016514"/>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After 1 HL</a:t>
            </a:r>
          </a:p>
          <a:p>
            <a:pPr algn="ctr"/>
            <a:r>
              <a:rPr lang="en-US" sz="2000" dirty="0">
                <a:solidFill>
                  <a:srgbClr val="0000FF"/>
                </a:solidFill>
                <a:latin typeface="Times New Roman" panose="02020603050405020304" pitchFamily="18" charset="0"/>
                <a:cs typeface="Times New Roman" panose="02020603050405020304" pitchFamily="18" charset="0"/>
              </a:rPr>
              <a:t>2.695 days</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Only ½ of the gold is left</a:t>
            </a:r>
          </a:p>
        </p:txBody>
      </p:sp>
    </p:spTree>
    <p:extLst>
      <p:ext uri="{BB962C8B-B14F-4D97-AF65-F5344CB8AC3E}">
        <p14:creationId xmlns:p14="http://schemas.microsoft.com/office/powerpoint/2010/main" val="759325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56.  After 2 half lives, another half of the remaining gold</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transmuted too.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400081"/>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752381"/>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991988"/>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971520"/>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428942"/>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000000"/>
                </a:solidFill>
                <a:latin typeface="Times New Roman" panose="02020603050405020304" pitchFamily="18" charset="0"/>
                <a:cs typeface="Times New Roman" panose="02020603050405020304" pitchFamily="18" charset="0"/>
              </a:rPr>
              <a:t>50 g</a:t>
            </a:r>
            <a:br>
              <a:rPr lang="en-US" sz="20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4016514"/>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4014389"/>
            <a:ext cx="1371594" cy="1938992"/>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After 2 HL</a:t>
            </a:r>
          </a:p>
          <a:p>
            <a:pPr algn="ctr"/>
            <a:r>
              <a:rPr lang="en-US" sz="2000" dirty="0">
                <a:solidFill>
                  <a:srgbClr val="FF0000"/>
                </a:solidFill>
                <a:latin typeface="Times New Roman" panose="02020603050405020304" pitchFamily="18" charset="0"/>
                <a:cs typeface="Times New Roman" panose="02020603050405020304" pitchFamily="18" charset="0"/>
              </a:rPr>
              <a:t>5.390 days</a:t>
            </a:r>
          </a:p>
          <a:p>
            <a:pPr algn="ct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dirty="0">
                <a:solidFill>
                  <a:srgbClr val="FF0000"/>
                </a:solidFill>
                <a:latin typeface="Times New Roman" panose="02020603050405020304" pitchFamily="18" charset="0"/>
                <a:cs typeface="Times New Roman" panose="02020603050405020304" pitchFamily="18" charset="0"/>
              </a:rPr>
              <a:t>Only ¼ of the gold is left</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1382775"/>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Tree>
    <p:extLst>
      <p:ext uri="{BB962C8B-B14F-4D97-AF65-F5344CB8AC3E}">
        <p14:creationId xmlns:p14="http://schemas.microsoft.com/office/powerpoint/2010/main" val="26433331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56.  After 3 half lives pass, we have yet ANOTHER HALF of the gold transmuting away… </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400081"/>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752381"/>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991988"/>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971520"/>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428942"/>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50 g</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4016514"/>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4014389"/>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2 HL</a:t>
            </a:r>
          </a:p>
          <a:p>
            <a:pPr algn="ctr"/>
            <a:r>
              <a:rPr lang="en-US" sz="2000" dirty="0">
                <a:latin typeface="Times New Roman" panose="02020603050405020304" pitchFamily="18" charset="0"/>
                <a:cs typeface="Times New Roman" panose="02020603050405020304" pitchFamily="18" charset="0"/>
              </a:rPr>
              <a:t>5.390 days</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1382775"/>
            <a:ext cx="1523981" cy="1323439"/>
          </a:xfrm>
          <a:prstGeom prst="rect">
            <a:avLst/>
          </a:prstGeom>
          <a:noFill/>
        </p:spPr>
        <p:txBody>
          <a:bodyPr wrap="square" rtlCol="0">
            <a:spAutoFit/>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25 g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Au-198 &amp; 75 g</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Hg-198</a:t>
            </a:r>
          </a:p>
        </p:txBody>
      </p:sp>
      <p:sp>
        <p:nvSpPr>
          <p:cNvPr id="22" name="TextBox 21">
            <a:extLst>
              <a:ext uri="{FF2B5EF4-FFF2-40B4-BE49-F238E27FC236}">
                <a16:creationId xmlns:a16="http://schemas.microsoft.com/office/drawing/2014/main" id="{0BB8474E-8988-4CDB-A625-3D559485CE0C}"/>
              </a:ext>
            </a:extLst>
          </p:cNvPr>
          <p:cNvSpPr txBox="1"/>
          <p:nvPr/>
        </p:nvSpPr>
        <p:spPr>
          <a:xfrm>
            <a:off x="5029203" y="3974342"/>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After 3 HL</a:t>
            </a:r>
          </a:p>
          <a:p>
            <a:pPr algn="ctr"/>
            <a:r>
              <a:rPr lang="en-US" sz="2000" dirty="0">
                <a:solidFill>
                  <a:srgbClr val="0000FF"/>
                </a:solidFill>
                <a:latin typeface="Times New Roman" panose="02020603050405020304" pitchFamily="18" charset="0"/>
                <a:cs typeface="Times New Roman" panose="02020603050405020304" pitchFamily="18" charset="0"/>
              </a:rPr>
              <a:t>8.085 days</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Only </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8</a:t>
            </a:r>
            <a:r>
              <a:rPr lang="en-US" sz="2000" dirty="0">
                <a:solidFill>
                  <a:srgbClr val="0000FF"/>
                </a:solidFill>
                <a:latin typeface="Times New Roman" panose="02020603050405020304" pitchFamily="18" charset="0"/>
                <a:cs typeface="Times New Roman" panose="02020603050405020304" pitchFamily="18" charset="0"/>
              </a:rPr>
              <a:t> of the gold is left.  </a:t>
            </a:r>
          </a:p>
        </p:txBody>
      </p:sp>
      <p:sp>
        <p:nvSpPr>
          <p:cNvPr id="23" name="TextBox 22">
            <a:extLst>
              <a:ext uri="{FF2B5EF4-FFF2-40B4-BE49-F238E27FC236}">
                <a16:creationId xmlns:a16="http://schemas.microsoft.com/office/drawing/2014/main" id="{26DD6D56-9C15-47FA-8F57-215D70B5C1AA}"/>
              </a:ext>
            </a:extLst>
          </p:cNvPr>
          <p:cNvSpPr txBox="1"/>
          <p:nvPr/>
        </p:nvSpPr>
        <p:spPr>
          <a:xfrm>
            <a:off x="4953009" y="1405858"/>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0000FF"/>
                </a:solidFill>
                <a:latin typeface="Times New Roman" panose="02020603050405020304" pitchFamily="18" charset="0"/>
                <a:cs typeface="Times New Roman" panose="02020603050405020304" pitchFamily="18" charset="0"/>
              </a:rPr>
              <a:t>87.5 g</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Hg-198</a:t>
            </a:r>
          </a:p>
        </p:txBody>
      </p:sp>
    </p:spTree>
    <p:extLst>
      <p:ext uri="{BB962C8B-B14F-4D97-AF65-F5344CB8AC3E}">
        <p14:creationId xmlns:p14="http://schemas.microsoft.com/office/powerpoint/2010/main" val="30103257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56.  After 4 half lives pass, we have just half of a half of a half of a half, or </a:t>
            </a:r>
            <a:r>
              <a:rPr lang="en-US" altLang="en-US" sz="2800" baseline="30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baseline="-25000" dirty="0">
                <a:solidFill>
                  <a:srgbClr val="FF0000"/>
                </a:solidFill>
                <a:latin typeface="Times New Roman" panose="02020603050405020304" pitchFamily="18" charset="0"/>
                <a:cs typeface="Times New Roman" panose="02020603050405020304" pitchFamily="18" charset="0"/>
              </a:rPr>
              <a:t>16  </a:t>
            </a:r>
            <a:r>
              <a:rPr lang="en-US" altLang="en-US" sz="2800" dirty="0">
                <a:solidFill>
                  <a:srgbClr val="FF0000"/>
                </a:solidFill>
                <a:latin typeface="Times New Roman" panose="02020603050405020304" pitchFamily="18" charset="0"/>
                <a:cs typeface="Times New Roman" panose="02020603050405020304" pitchFamily="18" charset="0"/>
              </a:rPr>
              <a:t>of the original gold left.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400081"/>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752381"/>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991988"/>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971520"/>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428942"/>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50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4016514"/>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4014389"/>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2 HL</a:t>
            </a:r>
          </a:p>
          <a:p>
            <a:pPr algn="ctr"/>
            <a:r>
              <a:rPr lang="en-US" sz="2000" dirty="0">
                <a:latin typeface="Times New Roman" panose="02020603050405020304" pitchFamily="18" charset="0"/>
                <a:cs typeface="Times New Roman" panose="02020603050405020304" pitchFamily="18" charset="0"/>
              </a:rPr>
              <a:t>5.390 days</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1382775"/>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2" name="TextBox 21">
            <a:extLst>
              <a:ext uri="{FF2B5EF4-FFF2-40B4-BE49-F238E27FC236}">
                <a16:creationId xmlns:a16="http://schemas.microsoft.com/office/drawing/2014/main" id="{0BB8474E-8988-4CDB-A625-3D559485CE0C}"/>
              </a:ext>
            </a:extLst>
          </p:cNvPr>
          <p:cNvSpPr txBox="1"/>
          <p:nvPr/>
        </p:nvSpPr>
        <p:spPr>
          <a:xfrm>
            <a:off x="5029203" y="3974342"/>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3 HL</a:t>
            </a:r>
          </a:p>
          <a:p>
            <a:pPr algn="ctr"/>
            <a:r>
              <a:rPr lang="en-US" sz="2000" dirty="0">
                <a:latin typeface="Times New Roman" panose="02020603050405020304" pitchFamily="18" charset="0"/>
                <a:cs typeface="Times New Roman" panose="02020603050405020304" pitchFamily="18" charset="0"/>
              </a:rPr>
              <a:t>8.085 days</a:t>
            </a:r>
          </a:p>
        </p:txBody>
      </p:sp>
      <p:sp>
        <p:nvSpPr>
          <p:cNvPr id="23" name="TextBox 22">
            <a:extLst>
              <a:ext uri="{FF2B5EF4-FFF2-40B4-BE49-F238E27FC236}">
                <a16:creationId xmlns:a16="http://schemas.microsoft.com/office/drawing/2014/main" id="{26DD6D56-9C15-47FA-8F57-215D70B5C1AA}"/>
              </a:ext>
            </a:extLst>
          </p:cNvPr>
          <p:cNvSpPr txBox="1"/>
          <p:nvPr/>
        </p:nvSpPr>
        <p:spPr>
          <a:xfrm>
            <a:off x="4953009" y="1405858"/>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000000"/>
                </a:solidFill>
                <a:latin typeface="Times New Roman" panose="02020603050405020304" pitchFamily="18" charset="0"/>
                <a:cs typeface="Times New Roman" panose="02020603050405020304" pitchFamily="18" charset="0"/>
              </a:rPr>
              <a:t>87.5 g</a:t>
            </a:r>
            <a:br>
              <a:rPr lang="en-US" sz="20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Hg-198</a:t>
            </a:r>
          </a:p>
        </p:txBody>
      </p:sp>
      <p:sp>
        <p:nvSpPr>
          <p:cNvPr id="24" name="TextBox 23">
            <a:extLst>
              <a:ext uri="{FF2B5EF4-FFF2-40B4-BE49-F238E27FC236}">
                <a16:creationId xmlns:a16="http://schemas.microsoft.com/office/drawing/2014/main" id="{496FA851-55BB-4E63-AA13-6140D391BDB1}"/>
              </a:ext>
            </a:extLst>
          </p:cNvPr>
          <p:cNvSpPr txBox="1"/>
          <p:nvPr/>
        </p:nvSpPr>
        <p:spPr>
          <a:xfrm>
            <a:off x="6736625" y="1428941"/>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6.25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93.75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5" name="TextBox 24">
            <a:extLst>
              <a:ext uri="{FF2B5EF4-FFF2-40B4-BE49-F238E27FC236}">
                <a16:creationId xmlns:a16="http://schemas.microsoft.com/office/drawing/2014/main" id="{3C261483-CE04-4FBB-AB62-68AC9A4F0676}"/>
              </a:ext>
            </a:extLst>
          </p:cNvPr>
          <p:cNvSpPr txBox="1"/>
          <p:nvPr/>
        </p:nvSpPr>
        <p:spPr>
          <a:xfrm>
            <a:off x="6730983" y="4014389"/>
            <a:ext cx="1371594" cy="1938992"/>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After 4 HL</a:t>
            </a:r>
          </a:p>
          <a:p>
            <a:pPr algn="ctr"/>
            <a:r>
              <a:rPr lang="en-US" sz="2000" dirty="0">
                <a:solidFill>
                  <a:srgbClr val="FF0000"/>
                </a:solidFill>
                <a:latin typeface="Times New Roman" panose="02020603050405020304" pitchFamily="18" charset="0"/>
                <a:cs typeface="Times New Roman" panose="02020603050405020304" pitchFamily="18" charset="0"/>
              </a:rPr>
              <a:t>10.78 days</a:t>
            </a:r>
          </a:p>
          <a:p>
            <a:pPr algn="ct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dirty="0">
                <a:solidFill>
                  <a:srgbClr val="FF0000"/>
                </a:solidFill>
                <a:latin typeface="Times New Roman" panose="02020603050405020304" pitchFamily="18" charset="0"/>
                <a:cs typeface="Times New Roman" panose="02020603050405020304" pitchFamily="18" charset="0"/>
              </a:rPr>
              <a:t>Only </a:t>
            </a:r>
            <a:r>
              <a:rPr lang="en-US" sz="2000" baseline="3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a:t>
            </a:r>
            <a:r>
              <a:rPr lang="en-US" sz="2000" baseline="-25000" dirty="0">
                <a:solidFill>
                  <a:srgbClr val="FF0000"/>
                </a:solidFill>
                <a:latin typeface="Times New Roman" panose="02020603050405020304" pitchFamily="18" charset="0"/>
                <a:cs typeface="Times New Roman" panose="02020603050405020304" pitchFamily="18" charset="0"/>
              </a:rPr>
              <a:t>16</a:t>
            </a:r>
            <a:r>
              <a:rPr lang="en-US" sz="2000" dirty="0">
                <a:solidFill>
                  <a:srgbClr val="FF0000"/>
                </a:solidFill>
                <a:latin typeface="Times New Roman" panose="02020603050405020304" pitchFamily="18" charset="0"/>
                <a:cs typeface="Times New Roman" panose="02020603050405020304" pitchFamily="18" charset="0"/>
              </a:rPr>
              <a:t>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of the gold is left. </a:t>
            </a:r>
          </a:p>
        </p:txBody>
      </p:sp>
    </p:spTree>
    <p:extLst>
      <p:ext uri="{BB962C8B-B14F-4D97-AF65-F5344CB8AC3E}">
        <p14:creationId xmlns:p14="http://schemas.microsoft.com/office/powerpoint/2010/main" val="2187139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57.  That ALSO means…</a:t>
            </a:r>
            <a:r>
              <a:rPr lang="en-US"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009900"/>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362200"/>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601807"/>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581339"/>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038761"/>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50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3626333"/>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 name="TextBox 1">
            <a:extLst>
              <a:ext uri="{FF2B5EF4-FFF2-40B4-BE49-F238E27FC236}">
                <a16:creationId xmlns:a16="http://schemas.microsoft.com/office/drawing/2014/main" id="{9FE0E38E-E7A9-4B4B-9D4F-D09CA402FF52}"/>
              </a:ext>
            </a:extLst>
          </p:cNvPr>
          <p:cNvSpPr txBox="1"/>
          <p:nvPr/>
        </p:nvSpPr>
        <p:spPr>
          <a:xfrm>
            <a:off x="457200" y="4709635"/>
            <a:ext cx="914400" cy="707886"/>
          </a:xfrm>
          <a:prstGeom prst="rect">
            <a:avLst/>
          </a:prstGeom>
          <a:no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100%</a:t>
            </a:r>
          </a:p>
          <a:p>
            <a:pPr algn="ct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B7701EA-C1C9-4B63-86FF-778936138476}"/>
              </a:ext>
            </a:extLst>
          </p:cNvPr>
          <p:cNvSpPr txBox="1"/>
          <p:nvPr/>
        </p:nvSpPr>
        <p:spPr>
          <a:xfrm>
            <a:off x="15423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50%</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2</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0411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57.  That ALSO means…</a:t>
            </a:r>
            <a:r>
              <a:rPr lang="en-US"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009900"/>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362200"/>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601807"/>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581339"/>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038761"/>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50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3626333"/>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3624208"/>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2 HL</a:t>
            </a:r>
          </a:p>
          <a:p>
            <a:pPr algn="ctr"/>
            <a:r>
              <a:rPr lang="en-US" sz="2000" dirty="0">
                <a:latin typeface="Times New Roman" panose="02020603050405020304" pitchFamily="18" charset="0"/>
                <a:cs typeface="Times New Roman" panose="02020603050405020304" pitchFamily="18" charset="0"/>
              </a:rPr>
              <a:t>5.390 days</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992594"/>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 name="TextBox 1">
            <a:extLst>
              <a:ext uri="{FF2B5EF4-FFF2-40B4-BE49-F238E27FC236}">
                <a16:creationId xmlns:a16="http://schemas.microsoft.com/office/drawing/2014/main" id="{9FE0E38E-E7A9-4B4B-9D4F-D09CA402FF52}"/>
              </a:ext>
            </a:extLst>
          </p:cNvPr>
          <p:cNvSpPr txBox="1"/>
          <p:nvPr/>
        </p:nvSpPr>
        <p:spPr>
          <a:xfrm>
            <a:off x="457200" y="4709635"/>
            <a:ext cx="914400" cy="707886"/>
          </a:xfrm>
          <a:prstGeom prst="rect">
            <a:avLst/>
          </a:prstGeom>
          <a:no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100%</a:t>
            </a:r>
          </a:p>
          <a:p>
            <a:pPr algn="ct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B7701EA-C1C9-4B63-86FF-778936138476}"/>
              </a:ext>
            </a:extLst>
          </p:cNvPr>
          <p:cNvSpPr txBox="1"/>
          <p:nvPr/>
        </p:nvSpPr>
        <p:spPr>
          <a:xfrm>
            <a:off x="15423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50%</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2</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044D1DC-F10E-403C-8656-F80E4863CF7D}"/>
              </a:ext>
            </a:extLst>
          </p:cNvPr>
          <p:cNvSpPr txBox="1"/>
          <p:nvPr/>
        </p:nvSpPr>
        <p:spPr>
          <a:xfrm>
            <a:off x="34981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4</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3143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57.  That ALSO means…</a:t>
            </a:r>
            <a:r>
              <a:rPr lang="en-US"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009900"/>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362200"/>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601807"/>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581339"/>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038761"/>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50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3626333"/>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3624208"/>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2 HL</a:t>
            </a:r>
          </a:p>
          <a:p>
            <a:pPr algn="ctr"/>
            <a:r>
              <a:rPr lang="en-US" sz="2000" dirty="0">
                <a:latin typeface="Times New Roman" panose="02020603050405020304" pitchFamily="18" charset="0"/>
                <a:cs typeface="Times New Roman" panose="02020603050405020304" pitchFamily="18" charset="0"/>
              </a:rPr>
              <a:t>5.390 days</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992594"/>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2" name="TextBox 21">
            <a:extLst>
              <a:ext uri="{FF2B5EF4-FFF2-40B4-BE49-F238E27FC236}">
                <a16:creationId xmlns:a16="http://schemas.microsoft.com/office/drawing/2014/main" id="{0BB8474E-8988-4CDB-A625-3D559485CE0C}"/>
              </a:ext>
            </a:extLst>
          </p:cNvPr>
          <p:cNvSpPr txBox="1"/>
          <p:nvPr/>
        </p:nvSpPr>
        <p:spPr>
          <a:xfrm>
            <a:off x="5029203" y="3584161"/>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3 HL</a:t>
            </a:r>
          </a:p>
          <a:p>
            <a:pPr algn="ctr"/>
            <a:r>
              <a:rPr lang="en-US" sz="2000" dirty="0">
                <a:latin typeface="Times New Roman" panose="02020603050405020304" pitchFamily="18" charset="0"/>
                <a:cs typeface="Times New Roman" panose="02020603050405020304" pitchFamily="18" charset="0"/>
              </a:rPr>
              <a:t>8.085 days</a:t>
            </a:r>
          </a:p>
        </p:txBody>
      </p:sp>
      <p:sp>
        <p:nvSpPr>
          <p:cNvPr id="23" name="TextBox 22">
            <a:extLst>
              <a:ext uri="{FF2B5EF4-FFF2-40B4-BE49-F238E27FC236}">
                <a16:creationId xmlns:a16="http://schemas.microsoft.com/office/drawing/2014/main" id="{26DD6D56-9C15-47FA-8F57-215D70B5C1AA}"/>
              </a:ext>
            </a:extLst>
          </p:cNvPr>
          <p:cNvSpPr txBox="1"/>
          <p:nvPr/>
        </p:nvSpPr>
        <p:spPr>
          <a:xfrm>
            <a:off x="4953009" y="1015677"/>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87.5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 name="TextBox 1">
            <a:extLst>
              <a:ext uri="{FF2B5EF4-FFF2-40B4-BE49-F238E27FC236}">
                <a16:creationId xmlns:a16="http://schemas.microsoft.com/office/drawing/2014/main" id="{9FE0E38E-E7A9-4B4B-9D4F-D09CA402FF52}"/>
              </a:ext>
            </a:extLst>
          </p:cNvPr>
          <p:cNvSpPr txBox="1"/>
          <p:nvPr/>
        </p:nvSpPr>
        <p:spPr>
          <a:xfrm>
            <a:off x="457200" y="4709635"/>
            <a:ext cx="914400" cy="707886"/>
          </a:xfrm>
          <a:prstGeom prst="rect">
            <a:avLst/>
          </a:prstGeom>
          <a:no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100%</a:t>
            </a:r>
          </a:p>
          <a:p>
            <a:pPr algn="ct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B7701EA-C1C9-4B63-86FF-778936138476}"/>
              </a:ext>
            </a:extLst>
          </p:cNvPr>
          <p:cNvSpPr txBox="1"/>
          <p:nvPr/>
        </p:nvSpPr>
        <p:spPr>
          <a:xfrm>
            <a:off x="15423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50%</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2</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044D1DC-F10E-403C-8656-F80E4863CF7D}"/>
              </a:ext>
            </a:extLst>
          </p:cNvPr>
          <p:cNvSpPr txBox="1"/>
          <p:nvPr/>
        </p:nvSpPr>
        <p:spPr>
          <a:xfrm>
            <a:off x="34981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4</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ADD9F0B-10B8-4DEE-AA6A-C0B67AFFFD18}"/>
              </a:ext>
            </a:extLst>
          </p:cNvPr>
          <p:cNvSpPr txBox="1"/>
          <p:nvPr/>
        </p:nvSpPr>
        <p:spPr>
          <a:xfrm>
            <a:off x="5122329"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12.5%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8</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2628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57.  That ALSO means…</a:t>
            </a:r>
            <a:r>
              <a:rPr lang="en-US"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009900"/>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362200"/>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362200"/>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601807"/>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581339"/>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18" name="TextBox 17">
            <a:extLst>
              <a:ext uri="{FF2B5EF4-FFF2-40B4-BE49-F238E27FC236}">
                <a16:creationId xmlns:a16="http://schemas.microsoft.com/office/drawing/2014/main" id="{31224987-C3D5-497D-88F3-415948F18864}"/>
              </a:ext>
            </a:extLst>
          </p:cNvPr>
          <p:cNvSpPr txBox="1"/>
          <p:nvPr/>
        </p:nvSpPr>
        <p:spPr>
          <a:xfrm>
            <a:off x="1535289" y="1038761"/>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50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50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17" name="TextBox 16">
            <a:extLst>
              <a:ext uri="{FF2B5EF4-FFF2-40B4-BE49-F238E27FC236}">
                <a16:creationId xmlns:a16="http://schemas.microsoft.com/office/drawing/2014/main" id="{22E773A1-CC29-4A78-A3E0-34EAF58EED70}"/>
              </a:ext>
            </a:extLst>
          </p:cNvPr>
          <p:cNvSpPr txBox="1"/>
          <p:nvPr/>
        </p:nvSpPr>
        <p:spPr>
          <a:xfrm>
            <a:off x="1542340" y="3626333"/>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1 HL</a:t>
            </a:r>
          </a:p>
          <a:p>
            <a:pPr algn="ctr"/>
            <a:r>
              <a:rPr lang="en-US" sz="2000" dirty="0">
                <a:latin typeface="Times New Roman" panose="02020603050405020304" pitchFamily="18" charset="0"/>
                <a:cs typeface="Times New Roman" panose="02020603050405020304" pitchFamily="18" charset="0"/>
              </a:rPr>
              <a:t>2.695 days</a:t>
            </a:r>
          </a:p>
        </p:txBody>
      </p:sp>
      <p:sp>
        <p:nvSpPr>
          <p:cNvPr id="20" name="TextBox 19">
            <a:extLst>
              <a:ext uri="{FF2B5EF4-FFF2-40B4-BE49-F238E27FC236}">
                <a16:creationId xmlns:a16="http://schemas.microsoft.com/office/drawing/2014/main" id="{03ECB0D2-1C45-4384-9BF5-E3068ED2A1E9}"/>
              </a:ext>
            </a:extLst>
          </p:cNvPr>
          <p:cNvSpPr txBox="1"/>
          <p:nvPr/>
        </p:nvSpPr>
        <p:spPr>
          <a:xfrm>
            <a:off x="3505199" y="3624208"/>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2 HL</a:t>
            </a:r>
          </a:p>
          <a:p>
            <a:pPr algn="ctr"/>
            <a:r>
              <a:rPr lang="en-US" sz="2000" dirty="0">
                <a:latin typeface="Times New Roman" panose="02020603050405020304" pitchFamily="18" charset="0"/>
                <a:cs typeface="Times New Roman" panose="02020603050405020304" pitchFamily="18" charset="0"/>
              </a:rPr>
              <a:t>5.390 days</a:t>
            </a:r>
          </a:p>
        </p:txBody>
      </p:sp>
      <p:sp>
        <p:nvSpPr>
          <p:cNvPr id="21" name="TextBox 20">
            <a:extLst>
              <a:ext uri="{FF2B5EF4-FFF2-40B4-BE49-F238E27FC236}">
                <a16:creationId xmlns:a16="http://schemas.microsoft.com/office/drawing/2014/main" id="{48432217-F400-4F68-A07A-2954FC5A8F8D}"/>
              </a:ext>
            </a:extLst>
          </p:cNvPr>
          <p:cNvSpPr txBox="1"/>
          <p:nvPr/>
        </p:nvSpPr>
        <p:spPr>
          <a:xfrm>
            <a:off x="3358454" y="992594"/>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2" name="TextBox 21">
            <a:extLst>
              <a:ext uri="{FF2B5EF4-FFF2-40B4-BE49-F238E27FC236}">
                <a16:creationId xmlns:a16="http://schemas.microsoft.com/office/drawing/2014/main" id="{0BB8474E-8988-4CDB-A625-3D559485CE0C}"/>
              </a:ext>
            </a:extLst>
          </p:cNvPr>
          <p:cNvSpPr txBox="1"/>
          <p:nvPr/>
        </p:nvSpPr>
        <p:spPr>
          <a:xfrm>
            <a:off x="5029203" y="3584161"/>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3 HL</a:t>
            </a:r>
          </a:p>
          <a:p>
            <a:pPr algn="ctr"/>
            <a:r>
              <a:rPr lang="en-US" sz="2000" dirty="0">
                <a:latin typeface="Times New Roman" panose="02020603050405020304" pitchFamily="18" charset="0"/>
                <a:cs typeface="Times New Roman" panose="02020603050405020304" pitchFamily="18" charset="0"/>
              </a:rPr>
              <a:t>8.085 days</a:t>
            </a:r>
          </a:p>
        </p:txBody>
      </p:sp>
      <p:sp>
        <p:nvSpPr>
          <p:cNvPr id="23" name="TextBox 22">
            <a:extLst>
              <a:ext uri="{FF2B5EF4-FFF2-40B4-BE49-F238E27FC236}">
                <a16:creationId xmlns:a16="http://schemas.microsoft.com/office/drawing/2014/main" id="{26DD6D56-9C15-47FA-8F57-215D70B5C1AA}"/>
              </a:ext>
            </a:extLst>
          </p:cNvPr>
          <p:cNvSpPr txBox="1"/>
          <p:nvPr/>
        </p:nvSpPr>
        <p:spPr>
          <a:xfrm>
            <a:off x="4953009" y="1015677"/>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87.5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4" name="TextBox 23">
            <a:extLst>
              <a:ext uri="{FF2B5EF4-FFF2-40B4-BE49-F238E27FC236}">
                <a16:creationId xmlns:a16="http://schemas.microsoft.com/office/drawing/2014/main" id="{496FA851-55BB-4E63-AA13-6140D391BDB1}"/>
              </a:ext>
            </a:extLst>
          </p:cNvPr>
          <p:cNvSpPr txBox="1"/>
          <p:nvPr/>
        </p:nvSpPr>
        <p:spPr>
          <a:xfrm>
            <a:off x="6736625" y="1038760"/>
            <a:ext cx="1523981"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6.25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 &amp; </a:t>
            </a:r>
            <a:r>
              <a:rPr lang="en-US" sz="2000" dirty="0">
                <a:solidFill>
                  <a:srgbClr val="FF0000"/>
                </a:solidFill>
                <a:latin typeface="Times New Roman" panose="02020603050405020304" pitchFamily="18" charset="0"/>
                <a:cs typeface="Times New Roman" panose="02020603050405020304" pitchFamily="18" charset="0"/>
              </a:rPr>
              <a:t>93.75 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Hg-198</a:t>
            </a:r>
          </a:p>
        </p:txBody>
      </p:sp>
      <p:sp>
        <p:nvSpPr>
          <p:cNvPr id="25" name="TextBox 24">
            <a:extLst>
              <a:ext uri="{FF2B5EF4-FFF2-40B4-BE49-F238E27FC236}">
                <a16:creationId xmlns:a16="http://schemas.microsoft.com/office/drawing/2014/main" id="{3C261483-CE04-4FBB-AB62-68AC9A4F0676}"/>
              </a:ext>
            </a:extLst>
          </p:cNvPr>
          <p:cNvSpPr txBox="1"/>
          <p:nvPr/>
        </p:nvSpPr>
        <p:spPr>
          <a:xfrm>
            <a:off x="6730983" y="3624208"/>
            <a:ext cx="137159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After 4 HL</a:t>
            </a:r>
          </a:p>
          <a:p>
            <a:pPr algn="ctr"/>
            <a:r>
              <a:rPr lang="en-US" sz="2000" dirty="0">
                <a:latin typeface="Times New Roman" panose="02020603050405020304" pitchFamily="18" charset="0"/>
                <a:cs typeface="Times New Roman" panose="02020603050405020304" pitchFamily="18" charset="0"/>
              </a:rPr>
              <a:t>10.78 days</a:t>
            </a:r>
          </a:p>
        </p:txBody>
      </p:sp>
      <p:sp>
        <p:nvSpPr>
          <p:cNvPr id="2" name="TextBox 1">
            <a:extLst>
              <a:ext uri="{FF2B5EF4-FFF2-40B4-BE49-F238E27FC236}">
                <a16:creationId xmlns:a16="http://schemas.microsoft.com/office/drawing/2014/main" id="{9FE0E38E-E7A9-4B4B-9D4F-D09CA402FF52}"/>
              </a:ext>
            </a:extLst>
          </p:cNvPr>
          <p:cNvSpPr txBox="1"/>
          <p:nvPr/>
        </p:nvSpPr>
        <p:spPr>
          <a:xfrm>
            <a:off x="457200" y="4709635"/>
            <a:ext cx="914400" cy="707886"/>
          </a:xfrm>
          <a:prstGeom prst="rect">
            <a:avLst/>
          </a:prstGeom>
          <a:no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100%</a:t>
            </a:r>
          </a:p>
          <a:p>
            <a:pPr algn="ct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B7701EA-C1C9-4B63-86FF-778936138476}"/>
              </a:ext>
            </a:extLst>
          </p:cNvPr>
          <p:cNvSpPr txBox="1"/>
          <p:nvPr/>
        </p:nvSpPr>
        <p:spPr>
          <a:xfrm>
            <a:off x="15423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50%</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2</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044D1DC-F10E-403C-8656-F80E4863CF7D}"/>
              </a:ext>
            </a:extLst>
          </p:cNvPr>
          <p:cNvSpPr txBox="1"/>
          <p:nvPr/>
        </p:nvSpPr>
        <p:spPr>
          <a:xfrm>
            <a:off x="3498140"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4</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ADD9F0B-10B8-4DEE-AA6A-C0B67AFFFD18}"/>
              </a:ext>
            </a:extLst>
          </p:cNvPr>
          <p:cNvSpPr txBox="1"/>
          <p:nvPr/>
        </p:nvSpPr>
        <p:spPr>
          <a:xfrm>
            <a:off x="5122329"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12.5%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8</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7170E99-CECC-4DDD-8A7B-B051D7263F89}"/>
              </a:ext>
            </a:extLst>
          </p:cNvPr>
          <p:cNvSpPr txBox="1"/>
          <p:nvPr/>
        </p:nvSpPr>
        <p:spPr>
          <a:xfrm>
            <a:off x="6812818" y="4709635"/>
            <a:ext cx="1371594" cy="1938992"/>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6.25%</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dirty="0">
                <a:solidFill>
                  <a:srgbClr val="0000FF"/>
                </a:solidFill>
                <a:latin typeface="Times New Roman" panose="02020603050405020304" pitchFamily="18" charset="0"/>
                <a:cs typeface="Times New Roman" panose="02020603050405020304" pitchFamily="18" charset="0"/>
              </a:rPr>
              <a:t>Or</a:t>
            </a:r>
          </a:p>
          <a:p>
            <a:pPr algn="ctr"/>
            <a:endParaRPr lang="en-US" sz="2000" dirty="0">
              <a:solidFill>
                <a:srgbClr val="0000FF"/>
              </a:solidFill>
              <a:latin typeface="Times New Roman" panose="02020603050405020304" pitchFamily="18" charset="0"/>
              <a:cs typeface="Times New Roman" panose="02020603050405020304" pitchFamily="18" charset="0"/>
            </a:endParaRPr>
          </a:p>
          <a:p>
            <a:pPr algn="ct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a:t>
            </a:r>
            <a:r>
              <a:rPr lang="en-US" sz="2000" baseline="-25000" dirty="0">
                <a:solidFill>
                  <a:srgbClr val="0000FF"/>
                </a:solidFill>
                <a:latin typeface="Times New Roman" panose="02020603050405020304" pitchFamily="18" charset="0"/>
                <a:cs typeface="Times New Roman" panose="02020603050405020304" pitchFamily="18" charset="0"/>
              </a:rPr>
              <a:t>16</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unchanged</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2718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610B1-5113-4FB5-A2D4-22488CA5B398}"/>
              </a:ext>
            </a:extLst>
          </p:cNvPr>
          <p:cNvSpPr txBox="1"/>
          <p:nvPr/>
        </p:nvSpPr>
        <p:spPr>
          <a:xfrm>
            <a:off x="0" y="0"/>
            <a:ext cx="9144000" cy="6247864"/>
          </a:xfrm>
          <a:prstGeom prst="rect">
            <a:avLst/>
          </a:prstGeom>
          <a:noFill/>
        </p:spPr>
        <p:txBody>
          <a:bodyPr wrap="square" rtlCol="0">
            <a:spAutoFit/>
          </a:bodyPr>
          <a:lstStyle/>
          <a:p>
            <a:r>
              <a:rPr lang="en-US" sz="2800" dirty="0">
                <a:latin typeface="Comic Sans MS" panose="030F0702030302020204" pitchFamily="66" charset="0"/>
              </a:rPr>
              <a:t>In half life problems, first</a:t>
            </a:r>
          </a:p>
          <a:p>
            <a:pPr marL="342900" indent="-342900">
              <a:buAutoNum type="arabicPeriod"/>
            </a:pPr>
            <a:r>
              <a:rPr lang="en-US" sz="2800" dirty="0">
                <a:solidFill>
                  <a:srgbClr val="FF0000"/>
                </a:solidFill>
                <a:latin typeface="Comic Sans MS" panose="030F0702030302020204" pitchFamily="66" charset="0"/>
              </a:rPr>
              <a:t>Always make the T-chart.</a:t>
            </a:r>
          </a:p>
          <a:p>
            <a:pPr marL="342900" indent="-342900">
              <a:buAutoNum type="arabicPeriod"/>
            </a:pPr>
            <a:r>
              <a:rPr lang="en-US" sz="2800" dirty="0">
                <a:latin typeface="Comic Sans MS" panose="030F0702030302020204" pitchFamily="66" charset="0"/>
              </a:rPr>
              <a:t>You can solve for the percent transmuted, or percent left untransmuted.</a:t>
            </a:r>
          </a:p>
          <a:p>
            <a:pPr marL="342900" indent="-342900">
              <a:buAutoNum type="arabicPeriod"/>
            </a:pPr>
            <a:r>
              <a:rPr lang="en-US" sz="2800" dirty="0">
                <a:solidFill>
                  <a:srgbClr val="0000FF"/>
                </a:solidFill>
                <a:latin typeface="Comic Sans MS" panose="030F0702030302020204" pitchFamily="66" charset="0"/>
              </a:rPr>
              <a:t>You can solve for the grams transmuted, or grams left unchanged.</a:t>
            </a:r>
          </a:p>
          <a:p>
            <a:pPr marL="342900" indent="-342900">
              <a:buAutoNum type="arabicPeriod"/>
            </a:pPr>
            <a:r>
              <a:rPr lang="en-US" sz="2800" dirty="0">
                <a:latin typeface="Comic Sans MS" panose="030F0702030302020204" pitchFamily="66" charset="0"/>
              </a:rPr>
              <a:t>You can solve for the fraction transmuted, or the fraction left unchanged.</a:t>
            </a:r>
          </a:p>
          <a:p>
            <a:pPr marL="342900" indent="-342900">
              <a:buAutoNum type="arabicPeriod"/>
            </a:pPr>
            <a:r>
              <a:rPr lang="en-US" sz="2800" dirty="0">
                <a:solidFill>
                  <a:srgbClr val="FF0000"/>
                </a:solidFill>
                <a:latin typeface="Comic Sans MS" panose="030F0702030302020204" pitchFamily="66" charset="0"/>
              </a:rPr>
              <a:t>You could solve for the time in (seconds to years) that passed.</a:t>
            </a:r>
          </a:p>
          <a:p>
            <a:pPr marL="342900" indent="-342900">
              <a:buAutoNum type="arabicPeriod"/>
            </a:pPr>
            <a:r>
              <a:rPr lang="en-US" sz="2800" dirty="0">
                <a:latin typeface="Comic Sans MS" panose="030F0702030302020204" pitchFamily="66" charset="0"/>
              </a:rPr>
              <a:t>You could solve for how many more years until (something happens)</a:t>
            </a:r>
            <a:br>
              <a:rPr lang="en-US" sz="2800" dirty="0">
                <a:latin typeface="Comic Sans MS" panose="030F0702030302020204" pitchFamily="66" charset="0"/>
              </a:rPr>
            </a:br>
            <a:endParaRPr lang="en-US" sz="2800" dirty="0">
              <a:latin typeface="Comic Sans MS" panose="030F0702030302020204" pitchFamily="66" charset="0"/>
            </a:endParaRPr>
          </a:p>
          <a:p>
            <a:pPr marL="342900" indent="-342900">
              <a:buAutoNum type="arabicPeriod"/>
            </a:pPr>
            <a:r>
              <a:rPr lang="en-US" sz="3600" u="sng" dirty="0">
                <a:solidFill>
                  <a:srgbClr val="FF0000"/>
                </a:solidFill>
                <a:latin typeface="Comic Sans MS" panose="030F0702030302020204" pitchFamily="66" charset="0"/>
              </a:rPr>
              <a:t>It’s all math, and it’s all in the T-chart</a:t>
            </a:r>
            <a:r>
              <a:rPr lang="en-US" sz="3600"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18196359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830FC-1D9A-42F2-BD92-BC7CBFD87A59}"/>
              </a:ext>
            </a:extLst>
          </p:cNvPr>
          <p:cNvSpPr txBox="1"/>
          <p:nvPr/>
        </p:nvSpPr>
        <p:spPr>
          <a:xfrm>
            <a:off x="0" y="0"/>
            <a:ext cx="9144000" cy="5016758"/>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We will do what are called HALF LIFE PROBLEMS, our first one is coming up in a moment.  Since the radioactive isotopes will emit radiation (decay) at a very, very regular rate, there is SIMPLE math here.</a:t>
            </a:r>
          </a:p>
          <a:p>
            <a:endParaRPr lang="en-US" sz="1600" dirty="0">
              <a:solidFill>
                <a:srgbClr val="FF0000"/>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You MUST make a T-chart each time or you will likely get the problem incorrect.</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Finally, in high school,</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to keep the math even</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simpler, we will only do</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math on whole number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of half life increments.  </a:t>
            </a:r>
          </a:p>
        </p:txBody>
      </p:sp>
      <p:pic>
        <p:nvPicPr>
          <p:cNvPr id="1026" name="Picture 2" descr="Image result for half life nuclear chem">
            <a:extLst>
              <a:ext uri="{FF2B5EF4-FFF2-40B4-BE49-F238E27FC236}">
                <a16:creationId xmlns:a16="http://schemas.microsoft.com/office/drawing/2014/main" id="{E8EBB42E-7928-4ED2-B290-F59A094AB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8" r="13992"/>
          <a:stretch/>
        </p:blipFill>
        <p:spPr bwMode="auto">
          <a:xfrm>
            <a:off x="3753853" y="2667000"/>
            <a:ext cx="5390148"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8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61093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Lithium (p + n) mass:    </a:t>
            </a:r>
            <a:r>
              <a:rPr lang="en-US" sz="4400" dirty="0">
                <a:solidFill>
                  <a:srgbClr val="FF0000"/>
                </a:solidFill>
                <a:latin typeface="Times New Roman" panose="02020603050405020304" pitchFamily="18" charset="0"/>
                <a:cs typeface="Times New Roman" panose="02020603050405020304" pitchFamily="18" charset="0"/>
              </a:rPr>
              <a:t>7 AMU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minus the protons:     </a:t>
            </a:r>
            <a:r>
              <a:rPr lang="en-US" sz="11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  </a:t>
            </a:r>
            <a:r>
              <a:rPr lang="en-US" sz="4400" dirty="0">
                <a:solidFill>
                  <a:srgbClr val="0000FF"/>
                </a:solidFill>
                <a:latin typeface="Times New Roman" panose="02020603050405020304" pitchFamily="18" charset="0"/>
                <a:cs typeface="Times New Roman" panose="02020603050405020304" pitchFamily="18" charset="0"/>
              </a:rPr>
              <a:t>3 protons</a:t>
            </a:r>
            <a:br>
              <a:rPr lang="en-US" sz="44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t>
            </a:r>
            <a:r>
              <a:rPr lang="en-US" sz="7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br>
              <a:rPr lang="en-US" sz="800" dirty="0">
                <a:latin typeface="Times New Roman" panose="02020603050405020304" pitchFamily="18" charset="0"/>
                <a:cs typeface="Times New Roman" panose="02020603050405020304" pitchFamily="18" charset="0"/>
              </a:rPr>
            </a:br>
            <a:r>
              <a:rPr lang="en-US" sz="8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neutrons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42E48947-5269-4F84-A5D8-D763D133F028}"/>
              </a:ext>
            </a:extLst>
          </p:cNvPr>
          <p:cNvCxnSpPr/>
          <p:nvPr/>
        </p:nvCxnSpPr>
        <p:spPr>
          <a:xfrm>
            <a:off x="5486400" y="3048000"/>
            <a:ext cx="1828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9917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21220"/>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a:p>
            <a:pPr eaLnBrk="1" fontAlgn="base" hangingPunct="1">
              <a:spcBef>
                <a:spcPct val="50000"/>
              </a:spcBef>
              <a:spcAft>
                <a:spcPct val="0"/>
              </a:spcAft>
              <a:buFontTx/>
              <a:buNone/>
            </a:pPr>
            <a:r>
              <a:rPr lang="en-US" altLang="en-US" u="sng" dirty="0">
                <a:solidFill>
                  <a:srgbClr val="FF3300"/>
                </a:solidFill>
                <a:latin typeface="Times New Roman" panose="02020603050405020304" pitchFamily="18" charset="0"/>
                <a:cs typeface="Times New Roman" panose="02020603050405020304" pitchFamily="18" charset="0"/>
              </a:rPr>
              <a:t>Every ½ life problem demands</a:t>
            </a:r>
            <a:r>
              <a:rPr lang="en-US" altLang="en-US" dirty="0">
                <a:solidFill>
                  <a:srgbClr val="FF3300"/>
                </a:solidFill>
                <a:latin typeface="Times New Roman" panose="02020603050405020304" pitchFamily="18" charset="0"/>
                <a:cs typeface="Times New Roman" panose="02020603050405020304" pitchFamily="18" charset="0"/>
              </a:rPr>
              <a:t> you draw a T-Chart.</a:t>
            </a:r>
            <a:r>
              <a:rPr lang="en-US" altLang="en-US" dirty="0">
                <a:solidFill>
                  <a:srgbClr val="006600"/>
                </a:solidFill>
                <a:latin typeface="Times New Roman" panose="02020603050405020304" pitchFamily="18" charset="0"/>
                <a:cs typeface="Times New Roman" panose="02020603050405020304" pitchFamily="18" charset="0"/>
              </a:rPr>
              <a:t>  </a:t>
            </a:r>
            <a:br>
              <a:rPr lang="en-US" altLang="en-US" dirty="0">
                <a:solidFill>
                  <a:srgbClr val="006600"/>
                </a:solidFill>
                <a:latin typeface="Times New Roman" panose="02020603050405020304" pitchFamily="18" charset="0"/>
                <a:cs typeface="Times New Roman" panose="02020603050405020304" pitchFamily="18" charset="0"/>
              </a:rPr>
            </a:br>
            <a:r>
              <a:rPr lang="en-US" altLang="en-US" dirty="0">
                <a:solidFill>
                  <a:srgbClr val="000099"/>
                </a:solidFill>
                <a:latin typeface="Times New Roman" panose="02020603050405020304" pitchFamily="18" charset="0"/>
                <a:cs typeface="Times New Roman" panose="02020603050405020304" pitchFamily="18" charset="0"/>
              </a:rPr>
              <a:t>Every single one, even this one.</a:t>
            </a:r>
          </a:p>
        </p:txBody>
      </p:sp>
    </p:spTree>
    <p:extLst>
      <p:ext uri="{BB962C8B-B14F-4D97-AF65-F5344CB8AC3E}">
        <p14:creationId xmlns:p14="http://schemas.microsoft.com/office/powerpoint/2010/main" val="42909679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685800" y="2924175"/>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7" name="Line 5"/>
          <p:cNvSpPr>
            <a:spLocks noChangeShapeType="1"/>
          </p:cNvSpPr>
          <p:nvPr/>
        </p:nvSpPr>
        <p:spPr bwMode="auto">
          <a:xfrm>
            <a:off x="685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8" name="Text Box 6"/>
          <p:cNvSpPr txBox="1">
            <a:spLocks noChangeArrowheads="1"/>
          </p:cNvSpPr>
          <p:nvPr/>
        </p:nvSpPr>
        <p:spPr bwMode="auto">
          <a:xfrm>
            <a:off x="304800" y="2085975"/>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22.0 g</a:t>
            </a:r>
          </a:p>
        </p:txBody>
      </p:sp>
      <p:sp>
        <p:nvSpPr>
          <p:cNvPr id="11269" name="Text Box 7"/>
          <p:cNvSpPr txBox="1">
            <a:spLocks noChangeArrowheads="1"/>
          </p:cNvSpPr>
          <p:nvPr/>
        </p:nvSpPr>
        <p:spPr bwMode="auto">
          <a:xfrm>
            <a:off x="228600" y="3290887"/>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1270" name="Text Box 8"/>
          <p:cNvSpPr txBox="1">
            <a:spLocks noChangeArrowheads="1"/>
          </p:cNvSpPr>
          <p:nvPr/>
        </p:nvSpPr>
        <p:spPr bwMode="auto">
          <a:xfrm>
            <a:off x="0" y="523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p:txBody>
      </p:sp>
      <p:sp>
        <p:nvSpPr>
          <p:cNvPr id="11271" name="Line 9"/>
          <p:cNvSpPr>
            <a:spLocks noChangeShapeType="1"/>
          </p:cNvSpPr>
          <p:nvPr/>
        </p:nvSpPr>
        <p:spPr bwMode="auto">
          <a:xfrm>
            <a:off x="2590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4" name="Line 13"/>
          <p:cNvSpPr>
            <a:spLocks noChangeShapeType="1"/>
          </p:cNvSpPr>
          <p:nvPr/>
        </p:nvSpPr>
        <p:spPr bwMode="auto">
          <a:xfrm>
            <a:off x="41910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7" name="Line 16"/>
          <p:cNvSpPr>
            <a:spLocks noChangeShapeType="1"/>
          </p:cNvSpPr>
          <p:nvPr/>
        </p:nvSpPr>
        <p:spPr bwMode="auto">
          <a:xfrm>
            <a:off x="59436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80" name="Text Box 19"/>
          <p:cNvSpPr txBox="1">
            <a:spLocks noChangeArrowheads="1"/>
          </p:cNvSpPr>
          <p:nvPr/>
        </p:nvSpPr>
        <p:spPr bwMode="auto">
          <a:xfrm>
            <a:off x="0" y="411479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Times New Roman" panose="02020603050405020304" pitchFamily="18" charset="0"/>
                <a:cs typeface="Times New Roman" panose="02020603050405020304" pitchFamily="18" charset="0"/>
              </a:rPr>
              <a:t>This is how we start (every half life problem).  </a:t>
            </a:r>
          </a:p>
        </p:txBody>
      </p:sp>
    </p:spTree>
    <p:extLst>
      <p:ext uri="{BB962C8B-B14F-4D97-AF65-F5344CB8AC3E}">
        <p14:creationId xmlns:p14="http://schemas.microsoft.com/office/powerpoint/2010/main" val="2358661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685800" y="2924175"/>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7" name="Line 5"/>
          <p:cNvSpPr>
            <a:spLocks noChangeShapeType="1"/>
          </p:cNvSpPr>
          <p:nvPr/>
        </p:nvSpPr>
        <p:spPr bwMode="auto">
          <a:xfrm>
            <a:off x="685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8" name="Text Box 6"/>
          <p:cNvSpPr txBox="1">
            <a:spLocks noChangeArrowheads="1"/>
          </p:cNvSpPr>
          <p:nvPr/>
        </p:nvSpPr>
        <p:spPr bwMode="auto">
          <a:xfrm>
            <a:off x="304800" y="2085975"/>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22.0 g</a:t>
            </a:r>
          </a:p>
        </p:txBody>
      </p:sp>
      <p:sp>
        <p:nvSpPr>
          <p:cNvPr id="11269" name="Text Box 7"/>
          <p:cNvSpPr txBox="1">
            <a:spLocks noChangeArrowheads="1"/>
          </p:cNvSpPr>
          <p:nvPr/>
        </p:nvSpPr>
        <p:spPr bwMode="auto">
          <a:xfrm>
            <a:off x="228600" y="3290887"/>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1270" name="Text Box 8"/>
          <p:cNvSpPr txBox="1">
            <a:spLocks noChangeArrowheads="1"/>
          </p:cNvSpPr>
          <p:nvPr/>
        </p:nvSpPr>
        <p:spPr bwMode="auto">
          <a:xfrm>
            <a:off x="0" y="523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p:txBody>
      </p:sp>
      <p:sp>
        <p:nvSpPr>
          <p:cNvPr id="11271" name="Line 9"/>
          <p:cNvSpPr>
            <a:spLocks noChangeShapeType="1"/>
          </p:cNvSpPr>
          <p:nvPr/>
        </p:nvSpPr>
        <p:spPr bwMode="auto">
          <a:xfrm>
            <a:off x="2590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2" name="Rectangle 10"/>
          <p:cNvSpPr>
            <a:spLocks noChangeArrowheads="1"/>
          </p:cNvSpPr>
          <p:nvPr/>
        </p:nvSpPr>
        <p:spPr bwMode="auto">
          <a:xfrm>
            <a:off x="2057400" y="3305175"/>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1 half life</a:t>
            </a:r>
          </a:p>
        </p:txBody>
      </p:sp>
      <p:sp>
        <p:nvSpPr>
          <p:cNvPr id="11273" name="Rectangle 11"/>
          <p:cNvSpPr>
            <a:spLocks noChangeArrowheads="1"/>
          </p:cNvSpPr>
          <p:nvPr/>
        </p:nvSpPr>
        <p:spPr bwMode="auto">
          <a:xfrm>
            <a:off x="2209800" y="2162175"/>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11.0 g</a:t>
            </a:r>
          </a:p>
        </p:txBody>
      </p:sp>
      <p:sp>
        <p:nvSpPr>
          <p:cNvPr id="11274" name="Line 13"/>
          <p:cNvSpPr>
            <a:spLocks noChangeShapeType="1"/>
          </p:cNvSpPr>
          <p:nvPr/>
        </p:nvSpPr>
        <p:spPr bwMode="auto">
          <a:xfrm>
            <a:off x="41910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7" name="Line 16"/>
          <p:cNvSpPr>
            <a:spLocks noChangeShapeType="1"/>
          </p:cNvSpPr>
          <p:nvPr/>
        </p:nvSpPr>
        <p:spPr bwMode="auto">
          <a:xfrm>
            <a:off x="59436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80" name="Text Box 19"/>
          <p:cNvSpPr txBox="1">
            <a:spLocks noChangeArrowheads="1"/>
          </p:cNvSpPr>
          <p:nvPr/>
        </p:nvSpPr>
        <p:spPr bwMode="auto">
          <a:xfrm>
            <a:off x="0" y="4114798"/>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FF0000"/>
                </a:solidFill>
                <a:latin typeface="Times New Roman" panose="02020603050405020304" pitchFamily="18" charset="0"/>
                <a:cs typeface="Times New Roman" panose="02020603050405020304" pitchFamily="18" charset="0"/>
              </a:rPr>
              <a:t>In one half life you have only 11.0 grams,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or half of the starting 22.0 grams.    </a:t>
            </a:r>
          </a:p>
        </p:txBody>
      </p:sp>
    </p:spTree>
    <p:extLst>
      <p:ext uri="{BB962C8B-B14F-4D97-AF65-F5344CB8AC3E}">
        <p14:creationId xmlns:p14="http://schemas.microsoft.com/office/powerpoint/2010/main" val="14514097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685800" y="2924175"/>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7" name="Line 5"/>
          <p:cNvSpPr>
            <a:spLocks noChangeShapeType="1"/>
          </p:cNvSpPr>
          <p:nvPr/>
        </p:nvSpPr>
        <p:spPr bwMode="auto">
          <a:xfrm>
            <a:off x="685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8" name="Text Box 6"/>
          <p:cNvSpPr txBox="1">
            <a:spLocks noChangeArrowheads="1"/>
          </p:cNvSpPr>
          <p:nvPr/>
        </p:nvSpPr>
        <p:spPr bwMode="auto">
          <a:xfrm>
            <a:off x="304800" y="2085975"/>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22.0 g</a:t>
            </a:r>
          </a:p>
        </p:txBody>
      </p:sp>
      <p:sp>
        <p:nvSpPr>
          <p:cNvPr id="11269" name="Text Box 7"/>
          <p:cNvSpPr txBox="1">
            <a:spLocks noChangeArrowheads="1"/>
          </p:cNvSpPr>
          <p:nvPr/>
        </p:nvSpPr>
        <p:spPr bwMode="auto">
          <a:xfrm>
            <a:off x="228600" y="3290887"/>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1270" name="Text Box 8"/>
          <p:cNvSpPr txBox="1">
            <a:spLocks noChangeArrowheads="1"/>
          </p:cNvSpPr>
          <p:nvPr/>
        </p:nvSpPr>
        <p:spPr bwMode="auto">
          <a:xfrm>
            <a:off x="0" y="523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p:txBody>
      </p:sp>
      <p:sp>
        <p:nvSpPr>
          <p:cNvPr id="11271" name="Line 9"/>
          <p:cNvSpPr>
            <a:spLocks noChangeShapeType="1"/>
          </p:cNvSpPr>
          <p:nvPr/>
        </p:nvSpPr>
        <p:spPr bwMode="auto">
          <a:xfrm>
            <a:off x="2590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2" name="Rectangle 10"/>
          <p:cNvSpPr>
            <a:spLocks noChangeArrowheads="1"/>
          </p:cNvSpPr>
          <p:nvPr/>
        </p:nvSpPr>
        <p:spPr bwMode="auto">
          <a:xfrm>
            <a:off x="2057400" y="3305175"/>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 half life</a:t>
            </a:r>
          </a:p>
        </p:txBody>
      </p:sp>
      <p:sp>
        <p:nvSpPr>
          <p:cNvPr id="11273" name="Rectangle 11"/>
          <p:cNvSpPr>
            <a:spLocks noChangeArrowheads="1"/>
          </p:cNvSpPr>
          <p:nvPr/>
        </p:nvSpPr>
        <p:spPr bwMode="auto">
          <a:xfrm>
            <a:off x="2209800" y="2162175"/>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11.0 g</a:t>
            </a:r>
          </a:p>
        </p:txBody>
      </p:sp>
      <p:sp>
        <p:nvSpPr>
          <p:cNvPr id="11274" name="Line 13"/>
          <p:cNvSpPr>
            <a:spLocks noChangeShapeType="1"/>
          </p:cNvSpPr>
          <p:nvPr/>
        </p:nvSpPr>
        <p:spPr bwMode="auto">
          <a:xfrm>
            <a:off x="41910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5" name="Rectangle 14"/>
          <p:cNvSpPr>
            <a:spLocks noChangeArrowheads="1"/>
          </p:cNvSpPr>
          <p:nvPr/>
        </p:nvSpPr>
        <p:spPr bwMode="auto">
          <a:xfrm>
            <a:off x="3505200" y="3443287"/>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FF"/>
                </a:solidFill>
              </a:rPr>
              <a:t>2 half lives</a:t>
            </a:r>
          </a:p>
        </p:txBody>
      </p:sp>
      <p:sp>
        <p:nvSpPr>
          <p:cNvPr id="11276" name="Rectangle 15"/>
          <p:cNvSpPr>
            <a:spLocks noChangeArrowheads="1"/>
          </p:cNvSpPr>
          <p:nvPr/>
        </p:nvSpPr>
        <p:spPr bwMode="auto">
          <a:xfrm>
            <a:off x="3733800" y="2147887"/>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FF"/>
                </a:solidFill>
              </a:rPr>
              <a:t>5.50 g</a:t>
            </a:r>
          </a:p>
        </p:txBody>
      </p:sp>
      <p:sp>
        <p:nvSpPr>
          <p:cNvPr id="11277" name="Line 16"/>
          <p:cNvSpPr>
            <a:spLocks noChangeShapeType="1"/>
          </p:cNvSpPr>
          <p:nvPr/>
        </p:nvSpPr>
        <p:spPr bwMode="auto">
          <a:xfrm>
            <a:off x="59436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80" name="Text Box 19"/>
          <p:cNvSpPr txBox="1">
            <a:spLocks noChangeArrowheads="1"/>
          </p:cNvSpPr>
          <p:nvPr/>
        </p:nvSpPr>
        <p:spPr bwMode="auto">
          <a:xfrm>
            <a:off x="-19050" y="4976955"/>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dirty="0">
                <a:solidFill>
                  <a:srgbClr val="0000FF"/>
                </a:solidFill>
                <a:latin typeface="Times New Roman" panose="02020603050405020304" pitchFamily="18" charset="0"/>
                <a:cs typeface="Times New Roman" panose="02020603050405020304" pitchFamily="18" charset="0"/>
              </a:rPr>
              <a:t>After 2 Half-lives, the original mass of C-14 has transmuted into just 5.50 grams.</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263146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685800" y="2924175"/>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7" name="Line 5"/>
          <p:cNvSpPr>
            <a:spLocks noChangeShapeType="1"/>
          </p:cNvSpPr>
          <p:nvPr/>
        </p:nvSpPr>
        <p:spPr bwMode="auto">
          <a:xfrm>
            <a:off x="685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8" name="Text Box 6"/>
          <p:cNvSpPr txBox="1">
            <a:spLocks noChangeArrowheads="1"/>
          </p:cNvSpPr>
          <p:nvPr/>
        </p:nvSpPr>
        <p:spPr bwMode="auto">
          <a:xfrm>
            <a:off x="304800" y="2085975"/>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22.0 g</a:t>
            </a:r>
          </a:p>
        </p:txBody>
      </p:sp>
      <p:sp>
        <p:nvSpPr>
          <p:cNvPr id="11269" name="Text Box 7"/>
          <p:cNvSpPr txBox="1">
            <a:spLocks noChangeArrowheads="1"/>
          </p:cNvSpPr>
          <p:nvPr/>
        </p:nvSpPr>
        <p:spPr bwMode="auto">
          <a:xfrm>
            <a:off x="228600" y="3290887"/>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1270" name="Text Box 8"/>
          <p:cNvSpPr txBox="1">
            <a:spLocks noChangeArrowheads="1"/>
          </p:cNvSpPr>
          <p:nvPr/>
        </p:nvSpPr>
        <p:spPr bwMode="auto">
          <a:xfrm>
            <a:off x="0" y="523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p:txBody>
      </p:sp>
      <p:sp>
        <p:nvSpPr>
          <p:cNvPr id="11271" name="Line 9"/>
          <p:cNvSpPr>
            <a:spLocks noChangeShapeType="1"/>
          </p:cNvSpPr>
          <p:nvPr/>
        </p:nvSpPr>
        <p:spPr bwMode="auto">
          <a:xfrm>
            <a:off x="2590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2" name="Rectangle 10"/>
          <p:cNvSpPr>
            <a:spLocks noChangeArrowheads="1"/>
          </p:cNvSpPr>
          <p:nvPr/>
        </p:nvSpPr>
        <p:spPr bwMode="auto">
          <a:xfrm>
            <a:off x="2057400" y="3305175"/>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 half life</a:t>
            </a:r>
          </a:p>
        </p:txBody>
      </p:sp>
      <p:sp>
        <p:nvSpPr>
          <p:cNvPr id="11273" name="Rectangle 11"/>
          <p:cNvSpPr>
            <a:spLocks noChangeArrowheads="1"/>
          </p:cNvSpPr>
          <p:nvPr/>
        </p:nvSpPr>
        <p:spPr bwMode="auto">
          <a:xfrm>
            <a:off x="2209800" y="2162175"/>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11.0 g</a:t>
            </a:r>
          </a:p>
        </p:txBody>
      </p:sp>
      <p:sp>
        <p:nvSpPr>
          <p:cNvPr id="11274" name="Line 13"/>
          <p:cNvSpPr>
            <a:spLocks noChangeShapeType="1"/>
          </p:cNvSpPr>
          <p:nvPr/>
        </p:nvSpPr>
        <p:spPr bwMode="auto">
          <a:xfrm>
            <a:off x="41910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5" name="Rectangle 14"/>
          <p:cNvSpPr>
            <a:spLocks noChangeArrowheads="1"/>
          </p:cNvSpPr>
          <p:nvPr/>
        </p:nvSpPr>
        <p:spPr bwMode="auto">
          <a:xfrm>
            <a:off x="3505200" y="3443287"/>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 half lives</a:t>
            </a:r>
          </a:p>
        </p:txBody>
      </p:sp>
      <p:sp>
        <p:nvSpPr>
          <p:cNvPr id="11276" name="Rectangle 15"/>
          <p:cNvSpPr>
            <a:spLocks noChangeArrowheads="1"/>
          </p:cNvSpPr>
          <p:nvPr/>
        </p:nvSpPr>
        <p:spPr bwMode="auto">
          <a:xfrm>
            <a:off x="3733800" y="2147887"/>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5.50 g</a:t>
            </a:r>
          </a:p>
        </p:txBody>
      </p:sp>
      <p:sp>
        <p:nvSpPr>
          <p:cNvPr id="11277" name="Line 16"/>
          <p:cNvSpPr>
            <a:spLocks noChangeShapeType="1"/>
          </p:cNvSpPr>
          <p:nvPr/>
        </p:nvSpPr>
        <p:spPr bwMode="auto">
          <a:xfrm>
            <a:off x="59436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8" name="Rectangle 17"/>
          <p:cNvSpPr>
            <a:spLocks noChangeArrowheads="1"/>
          </p:cNvSpPr>
          <p:nvPr/>
        </p:nvSpPr>
        <p:spPr bwMode="auto">
          <a:xfrm>
            <a:off x="5334000" y="3367087"/>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3 half lives</a:t>
            </a:r>
          </a:p>
        </p:txBody>
      </p:sp>
      <p:sp>
        <p:nvSpPr>
          <p:cNvPr id="11279" name="Rectangle 18"/>
          <p:cNvSpPr>
            <a:spLocks noChangeArrowheads="1"/>
          </p:cNvSpPr>
          <p:nvPr/>
        </p:nvSpPr>
        <p:spPr bwMode="auto">
          <a:xfrm>
            <a:off x="5562600" y="2147887"/>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2.75 g</a:t>
            </a:r>
          </a:p>
        </p:txBody>
      </p:sp>
      <p:sp>
        <p:nvSpPr>
          <p:cNvPr id="11280" name="Text Box 19"/>
          <p:cNvSpPr txBox="1">
            <a:spLocks noChangeArrowheads="1"/>
          </p:cNvSpPr>
          <p:nvPr/>
        </p:nvSpPr>
        <p:spPr bwMode="auto">
          <a:xfrm>
            <a:off x="0" y="4114798"/>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After THREE Half-lives for 22.0 g of C-14 to transmutes so much that there is just 2.75 grams remaining unchanged.    </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FontTx/>
              <a:buNone/>
            </a:pPr>
            <a:r>
              <a:rPr lang="en-US" altLang="en-US" sz="2400" b="1" dirty="0">
                <a:solidFill>
                  <a:srgbClr val="0000FF"/>
                </a:solidFill>
                <a:latin typeface="Times New Roman" panose="02020603050405020304" pitchFamily="18" charset="0"/>
                <a:cs typeface="Times New Roman" panose="02020603050405020304" pitchFamily="18" charset="0"/>
              </a:rPr>
              <a:t>That means…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9480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685800" y="2924175"/>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7" name="Line 5"/>
          <p:cNvSpPr>
            <a:spLocks noChangeShapeType="1"/>
          </p:cNvSpPr>
          <p:nvPr/>
        </p:nvSpPr>
        <p:spPr bwMode="auto">
          <a:xfrm>
            <a:off x="685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68" name="Text Box 6"/>
          <p:cNvSpPr txBox="1">
            <a:spLocks noChangeArrowheads="1"/>
          </p:cNvSpPr>
          <p:nvPr/>
        </p:nvSpPr>
        <p:spPr bwMode="auto">
          <a:xfrm>
            <a:off x="304800" y="2085975"/>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22.0 g</a:t>
            </a:r>
          </a:p>
        </p:txBody>
      </p:sp>
      <p:sp>
        <p:nvSpPr>
          <p:cNvPr id="11269" name="Text Box 7"/>
          <p:cNvSpPr txBox="1">
            <a:spLocks noChangeArrowheads="1"/>
          </p:cNvSpPr>
          <p:nvPr/>
        </p:nvSpPr>
        <p:spPr bwMode="auto">
          <a:xfrm>
            <a:off x="228600" y="3290887"/>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1270" name="Text Box 8"/>
          <p:cNvSpPr txBox="1">
            <a:spLocks noChangeArrowheads="1"/>
          </p:cNvSpPr>
          <p:nvPr/>
        </p:nvSpPr>
        <p:spPr bwMode="auto">
          <a:xfrm>
            <a:off x="0" y="523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58.  You accumulate 22.0 grams of the radioisotope carbon-14</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How long before only 2.75 grams of the C-14 remains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unchanged?</a:t>
            </a:r>
          </a:p>
        </p:txBody>
      </p:sp>
      <p:sp>
        <p:nvSpPr>
          <p:cNvPr id="11271" name="Line 9"/>
          <p:cNvSpPr>
            <a:spLocks noChangeShapeType="1"/>
          </p:cNvSpPr>
          <p:nvPr/>
        </p:nvSpPr>
        <p:spPr bwMode="auto">
          <a:xfrm>
            <a:off x="2590800" y="26193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2" name="Rectangle 10"/>
          <p:cNvSpPr>
            <a:spLocks noChangeArrowheads="1"/>
          </p:cNvSpPr>
          <p:nvPr/>
        </p:nvSpPr>
        <p:spPr bwMode="auto">
          <a:xfrm>
            <a:off x="2057400" y="3305175"/>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 half life</a:t>
            </a:r>
          </a:p>
        </p:txBody>
      </p:sp>
      <p:sp>
        <p:nvSpPr>
          <p:cNvPr id="11273" name="Rectangle 11"/>
          <p:cNvSpPr>
            <a:spLocks noChangeArrowheads="1"/>
          </p:cNvSpPr>
          <p:nvPr/>
        </p:nvSpPr>
        <p:spPr bwMode="auto">
          <a:xfrm>
            <a:off x="2209800" y="2162175"/>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11.0 g</a:t>
            </a:r>
          </a:p>
        </p:txBody>
      </p:sp>
      <p:sp>
        <p:nvSpPr>
          <p:cNvPr id="11274" name="Line 13"/>
          <p:cNvSpPr>
            <a:spLocks noChangeShapeType="1"/>
          </p:cNvSpPr>
          <p:nvPr/>
        </p:nvSpPr>
        <p:spPr bwMode="auto">
          <a:xfrm>
            <a:off x="41910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5" name="Rectangle 14"/>
          <p:cNvSpPr>
            <a:spLocks noChangeArrowheads="1"/>
          </p:cNvSpPr>
          <p:nvPr/>
        </p:nvSpPr>
        <p:spPr bwMode="auto">
          <a:xfrm>
            <a:off x="3505200" y="3443287"/>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2 half lives</a:t>
            </a:r>
          </a:p>
        </p:txBody>
      </p:sp>
      <p:sp>
        <p:nvSpPr>
          <p:cNvPr id="11276" name="Rectangle 15"/>
          <p:cNvSpPr>
            <a:spLocks noChangeArrowheads="1"/>
          </p:cNvSpPr>
          <p:nvPr/>
        </p:nvSpPr>
        <p:spPr bwMode="auto">
          <a:xfrm>
            <a:off x="3733800" y="2147887"/>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5.50 g</a:t>
            </a:r>
          </a:p>
        </p:txBody>
      </p:sp>
      <p:sp>
        <p:nvSpPr>
          <p:cNvPr id="11277" name="Line 16"/>
          <p:cNvSpPr>
            <a:spLocks noChangeShapeType="1"/>
          </p:cNvSpPr>
          <p:nvPr/>
        </p:nvSpPr>
        <p:spPr bwMode="auto">
          <a:xfrm>
            <a:off x="5943600" y="260508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8" name="Rectangle 17"/>
          <p:cNvSpPr>
            <a:spLocks noChangeArrowheads="1"/>
          </p:cNvSpPr>
          <p:nvPr/>
        </p:nvSpPr>
        <p:spPr bwMode="auto">
          <a:xfrm>
            <a:off x="5334000" y="3367087"/>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3 half lives</a:t>
            </a:r>
          </a:p>
        </p:txBody>
      </p:sp>
      <p:sp>
        <p:nvSpPr>
          <p:cNvPr id="11279" name="Rectangle 18"/>
          <p:cNvSpPr>
            <a:spLocks noChangeArrowheads="1"/>
          </p:cNvSpPr>
          <p:nvPr/>
        </p:nvSpPr>
        <p:spPr bwMode="auto">
          <a:xfrm>
            <a:off x="5562600" y="2147887"/>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FF0000"/>
                </a:solidFill>
              </a:rPr>
              <a:t>2.75 g</a:t>
            </a:r>
          </a:p>
        </p:txBody>
      </p:sp>
      <p:sp>
        <p:nvSpPr>
          <p:cNvPr id="11280" name="Text Box 19"/>
          <p:cNvSpPr txBox="1">
            <a:spLocks noChangeArrowheads="1"/>
          </p:cNvSpPr>
          <p:nvPr/>
        </p:nvSpPr>
        <p:spPr bwMode="auto">
          <a:xfrm>
            <a:off x="0" y="4114798"/>
            <a:ext cx="9144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chemeClr val="bg1"/>
                </a:solidFill>
                <a:latin typeface="Times New Roman" panose="02020603050405020304" pitchFamily="18" charset="0"/>
                <a:cs typeface="Times New Roman" panose="02020603050405020304" pitchFamily="18" charset="0"/>
              </a:rPr>
              <a:t>After THREE Half-lives for 22.0 g of C-14 to transmutes so much that there is just 2.75 grams remaining unchanged.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Since each half life of this radioisotope is 5715 years, </a:t>
            </a:r>
          </a:p>
          <a:p>
            <a:pPr algn="ctr" eaLnBrk="1" fontAlgn="base" hangingPunct="1">
              <a:spcBef>
                <a:spcPct val="50000"/>
              </a:spcBef>
              <a:spcAft>
                <a:spcPct val="0"/>
              </a:spcAft>
              <a:buFontTx/>
              <a:buNone/>
            </a:pPr>
            <a:r>
              <a:rPr lang="en-US" altLang="en-US" sz="2400" b="1" dirty="0">
                <a:solidFill>
                  <a:srgbClr val="0000FF"/>
                </a:solidFill>
                <a:latin typeface="Times New Roman" panose="02020603050405020304" pitchFamily="18" charset="0"/>
                <a:cs typeface="Times New Roman" panose="02020603050405020304" pitchFamily="18" charset="0"/>
              </a:rPr>
              <a:t>5715 years X 3 = 17,145 years</a:t>
            </a:r>
          </a:p>
          <a:p>
            <a:pPr eaLnBrk="1" fontAlgn="base" hangingPunct="1">
              <a:spcBef>
                <a:spcPct val="50000"/>
              </a:spcBef>
              <a:spcAft>
                <a:spcPct val="0"/>
              </a:spcAft>
              <a:buFontTx/>
              <a:buNone/>
            </a:pPr>
            <a:r>
              <a:rPr lang="en-US" altLang="en-US" sz="2800" b="1" dirty="0">
                <a:solidFill>
                  <a:srgbClr val="FF0000"/>
                </a:solidFill>
                <a:latin typeface="Times New Roman" panose="02020603050405020304" pitchFamily="18" charset="0"/>
                <a:cs typeface="Times New Roman" panose="02020603050405020304" pitchFamily="18" charset="0"/>
              </a:rPr>
              <a:t>It will take 17,145 years for this to happen.</a:t>
            </a:r>
          </a:p>
        </p:txBody>
      </p:sp>
    </p:spTree>
    <p:extLst>
      <p:ext uri="{BB962C8B-B14F-4D97-AF65-F5344CB8AC3E}">
        <p14:creationId xmlns:p14="http://schemas.microsoft.com/office/powerpoint/2010/main" val="4970576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E1EAF3"/>
        </a:solidFill>
        <a:effectLst/>
      </p:bgPr>
    </p:bg>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0" y="80609"/>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59.  The doctor wants to inject you with some radioactive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I-131 to measure your thyroid uptake.  She injects you</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with 2.00 grams.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How long until you have just 0.125 g left in you? </a:t>
            </a: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12291" name="Line 6"/>
          <p:cNvSpPr>
            <a:spLocks noChangeShapeType="1"/>
          </p:cNvSpPr>
          <p:nvPr/>
        </p:nvSpPr>
        <p:spPr bwMode="auto">
          <a:xfrm>
            <a:off x="685800" y="37338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2292" name="Line 7"/>
          <p:cNvSpPr>
            <a:spLocks noChangeShapeType="1"/>
          </p:cNvSpPr>
          <p:nvPr/>
        </p:nvSpPr>
        <p:spPr bwMode="auto">
          <a:xfrm>
            <a:off x="685800" y="3429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2293" name="Text Box 8"/>
          <p:cNvSpPr txBox="1">
            <a:spLocks noChangeArrowheads="1"/>
          </p:cNvSpPr>
          <p:nvPr/>
        </p:nvSpPr>
        <p:spPr bwMode="auto">
          <a:xfrm>
            <a:off x="304800" y="2895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2.00 g</a:t>
            </a:r>
          </a:p>
        </p:txBody>
      </p:sp>
      <p:sp>
        <p:nvSpPr>
          <p:cNvPr id="12294" name="Text Box 9"/>
          <p:cNvSpPr txBox="1">
            <a:spLocks noChangeArrowheads="1"/>
          </p:cNvSpPr>
          <p:nvPr/>
        </p:nvSpPr>
        <p:spPr bwMode="auto">
          <a:xfrm>
            <a:off x="228600" y="41148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Tree>
    <p:extLst>
      <p:ext uri="{BB962C8B-B14F-4D97-AF65-F5344CB8AC3E}">
        <p14:creationId xmlns:p14="http://schemas.microsoft.com/office/powerpoint/2010/main" val="23568632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E1EAF3"/>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59.  The doctor wants to inject you with some radioactive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I-131 to measure your thyroid uptake.  She injects you</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with 2.00 grams.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How long until you have just 0.125 g left in you? </a:t>
            </a: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13315" name="Line 3"/>
          <p:cNvSpPr>
            <a:spLocks noChangeShapeType="1"/>
          </p:cNvSpPr>
          <p:nvPr/>
        </p:nvSpPr>
        <p:spPr bwMode="auto">
          <a:xfrm>
            <a:off x="457200" y="34290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16" name="Line 4"/>
          <p:cNvSpPr>
            <a:spLocks noChangeShapeType="1"/>
          </p:cNvSpPr>
          <p:nvPr/>
        </p:nvSpPr>
        <p:spPr bwMode="auto">
          <a:xfrm>
            <a:off x="4572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17" name="Text Box 5"/>
          <p:cNvSpPr txBox="1">
            <a:spLocks noChangeArrowheads="1"/>
          </p:cNvSpPr>
          <p:nvPr/>
        </p:nvSpPr>
        <p:spPr bwMode="auto">
          <a:xfrm>
            <a:off x="76200" y="2590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2.00 g</a:t>
            </a:r>
          </a:p>
        </p:txBody>
      </p:sp>
      <p:sp>
        <p:nvSpPr>
          <p:cNvPr id="13318" name="Text Box 6"/>
          <p:cNvSpPr txBox="1">
            <a:spLocks noChangeArrowheads="1"/>
          </p:cNvSpPr>
          <p:nvPr/>
        </p:nvSpPr>
        <p:spPr bwMode="auto">
          <a:xfrm>
            <a:off x="0" y="381000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START</a:t>
            </a:r>
          </a:p>
        </p:txBody>
      </p:sp>
      <p:sp>
        <p:nvSpPr>
          <p:cNvPr id="13319" name="Text Box 7"/>
          <p:cNvSpPr txBox="1">
            <a:spLocks noChangeArrowheads="1"/>
          </p:cNvSpPr>
          <p:nvPr/>
        </p:nvSpPr>
        <p:spPr bwMode="auto">
          <a:xfrm>
            <a:off x="533400" y="5638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3300"/>
                </a:solidFill>
              </a:rPr>
              <a:t> </a:t>
            </a:r>
          </a:p>
        </p:txBody>
      </p:sp>
      <p:sp>
        <p:nvSpPr>
          <p:cNvPr id="13320" name="Line 8"/>
          <p:cNvSpPr>
            <a:spLocks noChangeShapeType="1"/>
          </p:cNvSpPr>
          <p:nvPr/>
        </p:nvSpPr>
        <p:spPr bwMode="auto">
          <a:xfrm>
            <a:off x="20574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1" name="Line 9"/>
          <p:cNvSpPr>
            <a:spLocks noChangeShapeType="1"/>
          </p:cNvSpPr>
          <p:nvPr/>
        </p:nvSpPr>
        <p:spPr bwMode="auto">
          <a:xfrm>
            <a:off x="332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2" name="Line 10"/>
          <p:cNvSpPr>
            <a:spLocks noChangeShapeType="1"/>
          </p:cNvSpPr>
          <p:nvPr/>
        </p:nvSpPr>
        <p:spPr bwMode="auto">
          <a:xfrm>
            <a:off x="46164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3" name="Line 11"/>
          <p:cNvSpPr>
            <a:spLocks noChangeShapeType="1"/>
          </p:cNvSpPr>
          <p:nvPr/>
        </p:nvSpPr>
        <p:spPr bwMode="auto">
          <a:xfrm>
            <a:off x="586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6" name="Text Box 14"/>
          <p:cNvSpPr txBox="1">
            <a:spLocks noChangeArrowheads="1"/>
          </p:cNvSpPr>
          <p:nvPr/>
        </p:nvSpPr>
        <p:spPr bwMode="auto">
          <a:xfrm>
            <a:off x="1676400" y="2667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0000"/>
                </a:solidFill>
              </a:rPr>
              <a:t>1.00 g</a:t>
            </a:r>
          </a:p>
        </p:txBody>
      </p:sp>
      <p:sp>
        <p:nvSpPr>
          <p:cNvPr id="13332" name="Text Box 20"/>
          <p:cNvSpPr txBox="1">
            <a:spLocks noChangeArrowheads="1"/>
          </p:cNvSpPr>
          <p:nvPr/>
        </p:nvSpPr>
        <p:spPr bwMode="auto">
          <a:xfrm>
            <a:off x="1905000" y="3810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0000"/>
                </a:solidFill>
              </a:rPr>
              <a:t>1</a:t>
            </a:r>
          </a:p>
        </p:txBody>
      </p:sp>
      <p:sp>
        <p:nvSpPr>
          <p:cNvPr id="13338" name="Text Box 27"/>
          <p:cNvSpPr txBox="1">
            <a:spLocks noChangeArrowheads="1"/>
          </p:cNvSpPr>
          <p:nvPr/>
        </p:nvSpPr>
        <p:spPr bwMode="auto">
          <a:xfrm>
            <a:off x="76200" y="5105400"/>
            <a:ext cx="9067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000" dirty="0">
                <a:solidFill>
                  <a:srgbClr val="FF0000"/>
                </a:solidFill>
                <a:latin typeface="Times New Roman" panose="02020603050405020304" pitchFamily="18" charset="0"/>
                <a:cs typeface="Times New Roman" panose="02020603050405020304" pitchFamily="18" charset="0"/>
              </a:rPr>
              <a:t>After one half life, there is1.00 gram left – 1.00 grams of I-131 transmuted.</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6517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59.  The doctor wants to inject you with some radioactive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I-131 to measure your thyroid uptake.  She injects you</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with 2.00 grams.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How long until you have just 0.125 g left in you? </a:t>
            </a: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13315" name="Line 3"/>
          <p:cNvSpPr>
            <a:spLocks noChangeShapeType="1"/>
          </p:cNvSpPr>
          <p:nvPr/>
        </p:nvSpPr>
        <p:spPr bwMode="auto">
          <a:xfrm>
            <a:off x="457200" y="34290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16" name="Line 4"/>
          <p:cNvSpPr>
            <a:spLocks noChangeShapeType="1"/>
          </p:cNvSpPr>
          <p:nvPr/>
        </p:nvSpPr>
        <p:spPr bwMode="auto">
          <a:xfrm>
            <a:off x="4572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17" name="Text Box 5"/>
          <p:cNvSpPr txBox="1">
            <a:spLocks noChangeArrowheads="1"/>
          </p:cNvSpPr>
          <p:nvPr/>
        </p:nvSpPr>
        <p:spPr bwMode="auto">
          <a:xfrm>
            <a:off x="76200" y="2590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2.00 g</a:t>
            </a:r>
          </a:p>
        </p:txBody>
      </p:sp>
      <p:sp>
        <p:nvSpPr>
          <p:cNvPr id="13318" name="Text Box 6"/>
          <p:cNvSpPr txBox="1">
            <a:spLocks noChangeArrowheads="1"/>
          </p:cNvSpPr>
          <p:nvPr/>
        </p:nvSpPr>
        <p:spPr bwMode="auto">
          <a:xfrm>
            <a:off x="0" y="381000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START</a:t>
            </a:r>
          </a:p>
        </p:txBody>
      </p:sp>
      <p:sp>
        <p:nvSpPr>
          <p:cNvPr id="13319" name="Text Box 7"/>
          <p:cNvSpPr txBox="1">
            <a:spLocks noChangeArrowheads="1"/>
          </p:cNvSpPr>
          <p:nvPr/>
        </p:nvSpPr>
        <p:spPr bwMode="auto">
          <a:xfrm>
            <a:off x="533400" y="5638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3300"/>
                </a:solidFill>
              </a:rPr>
              <a:t> </a:t>
            </a:r>
          </a:p>
        </p:txBody>
      </p:sp>
      <p:sp>
        <p:nvSpPr>
          <p:cNvPr id="13320" name="Line 8"/>
          <p:cNvSpPr>
            <a:spLocks noChangeShapeType="1"/>
          </p:cNvSpPr>
          <p:nvPr/>
        </p:nvSpPr>
        <p:spPr bwMode="auto">
          <a:xfrm>
            <a:off x="20574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1" name="Line 9"/>
          <p:cNvSpPr>
            <a:spLocks noChangeShapeType="1"/>
          </p:cNvSpPr>
          <p:nvPr/>
        </p:nvSpPr>
        <p:spPr bwMode="auto">
          <a:xfrm>
            <a:off x="332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2" name="Line 10"/>
          <p:cNvSpPr>
            <a:spLocks noChangeShapeType="1"/>
          </p:cNvSpPr>
          <p:nvPr/>
        </p:nvSpPr>
        <p:spPr bwMode="auto">
          <a:xfrm>
            <a:off x="46164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3" name="Line 11"/>
          <p:cNvSpPr>
            <a:spLocks noChangeShapeType="1"/>
          </p:cNvSpPr>
          <p:nvPr/>
        </p:nvSpPr>
        <p:spPr bwMode="auto">
          <a:xfrm>
            <a:off x="586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6" name="Text Box 14"/>
          <p:cNvSpPr txBox="1">
            <a:spLocks noChangeArrowheads="1"/>
          </p:cNvSpPr>
          <p:nvPr/>
        </p:nvSpPr>
        <p:spPr bwMode="auto">
          <a:xfrm>
            <a:off x="1676400" y="2667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1.00 g</a:t>
            </a:r>
          </a:p>
        </p:txBody>
      </p:sp>
      <p:sp>
        <p:nvSpPr>
          <p:cNvPr id="13327" name="Rectangle 15"/>
          <p:cNvSpPr>
            <a:spLocks noChangeArrowheads="1"/>
          </p:cNvSpPr>
          <p:nvPr/>
        </p:nvSpPr>
        <p:spPr bwMode="auto">
          <a:xfrm>
            <a:off x="2863850" y="26670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0.500 g</a:t>
            </a:r>
          </a:p>
        </p:txBody>
      </p:sp>
      <p:sp>
        <p:nvSpPr>
          <p:cNvPr id="13332" name="Text Box 20"/>
          <p:cNvSpPr txBox="1">
            <a:spLocks noChangeArrowheads="1"/>
          </p:cNvSpPr>
          <p:nvPr/>
        </p:nvSpPr>
        <p:spPr bwMode="auto">
          <a:xfrm>
            <a:off x="1905000" y="3810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a:t>
            </a:r>
          </a:p>
        </p:txBody>
      </p:sp>
      <p:sp>
        <p:nvSpPr>
          <p:cNvPr id="13333" name="Rectangle 21"/>
          <p:cNvSpPr>
            <a:spLocks noChangeArrowheads="1"/>
          </p:cNvSpPr>
          <p:nvPr/>
        </p:nvSpPr>
        <p:spPr bwMode="auto">
          <a:xfrm>
            <a:off x="31686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2</a:t>
            </a:r>
          </a:p>
        </p:txBody>
      </p:sp>
      <p:sp>
        <p:nvSpPr>
          <p:cNvPr id="13338" name="Text Box 27"/>
          <p:cNvSpPr txBox="1">
            <a:spLocks noChangeArrowheads="1"/>
          </p:cNvSpPr>
          <p:nvPr/>
        </p:nvSpPr>
        <p:spPr bwMode="auto">
          <a:xfrm>
            <a:off x="76200" y="5105400"/>
            <a:ext cx="9067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FF"/>
                </a:solidFill>
                <a:latin typeface="Times New Roman" panose="02020603050405020304" pitchFamily="18" charset="0"/>
                <a:cs typeface="Times New Roman" panose="02020603050405020304" pitchFamily="18" charset="0"/>
              </a:rPr>
              <a:t>After 2 half lives pass, there is just  0.500 grams of the I-131 left.  </a:t>
            </a:r>
            <a:endParaRPr lang="en-US" altLang="en-US" sz="6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9814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59.  The doctor wants to inject you with some radioactive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I-131 to measure your thyroid uptake.  She injects you</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with 2.00 grams.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How long until you have just 0.125 g left in you? </a:t>
            </a: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13315" name="Line 3"/>
          <p:cNvSpPr>
            <a:spLocks noChangeShapeType="1"/>
          </p:cNvSpPr>
          <p:nvPr/>
        </p:nvSpPr>
        <p:spPr bwMode="auto">
          <a:xfrm>
            <a:off x="457200" y="34290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16" name="Line 4"/>
          <p:cNvSpPr>
            <a:spLocks noChangeShapeType="1"/>
          </p:cNvSpPr>
          <p:nvPr/>
        </p:nvSpPr>
        <p:spPr bwMode="auto">
          <a:xfrm>
            <a:off x="4572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17" name="Text Box 5"/>
          <p:cNvSpPr txBox="1">
            <a:spLocks noChangeArrowheads="1"/>
          </p:cNvSpPr>
          <p:nvPr/>
        </p:nvSpPr>
        <p:spPr bwMode="auto">
          <a:xfrm>
            <a:off x="76200" y="2590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2.00 g</a:t>
            </a:r>
          </a:p>
        </p:txBody>
      </p:sp>
      <p:sp>
        <p:nvSpPr>
          <p:cNvPr id="13318" name="Text Box 6"/>
          <p:cNvSpPr txBox="1">
            <a:spLocks noChangeArrowheads="1"/>
          </p:cNvSpPr>
          <p:nvPr/>
        </p:nvSpPr>
        <p:spPr bwMode="auto">
          <a:xfrm>
            <a:off x="0" y="381000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START</a:t>
            </a:r>
          </a:p>
        </p:txBody>
      </p:sp>
      <p:sp>
        <p:nvSpPr>
          <p:cNvPr id="13319" name="Text Box 7"/>
          <p:cNvSpPr txBox="1">
            <a:spLocks noChangeArrowheads="1"/>
          </p:cNvSpPr>
          <p:nvPr/>
        </p:nvSpPr>
        <p:spPr bwMode="auto">
          <a:xfrm>
            <a:off x="533400" y="5638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3300"/>
                </a:solidFill>
              </a:rPr>
              <a:t> </a:t>
            </a:r>
          </a:p>
        </p:txBody>
      </p:sp>
      <p:sp>
        <p:nvSpPr>
          <p:cNvPr id="13320" name="Line 8"/>
          <p:cNvSpPr>
            <a:spLocks noChangeShapeType="1"/>
          </p:cNvSpPr>
          <p:nvPr/>
        </p:nvSpPr>
        <p:spPr bwMode="auto">
          <a:xfrm>
            <a:off x="20574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1" name="Line 9"/>
          <p:cNvSpPr>
            <a:spLocks noChangeShapeType="1"/>
          </p:cNvSpPr>
          <p:nvPr/>
        </p:nvSpPr>
        <p:spPr bwMode="auto">
          <a:xfrm>
            <a:off x="332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2" name="Line 10"/>
          <p:cNvSpPr>
            <a:spLocks noChangeShapeType="1"/>
          </p:cNvSpPr>
          <p:nvPr/>
        </p:nvSpPr>
        <p:spPr bwMode="auto">
          <a:xfrm>
            <a:off x="46164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3" name="Line 11"/>
          <p:cNvSpPr>
            <a:spLocks noChangeShapeType="1"/>
          </p:cNvSpPr>
          <p:nvPr/>
        </p:nvSpPr>
        <p:spPr bwMode="auto">
          <a:xfrm>
            <a:off x="586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6" name="Text Box 14"/>
          <p:cNvSpPr txBox="1">
            <a:spLocks noChangeArrowheads="1"/>
          </p:cNvSpPr>
          <p:nvPr/>
        </p:nvSpPr>
        <p:spPr bwMode="auto">
          <a:xfrm>
            <a:off x="1676400" y="2667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1.00 g</a:t>
            </a:r>
          </a:p>
        </p:txBody>
      </p:sp>
      <p:sp>
        <p:nvSpPr>
          <p:cNvPr id="13327" name="Rectangle 15"/>
          <p:cNvSpPr>
            <a:spLocks noChangeArrowheads="1"/>
          </p:cNvSpPr>
          <p:nvPr/>
        </p:nvSpPr>
        <p:spPr bwMode="auto">
          <a:xfrm>
            <a:off x="2863850" y="26670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0.500 g</a:t>
            </a:r>
          </a:p>
        </p:txBody>
      </p:sp>
      <p:sp>
        <p:nvSpPr>
          <p:cNvPr id="13328" name="Rectangle 16"/>
          <p:cNvSpPr>
            <a:spLocks noChangeArrowheads="1"/>
          </p:cNvSpPr>
          <p:nvPr/>
        </p:nvSpPr>
        <p:spPr bwMode="auto">
          <a:xfrm>
            <a:off x="4235450" y="26670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FF0000"/>
                </a:solidFill>
              </a:rPr>
              <a:t>0.250 g</a:t>
            </a:r>
          </a:p>
        </p:txBody>
      </p:sp>
      <p:sp>
        <p:nvSpPr>
          <p:cNvPr id="13332" name="Text Box 20"/>
          <p:cNvSpPr txBox="1">
            <a:spLocks noChangeArrowheads="1"/>
          </p:cNvSpPr>
          <p:nvPr/>
        </p:nvSpPr>
        <p:spPr bwMode="auto">
          <a:xfrm>
            <a:off x="1905000" y="3810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a:t>
            </a:r>
          </a:p>
        </p:txBody>
      </p:sp>
      <p:sp>
        <p:nvSpPr>
          <p:cNvPr id="13333" name="Rectangle 21"/>
          <p:cNvSpPr>
            <a:spLocks noChangeArrowheads="1"/>
          </p:cNvSpPr>
          <p:nvPr/>
        </p:nvSpPr>
        <p:spPr bwMode="auto">
          <a:xfrm>
            <a:off x="31686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a:t>
            </a:r>
          </a:p>
        </p:txBody>
      </p:sp>
      <p:sp>
        <p:nvSpPr>
          <p:cNvPr id="13334" name="Rectangle 22"/>
          <p:cNvSpPr>
            <a:spLocks noChangeArrowheads="1"/>
          </p:cNvSpPr>
          <p:nvPr/>
        </p:nvSpPr>
        <p:spPr bwMode="auto">
          <a:xfrm>
            <a:off x="44640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FF0000"/>
                </a:solidFill>
              </a:rPr>
              <a:t>3</a:t>
            </a:r>
          </a:p>
        </p:txBody>
      </p:sp>
      <p:sp>
        <p:nvSpPr>
          <p:cNvPr id="13338" name="Text Box 27"/>
          <p:cNvSpPr txBox="1">
            <a:spLocks noChangeArrowheads="1"/>
          </p:cNvSpPr>
          <p:nvPr/>
        </p:nvSpPr>
        <p:spPr bwMode="auto">
          <a:xfrm>
            <a:off x="76200" y="5105400"/>
            <a:ext cx="9067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5400" dirty="0">
                <a:solidFill>
                  <a:srgbClr val="000000"/>
                </a:solidFill>
                <a:latin typeface="Times New Roman" panose="02020603050405020304" pitchFamily="18" charset="0"/>
                <a:cs typeface="Times New Roman" panose="02020603050405020304" pitchFamily="18" charset="0"/>
              </a:rPr>
              <a:t>After 3 half lives we have just 0.250 grams of I-131 left.  </a:t>
            </a:r>
            <a:endParaRPr lang="en-US" altLang="en-US" sz="7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83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523220"/>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11.  Determine protons, neutrons and electron count for C-12</a:t>
            </a:r>
            <a:endParaRPr lang="en-US" dirty="0"/>
          </a:p>
        </p:txBody>
      </p:sp>
    </p:spTree>
    <p:extLst>
      <p:ext uri="{BB962C8B-B14F-4D97-AF65-F5344CB8AC3E}">
        <p14:creationId xmlns:p14="http://schemas.microsoft.com/office/powerpoint/2010/main" val="27788303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59.  The doctor wants to inject you with some radioactive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I-131 to measure your thyroid uptake.  She injects you</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with 2.00 grams.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How long until you have just 0.125 g left in you? </a:t>
            </a: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13315" name="Line 3"/>
          <p:cNvSpPr>
            <a:spLocks noChangeShapeType="1"/>
          </p:cNvSpPr>
          <p:nvPr/>
        </p:nvSpPr>
        <p:spPr bwMode="auto">
          <a:xfrm>
            <a:off x="457200" y="34290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16" name="Line 4"/>
          <p:cNvSpPr>
            <a:spLocks noChangeShapeType="1"/>
          </p:cNvSpPr>
          <p:nvPr/>
        </p:nvSpPr>
        <p:spPr bwMode="auto">
          <a:xfrm>
            <a:off x="4572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17" name="Text Box 5"/>
          <p:cNvSpPr txBox="1">
            <a:spLocks noChangeArrowheads="1"/>
          </p:cNvSpPr>
          <p:nvPr/>
        </p:nvSpPr>
        <p:spPr bwMode="auto">
          <a:xfrm>
            <a:off x="76200" y="2590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2.00 g</a:t>
            </a:r>
          </a:p>
        </p:txBody>
      </p:sp>
      <p:sp>
        <p:nvSpPr>
          <p:cNvPr id="13318" name="Text Box 6"/>
          <p:cNvSpPr txBox="1">
            <a:spLocks noChangeArrowheads="1"/>
          </p:cNvSpPr>
          <p:nvPr/>
        </p:nvSpPr>
        <p:spPr bwMode="auto">
          <a:xfrm>
            <a:off x="0" y="381000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START</a:t>
            </a:r>
          </a:p>
        </p:txBody>
      </p:sp>
      <p:sp>
        <p:nvSpPr>
          <p:cNvPr id="13319" name="Text Box 7"/>
          <p:cNvSpPr txBox="1">
            <a:spLocks noChangeArrowheads="1"/>
          </p:cNvSpPr>
          <p:nvPr/>
        </p:nvSpPr>
        <p:spPr bwMode="auto">
          <a:xfrm>
            <a:off x="533400" y="5638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FF3300"/>
                </a:solidFill>
              </a:rPr>
              <a:t> </a:t>
            </a:r>
          </a:p>
        </p:txBody>
      </p:sp>
      <p:sp>
        <p:nvSpPr>
          <p:cNvPr id="13320" name="Line 8"/>
          <p:cNvSpPr>
            <a:spLocks noChangeShapeType="1"/>
          </p:cNvSpPr>
          <p:nvPr/>
        </p:nvSpPr>
        <p:spPr bwMode="auto">
          <a:xfrm>
            <a:off x="20574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1" name="Line 9"/>
          <p:cNvSpPr>
            <a:spLocks noChangeShapeType="1"/>
          </p:cNvSpPr>
          <p:nvPr/>
        </p:nvSpPr>
        <p:spPr bwMode="auto">
          <a:xfrm>
            <a:off x="332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2" name="Line 10"/>
          <p:cNvSpPr>
            <a:spLocks noChangeShapeType="1"/>
          </p:cNvSpPr>
          <p:nvPr/>
        </p:nvSpPr>
        <p:spPr bwMode="auto">
          <a:xfrm>
            <a:off x="46164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3323" name="Line 11"/>
          <p:cNvSpPr>
            <a:spLocks noChangeShapeType="1"/>
          </p:cNvSpPr>
          <p:nvPr/>
        </p:nvSpPr>
        <p:spPr bwMode="auto">
          <a:xfrm>
            <a:off x="586105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FF"/>
              </a:solidFill>
            </a:endParaRPr>
          </a:p>
        </p:txBody>
      </p:sp>
      <p:sp>
        <p:nvSpPr>
          <p:cNvPr id="13326" name="Text Box 14"/>
          <p:cNvSpPr txBox="1">
            <a:spLocks noChangeArrowheads="1"/>
          </p:cNvSpPr>
          <p:nvPr/>
        </p:nvSpPr>
        <p:spPr bwMode="auto">
          <a:xfrm>
            <a:off x="1676400" y="2667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1.00 g</a:t>
            </a:r>
          </a:p>
        </p:txBody>
      </p:sp>
      <p:sp>
        <p:nvSpPr>
          <p:cNvPr id="13327" name="Rectangle 15"/>
          <p:cNvSpPr>
            <a:spLocks noChangeArrowheads="1"/>
          </p:cNvSpPr>
          <p:nvPr/>
        </p:nvSpPr>
        <p:spPr bwMode="auto">
          <a:xfrm>
            <a:off x="2863850" y="26670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0.500 g</a:t>
            </a:r>
          </a:p>
        </p:txBody>
      </p:sp>
      <p:sp>
        <p:nvSpPr>
          <p:cNvPr id="13328" name="Rectangle 16"/>
          <p:cNvSpPr>
            <a:spLocks noChangeArrowheads="1"/>
          </p:cNvSpPr>
          <p:nvPr/>
        </p:nvSpPr>
        <p:spPr bwMode="auto">
          <a:xfrm>
            <a:off x="4235450" y="26670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0.250 g</a:t>
            </a:r>
          </a:p>
        </p:txBody>
      </p:sp>
      <p:sp>
        <p:nvSpPr>
          <p:cNvPr id="13329" name="Rectangle 17"/>
          <p:cNvSpPr>
            <a:spLocks noChangeArrowheads="1"/>
          </p:cNvSpPr>
          <p:nvPr/>
        </p:nvSpPr>
        <p:spPr bwMode="auto">
          <a:xfrm>
            <a:off x="5387975" y="26289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0.125 g</a:t>
            </a:r>
          </a:p>
        </p:txBody>
      </p:sp>
      <p:sp>
        <p:nvSpPr>
          <p:cNvPr id="13332" name="Text Box 20"/>
          <p:cNvSpPr txBox="1">
            <a:spLocks noChangeArrowheads="1"/>
          </p:cNvSpPr>
          <p:nvPr/>
        </p:nvSpPr>
        <p:spPr bwMode="auto">
          <a:xfrm>
            <a:off x="1905000" y="3810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1</a:t>
            </a:r>
          </a:p>
        </p:txBody>
      </p:sp>
      <p:sp>
        <p:nvSpPr>
          <p:cNvPr id="13333" name="Rectangle 21"/>
          <p:cNvSpPr>
            <a:spLocks noChangeArrowheads="1"/>
          </p:cNvSpPr>
          <p:nvPr/>
        </p:nvSpPr>
        <p:spPr bwMode="auto">
          <a:xfrm>
            <a:off x="31686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a:t>
            </a:r>
          </a:p>
        </p:txBody>
      </p:sp>
      <p:sp>
        <p:nvSpPr>
          <p:cNvPr id="13334" name="Rectangle 22"/>
          <p:cNvSpPr>
            <a:spLocks noChangeArrowheads="1"/>
          </p:cNvSpPr>
          <p:nvPr/>
        </p:nvSpPr>
        <p:spPr bwMode="auto">
          <a:xfrm>
            <a:off x="44640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3</a:t>
            </a:r>
          </a:p>
        </p:txBody>
      </p:sp>
      <p:sp>
        <p:nvSpPr>
          <p:cNvPr id="13335" name="Rectangle 24"/>
          <p:cNvSpPr>
            <a:spLocks noChangeArrowheads="1"/>
          </p:cNvSpPr>
          <p:nvPr/>
        </p:nvSpPr>
        <p:spPr bwMode="auto">
          <a:xfrm>
            <a:off x="5708650" y="3810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4</a:t>
            </a:r>
          </a:p>
        </p:txBody>
      </p:sp>
      <p:sp>
        <p:nvSpPr>
          <p:cNvPr id="13338" name="Text Box 27"/>
          <p:cNvSpPr txBox="1">
            <a:spLocks noChangeArrowheads="1"/>
          </p:cNvSpPr>
          <p:nvPr/>
        </p:nvSpPr>
        <p:spPr bwMode="auto">
          <a:xfrm>
            <a:off x="-69850" y="4435693"/>
            <a:ext cx="921385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FF"/>
                </a:solidFill>
                <a:latin typeface="Times New Roman" panose="02020603050405020304" pitchFamily="18" charset="0"/>
                <a:cs typeface="Times New Roman" panose="02020603050405020304" pitchFamily="18" charset="0"/>
              </a:rPr>
              <a:t>It takes 4 half lives for this 2.00 g radioactive iodine to transmute away so that only 0.125 g remains.  Each half life is 8.07 days, so…</a:t>
            </a:r>
          </a:p>
          <a:p>
            <a:pPr algn="ctr" eaLnBrk="1" fontAlgn="base" hangingPunct="1">
              <a:spcBef>
                <a:spcPct val="50000"/>
              </a:spcBef>
              <a:spcAft>
                <a:spcPct val="0"/>
              </a:spcAft>
              <a:buFontTx/>
              <a:buNone/>
            </a:pPr>
            <a:r>
              <a:rPr lang="en-US" altLang="en-US" sz="3600" dirty="0">
                <a:solidFill>
                  <a:srgbClr val="FF0000"/>
                </a:solidFill>
                <a:latin typeface="Times New Roman" panose="02020603050405020304" pitchFamily="18" charset="0"/>
                <a:cs typeface="Times New Roman" panose="02020603050405020304" pitchFamily="18" charset="0"/>
              </a:rPr>
              <a:t>4 X 8.021 days = about 32.084 days,</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or about 1 month.</a:t>
            </a:r>
          </a:p>
        </p:txBody>
      </p:sp>
    </p:spTree>
    <p:extLst>
      <p:ext uri="{BB962C8B-B14F-4D97-AF65-F5344CB8AC3E}">
        <p14:creationId xmlns:p14="http://schemas.microsoft.com/office/powerpoint/2010/main" val="38169767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0" y="3157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What has the other 387.5 grams become?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363" name="Line 10"/>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5364" name="Line 11"/>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5365" name="Text Box 12"/>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5366" name="Text Box 13"/>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Tree>
    <p:extLst>
      <p:ext uri="{BB962C8B-B14F-4D97-AF65-F5344CB8AC3E}">
        <p14:creationId xmlns:p14="http://schemas.microsoft.com/office/powerpoint/2010/main" val="2461051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What has the other 387.5 grams become?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FF0000"/>
                </a:solidFill>
              </a:rPr>
              <a:t>200.0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3300"/>
                </a:solidFill>
              </a:rPr>
              <a:t>1          </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1569660"/>
          </a:xfrm>
          <a:prstGeom prst="rect">
            <a:avLst/>
          </a:prstGeom>
          <a:noFill/>
        </p:spPr>
        <p:txBody>
          <a:bodyPr wrap="square" rtlCol="0">
            <a:spAutoFit/>
          </a:bodyPr>
          <a:lstStyle/>
          <a:p>
            <a:pPr algn="ctr" fontAlgn="base">
              <a:spcBef>
                <a:spcPct val="50000"/>
              </a:spcBef>
              <a:spcAft>
                <a:spcPct val="0"/>
              </a:spcAft>
            </a:pPr>
            <a:r>
              <a:rPr lang="en-US" altLang="en-US" sz="4800" dirty="0">
                <a:solidFill>
                  <a:srgbClr val="FF0000"/>
                </a:solidFill>
                <a:latin typeface="Times New Roman" panose="02020603050405020304" pitchFamily="18" charset="0"/>
                <a:cs typeface="Times New Roman" panose="02020603050405020304" pitchFamily="18" charset="0"/>
              </a:rPr>
              <a:t>After 1 half life, there’s 200.0 g left, keep going. </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121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What has the other 387.5 grams become?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100.0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rPr>
              <a:t>1</a:t>
            </a:r>
            <a:r>
              <a:rPr lang="en-US" altLang="en-US" sz="2800" dirty="0">
                <a:solidFill>
                  <a:srgbClr val="FF3300"/>
                </a:solidFill>
              </a:rPr>
              <a:t>         </a:t>
            </a:r>
            <a:r>
              <a:rPr lang="en-US" altLang="en-US" sz="2800" dirty="0">
                <a:solidFill>
                  <a:srgbClr val="0000FF"/>
                </a:solidFill>
              </a:rPr>
              <a:t>2</a:t>
            </a:r>
            <a:r>
              <a:rPr lang="en-US" altLang="en-US" sz="2800" dirty="0">
                <a:solidFill>
                  <a:srgbClr val="FF3300"/>
                </a:solidFill>
              </a:rPr>
              <a:t>             </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1938992"/>
          </a:xfrm>
          <a:prstGeom prst="rect">
            <a:avLst/>
          </a:prstGeom>
          <a:noFill/>
        </p:spPr>
        <p:txBody>
          <a:bodyPr wrap="square" rtlCol="0">
            <a:spAutoFit/>
          </a:bodyPr>
          <a:lstStyle/>
          <a:p>
            <a:pPr algn="ctr" fontAlgn="base">
              <a:spcBef>
                <a:spcPct val="50000"/>
              </a:spcBef>
              <a:spcAft>
                <a:spcPct val="0"/>
              </a:spcAft>
            </a:pPr>
            <a:r>
              <a:rPr lang="en-US" altLang="en-US" sz="6000" dirty="0">
                <a:solidFill>
                  <a:srgbClr val="0000FF"/>
                </a:solidFill>
                <a:latin typeface="Times New Roman" panose="02020603050405020304" pitchFamily="18" charset="0"/>
                <a:cs typeface="Times New Roman" panose="02020603050405020304" pitchFamily="18" charset="0"/>
              </a:rPr>
              <a:t>2 half lives pass, </a:t>
            </a:r>
            <a:br>
              <a:rPr lang="en-US" altLang="en-US" sz="6000" dirty="0">
                <a:solidFill>
                  <a:srgbClr val="0000FF"/>
                </a:solidFill>
                <a:latin typeface="Times New Roman" panose="02020603050405020304" pitchFamily="18" charset="0"/>
                <a:cs typeface="Times New Roman" panose="02020603050405020304" pitchFamily="18" charset="0"/>
              </a:rPr>
            </a:br>
            <a:r>
              <a:rPr lang="en-US" altLang="en-US" sz="6000" dirty="0">
                <a:solidFill>
                  <a:srgbClr val="0000FF"/>
                </a:solidFill>
                <a:latin typeface="Times New Roman" panose="02020603050405020304" pitchFamily="18" charset="0"/>
                <a:cs typeface="Times New Roman" panose="02020603050405020304" pitchFamily="18" charset="0"/>
              </a:rPr>
              <a:t>we need to keep going.</a:t>
            </a:r>
            <a:endParaRPr lang="en-US" sz="6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8600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What has the other 387.5 grams become?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100.0 g</a:t>
            </a:r>
          </a:p>
        </p:txBody>
      </p:sp>
      <p:sp>
        <p:nvSpPr>
          <p:cNvPr id="28" name="Rectangle 24">
            <a:extLst>
              <a:ext uri="{FF2B5EF4-FFF2-40B4-BE49-F238E27FC236}">
                <a16:creationId xmlns:a16="http://schemas.microsoft.com/office/drawing/2014/main" id="{2B1DA245-9BEC-415B-967B-DEF4F59997BC}"/>
              </a:ext>
            </a:extLst>
          </p:cNvPr>
          <p:cNvSpPr>
            <a:spLocks noChangeArrowheads="1"/>
          </p:cNvSpPr>
          <p:nvPr/>
        </p:nvSpPr>
        <p:spPr bwMode="auto">
          <a:xfrm>
            <a:off x="3810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FF0000"/>
                </a:solidFill>
              </a:rPr>
              <a:t>50.0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rPr>
              <a:t>1         2            </a:t>
            </a:r>
            <a:r>
              <a:rPr lang="en-US" altLang="en-US" sz="2800" dirty="0">
                <a:solidFill>
                  <a:srgbClr val="FF0000"/>
                </a:solidFill>
              </a:rPr>
              <a:t>3</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2308324"/>
          </a:xfrm>
          <a:prstGeom prst="rect">
            <a:avLst/>
          </a:prstGeom>
          <a:noFill/>
        </p:spPr>
        <p:txBody>
          <a:bodyPr wrap="square" rtlCol="0">
            <a:spAutoFit/>
          </a:bodyPr>
          <a:lstStyle/>
          <a:p>
            <a:pPr algn="ctr" fontAlgn="base">
              <a:spcBef>
                <a:spcPct val="50000"/>
              </a:spcBef>
              <a:spcAft>
                <a:spcPct val="0"/>
              </a:spcAft>
            </a:pPr>
            <a:r>
              <a:rPr lang="en-US" altLang="en-US" sz="7200" dirty="0">
                <a:solidFill>
                  <a:srgbClr val="FF0000"/>
                </a:solidFill>
                <a:latin typeface="Times New Roman" panose="02020603050405020304" pitchFamily="18" charset="0"/>
                <a:cs typeface="Times New Roman" panose="02020603050405020304" pitchFamily="18" charset="0"/>
              </a:rPr>
              <a:t>3 half lives pass,</a:t>
            </a:r>
            <a:br>
              <a:rPr lang="en-US" altLang="en-US" sz="7200" dirty="0">
                <a:solidFill>
                  <a:srgbClr val="FF0000"/>
                </a:solidFill>
                <a:latin typeface="Times New Roman" panose="02020603050405020304" pitchFamily="18" charset="0"/>
                <a:cs typeface="Times New Roman" panose="02020603050405020304" pitchFamily="18" charset="0"/>
              </a:rPr>
            </a:br>
            <a:r>
              <a:rPr lang="en-US" altLang="en-US" sz="7200" dirty="0">
                <a:solidFill>
                  <a:srgbClr val="FF0000"/>
                </a:solidFill>
                <a:latin typeface="Times New Roman" panose="02020603050405020304" pitchFamily="18" charset="0"/>
                <a:cs typeface="Times New Roman" panose="02020603050405020304" pitchFamily="18" charset="0"/>
              </a:rPr>
              <a:t>not quite.</a:t>
            </a:r>
            <a:r>
              <a:rPr lang="en-US" altLang="en-US" sz="2000" dirty="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0513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What has the other 387.5 grams become?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100.0 g</a:t>
            </a:r>
          </a:p>
        </p:txBody>
      </p:sp>
      <p:sp>
        <p:nvSpPr>
          <p:cNvPr id="28" name="Rectangle 24">
            <a:extLst>
              <a:ext uri="{FF2B5EF4-FFF2-40B4-BE49-F238E27FC236}">
                <a16:creationId xmlns:a16="http://schemas.microsoft.com/office/drawing/2014/main" id="{2B1DA245-9BEC-415B-967B-DEF4F59997BC}"/>
              </a:ext>
            </a:extLst>
          </p:cNvPr>
          <p:cNvSpPr>
            <a:spLocks noChangeArrowheads="1"/>
          </p:cNvSpPr>
          <p:nvPr/>
        </p:nvSpPr>
        <p:spPr bwMode="auto">
          <a:xfrm>
            <a:off x="3810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50.0 g</a:t>
            </a:r>
          </a:p>
        </p:txBody>
      </p:sp>
      <p:sp>
        <p:nvSpPr>
          <p:cNvPr id="29" name="Rectangle 25">
            <a:extLst>
              <a:ext uri="{FF2B5EF4-FFF2-40B4-BE49-F238E27FC236}">
                <a16:creationId xmlns:a16="http://schemas.microsoft.com/office/drawing/2014/main" id="{DF9EAF87-6326-4345-8E3C-B1FC199F30E1}"/>
              </a:ext>
            </a:extLst>
          </p:cNvPr>
          <p:cNvSpPr>
            <a:spLocks noChangeArrowheads="1"/>
          </p:cNvSpPr>
          <p:nvPr/>
        </p:nvSpPr>
        <p:spPr bwMode="auto">
          <a:xfrm>
            <a:off x="4953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FF"/>
                </a:solidFill>
              </a:rPr>
              <a:t>25.0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00"/>
                </a:solidFill>
              </a:rPr>
              <a:t>1         2            3         </a:t>
            </a:r>
            <a:r>
              <a:rPr lang="en-US" altLang="en-US" sz="2800" dirty="0">
                <a:solidFill>
                  <a:srgbClr val="0000FF"/>
                </a:solidFill>
              </a:rPr>
              <a:t>4</a:t>
            </a:r>
            <a:r>
              <a:rPr lang="en-US" altLang="en-US" sz="2800" dirty="0">
                <a:solidFill>
                  <a:srgbClr val="FF3300"/>
                </a:solidFill>
              </a:rPr>
              <a:t>            </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1015663"/>
          </a:xfrm>
          <a:prstGeom prst="rect">
            <a:avLst/>
          </a:prstGeom>
          <a:noFill/>
        </p:spPr>
        <p:txBody>
          <a:bodyPr wrap="square" rtlCol="0">
            <a:spAutoFit/>
          </a:bodyPr>
          <a:lstStyle/>
          <a:p>
            <a:pPr algn="ctr" fontAlgn="base">
              <a:spcBef>
                <a:spcPct val="50000"/>
              </a:spcBef>
              <a:spcAft>
                <a:spcPct val="0"/>
              </a:spcAft>
            </a:pPr>
            <a:r>
              <a:rPr lang="en-US" altLang="en-US" sz="6000" dirty="0">
                <a:solidFill>
                  <a:srgbClr val="0000FF"/>
                </a:solidFill>
                <a:latin typeface="Times New Roman" panose="02020603050405020304" pitchFamily="18" charset="0"/>
                <a:cs typeface="Times New Roman" panose="02020603050405020304" pitchFamily="18" charset="0"/>
              </a:rPr>
              <a:t>4 Half lives pass, almost…</a:t>
            </a:r>
            <a:endParaRPr lang="en-US" sz="6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406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What has the other 387.5 grams become?</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100.0 g</a:t>
            </a:r>
          </a:p>
        </p:txBody>
      </p:sp>
      <p:sp>
        <p:nvSpPr>
          <p:cNvPr id="28" name="Rectangle 24">
            <a:extLst>
              <a:ext uri="{FF2B5EF4-FFF2-40B4-BE49-F238E27FC236}">
                <a16:creationId xmlns:a16="http://schemas.microsoft.com/office/drawing/2014/main" id="{2B1DA245-9BEC-415B-967B-DEF4F59997BC}"/>
              </a:ext>
            </a:extLst>
          </p:cNvPr>
          <p:cNvSpPr>
            <a:spLocks noChangeArrowheads="1"/>
          </p:cNvSpPr>
          <p:nvPr/>
        </p:nvSpPr>
        <p:spPr bwMode="auto">
          <a:xfrm>
            <a:off x="3810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50.0 g</a:t>
            </a:r>
          </a:p>
        </p:txBody>
      </p:sp>
      <p:sp>
        <p:nvSpPr>
          <p:cNvPr id="29" name="Rectangle 25">
            <a:extLst>
              <a:ext uri="{FF2B5EF4-FFF2-40B4-BE49-F238E27FC236}">
                <a16:creationId xmlns:a16="http://schemas.microsoft.com/office/drawing/2014/main" id="{DF9EAF87-6326-4345-8E3C-B1FC199F30E1}"/>
              </a:ext>
            </a:extLst>
          </p:cNvPr>
          <p:cNvSpPr>
            <a:spLocks noChangeArrowheads="1"/>
          </p:cNvSpPr>
          <p:nvPr/>
        </p:nvSpPr>
        <p:spPr bwMode="auto">
          <a:xfrm>
            <a:off x="4953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25.0 g</a:t>
            </a:r>
          </a:p>
        </p:txBody>
      </p:sp>
      <p:sp>
        <p:nvSpPr>
          <p:cNvPr id="30" name="Rectangle 26">
            <a:extLst>
              <a:ext uri="{FF2B5EF4-FFF2-40B4-BE49-F238E27FC236}">
                <a16:creationId xmlns:a16="http://schemas.microsoft.com/office/drawing/2014/main" id="{E702B732-3D8C-4B64-B215-F2FECB7AB90E}"/>
              </a:ext>
            </a:extLst>
          </p:cNvPr>
          <p:cNvSpPr>
            <a:spLocks noChangeArrowheads="1"/>
          </p:cNvSpPr>
          <p:nvPr/>
        </p:nvSpPr>
        <p:spPr bwMode="auto">
          <a:xfrm>
            <a:off x="61722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12.5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b="1" dirty="0">
                <a:solidFill>
                  <a:srgbClr val="000000"/>
                </a:solidFill>
              </a:rPr>
              <a:t>1         2            3         4           5</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2554545"/>
          </a:xfrm>
          <a:prstGeom prst="rect">
            <a:avLst/>
          </a:prstGeom>
          <a:noFill/>
        </p:spPr>
        <p:txBody>
          <a:bodyPr wrap="square" rtlCol="0">
            <a:spAutoFit/>
          </a:bodyPr>
          <a:lstStyle/>
          <a:p>
            <a:pPr algn="ctr" fontAlgn="base">
              <a:spcBef>
                <a:spcPct val="5000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5 half lives must pass for this to happen.  </a:t>
            </a:r>
            <a:br>
              <a:rPr lang="en-US" altLang="en-US" sz="3200" b="1" dirty="0">
                <a:solidFill>
                  <a:srgbClr val="000000"/>
                </a:solidFill>
                <a:latin typeface="Times New Roman" panose="02020603050405020304" pitchFamily="18" charset="0"/>
                <a:cs typeface="Times New Roman" panose="02020603050405020304" pitchFamily="18" charset="0"/>
              </a:rPr>
            </a:br>
            <a:r>
              <a:rPr lang="en-US" altLang="en-US" sz="3200" b="1" dirty="0">
                <a:solidFill>
                  <a:srgbClr val="000000"/>
                </a:solidFill>
                <a:latin typeface="Times New Roman" panose="02020603050405020304" pitchFamily="18" charset="0"/>
                <a:cs typeface="Times New Roman" panose="02020603050405020304" pitchFamily="18" charset="0"/>
              </a:rPr>
              <a:t>Each half life of Iron-53 is 8.51 minutes. </a:t>
            </a:r>
          </a:p>
          <a:p>
            <a:pPr algn="ctr" fontAlgn="base">
              <a:spcBef>
                <a:spcPct val="5000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This process takes... </a:t>
            </a:r>
          </a:p>
          <a:p>
            <a:pPr algn="ctr" fontAlgn="base">
              <a:spcBef>
                <a:spcPct val="5000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8.51 minutes X  5 = 42.6 minutes</a:t>
            </a:r>
            <a:endParaRPr lang="en-US"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0883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What has the other 387.5 grams become?</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b="1" dirty="0">
                <a:solidFill>
                  <a:srgbClr val="000000"/>
                </a:solidFill>
              </a:rPr>
              <a:t>NOW</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100.0 g</a:t>
            </a:r>
          </a:p>
        </p:txBody>
      </p:sp>
      <p:sp>
        <p:nvSpPr>
          <p:cNvPr id="28" name="Rectangle 24">
            <a:extLst>
              <a:ext uri="{FF2B5EF4-FFF2-40B4-BE49-F238E27FC236}">
                <a16:creationId xmlns:a16="http://schemas.microsoft.com/office/drawing/2014/main" id="{2B1DA245-9BEC-415B-967B-DEF4F59997BC}"/>
              </a:ext>
            </a:extLst>
          </p:cNvPr>
          <p:cNvSpPr>
            <a:spLocks noChangeArrowheads="1"/>
          </p:cNvSpPr>
          <p:nvPr/>
        </p:nvSpPr>
        <p:spPr bwMode="auto">
          <a:xfrm>
            <a:off x="3810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50.0 g</a:t>
            </a:r>
          </a:p>
        </p:txBody>
      </p:sp>
      <p:sp>
        <p:nvSpPr>
          <p:cNvPr id="29" name="Rectangle 25">
            <a:extLst>
              <a:ext uri="{FF2B5EF4-FFF2-40B4-BE49-F238E27FC236}">
                <a16:creationId xmlns:a16="http://schemas.microsoft.com/office/drawing/2014/main" id="{DF9EAF87-6326-4345-8E3C-B1FC199F30E1}"/>
              </a:ext>
            </a:extLst>
          </p:cNvPr>
          <p:cNvSpPr>
            <a:spLocks noChangeArrowheads="1"/>
          </p:cNvSpPr>
          <p:nvPr/>
        </p:nvSpPr>
        <p:spPr bwMode="auto">
          <a:xfrm>
            <a:off x="49530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25.0 g</a:t>
            </a:r>
          </a:p>
        </p:txBody>
      </p:sp>
      <p:sp>
        <p:nvSpPr>
          <p:cNvPr id="30" name="Rectangle 26">
            <a:extLst>
              <a:ext uri="{FF2B5EF4-FFF2-40B4-BE49-F238E27FC236}">
                <a16:creationId xmlns:a16="http://schemas.microsoft.com/office/drawing/2014/main" id="{E702B732-3D8C-4B64-B215-F2FECB7AB90E}"/>
              </a:ext>
            </a:extLst>
          </p:cNvPr>
          <p:cNvSpPr>
            <a:spLocks noChangeArrowheads="1"/>
          </p:cNvSpPr>
          <p:nvPr/>
        </p:nvSpPr>
        <p:spPr bwMode="auto">
          <a:xfrm>
            <a:off x="6172200" y="2362200"/>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12.5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b="1" dirty="0">
                <a:solidFill>
                  <a:srgbClr val="000000"/>
                </a:solidFill>
              </a:rPr>
              <a:t>1         2            3         4           5</a:t>
            </a:r>
          </a:p>
        </p:txBody>
      </p:sp>
      <p:sp>
        <p:nvSpPr>
          <p:cNvPr id="2" name="TextBox 1">
            <a:extLst>
              <a:ext uri="{FF2B5EF4-FFF2-40B4-BE49-F238E27FC236}">
                <a16:creationId xmlns:a16="http://schemas.microsoft.com/office/drawing/2014/main" id="{85821936-895B-438D-A640-B590A45EF64E}"/>
              </a:ext>
            </a:extLst>
          </p:cNvPr>
          <p:cNvSpPr txBox="1"/>
          <p:nvPr/>
        </p:nvSpPr>
        <p:spPr>
          <a:xfrm>
            <a:off x="0" y="4191000"/>
            <a:ext cx="9144000" cy="1077218"/>
          </a:xfrm>
          <a:prstGeom prst="rect">
            <a:avLst/>
          </a:prstGeom>
          <a:noFill/>
        </p:spPr>
        <p:txBody>
          <a:bodyPr wrap="square" rtlCol="0">
            <a:spAutoFit/>
          </a:bodyPr>
          <a:lstStyle/>
          <a:p>
            <a:pPr algn="ctr" fontAlgn="base">
              <a:spcBef>
                <a:spcPct val="5000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Let’s do the second part of this, which is the radioactive decay of Fe-53.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66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9503"/>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60.  You put 400.0 grams of Fe-53 in your pocket.  How long</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until you have 12.5 grams of this iron left?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What has the other 387.5 grams become?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6387" name="Line 3"/>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8" name="Line 4"/>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6389" name="Text Box 5"/>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400.0 g</a:t>
            </a:r>
          </a:p>
        </p:txBody>
      </p:sp>
      <p:sp>
        <p:nvSpPr>
          <p:cNvPr id="16390" name="Text Box 6"/>
          <p:cNvSpPr txBox="1">
            <a:spLocks noChangeArrowheads="1"/>
          </p:cNvSpPr>
          <p:nvPr/>
        </p:nvSpPr>
        <p:spPr bwMode="auto">
          <a:xfrm>
            <a:off x="152400" y="3581400"/>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dirty="0">
                <a:solidFill>
                  <a:srgbClr val="000000"/>
                </a:solidFill>
              </a:rPr>
              <a:t>NOW</a:t>
            </a:r>
          </a:p>
        </p:txBody>
      </p:sp>
      <p:sp>
        <p:nvSpPr>
          <p:cNvPr id="16392" name="Text Box 8"/>
          <p:cNvSpPr txBox="1">
            <a:spLocks noChangeArrowheads="1"/>
          </p:cNvSpPr>
          <p:nvPr/>
        </p:nvSpPr>
        <p:spPr bwMode="auto">
          <a:xfrm>
            <a:off x="88513" y="5319524"/>
            <a:ext cx="60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53</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26</a:t>
            </a:r>
          </a:p>
        </p:txBody>
      </p:sp>
      <p:sp>
        <p:nvSpPr>
          <p:cNvPr id="16393" name="Text Box 9"/>
          <p:cNvSpPr txBox="1">
            <a:spLocks noChangeArrowheads="1"/>
          </p:cNvSpPr>
          <p:nvPr/>
        </p:nvSpPr>
        <p:spPr bwMode="auto">
          <a:xfrm>
            <a:off x="647700" y="5411856"/>
            <a:ext cx="76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FF0000"/>
                </a:solidFill>
                <a:latin typeface="Times New Roman" panose="02020603050405020304" pitchFamily="18" charset="0"/>
                <a:cs typeface="Times New Roman" panose="02020603050405020304" pitchFamily="18" charset="0"/>
              </a:rPr>
              <a:t>Fe</a:t>
            </a:r>
          </a:p>
        </p:txBody>
      </p:sp>
      <p:sp>
        <p:nvSpPr>
          <p:cNvPr id="16394" name="Line 10"/>
          <p:cNvSpPr>
            <a:spLocks noChangeShapeType="1"/>
          </p:cNvSpPr>
          <p:nvPr/>
        </p:nvSpPr>
        <p:spPr bwMode="auto">
          <a:xfrm>
            <a:off x="1371600" y="5796576"/>
            <a:ext cx="1371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395" name="Text Box 11"/>
          <p:cNvSpPr txBox="1">
            <a:spLocks noChangeArrowheads="1"/>
          </p:cNvSpPr>
          <p:nvPr/>
        </p:nvSpPr>
        <p:spPr bwMode="auto">
          <a:xfrm>
            <a:off x="2348560" y="5370340"/>
            <a:ext cx="91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0</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+1</a:t>
            </a:r>
          </a:p>
        </p:txBody>
      </p:sp>
      <p:sp>
        <p:nvSpPr>
          <p:cNvPr id="16396" name="Text Box 12"/>
          <p:cNvSpPr txBox="1">
            <a:spLocks noChangeArrowheads="1"/>
          </p:cNvSpPr>
          <p:nvPr/>
        </p:nvSpPr>
        <p:spPr bwMode="auto">
          <a:xfrm>
            <a:off x="3186760" y="5462672"/>
            <a:ext cx="45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FF0000"/>
                </a:solidFill>
                <a:latin typeface="Times New Roman" panose="02020603050405020304" pitchFamily="18" charset="0"/>
                <a:cs typeface="Times New Roman" panose="02020603050405020304" pitchFamily="18" charset="0"/>
              </a:rPr>
              <a:t>e</a:t>
            </a:r>
          </a:p>
        </p:txBody>
      </p:sp>
      <p:sp>
        <p:nvSpPr>
          <p:cNvPr id="16397" name="Text Box 13"/>
          <p:cNvSpPr txBox="1">
            <a:spLocks noChangeArrowheads="1"/>
          </p:cNvSpPr>
          <p:nvPr/>
        </p:nvSpPr>
        <p:spPr bwMode="auto">
          <a:xfrm>
            <a:off x="3667407" y="5462672"/>
            <a:ext cx="533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FF0000"/>
                </a:solidFill>
                <a:latin typeface="Times New Roman" panose="02020603050405020304" pitchFamily="18" charset="0"/>
                <a:cs typeface="Times New Roman" panose="02020603050405020304" pitchFamily="18" charset="0"/>
              </a:rPr>
              <a:t>+</a:t>
            </a:r>
          </a:p>
        </p:txBody>
      </p:sp>
      <p:sp>
        <p:nvSpPr>
          <p:cNvPr id="16398" name="Rectangle 14"/>
          <p:cNvSpPr>
            <a:spLocks noChangeArrowheads="1"/>
          </p:cNvSpPr>
          <p:nvPr/>
        </p:nvSpPr>
        <p:spPr bwMode="auto">
          <a:xfrm>
            <a:off x="4200807" y="5411856"/>
            <a:ext cx="5437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53</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25</a:t>
            </a:r>
          </a:p>
        </p:txBody>
      </p:sp>
      <p:sp>
        <p:nvSpPr>
          <p:cNvPr id="16399" name="Rectangle 16"/>
          <p:cNvSpPr>
            <a:spLocks noChangeArrowheads="1"/>
          </p:cNvSpPr>
          <p:nvPr/>
        </p:nvSpPr>
        <p:spPr bwMode="auto">
          <a:xfrm>
            <a:off x="4629150" y="5424268"/>
            <a:ext cx="96853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4400" dirty="0">
                <a:solidFill>
                  <a:srgbClr val="FF0000"/>
                </a:solidFill>
                <a:latin typeface="Times New Roman" panose="02020603050405020304" pitchFamily="18" charset="0"/>
                <a:cs typeface="Times New Roman" panose="02020603050405020304" pitchFamily="18" charset="0"/>
              </a:rPr>
              <a:t>Mn</a:t>
            </a:r>
          </a:p>
        </p:txBody>
      </p:sp>
      <p:sp>
        <p:nvSpPr>
          <p:cNvPr id="16400" name="Text Box 17"/>
          <p:cNvSpPr txBox="1">
            <a:spLocks noChangeArrowheads="1"/>
          </p:cNvSpPr>
          <p:nvPr/>
        </p:nvSpPr>
        <p:spPr bwMode="auto">
          <a:xfrm>
            <a:off x="6011375" y="5072867"/>
            <a:ext cx="28278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b="1" dirty="0">
                <a:solidFill>
                  <a:srgbClr val="FF0000"/>
                </a:solidFill>
                <a:latin typeface="Comic Sans MS" pitchFamily="66" charset="0"/>
              </a:rPr>
              <a:t>This is called positron decay.</a:t>
            </a:r>
          </a:p>
        </p:txBody>
      </p:sp>
      <p:sp>
        <p:nvSpPr>
          <p:cNvPr id="17" name="Line 3">
            <a:extLst>
              <a:ext uri="{FF2B5EF4-FFF2-40B4-BE49-F238E27FC236}">
                <a16:creationId xmlns:a16="http://schemas.microsoft.com/office/drawing/2014/main" id="{F1373970-317E-461C-BE0B-FD57132FF37B}"/>
              </a:ext>
            </a:extLst>
          </p:cNvPr>
          <p:cNvSpPr>
            <a:spLocks noChangeShapeType="1"/>
          </p:cNvSpPr>
          <p:nvPr/>
        </p:nvSpPr>
        <p:spPr bwMode="auto">
          <a:xfrm>
            <a:off x="609600" y="3200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8" name="Line 4">
            <a:extLst>
              <a:ext uri="{FF2B5EF4-FFF2-40B4-BE49-F238E27FC236}">
                <a16:creationId xmlns:a16="http://schemas.microsoft.com/office/drawing/2014/main" id="{A3FD5ACA-D990-4F4F-87CB-DF1251393004}"/>
              </a:ext>
            </a:extLst>
          </p:cNvPr>
          <p:cNvSpPr>
            <a:spLocks noChangeShapeType="1"/>
          </p:cNvSpPr>
          <p:nvPr/>
        </p:nvSpPr>
        <p:spPr bwMode="auto">
          <a:xfrm>
            <a:off x="6096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9" name="Text Box 5">
            <a:extLst>
              <a:ext uri="{FF2B5EF4-FFF2-40B4-BE49-F238E27FC236}">
                <a16:creationId xmlns:a16="http://schemas.microsoft.com/office/drawing/2014/main" id="{22EC1135-4F25-460F-B83A-18B7B337CEE5}"/>
              </a:ext>
            </a:extLst>
          </p:cNvPr>
          <p:cNvSpPr txBox="1">
            <a:spLocks noChangeArrowheads="1"/>
          </p:cNvSpPr>
          <p:nvPr/>
        </p:nvSpPr>
        <p:spPr bwMode="auto">
          <a:xfrm>
            <a:off x="2286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400.0 g</a:t>
            </a:r>
          </a:p>
        </p:txBody>
      </p:sp>
      <p:sp>
        <p:nvSpPr>
          <p:cNvPr id="21" name="Line 17">
            <a:extLst>
              <a:ext uri="{FF2B5EF4-FFF2-40B4-BE49-F238E27FC236}">
                <a16:creationId xmlns:a16="http://schemas.microsoft.com/office/drawing/2014/main" id="{DF314290-1393-41B0-A0C5-E0A94130B7DC}"/>
              </a:ext>
            </a:extLst>
          </p:cNvPr>
          <p:cNvSpPr>
            <a:spLocks noChangeShapeType="1"/>
          </p:cNvSpPr>
          <p:nvPr/>
        </p:nvSpPr>
        <p:spPr bwMode="auto">
          <a:xfrm>
            <a:off x="1828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2" name="Line 18">
            <a:extLst>
              <a:ext uri="{FF2B5EF4-FFF2-40B4-BE49-F238E27FC236}">
                <a16:creationId xmlns:a16="http://schemas.microsoft.com/office/drawing/2014/main" id="{CA380B36-7DC1-4161-B64D-234BF5C189C6}"/>
              </a:ext>
            </a:extLst>
          </p:cNvPr>
          <p:cNvSpPr>
            <a:spLocks noChangeShapeType="1"/>
          </p:cNvSpPr>
          <p:nvPr/>
        </p:nvSpPr>
        <p:spPr bwMode="auto">
          <a:xfrm>
            <a:off x="29718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3" name="Line 19">
            <a:extLst>
              <a:ext uri="{FF2B5EF4-FFF2-40B4-BE49-F238E27FC236}">
                <a16:creationId xmlns:a16="http://schemas.microsoft.com/office/drawing/2014/main" id="{E39754D3-D4DB-41F4-81AD-11AFF8E2D374}"/>
              </a:ext>
            </a:extLst>
          </p:cNvPr>
          <p:cNvSpPr>
            <a:spLocks noChangeShapeType="1"/>
          </p:cNvSpPr>
          <p:nvPr/>
        </p:nvSpPr>
        <p:spPr bwMode="auto">
          <a:xfrm>
            <a:off x="4267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4" name="Line 20">
            <a:extLst>
              <a:ext uri="{FF2B5EF4-FFF2-40B4-BE49-F238E27FC236}">
                <a16:creationId xmlns:a16="http://schemas.microsoft.com/office/drawing/2014/main" id="{FE410FFE-03A7-4958-8144-2BB921838C97}"/>
              </a:ext>
            </a:extLst>
          </p:cNvPr>
          <p:cNvSpPr>
            <a:spLocks noChangeShapeType="1"/>
          </p:cNvSpPr>
          <p:nvPr/>
        </p:nvSpPr>
        <p:spPr bwMode="auto">
          <a:xfrm>
            <a:off x="54102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5" name="Line 21">
            <a:extLst>
              <a:ext uri="{FF2B5EF4-FFF2-40B4-BE49-F238E27FC236}">
                <a16:creationId xmlns:a16="http://schemas.microsoft.com/office/drawing/2014/main" id="{4EF83954-0136-4737-A85D-E5EA1AF0F2D4}"/>
              </a:ext>
            </a:extLst>
          </p:cNvPr>
          <p:cNvSpPr>
            <a:spLocks noChangeShapeType="1"/>
          </p:cNvSpPr>
          <p:nvPr/>
        </p:nvSpPr>
        <p:spPr bwMode="auto">
          <a:xfrm>
            <a:off x="6629400" y="2895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Rectangle 22">
            <a:extLst>
              <a:ext uri="{FF2B5EF4-FFF2-40B4-BE49-F238E27FC236}">
                <a16:creationId xmlns:a16="http://schemas.microsoft.com/office/drawing/2014/main" id="{4FC35252-C20E-4A82-9A4F-647BEAD6CCBE}"/>
              </a:ext>
            </a:extLst>
          </p:cNvPr>
          <p:cNvSpPr>
            <a:spLocks noChangeArrowheads="1"/>
          </p:cNvSpPr>
          <p:nvPr/>
        </p:nvSpPr>
        <p:spPr bwMode="auto">
          <a:xfrm>
            <a:off x="1371600" y="23622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dirty="0">
                <a:solidFill>
                  <a:srgbClr val="000000"/>
                </a:solidFill>
              </a:rPr>
              <a:t>200.0 g</a:t>
            </a:r>
          </a:p>
        </p:txBody>
      </p:sp>
      <p:sp>
        <p:nvSpPr>
          <p:cNvPr id="27" name="Rectangle 23">
            <a:extLst>
              <a:ext uri="{FF2B5EF4-FFF2-40B4-BE49-F238E27FC236}">
                <a16:creationId xmlns:a16="http://schemas.microsoft.com/office/drawing/2014/main" id="{7975FBBF-36D1-4214-8EBC-C6C839F0E983}"/>
              </a:ext>
            </a:extLst>
          </p:cNvPr>
          <p:cNvSpPr>
            <a:spLocks noChangeArrowheads="1"/>
          </p:cNvSpPr>
          <p:nvPr/>
        </p:nvSpPr>
        <p:spPr bwMode="auto">
          <a:xfrm>
            <a:off x="2514600" y="23622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dirty="0">
                <a:solidFill>
                  <a:srgbClr val="000000"/>
                </a:solidFill>
              </a:rPr>
              <a:t>100.0 g</a:t>
            </a:r>
          </a:p>
        </p:txBody>
      </p:sp>
      <p:sp>
        <p:nvSpPr>
          <p:cNvPr id="28" name="Rectangle 24">
            <a:extLst>
              <a:ext uri="{FF2B5EF4-FFF2-40B4-BE49-F238E27FC236}">
                <a16:creationId xmlns:a16="http://schemas.microsoft.com/office/drawing/2014/main" id="{2B1DA245-9BEC-415B-967B-DEF4F59997BC}"/>
              </a:ext>
            </a:extLst>
          </p:cNvPr>
          <p:cNvSpPr>
            <a:spLocks noChangeArrowheads="1"/>
          </p:cNvSpPr>
          <p:nvPr/>
        </p:nvSpPr>
        <p:spPr bwMode="auto">
          <a:xfrm>
            <a:off x="3810000" y="23622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dirty="0">
                <a:solidFill>
                  <a:srgbClr val="000000"/>
                </a:solidFill>
              </a:rPr>
              <a:t>50.0 g</a:t>
            </a:r>
          </a:p>
        </p:txBody>
      </p:sp>
      <p:sp>
        <p:nvSpPr>
          <p:cNvPr id="29" name="Rectangle 25">
            <a:extLst>
              <a:ext uri="{FF2B5EF4-FFF2-40B4-BE49-F238E27FC236}">
                <a16:creationId xmlns:a16="http://schemas.microsoft.com/office/drawing/2014/main" id="{DF9EAF87-6326-4345-8E3C-B1FC199F30E1}"/>
              </a:ext>
            </a:extLst>
          </p:cNvPr>
          <p:cNvSpPr>
            <a:spLocks noChangeArrowheads="1"/>
          </p:cNvSpPr>
          <p:nvPr/>
        </p:nvSpPr>
        <p:spPr bwMode="auto">
          <a:xfrm>
            <a:off x="4953000" y="23622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dirty="0">
                <a:solidFill>
                  <a:srgbClr val="000000"/>
                </a:solidFill>
              </a:rPr>
              <a:t>25.0 g</a:t>
            </a:r>
          </a:p>
        </p:txBody>
      </p:sp>
      <p:sp>
        <p:nvSpPr>
          <p:cNvPr id="30" name="Rectangle 26">
            <a:extLst>
              <a:ext uri="{FF2B5EF4-FFF2-40B4-BE49-F238E27FC236}">
                <a16:creationId xmlns:a16="http://schemas.microsoft.com/office/drawing/2014/main" id="{E702B732-3D8C-4B64-B215-F2FECB7AB90E}"/>
              </a:ext>
            </a:extLst>
          </p:cNvPr>
          <p:cNvSpPr>
            <a:spLocks noChangeArrowheads="1"/>
          </p:cNvSpPr>
          <p:nvPr/>
        </p:nvSpPr>
        <p:spPr bwMode="auto">
          <a:xfrm>
            <a:off x="6172200" y="23622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dirty="0">
                <a:solidFill>
                  <a:srgbClr val="000000"/>
                </a:solidFill>
              </a:rPr>
              <a:t>12.5 g</a:t>
            </a:r>
          </a:p>
        </p:txBody>
      </p:sp>
      <p:sp>
        <p:nvSpPr>
          <p:cNvPr id="31" name="Text Box 27">
            <a:extLst>
              <a:ext uri="{FF2B5EF4-FFF2-40B4-BE49-F238E27FC236}">
                <a16:creationId xmlns:a16="http://schemas.microsoft.com/office/drawing/2014/main" id="{7BA105B7-B664-42ED-9A39-B47A4736DE1C}"/>
              </a:ext>
            </a:extLst>
          </p:cNvPr>
          <p:cNvSpPr txBox="1">
            <a:spLocks noChangeArrowheads="1"/>
          </p:cNvSpPr>
          <p:nvPr/>
        </p:nvSpPr>
        <p:spPr bwMode="auto">
          <a:xfrm>
            <a:off x="1676400" y="3505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3300"/>
                </a:solidFill>
              </a:rPr>
              <a:t>1         2            3         4           5</a:t>
            </a:r>
          </a:p>
        </p:txBody>
      </p:sp>
      <p:cxnSp>
        <p:nvCxnSpPr>
          <p:cNvPr id="3" name="Straight Arrow Connector 2">
            <a:extLst>
              <a:ext uri="{FF2B5EF4-FFF2-40B4-BE49-F238E27FC236}">
                <a16:creationId xmlns:a16="http://schemas.microsoft.com/office/drawing/2014/main" id="{9AD9A93C-E7F1-4422-901E-99D5CFDAD437}"/>
              </a:ext>
            </a:extLst>
          </p:cNvPr>
          <p:cNvCxnSpPr>
            <a:cxnSpLocks/>
          </p:cNvCxnSpPr>
          <p:nvPr/>
        </p:nvCxnSpPr>
        <p:spPr>
          <a:xfrm flipH="1">
            <a:off x="5105400" y="1577608"/>
            <a:ext cx="2895600" cy="3926582"/>
          </a:xfrm>
          <a:prstGeom prst="straightConnector1">
            <a:avLst/>
          </a:prstGeom>
          <a:ln w="57150">
            <a:solidFill>
              <a:srgbClr val="0000FF"/>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511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0"/>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61. If a scientist purifies 1.0 gram of radium-226, how many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years must pass before only 0.50 gram of the original</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radium-226 sample remains unchanged?</a:t>
            </a: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br>
              <a:rPr lang="en-US" altLang="en-US" sz="2000" dirty="0">
                <a:solidFill>
                  <a:srgbClr val="000000"/>
                </a:solidFill>
              </a:rPr>
            </a:br>
            <a:br>
              <a:rPr lang="en-US" altLang="en-US" sz="2000" dirty="0">
                <a:solidFill>
                  <a:srgbClr val="000000"/>
                </a:solidFill>
              </a:rPr>
            </a:br>
            <a:endParaRPr lang="en-US" altLang="en-US" sz="2000" dirty="0">
              <a:solidFill>
                <a:srgbClr val="000000"/>
              </a:solidFill>
            </a:endParaRPr>
          </a:p>
        </p:txBody>
      </p:sp>
    </p:spTree>
    <p:extLst>
      <p:ext uri="{BB962C8B-B14F-4D97-AF65-F5344CB8AC3E}">
        <p14:creationId xmlns:p14="http://schemas.microsoft.com/office/powerpoint/2010/main" val="376043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3677930"/>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11.  Determine protons, neutrons and electron count for C-12</a:t>
            </a: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Carbon-12 (p plus n) mass:    12 AMU</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minus the protons:    -  </a:t>
            </a:r>
            <a:br>
              <a:rPr lang="en-US" sz="4000" dirty="0">
                <a:solidFill>
                  <a:srgbClr val="FF0000"/>
                </a:solidFill>
                <a:latin typeface="Times New Roman" panose="02020603050405020304" pitchFamily="18" charset="0"/>
                <a:cs typeface="Times New Roman" panose="02020603050405020304" pitchFamily="18" charset="0"/>
              </a:rPr>
            </a:br>
            <a:br>
              <a:rPr lang="en-US" sz="500" dirty="0">
                <a:solidFill>
                  <a:srgbClr val="FF0000"/>
                </a:solidFill>
                <a:latin typeface="Times New Roman" panose="02020603050405020304" pitchFamily="18" charset="0"/>
                <a:cs typeface="Times New Roman" panose="02020603050405020304" pitchFamily="18" charset="0"/>
              </a:rPr>
            </a:br>
            <a:r>
              <a:rPr lang="en-US" sz="500" dirty="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                                           </a:t>
            </a:r>
          </a:p>
          <a:p>
            <a:pPr lvl="0"/>
            <a:endParaRPr lang="en-US" dirty="0"/>
          </a:p>
        </p:txBody>
      </p:sp>
      <p:cxnSp>
        <p:nvCxnSpPr>
          <p:cNvPr id="3" name="Straight Connector 2">
            <a:extLst>
              <a:ext uri="{FF2B5EF4-FFF2-40B4-BE49-F238E27FC236}">
                <a16:creationId xmlns:a16="http://schemas.microsoft.com/office/drawing/2014/main" id="{BB7451E0-66E7-4FEE-BC9E-C0CE42AF7392}"/>
              </a:ext>
            </a:extLst>
          </p:cNvPr>
          <p:cNvCxnSpPr>
            <a:cxnSpLocks/>
          </p:cNvCxnSpPr>
          <p:nvPr/>
        </p:nvCxnSpPr>
        <p:spPr>
          <a:xfrm>
            <a:off x="5715000" y="3048000"/>
            <a:ext cx="2819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56055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0"/>
            <a:ext cx="914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61. If a scientist purifies 1.0 gram of radium-226, how many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years must pass before only 0.50 gram of the original</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radium-226 sample remains unchanged?</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FF0000"/>
                </a:solidFill>
              </a:rPr>
              <a:t>Only one half life must pass to transmute 1.0 grams</a:t>
            </a:r>
            <a:br>
              <a:rPr lang="en-US" altLang="en-US" sz="2800" dirty="0">
                <a:solidFill>
                  <a:srgbClr val="FF0000"/>
                </a:solidFill>
              </a:rPr>
            </a:br>
            <a:r>
              <a:rPr lang="en-US" altLang="en-US" sz="2800" dirty="0">
                <a:solidFill>
                  <a:srgbClr val="FF0000"/>
                </a:solidFill>
              </a:rPr>
              <a:t>      into 0.5 grams, so just LOOK at table N:  </a:t>
            </a:r>
            <a:br>
              <a:rPr lang="en-US" altLang="en-US" sz="2800" dirty="0">
                <a:solidFill>
                  <a:srgbClr val="FF0000"/>
                </a:solidFill>
              </a:rPr>
            </a:br>
            <a:r>
              <a:rPr lang="en-US" altLang="en-US" sz="2800" dirty="0">
                <a:solidFill>
                  <a:srgbClr val="FF0000"/>
                </a:solidFill>
              </a:rPr>
              <a:t>      Radium 226 has a half life of 1599 years.</a:t>
            </a:r>
            <a:br>
              <a:rPr lang="en-US" altLang="en-US" sz="2800" dirty="0">
                <a:solidFill>
                  <a:srgbClr val="000000"/>
                </a:solidFill>
              </a:rPr>
            </a:br>
            <a:br>
              <a:rPr lang="en-US" altLang="en-US" sz="2800" dirty="0">
                <a:solidFill>
                  <a:srgbClr val="000000"/>
                </a:solidFill>
              </a:rPr>
            </a:b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62.  Based on Reference Table N, what fraction of a</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radioactive Sr-90 sample would remain unchanged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after 58.2 years?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 ½             B. ¼             C. 1/8            D. 1/16</a:t>
            </a:r>
            <a:br>
              <a:rPr lang="en-US" altLang="en-US" sz="2000" dirty="0">
                <a:solidFill>
                  <a:schemeClr val="tx1">
                    <a:lumMod val="95000"/>
                    <a:lumOff val="5000"/>
                  </a:schemeClr>
                </a:solidFill>
              </a:rPr>
            </a:br>
            <a:br>
              <a:rPr lang="en-US" altLang="en-US" sz="2000" dirty="0">
                <a:solidFill>
                  <a:schemeClr val="tx1">
                    <a:lumMod val="95000"/>
                    <a:lumOff val="5000"/>
                  </a:schemeClr>
                </a:solidFill>
              </a:rPr>
            </a:br>
            <a:endParaRPr lang="en-US" altLang="en-US" sz="2000" dirty="0">
              <a:solidFill>
                <a:schemeClr val="tx1">
                  <a:lumMod val="95000"/>
                  <a:lumOff val="5000"/>
                </a:schemeClr>
              </a:solidFill>
            </a:endParaRPr>
          </a:p>
        </p:txBody>
      </p:sp>
    </p:spTree>
    <p:extLst>
      <p:ext uri="{BB962C8B-B14F-4D97-AF65-F5344CB8AC3E}">
        <p14:creationId xmlns:p14="http://schemas.microsoft.com/office/powerpoint/2010/main" val="3781505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3810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dirty="0">
                <a:solidFill>
                  <a:srgbClr val="0000FF"/>
                </a:solidFill>
                <a:latin typeface="Times New Roman" panose="02020603050405020304" pitchFamily="18" charset="0"/>
                <a:cs typeface="Times New Roman" panose="02020603050405020304" pitchFamily="18" charset="0"/>
              </a:rPr>
              <a:t>62.  Based on Reference Table N, what fraction of a</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radioactive Sr-90 sample would remain unchanged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after 58.2 years?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A. ½             </a:t>
            </a:r>
            <a:r>
              <a:rPr lang="en-US" altLang="en-US" sz="2800" dirty="0">
                <a:solidFill>
                  <a:srgbClr val="FF0000"/>
                </a:solidFill>
                <a:latin typeface="Times New Roman" panose="02020603050405020304" pitchFamily="18" charset="0"/>
                <a:cs typeface="Times New Roman" panose="02020603050405020304" pitchFamily="18" charset="0"/>
              </a:rPr>
              <a:t>B. ¼             </a:t>
            </a:r>
            <a:r>
              <a:rPr lang="en-US" altLang="en-US" sz="2800" dirty="0">
                <a:solidFill>
                  <a:srgbClr val="0000FF"/>
                </a:solidFill>
                <a:latin typeface="Times New Roman" panose="02020603050405020304" pitchFamily="18" charset="0"/>
                <a:cs typeface="Times New Roman" panose="02020603050405020304" pitchFamily="18" charset="0"/>
              </a:rPr>
              <a:t>C. 1/8            D. 1/16</a:t>
            </a:r>
            <a:br>
              <a:rPr lang="en-US" altLang="en-US" sz="2000" dirty="0">
                <a:solidFill>
                  <a:srgbClr val="000000"/>
                </a:solidFill>
              </a:rPr>
            </a:br>
            <a:endParaRPr lang="en-US" altLang="en-US" sz="2000" dirty="0">
              <a:solidFill>
                <a:srgbClr val="000000"/>
              </a:solidFill>
            </a:endParaRPr>
          </a:p>
        </p:txBody>
      </p:sp>
      <p:sp>
        <p:nvSpPr>
          <p:cNvPr id="3" name="Line 3"/>
          <p:cNvSpPr>
            <a:spLocks noChangeShapeType="1"/>
          </p:cNvSpPr>
          <p:nvPr/>
        </p:nvSpPr>
        <p:spPr bwMode="auto">
          <a:xfrm>
            <a:off x="823686" y="5486400"/>
            <a:ext cx="7924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4" name="Line 4"/>
          <p:cNvSpPr>
            <a:spLocks noChangeShapeType="1"/>
          </p:cNvSpPr>
          <p:nvPr/>
        </p:nvSpPr>
        <p:spPr bwMode="auto">
          <a:xfrm>
            <a:off x="823686"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 name="Line 17"/>
          <p:cNvSpPr>
            <a:spLocks noChangeShapeType="1"/>
          </p:cNvSpPr>
          <p:nvPr/>
        </p:nvSpPr>
        <p:spPr bwMode="auto">
          <a:xfrm>
            <a:off x="2667000"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 name="Line 19"/>
          <p:cNvSpPr>
            <a:spLocks noChangeShapeType="1"/>
          </p:cNvSpPr>
          <p:nvPr/>
        </p:nvSpPr>
        <p:spPr bwMode="auto">
          <a:xfrm>
            <a:off x="4572000"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7" name="Text Box 27"/>
          <p:cNvSpPr txBox="1">
            <a:spLocks noChangeArrowheads="1"/>
          </p:cNvSpPr>
          <p:nvPr/>
        </p:nvSpPr>
        <p:spPr bwMode="auto">
          <a:xfrm>
            <a:off x="293914" y="5835449"/>
            <a:ext cx="7376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b="1" dirty="0">
                <a:solidFill>
                  <a:srgbClr val="0000FF"/>
                </a:solidFill>
                <a:latin typeface="Times New Roman" panose="02020603050405020304" pitchFamily="18" charset="0"/>
                <a:cs typeface="Times New Roman" panose="02020603050405020304" pitchFamily="18" charset="0"/>
              </a:rPr>
              <a:t>START            29.1yr            </a:t>
            </a:r>
            <a:r>
              <a:rPr lang="en-US" altLang="en-US" sz="2400" b="1" dirty="0">
                <a:solidFill>
                  <a:srgbClr val="FF0000"/>
                </a:solidFill>
                <a:latin typeface="Times New Roman" panose="02020603050405020304" pitchFamily="18" charset="0"/>
                <a:cs typeface="Times New Roman" panose="02020603050405020304" pitchFamily="18" charset="0"/>
              </a:rPr>
              <a:t>58.2 years</a:t>
            </a:r>
          </a:p>
        </p:txBody>
      </p:sp>
      <p:sp>
        <p:nvSpPr>
          <p:cNvPr id="18" name="Text Box 27"/>
          <p:cNvSpPr txBox="1">
            <a:spLocks noChangeArrowheads="1"/>
          </p:cNvSpPr>
          <p:nvPr/>
        </p:nvSpPr>
        <p:spPr bwMode="auto">
          <a:xfrm>
            <a:off x="457200" y="3597333"/>
            <a:ext cx="7376886"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b="1" dirty="0">
                <a:solidFill>
                  <a:srgbClr val="0000FF"/>
                </a:solidFill>
                <a:latin typeface="Times New Roman" panose="02020603050405020304" pitchFamily="18" charset="0"/>
                <a:cs typeface="Times New Roman" panose="02020603050405020304" pitchFamily="18" charset="0"/>
              </a:rPr>
              <a:t>Whole      Half        </a:t>
            </a:r>
            <a:r>
              <a:rPr lang="en-US" altLang="en-US" b="1" dirty="0">
                <a:solidFill>
                  <a:srgbClr val="FF0000"/>
                </a:solidFill>
                <a:latin typeface="Times New Roman" panose="02020603050405020304" pitchFamily="18" charset="0"/>
                <a:cs typeface="Times New Roman" panose="02020603050405020304" pitchFamily="18" charset="0"/>
              </a:rPr>
              <a:t>Quarter</a:t>
            </a:r>
          </a:p>
          <a:p>
            <a:pPr eaLnBrk="1" fontAlgn="base" hangingPunct="1">
              <a:spcBef>
                <a:spcPct val="50000"/>
              </a:spcBef>
              <a:spcAft>
                <a:spcPct val="0"/>
              </a:spcAft>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baseline="30000" dirty="0">
                <a:solidFill>
                  <a:srgbClr val="0000FF"/>
                </a:solidFill>
                <a:latin typeface="Times New Roman" panose="02020603050405020304" pitchFamily="18" charset="0"/>
                <a:cs typeface="Times New Roman" panose="02020603050405020304" pitchFamily="18" charset="0"/>
              </a:rPr>
              <a:t>1</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baseline="-25000" dirty="0">
                <a:solidFill>
                  <a:srgbClr val="0000FF"/>
                </a:solidFill>
                <a:latin typeface="Times New Roman" panose="02020603050405020304" pitchFamily="18" charset="0"/>
                <a:cs typeface="Times New Roman" panose="02020603050405020304" pitchFamily="18" charset="0"/>
              </a:rPr>
              <a:t>1</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baseline="30000" dirty="0">
                <a:solidFill>
                  <a:srgbClr val="0000FF"/>
                </a:solidFill>
                <a:latin typeface="Times New Roman" panose="02020603050405020304" pitchFamily="18" charset="0"/>
                <a:cs typeface="Times New Roman" panose="02020603050405020304" pitchFamily="18" charset="0"/>
              </a:rPr>
              <a:t>1</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baseline="-25000" dirty="0">
                <a:solidFill>
                  <a:srgbClr val="0000FF"/>
                </a:solidFill>
                <a:latin typeface="Times New Roman" panose="02020603050405020304" pitchFamily="18" charset="0"/>
                <a:cs typeface="Times New Roman" panose="02020603050405020304" pitchFamily="18" charset="0"/>
              </a:rPr>
              <a:t>2</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baseline="30000" dirty="0">
                <a:solidFill>
                  <a:srgbClr val="FF0000"/>
                </a:solidFill>
                <a:latin typeface="Times New Roman" panose="02020603050405020304" pitchFamily="18" charset="0"/>
                <a:cs typeface="Times New Roman" panose="02020603050405020304" pitchFamily="18" charset="0"/>
              </a:rPr>
              <a:t>1</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baseline="-25000"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995703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345" y="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63. What is the half-life and decay mode of Rn-222?</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 1.910 days and alpha decay              B. 1.910 days and beta decay</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C. 3.823days and alpha decay               D. 3.823 days and beta decay</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000" dirty="0">
                <a:solidFill>
                  <a:srgbClr val="000000"/>
                </a:solidFill>
              </a:rPr>
            </a:br>
            <a:br>
              <a:rPr lang="en-US" altLang="en-US" sz="2000" dirty="0">
                <a:solidFill>
                  <a:srgbClr val="000000"/>
                </a:solidFill>
              </a:rPr>
            </a:br>
            <a:br>
              <a:rPr lang="en-US" altLang="en-US" sz="2000" dirty="0">
                <a:solidFill>
                  <a:srgbClr val="000000"/>
                </a:solidFill>
              </a:rPr>
            </a:br>
            <a:r>
              <a:rPr lang="en-US" altLang="en-US" sz="2000" dirty="0">
                <a:solidFill>
                  <a:srgbClr val="000000"/>
                </a:solidFill>
              </a:rPr>
              <a:t> </a:t>
            </a:r>
          </a:p>
        </p:txBody>
      </p:sp>
    </p:spTree>
    <p:extLst>
      <p:ext uri="{BB962C8B-B14F-4D97-AF65-F5344CB8AC3E}">
        <p14:creationId xmlns:p14="http://schemas.microsoft.com/office/powerpoint/2010/main" val="20414362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0"/>
            <a:ext cx="914400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63. What is the half-life and decay mode of Rn-222?</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 1.910 days and alpha decay              B. 1.910 days and beta decay</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C. 3.823days and alpha decay               </a:t>
            </a:r>
            <a:r>
              <a:rPr lang="en-US" altLang="en-US" sz="2400" dirty="0">
                <a:solidFill>
                  <a:srgbClr val="000000"/>
                </a:solidFill>
                <a:latin typeface="Times New Roman" panose="02020603050405020304" pitchFamily="18" charset="0"/>
                <a:cs typeface="Times New Roman" panose="02020603050405020304" pitchFamily="18" charset="0"/>
              </a:rPr>
              <a:t>D. 3.823 days and beta decay</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6600" dirty="0">
                <a:solidFill>
                  <a:srgbClr val="FF0000"/>
                </a:solidFill>
                <a:latin typeface="Times New Roman" panose="02020603050405020304" pitchFamily="18" charset="0"/>
                <a:cs typeface="Times New Roman" panose="02020603050405020304" pitchFamily="18" charset="0"/>
              </a:rPr>
              <a:t>LOOK at table N: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3.823 days, Alpha Radiation emitted, choice C</a:t>
            </a:r>
            <a:br>
              <a:rPr lang="en-US" altLang="en-US" sz="32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64. What is the half-life of sodium-25 if 1.00 gram of a 16.00-gram</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sample of sodium-25 remains unchanged after 237 seconds?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 47.4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s               B. 59.3 s                  </a:t>
            </a:r>
            <a:r>
              <a:rPr lang="en-US" altLang="en-US" sz="2400" dirty="0">
                <a:solidFill>
                  <a:srgbClr val="000000"/>
                </a:solidFill>
                <a:latin typeface="Times New Roman" panose="02020603050405020304" pitchFamily="18" charset="0"/>
                <a:cs typeface="Times New Roman" panose="02020603050405020304" pitchFamily="18" charset="0"/>
              </a:rPr>
              <a:t>C. 79.0 s                   D. 118 s</a:t>
            </a:r>
          </a:p>
          <a:p>
            <a:pPr eaLnBrk="1" fontAlgn="base" hangingPunct="1">
              <a:spcBef>
                <a:spcPct val="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9394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63. What is the half-life and decay mode of Rn-222?</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 1.910 days and alpha decay              B. 1.910 days and beta decay</a:t>
            </a: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C. 3.823days and alpha decay               </a:t>
            </a:r>
            <a:r>
              <a:rPr lang="en-US" altLang="en-US" sz="2400" dirty="0">
                <a:solidFill>
                  <a:srgbClr val="000000"/>
                </a:solidFill>
                <a:latin typeface="Times New Roman" panose="02020603050405020304" pitchFamily="18" charset="0"/>
                <a:cs typeface="Times New Roman" panose="02020603050405020304" pitchFamily="18" charset="0"/>
              </a:rPr>
              <a:t>D. 3.823 days and beta decay</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LOOK at table N:  3.823 days,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Alpha Radiation emitted, choice C</a:t>
            </a:r>
            <a:br>
              <a:rPr lang="en-US" altLang="en-US" sz="32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64. What is the half-life of sodium-25 if 1.00 gram of a 16.00-gram</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sample of sodium-25 remains unchanged after 237 seconds?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 47.4 s               </a:t>
            </a:r>
            <a:r>
              <a:rPr lang="en-US" altLang="en-US" sz="2400" dirty="0">
                <a:solidFill>
                  <a:srgbClr val="0000FF"/>
                </a:solidFill>
                <a:latin typeface="Times New Roman" panose="02020603050405020304" pitchFamily="18" charset="0"/>
                <a:cs typeface="Times New Roman" panose="02020603050405020304" pitchFamily="18" charset="0"/>
              </a:rPr>
              <a:t>B. 59.3 s                  </a:t>
            </a:r>
            <a:r>
              <a:rPr lang="en-US" altLang="en-US" sz="2400" dirty="0">
                <a:solidFill>
                  <a:srgbClr val="000000"/>
                </a:solidFill>
                <a:latin typeface="Times New Roman" panose="02020603050405020304" pitchFamily="18" charset="0"/>
                <a:cs typeface="Times New Roman" panose="02020603050405020304" pitchFamily="18" charset="0"/>
              </a:rPr>
              <a:t>C. 79.0 s                   D. 118 s</a:t>
            </a:r>
          </a:p>
          <a:p>
            <a:pPr eaLnBrk="1" fontAlgn="base" hangingPunct="1">
              <a:spcBef>
                <a:spcPct val="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16.00 g  becomes 8.00 g , which becomes 4.00 g, which becomes</a:t>
            </a:r>
            <a:br>
              <a:rPr lang="en-US" altLang="en-US" sz="2400" dirty="0">
                <a:solidFill>
                  <a:srgbClr val="0000FF"/>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2.00 g, which becomes 1.00 g.  That is 4 half lives.</a:t>
            </a:r>
          </a:p>
          <a:p>
            <a:pPr eaLnBrk="1" fontAlgn="base" hangingPunct="1">
              <a:spcBef>
                <a:spcPct val="0"/>
              </a:spcBef>
              <a:spcAft>
                <a:spcPct val="0"/>
              </a:spcAft>
            </a:pPr>
            <a:endParaRPr lang="en-US" altLang="en-US" sz="2400" dirty="0">
              <a:solidFill>
                <a:srgbClr val="0000FF"/>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2400" dirty="0">
                <a:solidFill>
                  <a:srgbClr val="0000FF"/>
                </a:solidFill>
                <a:latin typeface="Times New Roman" panose="02020603050405020304" pitchFamily="18" charset="0"/>
                <a:cs typeface="Times New Roman" panose="02020603050405020304" pitchFamily="18" charset="0"/>
              </a:rPr>
              <a:t>       237 seconds divided by 4 = 59.3 seconds  (choice B)</a:t>
            </a:r>
          </a:p>
        </p:txBody>
      </p:sp>
    </p:spTree>
    <p:extLst>
      <p:ext uri="{BB962C8B-B14F-4D97-AF65-F5344CB8AC3E}">
        <p14:creationId xmlns:p14="http://schemas.microsoft.com/office/powerpoint/2010/main" val="19459047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r>
              <a:rPr lang="en-US" altLang="en-US" dirty="0"/>
              <a:t>Nuclear chem class #3</a:t>
            </a:r>
            <a:br>
              <a:rPr lang="en-US" altLang="en-US" dirty="0"/>
            </a:br>
            <a:endParaRPr lang="en-US" altLang="en-US" b="1" dirty="0">
              <a:solidFill>
                <a:srgbClr val="FF0000"/>
              </a:solidFill>
            </a:endParaRPr>
          </a:p>
        </p:txBody>
      </p:sp>
      <p:sp>
        <p:nvSpPr>
          <p:cNvPr id="2051" name="Rectangle 3"/>
          <p:cNvSpPr>
            <a:spLocks noGrp="1" noChangeArrowheads="1"/>
          </p:cNvSpPr>
          <p:nvPr>
            <p:ph type="subTitle" idx="1"/>
          </p:nvPr>
        </p:nvSpPr>
        <p:spPr>
          <a:xfrm>
            <a:off x="0" y="2209800"/>
            <a:ext cx="9144000" cy="4648200"/>
          </a:xfrm>
        </p:spPr>
        <p:txBody>
          <a:bodyPr/>
          <a:lstStyle/>
          <a:p>
            <a:r>
              <a:rPr lang="en-US" altLang="en-US" sz="4400" dirty="0">
                <a:solidFill>
                  <a:srgbClr val="CC0099"/>
                </a:solidFill>
              </a:rPr>
              <a:t>Artificial Transmutations</a:t>
            </a:r>
            <a:endParaRPr lang="en-US" altLang="en-US" sz="5400" dirty="0">
              <a:solidFill>
                <a:srgbClr val="CC0099"/>
              </a:solidFill>
            </a:endParaRPr>
          </a:p>
          <a:p>
            <a:br>
              <a:rPr lang="en-US" altLang="en-US" dirty="0">
                <a:solidFill>
                  <a:srgbClr val="CC0099"/>
                </a:solidFill>
              </a:rPr>
            </a:br>
            <a:r>
              <a:rPr lang="en-US" altLang="en-US" dirty="0">
                <a:solidFill>
                  <a:srgbClr val="CC0099"/>
                </a:solidFill>
              </a:rPr>
              <a:t>What is FISSION?</a:t>
            </a:r>
          </a:p>
          <a:p>
            <a:r>
              <a:rPr lang="en-US" altLang="en-US" dirty="0">
                <a:solidFill>
                  <a:srgbClr val="CC0099"/>
                </a:solidFill>
              </a:rPr>
              <a:t>What is FUSION?</a:t>
            </a:r>
            <a:br>
              <a:rPr lang="en-US" altLang="en-US" dirty="0">
                <a:solidFill>
                  <a:srgbClr val="CC0099"/>
                </a:solidFill>
              </a:rPr>
            </a:br>
            <a:br>
              <a:rPr lang="en-US" altLang="en-US" dirty="0">
                <a:solidFill>
                  <a:srgbClr val="CC0099"/>
                </a:solidFill>
              </a:rPr>
            </a:br>
            <a:r>
              <a:rPr lang="en-US" altLang="en-US" dirty="0">
                <a:solidFill>
                  <a:srgbClr val="CC0099"/>
                </a:solidFill>
              </a:rPr>
              <a:t>How does the Sun work?</a:t>
            </a:r>
            <a:br>
              <a:rPr lang="en-US" altLang="en-US" dirty="0">
                <a:solidFill>
                  <a:srgbClr val="CC0099"/>
                </a:solidFill>
              </a:rPr>
            </a:br>
            <a:r>
              <a:rPr lang="en-US" altLang="en-US" dirty="0">
                <a:solidFill>
                  <a:srgbClr val="CC0099"/>
                </a:solidFill>
              </a:rPr>
              <a:t>How do nuclear power plants make energy?</a:t>
            </a:r>
            <a:br>
              <a:rPr lang="en-US" altLang="en-US" dirty="0">
                <a:solidFill>
                  <a:srgbClr val="CC0099"/>
                </a:solidFill>
              </a:rPr>
            </a:br>
            <a:r>
              <a:rPr lang="en-US" altLang="en-US" dirty="0">
                <a:solidFill>
                  <a:srgbClr val="CC0099"/>
                </a:solidFill>
              </a:rPr>
              <a:t>How do Nuclear Bombs Work?</a:t>
            </a:r>
          </a:p>
        </p:txBody>
      </p:sp>
    </p:spTree>
    <p:extLst>
      <p:ext uri="{BB962C8B-B14F-4D97-AF65-F5344CB8AC3E}">
        <p14:creationId xmlns:p14="http://schemas.microsoft.com/office/powerpoint/2010/main" val="415184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Tree>
    <p:extLst>
      <p:ext uri="{BB962C8B-B14F-4D97-AF65-F5344CB8AC3E}">
        <p14:creationId xmlns:p14="http://schemas.microsoft.com/office/powerpoint/2010/main" val="31654701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Tree>
    <p:extLst>
      <p:ext uri="{BB962C8B-B14F-4D97-AF65-F5344CB8AC3E}">
        <p14:creationId xmlns:p14="http://schemas.microsoft.com/office/powerpoint/2010/main" val="2371707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Tree>
    <p:extLst>
      <p:ext uri="{BB962C8B-B14F-4D97-AF65-F5344CB8AC3E}">
        <p14:creationId xmlns:p14="http://schemas.microsoft.com/office/powerpoint/2010/main" val="38562986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Tree>
    <p:extLst>
      <p:ext uri="{BB962C8B-B14F-4D97-AF65-F5344CB8AC3E}">
        <p14:creationId xmlns:p14="http://schemas.microsoft.com/office/powerpoint/2010/main" val="148732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3677930"/>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11.  Determine protons, neutrons and electron count for C-12</a:t>
            </a: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Carbon-12 (p plus n) mass:    12 AMU</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minus the protons:    -    6 protons </a:t>
            </a:r>
            <a:br>
              <a:rPr lang="en-US" sz="4000" dirty="0">
                <a:solidFill>
                  <a:srgbClr val="FF0000"/>
                </a:solidFill>
                <a:latin typeface="Times New Roman" panose="02020603050405020304" pitchFamily="18" charset="0"/>
                <a:cs typeface="Times New Roman" panose="02020603050405020304" pitchFamily="18" charset="0"/>
              </a:rPr>
            </a:br>
            <a:br>
              <a:rPr lang="en-US" sz="500" dirty="0">
                <a:solidFill>
                  <a:srgbClr val="FF0000"/>
                </a:solidFill>
                <a:latin typeface="Times New Roman" panose="02020603050405020304" pitchFamily="18" charset="0"/>
                <a:cs typeface="Times New Roman" panose="02020603050405020304" pitchFamily="18" charset="0"/>
              </a:rPr>
            </a:br>
            <a:r>
              <a:rPr lang="en-US" sz="500" dirty="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                                           </a:t>
            </a:r>
          </a:p>
          <a:p>
            <a:pPr lvl="0"/>
            <a:endParaRPr lang="en-US" dirty="0"/>
          </a:p>
        </p:txBody>
      </p:sp>
      <p:cxnSp>
        <p:nvCxnSpPr>
          <p:cNvPr id="3" name="Straight Connector 2">
            <a:extLst>
              <a:ext uri="{FF2B5EF4-FFF2-40B4-BE49-F238E27FC236}">
                <a16:creationId xmlns:a16="http://schemas.microsoft.com/office/drawing/2014/main" id="{BB7451E0-66E7-4FEE-BC9E-C0CE42AF7392}"/>
              </a:ext>
            </a:extLst>
          </p:cNvPr>
          <p:cNvCxnSpPr>
            <a:cxnSpLocks/>
          </p:cNvCxnSpPr>
          <p:nvPr/>
        </p:nvCxnSpPr>
        <p:spPr>
          <a:xfrm>
            <a:off x="5715000" y="3048000"/>
            <a:ext cx="2819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01856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21">
            <a:extLst>
              <a:ext uri="{FF2B5EF4-FFF2-40B4-BE49-F238E27FC236}">
                <a16:creationId xmlns:a16="http://schemas.microsoft.com/office/drawing/2014/main" id="{2FBF1723-1AEE-4099-A684-8074F837984C}"/>
              </a:ext>
            </a:extLst>
          </p:cNvPr>
          <p:cNvSpPr>
            <a:spLocks noChangeArrowheads="1"/>
          </p:cNvSpPr>
          <p:nvPr/>
        </p:nvSpPr>
        <p:spPr bwMode="auto">
          <a:xfrm>
            <a:off x="4482042" y="2667000"/>
            <a:ext cx="3873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0</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21" name="Rectangle 23">
            <a:extLst>
              <a:ext uri="{FF2B5EF4-FFF2-40B4-BE49-F238E27FC236}">
                <a16:creationId xmlns:a16="http://schemas.microsoft.com/office/drawing/2014/main" id="{CBE0442F-0968-4F98-85F3-90FA6F0B7F8B}"/>
              </a:ext>
            </a:extLst>
          </p:cNvPr>
          <p:cNvSpPr>
            <a:spLocks noChangeArrowheads="1"/>
          </p:cNvSpPr>
          <p:nvPr/>
        </p:nvSpPr>
        <p:spPr bwMode="auto">
          <a:xfrm>
            <a:off x="4786842" y="2667000"/>
            <a:ext cx="367408"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e</a:t>
            </a: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Tree>
    <p:extLst>
      <p:ext uri="{BB962C8B-B14F-4D97-AF65-F5344CB8AC3E}">
        <p14:creationId xmlns:p14="http://schemas.microsoft.com/office/powerpoint/2010/main" val="25627336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21">
            <a:extLst>
              <a:ext uri="{FF2B5EF4-FFF2-40B4-BE49-F238E27FC236}">
                <a16:creationId xmlns:a16="http://schemas.microsoft.com/office/drawing/2014/main" id="{2FBF1723-1AEE-4099-A684-8074F837984C}"/>
              </a:ext>
            </a:extLst>
          </p:cNvPr>
          <p:cNvSpPr>
            <a:spLocks noChangeArrowheads="1"/>
          </p:cNvSpPr>
          <p:nvPr/>
        </p:nvSpPr>
        <p:spPr bwMode="auto">
          <a:xfrm>
            <a:off x="4482042" y="2667000"/>
            <a:ext cx="3873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0</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21" name="Rectangle 23">
            <a:extLst>
              <a:ext uri="{FF2B5EF4-FFF2-40B4-BE49-F238E27FC236}">
                <a16:creationId xmlns:a16="http://schemas.microsoft.com/office/drawing/2014/main" id="{CBE0442F-0968-4F98-85F3-90FA6F0B7F8B}"/>
              </a:ext>
            </a:extLst>
          </p:cNvPr>
          <p:cNvSpPr>
            <a:spLocks noChangeArrowheads="1"/>
          </p:cNvSpPr>
          <p:nvPr/>
        </p:nvSpPr>
        <p:spPr bwMode="auto">
          <a:xfrm>
            <a:off x="4786842" y="2667000"/>
            <a:ext cx="367408"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e</a:t>
            </a:r>
          </a:p>
        </p:txBody>
      </p:sp>
      <p:sp>
        <p:nvSpPr>
          <p:cNvPr id="22" name="Rectangle 25">
            <a:extLst>
              <a:ext uri="{FF2B5EF4-FFF2-40B4-BE49-F238E27FC236}">
                <a16:creationId xmlns:a16="http://schemas.microsoft.com/office/drawing/2014/main" id="{8EE629A7-ACB7-4F3C-B167-1D63E945CFA9}"/>
              </a:ext>
            </a:extLst>
          </p:cNvPr>
          <p:cNvSpPr>
            <a:spLocks noChangeArrowheads="1"/>
          </p:cNvSpPr>
          <p:nvPr/>
        </p:nvSpPr>
        <p:spPr bwMode="auto">
          <a:xfrm>
            <a:off x="5396442" y="2743200"/>
            <a:ext cx="422275"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23" name="Rectangle 26">
            <a:extLst>
              <a:ext uri="{FF2B5EF4-FFF2-40B4-BE49-F238E27FC236}">
                <a16:creationId xmlns:a16="http://schemas.microsoft.com/office/drawing/2014/main" id="{F9CBFC20-E89C-46A0-B790-649323FDCDA0}"/>
              </a:ext>
            </a:extLst>
          </p:cNvPr>
          <p:cNvSpPr>
            <a:spLocks noChangeArrowheads="1"/>
          </p:cNvSpPr>
          <p:nvPr/>
        </p:nvSpPr>
        <p:spPr bwMode="auto">
          <a:xfrm>
            <a:off x="60060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2</a:t>
            </a:r>
          </a:p>
        </p:txBody>
      </p:sp>
      <p:sp>
        <p:nvSpPr>
          <p:cNvPr id="24" name="Rectangle 28">
            <a:extLst>
              <a:ext uri="{FF2B5EF4-FFF2-40B4-BE49-F238E27FC236}">
                <a16:creationId xmlns:a16="http://schemas.microsoft.com/office/drawing/2014/main" id="{D69E9F46-45F9-4B1E-8F53-08D2428147F0}"/>
              </a:ext>
            </a:extLst>
          </p:cNvPr>
          <p:cNvSpPr>
            <a:spLocks noChangeArrowheads="1"/>
          </p:cNvSpPr>
          <p:nvPr/>
        </p:nvSpPr>
        <p:spPr bwMode="auto">
          <a:xfrm>
            <a:off x="6234642" y="2667000"/>
            <a:ext cx="663964"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He</a:t>
            </a: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5" name="TextBox 34">
            <a:extLst>
              <a:ext uri="{FF2B5EF4-FFF2-40B4-BE49-F238E27FC236}">
                <a16:creationId xmlns:a16="http://schemas.microsoft.com/office/drawing/2014/main" id="{8B90F66D-7380-4DA6-ABBA-7D6FDA3F4FF2}"/>
              </a:ext>
            </a:extLst>
          </p:cNvPr>
          <p:cNvSpPr txBox="1"/>
          <p:nvPr/>
        </p:nvSpPr>
        <p:spPr>
          <a:xfrm>
            <a:off x="866775" y="3556574"/>
            <a:ext cx="6981825" cy="369332"/>
          </a:xfrm>
          <a:prstGeom prst="rect">
            <a:avLst/>
          </a:prstGeom>
          <a:noFill/>
        </p:spPr>
        <p:txBody>
          <a:bodyPr wrap="square" rtlCol="0">
            <a:spAutoFit/>
          </a:bodyPr>
          <a:lstStyle/>
          <a:p>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The H-3 undergoes beta decay, transmuting into helium-3.</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Tree>
    <p:extLst>
      <p:ext uri="{BB962C8B-B14F-4D97-AF65-F5344CB8AC3E}">
        <p14:creationId xmlns:p14="http://schemas.microsoft.com/office/powerpoint/2010/main" val="31945539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21">
            <a:extLst>
              <a:ext uri="{FF2B5EF4-FFF2-40B4-BE49-F238E27FC236}">
                <a16:creationId xmlns:a16="http://schemas.microsoft.com/office/drawing/2014/main" id="{2FBF1723-1AEE-4099-A684-8074F837984C}"/>
              </a:ext>
            </a:extLst>
          </p:cNvPr>
          <p:cNvSpPr>
            <a:spLocks noChangeArrowheads="1"/>
          </p:cNvSpPr>
          <p:nvPr/>
        </p:nvSpPr>
        <p:spPr bwMode="auto">
          <a:xfrm>
            <a:off x="4482042" y="2667000"/>
            <a:ext cx="3873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0</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21" name="Rectangle 23">
            <a:extLst>
              <a:ext uri="{FF2B5EF4-FFF2-40B4-BE49-F238E27FC236}">
                <a16:creationId xmlns:a16="http://schemas.microsoft.com/office/drawing/2014/main" id="{CBE0442F-0968-4F98-85F3-90FA6F0B7F8B}"/>
              </a:ext>
            </a:extLst>
          </p:cNvPr>
          <p:cNvSpPr>
            <a:spLocks noChangeArrowheads="1"/>
          </p:cNvSpPr>
          <p:nvPr/>
        </p:nvSpPr>
        <p:spPr bwMode="auto">
          <a:xfrm>
            <a:off x="4786842" y="2667000"/>
            <a:ext cx="367408"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e</a:t>
            </a:r>
          </a:p>
        </p:txBody>
      </p:sp>
      <p:sp>
        <p:nvSpPr>
          <p:cNvPr id="22" name="Rectangle 25">
            <a:extLst>
              <a:ext uri="{FF2B5EF4-FFF2-40B4-BE49-F238E27FC236}">
                <a16:creationId xmlns:a16="http://schemas.microsoft.com/office/drawing/2014/main" id="{8EE629A7-ACB7-4F3C-B167-1D63E945CFA9}"/>
              </a:ext>
            </a:extLst>
          </p:cNvPr>
          <p:cNvSpPr>
            <a:spLocks noChangeArrowheads="1"/>
          </p:cNvSpPr>
          <p:nvPr/>
        </p:nvSpPr>
        <p:spPr bwMode="auto">
          <a:xfrm>
            <a:off x="5396442" y="2743200"/>
            <a:ext cx="422275"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23" name="Rectangle 26">
            <a:extLst>
              <a:ext uri="{FF2B5EF4-FFF2-40B4-BE49-F238E27FC236}">
                <a16:creationId xmlns:a16="http://schemas.microsoft.com/office/drawing/2014/main" id="{F9CBFC20-E89C-46A0-B790-649323FDCDA0}"/>
              </a:ext>
            </a:extLst>
          </p:cNvPr>
          <p:cNvSpPr>
            <a:spLocks noChangeArrowheads="1"/>
          </p:cNvSpPr>
          <p:nvPr/>
        </p:nvSpPr>
        <p:spPr bwMode="auto">
          <a:xfrm>
            <a:off x="60060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2</a:t>
            </a:r>
          </a:p>
        </p:txBody>
      </p:sp>
      <p:sp>
        <p:nvSpPr>
          <p:cNvPr id="24" name="Rectangle 28">
            <a:extLst>
              <a:ext uri="{FF2B5EF4-FFF2-40B4-BE49-F238E27FC236}">
                <a16:creationId xmlns:a16="http://schemas.microsoft.com/office/drawing/2014/main" id="{D69E9F46-45F9-4B1E-8F53-08D2428147F0}"/>
              </a:ext>
            </a:extLst>
          </p:cNvPr>
          <p:cNvSpPr>
            <a:spLocks noChangeArrowheads="1"/>
          </p:cNvSpPr>
          <p:nvPr/>
        </p:nvSpPr>
        <p:spPr bwMode="auto">
          <a:xfrm>
            <a:off x="6234642" y="2667000"/>
            <a:ext cx="663964"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He</a:t>
            </a:r>
          </a:p>
        </p:txBody>
      </p:sp>
      <p:sp>
        <p:nvSpPr>
          <p:cNvPr id="25" name="Rectangle 5">
            <a:extLst>
              <a:ext uri="{FF2B5EF4-FFF2-40B4-BE49-F238E27FC236}">
                <a16:creationId xmlns:a16="http://schemas.microsoft.com/office/drawing/2014/main" id="{37EE4855-05FC-4C5F-A0AF-0A67C3D2966D}"/>
              </a:ext>
            </a:extLst>
          </p:cNvPr>
          <p:cNvSpPr>
            <a:spLocks noChangeArrowheads="1"/>
          </p:cNvSpPr>
          <p:nvPr/>
        </p:nvSpPr>
        <p:spPr bwMode="auto">
          <a:xfrm>
            <a:off x="719918" y="4800600"/>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19</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10</a:t>
            </a:r>
          </a:p>
        </p:txBody>
      </p:sp>
      <p:sp>
        <p:nvSpPr>
          <p:cNvPr id="26" name="Text Box 6">
            <a:extLst>
              <a:ext uri="{FF2B5EF4-FFF2-40B4-BE49-F238E27FC236}">
                <a16:creationId xmlns:a16="http://schemas.microsoft.com/office/drawing/2014/main" id="{6F5F51B2-4F52-4D26-AF85-D32C71926C07}"/>
              </a:ext>
            </a:extLst>
          </p:cNvPr>
          <p:cNvSpPr txBox="1">
            <a:spLocks noChangeArrowheads="1"/>
          </p:cNvSpPr>
          <p:nvPr/>
        </p:nvSpPr>
        <p:spPr bwMode="auto">
          <a:xfrm>
            <a:off x="1002066" y="4876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Ne</a:t>
            </a:r>
          </a:p>
        </p:txBody>
      </p:sp>
      <p:sp>
        <p:nvSpPr>
          <p:cNvPr id="27" name="Line 7">
            <a:extLst>
              <a:ext uri="{FF2B5EF4-FFF2-40B4-BE49-F238E27FC236}">
                <a16:creationId xmlns:a16="http://schemas.microsoft.com/office/drawing/2014/main" id="{2A190F1E-B536-4D44-A32A-AFEE5C9DFACF}"/>
              </a:ext>
            </a:extLst>
          </p:cNvPr>
          <p:cNvSpPr>
            <a:spLocks noChangeShapeType="1"/>
          </p:cNvSpPr>
          <p:nvPr/>
        </p:nvSpPr>
        <p:spPr bwMode="auto">
          <a:xfrm>
            <a:off x="1764066" y="5181600"/>
            <a:ext cx="2743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5" name="TextBox 34">
            <a:extLst>
              <a:ext uri="{FF2B5EF4-FFF2-40B4-BE49-F238E27FC236}">
                <a16:creationId xmlns:a16="http://schemas.microsoft.com/office/drawing/2014/main" id="{8B90F66D-7380-4DA6-ABBA-7D6FDA3F4FF2}"/>
              </a:ext>
            </a:extLst>
          </p:cNvPr>
          <p:cNvSpPr txBox="1"/>
          <p:nvPr/>
        </p:nvSpPr>
        <p:spPr>
          <a:xfrm>
            <a:off x="866775" y="3556574"/>
            <a:ext cx="6981825" cy="369332"/>
          </a:xfrm>
          <a:prstGeom prst="rect">
            <a:avLst/>
          </a:prstGeom>
          <a:noFill/>
        </p:spPr>
        <p:txBody>
          <a:bodyPr wrap="square" rtlCol="0">
            <a:spAutoFit/>
          </a:bodyPr>
          <a:lstStyle/>
          <a:p>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The H-3 undergoes beta decay, transmuting into helium-3.</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
        <p:nvSpPr>
          <p:cNvPr id="39" name="TextBox 38">
            <a:extLst>
              <a:ext uri="{FF2B5EF4-FFF2-40B4-BE49-F238E27FC236}">
                <a16:creationId xmlns:a16="http://schemas.microsoft.com/office/drawing/2014/main" id="{A5CD39FD-6B38-4090-AC01-21DC2195048B}"/>
              </a:ext>
            </a:extLst>
          </p:cNvPr>
          <p:cNvSpPr txBox="1"/>
          <p:nvPr/>
        </p:nvSpPr>
        <p:spPr>
          <a:xfrm>
            <a:off x="-25056" y="4931721"/>
            <a:ext cx="705929" cy="523220"/>
          </a:xfrm>
          <a:prstGeom prst="rect">
            <a:avLst/>
          </a:prstGeom>
          <a:noFill/>
        </p:spPr>
        <p:txBody>
          <a:bodyPr wrap="square" rtlCol="0">
            <a:spAutoFit/>
          </a:bodyPr>
          <a:lstStyle/>
          <a:p>
            <a:r>
              <a:rPr lang="en-US" sz="2800" dirty="0"/>
              <a:t>67.</a:t>
            </a:r>
            <a:r>
              <a:rPr lang="en-US" sz="2800" dirty="0">
                <a:solidFill>
                  <a:srgbClr val="FF0000"/>
                </a:solidFill>
              </a:rPr>
              <a:t>  </a:t>
            </a:r>
          </a:p>
        </p:txBody>
      </p:sp>
    </p:spTree>
    <p:extLst>
      <p:ext uri="{BB962C8B-B14F-4D97-AF65-F5344CB8AC3E}">
        <p14:creationId xmlns:p14="http://schemas.microsoft.com/office/powerpoint/2010/main" val="5507472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21">
            <a:extLst>
              <a:ext uri="{FF2B5EF4-FFF2-40B4-BE49-F238E27FC236}">
                <a16:creationId xmlns:a16="http://schemas.microsoft.com/office/drawing/2014/main" id="{2FBF1723-1AEE-4099-A684-8074F837984C}"/>
              </a:ext>
            </a:extLst>
          </p:cNvPr>
          <p:cNvSpPr>
            <a:spLocks noChangeArrowheads="1"/>
          </p:cNvSpPr>
          <p:nvPr/>
        </p:nvSpPr>
        <p:spPr bwMode="auto">
          <a:xfrm>
            <a:off x="4482042" y="2667000"/>
            <a:ext cx="3873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0</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21" name="Rectangle 23">
            <a:extLst>
              <a:ext uri="{FF2B5EF4-FFF2-40B4-BE49-F238E27FC236}">
                <a16:creationId xmlns:a16="http://schemas.microsoft.com/office/drawing/2014/main" id="{CBE0442F-0968-4F98-85F3-90FA6F0B7F8B}"/>
              </a:ext>
            </a:extLst>
          </p:cNvPr>
          <p:cNvSpPr>
            <a:spLocks noChangeArrowheads="1"/>
          </p:cNvSpPr>
          <p:nvPr/>
        </p:nvSpPr>
        <p:spPr bwMode="auto">
          <a:xfrm>
            <a:off x="4786842" y="2667000"/>
            <a:ext cx="367408"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e</a:t>
            </a:r>
          </a:p>
        </p:txBody>
      </p:sp>
      <p:sp>
        <p:nvSpPr>
          <p:cNvPr id="22" name="Rectangle 25">
            <a:extLst>
              <a:ext uri="{FF2B5EF4-FFF2-40B4-BE49-F238E27FC236}">
                <a16:creationId xmlns:a16="http://schemas.microsoft.com/office/drawing/2014/main" id="{8EE629A7-ACB7-4F3C-B167-1D63E945CFA9}"/>
              </a:ext>
            </a:extLst>
          </p:cNvPr>
          <p:cNvSpPr>
            <a:spLocks noChangeArrowheads="1"/>
          </p:cNvSpPr>
          <p:nvPr/>
        </p:nvSpPr>
        <p:spPr bwMode="auto">
          <a:xfrm>
            <a:off x="5396442" y="2743200"/>
            <a:ext cx="422275"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23" name="Rectangle 26">
            <a:extLst>
              <a:ext uri="{FF2B5EF4-FFF2-40B4-BE49-F238E27FC236}">
                <a16:creationId xmlns:a16="http://schemas.microsoft.com/office/drawing/2014/main" id="{F9CBFC20-E89C-46A0-B790-649323FDCDA0}"/>
              </a:ext>
            </a:extLst>
          </p:cNvPr>
          <p:cNvSpPr>
            <a:spLocks noChangeArrowheads="1"/>
          </p:cNvSpPr>
          <p:nvPr/>
        </p:nvSpPr>
        <p:spPr bwMode="auto">
          <a:xfrm>
            <a:off x="60060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2</a:t>
            </a:r>
          </a:p>
        </p:txBody>
      </p:sp>
      <p:sp>
        <p:nvSpPr>
          <p:cNvPr id="24" name="Rectangle 28">
            <a:extLst>
              <a:ext uri="{FF2B5EF4-FFF2-40B4-BE49-F238E27FC236}">
                <a16:creationId xmlns:a16="http://schemas.microsoft.com/office/drawing/2014/main" id="{D69E9F46-45F9-4B1E-8F53-08D2428147F0}"/>
              </a:ext>
            </a:extLst>
          </p:cNvPr>
          <p:cNvSpPr>
            <a:spLocks noChangeArrowheads="1"/>
          </p:cNvSpPr>
          <p:nvPr/>
        </p:nvSpPr>
        <p:spPr bwMode="auto">
          <a:xfrm>
            <a:off x="6234642" y="2667000"/>
            <a:ext cx="663964"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He</a:t>
            </a:r>
          </a:p>
        </p:txBody>
      </p:sp>
      <p:sp>
        <p:nvSpPr>
          <p:cNvPr id="25" name="Rectangle 5">
            <a:extLst>
              <a:ext uri="{FF2B5EF4-FFF2-40B4-BE49-F238E27FC236}">
                <a16:creationId xmlns:a16="http://schemas.microsoft.com/office/drawing/2014/main" id="{37EE4855-05FC-4C5F-A0AF-0A67C3D2966D}"/>
              </a:ext>
            </a:extLst>
          </p:cNvPr>
          <p:cNvSpPr>
            <a:spLocks noChangeArrowheads="1"/>
          </p:cNvSpPr>
          <p:nvPr/>
        </p:nvSpPr>
        <p:spPr bwMode="auto">
          <a:xfrm>
            <a:off x="719918" y="4800600"/>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19</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10</a:t>
            </a:r>
          </a:p>
        </p:txBody>
      </p:sp>
      <p:sp>
        <p:nvSpPr>
          <p:cNvPr id="26" name="Text Box 6">
            <a:extLst>
              <a:ext uri="{FF2B5EF4-FFF2-40B4-BE49-F238E27FC236}">
                <a16:creationId xmlns:a16="http://schemas.microsoft.com/office/drawing/2014/main" id="{6F5F51B2-4F52-4D26-AF85-D32C71926C07}"/>
              </a:ext>
            </a:extLst>
          </p:cNvPr>
          <p:cNvSpPr txBox="1">
            <a:spLocks noChangeArrowheads="1"/>
          </p:cNvSpPr>
          <p:nvPr/>
        </p:nvSpPr>
        <p:spPr bwMode="auto">
          <a:xfrm>
            <a:off x="1002066" y="4876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Ne</a:t>
            </a:r>
          </a:p>
        </p:txBody>
      </p:sp>
      <p:sp>
        <p:nvSpPr>
          <p:cNvPr id="27" name="Line 7">
            <a:extLst>
              <a:ext uri="{FF2B5EF4-FFF2-40B4-BE49-F238E27FC236}">
                <a16:creationId xmlns:a16="http://schemas.microsoft.com/office/drawing/2014/main" id="{2A190F1E-B536-4D44-A32A-AFEE5C9DFACF}"/>
              </a:ext>
            </a:extLst>
          </p:cNvPr>
          <p:cNvSpPr>
            <a:spLocks noChangeShapeType="1"/>
          </p:cNvSpPr>
          <p:nvPr/>
        </p:nvSpPr>
        <p:spPr bwMode="auto">
          <a:xfrm>
            <a:off x="1764066" y="5181600"/>
            <a:ext cx="2743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28" name="Rectangle 8">
            <a:extLst>
              <a:ext uri="{FF2B5EF4-FFF2-40B4-BE49-F238E27FC236}">
                <a16:creationId xmlns:a16="http://schemas.microsoft.com/office/drawing/2014/main" id="{4515FB52-5BAD-4BF3-9E8B-64DD1224C80B}"/>
              </a:ext>
            </a:extLst>
          </p:cNvPr>
          <p:cNvSpPr>
            <a:spLocks noChangeArrowheads="1"/>
          </p:cNvSpPr>
          <p:nvPr/>
        </p:nvSpPr>
        <p:spPr bwMode="auto">
          <a:xfrm>
            <a:off x="4602516" y="48768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0</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a:t>
            </a:r>
          </a:p>
        </p:txBody>
      </p:sp>
      <p:sp>
        <p:nvSpPr>
          <p:cNvPr id="29" name="Rectangle 9">
            <a:extLst>
              <a:ext uri="{FF2B5EF4-FFF2-40B4-BE49-F238E27FC236}">
                <a16:creationId xmlns:a16="http://schemas.microsoft.com/office/drawing/2014/main" id="{54D76783-39B2-49F2-8E60-EFD50DB9D9B9}"/>
              </a:ext>
            </a:extLst>
          </p:cNvPr>
          <p:cNvSpPr>
            <a:spLocks noChangeArrowheads="1"/>
          </p:cNvSpPr>
          <p:nvPr/>
        </p:nvSpPr>
        <p:spPr bwMode="auto">
          <a:xfrm>
            <a:off x="4964466" y="4876800"/>
            <a:ext cx="367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e</a:t>
            </a: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5" name="TextBox 34">
            <a:extLst>
              <a:ext uri="{FF2B5EF4-FFF2-40B4-BE49-F238E27FC236}">
                <a16:creationId xmlns:a16="http://schemas.microsoft.com/office/drawing/2014/main" id="{8B90F66D-7380-4DA6-ABBA-7D6FDA3F4FF2}"/>
              </a:ext>
            </a:extLst>
          </p:cNvPr>
          <p:cNvSpPr txBox="1"/>
          <p:nvPr/>
        </p:nvSpPr>
        <p:spPr>
          <a:xfrm>
            <a:off x="866775" y="3556574"/>
            <a:ext cx="6981825" cy="369332"/>
          </a:xfrm>
          <a:prstGeom prst="rect">
            <a:avLst/>
          </a:prstGeom>
          <a:noFill/>
        </p:spPr>
        <p:txBody>
          <a:bodyPr wrap="square" rtlCol="0">
            <a:spAutoFit/>
          </a:bodyPr>
          <a:lstStyle/>
          <a:p>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The H-3 undergoes beta decay, transmuting into helium-3.</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
        <p:nvSpPr>
          <p:cNvPr id="39" name="TextBox 38">
            <a:extLst>
              <a:ext uri="{FF2B5EF4-FFF2-40B4-BE49-F238E27FC236}">
                <a16:creationId xmlns:a16="http://schemas.microsoft.com/office/drawing/2014/main" id="{A5CD39FD-6B38-4090-AC01-21DC2195048B}"/>
              </a:ext>
            </a:extLst>
          </p:cNvPr>
          <p:cNvSpPr txBox="1"/>
          <p:nvPr/>
        </p:nvSpPr>
        <p:spPr>
          <a:xfrm>
            <a:off x="-25056" y="4931721"/>
            <a:ext cx="705929" cy="523220"/>
          </a:xfrm>
          <a:prstGeom prst="rect">
            <a:avLst/>
          </a:prstGeom>
          <a:noFill/>
        </p:spPr>
        <p:txBody>
          <a:bodyPr wrap="square" rtlCol="0">
            <a:spAutoFit/>
          </a:bodyPr>
          <a:lstStyle/>
          <a:p>
            <a:r>
              <a:rPr lang="en-US" sz="2800" dirty="0"/>
              <a:t>67.</a:t>
            </a:r>
            <a:r>
              <a:rPr lang="en-US" sz="2800" dirty="0">
                <a:solidFill>
                  <a:srgbClr val="FF0000"/>
                </a:solidFill>
              </a:rPr>
              <a:t>  </a:t>
            </a:r>
          </a:p>
        </p:txBody>
      </p:sp>
    </p:spTree>
    <p:extLst>
      <p:ext uri="{BB962C8B-B14F-4D97-AF65-F5344CB8AC3E}">
        <p14:creationId xmlns:p14="http://schemas.microsoft.com/office/powerpoint/2010/main" val="18697227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56270"/>
            <a:ext cx="9144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These three are all decay reactions…  all are natural transmutations. </a:t>
            </a:r>
          </a:p>
          <a:p>
            <a:pPr fontAlgn="base">
              <a:spcBef>
                <a:spcPct val="50000"/>
              </a:spcBef>
              <a:spcAft>
                <a:spcPct val="0"/>
              </a:spcAft>
            </a:pPr>
            <a:endParaRPr lang="en-US" altLang="en-US" dirty="0">
              <a:solidFill>
                <a:srgbClr val="000000"/>
              </a:solidFill>
            </a:endParaRPr>
          </a:p>
        </p:txBody>
      </p:sp>
      <p:sp>
        <p:nvSpPr>
          <p:cNvPr id="9" name="Text Box 5">
            <a:extLst>
              <a:ext uri="{FF2B5EF4-FFF2-40B4-BE49-F238E27FC236}">
                <a16:creationId xmlns:a16="http://schemas.microsoft.com/office/drawing/2014/main" id="{94530EF9-67A5-4E23-8548-CF99161D5F5B}"/>
              </a:ext>
            </a:extLst>
          </p:cNvPr>
          <p:cNvSpPr txBox="1">
            <a:spLocks noChangeArrowheads="1"/>
          </p:cNvSpPr>
          <p:nvPr/>
        </p:nvSpPr>
        <p:spPr bwMode="auto">
          <a:xfrm>
            <a:off x="533400" y="762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238</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92</a:t>
            </a:r>
          </a:p>
        </p:txBody>
      </p:sp>
      <p:sp>
        <p:nvSpPr>
          <p:cNvPr id="10" name="Text Box 6">
            <a:extLst>
              <a:ext uri="{FF2B5EF4-FFF2-40B4-BE49-F238E27FC236}">
                <a16:creationId xmlns:a16="http://schemas.microsoft.com/office/drawing/2014/main" id="{27BC3587-96C5-4644-8FE1-5815D720E124}"/>
              </a:ext>
            </a:extLst>
          </p:cNvPr>
          <p:cNvSpPr txBox="1">
            <a:spLocks noChangeArrowheads="1"/>
          </p:cNvSpPr>
          <p:nvPr/>
        </p:nvSpPr>
        <p:spPr bwMode="auto">
          <a:xfrm>
            <a:off x="1349199" y="838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U</a:t>
            </a:r>
          </a:p>
        </p:txBody>
      </p:sp>
      <p:sp>
        <p:nvSpPr>
          <p:cNvPr id="11" name="Line 7">
            <a:extLst>
              <a:ext uri="{FF2B5EF4-FFF2-40B4-BE49-F238E27FC236}">
                <a16:creationId xmlns:a16="http://schemas.microsoft.com/office/drawing/2014/main" id="{AD5B306C-7EA1-4004-96FE-E3DA1CCED0F8}"/>
              </a:ext>
            </a:extLst>
          </p:cNvPr>
          <p:cNvSpPr>
            <a:spLocks noChangeShapeType="1"/>
          </p:cNvSpPr>
          <p:nvPr/>
        </p:nvSpPr>
        <p:spPr bwMode="auto">
          <a:xfrm>
            <a:off x="1882599" y="1143000"/>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63851BE5-849F-4009-A90E-BAE12BD8097F}"/>
              </a:ext>
            </a:extLst>
          </p:cNvPr>
          <p:cNvSpPr>
            <a:spLocks noChangeArrowheads="1"/>
          </p:cNvSpPr>
          <p:nvPr/>
        </p:nvSpPr>
        <p:spPr bwMode="auto">
          <a:xfrm>
            <a:off x="6412634" y="838200"/>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234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90</a:t>
            </a:r>
          </a:p>
        </p:txBody>
      </p:sp>
      <p:sp>
        <p:nvSpPr>
          <p:cNvPr id="13" name="Rectangle 10">
            <a:extLst>
              <a:ext uri="{FF2B5EF4-FFF2-40B4-BE49-F238E27FC236}">
                <a16:creationId xmlns:a16="http://schemas.microsoft.com/office/drawing/2014/main" id="{DD7228A5-56AD-47EC-BBF3-E872D3F1965E}"/>
              </a:ext>
            </a:extLst>
          </p:cNvPr>
          <p:cNvSpPr>
            <a:spLocks noChangeArrowheads="1"/>
          </p:cNvSpPr>
          <p:nvPr/>
        </p:nvSpPr>
        <p:spPr bwMode="auto">
          <a:xfrm>
            <a:off x="6835599" y="838200"/>
            <a:ext cx="657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Th</a:t>
            </a:r>
          </a:p>
        </p:txBody>
      </p:sp>
      <p:sp>
        <p:nvSpPr>
          <p:cNvPr id="14" name="Text Box 11">
            <a:extLst>
              <a:ext uri="{FF2B5EF4-FFF2-40B4-BE49-F238E27FC236}">
                <a16:creationId xmlns:a16="http://schemas.microsoft.com/office/drawing/2014/main" id="{603C89A5-59C6-4BE5-83DD-97573D773774}"/>
              </a:ext>
            </a:extLst>
          </p:cNvPr>
          <p:cNvSpPr txBox="1">
            <a:spLocks noChangeArrowheads="1"/>
          </p:cNvSpPr>
          <p:nvPr/>
        </p:nvSpPr>
        <p:spPr bwMode="auto">
          <a:xfrm>
            <a:off x="5844999" y="838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t>
            </a:r>
          </a:p>
        </p:txBody>
      </p:sp>
      <p:sp>
        <p:nvSpPr>
          <p:cNvPr id="15" name="Rectangle 12">
            <a:extLst>
              <a:ext uri="{FF2B5EF4-FFF2-40B4-BE49-F238E27FC236}">
                <a16:creationId xmlns:a16="http://schemas.microsoft.com/office/drawing/2014/main" id="{18353F08-65EB-4AC2-9506-A8E2C1FEC201}"/>
              </a:ext>
            </a:extLst>
          </p:cNvPr>
          <p:cNvSpPr>
            <a:spLocks noChangeArrowheads="1"/>
          </p:cNvSpPr>
          <p:nvPr/>
        </p:nvSpPr>
        <p:spPr bwMode="auto">
          <a:xfrm>
            <a:off x="4549599" y="838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16" name="Rectangle 14">
            <a:extLst>
              <a:ext uri="{FF2B5EF4-FFF2-40B4-BE49-F238E27FC236}">
                <a16:creationId xmlns:a16="http://schemas.microsoft.com/office/drawing/2014/main" id="{18EE662E-CCAF-45DA-8796-6EBD6B594C23}"/>
              </a:ext>
            </a:extLst>
          </p:cNvPr>
          <p:cNvSpPr>
            <a:spLocks noChangeArrowheads="1"/>
          </p:cNvSpPr>
          <p:nvPr/>
        </p:nvSpPr>
        <p:spPr bwMode="auto">
          <a:xfrm>
            <a:off x="4778199" y="838200"/>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a:t>
            </a:r>
          </a:p>
        </p:txBody>
      </p:sp>
      <p:sp>
        <p:nvSpPr>
          <p:cNvPr id="17" name="Rectangle 17">
            <a:extLst>
              <a:ext uri="{FF2B5EF4-FFF2-40B4-BE49-F238E27FC236}">
                <a16:creationId xmlns:a16="http://schemas.microsoft.com/office/drawing/2014/main" id="{4FD51B75-1F82-4180-9DF9-8680B82F2CFD}"/>
              </a:ext>
            </a:extLst>
          </p:cNvPr>
          <p:cNvSpPr>
            <a:spLocks noChangeArrowheads="1"/>
          </p:cNvSpPr>
          <p:nvPr/>
        </p:nvSpPr>
        <p:spPr bwMode="auto">
          <a:xfrm>
            <a:off x="9006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18" name="Rectangle 19">
            <a:extLst>
              <a:ext uri="{FF2B5EF4-FFF2-40B4-BE49-F238E27FC236}">
                <a16:creationId xmlns:a16="http://schemas.microsoft.com/office/drawing/2014/main" id="{8A5547AF-6A7F-4A52-B6C7-1861DDAECD9A}"/>
              </a:ext>
            </a:extLst>
          </p:cNvPr>
          <p:cNvSpPr>
            <a:spLocks noChangeArrowheads="1"/>
          </p:cNvSpPr>
          <p:nvPr/>
        </p:nvSpPr>
        <p:spPr bwMode="auto">
          <a:xfrm>
            <a:off x="1129242" y="2743200"/>
            <a:ext cx="477838"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a:t>
            </a:r>
          </a:p>
        </p:txBody>
      </p:sp>
      <p:sp>
        <p:nvSpPr>
          <p:cNvPr id="19" name="Line 20">
            <a:extLst>
              <a:ext uri="{FF2B5EF4-FFF2-40B4-BE49-F238E27FC236}">
                <a16:creationId xmlns:a16="http://schemas.microsoft.com/office/drawing/2014/main" id="{AA36C3E5-BE21-4FA3-BEBC-0CC725250F59}"/>
              </a:ext>
            </a:extLst>
          </p:cNvPr>
          <p:cNvSpPr>
            <a:spLocks noChangeShapeType="1"/>
          </p:cNvSpPr>
          <p:nvPr/>
        </p:nvSpPr>
        <p:spPr bwMode="auto">
          <a:xfrm>
            <a:off x="1662642" y="3048000"/>
            <a:ext cx="2438400" cy="0"/>
          </a:xfrm>
          <a:prstGeom prst="line">
            <a:avLst/>
          </a:prstGeom>
          <a:noFill/>
          <a:ln w="3810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21">
            <a:extLst>
              <a:ext uri="{FF2B5EF4-FFF2-40B4-BE49-F238E27FC236}">
                <a16:creationId xmlns:a16="http://schemas.microsoft.com/office/drawing/2014/main" id="{2FBF1723-1AEE-4099-A684-8074F837984C}"/>
              </a:ext>
            </a:extLst>
          </p:cNvPr>
          <p:cNvSpPr>
            <a:spLocks noChangeArrowheads="1"/>
          </p:cNvSpPr>
          <p:nvPr/>
        </p:nvSpPr>
        <p:spPr bwMode="auto">
          <a:xfrm>
            <a:off x="4482042" y="2667000"/>
            <a:ext cx="3873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0</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a:t>
            </a:r>
          </a:p>
        </p:txBody>
      </p:sp>
      <p:sp>
        <p:nvSpPr>
          <p:cNvPr id="21" name="Rectangle 23">
            <a:extLst>
              <a:ext uri="{FF2B5EF4-FFF2-40B4-BE49-F238E27FC236}">
                <a16:creationId xmlns:a16="http://schemas.microsoft.com/office/drawing/2014/main" id="{CBE0442F-0968-4F98-85F3-90FA6F0B7F8B}"/>
              </a:ext>
            </a:extLst>
          </p:cNvPr>
          <p:cNvSpPr>
            <a:spLocks noChangeArrowheads="1"/>
          </p:cNvSpPr>
          <p:nvPr/>
        </p:nvSpPr>
        <p:spPr bwMode="auto">
          <a:xfrm>
            <a:off x="4786842" y="2667000"/>
            <a:ext cx="367408"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e</a:t>
            </a:r>
          </a:p>
        </p:txBody>
      </p:sp>
      <p:sp>
        <p:nvSpPr>
          <p:cNvPr id="22" name="Rectangle 25">
            <a:extLst>
              <a:ext uri="{FF2B5EF4-FFF2-40B4-BE49-F238E27FC236}">
                <a16:creationId xmlns:a16="http://schemas.microsoft.com/office/drawing/2014/main" id="{8EE629A7-ACB7-4F3C-B167-1D63E945CFA9}"/>
              </a:ext>
            </a:extLst>
          </p:cNvPr>
          <p:cNvSpPr>
            <a:spLocks noChangeArrowheads="1"/>
          </p:cNvSpPr>
          <p:nvPr/>
        </p:nvSpPr>
        <p:spPr bwMode="auto">
          <a:xfrm>
            <a:off x="5396442" y="2743200"/>
            <a:ext cx="422275" cy="579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23" name="Rectangle 26">
            <a:extLst>
              <a:ext uri="{FF2B5EF4-FFF2-40B4-BE49-F238E27FC236}">
                <a16:creationId xmlns:a16="http://schemas.microsoft.com/office/drawing/2014/main" id="{F9CBFC20-E89C-46A0-B790-649323FDCDA0}"/>
              </a:ext>
            </a:extLst>
          </p:cNvPr>
          <p:cNvSpPr>
            <a:spLocks noChangeArrowheads="1"/>
          </p:cNvSpPr>
          <p:nvPr/>
        </p:nvSpPr>
        <p:spPr bwMode="auto">
          <a:xfrm>
            <a:off x="6006042" y="2667000"/>
            <a:ext cx="3111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dirty="0">
                <a:solidFill>
                  <a:srgbClr val="0000FF"/>
                </a:solidFill>
                <a:latin typeface="Times New Roman" panose="02020603050405020304" pitchFamily="18" charset="0"/>
                <a:cs typeface="Times New Roman" panose="02020603050405020304" pitchFamily="18" charset="0"/>
              </a:rPr>
              <a:t>3</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2</a:t>
            </a:r>
          </a:p>
        </p:txBody>
      </p:sp>
      <p:sp>
        <p:nvSpPr>
          <p:cNvPr id="24" name="Rectangle 28">
            <a:extLst>
              <a:ext uri="{FF2B5EF4-FFF2-40B4-BE49-F238E27FC236}">
                <a16:creationId xmlns:a16="http://schemas.microsoft.com/office/drawing/2014/main" id="{D69E9F46-45F9-4B1E-8F53-08D2428147F0}"/>
              </a:ext>
            </a:extLst>
          </p:cNvPr>
          <p:cNvSpPr>
            <a:spLocks noChangeArrowheads="1"/>
          </p:cNvSpPr>
          <p:nvPr/>
        </p:nvSpPr>
        <p:spPr bwMode="auto">
          <a:xfrm>
            <a:off x="6234642" y="2667000"/>
            <a:ext cx="663964"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He</a:t>
            </a:r>
          </a:p>
        </p:txBody>
      </p:sp>
      <p:sp>
        <p:nvSpPr>
          <p:cNvPr id="25" name="Rectangle 5">
            <a:extLst>
              <a:ext uri="{FF2B5EF4-FFF2-40B4-BE49-F238E27FC236}">
                <a16:creationId xmlns:a16="http://schemas.microsoft.com/office/drawing/2014/main" id="{37EE4855-05FC-4C5F-A0AF-0A67C3D2966D}"/>
              </a:ext>
            </a:extLst>
          </p:cNvPr>
          <p:cNvSpPr>
            <a:spLocks noChangeArrowheads="1"/>
          </p:cNvSpPr>
          <p:nvPr/>
        </p:nvSpPr>
        <p:spPr bwMode="auto">
          <a:xfrm>
            <a:off x="719918" y="4800600"/>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19</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10</a:t>
            </a:r>
          </a:p>
        </p:txBody>
      </p:sp>
      <p:sp>
        <p:nvSpPr>
          <p:cNvPr id="26" name="Text Box 6">
            <a:extLst>
              <a:ext uri="{FF2B5EF4-FFF2-40B4-BE49-F238E27FC236}">
                <a16:creationId xmlns:a16="http://schemas.microsoft.com/office/drawing/2014/main" id="{6F5F51B2-4F52-4D26-AF85-D32C71926C07}"/>
              </a:ext>
            </a:extLst>
          </p:cNvPr>
          <p:cNvSpPr txBox="1">
            <a:spLocks noChangeArrowheads="1"/>
          </p:cNvSpPr>
          <p:nvPr/>
        </p:nvSpPr>
        <p:spPr bwMode="auto">
          <a:xfrm>
            <a:off x="1002066" y="4876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Ne</a:t>
            </a:r>
          </a:p>
        </p:txBody>
      </p:sp>
      <p:sp>
        <p:nvSpPr>
          <p:cNvPr id="27" name="Line 7">
            <a:extLst>
              <a:ext uri="{FF2B5EF4-FFF2-40B4-BE49-F238E27FC236}">
                <a16:creationId xmlns:a16="http://schemas.microsoft.com/office/drawing/2014/main" id="{2A190F1E-B536-4D44-A32A-AFEE5C9DFACF}"/>
              </a:ext>
            </a:extLst>
          </p:cNvPr>
          <p:cNvSpPr>
            <a:spLocks noChangeShapeType="1"/>
          </p:cNvSpPr>
          <p:nvPr/>
        </p:nvSpPr>
        <p:spPr bwMode="auto">
          <a:xfrm>
            <a:off x="1764066" y="5181600"/>
            <a:ext cx="2743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28" name="Rectangle 8">
            <a:extLst>
              <a:ext uri="{FF2B5EF4-FFF2-40B4-BE49-F238E27FC236}">
                <a16:creationId xmlns:a16="http://schemas.microsoft.com/office/drawing/2014/main" id="{4515FB52-5BAD-4BF3-9E8B-64DD1224C80B}"/>
              </a:ext>
            </a:extLst>
          </p:cNvPr>
          <p:cNvSpPr>
            <a:spLocks noChangeArrowheads="1"/>
          </p:cNvSpPr>
          <p:nvPr/>
        </p:nvSpPr>
        <p:spPr bwMode="auto">
          <a:xfrm>
            <a:off x="4602516" y="48768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0</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a:t>
            </a:r>
          </a:p>
        </p:txBody>
      </p:sp>
      <p:sp>
        <p:nvSpPr>
          <p:cNvPr id="29" name="Rectangle 9">
            <a:extLst>
              <a:ext uri="{FF2B5EF4-FFF2-40B4-BE49-F238E27FC236}">
                <a16:creationId xmlns:a16="http://schemas.microsoft.com/office/drawing/2014/main" id="{54D76783-39B2-49F2-8E60-EFD50DB9D9B9}"/>
              </a:ext>
            </a:extLst>
          </p:cNvPr>
          <p:cNvSpPr>
            <a:spLocks noChangeArrowheads="1"/>
          </p:cNvSpPr>
          <p:nvPr/>
        </p:nvSpPr>
        <p:spPr bwMode="auto">
          <a:xfrm>
            <a:off x="4964466" y="4876800"/>
            <a:ext cx="367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e</a:t>
            </a:r>
          </a:p>
        </p:txBody>
      </p:sp>
      <p:sp>
        <p:nvSpPr>
          <p:cNvPr id="30" name="Rectangle 11">
            <a:extLst>
              <a:ext uri="{FF2B5EF4-FFF2-40B4-BE49-F238E27FC236}">
                <a16:creationId xmlns:a16="http://schemas.microsoft.com/office/drawing/2014/main" id="{AAFD1190-55EB-4A4E-ACED-7171D98F1CB7}"/>
              </a:ext>
            </a:extLst>
          </p:cNvPr>
          <p:cNvSpPr>
            <a:spLocks noChangeArrowheads="1"/>
          </p:cNvSpPr>
          <p:nvPr/>
        </p:nvSpPr>
        <p:spPr bwMode="auto">
          <a:xfrm>
            <a:off x="5421666" y="4876800"/>
            <a:ext cx="422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31" name="Rectangle 12">
            <a:extLst>
              <a:ext uri="{FF2B5EF4-FFF2-40B4-BE49-F238E27FC236}">
                <a16:creationId xmlns:a16="http://schemas.microsoft.com/office/drawing/2014/main" id="{AE93A024-6630-43D3-B5B5-38988FAFBF41}"/>
              </a:ext>
            </a:extLst>
          </p:cNvPr>
          <p:cNvSpPr>
            <a:spLocks noChangeArrowheads="1"/>
          </p:cNvSpPr>
          <p:nvPr/>
        </p:nvSpPr>
        <p:spPr bwMode="auto">
          <a:xfrm>
            <a:off x="6053918" y="4874860"/>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FF0000"/>
                </a:solidFill>
                <a:latin typeface="Times New Roman" panose="02020603050405020304" pitchFamily="18" charset="0"/>
                <a:cs typeface="Times New Roman" panose="02020603050405020304" pitchFamily="18" charset="0"/>
              </a:rPr>
              <a:t>19</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9</a:t>
            </a:r>
          </a:p>
        </p:txBody>
      </p:sp>
      <p:sp>
        <p:nvSpPr>
          <p:cNvPr id="32" name="Rectangle 14">
            <a:extLst>
              <a:ext uri="{FF2B5EF4-FFF2-40B4-BE49-F238E27FC236}">
                <a16:creationId xmlns:a16="http://schemas.microsoft.com/office/drawing/2014/main" id="{4B25E9D7-13F2-4E63-A7D7-19DC7912ABA3}"/>
              </a:ext>
            </a:extLst>
          </p:cNvPr>
          <p:cNvSpPr>
            <a:spLocks noChangeArrowheads="1"/>
          </p:cNvSpPr>
          <p:nvPr/>
        </p:nvSpPr>
        <p:spPr bwMode="auto">
          <a:xfrm>
            <a:off x="6412266" y="4874860"/>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F</a:t>
            </a:r>
          </a:p>
        </p:txBody>
      </p:sp>
      <p:sp>
        <p:nvSpPr>
          <p:cNvPr id="33" name="Line 7">
            <a:extLst>
              <a:ext uri="{FF2B5EF4-FFF2-40B4-BE49-F238E27FC236}">
                <a16:creationId xmlns:a16="http://schemas.microsoft.com/office/drawing/2014/main" id="{1A3A14EE-574A-45F3-ABF3-DD06C4CA41EE}"/>
              </a:ext>
            </a:extLst>
          </p:cNvPr>
          <p:cNvSpPr>
            <a:spLocks noChangeShapeType="1"/>
          </p:cNvSpPr>
          <p:nvPr/>
        </p:nvSpPr>
        <p:spPr bwMode="auto">
          <a:xfrm>
            <a:off x="1764066" y="3048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50B77AE-8BDD-4BCE-B913-EC3885647C9E}"/>
              </a:ext>
            </a:extLst>
          </p:cNvPr>
          <p:cNvSpPr txBox="1"/>
          <p:nvPr/>
        </p:nvSpPr>
        <p:spPr>
          <a:xfrm>
            <a:off x="830086" y="1509432"/>
            <a:ext cx="6981825"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U-238 undergoes alpha decay, transmuting into thorium-234.</a:t>
            </a:r>
          </a:p>
        </p:txBody>
      </p:sp>
      <p:sp>
        <p:nvSpPr>
          <p:cNvPr id="35" name="TextBox 34">
            <a:extLst>
              <a:ext uri="{FF2B5EF4-FFF2-40B4-BE49-F238E27FC236}">
                <a16:creationId xmlns:a16="http://schemas.microsoft.com/office/drawing/2014/main" id="{8B90F66D-7380-4DA6-ABBA-7D6FDA3F4FF2}"/>
              </a:ext>
            </a:extLst>
          </p:cNvPr>
          <p:cNvSpPr txBox="1"/>
          <p:nvPr/>
        </p:nvSpPr>
        <p:spPr>
          <a:xfrm>
            <a:off x="866775" y="3556574"/>
            <a:ext cx="6981825" cy="369332"/>
          </a:xfrm>
          <a:prstGeom prst="rect">
            <a:avLst/>
          </a:prstGeom>
          <a:noFill/>
        </p:spPr>
        <p:txBody>
          <a:bodyPr wrap="square" rtlCol="0">
            <a:spAutoFit/>
          </a:bodyPr>
          <a:lstStyle/>
          <a:p>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The H-3 undergoes beta decay, transmuting into helium-3.</a:t>
            </a:r>
          </a:p>
        </p:txBody>
      </p:sp>
      <p:sp>
        <p:nvSpPr>
          <p:cNvPr id="36" name="TextBox 35">
            <a:extLst>
              <a:ext uri="{FF2B5EF4-FFF2-40B4-BE49-F238E27FC236}">
                <a16:creationId xmlns:a16="http://schemas.microsoft.com/office/drawing/2014/main" id="{2BF04676-CCB2-4BAA-97F0-90FBCAD8EB26}"/>
              </a:ext>
            </a:extLst>
          </p:cNvPr>
          <p:cNvSpPr txBox="1"/>
          <p:nvPr/>
        </p:nvSpPr>
        <p:spPr>
          <a:xfrm>
            <a:off x="830085" y="5715000"/>
            <a:ext cx="6981825" cy="369332"/>
          </a:xfrm>
          <a:prstGeom prst="rect">
            <a:avLst/>
          </a:prstGeom>
          <a:noFill/>
        </p:spPr>
        <p:txBody>
          <a:bodyPr wrap="squar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The Ne-19 undergoes positron decay, transmuting into fluorine-19.</a:t>
            </a:r>
          </a:p>
        </p:txBody>
      </p:sp>
      <p:sp>
        <p:nvSpPr>
          <p:cNvPr id="3" name="TextBox 2">
            <a:extLst>
              <a:ext uri="{FF2B5EF4-FFF2-40B4-BE49-F238E27FC236}">
                <a16:creationId xmlns:a16="http://schemas.microsoft.com/office/drawing/2014/main" id="{7C83A733-5B50-48A4-9D81-BDE870101CEF}"/>
              </a:ext>
            </a:extLst>
          </p:cNvPr>
          <p:cNvSpPr txBox="1"/>
          <p:nvPr/>
        </p:nvSpPr>
        <p:spPr>
          <a:xfrm>
            <a:off x="-1" y="838200"/>
            <a:ext cx="705929" cy="523220"/>
          </a:xfrm>
          <a:prstGeom prst="rect">
            <a:avLst/>
          </a:prstGeom>
          <a:noFill/>
        </p:spPr>
        <p:txBody>
          <a:bodyPr wrap="square" rtlCol="0">
            <a:spAutoFit/>
          </a:bodyPr>
          <a:lstStyle/>
          <a:p>
            <a:r>
              <a:rPr lang="en-US" sz="2800" dirty="0">
                <a:solidFill>
                  <a:srgbClr val="FF0000"/>
                </a:solidFill>
              </a:rPr>
              <a:t>65.  </a:t>
            </a:r>
          </a:p>
        </p:txBody>
      </p:sp>
      <p:sp>
        <p:nvSpPr>
          <p:cNvPr id="38" name="TextBox 37">
            <a:extLst>
              <a:ext uri="{FF2B5EF4-FFF2-40B4-BE49-F238E27FC236}">
                <a16:creationId xmlns:a16="http://schemas.microsoft.com/office/drawing/2014/main" id="{AB257D60-0674-4301-88BD-A2B7B8475AD2}"/>
              </a:ext>
            </a:extLst>
          </p:cNvPr>
          <p:cNvSpPr txBox="1"/>
          <p:nvPr/>
        </p:nvSpPr>
        <p:spPr>
          <a:xfrm>
            <a:off x="-11855" y="2880955"/>
            <a:ext cx="705929" cy="523220"/>
          </a:xfrm>
          <a:prstGeom prst="rect">
            <a:avLst/>
          </a:prstGeom>
          <a:noFill/>
        </p:spPr>
        <p:txBody>
          <a:bodyPr wrap="square" rtlCol="0">
            <a:spAutoFit/>
          </a:bodyPr>
          <a:lstStyle/>
          <a:p>
            <a:r>
              <a:rPr lang="en-US" sz="2800" dirty="0">
                <a:solidFill>
                  <a:srgbClr val="FF0000"/>
                </a:solidFill>
              </a:rPr>
              <a:t>66.  </a:t>
            </a:r>
          </a:p>
        </p:txBody>
      </p:sp>
      <p:sp>
        <p:nvSpPr>
          <p:cNvPr id="39" name="TextBox 38">
            <a:extLst>
              <a:ext uri="{FF2B5EF4-FFF2-40B4-BE49-F238E27FC236}">
                <a16:creationId xmlns:a16="http://schemas.microsoft.com/office/drawing/2014/main" id="{A5CD39FD-6B38-4090-AC01-21DC2195048B}"/>
              </a:ext>
            </a:extLst>
          </p:cNvPr>
          <p:cNvSpPr txBox="1"/>
          <p:nvPr/>
        </p:nvSpPr>
        <p:spPr>
          <a:xfrm>
            <a:off x="-25056" y="4931721"/>
            <a:ext cx="705929" cy="523220"/>
          </a:xfrm>
          <a:prstGeom prst="rect">
            <a:avLst/>
          </a:prstGeom>
          <a:noFill/>
        </p:spPr>
        <p:txBody>
          <a:bodyPr wrap="square" rtlCol="0">
            <a:spAutoFit/>
          </a:bodyPr>
          <a:lstStyle/>
          <a:p>
            <a:r>
              <a:rPr lang="en-US" sz="2800" dirty="0"/>
              <a:t>67.</a:t>
            </a:r>
            <a:r>
              <a:rPr lang="en-US" sz="2800" dirty="0">
                <a:solidFill>
                  <a:srgbClr val="FF0000"/>
                </a:solidFill>
              </a:rPr>
              <a:t>  </a:t>
            </a:r>
          </a:p>
        </p:txBody>
      </p:sp>
    </p:spTree>
    <p:extLst>
      <p:ext uri="{BB962C8B-B14F-4D97-AF65-F5344CB8AC3E}">
        <p14:creationId xmlns:p14="http://schemas.microsoft.com/office/powerpoint/2010/main" val="2185111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16714"/>
            <a:ext cx="91440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FF"/>
                </a:solidFill>
                <a:latin typeface="Times New Roman" panose="02020603050405020304" pitchFamily="18" charset="0"/>
                <a:cs typeface="Times New Roman" panose="02020603050405020304" pitchFamily="18" charset="0"/>
              </a:rPr>
              <a:t>68.</a:t>
            </a:r>
            <a:r>
              <a:rPr lang="en-US" altLang="en-US" sz="2400" dirty="0">
                <a:solidFill>
                  <a:srgbClr val="000000"/>
                </a:solidFill>
                <a:latin typeface="Times New Roman" panose="02020603050405020304" pitchFamily="18" charset="0"/>
                <a:cs typeface="Times New Roman" panose="02020603050405020304" pitchFamily="18" charset="0"/>
              </a:rPr>
              <a:t>  Artificial transmutation is caused by humans.  It is a forced reaction, and does not occur naturally.  It often involves the release of massive amounts of energy inside a nuclear reactor or a nuclear bomb.  Some are less powerful  </a:t>
            </a:r>
          </a:p>
          <a:p>
            <a:pPr fontAlgn="base">
              <a:spcBef>
                <a:spcPct val="50000"/>
              </a:spcBef>
              <a:spcAft>
                <a:spcPct val="0"/>
              </a:spcAft>
            </a:pPr>
            <a:endParaRPr lang="en-US" altLang="en-US" sz="12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 first artificial transmutation reactions were carried out by some of the “regular” characters in our class.  In 1919 Ernest (“Gold Foil”) Rutherford  “bombs” some nitrogen atoms with alpha particles.</a:t>
            </a:r>
          </a:p>
          <a:p>
            <a:pPr fontAlgn="base">
              <a:spcBef>
                <a:spcPct val="5000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endParaRPr>
          </a:p>
        </p:txBody>
      </p:sp>
    </p:spTree>
    <p:extLst>
      <p:ext uri="{BB962C8B-B14F-4D97-AF65-F5344CB8AC3E}">
        <p14:creationId xmlns:p14="http://schemas.microsoft.com/office/powerpoint/2010/main" val="8644251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039410" y="1155396"/>
            <a:ext cx="68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3600" dirty="0">
                <a:solidFill>
                  <a:srgbClr val="FF0000"/>
                </a:solidFill>
                <a:latin typeface="Times New Roman" panose="02020603050405020304" pitchFamily="18" charset="0"/>
                <a:cs typeface="Times New Roman" panose="02020603050405020304" pitchFamily="18" charset="0"/>
              </a:rPr>
              <a:t>14</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7</a:t>
            </a:r>
          </a:p>
        </p:txBody>
      </p:sp>
      <p:sp>
        <p:nvSpPr>
          <p:cNvPr id="5126" name="Text Box 6"/>
          <p:cNvSpPr txBox="1">
            <a:spLocks noChangeArrowheads="1"/>
          </p:cNvSpPr>
          <p:nvPr/>
        </p:nvSpPr>
        <p:spPr bwMode="auto">
          <a:xfrm>
            <a:off x="1753366" y="1110237"/>
            <a:ext cx="15754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5400" dirty="0">
                <a:solidFill>
                  <a:srgbClr val="FF0000"/>
                </a:solidFill>
                <a:latin typeface="Times New Roman" panose="02020603050405020304" pitchFamily="18" charset="0"/>
                <a:cs typeface="Times New Roman" panose="02020603050405020304" pitchFamily="18" charset="0"/>
              </a:rPr>
              <a:t>N +</a:t>
            </a:r>
          </a:p>
        </p:txBody>
      </p:sp>
      <p:sp>
        <p:nvSpPr>
          <p:cNvPr id="5127" name="Rectangle 7"/>
          <p:cNvSpPr>
            <a:spLocks noChangeArrowheads="1"/>
          </p:cNvSpPr>
          <p:nvPr/>
        </p:nvSpPr>
        <p:spPr bwMode="auto">
          <a:xfrm>
            <a:off x="2975341" y="1068929"/>
            <a:ext cx="415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3600" dirty="0">
                <a:solidFill>
                  <a:srgbClr val="FF0000"/>
                </a:solidFill>
                <a:latin typeface="Times New Roman" panose="02020603050405020304" pitchFamily="18" charset="0"/>
                <a:cs typeface="Times New Roman" panose="02020603050405020304" pitchFamily="18" charset="0"/>
              </a:rPr>
              <a:t>4</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2</a:t>
            </a:r>
          </a:p>
        </p:txBody>
      </p:sp>
      <p:sp>
        <p:nvSpPr>
          <p:cNvPr id="5128" name="Rectangle 8"/>
          <p:cNvSpPr>
            <a:spLocks noChangeArrowheads="1"/>
          </p:cNvSpPr>
          <p:nvPr/>
        </p:nvSpPr>
        <p:spPr bwMode="auto">
          <a:xfrm>
            <a:off x="3339012" y="1155396"/>
            <a:ext cx="9925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5400" dirty="0">
                <a:solidFill>
                  <a:srgbClr val="FF0000"/>
                </a:solidFill>
                <a:latin typeface="Times New Roman" panose="02020603050405020304" pitchFamily="18" charset="0"/>
                <a:cs typeface="Times New Roman" panose="02020603050405020304" pitchFamily="18" charset="0"/>
              </a:rPr>
              <a:t>He</a:t>
            </a:r>
          </a:p>
        </p:txBody>
      </p:sp>
      <p:sp>
        <p:nvSpPr>
          <p:cNvPr id="5129" name="Line 9"/>
          <p:cNvSpPr>
            <a:spLocks noChangeShapeType="1"/>
          </p:cNvSpPr>
          <p:nvPr/>
        </p:nvSpPr>
        <p:spPr bwMode="auto">
          <a:xfrm>
            <a:off x="4419600" y="1637559"/>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CD3AA23-D87F-43AD-8D97-DA9200D000CD}"/>
              </a:ext>
            </a:extLst>
          </p:cNvPr>
          <p:cNvSpPr txBox="1"/>
          <p:nvPr/>
        </p:nvSpPr>
        <p:spPr>
          <a:xfrm>
            <a:off x="14141" y="1161647"/>
            <a:ext cx="705929" cy="523220"/>
          </a:xfrm>
          <a:prstGeom prst="rect">
            <a:avLst/>
          </a:prstGeom>
          <a:noFill/>
        </p:spPr>
        <p:txBody>
          <a:bodyPr wrap="square" rtlCol="0">
            <a:spAutoFit/>
          </a:bodyPr>
          <a:lstStyle/>
          <a:p>
            <a:r>
              <a:rPr lang="en-US" sz="2800" dirty="0">
                <a:solidFill>
                  <a:srgbClr val="0000FF"/>
                </a:solidFill>
              </a:rPr>
              <a:t>69.</a:t>
            </a:r>
            <a:r>
              <a:rPr lang="en-US" sz="2800" dirty="0">
                <a:solidFill>
                  <a:srgbClr val="FF0000"/>
                </a:solidFill>
              </a:rPr>
              <a:t>  </a:t>
            </a:r>
          </a:p>
        </p:txBody>
      </p:sp>
    </p:spTree>
    <p:extLst>
      <p:ext uri="{BB962C8B-B14F-4D97-AF65-F5344CB8AC3E}">
        <p14:creationId xmlns:p14="http://schemas.microsoft.com/office/powerpoint/2010/main" val="41183847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039410" y="1155396"/>
            <a:ext cx="68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3600" dirty="0">
                <a:solidFill>
                  <a:srgbClr val="FF0000"/>
                </a:solidFill>
                <a:latin typeface="Times New Roman" panose="02020603050405020304" pitchFamily="18" charset="0"/>
                <a:cs typeface="Times New Roman" panose="02020603050405020304" pitchFamily="18" charset="0"/>
              </a:rPr>
              <a:t>14</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7</a:t>
            </a:r>
          </a:p>
        </p:txBody>
      </p:sp>
      <p:sp>
        <p:nvSpPr>
          <p:cNvPr id="5126" name="Text Box 6"/>
          <p:cNvSpPr txBox="1">
            <a:spLocks noChangeArrowheads="1"/>
          </p:cNvSpPr>
          <p:nvPr/>
        </p:nvSpPr>
        <p:spPr bwMode="auto">
          <a:xfrm>
            <a:off x="1753366" y="1110237"/>
            <a:ext cx="15754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5400" dirty="0">
                <a:solidFill>
                  <a:srgbClr val="FF0000"/>
                </a:solidFill>
                <a:latin typeface="Times New Roman" panose="02020603050405020304" pitchFamily="18" charset="0"/>
                <a:cs typeface="Times New Roman" panose="02020603050405020304" pitchFamily="18" charset="0"/>
              </a:rPr>
              <a:t>N +</a:t>
            </a:r>
          </a:p>
        </p:txBody>
      </p:sp>
      <p:sp>
        <p:nvSpPr>
          <p:cNvPr id="5127" name="Rectangle 7"/>
          <p:cNvSpPr>
            <a:spLocks noChangeArrowheads="1"/>
          </p:cNvSpPr>
          <p:nvPr/>
        </p:nvSpPr>
        <p:spPr bwMode="auto">
          <a:xfrm>
            <a:off x="2975341" y="1068929"/>
            <a:ext cx="415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3600" dirty="0">
                <a:solidFill>
                  <a:srgbClr val="FF0000"/>
                </a:solidFill>
                <a:latin typeface="Times New Roman" panose="02020603050405020304" pitchFamily="18" charset="0"/>
                <a:cs typeface="Times New Roman" panose="02020603050405020304" pitchFamily="18" charset="0"/>
              </a:rPr>
              <a:t>4</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2</a:t>
            </a:r>
          </a:p>
        </p:txBody>
      </p:sp>
      <p:sp>
        <p:nvSpPr>
          <p:cNvPr id="5128" name="Rectangle 8"/>
          <p:cNvSpPr>
            <a:spLocks noChangeArrowheads="1"/>
          </p:cNvSpPr>
          <p:nvPr/>
        </p:nvSpPr>
        <p:spPr bwMode="auto">
          <a:xfrm>
            <a:off x="3339012" y="1155396"/>
            <a:ext cx="9925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5400" dirty="0">
                <a:solidFill>
                  <a:srgbClr val="FF0000"/>
                </a:solidFill>
                <a:latin typeface="Times New Roman" panose="02020603050405020304" pitchFamily="18" charset="0"/>
                <a:cs typeface="Times New Roman" panose="02020603050405020304" pitchFamily="18" charset="0"/>
              </a:rPr>
              <a:t>He</a:t>
            </a:r>
          </a:p>
        </p:txBody>
      </p:sp>
      <p:sp>
        <p:nvSpPr>
          <p:cNvPr id="5129" name="Line 9"/>
          <p:cNvSpPr>
            <a:spLocks noChangeShapeType="1"/>
          </p:cNvSpPr>
          <p:nvPr/>
        </p:nvSpPr>
        <p:spPr bwMode="auto">
          <a:xfrm>
            <a:off x="4419600" y="1637559"/>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130" name="Rectangle 10"/>
          <p:cNvSpPr>
            <a:spLocks noChangeArrowheads="1"/>
          </p:cNvSpPr>
          <p:nvPr/>
        </p:nvSpPr>
        <p:spPr bwMode="auto">
          <a:xfrm>
            <a:off x="5530317" y="1084702"/>
            <a:ext cx="6463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sz="3600" dirty="0">
                <a:solidFill>
                  <a:srgbClr val="0000FF"/>
                </a:solidFill>
                <a:latin typeface="Times New Roman" panose="02020603050405020304" pitchFamily="18" charset="0"/>
                <a:cs typeface="Times New Roman" panose="02020603050405020304" pitchFamily="18" charset="0"/>
              </a:rPr>
              <a:t>17</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8</a:t>
            </a:r>
          </a:p>
        </p:txBody>
      </p:sp>
      <p:sp>
        <p:nvSpPr>
          <p:cNvPr id="5132" name="Rectangle 12"/>
          <p:cNvSpPr>
            <a:spLocks noChangeArrowheads="1"/>
          </p:cNvSpPr>
          <p:nvPr/>
        </p:nvSpPr>
        <p:spPr bwMode="auto">
          <a:xfrm>
            <a:off x="6329049" y="1117943"/>
            <a:ext cx="14221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5400" dirty="0">
                <a:solidFill>
                  <a:srgbClr val="0000FF"/>
                </a:solidFill>
                <a:latin typeface="Times New Roman" panose="02020603050405020304" pitchFamily="18" charset="0"/>
                <a:cs typeface="Times New Roman" panose="02020603050405020304" pitchFamily="18" charset="0"/>
              </a:rPr>
              <a:t>O  +</a:t>
            </a:r>
          </a:p>
        </p:txBody>
      </p:sp>
      <p:sp>
        <p:nvSpPr>
          <p:cNvPr id="5133" name="Rectangle 13"/>
          <p:cNvSpPr>
            <a:spLocks noChangeArrowheads="1"/>
          </p:cNvSpPr>
          <p:nvPr/>
        </p:nvSpPr>
        <p:spPr bwMode="auto">
          <a:xfrm>
            <a:off x="8001000" y="1117943"/>
            <a:ext cx="5309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5400" dirty="0">
                <a:solidFill>
                  <a:srgbClr val="0000FF"/>
                </a:solidFill>
                <a:latin typeface="Times New Roman" panose="02020603050405020304" pitchFamily="18" charset="0"/>
                <a:cs typeface="Times New Roman" panose="02020603050405020304" pitchFamily="18" charset="0"/>
              </a:rPr>
              <a:t>p</a:t>
            </a:r>
          </a:p>
        </p:txBody>
      </p:sp>
      <p:sp>
        <p:nvSpPr>
          <p:cNvPr id="5134" name="Rectangle 14"/>
          <p:cNvSpPr>
            <a:spLocks noChangeArrowheads="1"/>
          </p:cNvSpPr>
          <p:nvPr/>
        </p:nvSpPr>
        <p:spPr bwMode="auto">
          <a:xfrm>
            <a:off x="7676624" y="1110237"/>
            <a:ext cx="415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3600" dirty="0">
                <a:solidFill>
                  <a:srgbClr val="0000FF"/>
                </a:solidFill>
                <a:latin typeface="Times New Roman" panose="02020603050405020304" pitchFamily="18" charset="0"/>
                <a:cs typeface="Times New Roman" panose="02020603050405020304" pitchFamily="18" charset="0"/>
              </a:rPr>
              <a:t>1</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1</a:t>
            </a:r>
          </a:p>
        </p:txBody>
      </p:sp>
      <p:sp>
        <p:nvSpPr>
          <p:cNvPr id="5135" name="Text Box 15"/>
          <p:cNvSpPr txBox="1">
            <a:spLocks noChangeArrowheads="1"/>
          </p:cNvSpPr>
          <p:nvPr/>
        </p:nvSpPr>
        <p:spPr bwMode="auto">
          <a:xfrm>
            <a:off x="14141" y="2486339"/>
            <a:ext cx="9144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N-14 bombarded with alpha particles artificially transmutes into O-17 &amp; a proton</a:t>
            </a:r>
          </a:p>
          <a:p>
            <a:pPr fontAlgn="base">
              <a:spcBef>
                <a:spcPct val="50000"/>
              </a:spcBef>
              <a:spcAft>
                <a:spcPct val="0"/>
              </a:spcAft>
            </a:pPr>
            <a:endParaRPr lang="en-US" altLang="en-US" sz="4400" i="1" baseline="300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4400" i="1" baseline="30000" dirty="0">
                <a:solidFill>
                  <a:srgbClr val="000000"/>
                </a:solidFill>
                <a:latin typeface="Times New Roman" panose="02020603050405020304" pitchFamily="18" charset="0"/>
                <a:cs typeface="Times New Roman" panose="02020603050405020304" pitchFamily="18" charset="0"/>
              </a:rPr>
              <a:t>The thing to see here is that the Radioisotope IS NOT ALONE in the front of the arrow.  It doesn’t JUST HAPPEN, you had to bombard that N-14 with this alpha particle.  Stuff like this can’t just happen, it’s artificial!</a:t>
            </a:r>
          </a:p>
        </p:txBody>
      </p:sp>
      <p:sp>
        <p:nvSpPr>
          <p:cNvPr id="13" name="TextBox 12">
            <a:extLst>
              <a:ext uri="{FF2B5EF4-FFF2-40B4-BE49-F238E27FC236}">
                <a16:creationId xmlns:a16="http://schemas.microsoft.com/office/drawing/2014/main" id="{ECD3AA23-D87F-43AD-8D97-DA9200D000CD}"/>
              </a:ext>
            </a:extLst>
          </p:cNvPr>
          <p:cNvSpPr txBox="1"/>
          <p:nvPr/>
        </p:nvSpPr>
        <p:spPr>
          <a:xfrm>
            <a:off x="14141" y="1161647"/>
            <a:ext cx="705929" cy="523220"/>
          </a:xfrm>
          <a:prstGeom prst="rect">
            <a:avLst/>
          </a:prstGeom>
          <a:noFill/>
        </p:spPr>
        <p:txBody>
          <a:bodyPr wrap="square" rtlCol="0">
            <a:spAutoFit/>
          </a:bodyPr>
          <a:lstStyle/>
          <a:p>
            <a:r>
              <a:rPr lang="en-US" sz="2800" dirty="0">
                <a:solidFill>
                  <a:srgbClr val="0000FF"/>
                </a:solidFill>
              </a:rPr>
              <a:t>69.</a:t>
            </a:r>
            <a:r>
              <a:rPr lang="en-US" sz="2800" dirty="0">
                <a:solidFill>
                  <a:srgbClr val="FF0000"/>
                </a:solidFill>
              </a:rPr>
              <a:t>  </a:t>
            </a:r>
          </a:p>
        </p:txBody>
      </p:sp>
    </p:spTree>
    <p:extLst>
      <p:ext uri="{BB962C8B-B14F-4D97-AF65-F5344CB8AC3E}">
        <p14:creationId xmlns:p14="http://schemas.microsoft.com/office/powerpoint/2010/main" val="21884252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103485"/>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In 1932 James Chadwick bombards beryllium-9 with alpha particles…</a:t>
            </a:r>
          </a:p>
        </p:txBody>
      </p:sp>
      <p:sp>
        <p:nvSpPr>
          <p:cNvPr id="6149" name="Text Box 5"/>
          <p:cNvSpPr txBox="1">
            <a:spLocks noChangeArrowheads="1"/>
          </p:cNvSpPr>
          <p:nvPr/>
        </p:nvSpPr>
        <p:spPr bwMode="auto">
          <a:xfrm>
            <a:off x="533400" y="990600"/>
            <a:ext cx="68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9</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4</a:t>
            </a:r>
          </a:p>
        </p:txBody>
      </p:sp>
      <p:sp>
        <p:nvSpPr>
          <p:cNvPr id="6150" name="Text Box 6"/>
          <p:cNvSpPr txBox="1">
            <a:spLocks noChangeArrowheads="1"/>
          </p:cNvSpPr>
          <p:nvPr/>
        </p:nvSpPr>
        <p:spPr bwMode="auto">
          <a:xfrm>
            <a:off x="1184705" y="990598"/>
            <a:ext cx="20610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dirty="0">
                <a:solidFill>
                  <a:srgbClr val="FF0000"/>
                </a:solidFill>
                <a:latin typeface="Times New Roman" panose="02020603050405020304" pitchFamily="18" charset="0"/>
                <a:cs typeface="Times New Roman" panose="02020603050405020304" pitchFamily="18" charset="0"/>
              </a:rPr>
              <a:t>Be +</a:t>
            </a:r>
          </a:p>
        </p:txBody>
      </p:sp>
      <p:sp>
        <p:nvSpPr>
          <p:cNvPr id="6151" name="Rectangle 7"/>
          <p:cNvSpPr>
            <a:spLocks noChangeArrowheads="1"/>
          </p:cNvSpPr>
          <p:nvPr/>
        </p:nvSpPr>
        <p:spPr bwMode="auto">
          <a:xfrm>
            <a:off x="2400774" y="898264"/>
            <a:ext cx="3642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4</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2</a:t>
            </a:r>
          </a:p>
        </p:txBody>
      </p:sp>
      <p:sp>
        <p:nvSpPr>
          <p:cNvPr id="6152" name="Rectangle 8"/>
          <p:cNvSpPr>
            <a:spLocks noChangeArrowheads="1"/>
          </p:cNvSpPr>
          <p:nvPr/>
        </p:nvSpPr>
        <p:spPr bwMode="auto">
          <a:xfrm>
            <a:off x="2764976" y="990598"/>
            <a:ext cx="8418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dirty="0">
                <a:solidFill>
                  <a:srgbClr val="FF0000"/>
                </a:solidFill>
                <a:latin typeface="Times New Roman" panose="02020603050405020304" pitchFamily="18" charset="0"/>
                <a:cs typeface="Times New Roman" panose="02020603050405020304" pitchFamily="18" charset="0"/>
              </a:rPr>
              <a:t>He</a:t>
            </a:r>
          </a:p>
        </p:txBody>
      </p:sp>
      <p:sp>
        <p:nvSpPr>
          <p:cNvPr id="6153" name="Line 9"/>
          <p:cNvSpPr>
            <a:spLocks noChangeShapeType="1"/>
          </p:cNvSpPr>
          <p:nvPr/>
        </p:nvSpPr>
        <p:spPr bwMode="auto">
          <a:xfrm>
            <a:off x="3676006" y="1375318"/>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6586B7B-5EDD-43AD-A9C9-0F964281C70A}"/>
              </a:ext>
            </a:extLst>
          </p:cNvPr>
          <p:cNvSpPr txBox="1"/>
          <p:nvPr/>
        </p:nvSpPr>
        <p:spPr>
          <a:xfrm>
            <a:off x="-14297" y="1053133"/>
            <a:ext cx="705929"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70.</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87592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103485"/>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In 1932 James Chadwick bombards beryllium-9 with alpha particles…</a:t>
            </a:r>
          </a:p>
        </p:txBody>
      </p:sp>
      <p:sp>
        <p:nvSpPr>
          <p:cNvPr id="6149" name="Text Box 5"/>
          <p:cNvSpPr txBox="1">
            <a:spLocks noChangeArrowheads="1"/>
          </p:cNvSpPr>
          <p:nvPr/>
        </p:nvSpPr>
        <p:spPr bwMode="auto">
          <a:xfrm>
            <a:off x="533400" y="990600"/>
            <a:ext cx="68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9</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4</a:t>
            </a:r>
          </a:p>
        </p:txBody>
      </p:sp>
      <p:sp>
        <p:nvSpPr>
          <p:cNvPr id="6150" name="Text Box 6"/>
          <p:cNvSpPr txBox="1">
            <a:spLocks noChangeArrowheads="1"/>
          </p:cNvSpPr>
          <p:nvPr/>
        </p:nvSpPr>
        <p:spPr bwMode="auto">
          <a:xfrm>
            <a:off x="1142999" y="990600"/>
            <a:ext cx="20610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dirty="0">
                <a:solidFill>
                  <a:srgbClr val="FF0000"/>
                </a:solidFill>
                <a:latin typeface="Times New Roman" panose="02020603050405020304" pitchFamily="18" charset="0"/>
                <a:cs typeface="Times New Roman" panose="02020603050405020304" pitchFamily="18" charset="0"/>
              </a:rPr>
              <a:t>Be +</a:t>
            </a:r>
          </a:p>
        </p:txBody>
      </p:sp>
      <p:sp>
        <p:nvSpPr>
          <p:cNvPr id="6151" name="Rectangle 7"/>
          <p:cNvSpPr>
            <a:spLocks noChangeArrowheads="1"/>
          </p:cNvSpPr>
          <p:nvPr/>
        </p:nvSpPr>
        <p:spPr bwMode="auto">
          <a:xfrm>
            <a:off x="2384829" y="898266"/>
            <a:ext cx="3642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4</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2</a:t>
            </a:r>
          </a:p>
        </p:txBody>
      </p:sp>
      <p:sp>
        <p:nvSpPr>
          <p:cNvPr id="6152" name="Rectangle 8"/>
          <p:cNvSpPr>
            <a:spLocks noChangeArrowheads="1"/>
          </p:cNvSpPr>
          <p:nvPr/>
        </p:nvSpPr>
        <p:spPr bwMode="auto">
          <a:xfrm>
            <a:off x="2764976" y="990598"/>
            <a:ext cx="8418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dirty="0">
                <a:solidFill>
                  <a:srgbClr val="FF0000"/>
                </a:solidFill>
                <a:latin typeface="Times New Roman" panose="02020603050405020304" pitchFamily="18" charset="0"/>
                <a:cs typeface="Times New Roman" panose="02020603050405020304" pitchFamily="18" charset="0"/>
              </a:rPr>
              <a:t>He</a:t>
            </a:r>
          </a:p>
        </p:txBody>
      </p:sp>
      <p:sp>
        <p:nvSpPr>
          <p:cNvPr id="6153" name="Line 9"/>
          <p:cNvSpPr>
            <a:spLocks noChangeShapeType="1"/>
          </p:cNvSpPr>
          <p:nvPr/>
        </p:nvSpPr>
        <p:spPr bwMode="auto">
          <a:xfrm>
            <a:off x="3676006" y="1375318"/>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6154" name="Rectangle 10"/>
          <p:cNvSpPr>
            <a:spLocks noChangeArrowheads="1"/>
          </p:cNvSpPr>
          <p:nvPr/>
        </p:nvSpPr>
        <p:spPr bwMode="auto">
          <a:xfrm>
            <a:off x="4673937" y="910113"/>
            <a:ext cx="5437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sz="2800" dirty="0">
                <a:solidFill>
                  <a:srgbClr val="0000FF"/>
                </a:solidFill>
                <a:latin typeface="Times New Roman" panose="02020603050405020304" pitchFamily="18" charset="0"/>
                <a:cs typeface="Times New Roman" panose="02020603050405020304" pitchFamily="18" charset="0"/>
              </a:rPr>
              <a:t>12</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6</a:t>
            </a:r>
          </a:p>
        </p:txBody>
      </p:sp>
      <p:sp>
        <p:nvSpPr>
          <p:cNvPr id="6155" name="Rectangle 11"/>
          <p:cNvSpPr>
            <a:spLocks noChangeArrowheads="1"/>
          </p:cNvSpPr>
          <p:nvPr/>
        </p:nvSpPr>
        <p:spPr bwMode="auto">
          <a:xfrm>
            <a:off x="5231744" y="946324"/>
            <a:ext cx="11624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dirty="0">
                <a:solidFill>
                  <a:srgbClr val="0000FF"/>
                </a:solidFill>
                <a:latin typeface="Times New Roman" panose="02020603050405020304" pitchFamily="18" charset="0"/>
                <a:cs typeface="Times New Roman" panose="02020603050405020304" pitchFamily="18" charset="0"/>
              </a:rPr>
              <a:t>C  +</a:t>
            </a:r>
          </a:p>
        </p:txBody>
      </p:sp>
      <p:sp>
        <p:nvSpPr>
          <p:cNvPr id="6156" name="Text Box 12"/>
          <p:cNvSpPr txBox="1">
            <a:spLocks noChangeArrowheads="1"/>
          </p:cNvSpPr>
          <p:nvPr/>
        </p:nvSpPr>
        <p:spPr bwMode="auto">
          <a:xfrm>
            <a:off x="6473684" y="853990"/>
            <a:ext cx="38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800" dirty="0">
                <a:solidFill>
                  <a:srgbClr val="0000FF"/>
                </a:solidFill>
                <a:latin typeface="Times New Roman" panose="02020603050405020304" pitchFamily="18" charset="0"/>
                <a:cs typeface="Times New Roman" panose="02020603050405020304" pitchFamily="18" charset="0"/>
              </a:rPr>
              <a:t>1</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0</a:t>
            </a:r>
          </a:p>
        </p:txBody>
      </p:sp>
      <p:sp>
        <p:nvSpPr>
          <p:cNvPr id="6158" name="Rectangle 14"/>
          <p:cNvSpPr>
            <a:spLocks noChangeArrowheads="1"/>
          </p:cNvSpPr>
          <p:nvPr/>
        </p:nvSpPr>
        <p:spPr bwMode="auto">
          <a:xfrm>
            <a:off x="6864732" y="910113"/>
            <a:ext cx="4667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dirty="0">
                <a:solidFill>
                  <a:srgbClr val="0000FF"/>
                </a:solidFill>
                <a:latin typeface="Times New Roman" panose="02020603050405020304" pitchFamily="18" charset="0"/>
                <a:cs typeface="Times New Roman" panose="02020603050405020304" pitchFamily="18" charset="0"/>
              </a:rPr>
              <a:t>n</a:t>
            </a:r>
          </a:p>
        </p:txBody>
      </p:sp>
      <p:sp>
        <p:nvSpPr>
          <p:cNvPr id="6159" name="Text Box 15"/>
          <p:cNvSpPr txBox="1">
            <a:spLocks noChangeArrowheads="1"/>
          </p:cNvSpPr>
          <p:nvPr/>
        </p:nvSpPr>
        <p:spPr bwMode="auto">
          <a:xfrm>
            <a:off x="25791" y="2594825"/>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Alpha particles are blasted into beryllium atoms, artificially transmuting into </a:t>
            </a: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carbon-12 and emitting a neutron in </a:t>
            </a: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the process.</a:t>
            </a:r>
          </a:p>
          <a:p>
            <a:pPr fontAlgn="base">
              <a:spcBef>
                <a:spcPct val="50000"/>
              </a:spcBef>
              <a:spcAft>
                <a:spcPct val="0"/>
              </a:spcAft>
            </a:pPr>
            <a:r>
              <a:rPr lang="en-US" altLang="en-US" sz="4000" i="1" dirty="0">
                <a:solidFill>
                  <a:srgbClr val="000000"/>
                </a:solidFill>
                <a:latin typeface="Times New Roman" panose="02020603050405020304" pitchFamily="18" charset="0"/>
                <a:cs typeface="Times New Roman" panose="02020603050405020304" pitchFamily="18" charset="0"/>
              </a:rPr>
              <a:t>You don’t have to “know” what happens, just understand (count) that it works.  </a:t>
            </a:r>
          </a:p>
        </p:txBody>
      </p:sp>
      <p:sp>
        <p:nvSpPr>
          <p:cNvPr id="24" name="TextBox 23">
            <a:extLst>
              <a:ext uri="{FF2B5EF4-FFF2-40B4-BE49-F238E27FC236}">
                <a16:creationId xmlns:a16="http://schemas.microsoft.com/office/drawing/2014/main" id="{86586B7B-5EDD-43AD-A9C9-0F964281C70A}"/>
              </a:ext>
            </a:extLst>
          </p:cNvPr>
          <p:cNvSpPr txBox="1"/>
          <p:nvPr/>
        </p:nvSpPr>
        <p:spPr>
          <a:xfrm>
            <a:off x="-14297" y="1053133"/>
            <a:ext cx="705929"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70.</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764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4909036"/>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11.  Determine protons, neutrons and electron count for C-12</a:t>
            </a: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Carbon-12 (p plus n) mass:    12 AMU</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minus the protons:    -    6 protons </a:t>
            </a:r>
          </a:p>
          <a:p>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00"/>
                </a:solidFill>
                <a:latin typeface="Times New Roman" panose="02020603050405020304" pitchFamily="18" charset="0"/>
                <a:cs typeface="Times New Roman" panose="02020603050405020304" pitchFamily="18" charset="0"/>
              </a:rPr>
              <a:t>6 neutrons</a:t>
            </a:r>
            <a:br>
              <a:rPr lang="en-US" sz="4000" dirty="0">
                <a:solidFill>
                  <a:srgbClr val="FF0000"/>
                </a:solidFill>
                <a:latin typeface="Times New Roman" panose="02020603050405020304" pitchFamily="18" charset="0"/>
                <a:cs typeface="Times New Roman" panose="02020603050405020304" pitchFamily="18" charset="0"/>
              </a:rPr>
            </a:br>
            <a:br>
              <a:rPr lang="en-US" sz="500" dirty="0">
                <a:solidFill>
                  <a:srgbClr val="FF0000"/>
                </a:solidFill>
                <a:latin typeface="Times New Roman" panose="02020603050405020304" pitchFamily="18" charset="0"/>
                <a:cs typeface="Times New Roman" panose="02020603050405020304" pitchFamily="18" charset="0"/>
              </a:rPr>
            </a:br>
            <a:r>
              <a:rPr lang="en-US" sz="500" dirty="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                                           </a:t>
            </a:r>
          </a:p>
          <a:p>
            <a:pPr lvl="0"/>
            <a:endParaRPr lang="en-US" dirty="0"/>
          </a:p>
        </p:txBody>
      </p:sp>
      <p:cxnSp>
        <p:nvCxnSpPr>
          <p:cNvPr id="3" name="Straight Connector 2">
            <a:extLst>
              <a:ext uri="{FF2B5EF4-FFF2-40B4-BE49-F238E27FC236}">
                <a16:creationId xmlns:a16="http://schemas.microsoft.com/office/drawing/2014/main" id="{BB7451E0-66E7-4FEE-BC9E-C0CE42AF7392}"/>
              </a:ext>
            </a:extLst>
          </p:cNvPr>
          <p:cNvCxnSpPr>
            <a:cxnSpLocks/>
          </p:cNvCxnSpPr>
          <p:nvPr/>
        </p:nvCxnSpPr>
        <p:spPr>
          <a:xfrm>
            <a:off x="5715000" y="3048000"/>
            <a:ext cx="2819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23187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Rectangle 16"/>
          <p:cNvSpPr>
            <a:spLocks noChangeArrowheads="1"/>
          </p:cNvSpPr>
          <p:nvPr/>
        </p:nvSpPr>
        <p:spPr bwMode="auto">
          <a:xfrm>
            <a:off x="0" y="2286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In 1934 the Curie’s bomb Al-27 with alpha particles,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and form the </a:t>
            </a:r>
            <a:r>
              <a:rPr lang="en-US" altLang="en-US" sz="2800" u="sng" dirty="0">
                <a:solidFill>
                  <a:srgbClr val="0000CC"/>
                </a:solidFill>
                <a:latin typeface="Times New Roman" panose="02020603050405020304" pitchFamily="18" charset="0"/>
                <a:cs typeface="Times New Roman" panose="02020603050405020304" pitchFamily="18" charset="0"/>
              </a:rPr>
              <a:t>first artificially created radioisotope</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
        <p:nvSpPr>
          <p:cNvPr id="6161" name="Text Box 17"/>
          <p:cNvSpPr txBox="1">
            <a:spLocks noChangeArrowheads="1"/>
          </p:cNvSpPr>
          <p:nvPr/>
        </p:nvSpPr>
        <p:spPr bwMode="auto">
          <a:xfrm>
            <a:off x="1090721" y="1665982"/>
            <a:ext cx="68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3200" dirty="0">
                <a:solidFill>
                  <a:srgbClr val="0000CC"/>
                </a:solidFill>
                <a:latin typeface="Times New Roman" panose="02020603050405020304" pitchFamily="18" charset="0"/>
                <a:cs typeface="Times New Roman" panose="02020603050405020304" pitchFamily="18" charset="0"/>
              </a:rPr>
              <a:t>27</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13</a:t>
            </a:r>
          </a:p>
        </p:txBody>
      </p:sp>
      <p:sp>
        <p:nvSpPr>
          <p:cNvPr id="6162" name="Text Box 18"/>
          <p:cNvSpPr txBox="1">
            <a:spLocks noChangeArrowheads="1"/>
          </p:cNvSpPr>
          <p:nvPr/>
        </p:nvSpPr>
        <p:spPr bwMode="auto">
          <a:xfrm>
            <a:off x="1699192" y="1663948"/>
            <a:ext cx="2120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800" dirty="0">
                <a:solidFill>
                  <a:srgbClr val="0000CC"/>
                </a:solidFill>
                <a:latin typeface="Times New Roman" panose="02020603050405020304" pitchFamily="18" charset="0"/>
                <a:cs typeface="Times New Roman" panose="02020603050405020304" pitchFamily="18" charset="0"/>
              </a:rPr>
              <a:t>Al +</a:t>
            </a:r>
          </a:p>
        </p:txBody>
      </p:sp>
      <p:sp>
        <p:nvSpPr>
          <p:cNvPr id="6163" name="Rectangle 19"/>
          <p:cNvSpPr>
            <a:spLocks noChangeArrowheads="1"/>
          </p:cNvSpPr>
          <p:nvPr/>
        </p:nvSpPr>
        <p:spPr bwMode="auto">
          <a:xfrm>
            <a:off x="2968923" y="1612226"/>
            <a:ext cx="3898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3200" dirty="0">
                <a:solidFill>
                  <a:srgbClr val="0000CC"/>
                </a:solidFill>
                <a:latin typeface="Times New Roman" panose="02020603050405020304" pitchFamily="18" charset="0"/>
                <a:cs typeface="Times New Roman" panose="02020603050405020304" pitchFamily="18" charset="0"/>
              </a:rPr>
              <a:t>4</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2</a:t>
            </a:r>
          </a:p>
        </p:txBody>
      </p:sp>
      <p:sp>
        <p:nvSpPr>
          <p:cNvPr id="6164" name="Rectangle 20"/>
          <p:cNvSpPr>
            <a:spLocks noChangeArrowheads="1"/>
          </p:cNvSpPr>
          <p:nvPr/>
        </p:nvSpPr>
        <p:spPr bwMode="auto">
          <a:xfrm>
            <a:off x="3290540" y="1659517"/>
            <a:ext cx="9012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dirty="0">
                <a:solidFill>
                  <a:srgbClr val="0000CC"/>
                </a:solidFill>
                <a:latin typeface="Times New Roman" panose="02020603050405020304" pitchFamily="18" charset="0"/>
                <a:cs typeface="Times New Roman" panose="02020603050405020304" pitchFamily="18" charset="0"/>
              </a:rPr>
              <a:t>He</a:t>
            </a:r>
          </a:p>
        </p:txBody>
      </p:sp>
      <p:sp>
        <p:nvSpPr>
          <p:cNvPr id="6165" name="Line 21"/>
          <p:cNvSpPr>
            <a:spLocks noChangeShapeType="1"/>
          </p:cNvSpPr>
          <p:nvPr/>
        </p:nvSpPr>
        <p:spPr bwMode="auto">
          <a:xfrm>
            <a:off x="4191749" y="2138163"/>
            <a:ext cx="91440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A2DED37F-3AB8-429D-87A9-C9088BEE670D}"/>
              </a:ext>
            </a:extLst>
          </p:cNvPr>
          <p:cNvSpPr txBox="1"/>
          <p:nvPr/>
        </p:nvSpPr>
        <p:spPr>
          <a:xfrm>
            <a:off x="-30480" y="1815409"/>
            <a:ext cx="1002982" cy="769441"/>
          </a:xfrm>
          <a:prstGeom prst="rect">
            <a:avLst/>
          </a:prstGeom>
          <a:noFill/>
        </p:spPr>
        <p:txBody>
          <a:bodyPr wrap="square" rtlCol="0">
            <a:spAutoFit/>
          </a:bodyPr>
          <a:lstStyle/>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71.</a:t>
            </a:r>
            <a:r>
              <a:rPr lang="en-US" sz="4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60593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Rectangle 16"/>
          <p:cNvSpPr>
            <a:spLocks noChangeArrowheads="1"/>
          </p:cNvSpPr>
          <p:nvPr/>
        </p:nvSpPr>
        <p:spPr bwMode="auto">
          <a:xfrm>
            <a:off x="0" y="2286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In 1934 the Curie’s bomb Al-27 with alpha particles,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and form the first </a:t>
            </a:r>
            <a:r>
              <a:rPr lang="en-US" altLang="en-US" sz="2800" u="sng" dirty="0">
                <a:solidFill>
                  <a:srgbClr val="0000CC"/>
                </a:solidFill>
                <a:latin typeface="Times New Roman" panose="02020603050405020304" pitchFamily="18" charset="0"/>
                <a:cs typeface="Times New Roman" panose="02020603050405020304" pitchFamily="18" charset="0"/>
              </a:rPr>
              <a:t>artificially created radioisotope</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
        <p:nvSpPr>
          <p:cNvPr id="6161" name="Text Box 17"/>
          <p:cNvSpPr txBox="1">
            <a:spLocks noChangeArrowheads="1"/>
          </p:cNvSpPr>
          <p:nvPr/>
        </p:nvSpPr>
        <p:spPr bwMode="auto">
          <a:xfrm>
            <a:off x="1090721" y="1665982"/>
            <a:ext cx="68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3200" dirty="0">
                <a:solidFill>
                  <a:srgbClr val="0000CC"/>
                </a:solidFill>
                <a:latin typeface="Times New Roman" panose="02020603050405020304" pitchFamily="18" charset="0"/>
                <a:cs typeface="Times New Roman" panose="02020603050405020304" pitchFamily="18" charset="0"/>
              </a:rPr>
              <a:t>27</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13</a:t>
            </a:r>
          </a:p>
        </p:txBody>
      </p:sp>
      <p:sp>
        <p:nvSpPr>
          <p:cNvPr id="6162" name="Text Box 18"/>
          <p:cNvSpPr txBox="1">
            <a:spLocks noChangeArrowheads="1"/>
          </p:cNvSpPr>
          <p:nvPr/>
        </p:nvSpPr>
        <p:spPr bwMode="auto">
          <a:xfrm>
            <a:off x="1699192" y="1663948"/>
            <a:ext cx="2120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800" dirty="0">
                <a:solidFill>
                  <a:srgbClr val="0000CC"/>
                </a:solidFill>
                <a:latin typeface="Times New Roman" panose="02020603050405020304" pitchFamily="18" charset="0"/>
                <a:cs typeface="Times New Roman" panose="02020603050405020304" pitchFamily="18" charset="0"/>
              </a:rPr>
              <a:t>Al +</a:t>
            </a:r>
          </a:p>
        </p:txBody>
      </p:sp>
      <p:sp>
        <p:nvSpPr>
          <p:cNvPr id="6163" name="Rectangle 19"/>
          <p:cNvSpPr>
            <a:spLocks noChangeArrowheads="1"/>
          </p:cNvSpPr>
          <p:nvPr/>
        </p:nvSpPr>
        <p:spPr bwMode="auto">
          <a:xfrm>
            <a:off x="2968923" y="1612226"/>
            <a:ext cx="3898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3200" dirty="0">
                <a:solidFill>
                  <a:srgbClr val="0000CC"/>
                </a:solidFill>
                <a:latin typeface="Times New Roman" panose="02020603050405020304" pitchFamily="18" charset="0"/>
                <a:cs typeface="Times New Roman" panose="02020603050405020304" pitchFamily="18" charset="0"/>
              </a:rPr>
              <a:t>4</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2</a:t>
            </a:r>
          </a:p>
        </p:txBody>
      </p:sp>
      <p:sp>
        <p:nvSpPr>
          <p:cNvPr id="6164" name="Rectangle 20"/>
          <p:cNvSpPr>
            <a:spLocks noChangeArrowheads="1"/>
          </p:cNvSpPr>
          <p:nvPr/>
        </p:nvSpPr>
        <p:spPr bwMode="auto">
          <a:xfrm>
            <a:off x="3290540" y="1659517"/>
            <a:ext cx="9012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dirty="0">
                <a:solidFill>
                  <a:srgbClr val="0000CC"/>
                </a:solidFill>
                <a:latin typeface="Times New Roman" panose="02020603050405020304" pitchFamily="18" charset="0"/>
                <a:cs typeface="Times New Roman" panose="02020603050405020304" pitchFamily="18" charset="0"/>
              </a:rPr>
              <a:t>He</a:t>
            </a:r>
          </a:p>
        </p:txBody>
      </p:sp>
      <p:sp>
        <p:nvSpPr>
          <p:cNvPr id="6165" name="Line 21"/>
          <p:cNvSpPr>
            <a:spLocks noChangeShapeType="1"/>
          </p:cNvSpPr>
          <p:nvPr/>
        </p:nvSpPr>
        <p:spPr bwMode="auto">
          <a:xfrm>
            <a:off x="4191749" y="2138163"/>
            <a:ext cx="91440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166" name="Rectangle 22"/>
          <p:cNvSpPr>
            <a:spLocks noChangeArrowheads="1"/>
          </p:cNvSpPr>
          <p:nvPr/>
        </p:nvSpPr>
        <p:spPr bwMode="auto">
          <a:xfrm>
            <a:off x="5337677" y="1653570"/>
            <a:ext cx="5950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30</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15</a:t>
            </a:r>
          </a:p>
        </p:txBody>
      </p:sp>
      <p:sp>
        <p:nvSpPr>
          <p:cNvPr id="6167" name="Rectangle 23"/>
          <p:cNvSpPr>
            <a:spLocks noChangeArrowheads="1"/>
          </p:cNvSpPr>
          <p:nvPr/>
        </p:nvSpPr>
        <p:spPr bwMode="auto">
          <a:xfrm>
            <a:off x="5867400" y="1663948"/>
            <a:ext cx="11605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dirty="0">
                <a:solidFill>
                  <a:srgbClr val="FF0000"/>
                </a:solidFill>
                <a:latin typeface="Times New Roman" panose="02020603050405020304" pitchFamily="18" charset="0"/>
                <a:cs typeface="Times New Roman" panose="02020603050405020304" pitchFamily="18" charset="0"/>
              </a:rPr>
              <a:t>P  +</a:t>
            </a:r>
          </a:p>
        </p:txBody>
      </p:sp>
      <p:sp>
        <p:nvSpPr>
          <p:cNvPr id="6168" name="Text Box 24"/>
          <p:cNvSpPr txBox="1">
            <a:spLocks noChangeArrowheads="1"/>
          </p:cNvSpPr>
          <p:nvPr/>
        </p:nvSpPr>
        <p:spPr bwMode="auto">
          <a:xfrm>
            <a:off x="7086600" y="1653570"/>
            <a:ext cx="38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1</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0</a:t>
            </a:r>
          </a:p>
        </p:txBody>
      </p:sp>
      <p:sp>
        <p:nvSpPr>
          <p:cNvPr id="6169" name="Rectangle 25"/>
          <p:cNvSpPr>
            <a:spLocks noChangeArrowheads="1"/>
          </p:cNvSpPr>
          <p:nvPr/>
        </p:nvSpPr>
        <p:spPr bwMode="auto">
          <a:xfrm>
            <a:off x="7467600" y="1659517"/>
            <a:ext cx="492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dirty="0">
                <a:solidFill>
                  <a:srgbClr val="FF0000"/>
                </a:solidFill>
                <a:latin typeface="Times New Roman" panose="02020603050405020304" pitchFamily="18" charset="0"/>
                <a:cs typeface="Times New Roman" panose="02020603050405020304" pitchFamily="18" charset="0"/>
              </a:rPr>
              <a:t>n</a:t>
            </a:r>
          </a:p>
        </p:txBody>
      </p:sp>
      <p:sp>
        <p:nvSpPr>
          <p:cNvPr id="6170" name="Text Box 26"/>
          <p:cNvSpPr txBox="1">
            <a:spLocks noChangeArrowheads="1"/>
          </p:cNvSpPr>
          <p:nvPr/>
        </p:nvSpPr>
        <p:spPr bwMode="auto">
          <a:xfrm>
            <a:off x="0" y="3525650"/>
            <a:ext cx="9144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Aluminum atoms are bombarded with alpha particles, causing the aluminum to artificially transmute into radioactive phosphorous while emitting a neutron.  </a:t>
            </a:r>
          </a:p>
          <a:p>
            <a:pPr fontAlgn="base">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The radioactive phosphorous will undergo natural transmutation.</a:t>
            </a:r>
          </a:p>
        </p:txBody>
      </p:sp>
      <p:sp>
        <p:nvSpPr>
          <p:cNvPr id="25" name="TextBox 24">
            <a:extLst>
              <a:ext uri="{FF2B5EF4-FFF2-40B4-BE49-F238E27FC236}">
                <a16:creationId xmlns:a16="http://schemas.microsoft.com/office/drawing/2014/main" id="{A2DED37F-3AB8-429D-87A9-C9088BEE670D}"/>
              </a:ext>
            </a:extLst>
          </p:cNvPr>
          <p:cNvSpPr txBox="1"/>
          <p:nvPr/>
        </p:nvSpPr>
        <p:spPr>
          <a:xfrm>
            <a:off x="-30480" y="1815409"/>
            <a:ext cx="1002982" cy="769441"/>
          </a:xfrm>
          <a:prstGeom prst="rect">
            <a:avLst/>
          </a:prstGeom>
          <a:noFill/>
        </p:spPr>
        <p:txBody>
          <a:bodyPr wrap="square" rtlCol="0">
            <a:spAutoFit/>
          </a:bodyPr>
          <a:lstStyle/>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71.</a:t>
            </a:r>
            <a:r>
              <a:rPr lang="en-US" sz="4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84757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6248400" cy="679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0000FF"/>
                </a:solidFill>
                <a:latin typeface="Times New Roman" panose="02020603050405020304" pitchFamily="18" charset="0"/>
                <a:cs typeface="Times New Roman" panose="02020603050405020304" pitchFamily="18" charset="0"/>
              </a:rPr>
              <a:t>These examples of artificial transmutation release little energy.  Some artificial transmutations are nuclear bombs, or reactions that power a nuclear power plant.  They release LOTS of energy.   </a:t>
            </a:r>
          </a:p>
          <a:p>
            <a:pPr fontAlgn="base">
              <a:spcBef>
                <a:spcPct val="50000"/>
              </a:spcBef>
              <a:spcAft>
                <a:spcPct val="0"/>
              </a:spcAft>
            </a:pPr>
            <a:endParaRPr lang="en-US" altLang="en-US" sz="1050" dirty="0">
              <a:solidFill>
                <a:srgbClr val="000000"/>
              </a:solidFill>
            </a:endParaRPr>
          </a:p>
          <a:p>
            <a:pPr fontAlgn="base">
              <a:spcBef>
                <a:spcPct val="50000"/>
              </a:spcBef>
              <a:spcAft>
                <a:spcPct val="0"/>
              </a:spcAft>
            </a:pPr>
            <a:r>
              <a:rPr lang="en-US" altLang="en-US" sz="2400" dirty="0">
                <a:solidFill>
                  <a:srgbClr val="000000"/>
                </a:solidFill>
              </a:rPr>
              <a:t>According to Albert Einstein, energy and matter are the same thing, just in different forms.  His famous equation, </a:t>
            </a:r>
          </a:p>
          <a:p>
            <a:pPr algn="ctr" fontAlgn="base">
              <a:spcBef>
                <a:spcPct val="50000"/>
              </a:spcBef>
              <a:spcAft>
                <a:spcPct val="0"/>
              </a:spcAft>
            </a:pPr>
            <a:br>
              <a:rPr lang="en-US" altLang="en-US" sz="4000" dirty="0">
                <a:solidFill>
                  <a:srgbClr val="000000"/>
                </a:solidFill>
              </a:rPr>
            </a:br>
            <a:r>
              <a:rPr lang="en-US" altLang="en-US" sz="8800" dirty="0">
                <a:solidFill>
                  <a:srgbClr val="000000"/>
                </a:solidFill>
              </a:rPr>
              <a:t>E = mc</a:t>
            </a:r>
            <a:r>
              <a:rPr lang="en-US" altLang="en-US" sz="8800" baseline="30000" dirty="0">
                <a:solidFill>
                  <a:srgbClr val="000000"/>
                </a:solidFill>
              </a:rPr>
              <a:t>2</a:t>
            </a:r>
            <a:br>
              <a:rPr lang="en-US" altLang="en-US" sz="4000" baseline="30000" dirty="0">
                <a:solidFill>
                  <a:srgbClr val="000000"/>
                </a:solidFill>
              </a:rPr>
            </a:br>
            <a:r>
              <a:rPr lang="en-US" altLang="en-US" sz="2400" dirty="0">
                <a:solidFill>
                  <a:srgbClr val="FF0000"/>
                </a:solidFill>
                <a:latin typeface="Times New Roman" panose="02020603050405020304" pitchFamily="18" charset="0"/>
                <a:cs typeface="Times New Roman" panose="02020603050405020304" pitchFamily="18" charset="0"/>
              </a:rPr>
              <a:t>Which means: energy equals mass times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the speed of light, squared.                                         </a:t>
            </a:r>
          </a:p>
        </p:txBody>
      </p:sp>
      <p:sp>
        <p:nvSpPr>
          <p:cNvPr id="5" name="TextBox 4">
            <a:extLst>
              <a:ext uri="{FF2B5EF4-FFF2-40B4-BE49-F238E27FC236}">
                <a16:creationId xmlns:a16="http://schemas.microsoft.com/office/drawing/2014/main" id="{5F187B33-95A0-41CA-9C95-65B87CB277C6}"/>
              </a:ext>
            </a:extLst>
          </p:cNvPr>
          <p:cNvSpPr txBox="1"/>
          <p:nvPr/>
        </p:nvSpPr>
        <p:spPr>
          <a:xfrm>
            <a:off x="76200" y="4572000"/>
            <a:ext cx="705929" cy="523220"/>
          </a:xfrm>
          <a:prstGeom prst="rect">
            <a:avLst/>
          </a:prstGeom>
          <a:noFill/>
        </p:spPr>
        <p:txBody>
          <a:bodyPr wrap="square" rtlCol="0">
            <a:spAutoFit/>
          </a:bodyPr>
          <a:lstStyle/>
          <a:p>
            <a:r>
              <a:rPr lang="en-US" sz="2800" dirty="0">
                <a:solidFill>
                  <a:srgbClr val="7030A0"/>
                </a:solidFill>
              </a:rPr>
              <a:t>72.</a:t>
            </a:r>
            <a:r>
              <a:rPr lang="en-US" sz="2800" dirty="0">
                <a:solidFill>
                  <a:srgbClr val="FF0000"/>
                </a:solidFill>
              </a:rPr>
              <a:t>  </a:t>
            </a:r>
          </a:p>
        </p:txBody>
      </p:sp>
      <p:pic>
        <p:nvPicPr>
          <p:cNvPr id="2050" name="Picture 2" descr="Albert Einstein - Quotes, Education &amp; Facts - Biography">
            <a:extLst>
              <a:ext uri="{FF2B5EF4-FFF2-40B4-BE49-F238E27FC236}">
                <a16:creationId xmlns:a16="http://schemas.microsoft.com/office/drawing/2014/main" id="{BD01CD5F-3440-45AC-B8AA-A1CC3C9AB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254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000" dirty="0">
                <a:solidFill>
                  <a:schemeClr val="bg1"/>
                </a:solidFill>
                <a:latin typeface="Times New Roman" panose="02020603050405020304" pitchFamily="18" charset="0"/>
                <a:cs typeface="Times New Roman" panose="02020603050405020304" pitchFamily="18" charset="0"/>
              </a:rPr>
              <a:t>E = mc</a:t>
            </a:r>
            <a:r>
              <a:rPr lang="en-US" altLang="en-US" sz="4000" baseline="30000" dirty="0">
                <a:solidFill>
                  <a:schemeClr val="bg1"/>
                </a:solidFill>
                <a:latin typeface="Times New Roman" panose="02020603050405020304" pitchFamily="18" charset="0"/>
                <a:cs typeface="Times New Roman" panose="02020603050405020304" pitchFamily="18" charset="0"/>
              </a:rPr>
              <a:t>2</a:t>
            </a:r>
            <a:br>
              <a:rPr lang="en-US" altLang="en-US" sz="4000" baseline="30000" dirty="0">
                <a:solidFill>
                  <a:schemeClr val="bg1"/>
                </a:solidFill>
                <a:latin typeface="Times New Roman" panose="02020603050405020304" pitchFamily="18" charset="0"/>
                <a:cs typeface="Times New Roman" panose="02020603050405020304" pitchFamily="18" charset="0"/>
              </a:rPr>
            </a:br>
            <a:r>
              <a:rPr lang="en-US" altLang="en-US" sz="2000" dirty="0">
                <a:solidFill>
                  <a:schemeClr val="bg1"/>
                </a:solidFill>
                <a:latin typeface="Times New Roman" panose="02020603050405020304" pitchFamily="18" charset="0"/>
                <a:cs typeface="Times New Roman" panose="02020603050405020304" pitchFamily="18" charset="0"/>
              </a:rPr>
              <a:t>Which means: energy equals mass times the speed of light squared.</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74411994-DA9F-4DBA-AA0B-2AB51872AFD9}"/>
              </a:ext>
            </a:extLst>
          </p:cNvPr>
          <p:cNvSpPr txBox="1"/>
          <p:nvPr/>
        </p:nvSpPr>
        <p:spPr>
          <a:xfrm>
            <a:off x="0" y="1087570"/>
            <a:ext cx="9144000" cy="3570208"/>
          </a:xfrm>
          <a:prstGeom prst="rect">
            <a:avLst/>
          </a:prstGeom>
          <a:noFill/>
        </p:spPr>
        <p:txBody>
          <a:bodyPr wrap="square" rtlCol="0">
            <a:spAutoFit/>
          </a:bodyPr>
          <a:lstStyle/>
          <a:p>
            <a:pPr fontAlgn="base">
              <a:spcBef>
                <a:spcPct val="5000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He proved that in a nuclear reaction, some matter could be converted into a lot of energy.  This is the basis for nuclear reactors and nuclear bombs.</a:t>
            </a:r>
          </a:p>
          <a:p>
            <a:pPr fontAlgn="base">
              <a:spcBef>
                <a:spcPct val="5000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In chemistry, matter cannot be created or destroyed.  In nuclear chemistry it can be “lost” by conversion </a:t>
            </a:r>
            <a:br>
              <a:rPr lang="en-US" altLang="en-US" sz="3200" dirty="0">
                <a:solidFill>
                  <a:schemeClr val="bg1"/>
                </a:solidFill>
                <a:latin typeface="Times New Roman" panose="02020603050405020304" pitchFamily="18" charset="0"/>
                <a:cs typeface="Times New Roman" panose="02020603050405020304" pitchFamily="18" charset="0"/>
              </a:rPr>
            </a:br>
            <a:r>
              <a:rPr lang="en-US" altLang="en-US" sz="3200" dirty="0">
                <a:solidFill>
                  <a:schemeClr val="bg1"/>
                </a:solidFill>
                <a:latin typeface="Times New Roman" panose="02020603050405020304" pitchFamily="18" charset="0"/>
                <a:cs typeface="Times New Roman" panose="02020603050405020304" pitchFamily="18" charset="0"/>
              </a:rPr>
              <a:t>to energy.</a:t>
            </a:r>
          </a:p>
          <a:p>
            <a:endParaRPr lang="en-US" dirty="0"/>
          </a:p>
        </p:txBody>
      </p:sp>
      <p:pic>
        <p:nvPicPr>
          <p:cNvPr id="1026" name="Picture 2" descr="7 Inspirational Einstein quotes he never actually said – but ...">
            <a:extLst>
              <a:ext uri="{FF2B5EF4-FFF2-40B4-BE49-F238E27FC236}">
                <a16:creationId xmlns:a16="http://schemas.microsoft.com/office/drawing/2014/main" id="{5078F151-8B8A-4FD5-AF81-92EB4AD1C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68" b="18568"/>
          <a:stretch/>
        </p:blipFill>
        <p:spPr bwMode="auto">
          <a:xfrm>
            <a:off x="2502190" y="4038600"/>
            <a:ext cx="6641810" cy="27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32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208A2-3C9A-4FCD-BD4E-33E1F9FDB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25400"/>
            <a:ext cx="6096000" cy="5295650"/>
          </a:xfrm>
          <a:prstGeom prst="rect">
            <a:avLst/>
          </a:prstGeom>
        </p:spPr>
      </p:pic>
      <p:sp>
        <p:nvSpPr>
          <p:cNvPr id="4" name="TextBox 3">
            <a:extLst>
              <a:ext uri="{FF2B5EF4-FFF2-40B4-BE49-F238E27FC236}">
                <a16:creationId xmlns:a16="http://schemas.microsoft.com/office/drawing/2014/main" id="{E70DBB49-1595-42A4-B824-1909F8467E60}"/>
              </a:ext>
            </a:extLst>
          </p:cNvPr>
          <p:cNvSpPr txBox="1"/>
          <p:nvPr/>
        </p:nvSpPr>
        <p:spPr>
          <a:xfrm>
            <a:off x="0" y="0"/>
            <a:ext cx="3276600" cy="5324535"/>
          </a:xfrm>
          <a:prstGeom prst="rect">
            <a:avLst/>
          </a:prstGeom>
          <a:no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In a “chain reaction” like the splitting of U-235 by inserting a neutron into it, causes the SPLITTING of the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Uranium-236 atom into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Kr, Ba, and 3 more neutrons.  </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These 3 neutrons smash into three more U-235’s.  </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That causes a total of 9 more neutrons to be emitted,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which then smash into nine more atoms of U-236,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causing 27 neutrons to form, and this keeps going.  </a:t>
            </a:r>
          </a:p>
          <a:p>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311034-78D5-4CB7-A995-1033801DF9A6}"/>
              </a:ext>
            </a:extLst>
          </p:cNvPr>
          <p:cNvSpPr txBox="1"/>
          <p:nvPr/>
        </p:nvSpPr>
        <p:spPr>
          <a:xfrm>
            <a:off x="0" y="5715000"/>
            <a:ext cx="9144000"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Each cycle releases energy as some mass</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(the mass defect) is converted into energy by E=mc</a:t>
            </a:r>
            <a:r>
              <a:rPr lang="en-US" sz="3200" baseline="30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061310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0" y="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dirty="0">
                <a:solidFill>
                  <a:srgbClr val="7030A0"/>
                </a:solidFill>
                <a:latin typeface="Times New Roman" panose="02020603050405020304" pitchFamily="18" charset="0"/>
                <a:cs typeface="Times New Roman" panose="02020603050405020304" pitchFamily="18" charset="0"/>
              </a:rPr>
              <a:t>73.</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3600" dirty="0">
                <a:solidFill>
                  <a:srgbClr val="7030A0"/>
                </a:solidFill>
                <a:latin typeface="Times New Roman" panose="02020603050405020304" pitchFamily="18" charset="0"/>
                <a:cs typeface="Times New Roman" panose="02020603050405020304" pitchFamily="18" charset="0"/>
              </a:rPr>
              <a:t>The splitting of atoms by artificial   </a:t>
            </a:r>
            <a:br>
              <a:rPr lang="en-US" altLang="en-US" sz="3600" dirty="0">
                <a:solidFill>
                  <a:srgbClr val="7030A0"/>
                </a:solidFill>
                <a:latin typeface="Times New Roman" panose="02020603050405020304" pitchFamily="18" charset="0"/>
                <a:cs typeface="Times New Roman" panose="02020603050405020304" pitchFamily="18" charset="0"/>
              </a:rPr>
            </a:br>
            <a:r>
              <a:rPr lang="en-US" altLang="en-US" sz="3600" dirty="0">
                <a:solidFill>
                  <a:srgbClr val="7030A0"/>
                </a:solidFill>
                <a:latin typeface="Times New Roman" panose="02020603050405020304" pitchFamily="18" charset="0"/>
                <a:cs typeface="Times New Roman" panose="02020603050405020304" pitchFamily="18" charset="0"/>
              </a:rPr>
              <a:t>         transmutation is called</a:t>
            </a:r>
            <a:r>
              <a:rPr lang="en-US" altLang="en-US" sz="3600" i="1" dirty="0">
                <a:solidFill>
                  <a:srgbClr val="7030A0"/>
                </a:solidFill>
                <a:latin typeface="Times New Roman" panose="02020603050405020304" pitchFamily="18" charset="0"/>
                <a:cs typeface="Times New Roman" panose="02020603050405020304" pitchFamily="18" charset="0"/>
              </a:rPr>
              <a:t> </a:t>
            </a:r>
            <a:r>
              <a:rPr lang="en-US" altLang="en-US" sz="6600" i="1" dirty="0">
                <a:solidFill>
                  <a:srgbClr val="0000CC"/>
                </a:solidFill>
                <a:latin typeface="Times New Roman" panose="02020603050405020304" pitchFamily="18" charset="0"/>
                <a:cs typeface="Times New Roman" panose="02020603050405020304" pitchFamily="18" charset="0"/>
              </a:rPr>
              <a:t>FISSION</a:t>
            </a:r>
            <a:r>
              <a:rPr lang="en-US" altLang="en-US" sz="4400" i="1" dirty="0">
                <a:solidFill>
                  <a:srgbClr val="0000CC"/>
                </a:solidFill>
                <a:latin typeface="Times New Roman" panose="02020603050405020304" pitchFamily="18" charset="0"/>
                <a:cs typeface="Times New Roman" panose="02020603050405020304" pitchFamily="18" charset="0"/>
              </a:rPr>
              <a:t>.  </a:t>
            </a:r>
          </a:p>
          <a:p>
            <a:pPr fontAlgn="base">
              <a:spcBef>
                <a:spcPct val="50000"/>
              </a:spcBef>
              <a:spcAft>
                <a:spcPct val="0"/>
              </a:spcAft>
            </a:pPr>
            <a:r>
              <a:rPr lang="en-US" altLang="en-US" sz="4400" dirty="0">
                <a:solidFill>
                  <a:srgbClr val="7030A0"/>
                </a:solidFill>
                <a:latin typeface="Times New Roman" panose="02020603050405020304" pitchFamily="18" charset="0"/>
                <a:cs typeface="Times New Roman" panose="02020603050405020304" pitchFamily="18" charset="0"/>
              </a:rPr>
              <a:t>74.</a:t>
            </a:r>
            <a:r>
              <a:rPr lang="en-US" altLang="en-US" sz="4400" dirty="0">
                <a:solidFill>
                  <a:srgbClr val="FF0000"/>
                </a:solidFill>
                <a:latin typeface="Times New Roman" panose="02020603050405020304" pitchFamily="18" charset="0"/>
                <a:cs typeface="Times New Roman" panose="02020603050405020304" pitchFamily="18" charset="0"/>
              </a:rPr>
              <a:t>  The mass of the products are LESS THAN the mass of the reactants, just slightly less.  </a:t>
            </a:r>
            <a:br>
              <a:rPr lang="en-US" altLang="en-US" sz="4400" dirty="0">
                <a:solidFill>
                  <a:srgbClr val="FF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This slight amount of missing mass, is called the </a:t>
            </a:r>
            <a:r>
              <a:rPr lang="en-US" altLang="en-US" sz="4400" u="sng" dirty="0">
                <a:solidFill>
                  <a:srgbClr val="000000"/>
                </a:solidFill>
                <a:latin typeface="Times New Roman" panose="02020603050405020304" pitchFamily="18" charset="0"/>
                <a:cs typeface="Times New Roman" panose="02020603050405020304" pitchFamily="18" charset="0"/>
              </a:rPr>
              <a:t>MASS DEFECT</a:t>
            </a:r>
            <a:r>
              <a:rPr lang="en-US" altLang="en-US" sz="4400" dirty="0">
                <a:solidFill>
                  <a:srgbClr val="000000"/>
                </a:solidFill>
                <a:latin typeface="Times New Roman" panose="02020603050405020304" pitchFamily="18" charset="0"/>
                <a:cs typeface="Times New Roman" panose="02020603050405020304" pitchFamily="18" charset="0"/>
              </a:rPr>
              <a:t>,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which is converted into energy.  </a:t>
            </a:r>
            <a:r>
              <a:rPr lang="en-US" altLang="en-US" sz="4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15860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Below are </a:t>
            </a:r>
            <a:r>
              <a:rPr lang="en-US" altLang="en-US" sz="2400" u="sng" dirty="0">
                <a:solidFill>
                  <a:srgbClr val="FF0000"/>
                </a:solidFill>
                <a:latin typeface="Times New Roman" panose="02020603050405020304" pitchFamily="18" charset="0"/>
                <a:cs typeface="Times New Roman" panose="02020603050405020304" pitchFamily="18" charset="0"/>
              </a:rPr>
              <a:t>2 different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artificial transmutations that SPLIT the ATOM.  </a:t>
            </a:r>
          </a:p>
        </p:txBody>
      </p:sp>
      <p:pic>
        <p:nvPicPr>
          <p:cNvPr id="3074" name="Picture 2" descr="Image result for chain reaction nuclear chem">
            <a:extLst>
              <a:ext uri="{FF2B5EF4-FFF2-40B4-BE49-F238E27FC236}">
                <a16:creationId xmlns:a16="http://schemas.microsoft.com/office/drawing/2014/main" id="{6BEC9222-7A6C-4DA4-AA3F-3FFFDDF7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7315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BD7DC4-118D-42F7-B272-4468073620D1}"/>
              </a:ext>
            </a:extLst>
          </p:cNvPr>
          <p:cNvSpPr txBox="1"/>
          <p:nvPr/>
        </p:nvSpPr>
        <p:spPr>
          <a:xfrm>
            <a:off x="7162800" y="1817171"/>
            <a:ext cx="1828800" cy="584775"/>
          </a:xfrm>
          <a:prstGeom prst="rect">
            <a:avLst/>
          </a:prstGeom>
          <a:noFill/>
        </p:spPr>
        <p:txBody>
          <a:bodyPr wrap="square" rtlCol="0">
            <a:spAutoFit/>
          </a:bodyPr>
          <a:lstStyle/>
          <a:p>
            <a:r>
              <a:rPr lang="en-US" sz="3200" dirty="0">
                <a:solidFill>
                  <a:srgbClr val="FF0000"/>
                </a:solidFill>
              </a:rPr>
              <a:t>+ Energy</a:t>
            </a:r>
          </a:p>
        </p:txBody>
      </p:sp>
      <p:sp>
        <p:nvSpPr>
          <p:cNvPr id="5" name="TextBox 4">
            <a:extLst>
              <a:ext uri="{FF2B5EF4-FFF2-40B4-BE49-F238E27FC236}">
                <a16:creationId xmlns:a16="http://schemas.microsoft.com/office/drawing/2014/main" id="{9FA73F67-B1D9-49F9-92F4-6AA043C506D0}"/>
              </a:ext>
            </a:extLst>
          </p:cNvPr>
          <p:cNvSpPr txBox="1"/>
          <p:nvPr/>
        </p:nvSpPr>
        <p:spPr>
          <a:xfrm>
            <a:off x="7162800" y="4215825"/>
            <a:ext cx="1828800" cy="584775"/>
          </a:xfrm>
          <a:prstGeom prst="rect">
            <a:avLst/>
          </a:prstGeom>
          <a:noFill/>
        </p:spPr>
        <p:txBody>
          <a:bodyPr wrap="square" rtlCol="0">
            <a:spAutoFit/>
          </a:bodyPr>
          <a:lstStyle/>
          <a:p>
            <a:r>
              <a:rPr lang="en-US" sz="3200" dirty="0">
                <a:solidFill>
                  <a:srgbClr val="FF0000"/>
                </a:solidFill>
              </a:rPr>
              <a:t>+ Energy</a:t>
            </a:r>
          </a:p>
        </p:txBody>
      </p:sp>
    </p:spTree>
    <p:extLst>
      <p:ext uri="{BB962C8B-B14F-4D97-AF65-F5344CB8AC3E}">
        <p14:creationId xmlns:p14="http://schemas.microsoft.com/office/powerpoint/2010/main" val="253902019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98AD5-789D-49E9-ABA9-DE9BD3C1F7C1}"/>
              </a:ext>
            </a:extLst>
          </p:cNvPr>
          <p:cNvSpPr txBox="1"/>
          <p:nvPr/>
        </p:nvSpPr>
        <p:spPr>
          <a:xfrm>
            <a:off x="0" y="0"/>
            <a:ext cx="9144000" cy="6370975"/>
          </a:xfrm>
          <a:prstGeom prst="rect">
            <a:avLst/>
          </a:prstGeom>
          <a:noFill/>
        </p:spPr>
        <p:txBody>
          <a:bodyPr wrap="square" rtlCol="0">
            <a:spAutoFit/>
          </a:bodyPr>
          <a:lstStyle/>
          <a:p>
            <a:pPr marL="342900" indent="-342900">
              <a:buAutoNum type="arabicPeriod" startAt="75"/>
            </a:pPr>
            <a:r>
              <a:rPr lang="en-US" sz="3600" dirty="0">
                <a:solidFill>
                  <a:srgbClr val="000000"/>
                </a:solidFill>
                <a:latin typeface="Times New Roman" panose="02020603050405020304" pitchFamily="18" charset="0"/>
                <a:cs typeface="Times New Roman" panose="02020603050405020304" pitchFamily="18" charset="0"/>
              </a:rPr>
              <a:t>  In a fission reaction, a larger nucleus is bombarded, usually by neutrons, which forms an even larger and much more unstable nucleus which splits apart (the splitting of the atom is called FISSION).</a:t>
            </a:r>
            <a:br>
              <a:rPr lang="en-US" sz="3600" dirty="0">
                <a:solidFill>
                  <a:srgbClr val="000000"/>
                </a:solidFill>
                <a:latin typeface="Times New Roman" panose="02020603050405020304" pitchFamily="18" charset="0"/>
                <a:cs typeface="Times New Roman" panose="02020603050405020304" pitchFamily="18" charset="0"/>
              </a:rPr>
            </a:b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This is NOT NATURAL, it was forced by a scientist.  </a:t>
            </a:r>
            <a:br>
              <a:rPr lang="en-US" sz="3600" dirty="0">
                <a:solidFill>
                  <a:srgbClr val="000000"/>
                </a:solidFill>
                <a:latin typeface="Times New Roman" panose="02020603050405020304" pitchFamily="18" charset="0"/>
                <a:cs typeface="Times New Roman" panose="02020603050405020304" pitchFamily="18" charset="0"/>
              </a:rPr>
            </a:br>
            <a:endParaRPr lang="en-US" sz="3600" dirty="0">
              <a:solidFill>
                <a:srgbClr val="000000"/>
              </a:solidFill>
              <a:latin typeface="Times New Roman" panose="02020603050405020304" pitchFamily="18" charset="0"/>
              <a:cs typeface="Times New Roman" panose="02020603050405020304" pitchFamily="18" charset="0"/>
            </a:endParaRPr>
          </a:p>
          <a:p>
            <a:r>
              <a:rPr lang="en-US" sz="4800" dirty="0">
                <a:solidFill>
                  <a:srgbClr val="000000"/>
                </a:solidFill>
                <a:latin typeface="Times New Roman" panose="02020603050405020304" pitchFamily="18" charset="0"/>
                <a:cs typeface="Times New Roman" panose="02020603050405020304" pitchFamily="18" charset="0"/>
              </a:rPr>
              <a:t>It’s 1 kind of artificial transmutation</a:t>
            </a:r>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7929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98AD5-789D-49E9-ABA9-DE9BD3C1F7C1}"/>
              </a:ext>
            </a:extLst>
          </p:cNvPr>
          <p:cNvSpPr txBox="1"/>
          <p:nvPr/>
        </p:nvSpPr>
        <p:spPr>
          <a:xfrm>
            <a:off x="0" y="0"/>
            <a:ext cx="9144000"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76.  The daughter nuclei that form are often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radioactive as well, and will themselves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undergo natural transmutation.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77.  In addition, extra neutrons are released,</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along with energy.  The extra neutrons will</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crash into other larger nuclei, setting off a</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bigger reaction than the first cycle.  </a:t>
            </a:r>
          </a:p>
        </p:txBody>
      </p:sp>
    </p:spTree>
    <p:extLst>
      <p:ext uri="{BB962C8B-B14F-4D97-AF65-F5344CB8AC3E}">
        <p14:creationId xmlns:p14="http://schemas.microsoft.com/office/powerpoint/2010/main" val="17880006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98AD5-789D-49E9-ABA9-DE9BD3C1F7C1}"/>
              </a:ext>
            </a:extLst>
          </p:cNvPr>
          <p:cNvSpPr txBox="1"/>
          <p:nvPr/>
        </p:nvSpPr>
        <p:spPr>
          <a:xfrm>
            <a:off x="0" y="0"/>
            <a:ext cx="9144000" cy="649408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78.  That repeats, and even more neutrons are released,</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making the next cycle larger and more energetic.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79.  If sufficient fuel is available, the cycles get bigger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bigger, releasing more &amp; more energy per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cycle, until a huge explosion occurs.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(nuclear bomb sized)</a:t>
            </a: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80.  In a nuclear power plant, this reaction can be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controlled, and slowed down so that the explosion</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is much smaller, but lasts for years at a time,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generating heat to make electricity  In a bomb, all</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of the energy can be released in a few seconds.  </a:t>
            </a:r>
          </a:p>
        </p:txBody>
      </p:sp>
    </p:spTree>
    <p:extLst>
      <p:ext uri="{BB962C8B-B14F-4D97-AF65-F5344CB8AC3E}">
        <p14:creationId xmlns:p14="http://schemas.microsoft.com/office/powerpoint/2010/main" val="367353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6032421"/>
          </a:xfrm>
          <a:prstGeom prst="rect">
            <a:avLst/>
          </a:prstGeom>
          <a:noFill/>
        </p:spPr>
        <p:txBody>
          <a:bodyPr wrap="square" rtlCol="0">
            <a:spAutoFit/>
          </a:bodyPr>
          <a:lstStyle/>
          <a:p>
            <a:pPr marL="514350" lvl="0" indent="-514350">
              <a:buAutoNum type="arabicPeriod" startAt="11"/>
            </a:pPr>
            <a:r>
              <a:rPr lang="en-US" sz="2800" dirty="0">
                <a:solidFill>
                  <a:prstClr val="black"/>
                </a:solidFill>
                <a:latin typeface="Times New Roman" panose="02020603050405020304" pitchFamily="18" charset="0"/>
                <a:cs typeface="Times New Roman" panose="02020603050405020304" pitchFamily="18" charset="0"/>
              </a:rPr>
              <a:t> Determine protons, neutrons and electron count for C-14</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p>
          <a:p>
            <a:pPr marL="514350" lvl="0" indent="-514350">
              <a:buAutoNum type="arabicPeriod" startAt="11"/>
            </a:pPr>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4000" dirty="0">
                <a:solidFill>
                  <a:srgbClr val="000000"/>
                </a:solidFill>
                <a:latin typeface="Times New Roman" panose="02020603050405020304" pitchFamily="18" charset="0"/>
                <a:cs typeface="Times New Roman" panose="02020603050405020304" pitchFamily="18" charset="0"/>
              </a:rPr>
              <a:t>Carbon-14 (p plus n) mass:    14 AMU</a:t>
            </a:r>
            <a:br>
              <a:rPr lang="en-US" sz="4000" dirty="0">
                <a:solidFill>
                  <a:srgbClr val="000000"/>
                </a:solidFill>
                <a:latin typeface="Times New Roman" panose="02020603050405020304" pitchFamily="18" charset="0"/>
                <a:cs typeface="Times New Roman" panose="02020603050405020304" pitchFamily="18" charset="0"/>
              </a:rPr>
            </a:br>
            <a:r>
              <a:rPr lang="en-US" sz="4000" dirty="0">
                <a:solidFill>
                  <a:srgbClr val="000000"/>
                </a:solidFill>
                <a:latin typeface="Times New Roman" panose="02020603050405020304" pitchFamily="18" charset="0"/>
                <a:cs typeface="Times New Roman" panose="02020603050405020304" pitchFamily="18" charset="0"/>
              </a:rPr>
              <a:t>           minus the protons:    -  </a:t>
            </a:r>
            <a:br>
              <a:rPr lang="en-US" sz="4000" dirty="0">
                <a:solidFill>
                  <a:srgbClr val="00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cs typeface="Times New Roman" panose="02020603050405020304" pitchFamily="18" charset="0"/>
            </a:endParaRPr>
          </a:p>
          <a:p>
            <a:r>
              <a:rPr lang="en-US" dirty="0"/>
              <a:t> </a:t>
            </a:r>
          </a:p>
        </p:txBody>
      </p:sp>
      <p:cxnSp>
        <p:nvCxnSpPr>
          <p:cNvPr id="4" name="Straight Connector 3">
            <a:extLst>
              <a:ext uri="{FF2B5EF4-FFF2-40B4-BE49-F238E27FC236}">
                <a16:creationId xmlns:a16="http://schemas.microsoft.com/office/drawing/2014/main" id="{9249EF77-E93C-4D25-8C99-5516607DE370}"/>
              </a:ext>
            </a:extLst>
          </p:cNvPr>
          <p:cNvCxnSpPr>
            <a:cxnSpLocks/>
          </p:cNvCxnSpPr>
          <p:nvPr/>
        </p:nvCxnSpPr>
        <p:spPr>
          <a:xfrm>
            <a:off x="5791200" y="28194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877689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0"/>
            <a:ext cx="91440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This photo is of a nuclear bomb test in the Pacific Ocean, probably in the mid-1940’s.  This is a small bomb compared to what is available now.  </a:t>
            </a:r>
          </a:p>
          <a:p>
            <a:pPr fontAlgn="base">
              <a:spcBef>
                <a:spcPct val="50000"/>
              </a:spcBef>
              <a:spcAft>
                <a:spcPct val="0"/>
              </a:spcAft>
            </a:pPr>
            <a:endParaRPr lang="en-US" altLang="en-US" dirty="0">
              <a:solidFill>
                <a:srgbClr val="000000"/>
              </a:solidFill>
            </a:endParaRPr>
          </a:p>
        </p:txBody>
      </p:sp>
      <p:pic>
        <p:nvPicPr>
          <p:cNvPr id="9221" name="Picture 5" descr="atomic-bomb-test-over-wat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560" y="280035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9222" name="Line 6"/>
          <p:cNvSpPr>
            <a:spLocks noChangeShapeType="1"/>
          </p:cNvSpPr>
          <p:nvPr/>
        </p:nvSpPr>
        <p:spPr bwMode="auto">
          <a:xfrm flipV="1">
            <a:off x="825305" y="5700871"/>
            <a:ext cx="56388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3" name="Line 7"/>
          <p:cNvSpPr>
            <a:spLocks noChangeShapeType="1"/>
          </p:cNvSpPr>
          <p:nvPr/>
        </p:nvSpPr>
        <p:spPr bwMode="auto">
          <a:xfrm flipH="1" flipV="1">
            <a:off x="2486464" y="6129349"/>
            <a:ext cx="1238543" cy="73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4" name="Text Box 8"/>
          <p:cNvSpPr txBox="1">
            <a:spLocks noChangeArrowheads="1"/>
          </p:cNvSpPr>
          <p:nvPr/>
        </p:nvSpPr>
        <p:spPr bwMode="auto">
          <a:xfrm>
            <a:off x="0" y="4953879"/>
            <a:ext cx="33832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dirty="0">
                <a:solidFill>
                  <a:srgbClr val="FF0000"/>
                </a:solidFill>
              </a:rPr>
              <a:t>Those are giant sized ships from a navy, watching a nuclear test explosion from a “safe” distance.</a:t>
            </a:r>
          </a:p>
        </p:txBody>
      </p:sp>
      <p:sp>
        <p:nvSpPr>
          <p:cNvPr id="9225" name="Line 9"/>
          <p:cNvSpPr>
            <a:spLocks noChangeShapeType="1"/>
          </p:cNvSpPr>
          <p:nvPr/>
        </p:nvSpPr>
        <p:spPr bwMode="auto">
          <a:xfrm flipV="1">
            <a:off x="4267200" y="5672149"/>
            <a:ext cx="762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6" name="Line 10"/>
          <p:cNvSpPr>
            <a:spLocks noChangeShapeType="1"/>
          </p:cNvSpPr>
          <p:nvPr/>
        </p:nvSpPr>
        <p:spPr bwMode="auto">
          <a:xfrm flipV="1">
            <a:off x="4885593" y="5635615"/>
            <a:ext cx="3359247" cy="381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4813893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A511C-4B8C-4A0A-AF8F-5887F3A9EA3D}"/>
              </a:ext>
            </a:extLst>
          </p:cNvPr>
          <p:cNvSpPr txBox="1"/>
          <p:nvPr/>
        </p:nvSpPr>
        <p:spPr>
          <a:xfrm>
            <a:off x="0" y="0"/>
            <a:ext cx="9144000" cy="569386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Another type of artificial transmutation reaction is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6000" dirty="0">
                <a:solidFill>
                  <a:srgbClr val="0000FF"/>
                </a:solidFill>
                <a:latin typeface="Times New Roman" panose="02020603050405020304" pitchFamily="18" charset="0"/>
                <a:cs typeface="Times New Roman" panose="02020603050405020304" pitchFamily="18" charset="0"/>
              </a:rPr>
              <a:t>FUSION</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82.  It’s the squishing together of smaller atoms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and making larger ones.  There is a loss of</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mass during this process as well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(the Mass Defect) </a:t>
            </a:r>
            <a:r>
              <a:rPr lang="en-US" sz="3600" dirty="0">
                <a:latin typeface="Times New Roman" panose="02020603050405020304" pitchFamily="18" charset="0"/>
                <a:cs typeface="Times New Roman" panose="02020603050405020304" pitchFamily="18" charset="0"/>
              </a:rPr>
              <a:t>and it releases even more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energy than fission reactions.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20297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A511C-4B8C-4A0A-AF8F-5887F3A9EA3D}"/>
              </a:ext>
            </a:extLst>
          </p:cNvPr>
          <p:cNvSpPr txBox="1"/>
          <p:nvPr/>
        </p:nvSpPr>
        <p:spPr>
          <a:xfrm>
            <a:off x="0" y="0"/>
            <a:ext cx="9144000" cy="6186309"/>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83.  The Sun is powered by fusion.  </a:t>
            </a:r>
          </a:p>
          <a:p>
            <a:endParaRPr lang="en-US" sz="28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fusion on the Sun is a different fusion than humans can make happen.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We can’t get temperature and pressure high enough to squish normal hydrogen atoms into helium atoms. We can manage to squish radioactive (larger) hydrogen atoms into helium.  </a:t>
            </a:r>
          </a:p>
        </p:txBody>
      </p:sp>
    </p:spTree>
    <p:extLst>
      <p:ext uri="{BB962C8B-B14F-4D97-AF65-F5344CB8AC3E}">
        <p14:creationId xmlns:p14="http://schemas.microsoft.com/office/powerpoint/2010/main" val="23671483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C8023F04-6CD3-48AE-9D08-6AEFD68A97E9}"/>
              </a:ext>
            </a:extLst>
          </p:cNvPr>
          <p:cNvSpPr txBox="1">
            <a:spLocks noChangeArrowheads="1"/>
          </p:cNvSpPr>
          <p:nvPr/>
        </p:nvSpPr>
        <p:spPr bwMode="auto">
          <a:xfrm>
            <a:off x="0" y="33867"/>
            <a:ext cx="9144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84.  The Sun squashes 4 hydrogen's into helium  this way:</a:t>
            </a:r>
          </a:p>
          <a:p>
            <a:pPr fontAlgn="base">
              <a:spcBef>
                <a:spcPct val="5000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a16="http://schemas.microsoft.com/office/drawing/2014/main" id="{910173A2-E49B-44DC-BB62-F8BECC7DF8F3}"/>
              </a:ext>
            </a:extLst>
          </p:cNvPr>
          <p:cNvSpPr txBox="1">
            <a:spLocks noChangeArrowheads="1"/>
          </p:cNvSpPr>
          <p:nvPr/>
        </p:nvSpPr>
        <p:spPr bwMode="auto">
          <a:xfrm>
            <a:off x="609600" y="1024467"/>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1</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1</a:t>
            </a:r>
          </a:p>
        </p:txBody>
      </p:sp>
      <p:sp>
        <p:nvSpPr>
          <p:cNvPr id="5" name="Text Box 6">
            <a:extLst>
              <a:ext uri="{FF2B5EF4-FFF2-40B4-BE49-F238E27FC236}">
                <a16:creationId xmlns:a16="http://schemas.microsoft.com/office/drawing/2014/main" id="{3DEDC7B4-542C-4145-8102-5700BC7C5652}"/>
              </a:ext>
            </a:extLst>
          </p:cNvPr>
          <p:cNvSpPr txBox="1">
            <a:spLocks noChangeArrowheads="1"/>
          </p:cNvSpPr>
          <p:nvPr/>
        </p:nvSpPr>
        <p:spPr bwMode="auto">
          <a:xfrm>
            <a:off x="457200" y="1024467"/>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4  H  </a:t>
            </a:r>
          </a:p>
        </p:txBody>
      </p:sp>
      <p:sp>
        <p:nvSpPr>
          <p:cNvPr id="6" name="Line 7">
            <a:extLst>
              <a:ext uri="{FF2B5EF4-FFF2-40B4-BE49-F238E27FC236}">
                <a16:creationId xmlns:a16="http://schemas.microsoft.com/office/drawing/2014/main" id="{365326DD-6F4A-4548-B16E-39480A694D8D}"/>
              </a:ext>
            </a:extLst>
          </p:cNvPr>
          <p:cNvSpPr>
            <a:spLocks noChangeShapeType="1"/>
          </p:cNvSpPr>
          <p:nvPr/>
        </p:nvSpPr>
        <p:spPr bwMode="auto">
          <a:xfrm>
            <a:off x="1600200" y="1329267"/>
            <a:ext cx="19050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Text Box 8">
            <a:extLst>
              <a:ext uri="{FF2B5EF4-FFF2-40B4-BE49-F238E27FC236}">
                <a16:creationId xmlns:a16="http://schemas.microsoft.com/office/drawing/2014/main" id="{1D1C2862-7B39-4643-8347-C82ED5310ABA}"/>
              </a:ext>
            </a:extLst>
          </p:cNvPr>
          <p:cNvSpPr txBox="1">
            <a:spLocks noChangeArrowheads="1"/>
          </p:cNvSpPr>
          <p:nvPr/>
        </p:nvSpPr>
        <p:spPr bwMode="auto">
          <a:xfrm>
            <a:off x="3429000" y="1024467"/>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4</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2</a:t>
            </a:r>
          </a:p>
        </p:txBody>
      </p:sp>
      <p:sp>
        <p:nvSpPr>
          <p:cNvPr id="8" name="Rectangle 10">
            <a:extLst>
              <a:ext uri="{FF2B5EF4-FFF2-40B4-BE49-F238E27FC236}">
                <a16:creationId xmlns:a16="http://schemas.microsoft.com/office/drawing/2014/main" id="{4668954A-35B7-47DE-8108-A4847D936006}"/>
              </a:ext>
            </a:extLst>
          </p:cNvPr>
          <p:cNvSpPr>
            <a:spLocks noChangeArrowheads="1"/>
          </p:cNvSpPr>
          <p:nvPr/>
        </p:nvSpPr>
        <p:spPr bwMode="auto">
          <a:xfrm>
            <a:off x="3962400" y="1024467"/>
            <a:ext cx="38112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He  +  2  e  + energy!</a:t>
            </a:r>
          </a:p>
        </p:txBody>
      </p:sp>
      <p:sp>
        <p:nvSpPr>
          <p:cNvPr id="9" name="Rectangle 11">
            <a:extLst>
              <a:ext uri="{FF2B5EF4-FFF2-40B4-BE49-F238E27FC236}">
                <a16:creationId xmlns:a16="http://schemas.microsoft.com/office/drawing/2014/main" id="{20C45C6B-BAA3-4037-9D94-6EC133DA69A4}"/>
              </a:ext>
            </a:extLst>
          </p:cNvPr>
          <p:cNvSpPr>
            <a:spLocks noChangeArrowheads="1"/>
          </p:cNvSpPr>
          <p:nvPr/>
        </p:nvSpPr>
        <p:spPr bwMode="auto">
          <a:xfrm>
            <a:off x="5251450" y="1024467"/>
            <a:ext cx="38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0</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8721749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usion on the sun">
            <a:extLst>
              <a:ext uri="{FF2B5EF4-FFF2-40B4-BE49-F238E27FC236}">
                <a16:creationId xmlns:a16="http://schemas.microsoft.com/office/drawing/2014/main" id="{EC7483DF-1E7F-4229-9E89-F4FD98710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52" t="7889" r="20000" b="6904"/>
          <a:stretch/>
        </p:blipFill>
        <p:spPr bwMode="auto">
          <a:xfrm>
            <a:off x="5612334" y="1219200"/>
            <a:ext cx="3495324" cy="4855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a:extLst>
              <a:ext uri="{FF2B5EF4-FFF2-40B4-BE49-F238E27FC236}">
                <a16:creationId xmlns:a16="http://schemas.microsoft.com/office/drawing/2014/main" id="{C8023F04-6CD3-48AE-9D08-6AEFD68A97E9}"/>
              </a:ext>
            </a:extLst>
          </p:cNvPr>
          <p:cNvSpPr txBox="1">
            <a:spLocks noChangeArrowheads="1"/>
          </p:cNvSpPr>
          <p:nvPr/>
        </p:nvSpPr>
        <p:spPr bwMode="auto">
          <a:xfrm>
            <a:off x="0" y="33867"/>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85.  Humans have managed to create this OTHER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type of fusion.</a:t>
            </a: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4400" dirty="0">
                <a:solidFill>
                  <a:srgbClr val="0000FF"/>
                </a:solidFill>
                <a:latin typeface="Times New Roman" panose="02020603050405020304" pitchFamily="18" charset="0"/>
                <a:cs typeface="Times New Roman" panose="02020603050405020304" pitchFamily="18" charset="0"/>
              </a:rPr>
              <a:t>86.  Both types of </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       FUSION release </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       gigantic amounts </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       of energy.  </a:t>
            </a:r>
            <a:br>
              <a:rPr lang="en-US" altLang="en-US" sz="4400" dirty="0">
                <a:solidFill>
                  <a:srgbClr val="0000FF"/>
                </a:solidFill>
                <a:latin typeface="Times New Roman" panose="02020603050405020304" pitchFamily="18" charset="0"/>
                <a:cs typeface="Times New Roman" panose="02020603050405020304" pitchFamily="18" charset="0"/>
              </a:rPr>
            </a:b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Deuterium + Tritium</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Under extreme heat &amp; pressure </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caused by a “regular” nuclear </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explosion, triggers this fusion explosion.  </a:t>
            </a:r>
            <a:endParaRPr lang="en-US" altLang="en-US" sz="4400"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9099E90-30E7-4AA2-BEFB-1FA1652656EB}"/>
              </a:ext>
            </a:extLst>
          </p:cNvPr>
          <p:cNvSpPr txBox="1"/>
          <p:nvPr/>
        </p:nvSpPr>
        <p:spPr>
          <a:xfrm>
            <a:off x="6005732" y="834479"/>
            <a:ext cx="914400" cy="769441"/>
          </a:xfrm>
          <a:prstGeom prst="rect">
            <a:avLst/>
          </a:prstGeom>
          <a:noFill/>
        </p:spPr>
        <p:txBody>
          <a:bodyPr wrap="square" rtlCol="0">
            <a:spAutoFit/>
          </a:bodyPr>
          <a:lstStyle/>
          <a:p>
            <a:r>
              <a:rPr lang="en-US" sz="4400" baseline="30000" dirty="0">
                <a:solidFill>
                  <a:srgbClr val="0000FF"/>
                </a:solidFill>
                <a:latin typeface="Times New Roman" panose="02020603050405020304" pitchFamily="18" charset="0"/>
                <a:cs typeface="Times New Roman" panose="02020603050405020304" pitchFamily="18" charset="0"/>
              </a:rPr>
              <a:t>2</a:t>
            </a:r>
            <a:r>
              <a:rPr lang="en-US" sz="4400" dirty="0">
                <a:solidFill>
                  <a:srgbClr val="0000FF"/>
                </a:solidFill>
                <a:latin typeface="Times New Roman" panose="02020603050405020304" pitchFamily="18" charset="0"/>
                <a:cs typeface="Times New Roman" panose="02020603050405020304" pitchFamily="18" charset="0"/>
              </a:rPr>
              <a:t>H</a:t>
            </a:r>
          </a:p>
        </p:txBody>
      </p:sp>
      <p:sp>
        <p:nvSpPr>
          <p:cNvPr id="11" name="TextBox 10">
            <a:extLst>
              <a:ext uri="{FF2B5EF4-FFF2-40B4-BE49-F238E27FC236}">
                <a16:creationId xmlns:a16="http://schemas.microsoft.com/office/drawing/2014/main" id="{79023094-BBC7-439C-8010-DB943AF897CC}"/>
              </a:ext>
            </a:extLst>
          </p:cNvPr>
          <p:cNvSpPr txBox="1"/>
          <p:nvPr/>
        </p:nvSpPr>
        <p:spPr>
          <a:xfrm>
            <a:off x="7747195" y="642119"/>
            <a:ext cx="914400" cy="769441"/>
          </a:xfrm>
          <a:prstGeom prst="rect">
            <a:avLst/>
          </a:prstGeom>
          <a:noFill/>
        </p:spPr>
        <p:txBody>
          <a:bodyPr wrap="square" rtlCol="0">
            <a:spAutoFit/>
          </a:bodyPr>
          <a:lstStyle/>
          <a:p>
            <a:r>
              <a:rPr lang="en-US" sz="4400" baseline="30000" dirty="0">
                <a:solidFill>
                  <a:srgbClr val="FF0000"/>
                </a:solidFill>
                <a:latin typeface="Times New Roman" panose="02020603050405020304" pitchFamily="18" charset="0"/>
                <a:cs typeface="Times New Roman" panose="02020603050405020304" pitchFamily="18" charset="0"/>
              </a:rPr>
              <a:t>3</a:t>
            </a:r>
            <a:r>
              <a:rPr lang="en-US" sz="44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9000135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2895" y="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dirty="0">
                <a:solidFill>
                  <a:srgbClr val="000000"/>
                </a:solidFill>
              </a:rPr>
              <a:t>How does a nuclear power plant make electricity?</a:t>
            </a:r>
          </a:p>
        </p:txBody>
      </p:sp>
      <p:sp>
        <p:nvSpPr>
          <p:cNvPr id="7173" name="Text Box 5"/>
          <p:cNvSpPr txBox="1">
            <a:spLocks noChangeArrowheads="1"/>
          </p:cNvSpPr>
          <p:nvPr/>
        </p:nvSpPr>
        <p:spPr bwMode="auto">
          <a:xfrm>
            <a:off x="-12895" y="523220"/>
            <a:ext cx="915689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dirty="0">
                <a:solidFill>
                  <a:srgbClr val="0000FF"/>
                </a:solidFill>
                <a:latin typeface="Times New Roman" panose="02020603050405020304" pitchFamily="18" charset="0"/>
                <a:cs typeface="Times New Roman" panose="02020603050405020304" pitchFamily="18" charset="0"/>
              </a:rPr>
              <a:t>87.  First, how does a power plant make electricity?</a:t>
            </a:r>
          </a:p>
          <a:p>
            <a:pPr fontAlgn="base">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Heat produced by burning turns water into steam.  Steam is shot at the turbine blades, which spin like crazy.  The spinning rotates magnets in the generator, around thick copper wire, which creates the electric current.  </a:t>
            </a:r>
          </a:p>
          <a:p>
            <a:pPr fontAlgn="base">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Waste includes carbon dioxide (green house gas), ash, and heat lost to the air.  In the gases, often there are chemicals that lead to acid rain, such as sulfates.  </a:t>
            </a:r>
          </a:p>
          <a:p>
            <a:pPr fontAlgn="base">
              <a:spcBef>
                <a:spcPct val="5000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sz="2000" b="1" dirty="0">
              <a:solidFill>
                <a:srgbClr val="000000"/>
              </a:solidFill>
            </a:endParaRPr>
          </a:p>
        </p:txBody>
      </p:sp>
      <p:pic>
        <p:nvPicPr>
          <p:cNvPr id="1028" name="Picture 4" descr="Image result for coal power plant drawing">
            <a:extLst>
              <a:ext uri="{FF2B5EF4-FFF2-40B4-BE49-F238E27FC236}">
                <a16:creationId xmlns:a16="http://schemas.microsoft.com/office/drawing/2014/main" id="{A761CF3D-D429-47FD-AEB0-E171063C8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76"/>
          <a:stretch/>
        </p:blipFill>
        <p:spPr bwMode="auto">
          <a:xfrm>
            <a:off x="914400" y="2895600"/>
            <a:ext cx="760117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447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F8304B-F717-4359-98FE-86DCB96460DE}"/>
              </a:ext>
            </a:extLst>
          </p:cNvPr>
          <p:cNvSpPr txBox="1"/>
          <p:nvPr/>
        </p:nvSpPr>
        <p:spPr>
          <a:xfrm>
            <a:off x="0" y="0"/>
            <a:ext cx="9144000" cy="3970318"/>
          </a:xfrm>
          <a:prstGeom prst="rect">
            <a:avLst/>
          </a:prstGeom>
          <a:noFill/>
        </p:spPr>
        <p:txBody>
          <a:bodyPr wrap="square" rtlCol="0">
            <a:spAutoFit/>
          </a:bodyPr>
          <a:lstStyle/>
          <a:p>
            <a:pPr marL="342900" indent="-342900">
              <a:buAutoNum type="arabicPeriod" startAt="88"/>
            </a:pPr>
            <a:r>
              <a:rPr lang="en-US" sz="3200" dirty="0">
                <a:solidFill>
                  <a:srgbClr val="FF0000"/>
                </a:solidFill>
                <a:latin typeface="Times New Roman" panose="02020603050405020304" pitchFamily="18" charset="0"/>
                <a:cs typeface="Times New Roman" panose="02020603050405020304" pitchFamily="18" charset="0"/>
              </a:rPr>
              <a:t>  How does a nuclear power plant work?</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Simple (not really).  The nuclear fission reaction creates heat, which makes water turn into steam, to turn turbine blades, to spin the generator, to make electricity.  Somewhat the same way as the coal plant does, but without making any greenhouse gases, or acid rain, or ash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(not too shabby).</a:t>
            </a:r>
          </a:p>
          <a:p>
            <a:endParaRPr lang="en-US" dirty="0"/>
          </a:p>
          <a:p>
            <a:r>
              <a:rPr lang="en-US" sz="4000" dirty="0">
                <a:solidFill>
                  <a:srgbClr val="FF000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2181766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563"/>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381000" y="51816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0000"/>
                </a:solidFill>
              </a:rPr>
              <a:t>There is the “inside” the containment dome part.</a:t>
            </a:r>
          </a:p>
        </p:txBody>
      </p:sp>
      <p:sp>
        <p:nvSpPr>
          <p:cNvPr id="8199" name="Text Box 7"/>
          <p:cNvSpPr txBox="1">
            <a:spLocks noChangeArrowheads="1"/>
          </p:cNvSpPr>
          <p:nvPr/>
        </p:nvSpPr>
        <p:spPr bwMode="auto">
          <a:xfrm>
            <a:off x="4572000" y="5105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0000"/>
                </a:solidFill>
              </a:rPr>
              <a:t>And the outside the containment dome part.  Don’t mix these up.</a:t>
            </a:r>
          </a:p>
        </p:txBody>
      </p:sp>
    </p:spTree>
    <p:extLst>
      <p:ext uri="{BB962C8B-B14F-4D97-AF65-F5344CB8AC3E}">
        <p14:creationId xmlns:p14="http://schemas.microsoft.com/office/powerpoint/2010/main" val="7670307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342900" y="5073196"/>
            <a:ext cx="3276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Inside the reactor vessel is where the fission reaction happens.  Uranium 235 is bombed with neutrons and the chain reaction starts.</a:t>
            </a:r>
          </a:p>
        </p:txBody>
      </p:sp>
      <p:sp>
        <p:nvSpPr>
          <p:cNvPr id="9221" name="Text Box 5"/>
          <p:cNvSpPr txBox="1">
            <a:spLocks noChangeArrowheads="1"/>
          </p:cNvSpPr>
          <p:nvPr/>
        </p:nvSpPr>
        <p:spPr bwMode="auto">
          <a:xfrm>
            <a:off x="3276600" y="1524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6600"/>
                </a:solidFill>
              </a:rPr>
              <a:t>The containment dome is (hopefully) strong enough to keep the radiation in, and everything else out.</a:t>
            </a:r>
          </a:p>
        </p:txBody>
      </p:sp>
      <p:sp>
        <p:nvSpPr>
          <p:cNvPr id="9224" name="Line 8"/>
          <p:cNvSpPr>
            <a:spLocks noChangeShapeType="1"/>
          </p:cNvSpPr>
          <p:nvPr/>
        </p:nvSpPr>
        <p:spPr bwMode="auto">
          <a:xfrm flipH="1">
            <a:off x="1981200" y="304800"/>
            <a:ext cx="1295400" cy="60960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36243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28600" y="4419600"/>
            <a:ext cx="89154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This reaction should start a nuclear explosion, a chain reaction leads quickly to a massive energy release because of the small but measurable mass defect.  Because of E=mc</a:t>
            </a:r>
            <a:r>
              <a:rPr lang="en-US" altLang="en-US" b="1" baseline="30000" dirty="0">
                <a:solidFill>
                  <a:srgbClr val="000000"/>
                </a:solidFill>
              </a:rPr>
              <a:t>2</a:t>
            </a:r>
            <a:r>
              <a:rPr lang="en-US" altLang="en-US" b="1" dirty="0">
                <a:solidFill>
                  <a:srgbClr val="000000"/>
                </a:solidFill>
              </a:rPr>
              <a:t>, this mass loss should cause a huge explosion, but it doesn’t.</a:t>
            </a:r>
          </a:p>
          <a:p>
            <a:pPr fontAlgn="base">
              <a:spcBef>
                <a:spcPct val="50000"/>
              </a:spcBef>
              <a:spcAft>
                <a:spcPct val="0"/>
              </a:spcAft>
            </a:pPr>
            <a:r>
              <a:rPr lang="en-US" altLang="en-US" b="1" dirty="0">
                <a:solidFill>
                  <a:srgbClr val="000000"/>
                </a:solidFill>
              </a:rPr>
              <a:t>Inside the vessel are control rods, that control the reaction.  They are able to be pushed in or out of the reactor.  They absorb neutrons, which slows down or moderates the reaction.  It keeps it hot, but not too hot.  Often they are cadmium or silver or indium metals.  </a:t>
            </a:r>
          </a:p>
        </p:txBody>
      </p:sp>
      <p:sp>
        <p:nvSpPr>
          <p:cNvPr id="10244" name="Text Box 4"/>
          <p:cNvSpPr txBox="1">
            <a:spLocks noChangeArrowheads="1"/>
          </p:cNvSpPr>
          <p:nvPr/>
        </p:nvSpPr>
        <p:spPr bwMode="auto">
          <a:xfrm>
            <a:off x="3276600" y="152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6600"/>
                </a:solidFill>
              </a:rPr>
              <a:t> </a:t>
            </a:r>
          </a:p>
        </p:txBody>
      </p:sp>
    </p:spTree>
    <p:extLst>
      <p:ext uri="{BB962C8B-B14F-4D97-AF65-F5344CB8AC3E}">
        <p14:creationId xmlns:p14="http://schemas.microsoft.com/office/powerpoint/2010/main" val="383751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6032421"/>
          </a:xfrm>
          <a:prstGeom prst="rect">
            <a:avLst/>
          </a:prstGeom>
          <a:noFill/>
        </p:spPr>
        <p:txBody>
          <a:bodyPr wrap="square" rtlCol="0">
            <a:spAutoFit/>
          </a:bodyPr>
          <a:lstStyle/>
          <a:p>
            <a:pPr marL="514350" lvl="0" indent="-514350">
              <a:buAutoNum type="arabicPeriod" startAt="11"/>
            </a:pPr>
            <a:r>
              <a:rPr lang="en-US" sz="2800" dirty="0">
                <a:solidFill>
                  <a:prstClr val="black"/>
                </a:solidFill>
                <a:latin typeface="Times New Roman" panose="02020603050405020304" pitchFamily="18" charset="0"/>
                <a:cs typeface="Times New Roman" panose="02020603050405020304" pitchFamily="18" charset="0"/>
              </a:rPr>
              <a:t> Determine protons, neutrons and electron count for C-14</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p>
          <a:p>
            <a:pPr marL="514350" lvl="0" indent="-514350">
              <a:buAutoNum type="arabicPeriod" startAt="11"/>
            </a:pPr>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4000" dirty="0">
                <a:solidFill>
                  <a:srgbClr val="000000"/>
                </a:solidFill>
                <a:latin typeface="Times New Roman" panose="02020603050405020304" pitchFamily="18" charset="0"/>
                <a:cs typeface="Times New Roman" panose="02020603050405020304" pitchFamily="18" charset="0"/>
              </a:rPr>
              <a:t>Carbon-14 (p plus n) mass:    14 AMU</a:t>
            </a:r>
            <a:br>
              <a:rPr lang="en-US" sz="4000" dirty="0">
                <a:solidFill>
                  <a:srgbClr val="000000"/>
                </a:solidFill>
                <a:latin typeface="Times New Roman" panose="02020603050405020304" pitchFamily="18" charset="0"/>
                <a:cs typeface="Times New Roman" panose="02020603050405020304" pitchFamily="18" charset="0"/>
              </a:rPr>
            </a:br>
            <a:r>
              <a:rPr lang="en-US" sz="4000" dirty="0">
                <a:solidFill>
                  <a:srgbClr val="000000"/>
                </a:solidFill>
                <a:latin typeface="Times New Roman" panose="02020603050405020304" pitchFamily="18" charset="0"/>
                <a:cs typeface="Times New Roman" panose="02020603050405020304" pitchFamily="18" charset="0"/>
              </a:rPr>
              <a:t>           minus the protons:    -    6 protons</a:t>
            </a:r>
            <a:br>
              <a:rPr lang="en-US" sz="4000" dirty="0">
                <a:solidFill>
                  <a:srgbClr val="00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cs typeface="Times New Roman" panose="02020603050405020304" pitchFamily="18" charset="0"/>
            </a:endParaRPr>
          </a:p>
          <a:p>
            <a:r>
              <a:rPr lang="en-US" dirty="0"/>
              <a:t> </a:t>
            </a:r>
          </a:p>
        </p:txBody>
      </p:sp>
      <p:cxnSp>
        <p:nvCxnSpPr>
          <p:cNvPr id="4" name="Straight Connector 3">
            <a:extLst>
              <a:ext uri="{FF2B5EF4-FFF2-40B4-BE49-F238E27FC236}">
                <a16:creationId xmlns:a16="http://schemas.microsoft.com/office/drawing/2014/main" id="{9249EF77-E93C-4D25-8C99-5516607DE370}"/>
              </a:ext>
            </a:extLst>
          </p:cNvPr>
          <p:cNvCxnSpPr>
            <a:cxnSpLocks/>
          </p:cNvCxnSpPr>
          <p:nvPr/>
        </p:nvCxnSpPr>
        <p:spPr>
          <a:xfrm>
            <a:off x="5791200" y="28194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87865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1266" name="Picture 2"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228600" y="44196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FF0000"/>
                </a:solidFill>
              </a:rPr>
              <a:t> </a:t>
            </a:r>
            <a:endParaRPr lang="en-US" altLang="en-US" dirty="0">
              <a:solidFill>
                <a:srgbClr val="0000CC"/>
              </a:solidFill>
            </a:endParaRPr>
          </a:p>
        </p:txBody>
      </p:sp>
      <p:sp>
        <p:nvSpPr>
          <p:cNvPr id="11268" name="Text Box 4"/>
          <p:cNvSpPr txBox="1">
            <a:spLocks noChangeArrowheads="1"/>
          </p:cNvSpPr>
          <p:nvPr/>
        </p:nvSpPr>
        <p:spPr bwMode="auto">
          <a:xfrm>
            <a:off x="3276600" y="152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6600"/>
                </a:solidFill>
              </a:rPr>
              <a:t> </a:t>
            </a:r>
          </a:p>
        </p:txBody>
      </p:sp>
      <p:sp>
        <p:nvSpPr>
          <p:cNvPr id="11269" name="Text Box 5"/>
          <p:cNvSpPr txBox="1">
            <a:spLocks noChangeArrowheads="1"/>
          </p:cNvSpPr>
          <p:nvPr/>
        </p:nvSpPr>
        <p:spPr bwMode="auto">
          <a:xfrm>
            <a:off x="228600" y="152400"/>
            <a:ext cx="8610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rPr>
              <a:t>The water in the </a:t>
            </a:r>
            <a:r>
              <a:rPr lang="en-US" altLang="en-US" sz="2400" dirty="0">
                <a:solidFill>
                  <a:srgbClr val="FF0000"/>
                </a:solidFill>
              </a:rPr>
              <a:t>pink pipes</a:t>
            </a:r>
            <a:r>
              <a:rPr lang="en-US" altLang="en-US" sz="2400" dirty="0">
                <a:solidFill>
                  <a:srgbClr val="000000"/>
                </a:solidFill>
              </a:rPr>
              <a:t> gets super heated, and the heat transfers to the water in the </a:t>
            </a:r>
            <a:r>
              <a:rPr lang="en-US" altLang="en-US" sz="2400" dirty="0">
                <a:solidFill>
                  <a:srgbClr val="0000CC"/>
                </a:solidFill>
              </a:rPr>
              <a:t>blue steam generator</a:t>
            </a:r>
            <a:r>
              <a:rPr lang="en-US" altLang="en-US" sz="2400" dirty="0">
                <a:solidFill>
                  <a:srgbClr val="000000"/>
                </a:solidFill>
              </a:rPr>
              <a:t>.  </a:t>
            </a:r>
          </a:p>
          <a:p>
            <a:pPr fontAlgn="base">
              <a:spcBef>
                <a:spcPct val="50000"/>
              </a:spcBef>
              <a:spcAft>
                <a:spcPct val="0"/>
              </a:spcAft>
            </a:pPr>
            <a:r>
              <a:rPr lang="en-US" altLang="en-US" sz="2400" dirty="0">
                <a:solidFill>
                  <a:srgbClr val="000000"/>
                </a:solidFill>
              </a:rPr>
              <a:t>The steam it makes is pumped to the </a:t>
            </a:r>
            <a:r>
              <a:rPr lang="en-US" altLang="en-US" sz="2400" dirty="0">
                <a:solidFill>
                  <a:srgbClr val="006600"/>
                </a:solidFill>
              </a:rPr>
              <a:t>turbines</a:t>
            </a:r>
            <a:r>
              <a:rPr lang="en-US" altLang="en-US" sz="2400" dirty="0">
                <a:solidFill>
                  <a:srgbClr val="000000"/>
                </a:solidFill>
              </a:rPr>
              <a:t> which spin and make a current.</a:t>
            </a:r>
          </a:p>
        </p:txBody>
      </p:sp>
      <p:sp>
        <p:nvSpPr>
          <p:cNvPr id="11270" name="Line 6"/>
          <p:cNvSpPr>
            <a:spLocks noChangeShapeType="1"/>
          </p:cNvSpPr>
          <p:nvPr/>
        </p:nvSpPr>
        <p:spPr bwMode="auto">
          <a:xfrm flipH="1">
            <a:off x="2057400" y="533400"/>
            <a:ext cx="685800" cy="434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1" name="Line 7"/>
          <p:cNvSpPr>
            <a:spLocks noChangeShapeType="1"/>
          </p:cNvSpPr>
          <p:nvPr/>
        </p:nvSpPr>
        <p:spPr bwMode="auto">
          <a:xfrm flipH="1">
            <a:off x="3048000" y="914400"/>
            <a:ext cx="1295400" cy="26670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1272" name="Line 8"/>
          <p:cNvSpPr>
            <a:spLocks noChangeShapeType="1"/>
          </p:cNvSpPr>
          <p:nvPr/>
        </p:nvSpPr>
        <p:spPr bwMode="auto">
          <a:xfrm flipH="1">
            <a:off x="5105400" y="1524000"/>
            <a:ext cx="685800" cy="2209800"/>
          </a:xfrm>
          <a:prstGeom prst="line">
            <a:avLst/>
          </a:prstGeom>
          <a:noFill/>
          <a:ln w="952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9068518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D9FFE6"/>
        </a:solidFill>
        <a:effectLst/>
      </p:bgPr>
    </p:bg>
    <p:spTree>
      <p:nvGrpSpPr>
        <p:cNvPr id="1" name=""/>
        <p:cNvGrpSpPr/>
        <p:nvPr/>
      </p:nvGrpSpPr>
      <p:grpSpPr>
        <a:xfrm>
          <a:off x="0" y="0"/>
          <a:ext cx="0" cy="0"/>
          <a:chOff x="0" y="0"/>
          <a:chExt cx="0" cy="0"/>
        </a:xfrm>
      </p:grpSpPr>
      <p:pic>
        <p:nvPicPr>
          <p:cNvPr id="12290" name="Picture 2"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p:cNvSpPr txBox="1">
            <a:spLocks noChangeArrowheads="1"/>
          </p:cNvSpPr>
          <p:nvPr/>
        </p:nvSpPr>
        <p:spPr bwMode="auto">
          <a:xfrm>
            <a:off x="3276600" y="152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6600"/>
                </a:solidFill>
              </a:rPr>
              <a:t> </a:t>
            </a:r>
          </a:p>
        </p:txBody>
      </p:sp>
      <p:sp>
        <p:nvSpPr>
          <p:cNvPr id="12297" name="Text Box 9"/>
          <p:cNvSpPr txBox="1">
            <a:spLocks noChangeArrowheads="1"/>
          </p:cNvSpPr>
          <p:nvPr/>
        </p:nvSpPr>
        <p:spPr bwMode="auto">
          <a:xfrm>
            <a:off x="304800" y="4724400"/>
            <a:ext cx="396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0000"/>
                </a:solidFill>
              </a:rPr>
              <a:t>Hopefully this water in red stays in the pipes and never escapes.  It’s touching the nuclear material and gets rather radioactive itself.  All the radiation is supposed to stay inside the containment dome.</a:t>
            </a:r>
          </a:p>
        </p:txBody>
      </p:sp>
      <p:sp>
        <p:nvSpPr>
          <p:cNvPr id="12298" name="Line 10"/>
          <p:cNvSpPr>
            <a:spLocks noChangeShapeType="1"/>
          </p:cNvSpPr>
          <p:nvPr/>
        </p:nvSpPr>
        <p:spPr bwMode="auto">
          <a:xfrm flipH="1" flipV="1">
            <a:off x="838200" y="3810000"/>
            <a:ext cx="457200" cy="990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2299" name="Line 11"/>
          <p:cNvSpPr>
            <a:spLocks noChangeShapeType="1"/>
          </p:cNvSpPr>
          <p:nvPr/>
        </p:nvSpPr>
        <p:spPr bwMode="auto">
          <a:xfrm flipV="1">
            <a:off x="1905000" y="3810000"/>
            <a:ext cx="990600" cy="990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2300" name="Text Box 12"/>
          <p:cNvSpPr txBox="1">
            <a:spLocks noChangeArrowheads="1"/>
          </p:cNvSpPr>
          <p:nvPr/>
        </p:nvSpPr>
        <p:spPr bwMode="auto">
          <a:xfrm>
            <a:off x="4572000" y="4800600"/>
            <a:ext cx="411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The water in the turbine area cools down from steam back into water, to be reheated into steam again by more heat from the reactor.  This water should stay un-radioactive if all goes well.  </a:t>
            </a:r>
          </a:p>
        </p:txBody>
      </p:sp>
      <p:sp>
        <p:nvSpPr>
          <p:cNvPr id="12301" name="Line 13"/>
          <p:cNvSpPr>
            <a:spLocks noChangeShapeType="1"/>
          </p:cNvSpPr>
          <p:nvPr/>
        </p:nvSpPr>
        <p:spPr bwMode="auto">
          <a:xfrm flipH="1" flipV="1">
            <a:off x="4343400" y="4038600"/>
            <a:ext cx="228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2302" name="Line 14"/>
          <p:cNvSpPr>
            <a:spLocks noChangeShapeType="1"/>
          </p:cNvSpPr>
          <p:nvPr/>
        </p:nvSpPr>
        <p:spPr bwMode="auto">
          <a:xfrm flipH="1" flipV="1">
            <a:off x="4267200" y="2514600"/>
            <a:ext cx="6858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9761508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D9FFE6"/>
        </a:solidFill>
        <a:effectLst/>
      </p:bgPr>
    </p:bg>
    <p:spTree>
      <p:nvGrpSpPr>
        <p:cNvPr id="1" name=""/>
        <p:cNvGrpSpPr/>
        <p:nvPr/>
      </p:nvGrpSpPr>
      <p:grpSpPr>
        <a:xfrm>
          <a:off x="0" y="0"/>
          <a:ext cx="0" cy="0"/>
          <a:chOff x="0" y="0"/>
          <a:chExt cx="0" cy="0"/>
        </a:xfrm>
      </p:grpSpPr>
      <p:pic>
        <p:nvPicPr>
          <p:cNvPr id="13314" name="Picture 2" descr="nuclea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3276600" y="152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6600"/>
                </a:solidFill>
              </a:rPr>
              <a:t> </a:t>
            </a:r>
          </a:p>
        </p:txBody>
      </p:sp>
      <p:sp>
        <p:nvSpPr>
          <p:cNvPr id="13322" name="Text Box 10"/>
          <p:cNvSpPr txBox="1">
            <a:spLocks noChangeArrowheads="1"/>
          </p:cNvSpPr>
          <p:nvPr/>
        </p:nvSpPr>
        <p:spPr bwMode="auto">
          <a:xfrm>
            <a:off x="152400" y="4648200"/>
            <a:ext cx="4953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0000"/>
                </a:solidFill>
              </a:rPr>
              <a:t>Cool water, from the really big lake, or from an ocean comes in here to help cool the water down.  This water absorbs the excess heat from the turbine steam so it can be recycled.  </a:t>
            </a:r>
          </a:p>
        </p:txBody>
      </p:sp>
      <p:sp>
        <p:nvSpPr>
          <p:cNvPr id="13323" name="Line 11"/>
          <p:cNvSpPr>
            <a:spLocks noChangeShapeType="1"/>
          </p:cNvSpPr>
          <p:nvPr/>
        </p:nvSpPr>
        <p:spPr bwMode="auto">
          <a:xfrm flipV="1">
            <a:off x="4953000" y="3886200"/>
            <a:ext cx="129540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4" name="Text Box 12"/>
          <p:cNvSpPr txBox="1">
            <a:spLocks noChangeArrowheads="1"/>
          </p:cNvSpPr>
          <p:nvPr/>
        </p:nvSpPr>
        <p:spPr bwMode="auto">
          <a:xfrm>
            <a:off x="5486400" y="4724400"/>
            <a:ext cx="3429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FF0000"/>
                </a:solidFill>
              </a:rPr>
              <a:t>The environmental water is heated and then run through the cooling tower to disperse the heat as steam to the air.  Lots more heat is pumped back to the ocean/lake nearby.</a:t>
            </a:r>
          </a:p>
        </p:txBody>
      </p:sp>
      <p:sp>
        <p:nvSpPr>
          <p:cNvPr id="13325" name="Line 13"/>
          <p:cNvSpPr>
            <a:spLocks noChangeShapeType="1"/>
          </p:cNvSpPr>
          <p:nvPr/>
        </p:nvSpPr>
        <p:spPr bwMode="auto">
          <a:xfrm flipV="1">
            <a:off x="8229600" y="2362200"/>
            <a:ext cx="228600" cy="2438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6" name="Text Box 14"/>
          <p:cNvSpPr txBox="1">
            <a:spLocks noChangeArrowheads="1"/>
          </p:cNvSpPr>
          <p:nvPr/>
        </p:nvSpPr>
        <p:spPr bwMode="auto">
          <a:xfrm>
            <a:off x="7620000" y="990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0000"/>
                </a:solidFill>
              </a:rPr>
              <a:t>STEAM</a:t>
            </a:r>
          </a:p>
        </p:txBody>
      </p:sp>
      <p:sp>
        <p:nvSpPr>
          <p:cNvPr id="13327" name="Line 15"/>
          <p:cNvSpPr>
            <a:spLocks noChangeShapeType="1"/>
          </p:cNvSpPr>
          <p:nvPr/>
        </p:nvSpPr>
        <p:spPr bwMode="auto">
          <a:xfrm flipH="1" flipV="1">
            <a:off x="7577138" y="762000"/>
            <a:ext cx="347662"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8" name="Line 16"/>
          <p:cNvSpPr>
            <a:spLocks noChangeShapeType="1"/>
          </p:cNvSpPr>
          <p:nvPr/>
        </p:nvSpPr>
        <p:spPr bwMode="auto">
          <a:xfrm flipV="1">
            <a:off x="8153400" y="762000"/>
            <a:ext cx="388938"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29" name="Line 17"/>
          <p:cNvSpPr>
            <a:spLocks noChangeShapeType="1"/>
          </p:cNvSpPr>
          <p:nvPr/>
        </p:nvSpPr>
        <p:spPr bwMode="auto">
          <a:xfrm flipV="1">
            <a:off x="8534400" y="914400"/>
            <a:ext cx="327025"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3330" name="Line 18"/>
          <p:cNvSpPr>
            <a:spLocks noChangeShapeType="1"/>
          </p:cNvSpPr>
          <p:nvPr/>
        </p:nvSpPr>
        <p:spPr bwMode="auto">
          <a:xfrm flipV="1">
            <a:off x="8077200" y="0"/>
            <a:ext cx="2286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62517474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uclear power plant diagram">
            <a:extLst>
              <a:ext uri="{FF2B5EF4-FFF2-40B4-BE49-F238E27FC236}">
                <a16:creationId xmlns:a16="http://schemas.microsoft.com/office/drawing/2014/main" id="{73223E9D-749D-4ECE-A005-B534EE01AE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22375"/>
            <a:ext cx="9144000" cy="44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409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B5B1D7-BB3A-4493-AC2B-A17A155AE235}"/>
              </a:ext>
            </a:extLst>
          </p:cNvPr>
          <p:cNvSpPr txBox="1"/>
          <p:nvPr/>
        </p:nvSpPr>
        <p:spPr>
          <a:xfrm>
            <a:off x="0" y="0"/>
            <a:ext cx="9144000" cy="68018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89.  Nuclear Power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fission reaction is started in the reactor core.  It’s controlled with cadmium rods that can absorb excess neutrons.  Once the reaction starts, the cadmium “eats” neutrons, so that the reaction goes, but doesn’t really GROW (like a bomb does).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Lots of heat is created, steam reaches 450</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The water that touches this material is highly radioactive and remains sealed in the “inner” water loop.  The steam pulls heat from the core.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steam transfers it’s heat to a middle loop of water, making that boil as well, although not quite as hot.  That steam spins the turbine blades.  Once past the blades, this steam is condensed back to water, so it can absorb maximum heat when it approaches that inner water pipe.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blades spin the magnets in the generator, which induces an electric current.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Water from outside (ocean or large lake) cools the middle loop steam back to water before it picks up heat from the inner core steam.  This cooling loop produces the only constant “waste”, which is hot water, which is real pollution, but is hardly a terrible problem.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radioactive waste is a terrible problem.  It’s radioactive, for 20,000 or more years, so it has to be put out of our environment, and guarded from terrorists pretty much forever.  If it gets into the environment, it can kill or cause cancer.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spent fuel is cooled for several years, then put into long term concrete storage on site at nuclear power plants.  </a:t>
            </a:r>
          </a:p>
        </p:txBody>
      </p:sp>
    </p:spTree>
    <p:extLst>
      <p:ext uri="{BB962C8B-B14F-4D97-AF65-F5344CB8AC3E}">
        <p14:creationId xmlns:p14="http://schemas.microsoft.com/office/powerpoint/2010/main" val="3513172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0" y="0"/>
            <a:ext cx="9144000" cy="675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90.  Nuclear Energy Pros:</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Does not emit large amounts of CO</a:t>
            </a:r>
            <a:r>
              <a:rPr lang="en-US" sz="2800" baseline="-25000"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or other greenhouse gases</a:t>
            </a:r>
          </a:p>
          <a:p>
            <a:r>
              <a:rPr lang="en-US" sz="2800" dirty="0">
                <a:solidFill>
                  <a:srgbClr val="0000FF"/>
                </a:solidFill>
                <a:latin typeface="Times New Roman" panose="02020603050405020304" pitchFamily="18" charset="0"/>
                <a:cs typeface="Times New Roman" panose="02020603050405020304" pitchFamily="18" charset="0"/>
              </a:rPr>
              <a:t>A consistent and reliable energy source</a:t>
            </a:r>
          </a:p>
          <a:p>
            <a:r>
              <a:rPr lang="en-US" sz="2800" dirty="0">
                <a:solidFill>
                  <a:srgbClr val="0000FF"/>
                </a:solidFill>
                <a:latin typeface="Times New Roman" panose="02020603050405020304" pitchFamily="18" charset="0"/>
                <a:cs typeface="Times New Roman" panose="02020603050405020304" pitchFamily="18" charset="0"/>
              </a:rPr>
              <a:t>Allows countries to become energy independent</a:t>
            </a:r>
          </a:p>
          <a:p>
            <a:r>
              <a:rPr lang="en-US" sz="2800" dirty="0">
                <a:solidFill>
                  <a:srgbClr val="0000FF"/>
                </a:solidFill>
                <a:latin typeface="Times New Roman" panose="02020603050405020304" pitchFamily="18" charset="0"/>
                <a:cs typeface="Times New Roman" panose="02020603050405020304" pitchFamily="18" charset="0"/>
              </a:rPr>
              <a:t>Low operating costs once setup</a:t>
            </a:r>
          </a:p>
          <a:p>
            <a:pPr fontAlgn="base">
              <a:spcBef>
                <a:spcPct val="50000"/>
              </a:spcBef>
              <a:spcAft>
                <a:spcPct val="0"/>
              </a:spcAft>
            </a:pPr>
            <a:endParaRPr lang="en-US" altLang="en-US" sz="2800" b="1" dirty="0">
              <a:solidFill>
                <a:srgbClr val="00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91.  Nuclear Energy Cons:</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Environmental impact of radioactive waste</a:t>
            </a:r>
          </a:p>
          <a:p>
            <a:r>
              <a:rPr lang="en-US" sz="2800" dirty="0">
                <a:solidFill>
                  <a:srgbClr val="FF0000"/>
                </a:solidFill>
                <a:latin typeface="Times New Roman" panose="02020603050405020304" pitchFamily="18" charset="0"/>
                <a:cs typeface="Times New Roman" panose="02020603050405020304" pitchFamily="18" charset="0"/>
              </a:rPr>
              <a:t>Requires mining &amp; refining uranium &amp; transporting it to plant</a:t>
            </a:r>
          </a:p>
          <a:p>
            <a:r>
              <a:rPr lang="en-US" sz="2800" dirty="0">
                <a:solidFill>
                  <a:srgbClr val="FF0000"/>
                </a:solidFill>
                <a:latin typeface="Times New Roman" panose="02020603050405020304" pitchFamily="18" charset="0"/>
                <a:cs typeface="Times New Roman" panose="02020603050405020304" pitchFamily="18" charset="0"/>
              </a:rPr>
              <a:t>Radioactive waste disposal</a:t>
            </a:r>
          </a:p>
          <a:p>
            <a:r>
              <a:rPr lang="en-US" sz="2800" dirty="0">
                <a:solidFill>
                  <a:srgbClr val="FF0000"/>
                </a:solidFill>
                <a:latin typeface="Times New Roman" panose="02020603050405020304" pitchFamily="18" charset="0"/>
                <a:cs typeface="Times New Roman" panose="02020603050405020304" pitchFamily="18" charset="0"/>
              </a:rPr>
              <a:t>Potential for deadly and costly nuclear disasters</a:t>
            </a:r>
          </a:p>
          <a:p>
            <a:r>
              <a:rPr lang="en-US" sz="2800" dirty="0">
                <a:solidFill>
                  <a:srgbClr val="FF0000"/>
                </a:solidFill>
                <a:latin typeface="Times New Roman" panose="02020603050405020304" pitchFamily="18" charset="0"/>
                <a:cs typeface="Times New Roman" panose="02020603050405020304" pitchFamily="18" charset="0"/>
              </a:rPr>
              <a:t>High initial cost to develop a nuclear plant</a:t>
            </a:r>
          </a:p>
          <a:p>
            <a:r>
              <a:rPr lang="en-US" sz="2800" dirty="0">
                <a:solidFill>
                  <a:srgbClr val="FF0000"/>
                </a:solidFill>
                <a:latin typeface="Times New Roman" panose="02020603050405020304" pitchFamily="18" charset="0"/>
                <a:cs typeface="Times New Roman" panose="02020603050405020304" pitchFamily="18" charset="0"/>
              </a:rPr>
              <a:t>Limited by the availability of uranium</a:t>
            </a:r>
          </a:p>
          <a:p>
            <a:r>
              <a:rPr lang="en-US" sz="2800" dirty="0">
                <a:solidFill>
                  <a:srgbClr val="FF0000"/>
                </a:solidFill>
                <a:latin typeface="Times New Roman" panose="02020603050405020304" pitchFamily="18" charset="0"/>
                <a:cs typeface="Times New Roman" panose="02020603050405020304" pitchFamily="18" charset="0"/>
              </a:rPr>
              <a:t>Can be a precursor to nuclear weapons</a:t>
            </a:r>
          </a:p>
          <a:p>
            <a:pPr fontAlgn="base">
              <a:spcBef>
                <a:spcPct val="50000"/>
              </a:spcBef>
              <a:spcAft>
                <a:spcPct val="0"/>
              </a:spcAft>
            </a:pPr>
            <a:endParaRPr lang="en-US" altLang="en-US" b="1" dirty="0">
              <a:solidFill>
                <a:srgbClr val="000000"/>
              </a:solidFill>
            </a:endParaRPr>
          </a:p>
        </p:txBody>
      </p:sp>
      <p:pic>
        <p:nvPicPr>
          <p:cNvPr id="16393" name="Picture 9" descr="happy-peop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4492" y="1524000"/>
            <a:ext cx="1968406" cy="1409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merica.aljazeera.com/content/ajam/blogs/scrutineer/2014/9/23/nuclear-solutionstoclimatechangeareanythingbut/jcr:content/image.img.jpg">
            <a:extLst>
              <a:ext uri="{FF2B5EF4-FFF2-40B4-BE49-F238E27FC236}">
                <a16:creationId xmlns:a16="http://schemas.microsoft.com/office/drawing/2014/main" id="{E479F54A-9892-4F32-9C24-DB84353D67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8667" y="5071257"/>
            <a:ext cx="28194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949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192224-nuclear-waste-issue-could-be-solved-if-410x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7200"/>
            <a:ext cx="9144000" cy="51308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b="1" dirty="0">
                <a:solidFill>
                  <a:srgbClr val="FF0000"/>
                </a:solidFill>
                <a:latin typeface="Times New Roman" panose="02020603050405020304" pitchFamily="18" charset="0"/>
                <a:cs typeface="Times New Roman" panose="02020603050405020304" pitchFamily="18" charset="0"/>
              </a:rPr>
              <a:t>92.  </a:t>
            </a:r>
            <a:r>
              <a:rPr lang="en-US" altLang="en-US" sz="2400" b="1" dirty="0">
                <a:solidFill>
                  <a:srgbClr val="000000"/>
                </a:solidFill>
                <a:latin typeface="Times New Roman" panose="02020603050405020304" pitchFamily="18" charset="0"/>
                <a:cs typeface="Times New Roman" panose="02020603050405020304" pitchFamily="18" charset="0"/>
              </a:rPr>
              <a:t>Right now, the general plan is to store in underwater at nuclear plants, while we figure out what else to do with it.  In Japan this did not work well, as the water boils away if it is not kept very cool.  That leads to LEAKS.  </a:t>
            </a:r>
          </a:p>
        </p:txBody>
      </p:sp>
    </p:spTree>
    <p:extLst>
      <p:ext uri="{BB962C8B-B14F-4D97-AF65-F5344CB8AC3E}">
        <p14:creationId xmlns:p14="http://schemas.microsoft.com/office/powerpoint/2010/main" val="16773733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0"/>
            <a:ext cx="9144000" cy="718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93.  How does radioactive carbon dating work?</a:t>
            </a:r>
          </a:p>
          <a:p>
            <a:pPr fontAlgn="base">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On Earth there is a certain amount of radioactive carbon by percent.  It’s measurable if you’re college level smart and you have some fancy tools.  There is a “normal” level of radioactive carbon in our environment, and it’s been stable a long time.  </a:t>
            </a:r>
          </a:p>
          <a:p>
            <a:pPr fontAlgn="base">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The ratio of radioactive carbon to stable carbon is a constant.  Although some is always transmuting, there is always more being made, by a variety of means, all involving the bombardment of carbon with high energy particles from the Sun.</a:t>
            </a: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4000" dirty="0">
                <a:solidFill>
                  <a:srgbClr val="000000"/>
                </a:solidFill>
                <a:latin typeface="Times New Roman" panose="02020603050405020304" pitchFamily="18" charset="0"/>
                <a:cs typeface="Times New Roman" panose="02020603050405020304" pitchFamily="18" charset="0"/>
              </a:rPr>
              <a:t>The ratio is known and measurable </a:t>
            </a:r>
            <a:br>
              <a:rPr lang="en-US" altLang="en-US" sz="4000" dirty="0">
                <a:solidFill>
                  <a:srgbClr val="000000"/>
                </a:solidFill>
                <a:latin typeface="Times New Roman" panose="02020603050405020304" pitchFamily="18" charset="0"/>
                <a:cs typeface="Times New Roman" panose="02020603050405020304" pitchFamily="18" charset="0"/>
              </a:rPr>
            </a:br>
            <a:r>
              <a:rPr lang="en-US" altLang="en-US" sz="4000" dirty="0">
                <a:solidFill>
                  <a:srgbClr val="000000"/>
                </a:solidFill>
                <a:latin typeface="Times New Roman" panose="02020603050405020304" pitchFamily="18" charset="0"/>
                <a:cs typeface="Times New Roman" panose="02020603050405020304" pitchFamily="18" charset="0"/>
              </a:rPr>
              <a:t>(it about </a:t>
            </a:r>
            <a:r>
              <a:rPr lang="en-US" altLang="en-US" sz="4000" i="1" dirty="0">
                <a:solidFill>
                  <a:srgbClr val="000000"/>
                </a:solidFill>
                <a:latin typeface="Times New Roman" panose="02020603050405020304" pitchFamily="18" charset="0"/>
                <a:cs typeface="Times New Roman" panose="02020603050405020304" pitchFamily="18" charset="0"/>
              </a:rPr>
              <a:t>one in one trillion </a:t>
            </a:r>
            <a:r>
              <a:rPr lang="en-US" altLang="en-US" sz="4000" dirty="0">
                <a:solidFill>
                  <a:srgbClr val="000000"/>
                </a:solidFill>
                <a:latin typeface="Times New Roman" panose="02020603050405020304" pitchFamily="18" charset="0"/>
                <a:cs typeface="Times New Roman" panose="02020603050405020304" pitchFamily="18" charset="0"/>
              </a:rPr>
              <a:t>atoms of carbon are radioactive).  If this ratio were to be different, that would be measurable too.</a:t>
            </a:r>
          </a:p>
          <a:p>
            <a:pPr fontAlgn="base">
              <a:spcBef>
                <a:spcPct val="50000"/>
              </a:spcBef>
              <a:spcAft>
                <a:spcPct val="0"/>
              </a:spcAft>
            </a:pPr>
            <a:endParaRPr lang="en-US" altLang="en-US"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3079" name="Text Box 7"/>
          <p:cNvSpPr txBox="1">
            <a:spLocks noChangeArrowheads="1"/>
          </p:cNvSpPr>
          <p:nvPr/>
        </p:nvSpPr>
        <p:spPr bwMode="auto">
          <a:xfrm>
            <a:off x="0" y="28194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dirty="0">
                <a:solidFill>
                  <a:srgbClr val="FF0000"/>
                </a:solidFill>
              </a:rPr>
              <a:t>High energy neutrons + N</a:t>
            </a:r>
            <a:r>
              <a:rPr lang="en-US" altLang="en-US" sz="3200" baseline="-25000" dirty="0">
                <a:solidFill>
                  <a:srgbClr val="FF0000"/>
                </a:solidFill>
              </a:rPr>
              <a:t>2(G)</a:t>
            </a:r>
            <a:r>
              <a:rPr lang="en-US" altLang="en-US" sz="3200" dirty="0">
                <a:solidFill>
                  <a:srgbClr val="FF0000"/>
                </a:solidFill>
              </a:rPr>
              <a:t> </a:t>
            </a:r>
            <a:r>
              <a:rPr lang="en-US"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rPr>
              <a:t>  C-14 + protons</a:t>
            </a:r>
          </a:p>
        </p:txBody>
      </p:sp>
    </p:spTree>
    <p:extLst>
      <p:ext uri="{BB962C8B-B14F-4D97-AF65-F5344CB8AC3E}">
        <p14:creationId xmlns:p14="http://schemas.microsoft.com/office/powerpoint/2010/main" val="13203220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5412E-EAF1-4981-A3A7-05F191732275}"/>
              </a:ext>
            </a:extLst>
          </p:cNvPr>
          <p:cNvSpPr txBox="1"/>
          <p:nvPr/>
        </p:nvSpPr>
        <p:spPr>
          <a:xfrm>
            <a:off x="0" y="0"/>
            <a:ext cx="4267200" cy="6524863"/>
          </a:xfrm>
          <a:prstGeom prst="rect">
            <a:avLst/>
          </a:prstGeom>
          <a:noFill/>
        </p:spPr>
        <p:txBody>
          <a:bodyPr wrap="square" rtlCol="0">
            <a:spAutoFit/>
          </a:bodyPr>
          <a:lstStyle/>
          <a:p>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This radioactive carbon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is everywhere in small quantities.  </a:t>
            </a:r>
          </a:p>
          <a:p>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In plants and in the animals that eat the plants, and in animals that eat both plants and animals.</a:t>
            </a:r>
          </a:p>
          <a:p>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Even though it’s always decaying back into nitrogen, it’s also being replaced constantly too.  </a:t>
            </a:r>
          </a:p>
          <a:p>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en-US" sz="2800" i="1" dirty="0">
                <a:solidFill>
                  <a:srgbClr val="FF0000"/>
                </a:solidFill>
                <a:latin typeface="Times New Roman" panose="02020603050405020304" pitchFamily="18" charset="0"/>
                <a:cs typeface="Times New Roman" panose="02020603050405020304" pitchFamily="18" charset="0"/>
              </a:rPr>
              <a:t>There is a constant amount of C-14 in the world.  </a:t>
            </a:r>
            <a:endParaRPr lang="en-US" i="1" dirty="0">
              <a:solidFill>
                <a:srgbClr val="FF0000"/>
              </a:solidFill>
            </a:endParaRPr>
          </a:p>
        </p:txBody>
      </p:sp>
      <p:pic>
        <p:nvPicPr>
          <p:cNvPr id="3074" name="Picture 2" descr="How Carbon-14 is Made - Carbon-14 Atoms | HowStuffWorks">
            <a:extLst>
              <a:ext uri="{FF2B5EF4-FFF2-40B4-BE49-F238E27FC236}">
                <a16:creationId xmlns:a16="http://schemas.microsoft.com/office/drawing/2014/main" id="{E99245BD-1055-4235-965C-EBFD081CA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618"/>
            <a:ext cx="4572000" cy="681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2251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1102" y="23446"/>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If an animal eats regularly, and all animals do (except for one kind),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they all have a constant ratio of radioactive to stable carbon.  </a:t>
            </a:r>
          </a:p>
          <a:p>
            <a:pPr fontAlgn="base">
              <a:spcBef>
                <a:spcPct val="50000"/>
              </a:spcBef>
              <a:spcAft>
                <a:spcPct val="0"/>
              </a:spcAft>
            </a:pP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94.  Which kind of animal DOES NOT EAT regularly?</a:t>
            </a:r>
          </a:p>
        </p:txBody>
      </p:sp>
      <p:pic>
        <p:nvPicPr>
          <p:cNvPr id="4098" name="Picture 2" descr="Image result for dead animal cartoon">
            <a:extLst>
              <a:ext uri="{FF2B5EF4-FFF2-40B4-BE49-F238E27FC236}">
                <a16:creationId xmlns:a16="http://schemas.microsoft.com/office/drawing/2014/main" id="{E51A1BC4-8AE7-47B3-8389-7BF21FB6D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557" y="3695114"/>
            <a:ext cx="465234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yellow bird drawing">
            <a:extLst>
              <a:ext uri="{FF2B5EF4-FFF2-40B4-BE49-F238E27FC236}">
                <a16:creationId xmlns:a16="http://schemas.microsoft.com/office/drawing/2014/main" id="{B4DB0662-1C09-4F28-B864-7E4649C33E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4297"/>
          <a:stretch/>
        </p:blipFill>
        <p:spPr bwMode="auto">
          <a:xfrm>
            <a:off x="21101" y="2430194"/>
            <a:ext cx="4449455" cy="366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0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CF0-89AB-4F7A-82FF-DD14C07457FD}"/>
              </a:ext>
            </a:extLst>
          </p:cNvPr>
          <p:cNvSpPr txBox="1"/>
          <p:nvPr/>
        </p:nvSpPr>
        <p:spPr>
          <a:xfrm>
            <a:off x="0" y="0"/>
            <a:ext cx="9144000" cy="6617196"/>
          </a:xfrm>
          <a:prstGeom prst="rect">
            <a:avLst/>
          </a:prstGeom>
          <a:noFill/>
        </p:spPr>
        <p:txBody>
          <a:bodyPr wrap="square" rtlCol="0">
            <a:spAutoFit/>
          </a:bodyPr>
          <a:lstStyle/>
          <a:p>
            <a:pPr marL="514350" lvl="0" indent="-514350">
              <a:buAutoNum type="arabicPeriod" startAt="11"/>
            </a:pPr>
            <a:r>
              <a:rPr lang="en-US" sz="2800" dirty="0">
                <a:solidFill>
                  <a:prstClr val="black"/>
                </a:solidFill>
                <a:latin typeface="Times New Roman" panose="02020603050405020304" pitchFamily="18" charset="0"/>
                <a:cs typeface="Times New Roman" panose="02020603050405020304" pitchFamily="18" charset="0"/>
              </a:rPr>
              <a:t> Determine protons, neutrons and electron count for C-14</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p>
          <a:p>
            <a:pPr marL="514350" lvl="0" indent="-514350">
              <a:buAutoNum type="arabicPeriod" startAt="11"/>
            </a:pPr>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4000" dirty="0">
                <a:solidFill>
                  <a:srgbClr val="000000"/>
                </a:solidFill>
                <a:latin typeface="Times New Roman" panose="02020603050405020304" pitchFamily="18" charset="0"/>
                <a:cs typeface="Times New Roman" panose="02020603050405020304" pitchFamily="18" charset="0"/>
              </a:rPr>
              <a:t>Carbon-14 (p plus n) mass:    14 AMU</a:t>
            </a:r>
            <a:br>
              <a:rPr lang="en-US" sz="4000" dirty="0">
                <a:solidFill>
                  <a:srgbClr val="000000"/>
                </a:solidFill>
                <a:latin typeface="Times New Roman" panose="02020603050405020304" pitchFamily="18" charset="0"/>
                <a:cs typeface="Times New Roman" panose="02020603050405020304" pitchFamily="18" charset="0"/>
              </a:rPr>
            </a:br>
            <a:r>
              <a:rPr lang="en-US" sz="4000" dirty="0">
                <a:solidFill>
                  <a:srgbClr val="000000"/>
                </a:solidFill>
                <a:latin typeface="Times New Roman" panose="02020603050405020304" pitchFamily="18" charset="0"/>
                <a:cs typeface="Times New Roman" panose="02020603050405020304" pitchFamily="18" charset="0"/>
              </a:rPr>
              <a:t>           minus the protons:    -    6 protons</a:t>
            </a:r>
            <a:br>
              <a:rPr lang="en-US" sz="4000" dirty="0">
                <a:solidFill>
                  <a:srgbClr val="00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8 neutrons</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4000" dirty="0">
                <a:solidFill>
                  <a:srgbClr val="0000FF"/>
                </a:solidFill>
                <a:latin typeface="Times New Roman" panose="02020603050405020304" pitchFamily="18" charset="0"/>
                <a:cs typeface="Times New Roman" panose="02020603050405020304" pitchFamily="18" charset="0"/>
              </a:rPr>
              <a:t>This is different that C-12, so different </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that this isotope of carbon is radioactive (unstable).  </a:t>
            </a:r>
          </a:p>
        </p:txBody>
      </p:sp>
      <p:cxnSp>
        <p:nvCxnSpPr>
          <p:cNvPr id="4" name="Straight Connector 3">
            <a:extLst>
              <a:ext uri="{FF2B5EF4-FFF2-40B4-BE49-F238E27FC236}">
                <a16:creationId xmlns:a16="http://schemas.microsoft.com/office/drawing/2014/main" id="{9249EF77-E93C-4D25-8C99-5516607DE370}"/>
              </a:ext>
            </a:extLst>
          </p:cNvPr>
          <p:cNvCxnSpPr>
            <a:cxnSpLocks/>
          </p:cNvCxnSpPr>
          <p:nvPr/>
        </p:nvCxnSpPr>
        <p:spPr>
          <a:xfrm>
            <a:off x="5791200" y="28194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86318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1102" y="23446"/>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Dead birds don’t eat, so once they die, the ratio of C-14 to C-12 begins to change.  Since it is measurable (if you’re a scientist) you can calculate how long it must have taken to change that ratio by the amount it changed.  Since you also know the half life of C-14, you can calculate when the last time that bird was still eating (when it died).  </a:t>
            </a:r>
          </a:p>
        </p:txBody>
      </p:sp>
      <p:pic>
        <p:nvPicPr>
          <p:cNvPr id="4098" name="Picture 2" descr="Image result for dead animal cartoon">
            <a:extLst>
              <a:ext uri="{FF2B5EF4-FFF2-40B4-BE49-F238E27FC236}">
                <a16:creationId xmlns:a16="http://schemas.microsoft.com/office/drawing/2014/main" id="{E51A1BC4-8AE7-47B3-8389-7BF21FB6D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557" y="3695114"/>
            <a:ext cx="465234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yellow bird drawing">
            <a:extLst>
              <a:ext uri="{FF2B5EF4-FFF2-40B4-BE49-F238E27FC236}">
                <a16:creationId xmlns:a16="http://schemas.microsoft.com/office/drawing/2014/main" id="{B4DB0662-1C09-4F28-B864-7E4649C33E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4297"/>
          <a:stretch/>
        </p:blipFill>
        <p:spPr bwMode="auto">
          <a:xfrm>
            <a:off x="21101" y="2430194"/>
            <a:ext cx="4449455" cy="366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977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439A9-9FA7-462D-BB5B-F8D3816BDBA3}"/>
              </a:ext>
            </a:extLst>
          </p:cNvPr>
          <p:cNvSpPr txBox="1"/>
          <p:nvPr/>
        </p:nvSpPr>
        <p:spPr>
          <a:xfrm>
            <a:off x="-18757" y="0"/>
            <a:ext cx="91440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Since all living things have a constant amount of C-14, that is measurable, in them, once they die (and stop eating) the radioactive decay begins without replacing the C-14.  </a:t>
            </a:r>
          </a:p>
          <a:p>
            <a:endParaRPr lang="en-US" sz="2400" dirty="0">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95.</a:t>
            </a:r>
            <a:r>
              <a:rPr lang="en-US" sz="3600" dirty="0">
                <a:latin typeface="Times New Roman" panose="02020603050405020304" pitchFamily="18" charset="0"/>
                <a:cs typeface="Times New Roman" panose="02020603050405020304" pitchFamily="18" charset="0"/>
              </a:rPr>
              <a:t>  The longer that animal is dead, the lower the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C-14 to C-12 ratio becomes.  </a:t>
            </a:r>
          </a:p>
          <a:p>
            <a:endParaRPr lang="en-US" sz="24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If a scientist measures the bones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of a dead animal to have just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half of the expected C-14, that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means the animal stopped eating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one half life of C-14 ago,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or 5715 years ago.  </a:t>
            </a:r>
          </a:p>
        </p:txBody>
      </p:sp>
      <p:pic>
        <p:nvPicPr>
          <p:cNvPr id="5122" name="Picture 2" descr="Image result for c14 to c12 ratio graph">
            <a:extLst>
              <a:ext uri="{FF2B5EF4-FFF2-40B4-BE49-F238E27FC236}">
                <a16:creationId xmlns:a16="http://schemas.microsoft.com/office/drawing/2014/main" id="{8A097144-1E13-425D-8208-1EEAC26AD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743200"/>
            <a:ext cx="5604803"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204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B8163-8BD1-4854-892A-6EE8A3338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0"/>
            <a:ext cx="3657600" cy="5170516"/>
          </a:xfrm>
          <a:prstGeom prst="rect">
            <a:avLst/>
          </a:prstGeom>
        </p:spPr>
      </p:pic>
      <p:sp>
        <p:nvSpPr>
          <p:cNvPr id="4" name="TextBox 3">
            <a:extLst>
              <a:ext uri="{FF2B5EF4-FFF2-40B4-BE49-F238E27FC236}">
                <a16:creationId xmlns:a16="http://schemas.microsoft.com/office/drawing/2014/main" id="{E62035DD-388C-46CD-B541-80239C6AB096}"/>
              </a:ext>
            </a:extLst>
          </p:cNvPr>
          <p:cNvSpPr txBox="1"/>
          <p:nvPr/>
        </p:nvSpPr>
        <p:spPr>
          <a:xfrm>
            <a:off x="0" y="0"/>
            <a:ext cx="5181600" cy="5755422"/>
          </a:xfrm>
          <a:prstGeom prst="rect">
            <a:avLst/>
          </a:prstGeom>
          <a:noFill/>
        </p:spPr>
        <p:txBody>
          <a:bodyPr wrap="square" rtlCol="0">
            <a:spAutoFit/>
          </a:bodyPr>
          <a:lstStyle/>
          <a:p>
            <a:r>
              <a:rPr lang="en-US" sz="3600" dirty="0">
                <a:solidFill>
                  <a:srgbClr val="FF0000"/>
                </a:solidFill>
              </a:rPr>
              <a:t>Willard F. Libbey wins the Nobel Prize in Chemistry in 1960 </a:t>
            </a:r>
            <a:br>
              <a:rPr lang="en-US" sz="3600" dirty="0">
                <a:solidFill>
                  <a:srgbClr val="FF0000"/>
                </a:solidFill>
              </a:rPr>
            </a:br>
            <a:r>
              <a:rPr lang="en-US" sz="2000" dirty="0"/>
              <a:t>for work he did in the 1940’s with Radioactive C-14 to date previously </a:t>
            </a:r>
            <a:br>
              <a:rPr lang="en-US" sz="2000" dirty="0"/>
            </a:br>
            <a:r>
              <a:rPr lang="en-US" sz="2000" dirty="0"/>
              <a:t>living organisms.  </a:t>
            </a:r>
          </a:p>
          <a:p>
            <a:br>
              <a:rPr lang="en-US" sz="2000" dirty="0"/>
            </a:br>
            <a:r>
              <a:rPr lang="en-US" sz="2000" dirty="0"/>
              <a:t>It is very accurate to at least 50,000 years.  Older materials can still be measured, but there is some error possible due to the fact that very little C14 will be measurable.  </a:t>
            </a:r>
          </a:p>
          <a:p>
            <a:endParaRPr lang="en-US" sz="2000" dirty="0"/>
          </a:p>
          <a:p>
            <a:r>
              <a:rPr lang="en-US" sz="2000" dirty="0"/>
              <a:t>Some larger samples have been scientifically measured to longer, but not much older than that.  Dinosaurs cannot </a:t>
            </a:r>
            <a:br>
              <a:rPr lang="en-US" sz="2000" dirty="0"/>
            </a:br>
            <a:r>
              <a:rPr lang="en-US" sz="2000" dirty="0"/>
              <a:t>be measured using the C-14 method.  </a:t>
            </a:r>
          </a:p>
        </p:txBody>
      </p:sp>
    </p:spTree>
    <p:extLst>
      <p:ext uri="{BB962C8B-B14F-4D97-AF65-F5344CB8AC3E}">
        <p14:creationId xmlns:p14="http://schemas.microsoft.com/office/powerpoint/2010/main" val="40511323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a brea tar pits">
            <a:extLst>
              <a:ext uri="{FF2B5EF4-FFF2-40B4-BE49-F238E27FC236}">
                <a16:creationId xmlns:a16="http://schemas.microsoft.com/office/drawing/2014/main" id="{5C506BC8-9FAF-4EFF-84AC-17B34B7DB4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FA7FC6-76DC-4133-B65E-98BA5FDFB860}"/>
              </a:ext>
            </a:extLst>
          </p:cNvPr>
          <p:cNvSpPr txBox="1"/>
          <p:nvPr/>
        </p:nvSpPr>
        <p:spPr>
          <a:xfrm>
            <a:off x="0" y="0"/>
            <a:ext cx="9144000" cy="523220"/>
          </a:xfrm>
          <a:prstGeom prst="rect">
            <a:avLst/>
          </a:prstGeom>
          <a:noFill/>
        </p:spPr>
        <p:txBody>
          <a:bodyPr wrap="square" rtlCol="0">
            <a:spAutoFit/>
          </a:bodyPr>
          <a:lstStyle/>
          <a:p>
            <a:r>
              <a:rPr lang="en-US" sz="2800" dirty="0">
                <a:solidFill>
                  <a:srgbClr val="FF0000"/>
                </a:solidFill>
              </a:rPr>
              <a:t>96.  </a:t>
            </a:r>
            <a:r>
              <a:rPr lang="en-US" sz="2800" dirty="0">
                <a:solidFill>
                  <a:srgbClr val="0000FF"/>
                </a:solidFill>
              </a:rPr>
              <a:t>The La Brea Tar Pits, near Los Angeles, California</a:t>
            </a:r>
          </a:p>
        </p:txBody>
      </p:sp>
    </p:spTree>
    <p:extLst>
      <p:ext uri="{BB962C8B-B14F-4D97-AF65-F5344CB8AC3E}">
        <p14:creationId xmlns:p14="http://schemas.microsoft.com/office/powerpoint/2010/main" val="7355238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aber tooth tiger la brea tar pits">
            <a:extLst>
              <a:ext uri="{FF2B5EF4-FFF2-40B4-BE49-F238E27FC236}">
                <a16:creationId xmlns:a16="http://schemas.microsoft.com/office/drawing/2014/main" id="{87462E34-5A43-4440-9DEA-800284AC4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8992"/>
            <a:ext cx="9144000" cy="4919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E6A195-06BE-45AC-B1CF-15EF459BD66C}"/>
              </a:ext>
            </a:extLst>
          </p:cNvPr>
          <p:cNvSpPr txBox="1"/>
          <p:nvPr/>
        </p:nvSpPr>
        <p:spPr>
          <a:xfrm>
            <a:off x="0" y="0"/>
            <a:ext cx="9144000" cy="1938992"/>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Museum Models, sunk in the tar, near LA, California.  This shows a mastodon stuck and about to sink into the tar, where it will NOT ROT.  Once in a while these animals pop back out and scientists can wash them off and examine perfectly preserved specimens.  The ratio of C-14 to C-12 tell how long ago they stopped eating.  </a:t>
            </a:r>
          </a:p>
        </p:txBody>
      </p:sp>
    </p:spTree>
    <p:extLst>
      <p:ext uri="{BB962C8B-B14F-4D97-AF65-F5344CB8AC3E}">
        <p14:creationId xmlns:p14="http://schemas.microsoft.com/office/powerpoint/2010/main" val="40585652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304800" y="228600"/>
            <a:ext cx="84582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Nuclear Medicine</a:t>
            </a:r>
          </a:p>
        </p:txBody>
      </p:sp>
      <p:sp>
        <p:nvSpPr>
          <p:cNvPr id="8197" name="Text Box 5"/>
          <p:cNvSpPr txBox="1">
            <a:spLocks noChangeArrowheads="1"/>
          </p:cNvSpPr>
          <p:nvPr/>
        </p:nvSpPr>
        <p:spPr bwMode="auto">
          <a:xfrm>
            <a:off x="0" y="1779687"/>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There are only 2 uses for nuclear radiation that are discussed in high school.</a:t>
            </a:r>
          </a:p>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97.  </a:t>
            </a:r>
            <a:r>
              <a:rPr lang="en-US" altLang="en-US" sz="3200" b="1" dirty="0">
                <a:solidFill>
                  <a:srgbClr val="000000"/>
                </a:solidFill>
                <a:latin typeface="Times New Roman" panose="02020603050405020304" pitchFamily="18" charset="0"/>
                <a:cs typeface="Times New Roman" panose="02020603050405020304" pitchFamily="18" charset="0"/>
              </a:rPr>
              <a:t>Use of Iodine-131 for the </a:t>
            </a:r>
            <a:r>
              <a:rPr lang="en-US" altLang="en-US" sz="3200" b="1" u="sng" dirty="0">
                <a:solidFill>
                  <a:srgbClr val="000000"/>
                </a:solidFill>
                <a:latin typeface="Times New Roman" panose="02020603050405020304" pitchFamily="18" charset="0"/>
                <a:cs typeface="Times New Roman" panose="02020603050405020304" pitchFamily="18" charset="0"/>
              </a:rPr>
              <a:t>diagnosis</a:t>
            </a:r>
            <a:r>
              <a:rPr lang="en-US" altLang="en-US" sz="3200" b="1" dirty="0">
                <a:solidFill>
                  <a:srgbClr val="000000"/>
                </a:solidFill>
                <a:latin typeface="Times New Roman" panose="02020603050405020304" pitchFamily="18" charset="0"/>
                <a:cs typeface="Times New Roman" panose="02020603050405020304" pitchFamily="18" charset="0"/>
              </a:rPr>
              <a:t> of thyroid disorders</a:t>
            </a:r>
            <a:r>
              <a:rPr lang="en-US" altLang="en-US" sz="3200" dirty="0">
                <a:solidFill>
                  <a:srgbClr val="000000"/>
                </a:solidFill>
                <a:latin typeface="Times New Roman" panose="02020603050405020304" pitchFamily="18" charset="0"/>
                <a:cs typeface="Times New Roman" panose="02020603050405020304" pitchFamily="18" charset="0"/>
              </a:rPr>
              <a:t>.  This radioactive isotope is injected into a person, then after a given period of time a special “picture” is taken, a radiograph, which measures the amount of radiation in someone’s throat (that’s where the thyroid gland is).  Since it’s chemically identical, just different mass (that’s why it’s radioactive), the thyroid gland picks it up (or doesn’t) and doctors can assess your glandular activity.</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6426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304800" y="228600"/>
            <a:ext cx="84582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Nuclear Medicine</a:t>
            </a:r>
          </a:p>
        </p:txBody>
      </p:sp>
      <p:sp>
        <p:nvSpPr>
          <p:cNvPr id="8197" name="Text Box 5"/>
          <p:cNvSpPr txBox="1">
            <a:spLocks noChangeArrowheads="1"/>
          </p:cNvSpPr>
          <p:nvPr/>
        </p:nvSpPr>
        <p:spPr bwMode="auto">
          <a:xfrm>
            <a:off x="0" y="182880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98.  </a:t>
            </a:r>
            <a:r>
              <a:rPr lang="en-US" altLang="en-US" sz="3200" b="1" dirty="0">
                <a:solidFill>
                  <a:srgbClr val="000000"/>
                </a:solidFill>
                <a:latin typeface="Times New Roman" panose="02020603050405020304" pitchFamily="18" charset="0"/>
                <a:cs typeface="Times New Roman" panose="02020603050405020304" pitchFamily="18" charset="0"/>
              </a:rPr>
              <a:t>Use of cobalt-60 to </a:t>
            </a:r>
            <a:r>
              <a:rPr lang="en-US" altLang="en-US" sz="3200" b="1" u="sng" dirty="0">
                <a:solidFill>
                  <a:srgbClr val="000000"/>
                </a:solidFill>
                <a:latin typeface="Times New Roman" panose="02020603050405020304" pitchFamily="18" charset="0"/>
                <a:cs typeface="Times New Roman" panose="02020603050405020304" pitchFamily="18" charset="0"/>
              </a:rPr>
              <a:t>treat</a:t>
            </a:r>
            <a:r>
              <a:rPr lang="en-US" altLang="en-US" sz="3200" b="1" dirty="0">
                <a:solidFill>
                  <a:srgbClr val="000000"/>
                </a:solidFill>
                <a:latin typeface="Times New Roman" panose="02020603050405020304" pitchFamily="18" charset="0"/>
                <a:cs typeface="Times New Roman" panose="02020603050405020304" pitchFamily="18" charset="0"/>
              </a:rPr>
              <a:t> some cancers</a:t>
            </a:r>
            <a:r>
              <a:rPr lang="en-US" altLang="en-US" sz="3200" dirty="0">
                <a:solidFill>
                  <a:srgbClr val="000000"/>
                </a:solidFill>
                <a:latin typeface="Times New Roman" panose="02020603050405020304" pitchFamily="18" charset="0"/>
                <a:cs typeface="Times New Roman" panose="02020603050405020304" pitchFamily="18" charset="0"/>
              </a:rPr>
              <a:t>.  This isotope produces excess beta radiation, which can be aimed as a sort of invisible beam of killer rays, which gets pointed at tumors inside people.  The beta particles kill most all cells they pass though, but they also can kill some cancers.  The plan is to zap the tumors precisely, and kill as few of the good cells at possible.  Pain and sickness followed by (hopefully) smaller or no tumors.  </a:t>
            </a:r>
          </a:p>
        </p:txBody>
      </p:sp>
    </p:spTree>
    <p:extLst>
      <p:ext uri="{BB962C8B-B14F-4D97-AF65-F5344CB8AC3E}">
        <p14:creationId xmlns:p14="http://schemas.microsoft.com/office/powerpoint/2010/main" val="31544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0D190-7C9B-4753-B258-B4CB41CD807A}"/>
              </a:ext>
            </a:extLst>
          </p:cNvPr>
          <p:cNvSpPr txBox="1"/>
          <p:nvPr/>
        </p:nvSpPr>
        <p:spPr>
          <a:xfrm>
            <a:off x="0" y="0"/>
            <a:ext cx="9144000" cy="1231106"/>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12.  Determine protons, neutrons and electron counts for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P-31 (stable P) and  then P-32 (radioactive P)</a:t>
            </a:r>
          </a:p>
          <a:p>
            <a:endParaRPr lang="en-US" dirty="0"/>
          </a:p>
        </p:txBody>
      </p:sp>
    </p:spTree>
    <p:extLst>
      <p:ext uri="{BB962C8B-B14F-4D97-AF65-F5344CB8AC3E}">
        <p14:creationId xmlns:p14="http://schemas.microsoft.com/office/powerpoint/2010/main" val="134018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1452C-758B-4E28-BF0A-02B8F9081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1"/>
            <a:ext cx="5167532" cy="6890043"/>
          </a:xfrm>
          <a:prstGeom prst="rect">
            <a:avLst/>
          </a:prstGeom>
        </p:spPr>
      </p:pic>
      <p:sp>
        <p:nvSpPr>
          <p:cNvPr id="4" name="TextBox 3">
            <a:extLst>
              <a:ext uri="{FF2B5EF4-FFF2-40B4-BE49-F238E27FC236}">
                <a16:creationId xmlns:a16="http://schemas.microsoft.com/office/drawing/2014/main" id="{2876D4C0-CE7B-47B4-A4FD-8BF76664F798}"/>
              </a:ext>
            </a:extLst>
          </p:cNvPr>
          <p:cNvSpPr txBox="1"/>
          <p:nvPr/>
        </p:nvSpPr>
        <p:spPr>
          <a:xfrm>
            <a:off x="5181600" y="0"/>
            <a:ext cx="3948332" cy="674030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Vestal Student Art Show was recently released online due to us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being outside of school.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love art, and I love that students put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all on the line and have the guts to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put their stuff up for show to all.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of it was good, and I’m not the real judge. If I were, each kid would get the blue ribbon for imagination and courage.  Still, if I had to choose “</a:t>
            </a:r>
            <a:r>
              <a:rPr lang="en-US" u="sng" dirty="0">
                <a:latin typeface="Times New Roman" panose="02020603050405020304" pitchFamily="18" charset="0"/>
                <a:cs typeface="Times New Roman" panose="02020603050405020304" pitchFamily="18" charset="0"/>
              </a:rPr>
              <a:t>Best in Show</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this would be it.  </a:t>
            </a:r>
          </a:p>
          <a:p>
            <a:endParaRPr lang="en-US"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Katie Stump </a:t>
            </a:r>
            <a:br>
              <a:rPr lang="en-US" sz="32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 your classmate.  Her photograph stands out (to me) and I wanted to share it here, and I’m sure she’s a little embarrassed too, but I don’t care.  Take a bow, be proud, and motivate the rest of us to be the best we can be.  </a:t>
            </a:r>
          </a:p>
          <a:p>
            <a:r>
              <a:rPr lang="en-US"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Thank you.</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05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0D190-7C9B-4753-B258-B4CB41CD807A}"/>
              </a:ext>
            </a:extLst>
          </p:cNvPr>
          <p:cNvSpPr txBox="1"/>
          <p:nvPr/>
        </p:nvSpPr>
        <p:spPr>
          <a:xfrm>
            <a:off x="0" y="0"/>
            <a:ext cx="9144000" cy="6647974"/>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12.  Determine protons, neutrons and electron counts for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P-31 (stable P) </a:t>
            </a:r>
            <a:r>
              <a:rPr lang="en-US" sz="2800" dirty="0">
                <a:solidFill>
                  <a:prstClr val="black"/>
                </a:solidFill>
                <a:latin typeface="Times New Roman" panose="02020603050405020304" pitchFamily="18" charset="0"/>
                <a:cs typeface="Times New Roman" panose="02020603050405020304" pitchFamily="18" charset="0"/>
              </a:rPr>
              <a:t>and then </a:t>
            </a:r>
            <a:r>
              <a:rPr lang="en-US" sz="2800" dirty="0">
                <a:solidFill>
                  <a:srgbClr val="0000FF"/>
                </a:solidFill>
                <a:latin typeface="Times New Roman" panose="02020603050405020304" pitchFamily="18" charset="0"/>
                <a:cs typeface="Times New Roman" panose="02020603050405020304" pitchFamily="18" charset="0"/>
              </a:rPr>
              <a:t>P-32 (radioactive P)</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Phosphorous-31 (p plus n) mass:    31 AMU</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minus the protons:  -  </a:t>
            </a:r>
            <a:br>
              <a:rPr lang="en-US" sz="2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0000FF"/>
                </a:solidFill>
                <a:latin typeface="Times New Roman" panose="02020603050405020304" pitchFamily="18" charset="0"/>
                <a:cs typeface="Times New Roman" panose="02020603050405020304" pitchFamily="18" charset="0"/>
              </a:rPr>
              <a:t>Phosphorous-32 (p plus n) mass:   32 AMU</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minus the protons:  -  </a:t>
            </a:r>
            <a:br>
              <a:rPr lang="en-US" sz="2800" dirty="0">
                <a:solidFill>
                  <a:srgbClr val="0000FF"/>
                </a:solidFill>
                <a:latin typeface="Times New Roman" panose="02020603050405020304" pitchFamily="18" charset="0"/>
                <a:cs typeface="Times New Roman" panose="02020603050405020304" pitchFamily="18" charset="0"/>
              </a:rPr>
            </a:br>
            <a:br>
              <a:rPr lang="en-US" sz="800" dirty="0">
                <a:solidFill>
                  <a:srgbClr val="0000FF"/>
                </a:solidFill>
                <a:latin typeface="Times New Roman" panose="02020603050405020304" pitchFamily="18" charset="0"/>
                <a:cs typeface="Times New Roman" panose="02020603050405020304" pitchFamily="18" charset="0"/>
              </a:rPr>
            </a:br>
            <a:r>
              <a:rPr lang="en-US" sz="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p>
          <a:p>
            <a:pPr lvl="0"/>
            <a:endParaRPr lang="en-US" sz="2800" dirty="0">
              <a:solidFill>
                <a:prstClr val="black"/>
              </a:solidFill>
              <a:latin typeface="Times New Roman" panose="02020603050405020304" pitchFamily="18" charset="0"/>
              <a:cs typeface="Times New Roman" panose="02020603050405020304" pitchFamily="18" charset="0"/>
            </a:endParaRPr>
          </a:p>
          <a:p>
            <a:endParaRPr lang="en-US" dirty="0"/>
          </a:p>
        </p:txBody>
      </p:sp>
      <p:cxnSp>
        <p:nvCxnSpPr>
          <p:cNvPr id="3" name="Straight Connector 2">
            <a:extLst>
              <a:ext uri="{FF2B5EF4-FFF2-40B4-BE49-F238E27FC236}">
                <a16:creationId xmlns:a16="http://schemas.microsoft.com/office/drawing/2014/main" id="{E903C06F-1E90-40C8-85EA-4D8E254104E2}"/>
              </a:ext>
            </a:extLst>
          </p:cNvPr>
          <p:cNvCxnSpPr>
            <a:cxnSpLocks/>
          </p:cNvCxnSpPr>
          <p:nvPr/>
        </p:nvCxnSpPr>
        <p:spPr>
          <a:xfrm>
            <a:off x="4800600" y="29718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0F1BF190-2C59-46AE-935E-636BFAD18D59}"/>
              </a:ext>
            </a:extLst>
          </p:cNvPr>
          <p:cNvCxnSpPr>
            <a:cxnSpLocks/>
          </p:cNvCxnSpPr>
          <p:nvPr/>
        </p:nvCxnSpPr>
        <p:spPr>
          <a:xfrm>
            <a:off x="4343400" y="55626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35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0D190-7C9B-4753-B258-B4CB41CD807A}"/>
              </a:ext>
            </a:extLst>
          </p:cNvPr>
          <p:cNvSpPr txBox="1"/>
          <p:nvPr/>
        </p:nvSpPr>
        <p:spPr>
          <a:xfrm>
            <a:off x="0" y="0"/>
            <a:ext cx="9144000" cy="6647974"/>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12.  Determine protons, neutrons and electron counts for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P-31 (stable P) </a:t>
            </a:r>
            <a:r>
              <a:rPr lang="en-US" sz="2800" dirty="0">
                <a:solidFill>
                  <a:prstClr val="black"/>
                </a:solidFill>
                <a:latin typeface="Times New Roman" panose="02020603050405020304" pitchFamily="18" charset="0"/>
                <a:cs typeface="Times New Roman" panose="02020603050405020304" pitchFamily="18" charset="0"/>
              </a:rPr>
              <a:t>and then </a:t>
            </a:r>
            <a:r>
              <a:rPr lang="en-US" sz="2800" dirty="0">
                <a:solidFill>
                  <a:srgbClr val="0000FF"/>
                </a:solidFill>
                <a:latin typeface="Times New Roman" panose="02020603050405020304" pitchFamily="18" charset="0"/>
                <a:cs typeface="Times New Roman" panose="02020603050405020304" pitchFamily="18" charset="0"/>
              </a:rPr>
              <a:t>P-30 (radioactive P)</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Phosphorous-31 (p plus n) mass:    31 AMU</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minus the protons:  -  15 protons</a:t>
            </a:r>
            <a:br>
              <a:rPr lang="en-US" sz="2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r>
              <a:rPr lang="en-US" sz="2800" dirty="0">
                <a:solidFill>
                  <a:srgbClr val="FF0000"/>
                </a:solidFill>
                <a:latin typeface="Times New Roman" panose="02020603050405020304" pitchFamily="18" charset="0"/>
                <a:cs typeface="Times New Roman" panose="02020603050405020304" pitchFamily="18" charset="0"/>
              </a:rPr>
              <a:t>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0000FF"/>
                </a:solidFill>
                <a:latin typeface="Times New Roman" panose="02020603050405020304" pitchFamily="18" charset="0"/>
                <a:cs typeface="Times New Roman" panose="02020603050405020304" pitchFamily="18" charset="0"/>
              </a:rPr>
              <a:t>Phosphorous-32 (p plus n) mass:   32 AMU</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minus the protons:  - 15 protons </a:t>
            </a:r>
            <a:br>
              <a:rPr lang="en-US" sz="2800" dirty="0">
                <a:solidFill>
                  <a:srgbClr val="0000FF"/>
                </a:solidFill>
                <a:latin typeface="Times New Roman" panose="02020603050405020304" pitchFamily="18" charset="0"/>
                <a:cs typeface="Times New Roman" panose="02020603050405020304" pitchFamily="18" charset="0"/>
              </a:rPr>
            </a:br>
            <a:br>
              <a:rPr lang="en-US" sz="800" dirty="0">
                <a:solidFill>
                  <a:srgbClr val="0000FF"/>
                </a:solidFill>
                <a:latin typeface="Times New Roman" panose="02020603050405020304" pitchFamily="18" charset="0"/>
                <a:cs typeface="Times New Roman" panose="02020603050405020304" pitchFamily="18" charset="0"/>
              </a:rPr>
            </a:br>
            <a:r>
              <a:rPr lang="en-US" sz="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p>
          <a:p>
            <a:pPr lvl="0"/>
            <a:endParaRPr lang="en-US" sz="2800" dirty="0">
              <a:solidFill>
                <a:prstClr val="black"/>
              </a:solidFill>
              <a:latin typeface="Times New Roman" panose="02020603050405020304" pitchFamily="18" charset="0"/>
              <a:cs typeface="Times New Roman" panose="02020603050405020304" pitchFamily="18" charset="0"/>
            </a:endParaRPr>
          </a:p>
          <a:p>
            <a:endParaRPr lang="en-US" dirty="0"/>
          </a:p>
        </p:txBody>
      </p:sp>
      <p:cxnSp>
        <p:nvCxnSpPr>
          <p:cNvPr id="3" name="Straight Connector 2">
            <a:extLst>
              <a:ext uri="{FF2B5EF4-FFF2-40B4-BE49-F238E27FC236}">
                <a16:creationId xmlns:a16="http://schemas.microsoft.com/office/drawing/2014/main" id="{E903C06F-1E90-40C8-85EA-4D8E254104E2}"/>
              </a:ext>
            </a:extLst>
          </p:cNvPr>
          <p:cNvCxnSpPr>
            <a:cxnSpLocks/>
          </p:cNvCxnSpPr>
          <p:nvPr/>
        </p:nvCxnSpPr>
        <p:spPr>
          <a:xfrm>
            <a:off x="4800600" y="29718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0F1BF190-2C59-46AE-935E-636BFAD18D59}"/>
              </a:ext>
            </a:extLst>
          </p:cNvPr>
          <p:cNvCxnSpPr>
            <a:cxnSpLocks/>
          </p:cNvCxnSpPr>
          <p:nvPr/>
        </p:nvCxnSpPr>
        <p:spPr>
          <a:xfrm>
            <a:off x="4343400" y="55626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64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0D190-7C9B-4753-B258-B4CB41CD807A}"/>
              </a:ext>
            </a:extLst>
          </p:cNvPr>
          <p:cNvSpPr txBox="1"/>
          <p:nvPr/>
        </p:nvSpPr>
        <p:spPr>
          <a:xfrm>
            <a:off x="0" y="0"/>
            <a:ext cx="9144000" cy="6647974"/>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12.  Determine protons, neutrons and electron counts for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P-31 (stable P) </a:t>
            </a:r>
            <a:r>
              <a:rPr lang="en-US" sz="2800" dirty="0">
                <a:solidFill>
                  <a:prstClr val="black"/>
                </a:solidFill>
                <a:latin typeface="Times New Roman" panose="02020603050405020304" pitchFamily="18" charset="0"/>
                <a:cs typeface="Times New Roman" panose="02020603050405020304" pitchFamily="18" charset="0"/>
              </a:rPr>
              <a:t>and  then </a:t>
            </a:r>
            <a:r>
              <a:rPr lang="en-US" sz="2800" dirty="0">
                <a:solidFill>
                  <a:srgbClr val="0000FF"/>
                </a:solidFill>
                <a:latin typeface="Times New Roman" panose="02020603050405020304" pitchFamily="18" charset="0"/>
                <a:cs typeface="Times New Roman" panose="02020603050405020304" pitchFamily="18" charset="0"/>
              </a:rPr>
              <a:t>P-32 (radioactive P)</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Phosphorous-31 (p plus n) mass:    31 AMU</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minus the protons:  -  15 protons</a:t>
            </a:r>
            <a:br>
              <a:rPr lang="en-US" sz="2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pPr lvl="0"/>
            <a:r>
              <a:rPr lang="en-US" sz="2800" dirty="0">
                <a:solidFill>
                  <a:srgbClr val="FF0000"/>
                </a:solidFill>
                <a:latin typeface="Times New Roman" panose="02020603050405020304" pitchFamily="18" charset="0"/>
                <a:cs typeface="Times New Roman" panose="02020603050405020304" pitchFamily="18" charset="0"/>
              </a:rPr>
              <a:t>                                                          16 neutrons                </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0000FF"/>
                </a:solidFill>
                <a:latin typeface="Times New Roman" panose="02020603050405020304" pitchFamily="18" charset="0"/>
                <a:cs typeface="Times New Roman" panose="02020603050405020304" pitchFamily="18" charset="0"/>
              </a:rPr>
              <a:t>Phosphorous-32 (p plus n) mass:   32 AMU</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minus the protons:  - 15 protons </a:t>
            </a:r>
            <a:br>
              <a:rPr lang="en-US" sz="2800" dirty="0">
                <a:solidFill>
                  <a:srgbClr val="0000FF"/>
                </a:solidFill>
                <a:latin typeface="Times New Roman" panose="02020603050405020304" pitchFamily="18" charset="0"/>
                <a:cs typeface="Times New Roman" panose="02020603050405020304" pitchFamily="18" charset="0"/>
              </a:rPr>
            </a:br>
            <a:br>
              <a:rPr lang="en-US" sz="800" dirty="0">
                <a:solidFill>
                  <a:srgbClr val="0000FF"/>
                </a:solidFill>
                <a:latin typeface="Times New Roman" panose="02020603050405020304" pitchFamily="18" charset="0"/>
                <a:cs typeface="Times New Roman" panose="02020603050405020304" pitchFamily="18" charset="0"/>
              </a:rPr>
            </a:br>
            <a:r>
              <a:rPr lang="en-US" sz="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p>
          <a:p>
            <a:pPr lvl="0"/>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17 neutrons</a:t>
            </a:r>
          </a:p>
          <a:p>
            <a:endParaRPr lang="en-US" dirty="0"/>
          </a:p>
        </p:txBody>
      </p:sp>
      <p:cxnSp>
        <p:nvCxnSpPr>
          <p:cNvPr id="3" name="Straight Connector 2">
            <a:extLst>
              <a:ext uri="{FF2B5EF4-FFF2-40B4-BE49-F238E27FC236}">
                <a16:creationId xmlns:a16="http://schemas.microsoft.com/office/drawing/2014/main" id="{E903C06F-1E90-40C8-85EA-4D8E254104E2}"/>
              </a:ext>
            </a:extLst>
          </p:cNvPr>
          <p:cNvCxnSpPr>
            <a:cxnSpLocks/>
          </p:cNvCxnSpPr>
          <p:nvPr/>
        </p:nvCxnSpPr>
        <p:spPr>
          <a:xfrm>
            <a:off x="4800600" y="29718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0F1BF190-2C59-46AE-935E-636BFAD18D59}"/>
              </a:ext>
            </a:extLst>
          </p:cNvPr>
          <p:cNvCxnSpPr>
            <a:cxnSpLocks/>
          </p:cNvCxnSpPr>
          <p:nvPr/>
        </p:nvCxnSpPr>
        <p:spPr>
          <a:xfrm>
            <a:off x="4343400" y="5562600"/>
            <a:ext cx="2819400" cy="0"/>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0367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0D190-7C9B-4753-B258-B4CB41CD807A}"/>
              </a:ext>
            </a:extLst>
          </p:cNvPr>
          <p:cNvSpPr txBox="1"/>
          <p:nvPr/>
        </p:nvSpPr>
        <p:spPr>
          <a:xfrm>
            <a:off x="0" y="0"/>
            <a:ext cx="9144000" cy="2954655"/>
          </a:xfrm>
          <a:prstGeom prst="rect">
            <a:avLst/>
          </a:prstGeom>
          <a:noFill/>
        </p:spPr>
        <p:txBody>
          <a:bodyPr wrap="square" rtlCol="0">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What is the neutron to proton ratio for each isotope?</a:t>
            </a: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Phosphorous-31 has 16 neutrons to 15 protons (stable)</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endParaRPr lang="en-US"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0000FF"/>
                </a:solidFill>
                <a:latin typeface="Times New Roman" panose="02020603050405020304" pitchFamily="18" charset="0"/>
                <a:cs typeface="Times New Roman" panose="02020603050405020304" pitchFamily="18" charset="0"/>
              </a:rPr>
              <a:t>Phosphorous-32 has 17 neutrons to 15 protons (unstable)</a:t>
            </a:r>
          </a:p>
          <a:p>
            <a:endParaRPr lang="en-US" dirty="0"/>
          </a:p>
        </p:txBody>
      </p:sp>
    </p:spTree>
    <p:extLst>
      <p:ext uri="{BB962C8B-B14F-4D97-AF65-F5344CB8AC3E}">
        <p14:creationId xmlns:p14="http://schemas.microsoft.com/office/powerpoint/2010/main" val="1725788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727E8C-CF49-42AE-B340-7170BAB267AD}"/>
              </a:ext>
            </a:extLst>
          </p:cNvPr>
          <p:cNvSpPr txBox="1"/>
          <p:nvPr/>
        </p:nvSpPr>
        <p:spPr>
          <a:xfrm>
            <a:off x="0" y="0"/>
            <a:ext cx="9144000" cy="6124754"/>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14.  Of the 118 known elements, there are about 1500 known</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ISOTOPES.  There are 3 different isotopes of even tiny</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HYDROGEN.  Every atom has several or more isotopes.  </a:t>
            </a:r>
          </a:p>
          <a:p>
            <a:endParaRPr lang="en-US" sz="2800" dirty="0">
              <a:latin typeface="Times New Roman" panose="02020603050405020304" pitchFamily="18" charset="0"/>
              <a:cs typeface="Times New Roman" panose="02020603050405020304" pitchFamily="18" charset="0"/>
            </a:endParaRPr>
          </a:p>
          <a:p>
            <a:pPr marL="514350" indent="-514350">
              <a:buAutoNum type="arabicPeriod" startAt="15"/>
            </a:pPr>
            <a:r>
              <a:rPr lang="en-US" sz="2800" dirty="0">
                <a:latin typeface="Times New Roman" panose="02020603050405020304" pitchFamily="18" charset="0"/>
                <a:cs typeface="Times New Roman" panose="02020603050405020304" pitchFamily="18" charset="0"/>
              </a:rPr>
              <a:t>Of these 1500 isotopes, about 1350 of them are stable.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514350" indent="-514350">
              <a:buAutoNum type="arabicPeriod" startAt="15"/>
            </a:pPr>
            <a:r>
              <a:rPr lang="en-US" sz="2800" dirty="0">
                <a:latin typeface="Times New Roman" panose="02020603050405020304" pitchFamily="18" charset="0"/>
                <a:cs typeface="Times New Roman" panose="02020603050405020304" pitchFamily="18" charset="0"/>
              </a:rPr>
              <a:t> Stable means that the neutron to proton ratio falls into a “zone of stability”.</a:t>
            </a: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17.  </a:t>
            </a:r>
            <a:r>
              <a:rPr lang="en-US" sz="4000" dirty="0">
                <a:solidFill>
                  <a:srgbClr val="0000FF"/>
                </a:solidFill>
                <a:latin typeface="Times New Roman" panose="02020603050405020304" pitchFamily="18" charset="0"/>
                <a:cs typeface="Times New Roman" panose="02020603050405020304" pitchFamily="18" charset="0"/>
              </a:rPr>
              <a:t>About 150 isotopes are UNSTABLE.  </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Their n° : p</a:t>
            </a:r>
            <a:r>
              <a:rPr lang="en-US" sz="4000" baseline="30000" dirty="0">
                <a:solidFill>
                  <a:srgbClr val="0000FF"/>
                </a:solidFill>
                <a:latin typeface="Times New Roman" panose="02020603050405020304" pitchFamily="18" charset="0"/>
                <a:cs typeface="Times New Roman" panose="02020603050405020304" pitchFamily="18" charset="0"/>
              </a:rPr>
              <a:t>+</a:t>
            </a:r>
            <a:r>
              <a:rPr lang="en-US" sz="4000" dirty="0">
                <a:solidFill>
                  <a:srgbClr val="0000FF"/>
                </a:solidFill>
                <a:latin typeface="Times New Roman" panose="02020603050405020304" pitchFamily="18" charset="0"/>
                <a:cs typeface="Times New Roman" panose="02020603050405020304" pitchFamily="18" charset="0"/>
              </a:rPr>
              <a:t> ratio is funky, and they</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need to FIX this ratio to become stable.  </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4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A7558-7EFD-4BC1-A9E1-B26102DFBB77}"/>
              </a:ext>
            </a:extLst>
          </p:cNvPr>
          <p:cNvSpPr txBox="1"/>
          <p:nvPr/>
        </p:nvSpPr>
        <p:spPr>
          <a:xfrm>
            <a:off x="0" y="0"/>
            <a:ext cx="9144000" cy="2831544"/>
          </a:xfrm>
          <a:prstGeom prst="rect">
            <a:avLst/>
          </a:prstGeom>
          <a:noFill/>
        </p:spPr>
        <p:txBody>
          <a:bodyPr wrap="square" rtlCol="0">
            <a:spAutoFit/>
          </a:bodyPr>
          <a:lstStyle/>
          <a:p>
            <a:pPr lvl="0"/>
            <a:r>
              <a:rPr lang="en-US" sz="2800" dirty="0">
                <a:solidFill>
                  <a:srgbClr val="FF0000"/>
                </a:solidFill>
                <a:latin typeface="Times New Roman" panose="02020603050405020304" pitchFamily="18" charset="0"/>
                <a:cs typeface="Times New Roman" panose="02020603050405020304" pitchFamily="18" charset="0"/>
              </a:rPr>
              <a:t>18.  FIXING this neutron to proton ratio means they will</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EMIT RADIATION, or parts of their nucleus.  </a:t>
            </a:r>
          </a:p>
          <a:p>
            <a:pPr lvl="0"/>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800" dirty="0">
                <a:solidFill>
                  <a:prstClr val="black"/>
                </a:solidFill>
                <a:latin typeface="Times New Roman" panose="02020603050405020304" pitchFamily="18" charset="0"/>
                <a:cs typeface="Times New Roman" panose="02020603050405020304" pitchFamily="18" charset="0"/>
              </a:rPr>
              <a:t>19.  Emitting radiation means emitting a variety of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nuclear particles and/or energy, which will change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the neutron to proton ratio.  </a:t>
            </a:r>
          </a:p>
          <a:p>
            <a:endParaRPr lang="en-US" dirty="0"/>
          </a:p>
        </p:txBody>
      </p:sp>
      <p:pic>
        <p:nvPicPr>
          <p:cNvPr id="1026" name="Picture 2" descr="Image result for radiation">
            <a:extLst>
              <a:ext uri="{FF2B5EF4-FFF2-40B4-BE49-F238E27FC236}">
                <a16:creationId xmlns:a16="http://schemas.microsoft.com/office/drawing/2014/main" id="{644ABEEA-10F5-4596-8D04-87B6E1CB4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802" y="2667000"/>
            <a:ext cx="4048125" cy="4048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99B683-CC00-4206-8B71-0B25715FBE7F}"/>
              </a:ext>
            </a:extLst>
          </p:cNvPr>
          <p:cNvSpPr txBox="1"/>
          <p:nvPr/>
        </p:nvSpPr>
        <p:spPr>
          <a:xfrm>
            <a:off x="457200" y="3429000"/>
            <a:ext cx="3962400" cy="2862322"/>
          </a:xfrm>
          <a:prstGeom prst="rect">
            <a:avLst/>
          </a:prstGeom>
          <a:solidFill>
            <a:schemeClr val="tx1"/>
          </a:solidFill>
        </p:spPr>
        <p:txBody>
          <a:bodyPr wrap="square" rtlCol="0">
            <a:spAutoFit/>
          </a:bodyPr>
          <a:lstStyle/>
          <a:p>
            <a:pPr algn="ctr"/>
            <a:r>
              <a:rPr lang="en-US" sz="3600" dirty="0">
                <a:solidFill>
                  <a:srgbClr val="FFFF00"/>
                </a:solidFill>
                <a:latin typeface="Century Schoolbook" panose="02040604050505020304" pitchFamily="18" charset="0"/>
              </a:rPr>
              <a:t>The</a:t>
            </a:r>
            <a:br>
              <a:rPr lang="en-US" sz="3600" dirty="0">
                <a:solidFill>
                  <a:srgbClr val="FFFF00"/>
                </a:solidFill>
                <a:latin typeface="Century Schoolbook" panose="02040604050505020304" pitchFamily="18" charset="0"/>
              </a:rPr>
            </a:br>
            <a:r>
              <a:rPr lang="en-US" sz="3600" dirty="0">
                <a:solidFill>
                  <a:srgbClr val="FFFF00"/>
                </a:solidFill>
                <a:latin typeface="Century Schoolbook" panose="02040604050505020304" pitchFamily="18" charset="0"/>
              </a:rPr>
              <a:t>International Symbol for Radiation</a:t>
            </a:r>
          </a:p>
          <a:p>
            <a:pPr algn="ctr"/>
            <a:r>
              <a:rPr lang="en-US" sz="3600" dirty="0">
                <a:solidFill>
                  <a:srgbClr val="FFFF00"/>
                </a:solidFill>
                <a:latin typeface="Century Schoolbook" panose="02040604050505020304" pitchFamily="18" charset="0"/>
              </a:rPr>
              <a:t>(danger)</a:t>
            </a:r>
          </a:p>
        </p:txBody>
      </p:sp>
    </p:spTree>
    <p:extLst>
      <p:ext uri="{BB962C8B-B14F-4D97-AF65-F5344CB8AC3E}">
        <p14:creationId xmlns:p14="http://schemas.microsoft.com/office/powerpoint/2010/main" val="285395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lgebralab.org/img/5cb2c6e6-0c3d-4a4a-919a-30f7c103c41d.gif">
            <a:extLst>
              <a:ext uri="{FF2B5EF4-FFF2-40B4-BE49-F238E27FC236}">
                <a16:creationId xmlns:a16="http://schemas.microsoft.com/office/drawing/2014/main" id="{64D3F175-8389-460D-8627-40BF68823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8" r="22462" b="11469"/>
          <a:stretch/>
        </p:blipFill>
        <p:spPr bwMode="auto">
          <a:xfrm>
            <a:off x="5554394" y="1457832"/>
            <a:ext cx="3581400" cy="468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C6226EAD-0609-4167-A7B1-E7C62A0B4BDD}"/>
              </a:ext>
            </a:extLst>
          </p:cNvPr>
          <p:cNvSpPr txBox="1">
            <a:spLocks noChangeArrowheads="1"/>
          </p:cNvSpPr>
          <p:nvPr/>
        </p:nvSpPr>
        <p:spPr bwMode="auto">
          <a:xfrm>
            <a:off x="0" y="49369"/>
            <a:ext cx="473499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prstClr val="black"/>
                </a:solidFill>
              </a:rPr>
              <a:t>20.  </a:t>
            </a:r>
            <a:br>
              <a:rPr lang="en-US" altLang="en-US" sz="2800" dirty="0">
                <a:solidFill>
                  <a:prstClr val="black"/>
                </a:solidFill>
              </a:rPr>
            </a:br>
            <a:r>
              <a:rPr lang="en-US" altLang="en-US" sz="2800" dirty="0">
                <a:solidFill>
                  <a:prstClr val="black"/>
                </a:solidFill>
              </a:rPr>
              <a:t>The </a:t>
            </a:r>
            <a:r>
              <a:rPr lang="en-US" altLang="en-US" sz="2800" dirty="0" err="1">
                <a:solidFill>
                  <a:prstClr val="black"/>
                </a:solidFill>
              </a:rPr>
              <a:t>Neutron</a:t>
            </a:r>
            <a:r>
              <a:rPr lang="en-US" altLang="en-US" sz="2800" dirty="0" err="1">
                <a:solidFill>
                  <a:srgbClr val="0000FF"/>
                </a:solidFill>
              </a:rPr>
              <a:t>:</a:t>
            </a:r>
            <a:r>
              <a:rPr lang="en-US" altLang="en-US" sz="2800" dirty="0" err="1">
                <a:solidFill>
                  <a:prstClr val="black"/>
                </a:solidFill>
              </a:rPr>
              <a:t>Proton</a:t>
            </a:r>
            <a:r>
              <a:rPr lang="en-US" altLang="en-US" sz="2800" dirty="0">
                <a:solidFill>
                  <a:prstClr val="black"/>
                </a:solidFill>
              </a:rPr>
              <a:t> ratio for</a:t>
            </a:r>
          </a:p>
          <a:p>
            <a:pPr fontAlgn="base">
              <a:spcBef>
                <a:spcPct val="0"/>
              </a:spcBef>
              <a:spcAft>
                <a:spcPct val="0"/>
              </a:spcAft>
            </a:pPr>
            <a:endParaRPr lang="en-US" altLang="en-US" sz="2800" dirty="0">
              <a:solidFill>
                <a:prstClr val="black"/>
              </a:solidFill>
            </a:endParaRPr>
          </a:p>
          <a:p>
            <a:pPr fontAlgn="base">
              <a:spcBef>
                <a:spcPct val="0"/>
              </a:spcBef>
              <a:spcAft>
                <a:spcPct val="0"/>
              </a:spcAft>
            </a:pPr>
            <a:r>
              <a:rPr lang="en-US" altLang="en-US" sz="2800" dirty="0">
                <a:solidFill>
                  <a:prstClr val="black"/>
                </a:solidFill>
              </a:rPr>
              <a:t>     Small atoms: ~1</a:t>
            </a:r>
            <a:r>
              <a:rPr lang="en-US" altLang="en-US" sz="2800" b="1" dirty="0">
                <a:solidFill>
                  <a:srgbClr val="0000FF"/>
                </a:solidFill>
              </a:rPr>
              <a:t>:</a:t>
            </a:r>
            <a:r>
              <a:rPr lang="en-US" altLang="en-US" sz="2800" dirty="0">
                <a:solidFill>
                  <a:prstClr val="black"/>
                </a:solidFill>
              </a:rPr>
              <a:t>1 </a:t>
            </a:r>
          </a:p>
          <a:p>
            <a:pPr fontAlgn="base">
              <a:spcBef>
                <a:spcPct val="0"/>
              </a:spcBef>
              <a:spcAft>
                <a:spcPct val="0"/>
              </a:spcAft>
            </a:pPr>
            <a:endParaRPr lang="en-US" altLang="en-US" sz="2800" dirty="0">
              <a:solidFill>
                <a:prstClr val="black"/>
              </a:solidFill>
            </a:endParaRPr>
          </a:p>
          <a:p>
            <a:pPr fontAlgn="base">
              <a:spcBef>
                <a:spcPct val="0"/>
              </a:spcBef>
              <a:spcAft>
                <a:spcPct val="0"/>
              </a:spcAft>
            </a:pPr>
            <a:r>
              <a:rPr lang="en-US" altLang="en-US" sz="2800" dirty="0">
                <a:solidFill>
                  <a:prstClr val="black"/>
                </a:solidFill>
              </a:rPr>
              <a:t>     Larger atoms: ~1½ n°</a:t>
            </a:r>
            <a:r>
              <a:rPr lang="en-US" altLang="en-US" sz="2800" b="1" dirty="0">
                <a:solidFill>
                  <a:srgbClr val="0000FF"/>
                </a:solidFill>
              </a:rPr>
              <a:t>:</a:t>
            </a:r>
            <a:r>
              <a:rPr lang="en-US" altLang="en-US" sz="2800" dirty="0">
                <a:solidFill>
                  <a:prstClr val="black"/>
                </a:solidFill>
              </a:rPr>
              <a:t>1p</a:t>
            </a:r>
            <a:r>
              <a:rPr lang="en-US" altLang="en-US" sz="2800" baseline="30000" dirty="0">
                <a:solidFill>
                  <a:prstClr val="black"/>
                </a:solidFill>
              </a:rPr>
              <a:t>+1</a:t>
            </a:r>
            <a:r>
              <a:rPr lang="en-US" altLang="en-US" sz="2800" dirty="0">
                <a:solidFill>
                  <a:prstClr val="black"/>
                </a:solidFill>
              </a:rPr>
              <a:t> </a:t>
            </a:r>
            <a:br>
              <a:rPr lang="en-US" altLang="en-US" sz="2800" dirty="0">
                <a:solidFill>
                  <a:prstClr val="black"/>
                </a:solidFill>
              </a:rPr>
            </a:br>
            <a:endParaRPr lang="en-US" altLang="en-US" sz="2800" dirty="0">
              <a:solidFill>
                <a:prstClr val="black"/>
              </a:solidFill>
            </a:endParaRPr>
          </a:p>
          <a:p>
            <a:pPr fontAlgn="base">
              <a:spcBef>
                <a:spcPct val="0"/>
              </a:spcBef>
              <a:spcAft>
                <a:spcPct val="0"/>
              </a:spcAft>
            </a:pPr>
            <a:r>
              <a:rPr lang="en-US" altLang="en-US" sz="4000" dirty="0">
                <a:solidFill>
                  <a:srgbClr val="FF0000"/>
                </a:solidFill>
                <a:latin typeface="Times New Roman" panose="02020603050405020304" pitchFamily="18" charset="0"/>
                <a:cs typeface="Times New Roman" panose="02020603050405020304" pitchFamily="18" charset="0"/>
              </a:rPr>
              <a:t>All nuclei with ratios outside this band are unstable, and that’s what we’ll look at during nuclear chem.</a:t>
            </a:r>
          </a:p>
        </p:txBody>
      </p:sp>
      <p:sp>
        <p:nvSpPr>
          <p:cNvPr id="4" name="TextBox 3">
            <a:extLst>
              <a:ext uri="{FF2B5EF4-FFF2-40B4-BE49-F238E27FC236}">
                <a16:creationId xmlns:a16="http://schemas.microsoft.com/office/drawing/2014/main" id="{D29A2A9D-9A9F-45C1-ADAE-FE64205F7456}"/>
              </a:ext>
            </a:extLst>
          </p:cNvPr>
          <p:cNvSpPr txBox="1"/>
          <p:nvPr/>
        </p:nvSpPr>
        <p:spPr>
          <a:xfrm>
            <a:off x="5105400" y="381000"/>
            <a:ext cx="3886200" cy="830997"/>
          </a:xfrm>
          <a:prstGeom prst="rect">
            <a:avLst/>
          </a:prstGeom>
          <a:noFill/>
          <a:ln w="12700">
            <a:solidFill>
              <a:srgbClr val="FF0000"/>
            </a:solidFill>
          </a:ln>
        </p:spPr>
        <p:txBody>
          <a:bodyPr wrap="square" rtlCol="0">
            <a:spAutoFit/>
          </a:bodyPr>
          <a:lstStyle/>
          <a:p>
            <a:pPr algn="ctr" fontAlgn="base">
              <a:spcBef>
                <a:spcPct val="0"/>
              </a:spcBef>
              <a:spcAft>
                <a:spcPct val="0"/>
              </a:spcAft>
            </a:pPr>
            <a:r>
              <a:rPr lang="en-US" sz="2400" dirty="0">
                <a:solidFill>
                  <a:srgbClr val="FF0000"/>
                </a:solidFill>
                <a:latin typeface="Comic Sans MS" panose="030F0702030302020204" pitchFamily="66" charset="0"/>
              </a:rPr>
              <a:t>Band of Stable </a:t>
            </a:r>
            <a:br>
              <a:rPr 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neutron</a:t>
            </a:r>
            <a:r>
              <a:rPr lang="en-US" altLang="en-US" sz="2400" dirty="0">
                <a:solidFill>
                  <a:srgbClr val="FF0000"/>
                </a:solidFill>
                <a:latin typeface="Comic Sans MS" panose="030F0702030302020204" pitchFamily="66" charset="0"/>
                <a:cs typeface="Calibri"/>
              </a:rPr>
              <a:t> : proton  ratios</a:t>
            </a:r>
            <a:endParaRPr lang="en-US" sz="2400" dirty="0">
              <a:solidFill>
                <a:srgbClr val="FF0000"/>
              </a:solidFill>
              <a:latin typeface="Comic Sans MS" panose="030F0702030302020204" pitchFamily="66" charset="0"/>
            </a:endParaRPr>
          </a:p>
        </p:txBody>
      </p:sp>
      <p:cxnSp>
        <p:nvCxnSpPr>
          <p:cNvPr id="5" name="Straight Arrow Connector 4">
            <a:extLst>
              <a:ext uri="{FF2B5EF4-FFF2-40B4-BE49-F238E27FC236}">
                <a16:creationId xmlns:a16="http://schemas.microsoft.com/office/drawing/2014/main" id="{AEC8CB9D-F33B-4F42-9511-0E0BBBF56352}"/>
              </a:ext>
            </a:extLst>
          </p:cNvPr>
          <p:cNvCxnSpPr/>
          <p:nvPr/>
        </p:nvCxnSpPr>
        <p:spPr>
          <a:xfrm>
            <a:off x="6501450" y="1211997"/>
            <a:ext cx="1094100" cy="1759803"/>
          </a:xfrm>
          <a:prstGeom prst="straightConnector1">
            <a:avLst/>
          </a:prstGeom>
          <a:ln w="38100">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4603EF3-AE59-433D-A087-69E8C496D571}"/>
              </a:ext>
            </a:extLst>
          </p:cNvPr>
          <p:cNvSpPr txBox="1"/>
          <p:nvPr/>
        </p:nvSpPr>
        <p:spPr>
          <a:xfrm>
            <a:off x="4734998" y="3429000"/>
            <a:ext cx="821740" cy="584775"/>
          </a:xfrm>
          <a:prstGeom prst="rect">
            <a:avLst/>
          </a:prstGeom>
          <a:noFill/>
        </p:spPr>
        <p:txBody>
          <a:bodyPr wrap="square" rtlCol="0">
            <a:spAutoFit/>
          </a:bodyPr>
          <a:lstStyle/>
          <a:p>
            <a:r>
              <a:rPr lang="en-US" sz="3200" dirty="0">
                <a:latin typeface="+mj-lt"/>
              </a:rPr>
              <a:t>#n</a:t>
            </a:r>
            <a:r>
              <a:rPr lang="en-US" sz="3200" dirty="0">
                <a:latin typeface="+mj-lt"/>
                <a:ea typeface="Verdana" panose="020B0604030504040204" pitchFamily="34" charset="0"/>
              </a:rPr>
              <a:t>°</a:t>
            </a:r>
            <a:endParaRPr lang="en-US" sz="3200" dirty="0">
              <a:latin typeface="+mj-lt"/>
            </a:endParaRPr>
          </a:p>
        </p:txBody>
      </p:sp>
      <p:sp>
        <p:nvSpPr>
          <p:cNvPr id="7" name="TextBox 6">
            <a:extLst>
              <a:ext uri="{FF2B5EF4-FFF2-40B4-BE49-F238E27FC236}">
                <a16:creationId xmlns:a16="http://schemas.microsoft.com/office/drawing/2014/main" id="{805CD56B-89F1-4937-8C57-674F58CA82D5}"/>
              </a:ext>
            </a:extLst>
          </p:cNvPr>
          <p:cNvSpPr txBox="1"/>
          <p:nvPr/>
        </p:nvSpPr>
        <p:spPr>
          <a:xfrm>
            <a:off x="7329854" y="6184612"/>
            <a:ext cx="821740" cy="584775"/>
          </a:xfrm>
          <a:prstGeom prst="rect">
            <a:avLst/>
          </a:prstGeom>
          <a:noFill/>
        </p:spPr>
        <p:txBody>
          <a:bodyPr wrap="square" rtlCol="0">
            <a:spAutoFit/>
          </a:bodyPr>
          <a:lstStyle/>
          <a:p>
            <a:r>
              <a:rPr lang="en-US" sz="3200" dirty="0">
                <a:latin typeface="+mj-lt"/>
              </a:rPr>
              <a:t>#p</a:t>
            </a:r>
            <a:r>
              <a:rPr lang="en-US" sz="3200" baseline="30000" dirty="0">
                <a:latin typeface="+mj-lt"/>
                <a:ea typeface="Verdana" panose="020B0604030504040204" pitchFamily="34" charset="0"/>
              </a:rPr>
              <a:t>+</a:t>
            </a:r>
            <a:endParaRPr lang="en-US" sz="3200" baseline="30000" dirty="0">
              <a:latin typeface="+mj-lt"/>
            </a:endParaRPr>
          </a:p>
        </p:txBody>
      </p:sp>
      <p:sp>
        <p:nvSpPr>
          <p:cNvPr id="8" name="TextBox 7">
            <a:extLst>
              <a:ext uri="{FF2B5EF4-FFF2-40B4-BE49-F238E27FC236}">
                <a16:creationId xmlns:a16="http://schemas.microsoft.com/office/drawing/2014/main" id="{E85DBD90-084A-4D57-937E-3EE0AC0BC291}"/>
              </a:ext>
            </a:extLst>
          </p:cNvPr>
          <p:cNvSpPr txBox="1"/>
          <p:nvPr/>
        </p:nvSpPr>
        <p:spPr>
          <a:xfrm>
            <a:off x="8580730" y="3121421"/>
            <a:ext cx="821740" cy="461665"/>
          </a:xfrm>
          <a:prstGeom prst="rect">
            <a:avLst/>
          </a:prstGeom>
          <a:noFill/>
        </p:spPr>
        <p:txBody>
          <a:bodyPr wrap="square" rtlCol="0">
            <a:spAutoFit/>
          </a:bodyPr>
          <a:lstStyle/>
          <a:p>
            <a:r>
              <a:rPr lang="en-US" sz="2400" dirty="0">
                <a:latin typeface="+mj-lt"/>
              </a:rPr>
              <a:t>1:1</a:t>
            </a:r>
          </a:p>
        </p:txBody>
      </p:sp>
    </p:spTree>
    <p:extLst>
      <p:ext uri="{BB962C8B-B14F-4D97-AF65-F5344CB8AC3E}">
        <p14:creationId xmlns:p14="http://schemas.microsoft.com/office/powerpoint/2010/main" val="3516495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5476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Table O   </a:t>
            </a:r>
            <a:r>
              <a:rPr lang="en-US" sz="2800" dirty="0">
                <a:solidFill>
                  <a:srgbClr val="FF0000"/>
                </a:solidFill>
                <a:latin typeface="Times New Roman" panose="02020603050405020304" pitchFamily="18" charset="0"/>
                <a:cs typeface="Times New Roman" panose="02020603050405020304" pitchFamily="18" charset="0"/>
              </a:rPr>
              <a:t>Table O lists all of the radioactive particles we need </a:t>
            </a:r>
            <a:endParaRPr lang="en-US" sz="2000" dirty="0">
              <a:solidFill>
                <a:srgbClr val="FF0000"/>
              </a:solidFill>
              <a:latin typeface="Times New Roman" panose="02020603050405020304" pitchFamily="18" charset="0"/>
              <a:cs typeface="Times New Roman" panose="02020603050405020304" pitchFamily="18" charset="0"/>
            </a:endParaRPr>
          </a:p>
          <a:p>
            <a:br>
              <a:rPr lang="en-US" sz="2000" dirty="0">
                <a:solidFill>
                  <a:srgbClr val="FF0000"/>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Radioactive emission is mostly particles, but can be energy as well.  The radiation that we need to familiarize ourselves with is in Table O.  </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001F57-435B-4AC6-A8FF-0CF279C97B09}"/>
              </a:ext>
            </a:extLst>
          </p:cNvPr>
          <p:cNvPicPr>
            <a:picLocks noChangeAspect="1"/>
          </p:cNvPicPr>
          <p:nvPr/>
        </p:nvPicPr>
        <p:blipFill rotWithShape="1">
          <a:blip r:embed="rId2">
            <a:extLst>
              <a:ext uri="{28A0092B-C50C-407E-A947-70E740481C1C}">
                <a14:useLocalDpi xmlns:a14="http://schemas.microsoft.com/office/drawing/2010/main" val="0"/>
              </a:ext>
            </a:extLst>
          </a:blip>
          <a:srcRect l="6666" t="5147" r="8889" b="5626"/>
          <a:stretch/>
        </p:blipFill>
        <p:spPr>
          <a:xfrm>
            <a:off x="1295400" y="2374232"/>
            <a:ext cx="6553200" cy="4483768"/>
          </a:xfrm>
          <a:prstGeom prst="rect">
            <a:avLst/>
          </a:prstGeom>
        </p:spPr>
      </p:pic>
    </p:spTree>
    <p:extLst>
      <p:ext uri="{BB962C8B-B14F-4D97-AF65-F5344CB8AC3E}">
        <p14:creationId xmlns:p14="http://schemas.microsoft.com/office/powerpoint/2010/main" val="236744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2493770027"/>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35460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1430862837"/>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328967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3ACD7-51F0-4BEF-ADED-2D241E0A671A}"/>
              </a:ext>
            </a:extLst>
          </p:cNvPr>
          <p:cNvSpPr txBox="1"/>
          <p:nvPr/>
        </p:nvSpPr>
        <p:spPr>
          <a:xfrm>
            <a:off x="0" y="0"/>
            <a:ext cx="9144000"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quick reminder…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Atoms have neutrons and protons in the nucleus, and the electrons fly around outside.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There are always the same number of protons as electrons (the positives = the negatives).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The ATOMIC NUMBER is the number of protons.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Atomic MASS in high school is measured in AMU’s.</a:t>
            </a:r>
          </a:p>
          <a:p>
            <a:r>
              <a:rPr lang="en-US" dirty="0">
                <a:latin typeface="Times New Roman" panose="02020603050405020304" pitchFamily="18" charset="0"/>
                <a:cs typeface="Times New Roman" panose="02020603050405020304" pitchFamily="18" charset="0"/>
              </a:rPr>
              <a:t>     Each proton = 1 AMU</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Each neutron = 1 AMU</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Atomic Mass = # protons PLUS # neutrons (in AMU)</a:t>
            </a:r>
          </a:p>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1026" name="Picture 2" descr="Atomic mass - Wikipedia">
            <a:extLst>
              <a:ext uri="{FF2B5EF4-FFF2-40B4-BE49-F238E27FC236}">
                <a16:creationId xmlns:a16="http://schemas.microsoft.com/office/drawing/2014/main" id="{81969A69-62FA-49AD-AFFF-E2E266AD7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124200"/>
            <a:ext cx="3062287" cy="346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2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2636023166"/>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pic>
        <p:nvPicPr>
          <p:cNvPr id="6" name="Picture 5">
            <a:extLst>
              <a:ext uri="{FF2B5EF4-FFF2-40B4-BE49-F238E27FC236}">
                <a16:creationId xmlns:a16="http://schemas.microsoft.com/office/drawing/2014/main" id="{F97AC382-4A26-4A7B-8E15-425CBF4C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5" y="2478941"/>
            <a:ext cx="1267002" cy="504895"/>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85863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2443815987"/>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STRONGEST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pic>
        <p:nvPicPr>
          <p:cNvPr id="6" name="Picture 5">
            <a:extLst>
              <a:ext uri="{FF2B5EF4-FFF2-40B4-BE49-F238E27FC236}">
                <a16:creationId xmlns:a16="http://schemas.microsoft.com/office/drawing/2014/main" id="{F97AC382-4A26-4A7B-8E15-425CBF4C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5" y="2478941"/>
            <a:ext cx="1267002" cy="504895"/>
          </a:xfrm>
          <a:prstGeom prst="rect">
            <a:avLst/>
          </a:prstGeom>
        </p:spPr>
      </p:pic>
      <p:pic>
        <p:nvPicPr>
          <p:cNvPr id="8" name="Picture 7">
            <a:extLst>
              <a:ext uri="{FF2B5EF4-FFF2-40B4-BE49-F238E27FC236}">
                <a16:creationId xmlns:a16="http://schemas.microsoft.com/office/drawing/2014/main" id="{1FE8F43D-E31F-46B3-BC3D-2DB8552A5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58" y="3429000"/>
            <a:ext cx="571580" cy="485843"/>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2968113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300498905"/>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pic>
        <p:nvPicPr>
          <p:cNvPr id="6" name="Picture 5">
            <a:extLst>
              <a:ext uri="{FF2B5EF4-FFF2-40B4-BE49-F238E27FC236}">
                <a16:creationId xmlns:a16="http://schemas.microsoft.com/office/drawing/2014/main" id="{F97AC382-4A26-4A7B-8E15-425CBF4C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5" y="2478941"/>
            <a:ext cx="1267002" cy="504895"/>
          </a:xfrm>
          <a:prstGeom prst="rect">
            <a:avLst/>
          </a:prstGeom>
        </p:spPr>
      </p:pic>
      <p:pic>
        <p:nvPicPr>
          <p:cNvPr id="8" name="Picture 7">
            <a:extLst>
              <a:ext uri="{FF2B5EF4-FFF2-40B4-BE49-F238E27FC236}">
                <a16:creationId xmlns:a16="http://schemas.microsoft.com/office/drawing/2014/main" id="{1FE8F43D-E31F-46B3-BC3D-2DB8552A5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58" y="3429000"/>
            <a:ext cx="571580" cy="485843"/>
          </a:xfrm>
          <a:prstGeom prst="rect">
            <a:avLst/>
          </a:prstGeom>
        </p:spPr>
      </p:pic>
      <p:pic>
        <p:nvPicPr>
          <p:cNvPr id="10" name="Picture 9">
            <a:extLst>
              <a:ext uri="{FF2B5EF4-FFF2-40B4-BE49-F238E27FC236}">
                <a16:creationId xmlns:a16="http://schemas.microsoft.com/office/drawing/2014/main" id="{317C2A8E-CE15-4257-A73C-384DBFF71545}"/>
              </a:ext>
            </a:extLst>
          </p:cNvPr>
          <p:cNvPicPr>
            <a:picLocks noChangeAspect="1"/>
          </p:cNvPicPr>
          <p:nvPr/>
        </p:nvPicPr>
        <p:blipFill rotWithShape="1">
          <a:blip r:embed="rId5">
            <a:extLst>
              <a:ext uri="{28A0092B-C50C-407E-A947-70E740481C1C}">
                <a14:useLocalDpi xmlns:a14="http://schemas.microsoft.com/office/drawing/2010/main" val="0"/>
              </a:ext>
            </a:extLst>
          </a:blip>
          <a:srcRect t="5555"/>
          <a:stretch/>
        </p:blipFill>
        <p:spPr>
          <a:xfrm>
            <a:off x="6124632" y="4349119"/>
            <a:ext cx="476316" cy="485844"/>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343775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3744777967"/>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4BFF"/>
                    </a:solidFill>
                  </a:tcPr>
                </a:tc>
                <a:tc>
                  <a:txBody>
                    <a:bodyPr/>
                    <a:lstStyle/>
                    <a:p>
                      <a:pPr algn="ctr"/>
                      <a:r>
                        <a:rPr lang="en-US" sz="2400" dirty="0">
                          <a:solidFill>
                            <a:srgbClr val="7030A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7030A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rgbClr val="7030A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7030A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pic>
        <p:nvPicPr>
          <p:cNvPr id="6" name="Picture 5">
            <a:extLst>
              <a:ext uri="{FF2B5EF4-FFF2-40B4-BE49-F238E27FC236}">
                <a16:creationId xmlns:a16="http://schemas.microsoft.com/office/drawing/2014/main" id="{F97AC382-4A26-4A7B-8E15-425CBF4C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5" y="2478941"/>
            <a:ext cx="1267002" cy="504895"/>
          </a:xfrm>
          <a:prstGeom prst="rect">
            <a:avLst/>
          </a:prstGeom>
        </p:spPr>
      </p:pic>
      <p:pic>
        <p:nvPicPr>
          <p:cNvPr id="8" name="Picture 7">
            <a:extLst>
              <a:ext uri="{FF2B5EF4-FFF2-40B4-BE49-F238E27FC236}">
                <a16:creationId xmlns:a16="http://schemas.microsoft.com/office/drawing/2014/main" id="{1FE8F43D-E31F-46B3-BC3D-2DB8552A5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58" y="3429000"/>
            <a:ext cx="571580" cy="485843"/>
          </a:xfrm>
          <a:prstGeom prst="rect">
            <a:avLst/>
          </a:prstGeom>
        </p:spPr>
      </p:pic>
      <p:pic>
        <p:nvPicPr>
          <p:cNvPr id="10" name="Picture 9">
            <a:extLst>
              <a:ext uri="{FF2B5EF4-FFF2-40B4-BE49-F238E27FC236}">
                <a16:creationId xmlns:a16="http://schemas.microsoft.com/office/drawing/2014/main" id="{317C2A8E-CE15-4257-A73C-384DBFF71545}"/>
              </a:ext>
            </a:extLst>
          </p:cNvPr>
          <p:cNvPicPr>
            <a:picLocks noChangeAspect="1"/>
          </p:cNvPicPr>
          <p:nvPr/>
        </p:nvPicPr>
        <p:blipFill rotWithShape="1">
          <a:blip r:embed="rId5">
            <a:extLst>
              <a:ext uri="{28A0092B-C50C-407E-A947-70E740481C1C}">
                <a14:useLocalDpi xmlns:a14="http://schemas.microsoft.com/office/drawing/2010/main" val="0"/>
              </a:ext>
            </a:extLst>
          </a:blip>
          <a:srcRect t="5555"/>
          <a:stretch/>
        </p:blipFill>
        <p:spPr>
          <a:xfrm>
            <a:off x="6124632" y="4349119"/>
            <a:ext cx="476316" cy="485844"/>
          </a:xfrm>
          <a:prstGeom prst="rect">
            <a:avLst/>
          </a:prstGeom>
        </p:spPr>
      </p:pic>
      <p:pic>
        <p:nvPicPr>
          <p:cNvPr id="12" name="Picture 11">
            <a:extLst>
              <a:ext uri="{FF2B5EF4-FFF2-40B4-BE49-F238E27FC236}">
                <a16:creationId xmlns:a16="http://schemas.microsoft.com/office/drawing/2014/main" id="{CD684AD0-3D2A-4D0F-B46E-5D77A4D90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7395" y="5334000"/>
            <a:ext cx="1190791" cy="438211"/>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1164128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2E9A05-FC63-494D-AA74-6F8A7705BBC8}"/>
              </a:ext>
            </a:extLst>
          </p:cNvPr>
          <p:cNvGraphicFramePr>
            <a:graphicFrameLocks noGrp="1"/>
          </p:cNvGraphicFramePr>
          <p:nvPr>
            <p:extLst>
              <p:ext uri="{D42A27DB-BD31-4B8C-83A1-F6EECF244321}">
                <p14:modId xmlns:p14="http://schemas.microsoft.com/office/powerpoint/2010/main" val="1334678158"/>
              </p:ext>
            </p:extLst>
          </p:nvPr>
        </p:nvGraphicFramePr>
        <p:xfrm>
          <a:off x="0" y="457200"/>
          <a:ext cx="9144000" cy="640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8641860"/>
                    </a:ext>
                  </a:extLst>
                </a:gridCol>
                <a:gridCol w="1828800">
                  <a:extLst>
                    <a:ext uri="{9D8B030D-6E8A-4147-A177-3AD203B41FA5}">
                      <a16:colId xmlns:a16="http://schemas.microsoft.com/office/drawing/2014/main" val="1504575785"/>
                    </a:ext>
                  </a:extLst>
                </a:gridCol>
                <a:gridCol w="1828800">
                  <a:extLst>
                    <a:ext uri="{9D8B030D-6E8A-4147-A177-3AD203B41FA5}">
                      <a16:colId xmlns:a16="http://schemas.microsoft.com/office/drawing/2014/main" val="1150109624"/>
                    </a:ext>
                  </a:extLst>
                </a:gridCol>
                <a:gridCol w="1828800">
                  <a:extLst>
                    <a:ext uri="{9D8B030D-6E8A-4147-A177-3AD203B41FA5}">
                      <a16:colId xmlns:a16="http://schemas.microsoft.com/office/drawing/2014/main" val="2457752340"/>
                    </a:ext>
                  </a:extLst>
                </a:gridCol>
                <a:gridCol w="1828800">
                  <a:extLst>
                    <a:ext uri="{9D8B030D-6E8A-4147-A177-3AD203B41FA5}">
                      <a16:colId xmlns:a16="http://schemas.microsoft.com/office/drawing/2014/main" val="2036538875"/>
                    </a:ext>
                  </a:extLst>
                </a:gridCol>
              </a:tblGrid>
              <a:tr h="914400">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Penetrating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716197"/>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WEAKEST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541298"/>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210204"/>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STRONGEST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001140"/>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468305"/>
                  </a:ext>
                </a:extLst>
              </a:tr>
              <a:tr h="914400">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4BFF"/>
                    </a:solidFill>
                  </a:tcPr>
                </a:tc>
                <a:tc>
                  <a:txBody>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1 AMU</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12074"/>
                  </a:ext>
                </a:extLst>
              </a:tr>
              <a:tr h="914400">
                <a:tc>
                  <a:txBody>
                    <a:bodyPr/>
                    <a:lstStyle/>
                    <a:p>
                      <a:pPr algn="ctr"/>
                      <a:r>
                        <a:rPr lang="en-US" sz="2400" dirty="0">
                          <a:solidFill>
                            <a:schemeClr val="bg1"/>
                          </a:solidFill>
                          <a:latin typeface="Times New Roman" panose="02020603050405020304" pitchFamily="18" charset="0"/>
                          <a:cs typeface="Times New Roman" panose="02020603050405020304" pitchFamily="18" charset="0"/>
                        </a:rPr>
                        <a:t>POSITRON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ZERO in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SIMILAR TO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670355"/>
                  </a:ext>
                </a:extLst>
              </a:tr>
            </a:tbl>
          </a:graphicData>
        </a:graphic>
      </p:graphicFrame>
      <p:pic>
        <p:nvPicPr>
          <p:cNvPr id="4" name="Picture 3">
            <a:extLst>
              <a:ext uri="{FF2B5EF4-FFF2-40B4-BE49-F238E27FC236}">
                <a16:creationId xmlns:a16="http://schemas.microsoft.com/office/drawing/2014/main" id="{951C13F5-5715-4163-B67F-725745C8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47" y="1603821"/>
            <a:ext cx="1590897" cy="457264"/>
          </a:xfrm>
          <a:prstGeom prst="rect">
            <a:avLst/>
          </a:prstGeom>
        </p:spPr>
      </p:pic>
      <p:pic>
        <p:nvPicPr>
          <p:cNvPr id="6" name="Picture 5">
            <a:extLst>
              <a:ext uri="{FF2B5EF4-FFF2-40B4-BE49-F238E27FC236}">
                <a16:creationId xmlns:a16="http://schemas.microsoft.com/office/drawing/2014/main" id="{F97AC382-4A26-4A7B-8E15-425CBF4C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5" y="2478941"/>
            <a:ext cx="1267002" cy="504895"/>
          </a:xfrm>
          <a:prstGeom prst="rect">
            <a:avLst/>
          </a:prstGeom>
        </p:spPr>
      </p:pic>
      <p:pic>
        <p:nvPicPr>
          <p:cNvPr id="8" name="Picture 7">
            <a:extLst>
              <a:ext uri="{FF2B5EF4-FFF2-40B4-BE49-F238E27FC236}">
                <a16:creationId xmlns:a16="http://schemas.microsoft.com/office/drawing/2014/main" id="{1FE8F43D-E31F-46B3-BC3D-2DB8552A5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58" y="3429000"/>
            <a:ext cx="571580" cy="485843"/>
          </a:xfrm>
          <a:prstGeom prst="rect">
            <a:avLst/>
          </a:prstGeom>
        </p:spPr>
      </p:pic>
      <p:pic>
        <p:nvPicPr>
          <p:cNvPr id="10" name="Picture 9">
            <a:extLst>
              <a:ext uri="{FF2B5EF4-FFF2-40B4-BE49-F238E27FC236}">
                <a16:creationId xmlns:a16="http://schemas.microsoft.com/office/drawing/2014/main" id="{317C2A8E-CE15-4257-A73C-384DBFF71545}"/>
              </a:ext>
            </a:extLst>
          </p:cNvPr>
          <p:cNvPicPr>
            <a:picLocks noChangeAspect="1"/>
          </p:cNvPicPr>
          <p:nvPr/>
        </p:nvPicPr>
        <p:blipFill rotWithShape="1">
          <a:blip r:embed="rId5">
            <a:extLst>
              <a:ext uri="{28A0092B-C50C-407E-A947-70E740481C1C}">
                <a14:useLocalDpi xmlns:a14="http://schemas.microsoft.com/office/drawing/2010/main" val="0"/>
              </a:ext>
            </a:extLst>
          </a:blip>
          <a:srcRect t="5555"/>
          <a:stretch/>
        </p:blipFill>
        <p:spPr>
          <a:xfrm>
            <a:off x="6124632" y="4349119"/>
            <a:ext cx="476316" cy="485844"/>
          </a:xfrm>
          <a:prstGeom prst="rect">
            <a:avLst/>
          </a:prstGeom>
        </p:spPr>
      </p:pic>
      <p:pic>
        <p:nvPicPr>
          <p:cNvPr id="12" name="Picture 11">
            <a:extLst>
              <a:ext uri="{FF2B5EF4-FFF2-40B4-BE49-F238E27FC236}">
                <a16:creationId xmlns:a16="http://schemas.microsoft.com/office/drawing/2014/main" id="{CD684AD0-3D2A-4D0F-B46E-5D77A4D90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7395" y="5334000"/>
            <a:ext cx="1190791" cy="438211"/>
          </a:xfrm>
          <a:prstGeom prst="rect">
            <a:avLst/>
          </a:prstGeom>
        </p:spPr>
      </p:pic>
      <p:pic>
        <p:nvPicPr>
          <p:cNvPr id="14" name="Picture 13">
            <a:extLst>
              <a:ext uri="{FF2B5EF4-FFF2-40B4-BE49-F238E27FC236}">
                <a16:creationId xmlns:a16="http://schemas.microsoft.com/office/drawing/2014/main" id="{D9601C1E-2AD4-421F-96E1-8157CCAC5E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7395" y="6176931"/>
            <a:ext cx="1305107" cy="447737"/>
          </a:xfrm>
          <a:prstGeom prst="rect">
            <a:avLst/>
          </a:prstGeom>
        </p:spPr>
      </p:pic>
      <p:sp>
        <p:nvSpPr>
          <p:cNvPr id="15" name="TextBox 14">
            <a:extLst>
              <a:ext uri="{FF2B5EF4-FFF2-40B4-BE49-F238E27FC236}">
                <a16:creationId xmlns:a16="http://schemas.microsoft.com/office/drawing/2014/main" id="{ACC19415-CDC9-4DEF-AA0C-AFF8864829F3}"/>
              </a:ext>
            </a:extLst>
          </p:cNvPr>
          <p:cNvSpPr txBox="1"/>
          <p:nvPr/>
        </p:nvSpPr>
        <p:spPr>
          <a:xfrm>
            <a:off x="0" y="0"/>
            <a:ext cx="91440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21.  FILL IN THIS CHART about RADIOACTIVE PARTICLES and energy.</a:t>
            </a:r>
          </a:p>
        </p:txBody>
      </p:sp>
    </p:spTree>
    <p:extLst>
      <p:ext uri="{BB962C8B-B14F-4D97-AF65-F5344CB8AC3E}">
        <p14:creationId xmlns:p14="http://schemas.microsoft.com/office/powerpoint/2010/main" val="1316329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diation penetrating power">
            <a:extLst>
              <a:ext uri="{FF2B5EF4-FFF2-40B4-BE49-F238E27FC236}">
                <a16:creationId xmlns:a16="http://schemas.microsoft.com/office/drawing/2014/main" id="{DD8F186B-8BE5-401E-ADBA-2B9B89DC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2057400"/>
            <a:ext cx="912706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5ACB71-6CFC-45A8-A771-AB072DC7639F}"/>
              </a:ext>
            </a:extLst>
          </p:cNvPr>
          <p:cNvSpPr txBox="1"/>
          <p:nvPr/>
        </p:nvSpPr>
        <p:spPr>
          <a:xfrm>
            <a:off x="152400" y="228600"/>
            <a:ext cx="8458200" cy="1077218"/>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22.  Can you be protected from RADIATION?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What stops different kinds of radiation?</a:t>
            </a:r>
          </a:p>
        </p:txBody>
      </p:sp>
    </p:spTree>
    <p:extLst>
      <p:ext uri="{BB962C8B-B14F-4D97-AF65-F5344CB8AC3E}">
        <p14:creationId xmlns:p14="http://schemas.microsoft.com/office/powerpoint/2010/main" val="361883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diation penetrating power">
            <a:extLst>
              <a:ext uri="{FF2B5EF4-FFF2-40B4-BE49-F238E27FC236}">
                <a16:creationId xmlns:a16="http://schemas.microsoft.com/office/drawing/2014/main" id="{DD8F186B-8BE5-401E-ADBA-2B9B89DC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2057400"/>
            <a:ext cx="912706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5ACB71-6CFC-45A8-A771-AB072DC7639F}"/>
              </a:ext>
            </a:extLst>
          </p:cNvPr>
          <p:cNvSpPr txBox="1"/>
          <p:nvPr/>
        </p:nvSpPr>
        <p:spPr>
          <a:xfrm>
            <a:off x="152400" y="228600"/>
            <a:ext cx="8458200" cy="1077218"/>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22.  Can you be protected from RADIATION?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What stops different kinds of radiation?</a:t>
            </a:r>
          </a:p>
        </p:txBody>
      </p:sp>
      <p:sp>
        <p:nvSpPr>
          <p:cNvPr id="3" name="TextBox 2">
            <a:extLst>
              <a:ext uri="{FF2B5EF4-FFF2-40B4-BE49-F238E27FC236}">
                <a16:creationId xmlns:a16="http://schemas.microsoft.com/office/drawing/2014/main" id="{A1DFC9BA-EB1E-45A0-8F1B-B198C14B48AC}"/>
              </a:ext>
            </a:extLst>
          </p:cNvPr>
          <p:cNvSpPr txBox="1"/>
          <p:nvPr/>
        </p:nvSpPr>
        <p:spPr>
          <a:xfrm>
            <a:off x="16933" y="5943600"/>
            <a:ext cx="9127067" cy="830997"/>
          </a:xfrm>
          <a:prstGeom prst="rect">
            <a:avLst/>
          </a:prstGeom>
          <a:noFill/>
        </p:spPr>
        <p:txBody>
          <a:bodyPr wrap="square" rtlCol="0">
            <a:spAutoFit/>
          </a:bodyPr>
          <a:lstStyle/>
          <a:p>
            <a:r>
              <a:rPr lang="en-US" sz="2400" dirty="0"/>
              <a:t>Different kinds of radiation have different PENETRATING POWER.  Nothing stops that GAMMA radiation, you can’t hide.  </a:t>
            </a:r>
          </a:p>
        </p:txBody>
      </p:sp>
    </p:spTree>
    <p:extLst>
      <p:ext uri="{BB962C8B-B14F-4D97-AF65-F5344CB8AC3E}">
        <p14:creationId xmlns:p14="http://schemas.microsoft.com/office/powerpoint/2010/main" val="2102645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adiation penetrating power">
            <a:extLst>
              <a:ext uri="{FF2B5EF4-FFF2-40B4-BE49-F238E27FC236}">
                <a16:creationId xmlns:a16="http://schemas.microsoft.com/office/drawing/2014/main" id="{D720AF20-27EE-4BE2-8F14-8F2F99320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391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A41991-1B78-4FC1-8609-C6A8FD5040F9}"/>
              </a:ext>
            </a:extLst>
          </p:cNvPr>
          <p:cNvSpPr txBox="1"/>
          <p:nvPr/>
        </p:nvSpPr>
        <p:spPr>
          <a:xfrm>
            <a:off x="0" y="0"/>
            <a:ext cx="914400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23.  What can stop neutrons?  </a:t>
            </a:r>
          </a:p>
        </p:txBody>
      </p:sp>
      <p:sp>
        <p:nvSpPr>
          <p:cNvPr id="3" name="TextBox 2">
            <a:extLst>
              <a:ext uri="{FF2B5EF4-FFF2-40B4-BE49-F238E27FC236}">
                <a16:creationId xmlns:a16="http://schemas.microsoft.com/office/drawing/2014/main" id="{67F60AFB-BB3E-4CC7-902E-B7F133AD57AF}"/>
              </a:ext>
            </a:extLst>
          </p:cNvPr>
          <p:cNvSpPr txBox="1"/>
          <p:nvPr/>
        </p:nvSpPr>
        <p:spPr>
          <a:xfrm>
            <a:off x="0" y="5943600"/>
            <a:ext cx="9144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24. What stops gamma radiation? </a:t>
            </a:r>
            <a:r>
              <a:rPr lang="en-US" sz="3600" dirty="0">
                <a:solidFill>
                  <a:srgbClr val="7030A0"/>
                </a:solidFill>
                <a:latin typeface="Times New Roman" panose="02020603050405020304" pitchFamily="18" charset="0"/>
                <a:cs typeface="Times New Roman" panose="02020603050405020304" pitchFamily="18" charset="0"/>
              </a:rPr>
              <a:t>Nothing.</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121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57873-54B4-4DE6-972D-D11A5A132881}"/>
              </a:ext>
            </a:extLst>
          </p:cNvPr>
          <p:cNvSpPr txBox="1"/>
          <p:nvPr/>
        </p:nvSpPr>
        <p:spPr>
          <a:xfrm>
            <a:off x="0" y="0"/>
            <a:ext cx="9144000" cy="5262979"/>
          </a:xfrm>
          <a:prstGeom prst="rect">
            <a:avLst/>
          </a:prstGeom>
          <a:noFill/>
        </p:spPr>
        <p:txBody>
          <a:bodyPr wrap="square" rtlCol="0">
            <a:spAutoFit/>
          </a:bodyPr>
          <a:lstStyle/>
          <a:p>
            <a:pPr marL="342900" indent="-342900">
              <a:buAutoNum type="arabicPeriod" startAt="25"/>
            </a:pPr>
            <a:r>
              <a:rPr lang="en-US" sz="4000" dirty="0">
                <a:latin typeface="Times New Roman" panose="02020603050405020304" pitchFamily="18" charset="0"/>
                <a:cs typeface="Times New Roman" panose="02020603050405020304" pitchFamily="18" charset="0"/>
              </a:rPr>
              <a:t>  Radiation is emitted by unstable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isotopes in an attempt to obtain a more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stable neutron to proton ratio in the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nucleus.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pPr marL="342900" indent="-342900">
              <a:buAutoNum type="arabicPeriod" startAt="25"/>
            </a:pPr>
            <a:r>
              <a:rPr lang="en-US" sz="4000" dirty="0">
                <a:solidFill>
                  <a:srgbClr val="0000FF"/>
                </a:solidFill>
                <a:latin typeface="Times New Roman" panose="02020603050405020304" pitchFamily="18" charset="0"/>
                <a:cs typeface="Times New Roman" panose="02020603050405020304" pitchFamily="18" charset="0"/>
              </a:rPr>
              <a:t>  Emitting different types of radiation  </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changes that ratio in different ways.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96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57873-54B4-4DE6-972D-D11A5A132881}"/>
              </a:ext>
            </a:extLst>
          </p:cNvPr>
          <p:cNvSpPr txBox="1"/>
          <p:nvPr/>
        </p:nvSpPr>
        <p:spPr>
          <a:xfrm>
            <a:off x="0" y="0"/>
            <a:ext cx="9144000" cy="5016758"/>
          </a:xfrm>
          <a:prstGeom prst="rect">
            <a:avLst/>
          </a:prstGeom>
          <a:noFill/>
        </p:spPr>
        <p:txBody>
          <a:bodyPr wrap="square" rtlCol="0">
            <a:spAutoFit/>
          </a:bodyPr>
          <a:lstStyle/>
          <a:p>
            <a:r>
              <a:rPr lang="en-US" sz="3200" dirty="0">
                <a:solidFill>
                  <a:srgbClr val="FF0000"/>
                </a:solidFill>
                <a:latin typeface="Comic Sans MS" panose="030F0702030302020204" pitchFamily="66" charset="0"/>
                <a:cs typeface="Times New Roman" panose="02020603050405020304" pitchFamily="18" charset="0"/>
              </a:rPr>
              <a:t>27.  Some isotopes make one change, or emit</a:t>
            </a:r>
            <a:br>
              <a:rPr lang="en-US" sz="3200" dirty="0">
                <a:solidFill>
                  <a:srgbClr val="FF0000"/>
                </a:solidFill>
                <a:latin typeface="Comic Sans MS" panose="030F0702030302020204" pitchFamily="66" charset="0"/>
                <a:cs typeface="Times New Roman" panose="02020603050405020304" pitchFamily="18" charset="0"/>
              </a:rPr>
            </a:br>
            <a:r>
              <a:rPr lang="en-US" sz="3200" dirty="0">
                <a:solidFill>
                  <a:srgbClr val="FF0000"/>
                </a:solidFill>
                <a:latin typeface="Comic Sans MS" panose="030F0702030302020204" pitchFamily="66" charset="0"/>
                <a:cs typeface="Times New Roman" panose="02020603050405020304" pitchFamily="18" charset="0"/>
              </a:rPr>
              <a:t>       radiation once, and they become stable.</a:t>
            </a:r>
            <a:br>
              <a:rPr lang="en-US" sz="3200" dirty="0">
                <a:latin typeface="Comic Sans MS" panose="030F0702030302020204" pitchFamily="66" charset="0"/>
                <a:cs typeface="Times New Roman" panose="02020603050405020304" pitchFamily="18" charset="0"/>
              </a:rPr>
            </a:br>
            <a:endParaRPr lang="en-US" sz="3200" dirty="0">
              <a:latin typeface="Comic Sans MS" panose="030F0702030302020204" pitchFamily="66" charset="0"/>
              <a:cs typeface="Times New Roman" panose="02020603050405020304" pitchFamily="18" charset="0"/>
            </a:endParaRPr>
          </a:p>
          <a:p>
            <a:r>
              <a:rPr lang="en-US" sz="3200" dirty="0">
                <a:latin typeface="Comic Sans MS" panose="030F0702030302020204" pitchFamily="66" charset="0"/>
                <a:cs typeface="Times New Roman" panose="02020603050405020304" pitchFamily="18" charset="0"/>
              </a:rPr>
              <a:t>28.  Some isotopes make 2 or more different</a:t>
            </a:r>
            <a:br>
              <a:rPr lang="en-US" sz="3200" dirty="0">
                <a:latin typeface="Comic Sans MS" panose="030F0702030302020204" pitchFamily="66" charset="0"/>
                <a:cs typeface="Times New Roman" panose="02020603050405020304" pitchFamily="18" charset="0"/>
              </a:rPr>
            </a:br>
            <a:r>
              <a:rPr lang="en-US" sz="3200" dirty="0">
                <a:latin typeface="Comic Sans MS" panose="030F0702030302020204" pitchFamily="66" charset="0"/>
                <a:cs typeface="Times New Roman" panose="02020603050405020304" pitchFamily="18" charset="0"/>
              </a:rPr>
              <a:t>       radioactive particles – in two or more </a:t>
            </a:r>
            <a:br>
              <a:rPr lang="en-US" sz="3200" dirty="0">
                <a:latin typeface="Comic Sans MS" panose="030F0702030302020204" pitchFamily="66" charset="0"/>
                <a:cs typeface="Times New Roman" panose="02020603050405020304" pitchFamily="18" charset="0"/>
              </a:rPr>
            </a:br>
            <a:r>
              <a:rPr lang="en-US" sz="3200" dirty="0">
                <a:latin typeface="Comic Sans MS" panose="030F0702030302020204" pitchFamily="66" charset="0"/>
                <a:cs typeface="Times New Roman" panose="02020603050405020304" pitchFamily="18" charset="0"/>
              </a:rPr>
              <a:t>       steps, before they get stable.  </a:t>
            </a:r>
            <a:br>
              <a:rPr lang="en-US" sz="3200" dirty="0">
                <a:latin typeface="Comic Sans MS" panose="030F0702030302020204" pitchFamily="66" charset="0"/>
                <a:cs typeface="Times New Roman" panose="02020603050405020304" pitchFamily="18" charset="0"/>
              </a:rPr>
            </a:br>
            <a:endParaRPr lang="en-US" sz="3200" dirty="0">
              <a:latin typeface="Comic Sans MS" panose="030F0702030302020204" pitchFamily="66" charset="0"/>
              <a:cs typeface="Times New Roman" panose="02020603050405020304" pitchFamily="18" charset="0"/>
            </a:endParaRPr>
          </a:p>
          <a:p>
            <a:r>
              <a:rPr lang="en-US" sz="3200" dirty="0">
                <a:solidFill>
                  <a:srgbClr val="0000FF"/>
                </a:solidFill>
                <a:latin typeface="Comic Sans MS" panose="030F0702030302020204" pitchFamily="66" charset="0"/>
                <a:cs typeface="Times New Roman" panose="02020603050405020304" pitchFamily="18" charset="0"/>
              </a:rPr>
              <a:t>29.  The types of emissions, and the amount of</a:t>
            </a:r>
            <a:br>
              <a:rPr lang="en-US" sz="3200" dirty="0">
                <a:solidFill>
                  <a:srgbClr val="0000FF"/>
                </a:solidFill>
                <a:latin typeface="Comic Sans MS" panose="030F0702030302020204" pitchFamily="66" charset="0"/>
                <a:cs typeface="Times New Roman" panose="02020603050405020304" pitchFamily="18" charset="0"/>
              </a:rPr>
            </a:br>
            <a:r>
              <a:rPr lang="en-US" sz="3200" dirty="0">
                <a:solidFill>
                  <a:srgbClr val="0000FF"/>
                </a:solidFill>
                <a:latin typeface="Comic Sans MS" panose="030F0702030302020204" pitchFamily="66" charset="0"/>
                <a:cs typeface="Times New Roman" panose="02020603050405020304" pitchFamily="18" charset="0"/>
              </a:rPr>
              <a:t>       time it takes to emit this radiation,</a:t>
            </a:r>
            <a:br>
              <a:rPr lang="en-US" sz="3200" dirty="0">
                <a:solidFill>
                  <a:srgbClr val="0000FF"/>
                </a:solidFill>
                <a:latin typeface="Comic Sans MS" panose="030F0702030302020204" pitchFamily="66" charset="0"/>
                <a:cs typeface="Times New Roman" panose="02020603050405020304" pitchFamily="18" charset="0"/>
              </a:rPr>
            </a:br>
            <a:r>
              <a:rPr lang="en-US" sz="3200" dirty="0">
                <a:solidFill>
                  <a:srgbClr val="0000FF"/>
                </a:solidFill>
                <a:latin typeface="Comic Sans MS" panose="030F0702030302020204" pitchFamily="66" charset="0"/>
                <a:cs typeface="Times New Roman" panose="02020603050405020304" pitchFamily="18" charset="0"/>
              </a:rPr>
              <a:t>       is very well known to scientists.</a:t>
            </a:r>
            <a:r>
              <a:rPr lang="en-US" sz="3200" dirty="0">
                <a:latin typeface="Comic Sans MS" panose="030F0702030302020204" pitchFamily="66" charset="0"/>
                <a:cs typeface="Times New Roman" panose="02020603050405020304" pitchFamily="18" charset="0"/>
              </a:rPr>
              <a:t>  </a:t>
            </a:r>
            <a:endParaRPr lang="en-US" sz="20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19803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3ACD7-51F0-4BEF-ADED-2D241E0A671A}"/>
              </a:ext>
            </a:extLst>
          </p:cNvPr>
          <p:cNvSpPr txBox="1"/>
          <p:nvPr/>
        </p:nvSpPr>
        <p:spPr>
          <a:xfrm>
            <a:off x="0" y="0"/>
            <a:ext cx="9144000" cy="470898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Example…</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Mercury has mass of 201 AMU = (protons plus neutrons)   201</a:t>
            </a:r>
          </a:p>
          <a:p>
            <a:r>
              <a:rPr lang="en-US" sz="2400" dirty="0">
                <a:latin typeface="Times New Roman" panose="02020603050405020304" pitchFamily="18" charset="0"/>
                <a:cs typeface="Times New Roman" panose="02020603050405020304" pitchFamily="18" charset="0"/>
              </a:rPr>
              <a:t>                                                            minus 80 protons     </a:t>
            </a:r>
            <a:r>
              <a:rPr lang="en-US" sz="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- 80</a:t>
            </a:r>
          </a:p>
          <a:p>
            <a:r>
              <a:rPr lang="en-US" sz="2400" dirty="0">
                <a:latin typeface="Times New Roman" panose="02020603050405020304" pitchFamily="18" charset="0"/>
                <a:cs typeface="Times New Roman" panose="02020603050405020304" pitchFamily="18" charset="0"/>
              </a:rPr>
              <a:t>                                        equals the number of neutrons  </a:t>
            </a:r>
            <a:r>
              <a:rPr lang="en-US" sz="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121</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Since there are 80 positive protons, there are also 80 negative electrons</a:t>
            </a:r>
          </a:p>
          <a:p>
            <a:endParaRPr lang="en-US" sz="2400" dirty="0">
              <a:latin typeface="Times New Roman" panose="02020603050405020304" pitchFamily="18" charset="0"/>
              <a:cs typeface="Times New Roman" panose="02020603050405020304" pitchFamily="18" charset="0"/>
            </a:endParaRPr>
          </a:p>
          <a:p>
            <a:r>
              <a:rPr lang="en-US" sz="4000" dirty="0">
                <a:solidFill>
                  <a:srgbClr val="0000FF"/>
                </a:solidFill>
                <a:latin typeface="Times New Roman" panose="02020603050405020304" pitchFamily="18" charset="0"/>
                <a:cs typeface="Times New Roman" panose="02020603050405020304" pitchFamily="18" charset="0"/>
              </a:rPr>
              <a:t>You should be able to determine the number of protons, neutrons and electrons for any atom on the periodic table.  </a:t>
            </a:r>
          </a:p>
        </p:txBody>
      </p:sp>
    </p:spTree>
    <p:extLst>
      <p:ext uri="{BB962C8B-B14F-4D97-AF65-F5344CB8AC3E}">
        <p14:creationId xmlns:p14="http://schemas.microsoft.com/office/powerpoint/2010/main" val="864774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57873-54B4-4DE6-972D-D11A5A132881}"/>
              </a:ext>
            </a:extLst>
          </p:cNvPr>
          <p:cNvSpPr txBox="1"/>
          <p:nvPr/>
        </p:nvSpPr>
        <p:spPr>
          <a:xfrm>
            <a:off x="0" y="0"/>
            <a:ext cx="9144000" cy="6617196"/>
          </a:xfrm>
          <a:prstGeom prst="rect">
            <a:avLst/>
          </a:prstGeom>
          <a:noFill/>
        </p:spPr>
        <p:txBody>
          <a:bodyPr wrap="square" rtlCol="0">
            <a:spAutoFit/>
          </a:bodyPr>
          <a:lstStyle/>
          <a:p>
            <a:pPr marL="342900" indent="-342900">
              <a:buAutoNum type="arabicPeriod" startAt="30"/>
            </a:pPr>
            <a:r>
              <a:rPr lang="en-US" sz="3600" dirty="0">
                <a:solidFill>
                  <a:srgbClr val="FF0000"/>
                </a:solidFill>
                <a:latin typeface="Times New Roman" panose="02020603050405020304" pitchFamily="18" charset="0"/>
                <a:cs typeface="Times New Roman" panose="02020603050405020304" pitchFamily="18" charset="0"/>
              </a:rPr>
              <a:t>  Nothing can speed up this process, or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slow it down.</a:t>
            </a:r>
          </a:p>
          <a:p>
            <a:pPr marL="342900" indent="-342900">
              <a:buAutoNum type="arabicPeriod" startAt="30"/>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It happens on its own, naturally.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342900" indent="-342900">
              <a:buAutoNum type="arabicPeriod" startAt="30"/>
            </a:pPr>
            <a:r>
              <a:rPr lang="en-US" sz="32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When a nucleus emits radiation, and changes its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neutron to proton ratio, it “becomes” a different</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kind of atom, it TRANSMUTES into a new kind</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of atom.</a:t>
            </a:r>
            <a:br>
              <a:rPr lang="en-US" sz="3600" dirty="0">
                <a:solidFill>
                  <a:srgbClr val="0000FF"/>
                </a:solidFill>
                <a:latin typeface="Times New Roman" panose="02020603050405020304" pitchFamily="18" charset="0"/>
                <a:cs typeface="Times New Roman" panose="02020603050405020304" pitchFamily="18" charset="0"/>
              </a:rPr>
            </a:br>
            <a:endParaRPr lang="en-US" sz="3600" dirty="0">
              <a:solidFill>
                <a:srgbClr val="0000FF"/>
              </a:solidFill>
              <a:latin typeface="Times New Roman" panose="02020603050405020304" pitchFamily="18" charset="0"/>
              <a:cs typeface="Times New Roman" panose="02020603050405020304" pitchFamily="18" charset="0"/>
            </a:endParaRPr>
          </a:p>
          <a:p>
            <a:pPr marL="342900" indent="-342900">
              <a:buAutoNum type="arabicPeriod" startAt="30"/>
            </a:pPr>
            <a:r>
              <a:rPr lang="en-US" sz="3600" dirty="0">
                <a:solidFill>
                  <a:srgbClr val="FF0000"/>
                </a:solidFill>
                <a:latin typeface="Times New Roman" panose="02020603050405020304" pitchFamily="18" charset="0"/>
                <a:cs typeface="Times New Roman" panose="02020603050405020304" pitchFamily="18" charset="0"/>
              </a:rPr>
              <a:t> This process is called</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NATURAL TRANSMUTATION</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or   </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RADIOACTIVE DECAY.  </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816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EF524-9694-4CE2-A6DE-6788885B8DFA}"/>
              </a:ext>
            </a:extLst>
          </p:cNvPr>
          <p:cNvSpPr txBox="1"/>
          <p:nvPr/>
        </p:nvSpPr>
        <p:spPr>
          <a:xfrm>
            <a:off x="0" y="0"/>
            <a:ext cx="9144000" cy="6001643"/>
          </a:xfrm>
          <a:prstGeom prst="rect">
            <a:avLst/>
          </a:prstGeom>
          <a:noFill/>
        </p:spPr>
        <p:txBody>
          <a:bodyPr wrap="square" rtlCol="0">
            <a:spAutoFit/>
          </a:bodyPr>
          <a:lstStyle/>
          <a:p>
            <a:pPr algn="ctr"/>
            <a:r>
              <a:rPr lang="en-US" sz="6000" dirty="0">
                <a:solidFill>
                  <a:srgbClr val="0000FF"/>
                </a:solidFill>
                <a:latin typeface="Comic Sans MS" panose="030F0702030302020204" pitchFamily="66" charset="0"/>
              </a:rPr>
              <a:t>Nuclear Class 2</a:t>
            </a:r>
          </a:p>
          <a:p>
            <a:pPr algn="ctr"/>
            <a:endParaRPr lang="en-US" sz="2400" dirty="0">
              <a:latin typeface="Comic Sans MS" panose="030F0702030302020204" pitchFamily="66" charset="0"/>
            </a:endParaRPr>
          </a:p>
          <a:p>
            <a:pPr algn="ctr"/>
            <a:r>
              <a:rPr lang="en-US" sz="6000" dirty="0">
                <a:latin typeface="Comic Sans MS" panose="030F0702030302020204" pitchFamily="66" charset="0"/>
              </a:rPr>
              <a:t>Natural Transmutation or</a:t>
            </a:r>
            <a:br>
              <a:rPr lang="en-US" sz="6000" dirty="0">
                <a:latin typeface="Comic Sans MS" panose="030F0702030302020204" pitchFamily="66" charset="0"/>
              </a:rPr>
            </a:br>
            <a:r>
              <a:rPr lang="en-US" sz="6000" dirty="0">
                <a:latin typeface="Comic Sans MS" panose="030F0702030302020204" pitchFamily="66" charset="0"/>
              </a:rPr>
              <a:t>Radioactive decay, </a:t>
            </a:r>
            <a:br>
              <a:rPr lang="en-US" sz="6000" dirty="0">
                <a:latin typeface="Comic Sans MS" panose="030F0702030302020204" pitchFamily="66" charset="0"/>
              </a:rPr>
            </a:br>
            <a:r>
              <a:rPr lang="en-US" sz="6000" dirty="0">
                <a:latin typeface="Comic Sans MS" panose="030F0702030302020204" pitchFamily="66" charset="0"/>
              </a:rPr>
              <a:t>Table N, and </a:t>
            </a:r>
            <a:br>
              <a:rPr lang="en-US" sz="6000" dirty="0">
                <a:latin typeface="Comic Sans MS" panose="030F0702030302020204" pitchFamily="66" charset="0"/>
              </a:rPr>
            </a:br>
            <a:r>
              <a:rPr lang="en-US" sz="6000" dirty="0">
                <a:latin typeface="Comic Sans MS" panose="030F0702030302020204" pitchFamily="66" charset="0"/>
              </a:rPr>
              <a:t>HALF LIFE problems</a:t>
            </a:r>
          </a:p>
        </p:txBody>
      </p:sp>
    </p:spTree>
    <p:extLst>
      <p:ext uri="{BB962C8B-B14F-4D97-AF65-F5344CB8AC3E}">
        <p14:creationId xmlns:p14="http://schemas.microsoft.com/office/powerpoint/2010/main" val="2890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38663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Radiation, comes in 6 forms, all listed in table O.</a:t>
            </a:r>
          </a:p>
          <a:p>
            <a:endParaRPr lang="en-US" dirty="0">
              <a:latin typeface="Times New Roman" panose="02020603050405020304" pitchFamily="18" charset="0"/>
              <a:cs typeface="Times New Roman" panose="02020603050405020304" pitchFamily="18" charset="0"/>
            </a:endParaRPr>
          </a:p>
          <a:p>
            <a:r>
              <a:rPr lang="en-US" sz="4000" dirty="0">
                <a:solidFill>
                  <a:srgbClr val="0000FF"/>
                </a:solidFill>
                <a:latin typeface="Times New Roman" panose="02020603050405020304" pitchFamily="18" charset="0"/>
                <a:cs typeface="Times New Roman" panose="02020603050405020304" pitchFamily="18" charset="0"/>
              </a:rPr>
              <a:t>34.  Unstable radioisotope nuclei literally spit out parts of themselves, to change the ratio of n° : p</a:t>
            </a:r>
            <a:r>
              <a:rPr lang="en-US" sz="4000" baseline="30000" dirty="0">
                <a:solidFill>
                  <a:srgbClr val="0000FF"/>
                </a:solidFill>
                <a:latin typeface="Times New Roman" panose="02020603050405020304" pitchFamily="18" charset="0"/>
                <a:cs typeface="Times New Roman" panose="02020603050405020304" pitchFamily="18" charset="0"/>
              </a:rPr>
              <a:t>+</a:t>
            </a:r>
            <a:r>
              <a:rPr lang="en-US" sz="4000" dirty="0">
                <a:solidFill>
                  <a:srgbClr val="0000FF"/>
                </a:solidFill>
                <a:latin typeface="Times New Roman" panose="02020603050405020304" pitchFamily="18" charset="0"/>
                <a:cs typeface="Times New Roman" panose="02020603050405020304" pitchFamily="18" charset="0"/>
              </a:rPr>
              <a:t> in their nuclei, to get stable.  </a:t>
            </a:r>
          </a:p>
          <a:p>
            <a:endParaRPr lang="en-US" sz="2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35.  Doing this changes them from one kind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of an atom to another, which is called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8800" b="1" u="sng" dirty="0">
                <a:latin typeface="Times New Roman" panose="02020603050405020304" pitchFamily="18" charset="0"/>
                <a:cs typeface="Times New Roman" panose="02020603050405020304" pitchFamily="18" charset="0"/>
              </a:rPr>
              <a:t>transmutation</a:t>
            </a:r>
            <a:r>
              <a:rPr lang="en-US" sz="4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6453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777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start doing some stuff, let’s look at table N.</a:t>
            </a:r>
          </a:p>
          <a:p>
            <a:endParaRPr lang="en-US" sz="2000" dirty="0">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The LAST radioisotope is called Uranium-238</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238 is the atomic mass of this isotope.  It has 238 amu 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238 total protons plus neutrons in the nucleus.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It’s on this Table N list because that is an unstable ratio.  </a:t>
            </a:r>
            <a:br>
              <a:rPr lang="en-US" sz="20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99669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777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start doing some stuff, let’s look at table N.</a:t>
            </a:r>
          </a:p>
          <a:p>
            <a:endParaRPr lang="en-US" sz="2000" dirty="0">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The LAST radioisotope is called Uranium-238</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238 is the atomic mass of this isotope.  It has 238 amu 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238 total protons plus neutrons in the nucleus.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It’s on this Table N list because that is an unstable ratio.  </a:t>
            </a:r>
            <a:br>
              <a:rPr lang="en-US" sz="2000" dirty="0">
                <a:latin typeface="Times New Roman" panose="02020603050405020304" pitchFamily="18"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2AB12397-0356-4816-A71D-8DF2F68D06C5}"/>
              </a:ext>
            </a:extLst>
          </p:cNvPr>
          <p:cNvSpPr txBox="1"/>
          <p:nvPr/>
        </p:nvSpPr>
        <p:spPr>
          <a:xfrm>
            <a:off x="533400" y="3520321"/>
            <a:ext cx="1143000" cy="461665"/>
          </a:xfrm>
          <a:prstGeom prst="rect">
            <a:avLst/>
          </a:prstGeom>
          <a:noFill/>
        </p:spPr>
        <p:txBody>
          <a:bodyPr wrap="square" rtlCol="0">
            <a:spAutoFit/>
          </a:bodyPr>
          <a:lstStyle/>
          <a:p>
            <a:pPr algn="r"/>
            <a:r>
              <a:rPr lang="en-US" sz="2400" dirty="0"/>
              <a:t>238</a:t>
            </a:r>
          </a:p>
        </p:txBody>
      </p:sp>
      <p:sp>
        <p:nvSpPr>
          <p:cNvPr id="4" name="TextBox 3">
            <a:extLst>
              <a:ext uri="{FF2B5EF4-FFF2-40B4-BE49-F238E27FC236}">
                <a16:creationId xmlns:a16="http://schemas.microsoft.com/office/drawing/2014/main" id="{C67B4C39-ACEF-4DB9-A17A-CE0DF7DBC366}"/>
              </a:ext>
            </a:extLst>
          </p:cNvPr>
          <p:cNvSpPr txBox="1"/>
          <p:nvPr/>
        </p:nvSpPr>
        <p:spPr>
          <a:xfrm>
            <a:off x="1524000" y="3520321"/>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5" name="TextBox 4">
            <a:extLst>
              <a:ext uri="{FF2B5EF4-FFF2-40B4-BE49-F238E27FC236}">
                <a16:creationId xmlns:a16="http://schemas.microsoft.com/office/drawing/2014/main" id="{EF0920E0-22A8-486A-8D7E-D050E3C1720B}"/>
              </a:ext>
            </a:extLst>
          </p:cNvPr>
          <p:cNvSpPr txBox="1"/>
          <p:nvPr/>
        </p:nvSpPr>
        <p:spPr>
          <a:xfrm>
            <a:off x="5638800" y="3598034"/>
            <a:ext cx="1143000" cy="830997"/>
          </a:xfrm>
          <a:prstGeom prst="rect">
            <a:avLst/>
          </a:prstGeom>
          <a:noFill/>
        </p:spPr>
        <p:txBody>
          <a:bodyPr wrap="square" rtlCol="0">
            <a:spAutoFit/>
          </a:bodyPr>
          <a:lstStyle/>
          <a:p>
            <a:pPr algn="r"/>
            <a:r>
              <a:rPr lang="en-US" sz="2400" dirty="0"/>
              <a:t>238</a:t>
            </a:r>
          </a:p>
          <a:p>
            <a:pPr algn="r"/>
            <a:r>
              <a:rPr lang="en-US" sz="2400" dirty="0"/>
              <a:t>92</a:t>
            </a:r>
          </a:p>
        </p:txBody>
      </p:sp>
      <p:sp>
        <p:nvSpPr>
          <p:cNvPr id="6" name="TextBox 5">
            <a:extLst>
              <a:ext uri="{FF2B5EF4-FFF2-40B4-BE49-F238E27FC236}">
                <a16:creationId xmlns:a16="http://schemas.microsoft.com/office/drawing/2014/main" id="{17079FFF-ECCC-4DA2-BFDB-86D521A1FC51}"/>
              </a:ext>
            </a:extLst>
          </p:cNvPr>
          <p:cNvSpPr txBox="1"/>
          <p:nvPr/>
        </p:nvSpPr>
        <p:spPr>
          <a:xfrm>
            <a:off x="6629400" y="3598034"/>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7" name="TextBox 6">
            <a:extLst>
              <a:ext uri="{FF2B5EF4-FFF2-40B4-BE49-F238E27FC236}">
                <a16:creationId xmlns:a16="http://schemas.microsoft.com/office/drawing/2014/main" id="{0C65147D-CC7A-477E-A80A-0E8DBB99A85E}"/>
              </a:ext>
            </a:extLst>
          </p:cNvPr>
          <p:cNvSpPr txBox="1"/>
          <p:nvPr/>
        </p:nvSpPr>
        <p:spPr>
          <a:xfrm>
            <a:off x="762000" y="4740617"/>
            <a:ext cx="7086600" cy="646331"/>
          </a:xfrm>
          <a:prstGeom prst="rect">
            <a:avLst/>
          </a:prstGeom>
          <a:noFill/>
        </p:spPr>
        <p:txBody>
          <a:bodyPr wrap="square" rtlCol="0">
            <a:spAutoFit/>
          </a:bodyPr>
          <a:lstStyle/>
          <a:p>
            <a:r>
              <a:rPr lang="en-US" sz="3600" dirty="0">
                <a:solidFill>
                  <a:srgbClr val="FF0000"/>
                </a:solidFill>
              </a:rPr>
              <a:t>This is really…                             this</a:t>
            </a:r>
          </a:p>
        </p:txBody>
      </p:sp>
      <p:sp>
        <p:nvSpPr>
          <p:cNvPr id="8" name="TextBox 7">
            <a:extLst>
              <a:ext uri="{FF2B5EF4-FFF2-40B4-BE49-F238E27FC236}">
                <a16:creationId xmlns:a16="http://schemas.microsoft.com/office/drawing/2014/main" id="{3F2DDEAA-F9DB-4128-A651-97516651E0FB}"/>
              </a:ext>
            </a:extLst>
          </p:cNvPr>
          <p:cNvSpPr txBox="1"/>
          <p:nvPr/>
        </p:nvSpPr>
        <p:spPr>
          <a:xfrm>
            <a:off x="0" y="3200400"/>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36.</a:t>
            </a:r>
          </a:p>
        </p:txBody>
      </p:sp>
    </p:spTree>
    <p:extLst>
      <p:ext uri="{BB962C8B-B14F-4D97-AF65-F5344CB8AC3E}">
        <p14:creationId xmlns:p14="http://schemas.microsoft.com/office/powerpoint/2010/main" val="23475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2409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start doing some stuff, let’s look at table N.</a:t>
            </a:r>
          </a:p>
          <a:p>
            <a:endParaRPr lang="en-US" sz="2000" dirty="0">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The LAST radioisotope is called Uranium-238</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238 is the atomic mass of this isotope.  It has 238 amu 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238 total protons plus neutrons in the nucleus.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It’s on this Table N list because that is an unstable ratio.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What is that ratio you might ask (I was hoping someone would ask right now)</a:t>
            </a:r>
          </a:p>
          <a:p>
            <a:endParaRPr lang="en-US" dirty="0"/>
          </a:p>
          <a:p>
            <a:endParaRPr lang="en-US" dirty="0"/>
          </a:p>
        </p:txBody>
      </p:sp>
      <p:sp>
        <p:nvSpPr>
          <p:cNvPr id="3" name="TextBox 2"/>
          <p:cNvSpPr txBox="1"/>
          <p:nvPr/>
        </p:nvSpPr>
        <p:spPr>
          <a:xfrm>
            <a:off x="533400" y="3520321"/>
            <a:ext cx="1143000" cy="461665"/>
          </a:xfrm>
          <a:prstGeom prst="rect">
            <a:avLst/>
          </a:prstGeom>
          <a:noFill/>
        </p:spPr>
        <p:txBody>
          <a:bodyPr wrap="square" rtlCol="0">
            <a:spAutoFit/>
          </a:bodyPr>
          <a:lstStyle/>
          <a:p>
            <a:pPr algn="r"/>
            <a:r>
              <a:rPr lang="en-US" sz="2400" dirty="0"/>
              <a:t>238</a:t>
            </a:r>
          </a:p>
        </p:txBody>
      </p:sp>
      <p:sp>
        <p:nvSpPr>
          <p:cNvPr id="4" name="TextBox 3"/>
          <p:cNvSpPr txBox="1"/>
          <p:nvPr/>
        </p:nvSpPr>
        <p:spPr>
          <a:xfrm>
            <a:off x="1524000" y="3520321"/>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5" name="TextBox 4"/>
          <p:cNvSpPr txBox="1"/>
          <p:nvPr/>
        </p:nvSpPr>
        <p:spPr>
          <a:xfrm>
            <a:off x="5638800" y="3598034"/>
            <a:ext cx="1143000" cy="830997"/>
          </a:xfrm>
          <a:prstGeom prst="rect">
            <a:avLst/>
          </a:prstGeom>
          <a:noFill/>
        </p:spPr>
        <p:txBody>
          <a:bodyPr wrap="square" rtlCol="0">
            <a:spAutoFit/>
          </a:bodyPr>
          <a:lstStyle/>
          <a:p>
            <a:pPr algn="r"/>
            <a:r>
              <a:rPr lang="en-US" sz="2400" dirty="0"/>
              <a:t>238</a:t>
            </a:r>
          </a:p>
          <a:p>
            <a:pPr algn="r"/>
            <a:r>
              <a:rPr lang="en-US" sz="2400" dirty="0"/>
              <a:t>92</a:t>
            </a:r>
          </a:p>
        </p:txBody>
      </p:sp>
      <p:sp>
        <p:nvSpPr>
          <p:cNvPr id="6" name="TextBox 5"/>
          <p:cNvSpPr txBox="1"/>
          <p:nvPr/>
        </p:nvSpPr>
        <p:spPr>
          <a:xfrm>
            <a:off x="6629400" y="3598034"/>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7" name="TextBox 6"/>
          <p:cNvSpPr txBox="1"/>
          <p:nvPr/>
        </p:nvSpPr>
        <p:spPr>
          <a:xfrm>
            <a:off x="762000" y="4740617"/>
            <a:ext cx="7086600" cy="646331"/>
          </a:xfrm>
          <a:prstGeom prst="rect">
            <a:avLst/>
          </a:prstGeom>
          <a:noFill/>
        </p:spPr>
        <p:txBody>
          <a:bodyPr wrap="square" rtlCol="0">
            <a:spAutoFit/>
          </a:bodyPr>
          <a:lstStyle/>
          <a:p>
            <a:r>
              <a:rPr lang="en-US" sz="3600" dirty="0">
                <a:solidFill>
                  <a:srgbClr val="FF0000"/>
                </a:solidFill>
              </a:rPr>
              <a:t>This is really…                             this</a:t>
            </a:r>
          </a:p>
        </p:txBody>
      </p:sp>
      <p:cxnSp>
        <p:nvCxnSpPr>
          <p:cNvPr id="10" name="Straight Arrow Connector 9"/>
          <p:cNvCxnSpPr/>
          <p:nvPr/>
        </p:nvCxnSpPr>
        <p:spPr>
          <a:xfrm flipV="1">
            <a:off x="3352800" y="3981986"/>
            <a:ext cx="2743200" cy="211401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6123904"/>
            <a:ext cx="2438400" cy="523220"/>
          </a:xfrm>
          <a:prstGeom prst="rect">
            <a:avLst/>
          </a:prstGeom>
          <a:noFill/>
        </p:spPr>
        <p:txBody>
          <a:bodyPr wrap="square" rtlCol="0">
            <a:spAutoFit/>
          </a:bodyPr>
          <a:lstStyle/>
          <a:p>
            <a:r>
              <a:rPr lang="en-US" sz="2800" dirty="0">
                <a:solidFill>
                  <a:srgbClr val="0000FF"/>
                </a:solidFill>
                <a:latin typeface="Comic Sans MS" pitchFamily="66" charset="0"/>
              </a:rPr>
              <a:t>238 p</a:t>
            </a:r>
            <a:r>
              <a:rPr lang="en-US" sz="2800" baseline="30000" dirty="0">
                <a:solidFill>
                  <a:srgbClr val="0000FF"/>
                </a:solidFill>
                <a:latin typeface="Comic Sans MS" pitchFamily="66" charset="0"/>
              </a:rPr>
              <a:t>+</a:t>
            </a:r>
            <a:r>
              <a:rPr lang="en-US" sz="2800" dirty="0">
                <a:solidFill>
                  <a:srgbClr val="0000FF"/>
                </a:solidFill>
                <a:latin typeface="Comic Sans MS" pitchFamily="66" charset="0"/>
              </a:rPr>
              <a:t> plus n°</a:t>
            </a:r>
          </a:p>
        </p:txBody>
      </p:sp>
      <p:cxnSp>
        <p:nvCxnSpPr>
          <p:cNvPr id="13" name="Straight Arrow Connector 12"/>
          <p:cNvCxnSpPr/>
          <p:nvPr/>
        </p:nvCxnSpPr>
        <p:spPr>
          <a:xfrm flipV="1">
            <a:off x="5638800" y="4429032"/>
            <a:ext cx="685800" cy="136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5778520"/>
            <a:ext cx="3505200" cy="954107"/>
          </a:xfrm>
          <a:prstGeom prst="rect">
            <a:avLst/>
          </a:prstGeom>
          <a:noFill/>
        </p:spPr>
        <p:txBody>
          <a:bodyPr wrap="square" rtlCol="0">
            <a:spAutoFit/>
          </a:bodyPr>
          <a:lstStyle/>
          <a:p>
            <a:r>
              <a:rPr lang="en-US" sz="2800" dirty="0">
                <a:latin typeface="Comic Sans MS" pitchFamily="66" charset="0"/>
              </a:rPr>
              <a:t>Of those 238 total, </a:t>
            </a:r>
            <a:br>
              <a:rPr lang="en-US" sz="2800" dirty="0">
                <a:latin typeface="Comic Sans MS" pitchFamily="66" charset="0"/>
              </a:rPr>
            </a:br>
            <a:r>
              <a:rPr lang="en-US" sz="2800" dirty="0">
                <a:latin typeface="Comic Sans MS" pitchFamily="66" charset="0"/>
              </a:rPr>
              <a:t>92 are protons</a:t>
            </a:r>
          </a:p>
        </p:txBody>
      </p:sp>
      <p:sp>
        <p:nvSpPr>
          <p:cNvPr id="8" name="TextBox 7">
            <a:extLst>
              <a:ext uri="{FF2B5EF4-FFF2-40B4-BE49-F238E27FC236}">
                <a16:creationId xmlns:a16="http://schemas.microsoft.com/office/drawing/2014/main" id="{D04E9C9F-B621-4478-941E-65147544621C}"/>
              </a:ext>
            </a:extLst>
          </p:cNvPr>
          <p:cNvSpPr txBox="1"/>
          <p:nvPr/>
        </p:nvSpPr>
        <p:spPr>
          <a:xfrm>
            <a:off x="0" y="3200400"/>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36.</a:t>
            </a:r>
          </a:p>
        </p:txBody>
      </p:sp>
    </p:spTree>
    <p:extLst>
      <p:ext uri="{BB962C8B-B14F-4D97-AF65-F5344CB8AC3E}">
        <p14:creationId xmlns:p14="http://schemas.microsoft.com/office/powerpoint/2010/main" val="1290201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115270"/>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3" name="TextBox 2"/>
          <p:cNvSpPr txBox="1"/>
          <p:nvPr/>
        </p:nvSpPr>
        <p:spPr>
          <a:xfrm>
            <a:off x="1219200" y="3115270"/>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4" name="TextBox 3"/>
          <p:cNvSpPr txBox="1"/>
          <p:nvPr/>
        </p:nvSpPr>
        <p:spPr>
          <a:xfrm>
            <a:off x="0" y="0"/>
            <a:ext cx="9144000" cy="2677656"/>
          </a:xfrm>
          <a:prstGeom prst="rect">
            <a:avLst/>
          </a:prstGeom>
          <a:noFill/>
        </p:spPr>
        <p:txBody>
          <a:bodyPr wrap="square" rtlCol="0">
            <a:spAutoFit/>
          </a:bodyPr>
          <a:lstStyle/>
          <a:p>
            <a:r>
              <a:rPr lang="en-US" sz="2400" dirty="0"/>
              <a:t>Table N says that this stuff will undergo </a:t>
            </a:r>
            <a:r>
              <a:rPr lang="en-US" sz="2400" dirty="0">
                <a:latin typeface="Verdana"/>
              </a:rPr>
              <a:t>ALPHA </a:t>
            </a:r>
            <a:r>
              <a:rPr lang="en-US" sz="2400" dirty="0">
                <a:latin typeface="+mj-lt"/>
              </a:rPr>
              <a:t>decay.  </a:t>
            </a:r>
          </a:p>
          <a:p>
            <a:endParaRPr lang="en-US" sz="2400" dirty="0">
              <a:solidFill>
                <a:srgbClr val="FF0000"/>
              </a:solidFill>
              <a:latin typeface="+mj-lt"/>
            </a:endParaRPr>
          </a:p>
          <a:p>
            <a:r>
              <a:rPr lang="en-US" sz="2400" dirty="0">
                <a:solidFill>
                  <a:srgbClr val="FF0000"/>
                </a:solidFill>
                <a:latin typeface="Comic Sans MS" pitchFamily="66" charset="0"/>
              </a:rPr>
              <a:t>That means it emits an alpha particle as radiation to adjust the neutron to proton ratio, to get stable.  </a:t>
            </a:r>
          </a:p>
          <a:p>
            <a:endParaRPr lang="en-US" sz="2400" dirty="0">
              <a:solidFill>
                <a:srgbClr val="FF0000"/>
              </a:solidFill>
              <a:latin typeface="Comic Sans MS" pitchFamily="66" charset="0"/>
            </a:endParaRPr>
          </a:p>
          <a:p>
            <a:r>
              <a:rPr lang="en-US" sz="2400" dirty="0">
                <a:solidFill>
                  <a:srgbClr val="FF0000"/>
                </a:solidFill>
                <a:latin typeface="Comic Sans MS" pitchFamily="66" charset="0"/>
              </a:rPr>
              <a:t>Table O shows us the symbols.  It’s a chemical equation but with simple math to figure everything out.</a:t>
            </a:r>
            <a:endParaRPr lang="en-US" sz="2400" dirty="0">
              <a:latin typeface="+mj-lt"/>
            </a:endParaRPr>
          </a:p>
        </p:txBody>
      </p:sp>
      <p:cxnSp>
        <p:nvCxnSpPr>
          <p:cNvPr id="6" name="Straight Arrow Connector 5"/>
          <p:cNvCxnSpPr/>
          <p:nvPr/>
        </p:nvCxnSpPr>
        <p:spPr>
          <a:xfrm>
            <a:off x="2133600" y="3576935"/>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191000" y="3198287"/>
            <a:ext cx="4953000" cy="1015663"/>
          </a:xfrm>
          <a:prstGeom prst="rect">
            <a:avLst/>
          </a:prstGeom>
          <a:noFill/>
        </p:spPr>
        <p:txBody>
          <a:bodyPr wrap="square" rtlCol="0">
            <a:spAutoFit/>
          </a:bodyPr>
          <a:lstStyle/>
          <a:p>
            <a:r>
              <a:rPr lang="en-US" sz="2000" dirty="0">
                <a:latin typeface="Comic Sans MS" pitchFamily="66" charset="0"/>
              </a:rPr>
              <a:t>An alpha particle of radiation + ??  </a:t>
            </a:r>
          </a:p>
          <a:p>
            <a:br>
              <a:rPr lang="en-US" sz="2000" dirty="0">
                <a:latin typeface="Comic Sans MS" pitchFamily="66" charset="0"/>
              </a:rPr>
            </a:br>
            <a:r>
              <a:rPr lang="en-US" sz="2000" dirty="0">
                <a:latin typeface="Comic Sans MS" pitchFamily="66" charset="0"/>
              </a:rPr>
              <a:t>Radiation emission causes transmutation</a:t>
            </a:r>
          </a:p>
        </p:txBody>
      </p:sp>
    </p:spTree>
    <p:extLst>
      <p:ext uri="{BB962C8B-B14F-4D97-AF65-F5344CB8AC3E}">
        <p14:creationId xmlns:p14="http://schemas.microsoft.com/office/powerpoint/2010/main" val="2723351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115270"/>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3" name="TextBox 2"/>
          <p:cNvSpPr txBox="1"/>
          <p:nvPr/>
        </p:nvSpPr>
        <p:spPr>
          <a:xfrm>
            <a:off x="1219200" y="3115270"/>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4" name="TextBox 3"/>
          <p:cNvSpPr txBox="1"/>
          <p:nvPr/>
        </p:nvSpPr>
        <p:spPr>
          <a:xfrm>
            <a:off x="0" y="0"/>
            <a:ext cx="9144000" cy="2677656"/>
          </a:xfrm>
          <a:prstGeom prst="rect">
            <a:avLst/>
          </a:prstGeom>
          <a:noFill/>
        </p:spPr>
        <p:txBody>
          <a:bodyPr wrap="square" rtlCol="0">
            <a:spAutoFit/>
          </a:bodyPr>
          <a:lstStyle/>
          <a:p>
            <a:r>
              <a:rPr lang="en-US" sz="2400" dirty="0"/>
              <a:t>Table N says that this stuff will undergo </a:t>
            </a:r>
            <a:r>
              <a:rPr lang="en-US" sz="2400" dirty="0">
                <a:latin typeface="Verdana"/>
              </a:rPr>
              <a:t>ALPHA </a:t>
            </a:r>
            <a:r>
              <a:rPr lang="en-US" sz="2400" dirty="0">
                <a:latin typeface="+mj-lt"/>
              </a:rPr>
              <a:t>decay.  </a:t>
            </a:r>
          </a:p>
          <a:p>
            <a:endParaRPr lang="en-US" sz="2400" dirty="0">
              <a:solidFill>
                <a:srgbClr val="FF0000"/>
              </a:solidFill>
              <a:latin typeface="+mj-lt"/>
            </a:endParaRPr>
          </a:p>
          <a:p>
            <a:r>
              <a:rPr lang="en-US" sz="2400" dirty="0">
                <a:solidFill>
                  <a:srgbClr val="FF0000"/>
                </a:solidFill>
                <a:latin typeface="Comic Sans MS" pitchFamily="66" charset="0"/>
              </a:rPr>
              <a:t>That means it emits an alpha particle as radiation to adjust the neutron to proton ratio, to get stable.  </a:t>
            </a:r>
          </a:p>
          <a:p>
            <a:endParaRPr lang="en-US" sz="2400" dirty="0">
              <a:solidFill>
                <a:srgbClr val="FF0000"/>
              </a:solidFill>
              <a:latin typeface="Comic Sans MS" pitchFamily="66" charset="0"/>
            </a:endParaRPr>
          </a:p>
          <a:p>
            <a:r>
              <a:rPr lang="en-US" sz="2400" dirty="0">
                <a:solidFill>
                  <a:srgbClr val="FF0000"/>
                </a:solidFill>
                <a:latin typeface="Comic Sans MS" pitchFamily="66" charset="0"/>
              </a:rPr>
              <a:t>Table O shows us the symbols.  It’s a </a:t>
            </a:r>
            <a:r>
              <a:rPr lang="en-US" sz="2400">
                <a:solidFill>
                  <a:srgbClr val="FF0000"/>
                </a:solidFill>
                <a:latin typeface="Comic Sans MS" pitchFamily="66" charset="0"/>
              </a:rPr>
              <a:t>chemical equation </a:t>
            </a:r>
            <a:r>
              <a:rPr lang="en-US" sz="2400" dirty="0">
                <a:solidFill>
                  <a:srgbClr val="FF0000"/>
                </a:solidFill>
                <a:latin typeface="Comic Sans MS" pitchFamily="66" charset="0"/>
              </a:rPr>
              <a:t>but with simple math to figure everything out.</a:t>
            </a:r>
            <a:endParaRPr lang="en-US" sz="2400" dirty="0">
              <a:latin typeface="+mj-lt"/>
            </a:endParaRPr>
          </a:p>
        </p:txBody>
      </p:sp>
      <p:cxnSp>
        <p:nvCxnSpPr>
          <p:cNvPr id="6" name="Straight Arrow Connector 5"/>
          <p:cNvCxnSpPr/>
          <p:nvPr/>
        </p:nvCxnSpPr>
        <p:spPr>
          <a:xfrm>
            <a:off x="2133600" y="3576935"/>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191000" y="3198287"/>
            <a:ext cx="4953000" cy="1015663"/>
          </a:xfrm>
          <a:prstGeom prst="rect">
            <a:avLst/>
          </a:prstGeom>
          <a:noFill/>
        </p:spPr>
        <p:txBody>
          <a:bodyPr wrap="square" rtlCol="0">
            <a:spAutoFit/>
          </a:bodyPr>
          <a:lstStyle/>
          <a:p>
            <a:r>
              <a:rPr lang="en-US" sz="2000" dirty="0">
                <a:latin typeface="Comic Sans MS" pitchFamily="66" charset="0"/>
              </a:rPr>
              <a:t>An alpha particle of radiation + ??  </a:t>
            </a:r>
          </a:p>
          <a:p>
            <a:br>
              <a:rPr lang="en-US" sz="2000" dirty="0">
                <a:latin typeface="Comic Sans MS" pitchFamily="66" charset="0"/>
              </a:rPr>
            </a:br>
            <a:r>
              <a:rPr lang="en-US" sz="2000" dirty="0">
                <a:latin typeface="Comic Sans MS" pitchFamily="66" charset="0"/>
              </a:rPr>
              <a:t>Radiation emission causes transmutation</a:t>
            </a:r>
          </a:p>
        </p:txBody>
      </p:sp>
      <p:cxnSp>
        <p:nvCxnSpPr>
          <p:cNvPr id="10" name="Straight Arrow Connector 9"/>
          <p:cNvCxnSpPr/>
          <p:nvPr/>
        </p:nvCxnSpPr>
        <p:spPr>
          <a:xfrm>
            <a:off x="2286000" y="5786735"/>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5461002" y="5325066"/>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4267200" y="5417403"/>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4667250" y="5525869"/>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5" name="TextBox 14">
            <a:extLst>
              <a:ext uri="{FF2B5EF4-FFF2-40B4-BE49-F238E27FC236}">
                <a16:creationId xmlns:a16="http://schemas.microsoft.com/office/drawing/2014/main" id="{1D229077-1210-48EA-AC8C-5D5C515B0A0E}"/>
              </a:ext>
            </a:extLst>
          </p:cNvPr>
          <p:cNvSpPr txBox="1"/>
          <p:nvPr/>
        </p:nvSpPr>
        <p:spPr>
          <a:xfrm>
            <a:off x="9878" y="4869117"/>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37.</a:t>
            </a:r>
          </a:p>
        </p:txBody>
      </p:sp>
      <p:sp>
        <p:nvSpPr>
          <p:cNvPr id="18" name="TextBox 17">
            <a:extLst>
              <a:ext uri="{FF2B5EF4-FFF2-40B4-BE49-F238E27FC236}">
                <a16:creationId xmlns:a16="http://schemas.microsoft.com/office/drawing/2014/main" id="{8F932D04-8E9C-48B2-9D10-3B8E865D7A0F}"/>
              </a:ext>
            </a:extLst>
          </p:cNvPr>
          <p:cNvSpPr txBox="1"/>
          <p:nvPr/>
        </p:nvSpPr>
        <p:spPr>
          <a:xfrm>
            <a:off x="444498" y="5399064"/>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435098" y="5399064"/>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
        <p:nvSpPr>
          <p:cNvPr id="8" name="TextBox 7">
            <a:extLst>
              <a:ext uri="{FF2B5EF4-FFF2-40B4-BE49-F238E27FC236}">
                <a16:creationId xmlns:a16="http://schemas.microsoft.com/office/drawing/2014/main" id="{1F51C41B-F959-41F0-AA59-9F5084B965C0}"/>
              </a:ext>
            </a:extLst>
          </p:cNvPr>
          <p:cNvSpPr txBox="1"/>
          <p:nvPr/>
        </p:nvSpPr>
        <p:spPr>
          <a:xfrm>
            <a:off x="6071581" y="5179673"/>
            <a:ext cx="1485900" cy="1107996"/>
          </a:xfrm>
          <a:prstGeom prst="rect">
            <a:avLst/>
          </a:prstGeom>
          <a:noFill/>
          <a:ln w="38100">
            <a:solidFill>
              <a:schemeClr val="tx1"/>
            </a:solidFill>
          </a:ln>
        </p:spPr>
        <p:txBody>
          <a:bodyPr wrap="square" rtlCol="0">
            <a:spAutoFit/>
          </a:bodyPr>
          <a:lstStyle/>
          <a:p>
            <a:pPr algn="ctr"/>
            <a:r>
              <a:rPr lang="en-US" sz="6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5716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cxnSpLocks/>
          </p:cNvCxnSpPr>
          <p:nvPr/>
        </p:nvCxnSpPr>
        <p:spPr>
          <a:xfrm>
            <a:off x="2129890" y="918873"/>
            <a:ext cx="9943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390492" y="457200"/>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3196690" y="549537"/>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3596740" y="658003"/>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8" name="TextBox 17">
            <a:extLst>
              <a:ext uri="{FF2B5EF4-FFF2-40B4-BE49-F238E27FC236}">
                <a16:creationId xmlns:a16="http://schemas.microsoft.com/office/drawing/2014/main" id="{8F932D04-8E9C-48B2-9D10-3B8E865D7A0F}"/>
              </a:ext>
            </a:extLst>
          </p:cNvPr>
          <p:cNvSpPr txBox="1"/>
          <p:nvPr/>
        </p:nvSpPr>
        <p:spPr>
          <a:xfrm>
            <a:off x="288388" y="531202"/>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278988" y="53120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graphicFrame>
        <p:nvGraphicFramePr>
          <p:cNvPr id="5" name="Table 8">
            <a:extLst>
              <a:ext uri="{FF2B5EF4-FFF2-40B4-BE49-F238E27FC236}">
                <a16:creationId xmlns:a16="http://schemas.microsoft.com/office/drawing/2014/main" id="{E590C9C4-8A91-4FE5-B9BC-0336FBA0A368}"/>
              </a:ext>
            </a:extLst>
          </p:cNvPr>
          <p:cNvGraphicFramePr>
            <a:graphicFrameLocks noGrp="1"/>
          </p:cNvGraphicFramePr>
          <p:nvPr>
            <p:extLst>
              <p:ext uri="{D42A27DB-BD31-4B8C-83A1-F6EECF244321}">
                <p14:modId xmlns:p14="http://schemas.microsoft.com/office/powerpoint/2010/main" val="856626241"/>
              </p:ext>
            </p:extLst>
          </p:nvPr>
        </p:nvGraphicFramePr>
        <p:xfrm>
          <a:off x="5101690" y="457200"/>
          <a:ext cx="1984910" cy="1226208"/>
        </p:xfrm>
        <a:graphic>
          <a:graphicData uri="http://schemas.openxmlformats.org/drawingml/2006/table">
            <a:tbl>
              <a:tblPr firstRow="1" bandRow="1">
                <a:tableStyleId>{5C22544A-7EE6-4342-B048-85BDC9FD1C3A}</a:tableStyleId>
              </a:tblPr>
              <a:tblGrid>
                <a:gridCol w="689510">
                  <a:extLst>
                    <a:ext uri="{9D8B030D-6E8A-4147-A177-3AD203B41FA5}">
                      <a16:colId xmlns:a16="http://schemas.microsoft.com/office/drawing/2014/main" val="1789792075"/>
                    </a:ext>
                  </a:extLst>
                </a:gridCol>
                <a:gridCol w="1295400">
                  <a:extLst>
                    <a:ext uri="{9D8B030D-6E8A-4147-A177-3AD203B41FA5}">
                      <a16:colId xmlns:a16="http://schemas.microsoft.com/office/drawing/2014/main" val="3725451237"/>
                    </a:ext>
                  </a:extLst>
                </a:gridCol>
              </a:tblGrid>
              <a:tr h="613104">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68453602"/>
                  </a:ext>
                </a:extLst>
              </a:tr>
              <a:tr h="613104">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3405"/>
                  </a:ext>
                </a:extLst>
              </a:tr>
            </a:tbl>
          </a:graphicData>
        </a:graphic>
      </p:graphicFrame>
      <p:sp>
        <p:nvSpPr>
          <p:cNvPr id="12" name="TextBox 11">
            <a:extLst>
              <a:ext uri="{FF2B5EF4-FFF2-40B4-BE49-F238E27FC236}">
                <a16:creationId xmlns:a16="http://schemas.microsoft.com/office/drawing/2014/main" id="{E53A5DDA-D717-4846-B032-F6C421B24D53}"/>
              </a:ext>
            </a:extLst>
          </p:cNvPr>
          <p:cNvSpPr txBox="1"/>
          <p:nvPr/>
        </p:nvSpPr>
        <p:spPr>
          <a:xfrm>
            <a:off x="-16412" y="2202127"/>
            <a:ext cx="9160412"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Into the Grey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238 = 4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234</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448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cxnSpLocks/>
          </p:cNvCxnSpPr>
          <p:nvPr/>
        </p:nvCxnSpPr>
        <p:spPr>
          <a:xfrm>
            <a:off x="2129890" y="918873"/>
            <a:ext cx="9943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390492" y="457200"/>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3196690" y="549537"/>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3596740" y="658003"/>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8" name="TextBox 17">
            <a:extLst>
              <a:ext uri="{FF2B5EF4-FFF2-40B4-BE49-F238E27FC236}">
                <a16:creationId xmlns:a16="http://schemas.microsoft.com/office/drawing/2014/main" id="{8F932D04-8E9C-48B2-9D10-3B8E865D7A0F}"/>
              </a:ext>
            </a:extLst>
          </p:cNvPr>
          <p:cNvSpPr txBox="1"/>
          <p:nvPr/>
        </p:nvSpPr>
        <p:spPr>
          <a:xfrm>
            <a:off x="288388" y="531202"/>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278988" y="53120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graphicFrame>
        <p:nvGraphicFramePr>
          <p:cNvPr id="5" name="Table 8">
            <a:extLst>
              <a:ext uri="{FF2B5EF4-FFF2-40B4-BE49-F238E27FC236}">
                <a16:creationId xmlns:a16="http://schemas.microsoft.com/office/drawing/2014/main" id="{E590C9C4-8A91-4FE5-B9BC-0336FBA0A368}"/>
              </a:ext>
            </a:extLst>
          </p:cNvPr>
          <p:cNvGraphicFramePr>
            <a:graphicFrameLocks noGrp="1"/>
          </p:cNvGraphicFramePr>
          <p:nvPr>
            <p:extLst>
              <p:ext uri="{D42A27DB-BD31-4B8C-83A1-F6EECF244321}">
                <p14:modId xmlns:p14="http://schemas.microsoft.com/office/powerpoint/2010/main" val="725412102"/>
              </p:ext>
            </p:extLst>
          </p:nvPr>
        </p:nvGraphicFramePr>
        <p:xfrm>
          <a:off x="5101690" y="457200"/>
          <a:ext cx="1984910" cy="1226208"/>
        </p:xfrm>
        <a:graphic>
          <a:graphicData uri="http://schemas.openxmlformats.org/drawingml/2006/table">
            <a:tbl>
              <a:tblPr firstRow="1" bandRow="1">
                <a:tableStyleId>{5C22544A-7EE6-4342-B048-85BDC9FD1C3A}</a:tableStyleId>
              </a:tblPr>
              <a:tblGrid>
                <a:gridCol w="689510">
                  <a:extLst>
                    <a:ext uri="{9D8B030D-6E8A-4147-A177-3AD203B41FA5}">
                      <a16:colId xmlns:a16="http://schemas.microsoft.com/office/drawing/2014/main" val="1789792075"/>
                    </a:ext>
                  </a:extLst>
                </a:gridCol>
                <a:gridCol w="1295400">
                  <a:extLst>
                    <a:ext uri="{9D8B030D-6E8A-4147-A177-3AD203B41FA5}">
                      <a16:colId xmlns:a16="http://schemas.microsoft.com/office/drawing/2014/main" val="3725451237"/>
                    </a:ext>
                  </a:extLst>
                </a:gridCol>
              </a:tblGrid>
              <a:tr h="613104">
                <a:tc>
                  <a:txBody>
                    <a:bodyPr/>
                    <a:lstStyle/>
                    <a:p>
                      <a:pPr algn="ctr"/>
                      <a:r>
                        <a:rPr lang="en-US" sz="2400" b="0" dirty="0">
                          <a:solidFill>
                            <a:srgbClr val="000000"/>
                          </a:solidFill>
                          <a:latin typeface="Times New Roman" panose="02020603050405020304" pitchFamily="18" charset="0"/>
                          <a:cs typeface="Times New Roman" panose="02020603050405020304" pitchFamily="18" charset="0"/>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68453602"/>
                  </a:ext>
                </a:extLst>
              </a:tr>
              <a:tr h="613104">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3405"/>
                  </a:ext>
                </a:extLst>
              </a:tr>
            </a:tbl>
          </a:graphicData>
        </a:graphic>
      </p:graphicFrame>
      <p:sp>
        <p:nvSpPr>
          <p:cNvPr id="12" name="TextBox 11">
            <a:extLst>
              <a:ext uri="{FF2B5EF4-FFF2-40B4-BE49-F238E27FC236}">
                <a16:creationId xmlns:a16="http://schemas.microsoft.com/office/drawing/2014/main" id="{E53A5DDA-D717-4846-B032-F6C421B24D53}"/>
              </a:ext>
            </a:extLst>
          </p:cNvPr>
          <p:cNvSpPr txBox="1"/>
          <p:nvPr/>
        </p:nvSpPr>
        <p:spPr>
          <a:xfrm>
            <a:off x="-16412" y="2202127"/>
            <a:ext cx="9160412"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Into the Grey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238 = 4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234</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72C42E-BE87-4FB8-B00F-37423FAEE2BD}"/>
              </a:ext>
            </a:extLst>
          </p:cNvPr>
          <p:cNvSpPr txBox="1"/>
          <p:nvPr/>
        </p:nvSpPr>
        <p:spPr>
          <a:xfrm>
            <a:off x="0" y="0"/>
            <a:ext cx="9144000" cy="640175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Every atom has a unique number of protons (&amp; electrons too).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  If you are an atom with 12 protons, you MUST be Mg.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  If you have 29 protons, you’re COPPER.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  Atoms with 92 protons, can only be URANIUM.</a:t>
            </a:r>
          </a:p>
          <a:p>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  Every atom has a certain number of neutrons, but there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are many </a:t>
            </a:r>
            <a:r>
              <a:rPr lang="en-US" sz="2800" dirty="0">
                <a:solidFill>
                  <a:srgbClr val="FF0000"/>
                </a:solidFill>
                <a:latin typeface="Times New Roman" panose="02020603050405020304" pitchFamily="18" charset="0"/>
                <a:cs typeface="Times New Roman" panose="02020603050405020304" pitchFamily="18" charset="0"/>
              </a:rPr>
              <a:t>isotopes</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9.  Isotopes are atoms of an element with a different number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neutrons (but the SAME number of protons and electrons).</a:t>
            </a:r>
            <a:endParaRPr lang="en-US" dirty="0"/>
          </a:p>
          <a:p>
            <a:endParaRPr lang="en-US" dirty="0"/>
          </a:p>
        </p:txBody>
      </p:sp>
    </p:spTree>
    <p:extLst>
      <p:ext uri="{BB962C8B-B14F-4D97-AF65-F5344CB8AC3E}">
        <p14:creationId xmlns:p14="http://schemas.microsoft.com/office/powerpoint/2010/main" val="419870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cxnSpLocks/>
          </p:cNvCxnSpPr>
          <p:nvPr/>
        </p:nvCxnSpPr>
        <p:spPr>
          <a:xfrm>
            <a:off x="2129890" y="918873"/>
            <a:ext cx="9943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390492" y="457200"/>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3196690" y="549537"/>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3596740" y="658003"/>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8" name="TextBox 17">
            <a:extLst>
              <a:ext uri="{FF2B5EF4-FFF2-40B4-BE49-F238E27FC236}">
                <a16:creationId xmlns:a16="http://schemas.microsoft.com/office/drawing/2014/main" id="{8F932D04-8E9C-48B2-9D10-3B8E865D7A0F}"/>
              </a:ext>
            </a:extLst>
          </p:cNvPr>
          <p:cNvSpPr txBox="1"/>
          <p:nvPr/>
        </p:nvSpPr>
        <p:spPr>
          <a:xfrm>
            <a:off x="288388" y="531202"/>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278988" y="53120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graphicFrame>
        <p:nvGraphicFramePr>
          <p:cNvPr id="5" name="Table 8">
            <a:extLst>
              <a:ext uri="{FF2B5EF4-FFF2-40B4-BE49-F238E27FC236}">
                <a16:creationId xmlns:a16="http://schemas.microsoft.com/office/drawing/2014/main" id="{E590C9C4-8A91-4FE5-B9BC-0336FBA0A368}"/>
              </a:ext>
            </a:extLst>
          </p:cNvPr>
          <p:cNvGraphicFramePr>
            <a:graphicFrameLocks noGrp="1"/>
          </p:cNvGraphicFramePr>
          <p:nvPr/>
        </p:nvGraphicFramePr>
        <p:xfrm>
          <a:off x="5101690" y="457200"/>
          <a:ext cx="1984910" cy="1226208"/>
        </p:xfrm>
        <a:graphic>
          <a:graphicData uri="http://schemas.openxmlformats.org/drawingml/2006/table">
            <a:tbl>
              <a:tblPr firstRow="1" bandRow="1">
                <a:tableStyleId>{5C22544A-7EE6-4342-B048-85BDC9FD1C3A}</a:tableStyleId>
              </a:tblPr>
              <a:tblGrid>
                <a:gridCol w="689510">
                  <a:extLst>
                    <a:ext uri="{9D8B030D-6E8A-4147-A177-3AD203B41FA5}">
                      <a16:colId xmlns:a16="http://schemas.microsoft.com/office/drawing/2014/main" val="1789792075"/>
                    </a:ext>
                  </a:extLst>
                </a:gridCol>
                <a:gridCol w="1295400">
                  <a:extLst>
                    <a:ext uri="{9D8B030D-6E8A-4147-A177-3AD203B41FA5}">
                      <a16:colId xmlns:a16="http://schemas.microsoft.com/office/drawing/2014/main" val="3725451237"/>
                    </a:ext>
                  </a:extLst>
                </a:gridCol>
              </a:tblGrid>
              <a:tr h="613104">
                <a:tc>
                  <a:txBody>
                    <a:bodyPr/>
                    <a:lstStyle/>
                    <a:p>
                      <a:pPr algn="ctr"/>
                      <a:r>
                        <a:rPr lang="en-US" sz="2400" b="0" dirty="0">
                          <a:solidFill>
                            <a:srgbClr val="000000"/>
                          </a:solidFill>
                          <a:latin typeface="Times New Roman" panose="02020603050405020304" pitchFamily="18" charset="0"/>
                          <a:cs typeface="Times New Roman" panose="02020603050405020304" pitchFamily="18" charset="0"/>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68453602"/>
                  </a:ext>
                </a:extLst>
              </a:tr>
              <a:tr h="613104">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3405"/>
                  </a:ext>
                </a:extLst>
              </a:tr>
            </a:tbl>
          </a:graphicData>
        </a:graphic>
      </p:graphicFrame>
      <p:sp>
        <p:nvSpPr>
          <p:cNvPr id="12" name="TextBox 11">
            <a:extLst>
              <a:ext uri="{FF2B5EF4-FFF2-40B4-BE49-F238E27FC236}">
                <a16:creationId xmlns:a16="http://schemas.microsoft.com/office/drawing/2014/main" id="{E53A5DDA-D717-4846-B032-F6C421B24D53}"/>
              </a:ext>
            </a:extLst>
          </p:cNvPr>
          <p:cNvSpPr txBox="1"/>
          <p:nvPr/>
        </p:nvSpPr>
        <p:spPr>
          <a:xfrm>
            <a:off x="-16412" y="2202127"/>
            <a:ext cx="9160412"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Into the Grey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238 = 4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234</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Into the Orange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92 = 2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90</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104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cxnSpLocks/>
          </p:cNvCxnSpPr>
          <p:nvPr/>
        </p:nvCxnSpPr>
        <p:spPr>
          <a:xfrm>
            <a:off x="2129890" y="918873"/>
            <a:ext cx="9943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390492" y="457200"/>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3196690" y="549537"/>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3596740" y="658003"/>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8" name="TextBox 17">
            <a:extLst>
              <a:ext uri="{FF2B5EF4-FFF2-40B4-BE49-F238E27FC236}">
                <a16:creationId xmlns:a16="http://schemas.microsoft.com/office/drawing/2014/main" id="{8F932D04-8E9C-48B2-9D10-3B8E865D7A0F}"/>
              </a:ext>
            </a:extLst>
          </p:cNvPr>
          <p:cNvSpPr txBox="1"/>
          <p:nvPr/>
        </p:nvSpPr>
        <p:spPr>
          <a:xfrm>
            <a:off x="288388" y="531202"/>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278988" y="53120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graphicFrame>
        <p:nvGraphicFramePr>
          <p:cNvPr id="5" name="Table 8">
            <a:extLst>
              <a:ext uri="{FF2B5EF4-FFF2-40B4-BE49-F238E27FC236}">
                <a16:creationId xmlns:a16="http://schemas.microsoft.com/office/drawing/2014/main" id="{E590C9C4-8A91-4FE5-B9BC-0336FBA0A368}"/>
              </a:ext>
            </a:extLst>
          </p:cNvPr>
          <p:cNvGraphicFramePr>
            <a:graphicFrameLocks noGrp="1"/>
          </p:cNvGraphicFramePr>
          <p:nvPr>
            <p:extLst>
              <p:ext uri="{D42A27DB-BD31-4B8C-83A1-F6EECF244321}">
                <p14:modId xmlns:p14="http://schemas.microsoft.com/office/powerpoint/2010/main" val="214332715"/>
              </p:ext>
            </p:extLst>
          </p:nvPr>
        </p:nvGraphicFramePr>
        <p:xfrm>
          <a:off x="5101690" y="457200"/>
          <a:ext cx="1984910" cy="1226208"/>
        </p:xfrm>
        <a:graphic>
          <a:graphicData uri="http://schemas.openxmlformats.org/drawingml/2006/table">
            <a:tbl>
              <a:tblPr firstRow="1" bandRow="1">
                <a:tableStyleId>{5C22544A-7EE6-4342-B048-85BDC9FD1C3A}</a:tableStyleId>
              </a:tblPr>
              <a:tblGrid>
                <a:gridCol w="689510">
                  <a:extLst>
                    <a:ext uri="{9D8B030D-6E8A-4147-A177-3AD203B41FA5}">
                      <a16:colId xmlns:a16="http://schemas.microsoft.com/office/drawing/2014/main" val="1789792075"/>
                    </a:ext>
                  </a:extLst>
                </a:gridCol>
                <a:gridCol w="1295400">
                  <a:extLst>
                    <a:ext uri="{9D8B030D-6E8A-4147-A177-3AD203B41FA5}">
                      <a16:colId xmlns:a16="http://schemas.microsoft.com/office/drawing/2014/main" val="3725451237"/>
                    </a:ext>
                  </a:extLst>
                </a:gridCol>
              </a:tblGrid>
              <a:tr h="613104">
                <a:tc>
                  <a:txBody>
                    <a:bodyPr/>
                    <a:lstStyle/>
                    <a:p>
                      <a:pPr algn="ctr"/>
                      <a:r>
                        <a:rPr lang="en-US" sz="2400" b="0" dirty="0">
                          <a:solidFill>
                            <a:srgbClr val="000000"/>
                          </a:solidFill>
                          <a:latin typeface="Times New Roman" panose="02020603050405020304" pitchFamily="18" charset="0"/>
                          <a:cs typeface="Times New Roman" panose="02020603050405020304" pitchFamily="18" charset="0"/>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68453602"/>
                  </a:ext>
                </a:extLst>
              </a:tr>
              <a:tr h="613104">
                <a:tc>
                  <a:txBody>
                    <a:bodyPr/>
                    <a:lstStyle/>
                    <a:p>
                      <a:pPr algn="ctr"/>
                      <a:r>
                        <a:rPr lang="en-US" sz="2400" dirty="0">
                          <a:latin typeface="Times New Roman" panose="02020603050405020304" pitchFamily="18" charset="0"/>
                          <a:cs typeface="Times New Roman" panose="02020603050405020304" pitchFamily="18" charset="0"/>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3405"/>
                  </a:ext>
                </a:extLst>
              </a:tr>
            </a:tbl>
          </a:graphicData>
        </a:graphic>
      </p:graphicFrame>
      <p:sp>
        <p:nvSpPr>
          <p:cNvPr id="12" name="TextBox 11">
            <a:extLst>
              <a:ext uri="{FF2B5EF4-FFF2-40B4-BE49-F238E27FC236}">
                <a16:creationId xmlns:a16="http://schemas.microsoft.com/office/drawing/2014/main" id="{E53A5DDA-D717-4846-B032-F6C421B24D53}"/>
              </a:ext>
            </a:extLst>
          </p:cNvPr>
          <p:cNvSpPr txBox="1"/>
          <p:nvPr/>
        </p:nvSpPr>
        <p:spPr>
          <a:xfrm>
            <a:off x="-16412" y="2202127"/>
            <a:ext cx="9160412"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Into the Grey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238 = 4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234</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Into the Orange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92 = 2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90</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now into the Blue box, what element is #90?</a:t>
            </a:r>
          </a:p>
          <a:p>
            <a:r>
              <a:rPr lang="en-US" sz="3200" dirty="0">
                <a:latin typeface="Times New Roman" panose="02020603050405020304" pitchFamily="18" charset="0"/>
                <a:cs typeface="Times New Roman" panose="02020603050405020304" pitchFamily="18" charset="0"/>
              </a:rPr>
              <a:t> </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38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cxnSpLocks/>
          </p:cNvCxnSpPr>
          <p:nvPr/>
        </p:nvCxnSpPr>
        <p:spPr>
          <a:xfrm>
            <a:off x="2129890" y="918873"/>
            <a:ext cx="9943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390492" y="457200"/>
            <a:ext cx="762000" cy="830997"/>
          </a:xfrm>
          <a:prstGeom prst="rect">
            <a:avLst/>
          </a:prstGeom>
          <a:noFill/>
        </p:spPr>
        <p:txBody>
          <a:bodyPr wrap="square" rtlCol="0">
            <a:spAutoFit/>
          </a:bodyPr>
          <a:lstStyle/>
          <a:p>
            <a:r>
              <a:rPr lang="en-US" sz="4800" dirty="0"/>
              <a:t>+</a:t>
            </a:r>
          </a:p>
        </p:txBody>
      </p:sp>
      <p:sp>
        <p:nvSpPr>
          <p:cNvPr id="16" name="TextBox 15"/>
          <p:cNvSpPr txBox="1"/>
          <p:nvPr/>
        </p:nvSpPr>
        <p:spPr>
          <a:xfrm>
            <a:off x="3196690" y="549537"/>
            <a:ext cx="495300" cy="830997"/>
          </a:xfrm>
          <a:prstGeom prst="rect">
            <a:avLst/>
          </a:prstGeom>
          <a:noFill/>
        </p:spPr>
        <p:txBody>
          <a:bodyPr wrap="square" rtlCol="0">
            <a:spAutoFit/>
          </a:bodyPr>
          <a:lstStyle/>
          <a:p>
            <a:pPr algn="r"/>
            <a:r>
              <a:rPr lang="en-US" sz="2400" dirty="0"/>
              <a:t>4</a:t>
            </a:r>
            <a:br>
              <a:rPr lang="en-US" sz="2400" dirty="0"/>
            </a:br>
            <a:r>
              <a:rPr lang="en-US" sz="2400" dirty="0"/>
              <a:t>2</a:t>
            </a:r>
          </a:p>
        </p:txBody>
      </p:sp>
      <p:sp>
        <p:nvSpPr>
          <p:cNvPr id="17" name="TextBox 16"/>
          <p:cNvSpPr txBox="1"/>
          <p:nvPr/>
        </p:nvSpPr>
        <p:spPr>
          <a:xfrm>
            <a:off x="3596740" y="658003"/>
            <a:ext cx="11049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18" name="TextBox 17">
            <a:extLst>
              <a:ext uri="{FF2B5EF4-FFF2-40B4-BE49-F238E27FC236}">
                <a16:creationId xmlns:a16="http://schemas.microsoft.com/office/drawing/2014/main" id="{8F932D04-8E9C-48B2-9D10-3B8E865D7A0F}"/>
              </a:ext>
            </a:extLst>
          </p:cNvPr>
          <p:cNvSpPr txBox="1"/>
          <p:nvPr/>
        </p:nvSpPr>
        <p:spPr>
          <a:xfrm>
            <a:off x="288388" y="531202"/>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19" name="TextBox 18">
            <a:extLst>
              <a:ext uri="{FF2B5EF4-FFF2-40B4-BE49-F238E27FC236}">
                <a16:creationId xmlns:a16="http://schemas.microsoft.com/office/drawing/2014/main" id="{B788C302-D5F7-4863-8533-0C425B7459CA}"/>
              </a:ext>
            </a:extLst>
          </p:cNvPr>
          <p:cNvSpPr txBox="1"/>
          <p:nvPr/>
        </p:nvSpPr>
        <p:spPr>
          <a:xfrm>
            <a:off x="1278988" y="53120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graphicFrame>
        <p:nvGraphicFramePr>
          <p:cNvPr id="5" name="Table 8">
            <a:extLst>
              <a:ext uri="{FF2B5EF4-FFF2-40B4-BE49-F238E27FC236}">
                <a16:creationId xmlns:a16="http://schemas.microsoft.com/office/drawing/2014/main" id="{E590C9C4-8A91-4FE5-B9BC-0336FBA0A368}"/>
              </a:ext>
            </a:extLst>
          </p:cNvPr>
          <p:cNvGraphicFramePr>
            <a:graphicFrameLocks noGrp="1"/>
          </p:cNvGraphicFramePr>
          <p:nvPr/>
        </p:nvGraphicFramePr>
        <p:xfrm>
          <a:off x="5101690" y="457200"/>
          <a:ext cx="1984910" cy="1226208"/>
        </p:xfrm>
        <a:graphic>
          <a:graphicData uri="http://schemas.openxmlformats.org/drawingml/2006/table">
            <a:tbl>
              <a:tblPr firstRow="1" bandRow="1">
                <a:tableStyleId>{5C22544A-7EE6-4342-B048-85BDC9FD1C3A}</a:tableStyleId>
              </a:tblPr>
              <a:tblGrid>
                <a:gridCol w="689510">
                  <a:extLst>
                    <a:ext uri="{9D8B030D-6E8A-4147-A177-3AD203B41FA5}">
                      <a16:colId xmlns:a16="http://schemas.microsoft.com/office/drawing/2014/main" val="1789792075"/>
                    </a:ext>
                  </a:extLst>
                </a:gridCol>
                <a:gridCol w="1295400">
                  <a:extLst>
                    <a:ext uri="{9D8B030D-6E8A-4147-A177-3AD203B41FA5}">
                      <a16:colId xmlns:a16="http://schemas.microsoft.com/office/drawing/2014/main" val="3725451237"/>
                    </a:ext>
                  </a:extLst>
                </a:gridCol>
              </a:tblGrid>
              <a:tr h="613104">
                <a:tc>
                  <a:txBody>
                    <a:bodyPr/>
                    <a:lstStyle/>
                    <a:p>
                      <a:pPr algn="ctr"/>
                      <a:r>
                        <a:rPr lang="en-US" sz="2400" b="0" dirty="0">
                          <a:solidFill>
                            <a:srgbClr val="000000"/>
                          </a:solidFill>
                          <a:latin typeface="Times New Roman" panose="02020603050405020304" pitchFamily="18" charset="0"/>
                          <a:cs typeface="Times New Roman" panose="02020603050405020304" pitchFamily="18" charset="0"/>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US" sz="5400" dirty="0">
                          <a:solidFill>
                            <a:srgbClr val="000000"/>
                          </a:solidFill>
                          <a:latin typeface="Times New Roman" panose="02020603050405020304" pitchFamily="18" charset="0"/>
                          <a:cs typeface="Times New Roman" panose="02020603050405020304" pitchFamily="18" charset="0"/>
                        </a:rPr>
                        <a:t>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68453602"/>
                  </a:ext>
                </a:extLst>
              </a:tr>
              <a:tr h="613104">
                <a:tc>
                  <a:txBody>
                    <a:bodyPr/>
                    <a:lstStyle/>
                    <a:p>
                      <a:pPr algn="ctr"/>
                      <a:r>
                        <a:rPr lang="en-US" sz="2400" dirty="0">
                          <a:latin typeface="Times New Roman" panose="02020603050405020304" pitchFamily="18" charset="0"/>
                          <a:cs typeface="Times New Roman" panose="02020603050405020304" pitchFamily="18" charset="0"/>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3405"/>
                  </a:ext>
                </a:extLst>
              </a:tr>
            </a:tbl>
          </a:graphicData>
        </a:graphic>
      </p:graphicFrame>
      <p:sp>
        <p:nvSpPr>
          <p:cNvPr id="12" name="TextBox 11">
            <a:extLst>
              <a:ext uri="{FF2B5EF4-FFF2-40B4-BE49-F238E27FC236}">
                <a16:creationId xmlns:a16="http://schemas.microsoft.com/office/drawing/2014/main" id="{E53A5DDA-D717-4846-B032-F6C421B24D53}"/>
              </a:ext>
            </a:extLst>
          </p:cNvPr>
          <p:cNvSpPr txBox="1"/>
          <p:nvPr/>
        </p:nvSpPr>
        <p:spPr>
          <a:xfrm>
            <a:off x="-16412" y="2202127"/>
            <a:ext cx="9160412" cy="427809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Into the Grey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238 = 4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234</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Into the Orange Box, do the math:::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92 = 2 + X       </a:t>
            </a:r>
            <a:r>
              <a:rPr lang="en-US" sz="3200" dirty="0" err="1">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 90</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now into the Blue box, what element is #90?</a:t>
            </a:r>
          </a:p>
          <a:p>
            <a:pPr algn="ctr"/>
            <a:r>
              <a:rPr lang="en-US" sz="4800" dirty="0">
                <a:solidFill>
                  <a:srgbClr val="FF0000"/>
                </a:solidFill>
                <a:latin typeface="Times New Roman" panose="02020603050405020304" pitchFamily="18" charset="0"/>
                <a:cs typeface="Times New Roman" panose="02020603050405020304" pitchFamily="18" charset="0"/>
              </a:rPr>
              <a:t>Thorium </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387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9B1D65-BFAB-4FF4-B0ED-6859ABEC2E03}"/>
              </a:ext>
            </a:extLst>
          </p:cNvPr>
          <p:cNvSpPr txBox="1"/>
          <p:nvPr/>
        </p:nvSpPr>
        <p:spPr>
          <a:xfrm>
            <a:off x="51575" y="41701"/>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37.</a:t>
            </a:r>
          </a:p>
        </p:txBody>
      </p:sp>
      <p:cxnSp>
        <p:nvCxnSpPr>
          <p:cNvPr id="17" name="Straight Arrow Connector 16">
            <a:extLst>
              <a:ext uri="{FF2B5EF4-FFF2-40B4-BE49-F238E27FC236}">
                <a16:creationId xmlns:a16="http://schemas.microsoft.com/office/drawing/2014/main" id="{0B6DC063-9335-41E8-B68B-E43FBDE38BF0}"/>
              </a:ext>
            </a:extLst>
          </p:cNvPr>
          <p:cNvCxnSpPr/>
          <p:nvPr/>
        </p:nvCxnSpPr>
        <p:spPr>
          <a:xfrm>
            <a:off x="2438400" y="72750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DD536EE-6DE3-47E6-8AC7-597A26DBBD36}"/>
              </a:ext>
            </a:extLst>
          </p:cNvPr>
          <p:cNvSpPr txBox="1"/>
          <p:nvPr/>
        </p:nvSpPr>
        <p:spPr>
          <a:xfrm>
            <a:off x="5537202" y="226363"/>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91BFEA0B-00A6-42A9-B4BE-08A0334EFCAB}"/>
              </a:ext>
            </a:extLst>
          </p:cNvPr>
          <p:cNvSpPr txBox="1"/>
          <p:nvPr/>
        </p:nvSpPr>
        <p:spPr>
          <a:xfrm>
            <a:off x="4343400" y="31870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75494C2D-1400-434D-B126-182383DAC022}"/>
              </a:ext>
            </a:extLst>
          </p:cNvPr>
          <p:cNvSpPr txBox="1"/>
          <p:nvPr/>
        </p:nvSpPr>
        <p:spPr>
          <a:xfrm>
            <a:off x="4743450" y="427166"/>
            <a:ext cx="762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22" name="TextBox 21">
            <a:extLst>
              <a:ext uri="{FF2B5EF4-FFF2-40B4-BE49-F238E27FC236}">
                <a16:creationId xmlns:a16="http://schemas.microsoft.com/office/drawing/2014/main" id="{2F2E6261-84FF-41A2-BF15-9393C5F84316}"/>
              </a:ext>
            </a:extLst>
          </p:cNvPr>
          <p:cNvSpPr txBox="1"/>
          <p:nvPr/>
        </p:nvSpPr>
        <p:spPr>
          <a:xfrm>
            <a:off x="5562600" y="312003"/>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234</a:t>
            </a:r>
          </a:p>
          <a:p>
            <a:pPr algn="r"/>
            <a:r>
              <a:rPr lang="en-US" sz="2400" dirty="0">
                <a:latin typeface="Times New Roman" panose="02020603050405020304" pitchFamily="18" charset="0"/>
                <a:cs typeface="Times New Roman" panose="02020603050405020304" pitchFamily="18" charset="0"/>
              </a:rPr>
              <a:t>90</a:t>
            </a:r>
          </a:p>
        </p:txBody>
      </p:sp>
      <p:sp>
        <p:nvSpPr>
          <p:cNvPr id="23" name="TextBox 22">
            <a:extLst>
              <a:ext uri="{FF2B5EF4-FFF2-40B4-BE49-F238E27FC236}">
                <a16:creationId xmlns:a16="http://schemas.microsoft.com/office/drawing/2014/main" id="{AC6FD21F-E440-48F7-9C39-DD4ADBACAE45}"/>
              </a:ext>
            </a:extLst>
          </p:cNvPr>
          <p:cNvSpPr txBox="1"/>
          <p:nvPr/>
        </p:nvSpPr>
        <p:spPr>
          <a:xfrm>
            <a:off x="6553200" y="219670"/>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Th</a:t>
            </a:r>
          </a:p>
        </p:txBody>
      </p:sp>
      <p:sp>
        <p:nvSpPr>
          <p:cNvPr id="8" name="TextBox 7">
            <a:extLst>
              <a:ext uri="{FF2B5EF4-FFF2-40B4-BE49-F238E27FC236}">
                <a16:creationId xmlns:a16="http://schemas.microsoft.com/office/drawing/2014/main" id="{EE33281C-3D96-4109-9FF7-FA404C8D0DDC}"/>
              </a:ext>
            </a:extLst>
          </p:cNvPr>
          <p:cNvSpPr txBox="1"/>
          <p:nvPr/>
        </p:nvSpPr>
        <p:spPr>
          <a:xfrm>
            <a:off x="0" y="1676400"/>
            <a:ext cx="9144000" cy="2923877"/>
          </a:xfrm>
          <a:prstGeom prst="rect">
            <a:avLst/>
          </a:prstGeom>
          <a:noFill/>
        </p:spPr>
        <p:txBody>
          <a:bodyPr wrap="square" rtlCol="0">
            <a:spAutoFit/>
          </a:bodyPr>
          <a:lstStyle/>
          <a:p>
            <a:pPr algn="ctr"/>
            <a:r>
              <a:rPr lang="en-US" sz="4800" dirty="0">
                <a:solidFill>
                  <a:srgbClr val="7030A0"/>
                </a:solidFill>
                <a:latin typeface="Comic Sans MS" panose="030F0702030302020204" pitchFamily="66" charset="0"/>
              </a:rPr>
              <a:t>A lot of things just happened, let’s look at them all.</a:t>
            </a:r>
          </a:p>
          <a:p>
            <a:endParaRPr lang="en-US" sz="4400" dirty="0">
              <a:latin typeface="Comic Sans MS" panose="030F0702030302020204" pitchFamily="66" charset="0"/>
              <a:cs typeface="Times New Roman" panose="02020603050405020304" pitchFamily="18" charset="0"/>
            </a:endParaRPr>
          </a:p>
          <a:p>
            <a:r>
              <a:rPr lang="en-US" sz="4400" dirty="0">
                <a:solidFill>
                  <a:srgbClr val="0000FF"/>
                </a:solidFill>
                <a:latin typeface="Comic Sans MS" panose="030F0702030302020204" pitchFamily="66" charset="0"/>
                <a:cs typeface="Times New Roman" panose="02020603050405020304" pitchFamily="18" charset="0"/>
              </a:rPr>
              <a:t>  </a:t>
            </a:r>
            <a:endParaRPr lang="en-US" sz="4400" dirty="0">
              <a:solidFill>
                <a:srgbClr val="FF0000"/>
              </a:solidFill>
              <a:latin typeface="Comic Sans MS" panose="030F0702030302020204" pitchFamily="66" charset="0"/>
              <a:cs typeface="Times New Roman" panose="02020603050405020304" pitchFamily="18" charset="0"/>
            </a:endParaRPr>
          </a:p>
        </p:txBody>
      </p:sp>
      <p:sp>
        <p:nvSpPr>
          <p:cNvPr id="24" name="TextBox 23">
            <a:extLst>
              <a:ext uri="{FF2B5EF4-FFF2-40B4-BE49-F238E27FC236}">
                <a16:creationId xmlns:a16="http://schemas.microsoft.com/office/drawing/2014/main" id="{B352BA0E-7D30-45CC-90D7-B93CCCDD1B07}"/>
              </a:ext>
            </a:extLst>
          </p:cNvPr>
          <p:cNvSpPr txBox="1"/>
          <p:nvPr/>
        </p:nvSpPr>
        <p:spPr>
          <a:xfrm>
            <a:off x="616338" y="272533"/>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25" name="TextBox 24">
            <a:extLst>
              <a:ext uri="{FF2B5EF4-FFF2-40B4-BE49-F238E27FC236}">
                <a16:creationId xmlns:a16="http://schemas.microsoft.com/office/drawing/2014/main" id="{350D0F87-091D-482E-999F-DBC7397C4E40}"/>
              </a:ext>
            </a:extLst>
          </p:cNvPr>
          <p:cNvSpPr txBox="1"/>
          <p:nvPr/>
        </p:nvSpPr>
        <p:spPr>
          <a:xfrm>
            <a:off x="1606938" y="272533"/>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Tree>
    <p:extLst>
      <p:ext uri="{BB962C8B-B14F-4D97-AF65-F5344CB8AC3E}">
        <p14:creationId xmlns:p14="http://schemas.microsoft.com/office/powerpoint/2010/main" val="865070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9B1D65-BFAB-4FF4-B0ED-6859ABEC2E03}"/>
              </a:ext>
            </a:extLst>
          </p:cNvPr>
          <p:cNvSpPr txBox="1"/>
          <p:nvPr/>
        </p:nvSpPr>
        <p:spPr>
          <a:xfrm>
            <a:off x="51575" y="41701"/>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37.</a:t>
            </a:r>
          </a:p>
        </p:txBody>
      </p:sp>
      <p:cxnSp>
        <p:nvCxnSpPr>
          <p:cNvPr id="17" name="Straight Arrow Connector 16">
            <a:extLst>
              <a:ext uri="{FF2B5EF4-FFF2-40B4-BE49-F238E27FC236}">
                <a16:creationId xmlns:a16="http://schemas.microsoft.com/office/drawing/2014/main" id="{0B6DC063-9335-41E8-B68B-E43FBDE38BF0}"/>
              </a:ext>
            </a:extLst>
          </p:cNvPr>
          <p:cNvCxnSpPr/>
          <p:nvPr/>
        </p:nvCxnSpPr>
        <p:spPr>
          <a:xfrm>
            <a:off x="2438400" y="72750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DD536EE-6DE3-47E6-8AC7-597A26DBBD36}"/>
              </a:ext>
            </a:extLst>
          </p:cNvPr>
          <p:cNvSpPr txBox="1"/>
          <p:nvPr/>
        </p:nvSpPr>
        <p:spPr>
          <a:xfrm>
            <a:off x="5537202" y="226363"/>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91BFEA0B-00A6-42A9-B4BE-08A0334EFCAB}"/>
              </a:ext>
            </a:extLst>
          </p:cNvPr>
          <p:cNvSpPr txBox="1"/>
          <p:nvPr/>
        </p:nvSpPr>
        <p:spPr>
          <a:xfrm>
            <a:off x="4343400" y="31870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75494C2D-1400-434D-B126-182383DAC022}"/>
              </a:ext>
            </a:extLst>
          </p:cNvPr>
          <p:cNvSpPr txBox="1"/>
          <p:nvPr/>
        </p:nvSpPr>
        <p:spPr>
          <a:xfrm>
            <a:off x="4743450" y="427166"/>
            <a:ext cx="762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t>
            </a:r>
          </a:p>
        </p:txBody>
      </p:sp>
      <p:sp>
        <p:nvSpPr>
          <p:cNvPr id="22" name="TextBox 21">
            <a:extLst>
              <a:ext uri="{FF2B5EF4-FFF2-40B4-BE49-F238E27FC236}">
                <a16:creationId xmlns:a16="http://schemas.microsoft.com/office/drawing/2014/main" id="{2F2E6261-84FF-41A2-BF15-9393C5F84316}"/>
              </a:ext>
            </a:extLst>
          </p:cNvPr>
          <p:cNvSpPr txBox="1"/>
          <p:nvPr/>
        </p:nvSpPr>
        <p:spPr>
          <a:xfrm>
            <a:off x="5562600" y="312003"/>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234</a:t>
            </a:r>
          </a:p>
          <a:p>
            <a:pPr algn="r"/>
            <a:r>
              <a:rPr lang="en-US" sz="2400" dirty="0">
                <a:latin typeface="Times New Roman" panose="02020603050405020304" pitchFamily="18" charset="0"/>
                <a:cs typeface="Times New Roman" panose="02020603050405020304" pitchFamily="18" charset="0"/>
              </a:rPr>
              <a:t>90</a:t>
            </a:r>
          </a:p>
        </p:txBody>
      </p:sp>
      <p:sp>
        <p:nvSpPr>
          <p:cNvPr id="23" name="TextBox 22">
            <a:extLst>
              <a:ext uri="{FF2B5EF4-FFF2-40B4-BE49-F238E27FC236}">
                <a16:creationId xmlns:a16="http://schemas.microsoft.com/office/drawing/2014/main" id="{AC6FD21F-E440-48F7-9C39-DD4ADBACAE45}"/>
              </a:ext>
            </a:extLst>
          </p:cNvPr>
          <p:cNvSpPr txBox="1"/>
          <p:nvPr/>
        </p:nvSpPr>
        <p:spPr>
          <a:xfrm>
            <a:off x="6553200" y="219670"/>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Th</a:t>
            </a:r>
          </a:p>
        </p:txBody>
      </p:sp>
      <p:sp>
        <p:nvSpPr>
          <p:cNvPr id="8" name="TextBox 7">
            <a:extLst>
              <a:ext uri="{FF2B5EF4-FFF2-40B4-BE49-F238E27FC236}">
                <a16:creationId xmlns:a16="http://schemas.microsoft.com/office/drawing/2014/main" id="{EE33281C-3D96-4109-9FF7-FA404C8D0DDC}"/>
              </a:ext>
            </a:extLst>
          </p:cNvPr>
          <p:cNvSpPr txBox="1"/>
          <p:nvPr/>
        </p:nvSpPr>
        <p:spPr>
          <a:xfrm>
            <a:off x="0" y="1676400"/>
            <a:ext cx="9144000" cy="489364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Radioactive U-238 emits an alpha particle in an attempt to get stable.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With 2 less protons, and 2 less neutrons, the uranium has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TRANSMUTED into thorium-234</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numbers on the top make sense:  238 = 4 + 234</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The numbers on the bottom make sense too:  92 = 2 + 90</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This is called natural transmutation, or alpha decay,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or slightly more vaguely, just radioactive decay.</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Weirdly, this uranium atom just became an atom of thorium.  </a:t>
            </a:r>
          </a:p>
        </p:txBody>
      </p:sp>
      <p:sp>
        <p:nvSpPr>
          <p:cNvPr id="24" name="TextBox 23">
            <a:extLst>
              <a:ext uri="{FF2B5EF4-FFF2-40B4-BE49-F238E27FC236}">
                <a16:creationId xmlns:a16="http://schemas.microsoft.com/office/drawing/2014/main" id="{B352BA0E-7D30-45CC-90D7-B93CCCDD1B07}"/>
              </a:ext>
            </a:extLst>
          </p:cNvPr>
          <p:cNvSpPr txBox="1"/>
          <p:nvPr/>
        </p:nvSpPr>
        <p:spPr>
          <a:xfrm>
            <a:off x="616338" y="272533"/>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238</a:t>
            </a:r>
          </a:p>
          <a:p>
            <a:pPr algn="r"/>
            <a:r>
              <a:rPr lang="en-US" sz="2400" dirty="0">
                <a:latin typeface="Times New Roman" panose="02020603050405020304" pitchFamily="18" charset="0"/>
                <a:cs typeface="Times New Roman" panose="02020603050405020304" pitchFamily="18" charset="0"/>
              </a:rPr>
              <a:t>92</a:t>
            </a:r>
          </a:p>
        </p:txBody>
      </p:sp>
      <p:sp>
        <p:nvSpPr>
          <p:cNvPr id="25" name="TextBox 24">
            <a:extLst>
              <a:ext uri="{FF2B5EF4-FFF2-40B4-BE49-F238E27FC236}">
                <a16:creationId xmlns:a16="http://schemas.microsoft.com/office/drawing/2014/main" id="{350D0F87-091D-482E-999F-DBC7397C4E40}"/>
              </a:ext>
            </a:extLst>
          </p:cNvPr>
          <p:cNvSpPr txBox="1"/>
          <p:nvPr/>
        </p:nvSpPr>
        <p:spPr>
          <a:xfrm>
            <a:off x="1606938" y="272533"/>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U</a:t>
            </a:r>
          </a:p>
        </p:txBody>
      </p:sp>
    </p:spTree>
    <p:extLst>
      <p:ext uri="{BB962C8B-B14F-4D97-AF65-F5344CB8AC3E}">
        <p14:creationId xmlns:p14="http://schemas.microsoft.com/office/powerpoint/2010/main" val="717824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lvl="0" indent="-514350">
              <a:buAutoNum type="arabicPeriod" startAt="38"/>
            </a:pPr>
            <a:r>
              <a:rPr lang="en-US" sz="3200" dirty="0">
                <a:solidFill>
                  <a:srgbClr val="FF0000"/>
                </a:solidFill>
                <a:latin typeface="Times New Roman" panose="02020603050405020304" pitchFamily="18" charset="0"/>
                <a:cs typeface="Times New Roman" panose="02020603050405020304" pitchFamily="18" charset="0"/>
              </a:rPr>
              <a:t>Let’s look at the radioisotope carbon 14.</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Determine it’s DECAY MODE, and then write out the decay equation.  </a:t>
            </a:r>
          </a:p>
          <a:p>
            <a:endParaRPr lang="en-US" dirty="0"/>
          </a:p>
        </p:txBody>
      </p:sp>
      <p:sp>
        <p:nvSpPr>
          <p:cNvPr id="3" name="TextBox 2"/>
          <p:cNvSpPr txBox="1"/>
          <p:nvPr/>
        </p:nvSpPr>
        <p:spPr>
          <a:xfrm>
            <a:off x="132008" y="2246054"/>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22608" y="2246054"/>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a:t>
            </a:r>
          </a:p>
        </p:txBody>
      </p:sp>
      <p:cxnSp>
        <p:nvCxnSpPr>
          <p:cNvPr id="5" name="Straight Arrow Connector 4"/>
          <p:cNvCxnSpPr/>
          <p:nvPr/>
        </p:nvCxnSpPr>
        <p:spPr>
          <a:xfrm>
            <a:off x="2037008" y="2707719"/>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239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lvl="0" indent="-514350">
              <a:buAutoNum type="arabicPeriod" startAt="38"/>
            </a:pPr>
            <a:r>
              <a:rPr lang="en-US" sz="3200" dirty="0">
                <a:solidFill>
                  <a:srgbClr val="FF0000"/>
                </a:solidFill>
                <a:latin typeface="Times New Roman" panose="02020603050405020304" pitchFamily="18" charset="0"/>
                <a:cs typeface="Times New Roman" panose="02020603050405020304" pitchFamily="18" charset="0"/>
              </a:rPr>
              <a:t>  Let’s look at the radioisotope carbon 14.</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Determine it’s DECAY MODE, and then write out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decay equation.  </a:t>
            </a:r>
          </a:p>
          <a:p>
            <a:endParaRPr lang="en-US" dirty="0"/>
          </a:p>
        </p:txBody>
      </p:sp>
      <p:sp>
        <p:nvSpPr>
          <p:cNvPr id="10" name="TextBox 9">
            <a:extLst>
              <a:ext uri="{FF2B5EF4-FFF2-40B4-BE49-F238E27FC236}">
                <a16:creationId xmlns:a16="http://schemas.microsoft.com/office/drawing/2014/main" id="{9C43FE60-624C-48AA-B1D6-91364877E311}"/>
              </a:ext>
            </a:extLst>
          </p:cNvPr>
          <p:cNvSpPr txBox="1"/>
          <p:nvPr/>
        </p:nvSpPr>
        <p:spPr>
          <a:xfrm>
            <a:off x="431926" y="2191982"/>
            <a:ext cx="114300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r>
              <a:rPr lang="en-US" sz="2400" dirty="0">
                <a:latin typeface="Times New Roman" panose="02020603050405020304" pitchFamily="18" charset="0"/>
                <a:cs typeface="Times New Roman" panose="02020603050405020304" pitchFamily="18" charset="0"/>
              </a:rPr>
              <a:t>6</a:t>
            </a:r>
          </a:p>
          <a:p>
            <a:pPr algn="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8DEDA47-1B03-42B0-A4BA-96CBAC5A2317}"/>
              </a:ext>
            </a:extLst>
          </p:cNvPr>
          <p:cNvSpPr txBox="1"/>
          <p:nvPr/>
        </p:nvSpPr>
        <p:spPr>
          <a:xfrm>
            <a:off x="1422526" y="219198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a:t>
            </a:r>
          </a:p>
        </p:txBody>
      </p:sp>
      <p:cxnSp>
        <p:nvCxnSpPr>
          <p:cNvPr id="12" name="Straight Arrow Connector 11">
            <a:extLst>
              <a:ext uri="{FF2B5EF4-FFF2-40B4-BE49-F238E27FC236}">
                <a16:creationId xmlns:a16="http://schemas.microsoft.com/office/drawing/2014/main" id="{42D36A09-0D9D-4836-A256-C7BE79CA730C}"/>
              </a:ext>
            </a:extLst>
          </p:cNvPr>
          <p:cNvCxnSpPr/>
          <p:nvPr/>
        </p:nvCxnSpPr>
        <p:spPr>
          <a:xfrm>
            <a:off x="2336926" y="2653647"/>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3592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lvl="0" indent="-514350">
              <a:buAutoNum type="arabicPeriod" startAt="38"/>
            </a:pPr>
            <a:r>
              <a:rPr lang="en-US" sz="3200" dirty="0">
                <a:solidFill>
                  <a:srgbClr val="FF0000"/>
                </a:solidFill>
                <a:latin typeface="Times New Roman" panose="02020603050405020304" pitchFamily="18" charset="0"/>
                <a:cs typeface="Times New Roman" panose="02020603050405020304" pitchFamily="18" charset="0"/>
              </a:rPr>
              <a:t>  Let’s look at the radioisotope carbon 14.</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Determine it’s DECAY MODE, and then write out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decay equation.  </a:t>
            </a:r>
          </a:p>
          <a:p>
            <a:endParaRPr lang="en-US" dirty="0"/>
          </a:p>
        </p:txBody>
      </p:sp>
      <p:sp>
        <p:nvSpPr>
          <p:cNvPr id="10" name="TextBox 9">
            <a:extLst>
              <a:ext uri="{FF2B5EF4-FFF2-40B4-BE49-F238E27FC236}">
                <a16:creationId xmlns:a16="http://schemas.microsoft.com/office/drawing/2014/main" id="{9C43FE60-624C-48AA-B1D6-91364877E311}"/>
              </a:ext>
            </a:extLst>
          </p:cNvPr>
          <p:cNvSpPr txBox="1"/>
          <p:nvPr/>
        </p:nvSpPr>
        <p:spPr>
          <a:xfrm>
            <a:off x="431926" y="2191982"/>
            <a:ext cx="114300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r>
              <a:rPr lang="en-US" sz="2400" dirty="0">
                <a:latin typeface="Times New Roman" panose="02020603050405020304" pitchFamily="18" charset="0"/>
                <a:cs typeface="Times New Roman" panose="02020603050405020304" pitchFamily="18" charset="0"/>
              </a:rPr>
              <a:t>6</a:t>
            </a:r>
          </a:p>
          <a:p>
            <a:pPr algn="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8DEDA47-1B03-42B0-A4BA-96CBAC5A2317}"/>
              </a:ext>
            </a:extLst>
          </p:cNvPr>
          <p:cNvSpPr txBox="1"/>
          <p:nvPr/>
        </p:nvSpPr>
        <p:spPr>
          <a:xfrm>
            <a:off x="1422526" y="219198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a:t>
            </a:r>
          </a:p>
        </p:txBody>
      </p:sp>
      <p:cxnSp>
        <p:nvCxnSpPr>
          <p:cNvPr id="12" name="Straight Arrow Connector 11">
            <a:extLst>
              <a:ext uri="{FF2B5EF4-FFF2-40B4-BE49-F238E27FC236}">
                <a16:creationId xmlns:a16="http://schemas.microsoft.com/office/drawing/2014/main" id="{42D36A09-0D9D-4836-A256-C7BE79CA730C}"/>
              </a:ext>
            </a:extLst>
          </p:cNvPr>
          <p:cNvCxnSpPr/>
          <p:nvPr/>
        </p:nvCxnSpPr>
        <p:spPr>
          <a:xfrm>
            <a:off x="2336926" y="2653647"/>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66955CD8-9475-45B1-BB90-AC636EB08A34}"/>
              </a:ext>
            </a:extLst>
          </p:cNvPr>
          <p:cNvSpPr txBox="1"/>
          <p:nvPr/>
        </p:nvSpPr>
        <p:spPr>
          <a:xfrm>
            <a:off x="4584826" y="2201658"/>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0</a:t>
            </a:r>
          </a:p>
          <a:p>
            <a:pPr algn="r"/>
            <a:r>
              <a:rPr lang="en-US" sz="2400"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1A9003CC-CEBB-4AE0-BF64-3B1AA2EB3954}"/>
              </a:ext>
            </a:extLst>
          </p:cNvPr>
          <p:cNvSpPr txBox="1"/>
          <p:nvPr/>
        </p:nvSpPr>
        <p:spPr>
          <a:xfrm>
            <a:off x="5252918" y="2238148"/>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56095D5-8404-4EB7-9D4E-4DE7AC23617B}"/>
              </a:ext>
            </a:extLst>
          </p:cNvPr>
          <p:cNvSpPr txBox="1"/>
          <p:nvPr/>
        </p:nvSpPr>
        <p:spPr>
          <a:xfrm>
            <a:off x="4927726" y="2392037"/>
            <a:ext cx="304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2759554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lvl="0" indent="-514350">
              <a:buAutoNum type="arabicPeriod" startAt="38"/>
            </a:pPr>
            <a:r>
              <a:rPr lang="en-US" sz="3200" dirty="0">
                <a:solidFill>
                  <a:srgbClr val="FF0000"/>
                </a:solidFill>
                <a:latin typeface="Times New Roman" panose="02020603050405020304" pitchFamily="18" charset="0"/>
                <a:cs typeface="Times New Roman" panose="02020603050405020304" pitchFamily="18" charset="0"/>
              </a:rPr>
              <a:t>  Let’s look at the radioisotope carbon 14.</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Determine it’s DECAY MODE, and then write out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decay equation.  </a:t>
            </a:r>
          </a:p>
          <a:p>
            <a:endParaRPr lang="en-US" dirty="0"/>
          </a:p>
        </p:txBody>
      </p:sp>
      <p:sp>
        <p:nvSpPr>
          <p:cNvPr id="10" name="TextBox 9">
            <a:extLst>
              <a:ext uri="{FF2B5EF4-FFF2-40B4-BE49-F238E27FC236}">
                <a16:creationId xmlns:a16="http://schemas.microsoft.com/office/drawing/2014/main" id="{9C43FE60-624C-48AA-B1D6-91364877E311}"/>
              </a:ext>
            </a:extLst>
          </p:cNvPr>
          <p:cNvSpPr txBox="1"/>
          <p:nvPr/>
        </p:nvSpPr>
        <p:spPr>
          <a:xfrm>
            <a:off x="431926" y="2191982"/>
            <a:ext cx="114300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r>
              <a:rPr lang="en-US" sz="2400" dirty="0">
                <a:latin typeface="Times New Roman" panose="02020603050405020304" pitchFamily="18" charset="0"/>
                <a:cs typeface="Times New Roman" panose="02020603050405020304" pitchFamily="18" charset="0"/>
              </a:rPr>
              <a:t>6</a:t>
            </a:r>
          </a:p>
          <a:p>
            <a:pPr algn="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8DEDA47-1B03-42B0-A4BA-96CBAC5A2317}"/>
              </a:ext>
            </a:extLst>
          </p:cNvPr>
          <p:cNvSpPr txBox="1"/>
          <p:nvPr/>
        </p:nvSpPr>
        <p:spPr>
          <a:xfrm>
            <a:off x="1422526" y="219198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a:t>
            </a:r>
          </a:p>
        </p:txBody>
      </p:sp>
      <p:cxnSp>
        <p:nvCxnSpPr>
          <p:cNvPr id="12" name="Straight Arrow Connector 11">
            <a:extLst>
              <a:ext uri="{FF2B5EF4-FFF2-40B4-BE49-F238E27FC236}">
                <a16:creationId xmlns:a16="http://schemas.microsoft.com/office/drawing/2014/main" id="{42D36A09-0D9D-4836-A256-C7BE79CA730C}"/>
              </a:ext>
            </a:extLst>
          </p:cNvPr>
          <p:cNvCxnSpPr/>
          <p:nvPr/>
        </p:nvCxnSpPr>
        <p:spPr>
          <a:xfrm>
            <a:off x="2336926" y="2653647"/>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66955CD8-9475-45B1-BB90-AC636EB08A34}"/>
              </a:ext>
            </a:extLst>
          </p:cNvPr>
          <p:cNvSpPr txBox="1"/>
          <p:nvPr/>
        </p:nvSpPr>
        <p:spPr>
          <a:xfrm>
            <a:off x="4584826" y="2201658"/>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0</a:t>
            </a:r>
          </a:p>
          <a:p>
            <a:pPr algn="r"/>
            <a:r>
              <a:rPr lang="en-US" sz="2400"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1A9003CC-CEBB-4AE0-BF64-3B1AA2EB3954}"/>
              </a:ext>
            </a:extLst>
          </p:cNvPr>
          <p:cNvSpPr txBox="1"/>
          <p:nvPr/>
        </p:nvSpPr>
        <p:spPr>
          <a:xfrm>
            <a:off x="5252918" y="2238148"/>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56095D5-8404-4EB7-9D4E-4DE7AC23617B}"/>
              </a:ext>
            </a:extLst>
          </p:cNvPr>
          <p:cNvSpPr txBox="1"/>
          <p:nvPr/>
        </p:nvSpPr>
        <p:spPr>
          <a:xfrm>
            <a:off x="4927726" y="2392037"/>
            <a:ext cx="304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a:t>
            </a:r>
          </a:p>
        </p:txBody>
      </p:sp>
      <p:sp>
        <p:nvSpPr>
          <p:cNvPr id="8" name="TextBox 7">
            <a:extLst>
              <a:ext uri="{FF2B5EF4-FFF2-40B4-BE49-F238E27FC236}">
                <a16:creationId xmlns:a16="http://schemas.microsoft.com/office/drawing/2014/main" id="{FCEFC42C-E411-4F8C-B8A9-CC9746941B87}"/>
              </a:ext>
            </a:extLst>
          </p:cNvPr>
          <p:cNvSpPr txBox="1"/>
          <p:nvPr/>
        </p:nvSpPr>
        <p:spPr>
          <a:xfrm>
            <a:off x="12826" y="3818509"/>
            <a:ext cx="91440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703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lvl="0" indent="-514350">
              <a:buAutoNum type="arabicPeriod" startAt="38"/>
            </a:pPr>
            <a:r>
              <a:rPr lang="en-US" sz="3200" dirty="0">
                <a:solidFill>
                  <a:srgbClr val="FF0000"/>
                </a:solidFill>
                <a:latin typeface="Times New Roman" panose="02020603050405020304" pitchFamily="18" charset="0"/>
                <a:cs typeface="Times New Roman" panose="02020603050405020304" pitchFamily="18" charset="0"/>
              </a:rPr>
              <a:t>  Let’s look at the radioisotope carbon 14.</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Determine it’s DECAY MODE, and then write out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decay equation.  </a:t>
            </a:r>
          </a:p>
          <a:p>
            <a:endParaRPr lang="en-US" dirty="0"/>
          </a:p>
        </p:txBody>
      </p:sp>
      <p:sp>
        <p:nvSpPr>
          <p:cNvPr id="10" name="TextBox 9">
            <a:extLst>
              <a:ext uri="{FF2B5EF4-FFF2-40B4-BE49-F238E27FC236}">
                <a16:creationId xmlns:a16="http://schemas.microsoft.com/office/drawing/2014/main" id="{9C43FE60-624C-48AA-B1D6-91364877E311}"/>
              </a:ext>
            </a:extLst>
          </p:cNvPr>
          <p:cNvSpPr txBox="1"/>
          <p:nvPr/>
        </p:nvSpPr>
        <p:spPr>
          <a:xfrm>
            <a:off x="431926" y="2191982"/>
            <a:ext cx="114300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r>
              <a:rPr lang="en-US" sz="2400" dirty="0">
                <a:latin typeface="Times New Roman" panose="02020603050405020304" pitchFamily="18" charset="0"/>
                <a:cs typeface="Times New Roman" panose="02020603050405020304" pitchFamily="18" charset="0"/>
              </a:rPr>
              <a:t>6</a:t>
            </a:r>
          </a:p>
          <a:p>
            <a:pPr algn="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8DEDA47-1B03-42B0-A4BA-96CBAC5A2317}"/>
              </a:ext>
            </a:extLst>
          </p:cNvPr>
          <p:cNvSpPr txBox="1"/>
          <p:nvPr/>
        </p:nvSpPr>
        <p:spPr>
          <a:xfrm>
            <a:off x="1422526" y="2191982"/>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a:t>
            </a:r>
          </a:p>
        </p:txBody>
      </p:sp>
      <p:cxnSp>
        <p:nvCxnSpPr>
          <p:cNvPr id="12" name="Straight Arrow Connector 11">
            <a:extLst>
              <a:ext uri="{FF2B5EF4-FFF2-40B4-BE49-F238E27FC236}">
                <a16:creationId xmlns:a16="http://schemas.microsoft.com/office/drawing/2014/main" id="{42D36A09-0D9D-4836-A256-C7BE79CA730C}"/>
              </a:ext>
            </a:extLst>
          </p:cNvPr>
          <p:cNvCxnSpPr/>
          <p:nvPr/>
        </p:nvCxnSpPr>
        <p:spPr>
          <a:xfrm>
            <a:off x="2336926" y="2653647"/>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66955CD8-9475-45B1-BB90-AC636EB08A34}"/>
              </a:ext>
            </a:extLst>
          </p:cNvPr>
          <p:cNvSpPr txBox="1"/>
          <p:nvPr/>
        </p:nvSpPr>
        <p:spPr>
          <a:xfrm>
            <a:off x="4584826" y="2201658"/>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0</a:t>
            </a:r>
          </a:p>
          <a:p>
            <a:pPr algn="r"/>
            <a:r>
              <a:rPr lang="en-US" sz="2400"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1A9003CC-CEBB-4AE0-BF64-3B1AA2EB3954}"/>
              </a:ext>
            </a:extLst>
          </p:cNvPr>
          <p:cNvSpPr txBox="1"/>
          <p:nvPr/>
        </p:nvSpPr>
        <p:spPr>
          <a:xfrm>
            <a:off x="5252918" y="2238148"/>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56095D5-8404-4EB7-9D4E-4DE7AC23617B}"/>
              </a:ext>
            </a:extLst>
          </p:cNvPr>
          <p:cNvSpPr txBox="1"/>
          <p:nvPr/>
        </p:nvSpPr>
        <p:spPr>
          <a:xfrm>
            <a:off x="4927726" y="2392037"/>
            <a:ext cx="304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a:t>
            </a:r>
          </a:p>
        </p:txBody>
      </p:sp>
      <p:sp>
        <p:nvSpPr>
          <p:cNvPr id="16" name="TextBox 15">
            <a:extLst>
              <a:ext uri="{FF2B5EF4-FFF2-40B4-BE49-F238E27FC236}">
                <a16:creationId xmlns:a16="http://schemas.microsoft.com/office/drawing/2014/main" id="{8692D0A8-8238-4822-A9DD-AF3F125CF038}"/>
              </a:ext>
            </a:extLst>
          </p:cNvPr>
          <p:cNvSpPr txBox="1"/>
          <p:nvPr/>
        </p:nvSpPr>
        <p:spPr>
          <a:xfrm>
            <a:off x="5410200" y="2211317"/>
            <a:ext cx="8382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14</a:t>
            </a:r>
          </a:p>
          <a:p>
            <a:pPr algn="r"/>
            <a:r>
              <a:rPr lang="en-US" sz="2400" dirty="0">
                <a:latin typeface="Times New Roman" panose="02020603050405020304" pitchFamily="18" charset="0"/>
                <a:cs typeface="Times New Roman" panose="02020603050405020304" pitchFamily="18" charset="0"/>
              </a:rPr>
              <a:t>7</a:t>
            </a:r>
          </a:p>
        </p:txBody>
      </p:sp>
      <p:sp>
        <p:nvSpPr>
          <p:cNvPr id="17" name="Rectangle 16">
            <a:extLst>
              <a:ext uri="{FF2B5EF4-FFF2-40B4-BE49-F238E27FC236}">
                <a16:creationId xmlns:a16="http://schemas.microsoft.com/office/drawing/2014/main" id="{58EB09BC-7434-4C10-BB43-F0B27614BAE4}"/>
              </a:ext>
            </a:extLst>
          </p:cNvPr>
          <p:cNvSpPr/>
          <p:nvPr/>
        </p:nvSpPr>
        <p:spPr>
          <a:xfrm>
            <a:off x="6167318" y="2165150"/>
            <a:ext cx="684803" cy="923330"/>
          </a:xfrm>
          <a:prstGeom prst="rect">
            <a:avLst/>
          </a:prstGeom>
        </p:spPr>
        <p:txBody>
          <a:bodyPr wrap="none">
            <a:spAutoFit/>
          </a:bodyPr>
          <a:lstStyle/>
          <a:p>
            <a:pPr lvl="0"/>
            <a:r>
              <a:rPr lang="en-US" sz="5400" dirty="0">
                <a:solidFill>
                  <a:prstClr val="black"/>
                </a:solidFill>
                <a:latin typeface="Times New Roman" panose="02020603050405020304" pitchFamily="18" charset="0"/>
                <a:cs typeface="Times New Roman" panose="02020603050405020304" pitchFamily="18" charset="0"/>
              </a:rPr>
              <a:t>N</a:t>
            </a:r>
          </a:p>
        </p:txBody>
      </p:sp>
      <p:sp>
        <p:nvSpPr>
          <p:cNvPr id="8" name="TextBox 7">
            <a:extLst>
              <a:ext uri="{FF2B5EF4-FFF2-40B4-BE49-F238E27FC236}">
                <a16:creationId xmlns:a16="http://schemas.microsoft.com/office/drawing/2014/main" id="{FCEFC42C-E411-4F8C-B8A9-CC9746941B87}"/>
              </a:ext>
            </a:extLst>
          </p:cNvPr>
          <p:cNvSpPr txBox="1"/>
          <p:nvPr/>
        </p:nvSpPr>
        <p:spPr>
          <a:xfrm>
            <a:off x="12826" y="3818509"/>
            <a:ext cx="9144000"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39.  C-14 emits beta radiation, or, it</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undergoes beta decay.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The carbon-14 transmutes into nitrogen-14.</a:t>
            </a:r>
          </a:p>
        </p:txBody>
      </p:sp>
    </p:spTree>
    <p:extLst>
      <p:ext uri="{BB962C8B-B14F-4D97-AF65-F5344CB8AC3E}">
        <p14:creationId xmlns:p14="http://schemas.microsoft.com/office/powerpoint/2010/main" val="324442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BEE2D1-981D-40FF-8160-6BD88E4B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19600" y="1348535"/>
            <a:ext cx="3790950" cy="3790950"/>
          </a:xfrm>
          <a:prstGeom prst="rect">
            <a:avLst/>
          </a:prstGeom>
        </p:spPr>
      </p:pic>
    </p:spTree>
    <p:extLst>
      <p:ext uri="{BB962C8B-B14F-4D97-AF65-F5344CB8AC3E}">
        <p14:creationId xmlns:p14="http://schemas.microsoft.com/office/powerpoint/2010/main" val="3190047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pPr lvl="0"/>
            <a:r>
              <a:rPr lang="en-US" sz="3200" dirty="0">
                <a:latin typeface="Times New Roman" panose="02020603050405020304" pitchFamily="18" charset="0"/>
                <a:cs typeface="Times New Roman" panose="02020603050405020304" pitchFamily="18" charset="0"/>
              </a:rPr>
              <a:t>40.  Determine the decay mode for Ca-37, then write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decay reaction for calcium 37.   </a:t>
            </a:r>
          </a:p>
          <a:p>
            <a:endParaRPr lang="en-US" dirty="0"/>
          </a:p>
        </p:txBody>
      </p:sp>
      <p:sp>
        <p:nvSpPr>
          <p:cNvPr id="7" name="TextBox 6">
            <a:extLst>
              <a:ext uri="{FF2B5EF4-FFF2-40B4-BE49-F238E27FC236}">
                <a16:creationId xmlns:a16="http://schemas.microsoft.com/office/drawing/2014/main" id="{BA9ADF2F-BCC2-4212-820F-9D0ECB71DE46}"/>
              </a:ext>
            </a:extLst>
          </p:cNvPr>
          <p:cNvSpPr txBox="1"/>
          <p:nvPr/>
        </p:nvSpPr>
        <p:spPr>
          <a:xfrm>
            <a:off x="446846" y="1614899"/>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37</a:t>
            </a:r>
          </a:p>
          <a:p>
            <a:pPr algn="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65FB27-F7E6-4A90-9675-F3479A406C6E}"/>
              </a:ext>
            </a:extLst>
          </p:cNvPr>
          <p:cNvSpPr txBox="1"/>
          <p:nvPr/>
        </p:nvSpPr>
        <p:spPr>
          <a:xfrm>
            <a:off x="1437446" y="1554035"/>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Ca</a:t>
            </a:r>
          </a:p>
        </p:txBody>
      </p:sp>
      <p:cxnSp>
        <p:nvCxnSpPr>
          <p:cNvPr id="9" name="Straight Arrow Connector 8">
            <a:extLst>
              <a:ext uri="{FF2B5EF4-FFF2-40B4-BE49-F238E27FC236}">
                <a16:creationId xmlns:a16="http://schemas.microsoft.com/office/drawing/2014/main" id="{505451CC-FFD0-47BA-98A8-6179D5437D5B}"/>
              </a:ext>
            </a:extLst>
          </p:cNvPr>
          <p:cNvCxnSpPr/>
          <p:nvPr/>
        </p:nvCxnSpPr>
        <p:spPr>
          <a:xfrm>
            <a:off x="2351846" y="2015700"/>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176E6385-5566-43AF-BD2E-5FDD3EDC37BB}"/>
              </a:ext>
            </a:extLst>
          </p:cNvPr>
          <p:cNvCxnSpPr/>
          <p:nvPr/>
        </p:nvCxnSpPr>
        <p:spPr>
          <a:xfrm>
            <a:off x="2395312" y="2015699"/>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08752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pPr lvl="0"/>
            <a:r>
              <a:rPr lang="en-US" sz="3200" dirty="0">
                <a:latin typeface="Times New Roman" panose="02020603050405020304" pitchFamily="18" charset="0"/>
                <a:cs typeface="Times New Roman" panose="02020603050405020304" pitchFamily="18" charset="0"/>
              </a:rPr>
              <a:t>40.  Determine the decay mode for Ca-37, then write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decay reaction for calcium 37.   </a:t>
            </a:r>
          </a:p>
          <a:p>
            <a:endParaRPr lang="en-US" dirty="0"/>
          </a:p>
        </p:txBody>
      </p:sp>
      <p:sp>
        <p:nvSpPr>
          <p:cNvPr id="7" name="TextBox 6">
            <a:extLst>
              <a:ext uri="{FF2B5EF4-FFF2-40B4-BE49-F238E27FC236}">
                <a16:creationId xmlns:a16="http://schemas.microsoft.com/office/drawing/2014/main" id="{BA9ADF2F-BCC2-4212-820F-9D0ECB71DE46}"/>
              </a:ext>
            </a:extLst>
          </p:cNvPr>
          <p:cNvSpPr txBox="1"/>
          <p:nvPr/>
        </p:nvSpPr>
        <p:spPr>
          <a:xfrm>
            <a:off x="446846" y="1614899"/>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37</a:t>
            </a:r>
          </a:p>
          <a:p>
            <a:pPr algn="r"/>
            <a:r>
              <a:rPr lang="en-US" sz="2400" dirty="0">
                <a:solidFill>
                  <a:srgbClr val="FF0000"/>
                </a:solidFill>
                <a:latin typeface="Times New Roman" panose="02020603050405020304" pitchFamily="18" charset="0"/>
                <a:cs typeface="Times New Roman" panose="02020603050405020304" pitchFamily="18" charset="0"/>
              </a:rPr>
              <a:t>20</a:t>
            </a:r>
          </a:p>
        </p:txBody>
      </p:sp>
      <p:sp>
        <p:nvSpPr>
          <p:cNvPr id="8" name="TextBox 7">
            <a:extLst>
              <a:ext uri="{FF2B5EF4-FFF2-40B4-BE49-F238E27FC236}">
                <a16:creationId xmlns:a16="http://schemas.microsoft.com/office/drawing/2014/main" id="{C165FB27-F7E6-4A90-9675-F3479A406C6E}"/>
              </a:ext>
            </a:extLst>
          </p:cNvPr>
          <p:cNvSpPr txBox="1"/>
          <p:nvPr/>
        </p:nvSpPr>
        <p:spPr>
          <a:xfrm>
            <a:off x="1437446" y="1554035"/>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Ca</a:t>
            </a:r>
          </a:p>
        </p:txBody>
      </p:sp>
      <p:cxnSp>
        <p:nvCxnSpPr>
          <p:cNvPr id="9" name="Straight Arrow Connector 8">
            <a:extLst>
              <a:ext uri="{FF2B5EF4-FFF2-40B4-BE49-F238E27FC236}">
                <a16:creationId xmlns:a16="http://schemas.microsoft.com/office/drawing/2014/main" id="{505451CC-FFD0-47BA-98A8-6179D5437D5B}"/>
              </a:ext>
            </a:extLst>
          </p:cNvPr>
          <p:cNvCxnSpPr/>
          <p:nvPr/>
        </p:nvCxnSpPr>
        <p:spPr>
          <a:xfrm>
            <a:off x="2351846" y="2015700"/>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176E6385-5566-43AF-BD2E-5FDD3EDC37BB}"/>
              </a:ext>
            </a:extLst>
          </p:cNvPr>
          <p:cNvCxnSpPr/>
          <p:nvPr/>
        </p:nvCxnSpPr>
        <p:spPr>
          <a:xfrm>
            <a:off x="2395312" y="2015699"/>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40601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pPr lvl="0"/>
            <a:r>
              <a:rPr lang="en-US" sz="3200" dirty="0">
                <a:latin typeface="Times New Roman" panose="02020603050405020304" pitchFamily="18" charset="0"/>
                <a:cs typeface="Times New Roman" panose="02020603050405020304" pitchFamily="18" charset="0"/>
              </a:rPr>
              <a:t>40.  Determine the decay mode for Ca-37, then write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decay reaction for calcium 37.   </a:t>
            </a:r>
          </a:p>
          <a:p>
            <a:endParaRPr lang="en-US" dirty="0"/>
          </a:p>
        </p:txBody>
      </p:sp>
      <p:sp>
        <p:nvSpPr>
          <p:cNvPr id="7" name="TextBox 6">
            <a:extLst>
              <a:ext uri="{FF2B5EF4-FFF2-40B4-BE49-F238E27FC236}">
                <a16:creationId xmlns:a16="http://schemas.microsoft.com/office/drawing/2014/main" id="{BA9ADF2F-BCC2-4212-820F-9D0ECB71DE46}"/>
              </a:ext>
            </a:extLst>
          </p:cNvPr>
          <p:cNvSpPr txBox="1"/>
          <p:nvPr/>
        </p:nvSpPr>
        <p:spPr>
          <a:xfrm>
            <a:off x="446846" y="1614899"/>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37</a:t>
            </a:r>
          </a:p>
          <a:p>
            <a:pPr algn="r"/>
            <a:r>
              <a:rPr lang="en-US" sz="2400" dirty="0">
                <a:solidFill>
                  <a:srgbClr val="FF0000"/>
                </a:solidFill>
                <a:latin typeface="Times New Roman" panose="02020603050405020304" pitchFamily="18" charset="0"/>
                <a:cs typeface="Times New Roman" panose="02020603050405020304" pitchFamily="18" charset="0"/>
              </a:rPr>
              <a:t>20</a:t>
            </a:r>
          </a:p>
        </p:txBody>
      </p:sp>
      <p:sp>
        <p:nvSpPr>
          <p:cNvPr id="8" name="TextBox 7">
            <a:extLst>
              <a:ext uri="{FF2B5EF4-FFF2-40B4-BE49-F238E27FC236}">
                <a16:creationId xmlns:a16="http://schemas.microsoft.com/office/drawing/2014/main" id="{C165FB27-F7E6-4A90-9675-F3479A406C6E}"/>
              </a:ext>
            </a:extLst>
          </p:cNvPr>
          <p:cNvSpPr txBox="1"/>
          <p:nvPr/>
        </p:nvSpPr>
        <p:spPr>
          <a:xfrm>
            <a:off x="1437446" y="1554035"/>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Ca</a:t>
            </a:r>
          </a:p>
        </p:txBody>
      </p:sp>
      <p:cxnSp>
        <p:nvCxnSpPr>
          <p:cNvPr id="9" name="Straight Arrow Connector 8">
            <a:extLst>
              <a:ext uri="{FF2B5EF4-FFF2-40B4-BE49-F238E27FC236}">
                <a16:creationId xmlns:a16="http://schemas.microsoft.com/office/drawing/2014/main" id="{505451CC-FFD0-47BA-98A8-6179D5437D5B}"/>
              </a:ext>
            </a:extLst>
          </p:cNvPr>
          <p:cNvCxnSpPr/>
          <p:nvPr/>
        </p:nvCxnSpPr>
        <p:spPr>
          <a:xfrm>
            <a:off x="2351846" y="2015700"/>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B4C0E74D-5A35-46EE-ADEB-AC63E2770981}"/>
              </a:ext>
            </a:extLst>
          </p:cNvPr>
          <p:cNvSpPr txBox="1"/>
          <p:nvPr/>
        </p:nvSpPr>
        <p:spPr>
          <a:xfrm>
            <a:off x="4467096" y="1600199"/>
            <a:ext cx="62795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2EA21BF9-44A1-4D03-A8D7-024D0F7CB85C}"/>
              </a:ext>
            </a:extLst>
          </p:cNvPr>
          <p:cNvSpPr txBox="1"/>
          <p:nvPr/>
        </p:nvSpPr>
        <p:spPr>
          <a:xfrm>
            <a:off x="5267838" y="1600201"/>
            <a:ext cx="762000" cy="830997"/>
          </a:xfrm>
          <a:prstGeom prst="rect">
            <a:avLst/>
          </a:prstGeom>
          <a:noFill/>
          <a:ln>
            <a:noFill/>
          </a:ln>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A543CA2B-903C-41B7-9722-117C25FD9B8C}"/>
              </a:ext>
            </a:extLst>
          </p:cNvPr>
          <p:cNvSpPr txBox="1"/>
          <p:nvPr/>
        </p:nvSpPr>
        <p:spPr>
          <a:xfrm>
            <a:off x="4942646" y="1754090"/>
            <a:ext cx="304800" cy="523220"/>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cxnSp>
        <p:nvCxnSpPr>
          <p:cNvPr id="16" name="Straight Arrow Connector 15">
            <a:extLst>
              <a:ext uri="{FF2B5EF4-FFF2-40B4-BE49-F238E27FC236}">
                <a16:creationId xmlns:a16="http://schemas.microsoft.com/office/drawing/2014/main" id="{176E6385-5566-43AF-BD2E-5FDD3EDC37BB}"/>
              </a:ext>
            </a:extLst>
          </p:cNvPr>
          <p:cNvCxnSpPr/>
          <p:nvPr/>
        </p:nvCxnSpPr>
        <p:spPr>
          <a:xfrm>
            <a:off x="2395312" y="2015699"/>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937B5C50-3CF3-4E0F-B568-6FFD6E78D64B}"/>
              </a:ext>
            </a:extLst>
          </p:cNvPr>
          <p:cNvSpPr txBox="1"/>
          <p:nvPr/>
        </p:nvSpPr>
        <p:spPr>
          <a:xfrm>
            <a:off x="0" y="3503473"/>
            <a:ext cx="9144000" cy="1077218"/>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41.  Radioactive Ca-37 emitted a positron from it’s</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nucleus and it transmuted into _______</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334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pPr lvl="0"/>
            <a:r>
              <a:rPr lang="en-US" sz="3200" dirty="0">
                <a:latin typeface="Times New Roman" panose="02020603050405020304" pitchFamily="18" charset="0"/>
                <a:cs typeface="Times New Roman" panose="02020603050405020304" pitchFamily="18" charset="0"/>
              </a:rPr>
              <a:t>40.  Determine the decay mode for Ca-37, then write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decay reaction for calcium 37.   </a:t>
            </a:r>
          </a:p>
          <a:p>
            <a:endParaRPr lang="en-US" dirty="0"/>
          </a:p>
        </p:txBody>
      </p:sp>
      <p:sp>
        <p:nvSpPr>
          <p:cNvPr id="7" name="TextBox 6">
            <a:extLst>
              <a:ext uri="{FF2B5EF4-FFF2-40B4-BE49-F238E27FC236}">
                <a16:creationId xmlns:a16="http://schemas.microsoft.com/office/drawing/2014/main" id="{BA9ADF2F-BCC2-4212-820F-9D0ECB71DE46}"/>
              </a:ext>
            </a:extLst>
          </p:cNvPr>
          <p:cNvSpPr txBox="1"/>
          <p:nvPr/>
        </p:nvSpPr>
        <p:spPr>
          <a:xfrm>
            <a:off x="446846" y="1614899"/>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37</a:t>
            </a:r>
          </a:p>
          <a:p>
            <a:pPr algn="r"/>
            <a:r>
              <a:rPr lang="en-US" sz="2400" dirty="0">
                <a:solidFill>
                  <a:srgbClr val="FF0000"/>
                </a:solidFill>
                <a:latin typeface="Times New Roman" panose="02020603050405020304" pitchFamily="18" charset="0"/>
                <a:cs typeface="Times New Roman" panose="02020603050405020304" pitchFamily="18" charset="0"/>
              </a:rPr>
              <a:t>20</a:t>
            </a:r>
          </a:p>
        </p:txBody>
      </p:sp>
      <p:sp>
        <p:nvSpPr>
          <p:cNvPr id="8" name="TextBox 7">
            <a:extLst>
              <a:ext uri="{FF2B5EF4-FFF2-40B4-BE49-F238E27FC236}">
                <a16:creationId xmlns:a16="http://schemas.microsoft.com/office/drawing/2014/main" id="{C165FB27-F7E6-4A90-9675-F3479A406C6E}"/>
              </a:ext>
            </a:extLst>
          </p:cNvPr>
          <p:cNvSpPr txBox="1"/>
          <p:nvPr/>
        </p:nvSpPr>
        <p:spPr>
          <a:xfrm>
            <a:off x="1437446" y="1554035"/>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Ca</a:t>
            </a:r>
          </a:p>
        </p:txBody>
      </p:sp>
      <p:cxnSp>
        <p:nvCxnSpPr>
          <p:cNvPr id="9" name="Straight Arrow Connector 8">
            <a:extLst>
              <a:ext uri="{FF2B5EF4-FFF2-40B4-BE49-F238E27FC236}">
                <a16:creationId xmlns:a16="http://schemas.microsoft.com/office/drawing/2014/main" id="{505451CC-FFD0-47BA-98A8-6179D5437D5B}"/>
              </a:ext>
            </a:extLst>
          </p:cNvPr>
          <p:cNvCxnSpPr/>
          <p:nvPr/>
        </p:nvCxnSpPr>
        <p:spPr>
          <a:xfrm>
            <a:off x="2351846" y="2015700"/>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B4C0E74D-5A35-46EE-ADEB-AC63E2770981}"/>
              </a:ext>
            </a:extLst>
          </p:cNvPr>
          <p:cNvSpPr txBox="1"/>
          <p:nvPr/>
        </p:nvSpPr>
        <p:spPr>
          <a:xfrm>
            <a:off x="4467096" y="1600199"/>
            <a:ext cx="62795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2EA21BF9-44A1-4D03-A8D7-024D0F7CB85C}"/>
              </a:ext>
            </a:extLst>
          </p:cNvPr>
          <p:cNvSpPr txBox="1"/>
          <p:nvPr/>
        </p:nvSpPr>
        <p:spPr>
          <a:xfrm>
            <a:off x="5267838" y="1600201"/>
            <a:ext cx="762000" cy="830997"/>
          </a:xfrm>
          <a:prstGeom prst="rect">
            <a:avLst/>
          </a:prstGeom>
          <a:noFill/>
          <a:ln>
            <a:noFill/>
          </a:ln>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A543CA2B-903C-41B7-9722-117C25FD9B8C}"/>
              </a:ext>
            </a:extLst>
          </p:cNvPr>
          <p:cNvSpPr txBox="1"/>
          <p:nvPr/>
        </p:nvSpPr>
        <p:spPr>
          <a:xfrm>
            <a:off x="4942646" y="1754090"/>
            <a:ext cx="304800" cy="523220"/>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cxnSp>
        <p:nvCxnSpPr>
          <p:cNvPr id="16" name="Straight Arrow Connector 15">
            <a:extLst>
              <a:ext uri="{FF2B5EF4-FFF2-40B4-BE49-F238E27FC236}">
                <a16:creationId xmlns:a16="http://schemas.microsoft.com/office/drawing/2014/main" id="{176E6385-5566-43AF-BD2E-5FDD3EDC37BB}"/>
              </a:ext>
            </a:extLst>
          </p:cNvPr>
          <p:cNvCxnSpPr/>
          <p:nvPr/>
        </p:nvCxnSpPr>
        <p:spPr>
          <a:xfrm>
            <a:off x="2395312" y="2015699"/>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FBD4CCBF-3463-4BAD-8E37-90F6A9ACAFD3}"/>
              </a:ext>
            </a:extLst>
          </p:cNvPr>
          <p:cNvSpPr txBox="1"/>
          <p:nvPr/>
        </p:nvSpPr>
        <p:spPr>
          <a:xfrm>
            <a:off x="5715000" y="1600200"/>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37</a:t>
            </a:r>
          </a:p>
          <a:p>
            <a:pPr algn="r"/>
            <a:r>
              <a:rPr lang="en-US" sz="2400" dirty="0">
                <a:solidFill>
                  <a:srgbClr val="FF0000"/>
                </a:solidFill>
                <a:latin typeface="Times New Roman" panose="02020603050405020304" pitchFamily="18" charset="0"/>
                <a:cs typeface="Times New Roman" panose="02020603050405020304" pitchFamily="18" charset="0"/>
              </a:rPr>
              <a:t>19</a:t>
            </a:r>
          </a:p>
        </p:txBody>
      </p:sp>
      <p:sp>
        <p:nvSpPr>
          <p:cNvPr id="19" name="Rectangle 18">
            <a:extLst>
              <a:ext uri="{FF2B5EF4-FFF2-40B4-BE49-F238E27FC236}">
                <a16:creationId xmlns:a16="http://schemas.microsoft.com/office/drawing/2014/main" id="{792B8B80-AD8D-4DC0-BC28-61950E9BC500}"/>
              </a:ext>
            </a:extLst>
          </p:cNvPr>
          <p:cNvSpPr/>
          <p:nvPr/>
        </p:nvSpPr>
        <p:spPr>
          <a:xfrm>
            <a:off x="6505388" y="1568733"/>
            <a:ext cx="684803"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K</a:t>
            </a:r>
          </a:p>
        </p:txBody>
      </p:sp>
      <p:sp>
        <p:nvSpPr>
          <p:cNvPr id="3" name="TextBox 2">
            <a:extLst>
              <a:ext uri="{FF2B5EF4-FFF2-40B4-BE49-F238E27FC236}">
                <a16:creationId xmlns:a16="http://schemas.microsoft.com/office/drawing/2014/main" id="{937B5C50-3CF3-4E0F-B568-6FFD6E78D64B}"/>
              </a:ext>
            </a:extLst>
          </p:cNvPr>
          <p:cNvSpPr txBox="1"/>
          <p:nvPr/>
        </p:nvSpPr>
        <p:spPr>
          <a:xfrm>
            <a:off x="0" y="3503473"/>
            <a:ext cx="9144000" cy="2554545"/>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41.  Radioactive Ca-37 emitted a positron from it’s</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nucleus and it transmuted into K-37.  It undergoes</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positron decay.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This is a form of natural transmutation because it</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JUST HAPPENS</a:t>
            </a:r>
            <a:r>
              <a:rPr lang="en-US" sz="3200" dirty="0">
                <a:solidFill>
                  <a:srgbClr val="FF0000"/>
                </a:solidFill>
                <a:latin typeface="Times New Roman" panose="02020603050405020304" pitchFamily="18" charset="0"/>
                <a:cs typeface="Times New Roman" panose="02020603050405020304" pitchFamily="18" charset="0"/>
              </a:rPr>
              <a:t>, with no help from you.  </a:t>
            </a:r>
          </a:p>
        </p:txBody>
      </p:sp>
    </p:spTree>
    <p:extLst>
      <p:ext uri="{BB962C8B-B14F-4D97-AF65-F5344CB8AC3E}">
        <p14:creationId xmlns:p14="http://schemas.microsoft.com/office/powerpoint/2010/main" val="3934689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Tree>
    <p:extLst>
      <p:ext uri="{BB962C8B-B14F-4D97-AF65-F5344CB8AC3E}">
        <p14:creationId xmlns:p14="http://schemas.microsoft.com/office/powerpoint/2010/main" val="1433881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6" name="TextBox 5">
            <a:extLst>
              <a:ext uri="{FF2B5EF4-FFF2-40B4-BE49-F238E27FC236}">
                <a16:creationId xmlns:a16="http://schemas.microsoft.com/office/drawing/2014/main" id="{3EC0DB35-B92A-4E48-8195-6AB9814E7FBA}"/>
              </a:ext>
            </a:extLst>
          </p:cNvPr>
          <p:cNvSpPr txBox="1"/>
          <p:nvPr/>
        </p:nvSpPr>
        <p:spPr>
          <a:xfrm>
            <a:off x="17438" y="0"/>
            <a:ext cx="9126562" cy="369332"/>
          </a:xfrm>
          <a:prstGeom prst="rect">
            <a:avLst/>
          </a:prstGeom>
          <a:noFill/>
        </p:spPr>
        <p:txBody>
          <a:bodyPr wrap="square" rtlCol="0">
            <a:spAutoFit/>
          </a:bodyPr>
          <a:lstStyle/>
          <a:p>
            <a:r>
              <a:rPr lang="en-US" dirty="0"/>
              <a:t>Radium-226 is atom 88, it undergoes alpha decay.</a:t>
            </a:r>
          </a:p>
        </p:txBody>
      </p:sp>
    </p:spTree>
    <p:extLst>
      <p:ext uri="{BB962C8B-B14F-4D97-AF65-F5344CB8AC3E}">
        <p14:creationId xmlns:p14="http://schemas.microsoft.com/office/powerpoint/2010/main" val="4247732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9" name="TextBox 8">
            <a:extLst>
              <a:ext uri="{FF2B5EF4-FFF2-40B4-BE49-F238E27FC236}">
                <a16:creationId xmlns:a16="http://schemas.microsoft.com/office/drawing/2014/main" id="{1228013C-177E-4325-9E40-31693EDE2C72}"/>
              </a:ext>
            </a:extLst>
          </p:cNvPr>
          <p:cNvSpPr txBox="1"/>
          <p:nvPr/>
        </p:nvSpPr>
        <p:spPr>
          <a:xfrm>
            <a:off x="17438" y="0"/>
            <a:ext cx="9126562" cy="369332"/>
          </a:xfrm>
          <a:prstGeom prst="rect">
            <a:avLst/>
          </a:prstGeom>
          <a:noFill/>
        </p:spPr>
        <p:txBody>
          <a:bodyPr wrap="square" rtlCol="0">
            <a:spAutoFit/>
          </a:bodyPr>
          <a:lstStyle/>
          <a:p>
            <a:r>
              <a:rPr lang="en-US" dirty="0"/>
              <a:t>Radium-226 is atom 88, it undergoes alpha decay.</a:t>
            </a:r>
          </a:p>
        </p:txBody>
      </p:sp>
    </p:spTree>
    <p:extLst>
      <p:ext uri="{BB962C8B-B14F-4D97-AF65-F5344CB8AC3E}">
        <p14:creationId xmlns:p14="http://schemas.microsoft.com/office/powerpoint/2010/main" val="1417215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13" name="TextBox 12">
            <a:extLst>
              <a:ext uri="{FF2B5EF4-FFF2-40B4-BE49-F238E27FC236}">
                <a16:creationId xmlns:a16="http://schemas.microsoft.com/office/drawing/2014/main" id="{4FD3EADD-E589-4955-8A3E-7EC68285A7F9}"/>
              </a:ext>
            </a:extLst>
          </p:cNvPr>
          <p:cNvSpPr txBox="1"/>
          <p:nvPr/>
        </p:nvSpPr>
        <p:spPr>
          <a:xfrm>
            <a:off x="17438" y="0"/>
            <a:ext cx="9126562" cy="369332"/>
          </a:xfrm>
          <a:prstGeom prst="rect">
            <a:avLst/>
          </a:prstGeom>
          <a:noFill/>
        </p:spPr>
        <p:txBody>
          <a:bodyPr wrap="square" rtlCol="0">
            <a:spAutoFit/>
          </a:bodyPr>
          <a:lstStyle/>
          <a:p>
            <a:r>
              <a:rPr lang="en-US" dirty="0"/>
              <a:t>Radium-226 is atom 88, it undergoes alpha decay.</a:t>
            </a:r>
          </a:p>
        </p:txBody>
      </p:sp>
    </p:spTree>
    <p:extLst>
      <p:ext uri="{BB962C8B-B14F-4D97-AF65-F5344CB8AC3E}">
        <p14:creationId xmlns:p14="http://schemas.microsoft.com/office/powerpoint/2010/main" val="3228388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17" name="TextBox 16">
            <a:extLst>
              <a:ext uri="{FF2B5EF4-FFF2-40B4-BE49-F238E27FC236}">
                <a16:creationId xmlns:a16="http://schemas.microsoft.com/office/drawing/2014/main" id="{38E95563-1E99-4013-A119-7C05DF3472A2}"/>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Tree>
    <p:extLst>
      <p:ext uri="{BB962C8B-B14F-4D97-AF65-F5344CB8AC3E}">
        <p14:creationId xmlns:p14="http://schemas.microsoft.com/office/powerpoint/2010/main" val="3662975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17" name="TextBox 16">
            <a:extLst>
              <a:ext uri="{FF2B5EF4-FFF2-40B4-BE49-F238E27FC236}">
                <a16:creationId xmlns:a16="http://schemas.microsoft.com/office/drawing/2014/main" id="{8B5D3B0C-7203-432A-9A80-8EA769145D1E}"/>
              </a:ext>
            </a:extLst>
          </p:cNvPr>
          <p:cNvSpPr txBox="1"/>
          <p:nvPr/>
        </p:nvSpPr>
        <p:spPr>
          <a:xfrm>
            <a:off x="17438" y="0"/>
            <a:ext cx="9126562" cy="369332"/>
          </a:xfrm>
          <a:prstGeom prst="rect">
            <a:avLst/>
          </a:prstGeom>
          <a:noFill/>
        </p:spPr>
        <p:txBody>
          <a:bodyPr wrap="square" rtlCol="0">
            <a:spAutoFit/>
          </a:bodyPr>
          <a:lstStyle/>
          <a:p>
            <a:r>
              <a:rPr lang="en-US" dirty="0">
                <a:solidFill>
                  <a:srgbClr val="FF0000"/>
                </a:solidFill>
              </a:rPr>
              <a:t>Cesium-137 undergoes beta decay</a:t>
            </a:r>
          </a:p>
        </p:txBody>
      </p:sp>
    </p:spTree>
    <p:extLst>
      <p:ext uri="{BB962C8B-B14F-4D97-AF65-F5344CB8AC3E}">
        <p14:creationId xmlns:p14="http://schemas.microsoft.com/office/powerpoint/2010/main" val="97284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BEE2D1-981D-40FF-8160-6BD88E4B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19600" y="1348535"/>
            <a:ext cx="3790950" cy="3790950"/>
          </a:xfrm>
          <a:prstGeom prst="rect">
            <a:avLst/>
          </a:prstGeom>
        </p:spPr>
      </p:pic>
      <p:cxnSp>
        <p:nvCxnSpPr>
          <p:cNvPr id="6" name="Straight Arrow Connector 5">
            <a:extLst>
              <a:ext uri="{FF2B5EF4-FFF2-40B4-BE49-F238E27FC236}">
                <a16:creationId xmlns:a16="http://schemas.microsoft.com/office/drawing/2014/main" id="{B1044902-59F8-457D-A56D-2D955DE40750}"/>
              </a:ext>
            </a:extLst>
          </p:cNvPr>
          <p:cNvCxnSpPr>
            <a:cxnSpLocks/>
          </p:cNvCxnSpPr>
          <p:nvPr/>
        </p:nvCxnSpPr>
        <p:spPr>
          <a:xfrm flipV="1">
            <a:off x="3352800" y="2667000"/>
            <a:ext cx="1981200" cy="431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5E0AB9-A394-4601-BEF9-A5289EDB672C}"/>
              </a:ext>
            </a:extLst>
          </p:cNvPr>
          <p:cNvSpPr txBox="1"/>
          <p:nvPr/>
        </p:nvSpPr>
        <p:spPr>
          <a:xfrm>
            <a:off x="187569" y="2559573"/>
            <a:ext cx="3657600" cy="353943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Atomic mass 6.941 rounds to </a:t>
            </a:r>
            <a:r>
              <a:rPr lang="en-US" sz="3200" b="1" dirty="0">
                <a:solidFill>
                  <a:srgbClr val="FF0000"/>
                </a:solidFill>
                <a:latin typeface="Times New Roman" panose="02020603050405020304" pitchFamily="18" charset="0"/>
                <a:cs typeface="Times New Roman" panose="02020603050405020304" pitchFamily="18" charset="0"/>
              </a:rPr>
              <a:t>7 AMU</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We ALWAYS ROUND to the NEAREST WHOLE number high school.</a:t>
            </a:r>
          </a:p>
        </p:txBody>
      </p:sp>
    </p:spTree>
    <p:extLst>
      <p:ext uri="{BB962C8B-B14F-4D97-AF65-F5344CB8AC3E}">
        <p14:creationId xmlns:p14="http://schemas.microsoft.com/office/powerpoint/2010/main" val="2267522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19" name="TextBox 18">
            <a:extLst>
              <a:ext uri="{FF2B5EF4-FFF2-40B4-BE49-F238E27FC236}">
                <a16:creationId xmlns:a16="http://schemas.microsoft.com/office/drawing/2014/main" id="{0089CDAC-872A-4F16-B3FD-8FBE46A4863A}"/>
              </a:ext>
            </a:extLst>
          </p:cNvPr>
          <p:cNvSpPr txBox="1"/>
          <p:nvPr/>
        </p:nvSpPr>
        <p:spPr>
          <a:xfrm>
            <a:off x="17438" y="0"/>
            <a:ext cx="9126562" cy="369332"/>
          </a:xfrm>
          <a:prstGeom prst="rect">
            <a:avLst/>
          </a:prstGeom>
          <a:noFill/>
        </p:spPr>
        <p:txBody>
          <a:bodyPr wrap="square" rtlCol="0">
            <a:spAutoFit/>
          </a:bodyPr>
          <a:lstStyle/>
          <a:p>
            <a:r>
              <a:rPr lang="en-US" dirty="0">
                <a:solidFill>
                  <a:srgbClr val="FF0000"/>
                </a:solidFill>
              </a:rPr>
              <a:t>Cesium-137 undergoes beta decay</a:t>
            </a:r>
          </a:p>
        </p:txBody>
      </p:sp>
    </p:spTree>
    <p:extLst>
      <p:ext uri="{BB962C8B-B14F-4D97-AF65-F5344CB8AC3E}">
        <p14:creationId xmlns:p14="http://schemas.microsoft.com/office/powerpoint/2010/main" val="3600374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5365252" y="3022179"/>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16" name="TextBox 15"/>
          <p:cNvSpPr txBox="1"/>
          <p:nvPr/>
        </p:nvSpPr>
        <p:spPr>
          <a:xfrm>
            <a:off x="5522534" y="2995348"/>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56</a:t>
            </a:r>
          </a:p>
        </p:txBody>
      </p:sp>
      <p:sp>
        <p:nvSpPr>
          <p:cNvPr id="17" name="Rectangle 16"/>
          <p:cNvSpPr/>
          <p:nvPr/>
        </p:nvSpPr>
        <p:spPr>
          <a:xfrm>
            <a:off x="6329801" y="2895674"/>
            <a:ext cx="95410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Ba</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4" name="TextBox 33"/>
          <p:cNvSpPr txBox="1"/>
          <p:nvPr/>
        </p:nvSpPr>
        <p:spPr>
          <a:xfrm>
            <a:off x="944033" y="4057383"/>
            <a:ext cx="785503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Cs-137 undergoes natural beta decay and transmutes into barium 137</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23" name="TextBox 22">
            <a:extLst>
              <a:ext uri="{FF2B5EF4-FFF2-40B4-BE49-F238E27FC236}">
                <a16:creationId xmlns:a16="http://schemas.microsoft.com/office/drawing/2014/main" id="{FDB85047-D329-45D9-B51C-007E6F625D1E}"/>
              </a:ext>
            </a:extLst>
          </p:cNvPr>
          <p:cNvSpPr txBox="1"/>
          <p:nvPr/>
        </p:nvSpPr>
        <p:spPr>
          <a:xfrm>
            <a:off x="17438" y="0"/>
            <a:ext cx="9126562" cy="369332"/>
          </a:xfrm>
          <a:prstGeom prst="rect">
            <a:avLst/>
          </a:prstGeom>
          <a:noFill/>
        </p:spPr>
        <p:txBody>
          <a:bodyPr wrap="square" rtlCol="0">
            <a:spAutoFit/>
          </a:bodyPr>
          <a:lstStyle/>
          <a:p>
            <a:r>
              <a:rPr lang="en-US" dirty="0">
                <a:solidFill>
                  <a:srgbClr val="FF0000"/>
                </a:solidFill>
              </a:rPr>
              <a:t>Cesium-137 undergoes beta decay</a:t>
            </a:r>
          </a:p>
        </p:txBody>
      </p:sp>
    </p:spTree>
    <p:extLst>
      <p:ext uri="{BB962C8B-B14F-4D97-AF65-F5344CB8AC3E}">
        <p14:creationId xmlns:p14="http://schemas.microsoft.com/office/powerpoint/2010/main" val="514233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72407" y="5002039"/>
            <a:ext cx="1143000" cy="1200329"/>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53</a:t>
            </a:r>
          </a:p>
          <a:p>
            <a:pPr algn="r"/>
            <a:r>
              <a:rPr lang="en-US" sz="2400" dirty="0">
                <a:solidFill>
                  <a:srgbClr val="6600CC"/>
                </a:solidFill>
                <a:latin typeface="Times New Roman" panose="02020603050405020304" pitchFamily="18" charset="0"/>
                <a:cs typeface="Times New Roman" panose="02020603050405020304" pitchFamily="18" charset="0"/>
              </a:rPr>
              <a:t> </a:t>
            </a:r>
          </a:p>
          <a:p>
            <a:pPr algn="r"/>
            <a:endParaRPr lang="en-US" sz="2400" dirty="0">
              <a:solidFill>
                <a:srgbClr val="66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63007" y="5002039"/>
            <a:ext cx="1219200" cy="923330"/>
          </a:xfrm>
          <a:prstGeom prst="rect">
            <a:avLst/>
          </a:prstGeom>
          <a:noFill/>
        </p:spPr>
        <p:txBody>
          <a:bodyPr wrap="square" rtlCol="0">
            <a:spAutoFit/>
          </a:bodyPr>
          <a:lstStyle/>
          <a:p>
            <a:r>
              <a:rPr lang="en-US" sz="5400" dirty="0">
                <a:solidFill>
                  <a:srgbClr val="6600CC"/>
                </a:solidFill>
                <a:latin typeface="Times New Roman" panose="02020603050405020304" pitchFamily="18" charset="0"/>
                <a:cs typeface="Times New Roman" panose="02020603050405020304" pitchFamily="18" charset="0"/>
              </a:rPr>
              <a:t>Fe</a:t>
            </a:r>
          </a:p>
        </p:txBody>
      </p:sp>
      <p:cxnSp>
        <p:nvCxnSpPr>
          <p:cNvPr id="12" name="Straight Arrow Connector 11"/>
          <p:cNvCxnSpPr/>
          <p:nvPr/>
        </p:nvCxnSpPr>
        <p:spPr>
          <a:xfrm>
            <a:off x="2277407" y="5463704"/>
            <a:ext cx="1905000" cy="0"/>
          </a:xfrm>
          <a:prstGeom prst="straightConnector1">
            <a:avLst/>
          </a:prstGeom>
          <a:ln>
            <a:solidFill>
              <a:srgbClr val="6600CC"/>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5365252" y="3022179"/>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16" name="TextBox 15"/>
          <p:cNvSpPr txBox="1"/>
          <p:nvPr/>
        </p:nvSpPr>
        <p:spPr>
          <a:xfrm>
            <a:off x="5522534" y="2995348"/>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56</a:t>
            </a:r>
          </a:p>
        </p:txBody>
      </p:sp>
      <p:sp>
        <p:nvSpPr>
          <p:cNvPr id="17" name="Rectangle 16"/>
          <p:cNvSpPr/>
          <p:nvPr/>
        </p:nvSpPr>
        <p:spPr>
          <a:xfrm>
            <a:off x="6329801" y="2895674"/>
            <a:ext cx="95410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Ba</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4" name="TextBox 33"/>
          <p:cNvSpPr txBox="1"/>
          <p:nvPr/>
        </p:nvSpPr>
        <p:spPr>
          <a:xfrm>
            <a:off x="944033" y="4057383"/>
            <a:ext cx="785503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Cs-137 undergoes natural beta decay and transmutes into barium 137</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43" name="TextBox 42">
            <a:extLst>
              <a:ext uri="{FF2B5EF4-FFF2-40B4-BE49-F238E27FC236}">
                <a16:creationId xmlns:a16="http://schemas.microsoft.com/office/drawing/2014/main" id="{7E681606-B79C-4D31-9D98-9599D4CE56E9}"/>
              </a:ext>
            </a:extLst>
          </p:cNvPr>
          <p:cNvSpPr txBox="1"/>
          <p:nvPr/>
        </p:nvSpPr>
        <p:spPr>
          <a:xfrm>
            <a:off x="-18789" y="5002039"/>
            <a:ext cx="762000" cy="646331"/>
          </a:xfrm>
          <a:prstGeom prst="rect">
            <a:avLst/>
          </a:prstGeom>
          <a:noFill/>
        </p:spPr>
        <p:txBody>
          <a:bodyPr wrap="square" rtlCol="0">
            <a:spAutoFit/>
          </a:bodyPr>
          <a:lstStyle/>
          <a:p>
            <a:r>
              <a:rPr lang="en-US" sz="3600" dirty="0">
                <a:solidFill>
                  <a:srgbClr val="6600CC"/>
                </a:solidFill>
                <a:latin typeface="Times New Roman" panose="02020603050405020304" pitchFamily="18" charset="0"/>
                <a:cs typeface="Times New Roman" panose="02020603050405020304" pitchFamily="18" charset="0"/>
              </a:rPr>
              <a:t>44.</a:t>
            </a:r>
          </a:p>
        </p:txBody>
      </p:sp>
    </p:spTree>
    <p:extLst>
      <p:ext uri="{BB962C8B-B14F-4D97-AF65-F5344CB8AC3E}">
        <p14:creationId xmlns:p14="http://schemas.microsoft.com/office/powerpoint/2010/main" val="2736419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72407" y="5002039"/>
            <a:ext cx="1143000" cy="1200329"/>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53</a:t>
            </a:r>
          </a:p>
          <a:p>
            <a:pPr algn="r"/>
            <a:r>
              <a:rPr lang="en-US" sz="2400" dirty="0">
                <a:solidFill>
                  <a:srgbClr val="6600CC"/>
                </a:solidFill>
                <a:latin typeface="Times New Roman" panose="02020603050405020304" pitchFamily="18" charset="0"/>
                <a:cs typeface="Times New Roman" panose="02020603050405020304" pitchFamily="18" charset="0"/>
              </a:rPr>
              <a:t>26</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63007" y="5002039"/>
            <a:ext cx="1219200" cy="923330"/>
          </a:xfrm>
          <a:prstGeom prst="rect">
            <a:avLst/>
          </a:prstGeom>
          <a:noFill/>
        </p:spPr>
        <p:txBody>
          <a:bodyPr wrap="square" rtlCol="0">
            <a:spAutoFit/>
          </a:bodyPr>
          <a:lstStyle/>
          <a:p>
            <a:r>
              <a:rPr lang="en-US" sz="5400" dirty="0">
                <a:solidFill>
                  <a:srgbClr val="6600CC"/>
                </a:solidFill>
                <a:latin typeface="Times New Roman" panose="02020603050405020304" pitchFamily="18" charset="0"/>
                <a:cs typeface="Times New Roman" panose="02020603050405020304" pitchFamily="18" charset="0"/>
              </a:rPr>
              <a:t>Fe</a:t>
            </a:r>
          </a:p>
        </p:txBody>
      </p:sp>
      <p:cxnSp>
        <p:nvCxnSpPr>
          <p:cNvPr id="12" name="Straight Arrow Connector 11"/>
          <p:cNvCxnSpPr/>
          <p:nvPr/>
        </p:nvCxnSpPr>
        <p:spPr>
          <a:xfrm>
            <a:off x="2277407" y="5463704"/>
            <a:ext cx="1905000" cy="0"/>
          </a:xfrm>
          <a:prstGeom prst="straightConnector1">
            <a:avLst/>
          </a:prstGeom>
          <a:ln>
            <a:solidFill>
              <a:srgbClr val="6600CC"/>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5365252" y="3022179"/>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16" name="TextBox 15"/>
          <p:cNvSpPr txBox="1"/>
          <p:nvPr/>
        </p:nvSpPr>
        <p:spPr>
          <a:xfrm>
            <a:off x="5522534" y="2995348"/>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56</a:t>
            </a:r>
          </a:p>
        </p:txBody>
      </p:sp>
      <p:sp>
        <p:nvSpPr>
          <p:cNvPr id="17" name="Rectangle 16"/>
          <p:cNvSpPr/>
          <p:nvPr/>
        </p:nvSpPr>
        <p:spPr>
          <a:xfrm>
            <a:off x="6329801" y="2895674"/>
            <a:ext cx="95410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Ba</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4" name="TextBox 33"/>
          <p:cNvSpPr txBox="1"/>
          <p:nvPr/>
        </p:nvSpPr>
        <p:spPr>
          <a:xfrm>
            <a:off x="944033" y="4057383"/>
            <a:ext cx="785503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Cs-137 undergoes natural beta decay and transmutes into barium 137</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43" name="TextBox 42">
            <a:extLst>
              <a:ext uri="{FF2B5EF4-FFF2-40B4-BE49-F238E27FC236}">
                <a16:creationId xmlns:a16="http://schemas.microsoft.com/office/drawing/2014/main" id="{7E681606-B79C-4D31-9D98-9599D4CE56E9}"/>
              </a:ext>
            </a:extLst>
          </p:cNvPr>
          <p:cNvSpPr txBox="1"/>
          <p:nvPr/>
        </p:nvSpPr>
        <p:spPr>
          <a:xfrm>
            <a:off x="-18789" y="5002039"/>
            <a:ext cx="762000" cy="646331"/>
          </a:xfrm>
          <a:prstGeom prst="rect">
            <a:avLst/>
          </a:prstGeom>
          <a:noFill/>
        </p:spPr>
        <p:txBody>
          <a:bodyPr wrap="square" rtlCol="0">
            <a:spAutoFit/>
          </a:bodyPr>
          <a:lstStyle/>
          <a:p>
            <a:r>
              <a:rPr lang="en-US" sz="3600" dirty="0">
                <a:solidFill>
                  <a:srgbClr val="6600CC"/>
                </a:solidFill>
                <a:latin typeface="Times New Roman" panose="02020603050405020304" pitchFamily="18" charset="0"/>
                <a:cs typeface="Times New Roman" panose="02020603050405020304" pitchFamily="18" charset="0"/>
              </a:rPr>
              <a:t>44.</a:t>
            </a:r>
          </a:p>
        </p:txBody>
      </p:sp>
      <p:sp>
        <p:nvSpPr>
          <p:cNvPr id="27" name="TextBox 26">
            <a:extLst>
              <a:ext uri="{FF2B5EF4-FFF2-40B4-BE49-F238E27FC236}">
                <a16:creationId xmlns:a16="http://schemas.microsoft.com/office/drawing/2014/main" id="{192FDF13-2A43-4639-AE75-F31C013149DB}"/>
              </a:ext>
            </a:extLst>
          </p:cNvPr>
          <p:cNvSpPr txBox="1"/>
          <p:nvPr/>
        </p:nvSpPr>
        <p:spPr>
          <a:xfrm>
            <a:off x="17438" y="0"/>
            <a:ext cx="9126562" cy="369332"/>
          </a:xfrm>
          <a:prstGeom prst="rect">
            <a:avLst/>
          </a:prstGeom>
          <a:noFill/>
        </p:spPr>
        <p:txBody>
          <a:bodyPr wrap="square" rtlCol="0">
            <a:spAutoFit/>
          </a:bodyPr>
          <a:lstStyle/>
          <a:p>
            <a:r>
              <a:rPr lang="en-US" dirty="0">
                <a:solidFill>
                  <a:srgbClr val="6600CC"/>
                </a:solidFill>
              </a:rPr>
              <a:t>Iron-53 is unstable and undergoes positron decay.</a:t>
            </a:r>
          </a:p>
        </p:txBody>
      </p:sp>
    </p:spTree>
    <p:extLst>
      <p:ext uri="{BB962C8B-B14F-4D97-AF65-F5344CB8AC3E}">
        <p14:creationId xmlns:p14="http://schemas.microsoft.com/office/powerpoint/2010/main" val="2827116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72407" y="5002039"/>
            <a:ext cx="1143000" cy="1200329"/>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53</a:t>
            </a:r>
          </a:p>
          <a:p>
            <a:pPr algn="r"/>
            <a:r>
              <a:rPr lang="en-US" sz="2400" dirty="0">
                <a:solidFill>
                  <a:srgbClr val="6600CC"/>
                </a:solidFill>
                <a:latin typeface="Times New Roman" panose="02020603050405020304" pitchFamily="18" charset="0"/>
                <a:cs typeface="Times New Roman" panose="02020603050405020304" pitchFamily="18" charset="0"/>
              </a:rPr>
              <a:t>26</a:t>
            </a:r>
          </a:p>
          <a:p>
            <a:pPr algn="r"/>
            <a:endParaRPr lang="en-US" sz="2400" dirty="0">
              <a:solidFill>
                <a:srgbClr val="66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63007" y="5002039"/>
            <a:ext cx="1219200" cy="923330"/>
          </a:xfrm>
          <a:prstGeom prst="rect">
            <a:avLst/>
          </a:prstGeom>
          <a:noFill/>
        </p:spPr>
        <p:txBody>
          <a:bodyPr wrap="square" rtlCol="0">
            <a:spAutoFit/>
          </a:bodyPr>
          <a:lstStyle/>
          <a:p>
            <a:r>
              <a:rPr lang="en-US" sz="5400" dirty="0">
                <a:solidFill>
                  <a:srgbClr val="6600CC"/>
                </a:solidFill>
                <a:latin typeface="Times New Roman" panose="02020603050405020304" pitchFamily="18" charset="0"/>
                <a:cs typeface="Times New Roman" panose="02020603050405020304" pitchFamily="18" charset="0"/>
              </a:rPr>
              <a:t>Fe</a:t>
            </a:r>
          </a:p>
        </p:txBody>
      </p:sp>
      <p:cxnSp>
        <p:nvCxnSpPr>
          <p:cNvPr id="12" name="Straight Arrow Connector 11"/>
          <p:cNvCxnSpPr/>
          <p:nvPr/>
        </p:nvCxnSpPr>
        <p:spPr>
          <a:xfrm>
            <a:off x="2277407" y="5463704"/>
            <a:ext cx="1905000" cy="0"/>
          </a:xfrm>
          <a:prstGeom prst="straightConnector1">
            <a:avLst/>
          </a:prstGeom>
          <a:ln>
            <a:solidFill>
              <a:srgbClr val="6600CC"/>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5365252" y="3022179"/>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16" name="TextBox 15"/>
          <p:cNvSpPr txBox="1"/>
          <p:nvPr/>
        </p:nvSpPr>
        <p:spPr>
          <a:xfrm>
            <a:off x="5522534" y="2995348"/>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56</a:t>
            </a:r>
          </a:p>
        </p:txBody>
      </p:sp>
      <p:sp>
        <p:nvSpPr>
          <p:cNvPr id="17" name="Rectangle 16"/>
          <p:cNvSpPr/>
          <p:nvPr/>
        </p:nvSpPr>
        <p:spPr>
          <a:xfrm>
            <a:off x="6329801" y="2895674"/>
            <a:ext cx="95410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Ba</a:t>
            </a:r>
          </a:p>
        </p:txBody>
      </p:sp>
      <p:sp>
        <p:nvSpPr>
          <p:cNvPr id="28" name="TextBox 27"/>
          <p:cNvSpPr txBox="1"/>
          <p:nvPr/>
        </p:nvSpPr>
        <p:spPr>
          <a:xfrm>
            <a:off x="4411007" y="5037456"/>
            <a:ext cx="668092" cy="830997"/>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0</a:t>
            </a:r>
          </a:p>
          <a:p>
            <a:pPr algn="r"/>
            <a:r>
              <a:rPr lang="en-US" sz="2400" dirty="0">
                <a:solidFill>
                  <a:srgbClr val="6600CC"/>
                </a:solidFill>
                <a:latin typeface="Times New Roman" panose="02020603050405020304" pitchFamily="18" charset="0"/>
                <a:cs typeface="Times New Roman" panose="02020603050405020304" pitchFamily="18" charset="0"/>
              </a:rPr>
              <a:t>+1</a:t>
            </a:r>
          </a:p>
        </p:txBody>
      </p:sp>
      <p:sp>
        <p:nvSpPr>
          <p:cNvPr id="29" name="TextBox 28"/>
          <p:cNvSpPr txBox="1"/>
          <p:nvPr/>
        </p:nvSpPr>
        <p:spPr>
          <a:xfrm>
            <a:off x="5251891" y="5073946"/>
            <a:ext cx="762000" cy="830997"/>
          </a:xfrm>
          <a:prstGeom prst="rect">
            <a:avLst/>
          </a:prstGeom>
          <a:noFill/>
        </p:spPr>
        <p:txBody>
          <a:bodyPr wrap="square" rtlCol="0">
            <a:spAutoFit/>
          </a:bodyPr>
          <a:lstStyle/>
          <a:p>
            <a:r>
              <a:rPr lang="en-US" sz="4800" dirty="0">
                <a:solidFill>
                  <a:srgbClr val="6600CC"/>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4926699" y="5227835"/>
            <a:ext cx="304800" cy="523220"/>
          </a:xfrm>
          <a:prstGeom prst="rect">
            <a:avLst/>
          </a:prstGeom>
          <a:noFill/>
        </p:spPr>
        <p:txBody>
          <a:bodyPr wrap="square" rtlCol="0">
            <a:spAutoFit/>
          </a:bodyPr>
          <a:lstStyle/>
          <a:p>
            <a:r>
              <a:rPr lang="en-US" sz="2800" dirty="0">
                <a:solidFill>
                  <a:srgbClr val="6600CC"/>
                </a:solidFill>
                <a:latin typeface="Times New Roman" panose="02020603050405020304" pitchFamily="18" charset="0"/>
                <a:cs typeface="Times New Roman" panose="02020603050405020304" pitchFamily="18" charset="0"/>
              </a:rPr>
              <a:t>e</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4" name="TextBox 33"/>
          <p:cNvSpPr txBox="1"/>
          <p:nvPr/>
        </p:nvSpPr>
        <p:spPr>
          <a:xfrm>
            <a:off x="944033" y="4057383"/>
            <a:ext cx="785503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Cs-137 undergoes natural beta decay and transmutes into barium 137</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1104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43" name="TextBox 42">
            <a:extLst>
              <a:ext uri="{FF2B5EF4-FFF2-40B4-BE49-F238E27FC236}">
                <a16:creationId xmlns:a16="http://schemas.microsoft.com/office/drawing/2014/main" id="{7E681606-B79C-4D31-9D98-9599D4CE56E9}"/>
              </a:ext>
            </a:extLst>
          </p:cNvPr>
          <p:cNvSpPr txBox="1"/>
          <p:nvPr/>
        </p:nvSpPr>
        <p:spPr>
          <a:xfrm>
            <a:off x="-18789" y="5002039"/>
            <a:ext cx="762000" cy="646331"/>
          </a:xfrm>
          <a:prstGeom prst="rect">
            <a:avLst/>
          </a:prstGeom>
          <a:noFill/>
        </p:spPr>
        <p:txBody>
          <a:bodyPr wrap="square" rtlCol="0">
            <a:spAutoFit/>
          </a:bodyPr>
          <a:lstStyle/>
          <a:p>
            <a:r>
              <a:rPr lang="en-US" sz="3600" dirty="0">
                <a:solidFill>
                  <a:srgbClr val="6600CC"/>
                </a:solidFill>
                <a:latin typeface="Times New Roman" panose="02020603050405020304" pitchFamily="18" charset="0"/>
                <a:cs typeface="Times New Roman" panose="02020603050405020304" pitchFamily="18" charset="0"/>
              </a:rPr>
              <a:t>44.</a:t>
            </a:r>
          </a:p>
        </p:txBody>
      </p:sp>
      <p:sp>
        <p:nvSpPr>
          <p:cNvPr id="31" name="TextBox 30">
            <a:extLst>
              <a:ext uri="{FF2B5EF4-FFF2-40B4-BE49-F238E27FC236}">
                <a16:creationId xmlns:a16="http://schemas.microsoft.com/office/drawing/2014/main" id="{A174781B-0623-4706-9825-45320C643C08}"/>
              </a:ext>
            </a:extLst>
          </p:cNvPr>
          <p:cNvSpPr txBox="1"/>
          <p:nvPr/>
        </p:nvSpPr>
        <p:spPr>
          <a:xfrm>
            <a:off x="17438" y="0"/>
            <a:ext cx="9126562" cy="369332"/>
          </a:xfrm>
          <a:prstGeom prst="rect">
            <a:avLst/>
          </a:prstGeom>
          <a:noFill/>
        </p:spPr>
        <p:txBody>
          <a:bodyPr wrap="square" rtlCol="0">
            <a:spAutoFit/>
          </a:bodyPr>
          <a:lstStyle/>
          <a:p>
            <a:r>
              <a:rPr lang="en-US" dirty="0">
                <a:solidFill>
                  <a:srgbClr val="6600CC"/>
                </a:solidFill>
              </a:rPr>
              <a:t>Iron-53 is unstable and undergoes positron decay.</a:t>
            </a:r>
          </a:p>
        </p:txBody>
      </p:sp>
    </p:spTree>
    <p:extLst>
      <p:ext uri="{BB962C8B-B14F-4D97-AF65-F5344CB8AC3E}">
        <p14:creationId xmlns:p14="http://schemas.microsoft.com/office/powerpoint/2010/main" val="2847160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226</a:t>
            </a:r>
          </a:p>
          <a:p>
            <a:pPr algn="r"/>
            <a:r>
              <a:rPr lang="en-US" sz="2400" dirty="0">
                <a:latin typeface="Times New Roman" panose="02020603050405020304" pitchFamily="18" charset="0"/>
                <a:cs typeface="Times New Roman" panose="02020603050405020304" pitchFamily="18" charset="0"/>
              </a:rPr>
              <a:t>88</a:t>
            </a:r>
          </a:p>
        </p:txBody>
      </p:sp>
      <p:sp>
        <p:nvSpPr>
          <p:cNvPr id="4" name="TextBox 3"/>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Ra</a:t>
            </a:r>
          </a:p>
        </p:txBody>
      </p:sp>
      <p:cxnSp>
        <p:nvCxnSpPr>
          <p:cNvPr id="5" name="Straight Arrow Connector 4"/>
          <p:cNvCxnSpPr/>
          <p:nvPr/>
        </p:nvCxnSpPr>
        <p:spPr>
          <a:xfrm>
            <a:off x="2429933" y="1691751"/>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9666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55</a:t>
            </a:r>
          </a:p>
        </p:txBody>
      </p:sp>
      <p:sp>
        <p:nvSpPr>
          <p:cNvPr id="7" name="TextBox 6"/>
          <p:cNvSpPr txBox="1"/>
          <p:nvPr/>
        </p:nvSpPr>
        <p:spPr>
          <a:xfrm>
            <a:off x="168726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Cs</a:t>
            </a:r>
          </a:p>
        </p:txBody>
      </p:sp>
      <p:cxnSp>
        <p:nvCxnSpPr>
          <p:cNvPr id="8" name="Straight Arrow Connector 7"/>
          <p:cNvCxnSpPr/>
          <p:nvPr/>
        </p:nvCxnSpPr>
        <p:spPr>
          <a:xfrm>
            <a:off x="260166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645126" y="3496894"/>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72407" y="5002039"/>
            <a:ext cx="1143000" cy="1200329"/>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53</a:t>
            </a:r>
          </a:p>
          <a:p>
            <a:pPr algn="r"/>
            <a:r>
              <a:rPr lang="en-US" sz="2400" dirty="0">
                <a:solidFill>
                  <a:srgbClr val="6600CC"/>
                </a:solidFill>
                <a:latin typeface="Times New Roman" panose="02020603050405020304" pitchFamily="18" charset="0"/>
                <a:cs typeface="Times New Roman" panose="02020603050405020304" pitchFamily="18" charset="0"/>
              </a:rPr>
              <a:t>26</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63007" y="5002039"/>
            <a:ext cx="1219200" cy="923330"/>
          </a:xfrm>
          <a:prstGeom prst="rect">
            <a:avLst/>
          </a:prstGeom>
          <a:noFill/>
        </p:spPr>
        <p:txBody>
          <a:bodyPr wrap="square" rtlCol="0">
            <a:spAutoFit/>
          </a:bodyPr>
          <a:lstStyle/>
          <a:p>
            <a:r>
              <a:rPr lang="en-US" sz="5400" dirty="0">
                <a:solidFill>
                  <a:srgbClr val="6600CC"/>
                </a:solidFill>
                <a:latin typeface="Times New Roman" panose="02020603050405020304" pitchFamily="18" charset="0"/>
                <a:cs typeface="Times New Roman" panose="02020603050405020304" pitchFamily="18" charset="0"/>
              </a:rPr>
              <a:t>Fe</a:t>
            </a:r>
          </a:p>
        </p:txBody>
      </p:sp>
      <p:cxnSp>
        <p:nvCxnSpPr>
          <p:cNvPr id="12" name="Straight Arrow Connector 11"/>
          <p:cNvCxnSpPr/>
          <p:nvPr/>
        </p:nvCxnSpPr>
        <p:spPr>
          <a:xfrm>
            <a:off x="2277407" y="5463704"/>
            <a:ext cx="1905000" cy="0"/>
          </a:xfrm>
          <a:prstGeom prst="straightConnector1">
            <a:avLst/>
          </a:prstGeom>
          <a:ln>
            <a:solidFill>
              <a:srgbClr val="6600CC"/>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697160" y="2985689"/>
            <a:ext cx="4953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5365252" y="3022179"/>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40060" y="3176068"/>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16" name="TextBox 15"/>
          <p:cNvSpPr txBox="1"/>
          <p:nvPr/>
        </p:nvSpPr>
        <p:spPr>
          <a:xfrm>
            <a:off x="5522534" y="2995348"/>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137</a:t>
            </a:r>
          </a:p>
          <a:p>
            <a:pPr algn="r"/>
            <a:r>
              <a:rPr lang="en-US" sz="2400" dirty="0">
                <a:solidFill>
                  <a:srgbClr val="FF0000"/>
                </a:solidFill>
                <a:latin typeface="Times New Roman" panose="02020603050405020304" pitchFamily="18" charset="0"/>
                <a:cs typeface="Times New Roman" panose="02020603050405020304" pitchFamily="18" charset="0"/>
              </a:rPr>
              <a:t>56</a:t>
            </a:r>
          </a:p>
        </p:txBody>
      </p:sp>
      <p:sp>
        <p:nvSpPr>
          <p:cNvPr id="17" name="Rectangle 16"/>
          <p:cNvSpPr/>
          <p:nvPr/>
        </p:nvSpPr>
        <p:spPr>
          <a:xfrm>
            <a:off x="6329801" y="2895674"/>
            <a:ext cx="95410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Ba</a:t>
            </a:r>
          </a:p>
        </p:txBody>
      </p:sp>
      <p:sp>
        <p:nvSpPr>
          <p:cNvPr id="28" name="TextBox 27"/>
          <p:cNvSpPr txBox="1"/>
          <p:nvPr/>
        </p:nvSpPr>
        <p:spPr>
          <a:xfrm>
            <a:off x="4411007" y="5037456"/>
            <a:ext cx="668092" cy="830997"/>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0</a:t>
            </a:r>
          </a:p>
          <a:p>
            <a:pPr algn="r"/>
            <a:r>
              <a:rPr lang="en-US" sz="2400" dirty="0">
                <a:solidFill>
                  <a:srgbClr val="6600CC"/>
                </a:solidFill>
                <a:latin typeface="Times New Roman" panose="02020603050405020304" pitchFamily="18" charset="0"/>
                <a:cs typeface="Times New Roman" panose="02020603050405020304" pitchFamily="18" charset="0"/>
              </a:rPr>
              <a:t>+1</a:t>
            </a:r>
          </a:p>
        </p:txBody>
      </p:sp>
      <p:sp>
        <p:nvSpPr>
          <p:cNvPr id="29" name="TextBox 28"/>
          <p:cNvSpPr txBox="1"/>
          <p:nvPr/>
        </p:nvSpPr>
        <p:spPr>
          <a:xfrm>
            <a:off x="5251891" y="5073946"/>
            <a:ext cx="762000" cy="830997"/>
          </a:xfrm>
          <a:prstGeom prst="rect">
            <a:avLst/>
          </a:prstGeom>
          <a:noFill/>
        </p:spPr>
        <p:txBody>
          <a:bodyPr wrap="square" rtlCol="0">
            <a:spAutoFit/>
          </a:bodyPr>
          <a:lstStyle/>
          <a:p>
            <a:r>
              <a:rPr lang="en-US" sz="4800" dirty="0">
                <a:solidFill>
                  <a:srgbClr val="6600CC"/>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4926699" y="5227835"/>
            <a:ext cx="304800" cy="523220"/>
          </a:xfrm>
          <a:prstGeom prst="rect">
            <a:avLst/>
          </a:prstGeom>
          <a:noFill/>
        </p:spPr>
        <p:txBody>
          <a:bodyPr wrap="square" rtlCol="0">
            <a:spAutoFit/>
          </a:bodyPr>
          <a:lstStyle/>
          <a:p>
            <a:r>
              <a:rPr lang="en-US" sz="2800" dirty="0">
                <a:solidFill>
                  <a:srgbClr val="6600CC"/>
                </a:solidFill>
                <a:latin typeface="Times New Roman" panose="02020603050405020304" pitchFamily="18" charset="0"/>
                <a:cs typeface="Times New Roman" panose="02020603050405020304" pitchFamily="18" charset="0"/>
              </a:rPr>
              <a:t>e</a:t>
            </a:r>
          </a:p>
        </p:txBody>
      </p:sp>
      <p:sp>
        <p:nvSpPr>
          <p:cNvPr id="31" name="TextBox 30"/>
          <p:cNvSpPr txBox="1"/>
          <p:nvPr/>
        </p:nvSpPr>
        <p:spPr>
          <a:xfrm>
            <a:off x="5409173" y="5047115"/>
            <a:ext cx="838200" cy="830997"/>
          </a:xfrm>
          <a:prstGeom prst="rect">
            <a:avLst/>
          </a:prstGeom>
          <a:noFill/>
        </p:spPr>
        <p:txBody>
          <a:bodyPr wrap="square" rtlCol="0">
            <a:spAutoFit/>
          </a:bodyPr>
          <a:lstStyle/>
          <a:p>
            <a:pPr algn="r"/>
            <a:r>
              <a:rPr lang="en-US" sz="2400" dirty="0">
                <a:solidFill>
                  <a:srgbClr val="6600CC"/>
                </a:solidFill>
                <a:latin typeface="Times New Roman" panose="02020603050405020304" pitchFamily="18" charset="0"/>
                <a:cs typeface="Times New Roman" panose="02020603050405020304" pitchFamily="18" charset="0"/>
              </a:rPr>
              <a:t>53</a:t>
            </a:r>
          </a:p>
          <a:p>
            <a:pPr algn="r"/>
            <a:r>
              <a:rPr lang="en-US" sz="2400" dirty="0">
                <a:solidFill>
                  <a:srgbClr val="6600CC"/>
                </a:solidFill>
                <a:latin typeface="Times New Roman" panose="02020603050405020304" pitchFamily="18" charset="0"/>
                <a:cs typeface="Times New Roman" panose="02020603050405020304" pitchFamily="18" charset="0"/>
              </a:rPr>
              <a:t>25</a:t>
            </a:r>
          </a:p>
        </p:txBody>
      </p:sp>
      <p:sp>
        <p:nvSpPr>
          <p:cNvPr id="32" name="Rectangle 31"/>
          <p:cNvSpPr/>
          <p:nvPr/>
        </p:nvSpPr>
        <p:spPr>
          <a:xfrm>
            <a:off x="6188881" y="5000948"/>
            <a:ext cx="1140056" cy="923330"/>
          </a:xfrm>
          <a:prstGeom prst="rect">
            <a:avLst/>
          </a:prstGeom>
        </p:spPr>
        <p:txBody>
          <a:bodyPr wrap="none">
            <a:spAutoFit/>
          </a:bodyPr>
          <a:lstStyle/>
          <a:p>
            <a:pPr lvl="0"/>
            <a:r>
              <a:rPr lang="en-US" sz="5400" dirty="0">
                <a:solidFill>
                  <a:srgbClr val="6600CC"/>
                </a:solidFill>
                <a:latin typeface="Times New Roman" panose="02020603050405020304" pitchFamily="18" charset="0"/>
                <a:cs typeface="Times New Roman" panose="02020603050405020304" pitchFamily="18" charset="0"/>
              </a:rPr>
              <a:t>Mn</a:t>
            </a:r>
          </a:p>
        </p:txBody>
      </p:sp>
      <p:sp>
        <p:nvSpPr>
          <p:cNvPr id="33" name="TextBox 32"/>
          <p:cNvSpPr txBox="1"/>
          <p:nvPr/>
        </p:nvSpPr>
        <p:spPr>
          <a:xfrm>
            <a:off x="944033" y="2181176"/>
            <a:ext cx="7391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Radium 226 transmutes into radon-222 by emitting an alpha particle</a:t>
            </a:r>
          </a:p>
        </p:txBody>
      </p:sp>
      <p:sp>
        <p:nvSpPr>
          <p:cNvPr id="34" name="TextBox 33"/>
          <p:cNvSpPr txBox="1"/>
          <p:nvPr/>
        </p:nvSpPr>
        <p:spPr>
          <a:xfrm>
            <a:off x="944033" y="4057383"/>
            <a:ext cx="785503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Cs-137 undergoes natural beta decay and transmutes into barium 137</a:t>
            </a:r>
          </a:p>
        </p:txBody>
      </p:sp>
      <p:sp>
        <p:nvSpPr>
          <p:cNvPr id="35" name="TextBox 34"/>
          <p:cNvSpPr txBox="1"/>
          <p:nvPr/>
        </p:nvSpPr>
        <p:spPr>
          <a:xfrm>
            <a:off x="601007" y="6017702"/>
            <a:ext cx="8534400" cy="369332"/>
          </a:xfrm>
          <a:prstGeom prst="rect">
            <a:avLst/>
          </a:prstGeom>
          <a:noFill/>
        </p:spPr>
        <p:txBody>
          <a:bodyPr wrap="square" rtlCol="0">
            <a:spAutoFit/>
          </a:bodyPr>
          <a:lstStyle/>
          <a:p>
            <a:r>
              <a:rPr lang="en-US" dirty="0">
                <a:solidFill>
                  <a:srgbClr val="6600CC"/>
                </a:solidFill>
                <a:latin typeface="Times New Roman" panose="02020603050405020304" pitchFamily="18" charset="0"/>
                <a:cs typeface="Times New Roman" panose="02020603050405020304" pitchFamily="18" charset="0"/>
              </a:rPr>
              <a:t>Iron-53 emits positron radiation and transmutes into a manganese isotope: Mn-53</a:t>
            </a:r>
          </a:p>
        </p:txBody>
      </p:sp>
      <p:sp>
        <p:nvSpPr>
          <p:cNvPr id="36" name="TextBox 35">
            <a:extLst>
              <a:ext uri="{FF2B5EF4-FFF2-40B4-BE49-F238E27FC236}">
                <a16:creationId xmlns:a16="http://schemas.microsoft.com/office/drawing/2014/main" id="{B637F1E8-5891-4C50-8C36-29C77603EAC9}"/>
              </a:ext>
            </a:extLst>
          </p:cNvPr>
          <p:cNvSpPr txBox="1"/>
          <p:nvPr/>
        </p:nvSpPr>
        <p:spPr>
          <a:xfrm>
            <a:off x="4431399" y="1275660"/>
            <a:ext cx="4953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79A347A-8966-4E36-B343-5BBC7883A30F}"/>
              </a:ext>
            </a:extLst>
          </p:cNvPr>
          <p:cNvSpPr txBox="1"/>
          <p:nvPr/>
        </p:nvSpPr>
        <p:spPr>
          <a:xfrm>
            <a:off x="4831448" y="1384126"/>
            <a:ext cx="14159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 +</a:t>
            </a:r>
          </a:p>
        </p:txBody>
      </p:sp>
      <p:sp>
        <p:nvSpPr>
          <p:cNvPr id="39" name="TextBox 38">
            <a:extLst>
              <a:ext uri="{FF2B5EF4-FFF2-40B4-BE49-F238E27FC236}">
                <a16:creationId xmlns:a16="http://schemas.microsoft.com/office/drawing/2014/main" id="{F09D39E0-3062-4EFC-9DCF-708C79BB0AE0}"/>
              </a:ext>
            </a:extLst>
          </p:cNvPr>
          <p:cNvSpPr txBox="1"/>
          <p:nvPr/>
        </p:nvSpPr>
        <p:spPr>
          <a:xfrm>
            <a:off x="5718608" y="1256755"/>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222</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86</a:t>
            </a:r>
          </a:p>
        </p:txBody>
      </p:sp>
      <p:sp>
        <p:nvSpPr>
          <p:cNvPr id="40" name="Rectangle 39">
            <a:extLst>
              <a:ext uri="{FF2B5EF4-FFF2-40B4-BE49-F238E27FC236}">
                <a16:creationId xmlns:a16="http://schemas.microsoft.com/office/drawing/2014/main" id="{2453A7EE-09DB-4679-A36B-247B5AF0F3E1}"/>
              </a:ext>
            </a:extLst>
          </p:cNvPr>
          <p:cNvSpPr/>
          <p:nvPr/>
        </p:nvSpPr>
        <p:spPr>
          <a:xfrm>
            <a:off x="6556808" y="1140353"/>
            <a:ext cx="992579"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Rn</a:t>
            </a:r>
          </a:p>
        </p:txBody>
      </p:sp>
      <p:sp>
        <p:nvSpPr>
          <p:cNvPr id="41" name="TextBox 40">
            <a:extLst>
              <a:ext uri="{FF2B5EF4-FFF2-40B4-BE49-F238E27FC236}">
                <a16:creationId xmlns:a16="http://schemas.microsoft.com/office/drawing/2014/main" id="{AE10C986-9CA6-4020-9E31-68164556FEF4}"/>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42.</a:t>
            </a:r>
          </a:p>
        </p:txBody>
      </p:sp>
      <p:sp>
        <p:nvSpPr>
          <p:cNvPr id="42" name="TextBox 41">
            <a:extLst>
              <a:ext uri="{FF2B5EF4-FFF2-40B4-BE49-F238E27FC236}">
                <a16:creationId xmlns:a16="http://schemas.microsoft.com/office/drawing/2014/main" id="{033BAEDE-3072-444F-A6C8-95CEE652C51A}"/>
              </a:ext>
            </a:extLst>
          </p:cNvPr>
          <p:cNvSpPr txBox="1"/>
          <p:nvPr/>
        </p:nvSpPr>
        <p:spPr>
          <a:xfrm>
            <a:off x="29910" y="3503179"/>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43.</a:t>
            </a:r>
          </a:p>
        </p:txBody>
      </p:sp>
      <p:sp>
        <p:nvSpPr>
          <p:cNvPr id="43" name="TextBox 42">
            <a:extLst>
              <a:ext uri="{FF2B5EF4-FFF2-40B4-BE49-F238E27FC236}">
                <a16:creationId xmlns:a16="http://schemas.microsoft.com/office/drawing/2014/main" id="{7E681606-B79C-4D31-9D98-9599D4CE56E9}"/>
              </a:ext>
            </a:extLst>
          </p:cNvPr>
          <p:cNvSpPr txBox="1"/>
          <p:nvPr/>
        </p:nvSpPr>
        <p:spPr>
          <a:xfrm>
            <a:off x="-18789" y="5002039"/>
            <a:ext cx="762000" cy="646331"/>
          </a:xfrm>
          <a:prstGeom prst="rect">
            <a:avLst/>
          </a:prstGeom>
          <a:noFill/>
        </p:spPr>
        <p:txBody>
          <a:bodyPr wrap="square" rtlCol="0">
            <a:spAutoFit/>
          </a:bodyPr>
          <a:lstStyle/>
          <a:p>
            <a:r>
              <a:rPr lang="en-US" sz="3600" dirty="0">
                <a:solidFill>
                  <a:srgbClr val="6600CC"/>
                </a:solidFill>
                <a:latin typeface="Times New Roman" panose="02020603050405020304" pitchFamily="18" charset="0"/>
                <a:cs typeface="Times New Roman" panose="02020603050405020304" pitchFamily="18" charset="0"/>
              </a:rPr>
              <a:t>44.</a:t>
            </a:r>
          </a:p>
        </p:txBody>
      </p:sp>
    </p:spTree>
    <p:extLst>
      <p:ext uri="{BB962C8B-B14F-4D97-AF65-F5344CB8AC3E}">
        <p14:creationId xmlns:p14="http://schemas.microsoft.com/office/powerpoint/2010/main" val="677646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Tree>
    <p:extLst>
      <p:ext uri="{BB962C8B-B14F-4D97-AF65-F5344CB8AC3E}">
        <p14:creationId xmlns:p14="http://schemas.microsoft.com/office/powerpoint/2010/main" val="2300680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Tree>
    <p:extLst>
      <p:ext uri="{BB962C8B-B14F-4D97-AF65-F5344CB8AC3E}">
        <p14:creationId xmlns:p14="http://schemas.microsoft.com/office/powerpoint/2010/main" val="1576695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56534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329824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BEE2D1-981D-40FF-8160-6BD88E4B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19600" y="1348535"/>
            <a:ext cx="3790950" cy="3790950"/>
          </a:xfrm>
          <a:prstGeom prst="rect">
            <a:avLst/>
          </a:prstGeom>
        </p:spPr>
      </p:pic>
      <p:cxnSp>
        <p:nvCxnSpPr>
          <p:cNvPr id="6" name="Straight Arrow Connector 5">
            <a:extLst>
              <a:ext uri="{FF2B5EF4-FFF2-40B4-BE49-F238E27FC236}">
                <a16:creationId xmlns:a16="http://schemas.microsoft.com/office/drawing/2014/main" id="{B1044902-59F8-457D-A56D-2D955DE40750}"/>
              </a:ext>
            </a:extLst>
          </p:cNvPr>
          <p:cNvCxnSpPr>
            <a:cxnSpLocks/>
          </p:cNvCxnSpPr>
          <p:nvPr/>
        </p:nvCxnSpPr>
        <p:spPr>
          <a:xfrm flipV="1">
            <a:off x="3352800" y="2667000"/>
            <a:ext cx="1981200" cy="431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602B05-859A-4DB7-BBBB-E92DD2FF6A81}"/>
              </a:ext>
            </a:extLst>
          </p:cNvPr>
          <p:cNvCxnSpPr>
            <a:cxnSpLocks/>
          </p:cNvCxnSpPr>
          <p:nvPr/>
        </p:nvCxnSpPr>
        <p:spPr>
          <a:xfrm flipV="1">
            <a:off x="2819400" y="4298428"/>
            <a:ext cx="2743200" cy="65682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D29241-895D-417A-BF5D-AEF7CDDB3C9A}"/>
              </a:ext>
            </a:extLst>
          </p:cNvPr>
          <p:cNvSpPr txBox="1"/>
          <p:nvPr/>
        </p:nvSpPr>
        <p:spPr>
          <a:xfrm>
            <a:off x="187569" y="2559573"/>
            <a:ext cx="3657600"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Atomic mass 6.941 rounds to </a:t>
            </a:r>
            <a:r>
              <a:rPr lang="en-US" sz="3200" b="1" dirty="0">
                <a:solidFill>
                  <a:srgbClr val="FF0000"/>
                </a:solidFill>
                <a:latin typeface="Times New Roman" panose="02020603050405020304" pitchFamily="18" charset="0"/>
                <a:cs typeface="Times New Roman" panose="02020603050405020304" pitchFamily="18" charset="0"/>
              </a:rPr>
              <a:t>7 AMU</a:t>
            </a:r>
          </a:p>
        </p:txBody>
      </p:sp>
      <p:sp>
        <p:nvSpPr>
          <p:cNvPr id="12" name="TextBox 11">
            <a:extLst>
              <a:ext uri="{FF2B5EF4-FFF2-40B4-BE49-F238E27FC236}">
                <a16:creationId xmlns:a16="http://schemas.microsoft.com/office/drawing/2014/main" id="{D79CEBAA-9C5D-42AA-AACC-2C134C0B6BB6}"/>
              </a:ext>
            </a:extLst>
          </p:cNvPr>
          <p:cNvSpPr txBox="1"/>
          <p:nvPr/>
        </p:nvSpPr>
        <p:spPr>
          <a:xfrm>
            <a:off x="187568" y="4898841"/>
            <a:ext cx="5375031" cy="1569660"/>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Atomic Number is 3,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that means </a:t>
            </a:r>
            <a:r>
              <a:rPr lang="en-US" sz="3200" b="1" dirty="0">
                <a:solidFill>
                  <a:srgbClr val="0000FF"/>
                </a:solidFill>
                <a:latin typeface="Times New Roman" panose="02020603050405020304" pitchFamily="18" charset="0"/>
                <a:cs typeface="Times New Roman" panose="02020603050405020304" pitchFamily="18" charset="0"/>
              </a:rPr>
              <a:t>3 protons</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(and 2 - 1 = 3 electrons too)</a:t>
            </a:r>
          </a:p>
        </p:txBody>
      </p:sp>
    </p:spTree>
    <p:extLst>
      <p:ext uri="{BB962C8B-B14F-4D97-AF65-F5344CB8AC3E}">
        <p14:creationId xmlns:p14="http://schemas.microsoft.com/office/powerpoint/2010/main" val="23727750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46.</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3968808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46.</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3735186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46.</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337348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46.</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5517DAEA-E17A-451C-BFB7-413345960A57}"/>
              </a:ext>
            </a:extLst>
          </p:cNvPr>
          <p:cNvSpPr txBox="1"/>
          <p:nvPr/>
        </p:nvSpPr>
        <p:spPr>
          <a:xfrm>
            <a:off x="6002092" y="3081397"/>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9</a:t>
            </a:r>
          </a:p>
        </p:txBody>
      </p:sp>
      <p:sp>
        <p:nvSpPr>
          <p:cNvPr id="28" name="Rectangle 27">
            <a:extLst>
              <a:ext uri="{FF2B5EF4-FFF2-40B4-BE49-F238E27FC236}">
                <a16:creationId xmlns:a16="http://schemas.microsoft.com/office/drawing/2014/main" id="{7E27F79D-A5A9-49E6-95D6-E3AC04BD0804}"/>
              </a:ext>
            </a:extLst>
          </p:cNvPr>
          <p:cNvSpPr/>
          <p:nvPr/>
        </p:nvSpPr>
        <p:spPr>
          <a:xfrm>
            <a:off x="6781800" y="3035230"/>
            <a:ext cx="56938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F</a:t>
            </a:r>
          </a:p>
        </p:txBody>
      </p:sp>
    </p:spTree>
    <p:extLst>
      <p:ext uri="{BB962C8B-B14F-4D97-AF65-F5344CB8AC3E}">
        <p14:creationId xmlns:p14="http://schemas.microsoft.com/office/powerpoint/2010/main" val="1190285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5A329875-7BAE-483A-8836-AF098D13A6A8}"/>
              </a:ext>
            </a:extLst>
          </p:cNvPr>
          <p:cNvSpPr txBox="1"/>
          <p:nvPr/>
        </p:nvSpPr>
        <p:spPr>
          <a:xfrm>
            <a:off x="372407" y="5002039"/>
            <a:ext cx="1143000" cy="1200329"/>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6FEC40A-C145-4B9A-999A-517025407C24}"/>
              </a:ext>
            </a:extLst>
          </p:cNvPr>
          <p:cNvSpPr txBox="1"/>
          <p:nvPr/>
        </p:nvSpPr>
        <p:spPr>
          <a:xfrm>
            <a:off x="1363007" y="5002039"/>
            <a:ext cx="1219200" cy="923330"/>
          </a:xfrm>
          <a:prstGeom prst="rect">
            <a:avLst/>
          </a:prstGeom>
          <a:noFill/>
        </p:spPr>
        <p:txBody>
          <a:bodyPr wrap="square" rtlCol="0">
            <a:spAutoFit/>
          </a:bodyPr>
          <a:lstStyle/>
          <a:p>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Fr</a:t>
            </a:r>
          </a:p>
        </p:txBody>
      </p:sp>
      <p:cxnSp>
        <p:nvCxnSpPr>
          <p:cNvPr id="12" name="Straight Arrow Connector 11">
            <a:extLst>
              <a:ext uri="{FF2B5EF4-FFF2-40B4-BE49-F238E27FC236}">
                <a16:creationId xmlns:a16="http://schemas.microsoft.com/office/drawing/2014/main" id="{472EBEF6-BE74-4631-B0F7-3933E031EB99}"/>
              </a:ext>
            </a:extLst>
          </p:cNvPr>
          <p:cNvCxnSpPr/>
          <p:nvPr/>
        </p:nvCxnSpPr>
        <p:spPr>
          <a:xfrm>
            <a:off x="2277407" y="5486400"/>
            <a:ext cx="1905000" cy="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46.</a:t>
            </a:r>
          </a:p>
        </p:txBody>
      </p:sp>
      <p:sp>
        <p:nvSpPr>
          <p:cNvPr id="15" name="TextBox 14">
            <a:extLst>
              <a:ext uri="{FF2B5EF4-FFF2-40B4-BE49-F238E27FC236}">
                <a16:creationId xmlns:a16="http://schemas.microsoft.com/office/drawing/2014/main" id="{BEC632D2-2697-4415-B52B-C31AE38FAA7F}"/>
              </a:ext>
            </a:extLst>
          </p:cNvPr>
          <p:cNvSpPr txBox="1"/>
          <p:nvPr/>
        </p:nvSpPr>
        <p:spPr>
          <a:xfrm>
            <a:off x="-18789" y="5002039"/>
            <a:ext cx="762000"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47.</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5517DAEA-E17A-451C-BFB7-413345960A57}"/>
              </a:ext>
            </a:extLst>
          </p:cNvPr>
          <p:cNvSpPr txBox="1"/>
          <p:nvPr/>
        </p:nvSpPr>
        <p:spPr>
          <a:xfrm>
            <a:off x="6002092" y="3081397"/>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9</a:t>
            </a:r>
          </a:p>
        </p:txBody>
      </p:sp>
      <p:sp>
        <p:nvSpPr>
          <p:cNvPr id="28" name="Rectangle 27">
            <a:extLst>
              <a:ext uri="{FF2B5EF4-FFF2-40B4-BE49-F238E27FC236}">
                <a16:creationId xmlns:a16="http://schemas.microsoft.com/office/drawing/2014/main" id="{7E27F79D-A5A9-49E6-95D6-E3AC04BD0804}"/>
              </a:ext>
            </a:extLst>
          </p:cNvPr>
          <p:cNvSpPr/>
          <p:nvPr/>
        </p:nvSpPr>
        <p:spPr>
          <a:xfrm>
            <a:off x="6781800" y="3035230"/>
            <a:ext cx="56938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F</a:t>
            </a:r>
          </a:p>
        </p:txBody>
      </p:sp>
    </p:spTree>
    <p:extLst>
      <p:ext uri="{BB962C8B-B14F-4D97-AF65-F5344CB8AC3E}">
        <p14:creationId xmlns:p14="http://schemas.microsoft.com/office/powerpoint/2010/main" val="2365986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5A329875-7BAE-483A-8836-AF098D13A6A8}"/>
              </a:ext>
            </a:extLst>
          </p:cNvPr>
          <p:cNvSpPr txBox="1"/>
          <p:nvPr/>
        </p:nvSpPr>
        <p:spPr>
          <a:xfrm>
            <a:off x="372407" y="5002039"/>
            <a:ext cx="1143000" cy="1200329"/>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87</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6FEC40A-C145-4B9A-999A-517025407C24}"/>
              </a:ext>
            </a:extLst>
          </p:cNvPr>
          <p:cNvSpPr txBox="1"/>
          <p:nvPr/>
        </p:nvSpPr>
        <p:spPr>
          <a:xfrm>
            <a:off x="1363007" y="5002039"/>
            <a:ext cx="1219200" cy="923330"/>
          </a:xfrm>
          <a:prstGeom prst="rect">
            <a:avLst/>
          </a:prstGeom>
          <a:noFill/>
        </p:spPr>
        <p:txBody>
          <a:bodyPr wrap="square" rtlCol="0">
            <a:spAutoFit/>
          </a:bodyPr>
          <a:lstStyle/>
          <a:p>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Fr</a:t>
            </a:r>
          </a:p>
        </p:txBody>
      </p:sp>
      <p:cxnSp>
        <p:nvCxnSpPr>
          <p:cNvPr id="12" name="Straight Arrow Connector 11">
            <a:extLst>
              <a:ext uri="{FF2B5EF4-FFF2-40B4-BE49-F238E27FC236}">
                <a16:creationId xmlns:a16="http://schemas.microsoft.com/office/drawing/2014/main" id="{472EBEF6-BE74-4631-B0F7-3933E031EB99}"/>
              </a:ext>
            </a:extLst>
          </p:cNvPr>
          <p:cNvCxnSpPr/>
          <p:nvPr/>
        </p:nvCxnSpPr>
        <p:spPr>
          <a:xfrm>
            <a:off x="2277407" y="5486400"/>
            <a:ext cx="1905000" cy="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46.</a:t>
            </a:r>
          </a:p>
        </p:txBody>
      </p:sp>
      <p:sp>
        <p:nvSpPr>
          <p:cNvPr id="15" name="TextBox 14">
            <a:extLst>
              <a:ext uri="{FF2B5EF4-FFF2-40B4-BE49-F238E27FC236}">
                <a16:creationId xmlns:a16="http://schemas.microsoft.com/office/drawing/2014/main" id="{BEC632D2-2697-4415-B52B-C31AE38FAA7F}"/>
              </a:ext>
            </a:extLst>
          </p:cNvPr>
          <p:cNvSpPr txBox="1"/>
          <p:nvPr/>
        </p:nvSpPr>
        <p:spPr>
          <a:xfrm>
            <a:off x="-18789" y="5002039"/>
            <a:ext cx="762000"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47.</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5517DAEA-E17A-451C-BFB7-413345960A57}"/>
              </a:ext>
            </a:extLst>
          </p:cNvPr>
          <p:cNvSpPr txBox="1"/>
          <p:nvPr/>
        </p:nvSpPr>
        <p:spPr>
          <a:xfrm>
            <a:off x="6002092" y="3081397"/>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9</a:t>
            </a:r>
          </a:p>
        </p:txBody>
      </p:sp>
      <p:sp>
        <p:nvSpPr>
          <p:cNvPr id="28" name="Rectangle 27">
            <a:extLst>
              <a:ext uri="{FF2B5EF4-FFF2-40B4-BE49-F238E27FC236}">
                <a16:creationId xmlns:a16="http://schemas.microsoft.com/office/drawing/2014/main" id="{7E27F79D-A5A9-49E6-95D6-E3AC04BD0804}"/>
              </a:ext>
            </a:extLst>
          </p:cNvPr>
          <p:cNvSpPr/>
          <p:nvPr/>
        </p:nvSpPr>
        <p:spPr>
          <a:xfrm>
            <a:off x="6781800" y="3035230"/>
            <a:ext cx="56938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F</a:t>
            </a:r>
          </a:p>
        </p:txBody>
      </p:sp>
    </p:spTree>
    <p:extLst>
      <p:ext uri="{BB962C8B-B14F-4D97-AF65-F5344CB8AC3E}">
        <p14:creationId xmlns:p14="http://schemas.microsoft.com/office/powerpoint/2010/main" val="3846183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5A329875-7BAE-483A-8836-AF098D13A6A8}"/>
              </a:ext>
            </a:extLst>
          </p:cNvPr>
          <p:cNvSpPr txBox="1"/>
          <p:nvPr/>
        </p:nvSpPr>
        <p:spPr>
          <a:xfrm>
            <a:off x="372407" y="5002039"/>
            <a:ext cx="1143000" cy="1200329"/>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87</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6FEC40A-C145-4B9A-999A-517025407C24}"/>
              </a:ext>
            </a:extLst>
          </p:cNvPr>
          <p:cNvSpPr txBox="1"/>
          <p:nvPr/>
        </p:nvSpPr>
        <p:spPr>
          <a:xfrm>
            <a:off x="1363007" y="5002039"/>
            <a:ext cx="1219200" cy="923330"/>
          </a:xfrm>
          <a:prstGeom prst="rect">
            <a:avLst/>
          </a:prstGeom>
          <a:noFill/>
        </p:spPr>
        <p:txBody>
          <a:bodyPr wrap="square" rtlCol="0">
            <a:spAutoFit/>
          </a:bodyPr>
          <a:lstStyle/>
          <a:p>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Fr</a:t>
            </a:r>
          </a:p>
        </p:txBody>
      </p:sp>
      <p:cxnSp>
        <p:nvCxnSpPr>
          <p:cNvPr id="12" name="Straight Arrow Connector 11">
            <a:extLst>
              <a:ext uri="{FF2B5EF4-FFF2-40B4-BE49-F238E27FC236}">
                <a16:creationId xmlns:a16="http://schemas.microsoft.com/office/drawing/2014/main" id="{472EBEF6-BE74-4631-B0F7-3933E031EB99}"/>
              </a:ext>
            </a:extLst>
          </p:cNvPr>
          <p:cNvCxnSpPr/>
          <p:nvPr/>
        </p:nvCxnSpPr>
        <p:spPr>
          <a:xfrm>
            <a:off x="2277407" y="5486400"/>
            <a:ext cx="1905000" cy="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46.</a:t>
            </a:r>
          </a:p>
        </p:txBody>
      </p:sp>
      <p:sp>
        <p:nvSpPr>
          <p:cNvPr id="15" name="TextBox 14">
            <a:extLst>
              <a:ext uri="{FF2B5EF4-FFF2-40B4-BE49-F238E27FC236}">
                <a16:creationId xmlns:a16="http://schemas.microsoft.com/office/drawing/2014/main" id="{BEC632D2-2697-4415-B52B-C31AE38FAA7F}"/>
              </a:ext>
            </a:extLst>
          </p:cNvPr>
          <p:cNvSpPr txBox="1"/>
          <p:nvPr/>
        </p:nvSpPr>
        <p:spPr>
          <a:xfrm>
            <a:off x="-18789" y="5002039"/>
            <a:ext cx="762000"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47.</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5517DAEA-E17A-451C-BFB7-413345960A57}"/>
              </a:ext>
            </a:extLst>
          </p:cNvPr>
          <p:cNvSpPr txBox="1"/>
          <p:nvPr/>
        </p:nvSpPr>
        <p:spPr>
          <a:xfrm>
            <a:off x="6002092" y="3081397"/>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9</a:t>
            </a:r>
          </a:p>
        </p:txBody>
      </p:sp>
      <p:sp>
        <p:nvSpPr>
          <p:cNvPr id="28" name="Rectangle 27">
            <a:extLst>
              <a:ext uri="{FF2B5EF4-FFF2-40B4-BE49-F238E27FC236}">
                <a16:creationId xmlns:a16="http://schemas.microsoft.com/office/drawing/2014/main" id="{7E27F79D-A5A9-49E6-95D6-E3AC04BD0804}"/>
              </a:ext>
            </a:extLst>
          </p:cNvPr>
          <p:cNvSpPr/>
          <p:nvPr/>
        </p:nvSpPr>
        <p:spPr>
          <a:xfrm>
            <a:off x="6781800" y="3035230"/>
            <a:ext cx="56938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F</a:t>
            </a:r>
          </a:p>
        </p:txBody>
      </p:sp>
      <p:sp>
        <p:nvSpPr>
          <p:cNvPr id="29" name="TextBox 28">
            <a:extLst>
              <a:ext uri="{FF2B5EF4-FFF2-40B4-BE49-F238E27FC236}">
                <a16:creationId xmlns:a16="http://schemas.microsoft.com/office/drawing/2014/main" id="{5517BB66-11C3-4537-B480-E644FBE66E68}"/>
              </a:ext>
            </a:extLst>
          </p:cNvPr>
          <p:cNvSpPr txBox="1"/>
          <p:nvPr/>
        </p:nvSpPr>
        <p:spPr>
          <a:xfrm>
            <a:off x="4572000" y="5048806"/>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p:txBody>
      </p:sp>
      <p:sp>
        <p:nvSpPr>
          <p:cNvPr id="30" name="TextBox 29">
            <a:extLst>
              <a:ext uri="{FF2B5EF4-FFF2-40B4-BE49-F238E27FC236}">
                <a16:creationId xmlns:a16="http://schemas.microsoft.com/office/drawing/2014/main" id="{F9741C1A-4460-4AB4-8674-019DCBE777D0}"/>
              </a:ext>
            </a:extLst>
          </p:cNvPr>
          <p:cNvSpPr txBox="1"/>
          <p:nvPr/>
        </p:nvSpPr>
        <p:spPr>
          <a:xfrm>
            <a:off x="4972049" y="5157272"/>
            <a:ext cx="1415925"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 +</a:t>
            </a:r>
          </a:p>
        </p:txBody>
      </p:sp>
    </p:spTree>
    <p:extLst>
      <p:ext uri="{BB962C8B-B14F-4D97-AF65-F5344CB8AC3E}">
        <p14:creationId xmlns:p14="http://schemas.microsoft.com/office/powerpoint/2010/main" val="1394917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83DF3-BADA-4019-9B60-A91C1B5AEC33}"/>
              </a:ext>
            </a:extLst>
          </p:cNvPr>
          <p:cNvSpPr txBox="1"/>
          <p:nvPr/>
        </p:nvSpPr>
        <p:spPr>
          <a:xfrm>
            <a:off x="-38100" y="67774"/>
            <a:ext cx="9182100" cy="923330"/>
          </a:xfrm>
          <a:prstGeom prst="rect">
            <a:avLst/>
          </a:prstGeom>
          <a:noFill/>
        </p:spPr>
        <p:txBody>
          <a:bodyPr wrap="square" rtlCol="0">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Write out these decay equations.  </a:t>
            </a:r>
            <a:r>
              <a:rPr lang="en-US" sz="2800" dirty="0">
                <a:solidFill>
                  <a:srgbClr val="FF0000"/>
                </a:solidFill>
                <a:latin typeface="Times New Roman" panose="02020603050405020304" pitchFamily="18" charset="0"/>
                <a:cs typeface="Times New Roman" panose="02020603050405020304" pitchFamily="18" charset="0"/>
              </a:rPr>
              <a:t>Use tables N + O.</a:t>
            </a:r>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p:txBody>
      </p:sp>
      <p:sp>
        <p:nvSpPr>
          <p:cNvPr id="3" name="TextBox 2">
            <a:extLst>
              <a:ext uri="{FF2B5EF4-FFF2-40B4-BE49-F238E27FC236}">
                <a16:creationId xmlns:a16="http://schemas.microsoft.com/office/drawing/2014/main" id="{540778AB-1311-4394-BECB-55F118C7141D}"/>
              </a:ext>
            </a:extLst>
          </p:cNvPr>
          <p:cNvSpPr txBox="1"/>
          <p:nvPr/>
        </p:nvSpPr>
        <p:spPr>
          <a:xfrm>
            <a:off x="524933" y="123008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79</a:t>
            </a:r>
          </a:p>
        </p:txBody>
      </p:sp>
      <p:sp>
        <p:nvSpPr>
          <p:cNvPr id="4" name="TextBox 3">
            <a:extLst>
              <a:ext uri="{FF2B5EF4-FFF2-40B4-BE49-F238E27FC236}">
                <a16:creationId xmlns:a16="http://schemas.microsoft.com/office/drawing/2014/main" id="{FB8B6EFF-70BA-4B7E-887E-D7A457F3B596}"/>
              </a:ext>
            </a:extLst>
          </p:cNvPr>
          <p:cNvSpPr txBox="1"/>
          <p:nvPr/>
        </p:nvSpPr>
        <p:spPr>
          <a:xfrm>
            <a:off x="1515533" y="123008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Au</a:t>
            </a:r>
          </a:p>
        </p:txBody>
      </p:sp>
      <p:cxnSp>
        <p:nvCxnSpPr>
          <p:cNvPr id="5" name="Straight Arrow Connector 4">
            <a:extLst>
              <a:ext uri="{FF2B5EF4-FFF2-40B4-BE49-F238E27FC236}">
                <a16:creationId xmlns:a16="http://schemas.microsoft.com/office/drawing/2014/main" id="{9C49A750-E966-4E92-9C24-57CC96A1F2E4}"/>
              </a:ext>
            </a:extLst>
          </p:cNvPr>
          <p:cNvCxnSpPr/>
          <p:nvPr/>
        </p:nvCxnSpPr>
        <p:spPr>
          <a:xfrm>
            <a:off x="2590800" y="17526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93921D0-E872-44CE-97DA-5DC65B6E1D01}"/>
              </a:ext>
            </a:extLst>
          </p:cNvPr>
          <p:cNvSpPr txBox="1"/>
          <p:nvPr/>
        </p:nvSpPr>
        <p:spPr>
          <a:xfrm>
            <a:off x="555300" y="3035230"/>
            <a:ext cx="1143000" cy="830997"/>
          </a:xfrm>
          <a:prstGeom prst="rect">
            <a:avLst/>
          </a:prstGeom>
          <a:noFill/>
          <a:ln>
            <a:noFill/>
          </a:ln>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03CFBD97-9298-4633-8069-216FC2E5C2DD}"/>
              </a:ext>
            </a:extLst>
          </p:cNvPr>
          <p:cNvSpPr txBox="1"/>
          <p:nvPr/>
        </p:nvSpPr>
        <p:spPr>
          <a:xfrm>
            <a:off x="1545900" y="3035230"/>
            <a:ext cx="1219200" cy="923330"/>
          </a:xfrm>
          <a:prstGeom prst="rect">
            <a:avLst/>
          </a:prstGeom>
          <a:noFill/>
          <a:ln>
            <a:noFill/>
          </a:ln>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Ne</a:t>
            </a:r>
          </a:p>
        </p:txBody>
      </p:sp>
      <p:cxnSp>
        <p:nvCxnSpPr>
          <p:cNvPr id="8" name="Straight Arrow Connector 7">
            <a:extLst>
              <a:ext uri="{FF2B5EF4-FFF2-40B4-BE49-F238E27FC236}">
                <a16:creationId xmlns:a16="http://schemas.microsoft.com/office/drawing/2014/main" id="{0DAA6F67-89F0-4FAA-AC1F-DB41A198D510}"/>
              </a:ext>
            </a:extLst>
          </p:cNvPr>
          <p:cNvCxnSpPr/>
          <p:nvPr/>
        </p:nvCxnSpPr>
        <p:spPr>
          <a:xfrm>
            <a:off x="2460300" y="3496895"/>
            <a:ext cx="1905000" cy="0"/>
          </a:xfrm>
          <a:prstGeom prst="straightConnector1">
            <a:avLst/>
          </a:prstGeom>
          <a:ln>
            <a:no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38ECC2-2042-4E30-A3F5-5CBC81A9F6D1}"/>
              </a:ext>
            </a:extLst>
          </p:cNvPr>
          <p:cNvCxnSpPr/>
          <p:nvPr/>
        </p:nvCxnSpPr>
        <p:spPr>
          <a:xfrm>
            <a:off x="2525640" y="3581400"/>
            <a:ext cx="19050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5A329875-7BAE-483A-8836-AF098D13A6A8}"/>
              </a:ext>
            </a:extLst>
          </p:cNvPr>
          <p:cNvSpPr txBox="1"/>
          <p:nvPr/>
        </p:nvSpPr>
        <p:spPr>
          <a:xfrm>
            <a:off x="372407" y="5002039"/>
            <a:ext cx="1143000" cy="1200329"/>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220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87</a:t>
            </a:r>
          </a:p>
          <a:p>
            <a:pPr algn="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6FEC40A-C145-4B9A-999A-517025407C24}"/>
              </a:ext>
            </a:extLst>
          </p:cNvPr>
          <p:cNvSpPr txBox="1"/>
          <p:nvPr/>
        </p:nvSpPr>
        <p:spPr>
          <a:xfrm>
            <a:off x="1363007" y="5002039"/>
            <a:ext cx="1219200" cy="923330"/>
          </a:xfrm>
          <a:prstGeom prst="rect">
            <a:avLst/>
          </a:prstGeom>
          <a:noFill/>
        </p:spPr>
        <p:txBody>
          <a:bodyPr wrap="square" rtlCol="0">
            <a:spAutoFit/>
          </a:bodyPr>
          <a:lstStyle/>
          <a:p>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Fr</a:t>
            </a:r>
          </a:p>
        </p:txBody>
      </p:sp>
      <p:cxnSp>
        <p:nvCxnSpPr>
          <p:cNvPr id="12" name="Straight Arrow Connector 11">
            <a:extLst>
              <a:ext uri="{FF2B5EF4-FFF2-40B4-BE49-F238E27FC236}">
                <a16:creationId xmlns:a16="http://schemas.microsoft.com/office/drawing/2014/main" id="{472EBEF6-BE74-4631-B0F7-3933E031EB99}"/>
              </a:ext>
            </a:extLst>
          </p:cNvPr>
          <p:cNvCxnSpPr/>
          <p:nvPr/>
        </p:nvCxnSpPr>
        <p:spPr>
          <a:xfrm>
            <a:off x="2277407" y="5486400"/>
            <a:ext cx="1905000" cy="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698CF3B-3388-4D36-88AB-18DFA6860E5C}"/>
              </a:ext>
            </a:extLst>
          </p:cNvPr>
          <p:cNvSpPr txBox="1"/>
          <p:nvPr/>
        </p:nvSpPr>
        <p:spPr>
          <a:xfrm>
            <a:off x="17438" y="1345852"/>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45.</a:t>
            </a:r>
          </a:p>
        </p:txBody>
      </p:sp>
      <p:sp>
        <p:nvSpPr>
          <p:cNvPr id="14" name="TextBox 13">
            <a:extLst>
              <a:ext uri="{FF2B5EF4-FFF2-40B4-BE49-F238E27FC236}">
                <a16:creationId xmlns:a16="http://schemas.microsoft.com/office/drawing/2014/main" id="{0B0DE6A6-ACA7-446A-8020-0079619B8DBA}"/>
              </a:ext>
            </a:extLst>
          </p:cNvPr>
          <p:cNvSpPr txBox="1"/>
          <p:nvPr/>
        </p:nvSpPr>
        <p:spPr>
          <a:xfrm>
            <a:off x="0" y="3170355"/>
            <a:ext cx="762000" cy="64633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46.</a:t>
            </a:r>
          </a:p>
        </p:txBody>
      </p:sp>
      <p:sp>
        <p:nvSpPr>
          <p:cNvPr id="15" name="TextBox 14">
            <a:extLst>
              <a:ext uri="{FF2B5EF4-FFF2-40B4-BE49-F238E27FC236}">
                <a16:creationId xmlns:a16="http://schemas.microsoft.com/office/drawing/2014/main" id="{BEC632D2-2697-4415-B52B-C31AE38FAA7F}"/>
              </a:ext>
            </a:extLst>
          </p:cNvPr>
          <p:cNvSpPr txBox="1"/>
          <p:nvPr/>
        </p:nvSpPr>
        <p:spPr>
          <a:xfrm>
            <a:off x="-18789" y="5002039"/>
            <a:ext cx="762000"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47.</a:t>
            </a:r>
          </a:p>
        </p:txBody>
      </p:sp>
      <p:sp>
        <p:nvSpPr>
          <p:cNvPr id="16" name="TextBox 15">
            <a:extLst>
              <a:ext uri="{FF2B5EF4-FFF2-40B4-BE49-F238E27FC236}">
                <a16:creationId xmlns:a16="http://schemas.microsoft.com/office/drawing/2014/main" id="{A78E4911-4C40-43B4-8725-A68E7C84B706}"/>
              </a:ext>
            </a:extLst>
          </p:cNvPr>
          <p:cNvSpPr txBox="1"/>
          <p:nvPr/>
        </p:nvSpPr>
        <p:spPr>
          <a:xfrm>
            <a:off x="5956344" y="1305466"/>
            <a:ext cx="11430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198</a:t>
            </a:r>
          </a:p>
          <a:p>
            <a:pPr algn="r"/>
            <a:r>
              <a:rPr lang="en-US" sz="2400" dirty="0">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EF822262-AF46-4BE0-B61D-F681169F88DD}"/>
              </a:ext>
            </a:extLst>
          </p:cNvPr>
          <p:cNvSpPr txBox="1"/>
          <p:nvPr/>
        </p:nvSpPr>
        <p:spPr>
          <a:xfrm>
            <a:off x="6946944" y="1305466"/>
            <a:ext cx="12192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Hg</a:t>
            </a:r>
          </a:p>
        </p:txBody>
      </p:sp>
      <p:sp>
        <p:nvSpPr>
          <p:cNvPr id="19" name="TextBox 18">
            <a:extLst>
              <a:ext uri="{FF2B5EF4-FFF2-40B4-BE49-F238E27FC236}">
                <a16:creationId xmlns:a16="http://schemas.microsoft.com/office/drawing/2014/main" id="{31AB3103-6FE3-4EFC-84AE-51F4F6B4D8CE}"/>
              </a:ext>
            </a:extLst>
          </p:cNvPr>
          <p:cNvSpPr txBox="1"/>
          <p:nvPr/>
        </p:nvSpPr>
        <p:spPr>
          <a:xfrm>
            <a:off x="5135077" y="1285049"/>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0</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F3A42387-55C5-4FE9-A16C-3B79DEDC1A61}"/>
              </a:ext>
            </a:extLst>
          </p:cNvPr>
          <p:cNvSpPr txBox="1"/>
          <p:nvPr/>
        </p:nvSpPr>
        <p:spPr>
          <a:xfrm>
            <a:off x="5803169" y="1321539"/>
            <a:ext cx="762000" cy="830997"/>
          </a:xfrm>
          <a:prstGeom prst="rect">
            <a:avLst/>
          </a:prstGeom>
          <a:noFill/>
        </p:spPr>
        <p:txBody>
          <a:bodyPr wrap="square" rtlCol="0">
            <a:spAutoFit/>
          </a:bodyPr>
          <a:lstStyle/>
          <a:p>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E73CE27-5F73-4389-979D-78CDD717D7FA}"/>
              </a:ext>
            </a:extLst>
          </p:cNvPr>
          <p:cNvSpPr txBox="1"/>
          <p:nvPr/>
        </p:nvSpPr>
        <p:spPr>
          <a:xfrm>
            <a:off x="5477977" y="1475428"/>
            <a:ext cx="3048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A65B7E92-DABE-45CD-9263-E56C1FFDCFC3}"/>
              </a:ext>
            </a:extLst>
          </p:cNvPr>
          <p:cNvSpPr txBox="1"/>
          <p:nvPr/>
        </p:nvSpPr>
        <p:spPr>
          <a:xfrm>
            <a:off x="5003926" y="3071738"/>
            <a:ext cx="668092"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0</a:t>
            </a:r>
          </a:p>
          <a:p>
            <a:pPr algn="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BD9DD737-CAAC-493A-ABB8-AFB44EA33549}"/>
              </a:ext>
            </a:extLst>
          </p:cNvPr>
          <p:cNvSpPr txBox="1"/>
          <p:nvPr/>
        </p:nvSpPr>
        <p:spPr>
          <a:xfrm>
            <a:off x="5844810" y="3108228"/>
            <a:ext cx="7620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C3DD6C47-F1E8-4EC2-A339-2378503D05A8}"/>
              </a:ext>
            </a:extLst>
          </p:cNvPr>
          <p:cNvSpPr txBox="1"/>
          <p:nvPr/>
        </p:nvSpPr>
        <p:spPr>
          <a:xfrm>
            <a:off x="5519618" y="3262117"/>
            <a:ext cx="304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5517DAEA-E17A-451C-BFB7-413345960A57}"/>
              </a:ext>
            </a:extLst>
          </p:cNvPr>
          <p:cNvSpPr txBox="1"/>
          <p:nvPr/>
        </p:nvSpPr>
        <p:spPr>
          <a:xfrm>
            <a:off x="6002092" y="3081397"/>
            <a:ext cx="838200" cy="830997"/>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19</a:t>
            </a:r>
          </a:p>
          <a:p>
            <a:pPr algn="r"/>
            <a:r>
              <a:rPr lang="en-US" sz="2400" dirty="0">
                <a:solidFill>
                  <a:srgbClr val="FF0000"/>
                </a:solidFill>
                <a:latin typeface="Times New Roman" panose="02020603050405020304" pitchFamily="18" charset="0"/>
                <a:cs typeface="Times New Roman" panose="02020603050405020304" pitchFamily="18" charset="0"/>
              </a:rPr>
              <a:t>9</a:t>
            </a:r>
          </a:p>
        </p:txBody>
      </p:sp>
      <p:sp>
        <p:nvSpPr>
          <p:cNvPr id="28" name="Rectangle 27">
            <a:extLst>
              <a:ext uri="{FF2B5EF4-FFF2-40B4-BE49-F238E27FC236}">
                <a16:creationId xmlns:a16="http://schemas.microsoft.com/office/drawing/2014/main" id="{7E27F79D-A5A9-49E6-95D6-E3AC04BD0804}"/>
              </a:ext>
            </a:extLst>
          </p:cNvPr>
          <p:cNvSpPr/>
          <p:nvPr/>
        </p:nvSpPr>
        <p:spPr>
          <a:xfrm>
            <a:off x="6781800" y="3035230"/>
            <a:ext cx="569387" cy="923330"/>
          </a:xfrm>
          <a:prstGeom prst="rect">
            <a:avLst/>
          </a:prstGeom>
        </p:spPr>
        <p:txBody>
          <a:bodyPr wrap="none">
            <a:spAutoFit/>
          </a:bodyPr>
          <a:lstStyle/>
          <a:p>
            <a:pPr lvl="0"/>
            <a:r>
              <a:rPr lang="en-US" sz="5400" dirty="0">
                <a:solidFill>
                  <a:srgbClr val="FF0000"/>
                </a:solidFill>
                <a:latin typeface="Times New Roman" panose="02020603050405020304" pitchFamily="18" charset="0"/>
                <a:cs typeface="Times New Roman" panose="02020603050405020304" pitchFamily="18" charset="0"/>
              </a:rPr>
              <a:t>F</a:t>
            </a:r>
          </a:p>
        </p:txBody>
      </p:sp>
      <p:sp>
        <p:nvSpPr>
          <p:cNvPr id="29" name="TextBox 28">
            <a:extLst>
              <a:ext uri="{FF2B5EF4-FFF2-40B4-BE49-F238E27FC236}">
                <a16:creationId xmlns:a16="http://schemas.microsoft.com/office/drawing/2014/main" id="{5517BB66-11C3-4537-B480-E644FBE66E68}"/>
              </a:ext>
            </a:extLst>
          </p:cNvPr>
          <p:cNvSpPr txBox="1"/>
          <p:nvPr/>
        </p:nvSpPr>
        <p:spPr>
          <a:xfrm>
            <a:off x="4572000" y="5048806"/>
            <a:ext cx="4953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p:txBody>
      </p:sp>
      <p:sp>
        <p:nvSpPr>
          <p:cNvPr id="30" name="TextBox 29">
            <a:extLst>
              <a:ext uri="{FF2B5EF4-FFF2-40B4-BE49-F238E27FC236}">
                <a16:creationId xmlns:a16="http://schemas.microsoft.com/office/drawing/2014/main" id="{F9741C1A-4460-4AB4-8674-019DCBE777D0}"/>
              </a:ext>
            </a:extLst>
          </p:cNvPr>
          <p:cNvSpPr txBox="1"/>
          <p:nvPr/>
        </p:nvSpPr>
        <p:spPr>
          <a:xfrm>
            <a:off x="4972049" y="5157272"/>
            <a:ext cx="1415925"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 +</a:t>
            </a:r>
          </a:p>
        </p:txBody>
      </p:sp>
      <p:sp>
        <p:nvSpPr>
          <p:cNvPr id="31" name="TextBox 30">
            <a:extLst>
              <a:ext uri="{FF2B5EF4-FFF2-40B4-BE49-F238E27FC236}">
                <a16:creationId xmlns:a16="http://schemas.microsoft.com/office/drawing/2014/main" id="{72382DB2-441D-41AF-90F1-E67CE1A50D99}"/>
              </a:ext>
            </a:extLst>
          </p:cNvPr>
          <p:cNvSpPr txBox="1"/>
          <p:nvPr/>
        </p:nvSpPr>
        <p:spPr>
          <a:xfrm>
            <a:off x="5859209" y="5029901"/>
            <a:ext cx="838200" cy="830997"/>
          </a:xfrm>
          <a:prstGeom prst="rect">
            <a:avLst/>
          </a:prstGeom>
          <a:noFill/>
        </p:spPr>
        <p:txBody>
          <a:bodyPr wrap="square" rtlCol="0">
            <a:spAutoFit/>
          </a:bodyPr>
          <a:lstStyle/>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216</a:t>
            </a:r>
          </a:p>
          <a:p>
            <a:pPr algn="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85</a:t>
            </a:r>
          </a:p>
        </p:txBody>
      </p:sp>
      <p:sp>
        <p:nvSpPr>
          <p:cNvPr id="32" name="Rectangle 31">
            <a:extLst>
              <a:ext uri="{FF2B5EF4-FFF2-40B4-BE49-F238E27FC236}">
                <a16:creationId xmlns:a16="http://schemas.microsoft.com/office/drawing/2014/main" id="{2586A1D6-A2B5-4B32-8C72-A47DD7017152}"/>
              </a:ext>
            </a:extLst>
          </p:cNvPr>
          <p:cNvSpPr/>
          <p:nvPr/>
        </p:nvSpPr>
        <p:spPr>
          <a:xfrm>
            <a:off x="6697409" y="4913499"/>
            <a:ext cx="877163" cy="923330"/>
          </a:xfrm>
          <a:prstGeom prst="rect">
            <a:avLst/>
          </a:prstGeom>
        </p:spPr>
        <p:txBody>
          <a:bodyPr wrap="none">
            <a:spAutoFit/>
          </a:bodyPr>
          <a:lstStyle/>
          <a:p>
            <a:pPr lvl="0"/>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At</a:t>
            </a:r>
          </a:p>
        </p:txBody>
      </p:sp>
    </p:spTree>
    <p:extLst>
      <p:ext uri="{BB962C8B-B14F-4D97-AF65-F5344CB8AC3E}">
        <p14:creationId xmlns:p14="http://schemas.microsoft.com/office/powerpoint/2010/main" val="41647871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urvy line">
            <a:extLst>
              <a:ext uri="{FF2B5EF4-FFF2-40B4-BE49-F238E27FC236}">
                <a16:creationId xmlns:a16="http://schemas.microsoft.com/office/drawing/2014/main" id="{C46C138E-E311-45D6-A3E2-E82EC053D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86" b="50000"/>
          <a:stretch/>
        </p:blipFill>
        <p:spPr bwMode="auto">
          <a:xfrm rot="20524806">
            <a:off x="1472431" y="4264456"/>
            <a:ext cx="3973919" cy="682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323987"/>
          </a:xfrm>
          <a:prstGeom prst="rect">
            <a:avLst/>
          </a:prstGeom>
          <a:noFill/>
        </p:spPr>
        <p:txBody>
          <a:bodyPr wrap="square" rtlCol="0">
            <a:spAutoFit/>
          </a:bodyPr>
          <a:lstStyle/>
          <a:p>
            <a:r>
              <a:rPr lang="en-US" sz="2400" dirty="0">
                <a:solidFill>
                  <a:srgbClr val="FF0000"/>
                </a:solidFill>
              </a:rPr>
              <a:t>A beta particle is similar to an electron, </a:t>
            </a:r>
            <a:r>
              <a:rPr lang="en-US" sz="2400" b="1" dirty="0">
                <a:solidFill>
                  <a:srgbClr val="0000FF"/>
                </a:solidFill>
              </a:rPr>
              <a:t>but is not an electron</a:t>
            </a:r>
            <a:r>
              <a:rPr lang="en-US" sz="2400" dirty="0">
                <a:solidFill>
                  <a:srgbClr val="FF0000"/>
                </a:solidFill>
              </a:rPr>
              <a:t>.  </a:t>
            </a:r>
          </a:p>
          <a:p>
            <a:r>
              <a:rPr lang="en-US" sz="2400" dirty="0">
                <a:solidFill>
                  <a:srgbClr val="FF0000"/>
                </a:solidFill>
              </a:rPr>
              <a:t>It has no mass in high school, and it has -1 charge.  Since it’s from inside a nucleus, it’s not an electron, it’s a beta particle.  </a:t>
            </a:r>
          </a:p>
          <a:p>
            <a:endParaRPr lang="en-US" sz="2400" dirty="0">
              <a:solidFill>
                <a:srgbClr val="FF0000"/>
              </a:solidFill>
            </a:endParaRPr>
          </a:p>
          <a:p>
            <a:r>
              <a:rPr lang="en-US" sz="3200" dirty="0">
                <a:solidFill>
                  <a:srgbClr val="0000FF"/>
                </a:solidFill>
              </a:rPr>
              <a:t>Here’s how that works.  </a:t>
            </a:r>
          </a:p>
          <a:p>
            <a:r>
              <a:rPr lang="en-US" sz="3200" dirty="0"/>
              <a:t>48.  A neutron emits a negative charge of “no mass”, </a:t>
            </a:r>
            <a:br>
              <a:rPr lang="en-US" sz="3200" dirty="0"/>
            </a:br>
            <a:r>
              <a:rPr lang="en-US" sz="3200" dirty="0"/>
              <a:t>       (beta particle) and… </a:t>
            </a:r>
          </a:p>
          <a:p>
            <a:endParaRPr lang="en-US" dirty="0"/>
          </a:p>
        </p:txBody>
      </p:sp>
      <p:sp>
        <p:nvSpPr>
          <p:cNvPr id="3" name="Oval 2">
            <a:extLst>
              <a:ext uri="{FF2B5EF4-FFF2-40B4-BE49-F238E27FC236}">
                <a16:creationId xmlns:a16="http://schemas.microsoft.com/office/drawing/2014/main" id="{E51DBBC1-4C7F-49A4-ABFD-A4D2BFD02765}"/>
              </a:ext>
            </a:extLst>
          </p:cNvPr>
          <p:cNvSpPr/>
          <p:nvPr/>
        </p:nvSpPr>
        <p:spPr>
          <a:xfrm>
            <a:off x="282223" y="4898748"/>
            <a:ext cx="1600200" cy="16002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520BA2-BF6C-44DD-8638-B5802C5346BC}"/>
              </a:ext>
            </a:extLst>
          </p:cNvPr>
          <p:cNvSpPr txBox="1"/>
          <p:nvPr/>
        </p:nvSpPr>
        <p:spPr>
          <a:xfrm>
            <a:off x="524934" y="5395459"/>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neutronº</a:t>
            </a:r>
          </a:p>
        </p:txBody>
      </p:sp>
      <p:sp>
        <p:nvSpPr>
          <p:cNvPr id="5" name="Isosceles Triangle 4">
            <a:extLst>
              <a:ext uri="{FF2B5EF4-FFF2-40B4-BE49-F238E27FC236}">
                <a16:creationId xmlns:a16="http://schemas.microsoft.com/office/drawing/2014/main" id="{8BE460D5-C396-4B53-83CE-274398506774}"/>
              </a:ext>
            </a:extLst>
          </p:cNvPr>
          <p:cNvSpPr/>
          <p:nvPr/>
        </p:nvSpPr>
        <p:spPr>
          <a:xfrm rot="5400000">
            <a:off x="5393269" y="3894181"/>
            <a:ext cx="304800" cy="378178"/>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5A58880-549A-499A-A2F8-6D9BC46C63DC}"/>
              </a:ext>
            </a:extLst>
          </p:cNvPr>
          <p:cNvSpPr/>
          <p:nvPr/>
        </p:nvSpPr>
        <p:spPr>
          <a:xfrm>
            <a:off x="5816602" y="3603676"/>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47F5F5-DB0D-4B37-848D-FEBC68078FF2}"/>
              </a:ext>
            </a:extLst>
          </p:cNvPr>
          <p:cNvSpPr txBox="1"/>
          <p:nvPr/>
        </p:nvSpPr>
        <p:spPr>
          <a:xfrm>
            <a:off x="5816602" y="3779412"/>
            <a:ext cx="9144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Beta</a:t>
            </a:r>
            <a:r>
              <a:rPr lang="en-US" sz="2400" baseline="30000" dirty="0">
                <a:latin typeface="Times New Roman" panose="02020603050405020304" pitchFamily="18" charset="0"/>
                <a:cs typeface="Times New Roman" panose="02020603050405020304" pitchFamily="18" charset="0"/>
              </a:rPr>
              <a:t>-1</a:t>
            </a:r>
          </a:p>
          <a:p>
            <a:endParaRPr lang="en-US" dirty="0"/>
          </a:p>
        </p:txBody>
      </p:sp>
    </p:spTree>
    <p:extLst>
      <p:ext uri="{BB962C8B-B14F-4D97-AF65-F5344CB8AC3E}">
        <p14:creationId xmlns:p14="http://schemas.microsoft.com/office/powerpoint/2010/main" val="2286896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urvy line">
            <a:extLst>
              <a:ext uri="{FF2B5EF4-FFF2-40B4-BE49-F238E27FC236}">
                <a16:creationId xmlns:a16="http://schemas.microsoft.com/office/drawing/2014/main" id="{C46C138E-E311-45D6-A3E2-E82EC053D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86" b="50000"/>
          <a:stretch/>
        </p:blipFill>
        <p:spPr bwMode="auto">
          <a:xfrm rot="20524806">
            <a:off x="1472431" y="4264456"/>
            <a:ext cx="3973919" cy="682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323987"/>
          </a:xfrm>
          <a:prstGeom prst="rect">
            <a:avLst/>
          </a:prstGeom>
          <a:noFill/>
        </p:spPr>
        <p:txBody>
          <a:bodyPr wrap="square" rtlCol="0">
            <a:spAutoFit/>
          </a:bodyPr>
          <a:lstStyle/>
          <a:p>
            <a:r>
              <a:rPr lang="en-US" sz="2400" dirty="0">
                <a:solidFill>
                  <a:srgbClr val="FF0000"/>
                </a:solidFill>
              </a:rPr>
              <a:t>A beta particle is similar to an electron, </a:t>
            </a:r>
            <a:r>
              <a:rPr lang="en-US" sz="2400" b="1" dirty="0">
                <a:solidFill>
                  <a:srgbClr val="0000FF"/>
                </a:solidFill>
              </a:rPr>
              <a:t>but is not an electron</a:t>
            </a:r>
            <a:r>
              <a:rPr lang="en-US" sz="2400" dirty="0">
                <a:solidFill>
                  <a:srgbClr val="FF0000"/>
                </a:solidFill>
              </a:rPr>
              <a:t>.  </a:t>
            </a:r>
          </a:p>
          <a:p>
            <a:r>
              <a:rPr lang="en-US" sz="2400" dirty="0">
                <a:solidFill>
                  <a:srgbClr val="FF0000"/>
                </a:solidFill>
              </a:rPr>
              <a:t>It has no mass in high school, and it has -1 charge.  Since it’s from inside a nucleus, it’s not an electron, it’s a beta particle.  </a:t>
            </a:r>
          </a:p>
          <a:p>
            <a:endParaRPr lang="en-US" sz="2400" dirty="0">
              <a:solidFill>
                <a:srgbClr val="FF0000"/>
              </a:solidFill>
            </a:endParaRPr>
          </a:p>
          <a:p>
            <a:r>
              <a:rPr lang="en-US" sz="3200" dirty="0">
                <a:solidFill>
                  <a:srgbClr val="0000FF"/>
                </a:solidFill>
              </a:rPr>
              <a:t>Here’s how that works.  </a:t>
            </a:r>
          </a:p>
          <a:p>
            <a:r>
              <a:rPr lang="en-US" sz="3200" dirty="0"/>
              <a:t>48.  A neutron emits a negative charge of “no mass”, </a:t>
            </a:r>
            <a:br>
              <a:rPr lang="en-US" sz="3200" dirty="0"/>
            </a:br>
            <a:r>
              <a:rPr lang="en-US" sz="3200" dirty="0"/>
              <a:t>       (beta particle) and </a:t>
            </a:r>
            <a:r>
              <a:rPr lang="en-US" sz="3200" dirty="0">
                <a:solidFill>
                  <a:srgbClr val="FF0000"/>
                </a:solidFill>
              </a:rPr>
              <a:t>the neutron becomes a proton.  </a:t>
            </a:r>
          </a:p>
          <a:p>
            <a:endParaRPr lang="en-US" dirty="0"/>
          </a:p>
        </p:txBody>
      </p:sp>
      <p:sp>
        <p:nvSpPr>
          <p:cNvPr id="3" name="Oval 2">
            <a:extLst>
              <a:ext uri="{FF2B5EF4-FFF2-40B4-BE49-F238E27FC236}">
                <a16:creationId xmlns:a16="http://schemas.microsoft.com/office/drawing/2014/main" id="{E51DBBC1-4C7F-49A4-ABFD-A4D2BFD02765}"/>
              </a:ext>
            </a:extLst>
          </p:cNvPr>
          <p:cNvSpPr/>
          <p:nvPr/>
        </p:nvSpPr>
        <p:spPr>
          <a:xfrm>
            <a:off x="282223" y="4898748"/>
            <a:ext cx="1600200" cy="16002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520BA2-BF6C-44DD-8638-B5802C5346BC}"/>
              </a:ext>
            </a:extLst>
          </p:cNvPr>
          <p:cNvSpPr txBox="1"/>
          <p:nvPr/>
        </p:nvSpPr>
        <p:spPr>
          <a:xfrm>
            <a:off x="524934" y="5395459"/>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neutronº</a:t>
            </a:r>
          </a:p>
        </p:txBody>
      </p:sp>
      <p:sp>
        <p:nvSpPr>
          <p:cNvPr id="5" name="Isosceles Triangle 4">
            <a:extLst>
              <a:ext uri="{FF2B5EF4-FFF2-40B4-BE49-F238E27FC236}">
                <a16:creationId xmlns:a16="http://schemas.microsoft.com/office/drawing/2014/main" id="{8BE460D5-C396-4B53-83CE-274398506774}"/>
              </a:ext>
            </a:extLst>
          </p:cNvPr>
          <p:cNvSpPr/>
          <p:nvPr/>
        </p:nvSpPr>
        <p:spPr>
          <a:xfrm rot="5400000">
            <a:off x="5393269" y="3894181"/>
            <a:ext cx="304800" cy="378178"/>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8C55C44E-D383-4363-85CA-DF9C399C25F5}"/>
              </a:ext>
            </a:extLst>
          </p:cNvPr>
          <p:cNvCxnSpPr>
            <a:cxnSpLocks/>
          </p:cNvCxnSpPr>
          <p:nvPr/>
        </p:nvCxnSpPr>
        <p:spPr>
          <a:xfrm flipV="1">
            <a:off x="1828800" y="5908347"/>
            <a:ext cx="3479803" cy="1114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5A58880-549A-499A-A2F8-6D9BC46C63DC}"/>
              </a:ext>
            </a:extLst>
          </p:cNvPr>
          <p:cNvSpPr/>
          <p:nvPr/>
        </p:nvSpPr>
        <p:spPr>
          <a:xfrm>
            <a:off x="5816602" y="3603676"/>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47F5F5-DB0D-4B37-848D-FEBC68078FF2}"/>
              </a:ext>
            </a:extLst>
          </p:cNvPr>
          <p:cNvSpPr txBox="1"/>
          <p:nvPr/>
        </p:nvSpPr>
        <p:spPr>
          <a:xfrm>
            <a:off x="5816602" y="3779412"/>
            <a:ext cx="9144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Beta</a:t>
            </a:r>
            <a:r>
              <a:rPr lang="en-US" sz="2400" baseline="30000" dirty="0">
                <a:latin typeface="Times New Roman" panose="02020603050405020304" pitchFamily="18" charset="0"/>
                <a:cs typeface="Times New Roman" panose="02020603050405020304" pitchFamily="18" charset="0"/>
              </a:rPr>
              <a:t>-1</a:t>
            </a:r>
          </a:p>
          <a:p>
            <a:endParaRPr lang="en-US" dirty="0"/>
          </a:p>
        </p:txBody>
      </p:sp>
      <p:sp>
        <p:nvSpPr>
          <p:cNvPr id="11" name="Oval 10">
            <a:extLst>
              <a:ext uri="{FF2B5EF4-FFF2-40B4-BE49-F238E27FC236}">
                <a16:creationId xmlns:a16="http://schemas.microsoft.com/office/drawing/2014/main" id="{BBD0A986-0011-4ACC-BBDE-52AB0BFAB22E}"/>
              </a:ext>
            </a:extLst>
          </p:cNvPr>
          <p:cNvSpPr/>
          <p:nvPr/>
        </p:nvSpPr>
        <p:spPr>
          <a:xfrm>
            <a:off x="5356580" y="5156815"/>
            <a:ext cx="1600200" cy="1600200"/>
          </a:xfrm>
          <a:prstGeom prst="ellipse">
            <a:avLst/>
          </a:prstGeom>
          <a:solidFill>
            <a:srgbClr val="8FF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AC56569-F0B7-4C0F-921E-055E1D4FA56E}"/>
              </a:ext>
            </a:extLst>
          </p:cNvPr>
          <p:cNvSpPr txBox="1"/>
          <p:nvPr/>
        </p:nvSpPr>
        <p:spPr>
          <a:xfrm>
            <a:off x="5588002" y="5677515"/>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proton</a:t>
            </a:r>
            <a:r>
              <a:rPr lang="en-US" sz="2400" baseline="3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EABBE4A0-B86E-49FE-A64B-0A24A5C32EEB}"/>
              </a:ext>
            </a:extLst>
          </p:cNvPr>
          <p:cNvSpPr txBox="1"/>
          <p:nvPr/>
        </p:nvSpPr>
        <p:spPr>
          <a:xfrm>
            <a:off x="7597750" y="3744586"/>
            <a:ext cx="1524000" cy="2308324"/>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positive and the negative SUM to neutral.</a:t>
            </a:r>
          </a:p>
        </p:txBody>
      </p:sp>
    </p:spTree>
    <p:extLst>
      <p:ext uri="{BB962C8B-B14F-4D97-AF65-F5344CB8AC3E}">
        <p14:creationId xmlns:p14="http://schemas.microsoft.com/office/powerpoint/2010/main" val="245823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1274-CC30-4BED-BCFE-C3338FD45CB4}"/>
              </a:ext>
            </a:extLst>
          </p:cNvPr>
          <p:cNvSpPr txBox="1"/>
          <p:nvPr/>
        </p:nvSpPr>
        <p:spPr>
          <a:xfrm>
            <a:off x="0" y="135467"/>
            <a:ext cx="9144000" cy="64171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  How many protons, neutrons and electrons are in lithium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the Periodic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Lithium (p + n) mass:    </a:t>
            </a:r>
            <a:r>
              <a:rPr lang="en-US" sz="4400" dirty="0">
                <a:solidFill>
                  <a:srgbClr val="FF0000"/>
                </a:solidFill>
                <a:latin typeface="Times New Roman" panose="02020603050405020304" pitchFamily="18" charset="0"/>
                <a:cs typeface="Times New Roman" panose="02020603050405020304" pitchFamily="18" charset="0"/>
              </a:rPr>
              <a:t>7 AMU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minus the protons:     </a:t>
            </a:r>
            <a:r>
              <a:rPr lang="en-US" sz="11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  </a:t>
            </a:r>
            <a:r>
              <a:rPr lang="en-US" sz="4400" dirty="0">
                <a:solidFill>
                  <a:srgbClr val="0000FF"/>
                </a:solidFill>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42E48947-5269-4F84-A5D8-D763D133F028}"/>
              </a:ext>
            </a:extLst>
          </p:cNvPr>
          <p:cNvCxnSpPr/>
          <p:nvPr/>
        </p:nvCxnSpPr>
        <p:spPr>
          <a:xfrm>
            <a:off x="5486400" y="3048000"/>
            <a:ext cx="1828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331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urvy line">
            <a:extLst>
              <a:ext uri="{FF2B5EF4-FFF2-40B4-BE49-F238E27FC236}">
                <a16:creationId xmlns:a16="http://schemas.microsoft.com/office/drawing/2014/main" id="{C46C138E-E311-45D6-A3E2-E82EC053D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86" b="50000"/>
          <a:stretch/>
        </p:blipFill>
        <p:spPr bwMode="auto">
          <a:xfrm rot="20551766">
            <a:off x="1693916" y="4506593"/>
            <a:ext cx="3124200" cy="682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170099"/>
          </a:xfrm>
          <a:prstGeom prst="rect">
            <a:avLst/>
          </a:prstGeom>
          <a:noFill/>
        </p:spPr>
        <p:txBody>
          <a:bodyPr wrap="square" rtlCol="0">
            <a:spAutoFit/>
          </a:bodyPr>
          <a:lstStyle/>
          <a:p>
            <a:r>
              <a:rPr lang="en-US" sz="2400" dirty="0"/>
              <a:t>A POSITRON particle like a POSITIVE ELECTRON, </a:t>
            </a:r>
            <a:r>
              <a:rPr lang="en-US" sz="2400" b="1" dirty="0"/>
              <a:t>but is not an electron</a:t>
            </a:r>
            <a:r>
              <a:rPr lang="en-US" sz="2400" dirty="0"/>
              <a:t>.  </a:t>
            </a:r>
          </a:p>
          <a:p>
            <a:r>
              <a:rPr lang="en-US" sz="2400" dirty="0"/>
              <a:t>It has no mass in high school, and it has +1 charge.   </a:t>
            </a:r>
          </a:p>
          <a:p>
            <a:endParaRPr lang="en-US" sz="2400" dirty="0"/>
          </a:p>
          <a:p>
            <a:r>
              <a:rPr lang="en-US" sz="3200" dirty="0">
                <a:solidFill>
                  <a:srgbClr val="0000FF"/>
                </a:solidFill>
              </a:rPr>
              <a:t>Here’s how that works.   </a:t>
            </a:r>
          </a:p>
          <a:p>
            <a:endParaRPr lang="en-US" sz="3200" dirty="0">
              <a:solidFill>
                <a:srgbClr val="0000FF"/>
              </a:solidFill>
            </a:endParaRPr>
          </a:p>
          <a:p>
            <a:r>
              <a:rPr lang="en-US" sz="3200" dirty="0">
                <a:solidFill>
                  <a:srgbClr val="0000FF"/>
                </a:solidFill>
              </a:rPr>
              <a:t>49.  A proton emits a positive charge of “no mass”,   </a:t>
            </a:r>
            <a:br>
              <a:rPr lang="en-US" sz="3200" dirty="0">
                <a:solidFill>
                  <a:srgbClr val="0000FF"/>
                </a:solidFill>
              </a:rPr>
            </a:br>
            <a:r>
              <a:rPr lang="en-US" sz="3200" dirty="0">
                <a:solidFill>
                  <a:srgbClr val="0000FF"/>
                </a:solidFill>
              </a:rPr>
              <a:t>       (positron particle)...</a:t>
            </a:r>
            <a:endParaRPr lang="en-US" dirty="0"/>
          </a:p>
        </p:txBody>
      </p:sp>
      <p:sp>
        <p:nvSpPr>
          <p:cNvPr id="3" name="Oval 2">
            <a:extLst>
              <a:ext uri="{FF2B5EF4-FFF2-40B4-BE49-F238E27FC236}">
                <a16:creationId xmlns:a16="http://schemas.microsoft.com/office/drawing/2014/main" id="{E51DBBC1-4C7F-49A4-ABFD-A4D2BFD02765}"/>
              </a:ext>
            </a:extLst>
          </p:cNvPr>
          <p:cNvSpPr/>
          <p:nvPr/>
        </p:nvSpPr>
        <p:spPr>
          <a:xfrm>
            <a:off x="457200" y="5029200"/>
            <a:ext cx="1600200" cy="1600200"/>
          </a:xfrm>
          <a:prstGeom prst="ellipse">
            <a:avLst/>
          </a:prstGeom>
          <a:solidFill>
            <a:srgbClr val="8FF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520BA2-BF6C-44DD-8638-B5802C5346BC}"/>
              </a:ext>
            </a:extLst>
          </p:cNvPr>
          <p:cNvSpPr txBox="1"/>
          <p:nvPr/>
        </p:nvSpPr>
        <p:spPr>
          <a:xfrm>
            <a:off x="699911" y="5525911"/>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proton</a:t>
            </a:r>
            <a:r>
              <a:rPr lang="en-US" sz="2400" baseline="30000" dirty="0">
                <a:latin typeface="Times New Roman" panose="02020603050405020304" pitchFamily="18" charset="0"/>
                <a:cs typeface="Times New Roman" panose="02020603050405020304" pitchFamily="18" charset="0"/>
              </a:rPr>
              <a:t>+1</a:t>
            </a:r>
          </a:p>
        </p:txBody>
      </p:sp>
      <p:sp>
        <p:nvSpPr>
          <p:cNvPr id="5" name="Isosceles Triangle 4">
            <a:extLst>
              <a:ext uri="{FF2B5EF4-FFF2-40B4-BE49-F238E27FC236}">
                <a16:creationId xmlns:a16="http://schemas.microsoft.com/office/drawing/2014/main" id="{8BE460D5-C396-4B53-83CE-274398506774}"/>
              </a:ext>
            </a:extLst>
          </p:cNvPr>
          <p:cNvSpPr/>
          <p:nvPr/>
        </p:nvSpPr>
        <p:spPr>
          <a:xfrm rot="5400000">
            <a:off x="4806246" y="4270364"/>
            <a:ext cx="304800" cy="378178"/>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5A58880-549A-499A-A2F8-6D9BC46C63DC}"/>
              </a:ext>
            </a:extLst>
          </p:cNvPr>
          <p:cNvSpPr/>
          <p:nvPr/>
        </p:nvSpPr>
        <p:spPr>
          <a:xfrm>
            <a:off x="5205345" y="3823511"/>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47F5F5-DB0D-4B37-848D-FEBC68078FF2}"/>
              </a:ext>
            </a:extLst>
          </p:cNvPr>
          <p:cNvSpPr txBox="1"/>
          <p:nvPr/>
        </p:nvSpPr>
        <p:spPr>
          <a:xfrm>
            <a:off x="5129145" y="3999247"/>
            <a:ext cx="1066800" cy="923330"/>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 Positron</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      +1</a:t>
            </a:r>
          </a:p>
          <a:p>
            <a:endParaRPr lang="en-US" dirty="0"/>
          </a:p>
        </p:txBody>
      </p:sp>
    </p:spTree>
    <p:extLst>
      <p:ext uri="{BB962C8B-B14F-4D97-AF65-F5344CB8AC3E}">
        <p14:creationId xmlns:p14="http://schemas.microsoft.com/office/powerpoint/2010/main" val="9265798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urvy line">
            <a:extLst>
              <a:ext uri="{FF2B5EF4-FFF2-40B4-BE49-F238E27FC236}">
                <a16:creationId xmlns:a16="http://schemas.microsoft.com/office/drawing/2014/main" id="{C46C138E-E311-45D6-A3E2-E82EC053D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86" b="50000"/>
          <a:stretch/>
        </p:blipFill>
        <p:spPr bwMode="auto">
          <a:xfrm rot="20551766">
            <a:off x="1693916" y="4506593"/>
            <a:ext cx="3124200" cy="682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62541"/>
          </a:xfrm>
          <a:prstGeom prst="rect">
            <a:avLst/>
          </a:prstGeom>
          <a:noFill/>
        </p:spPr>
        <p:txBody>
          <a:bodyPr wrap="square" rtlCol="0">
            <a:spAutoFit/>
          </a:bodyPr>
          <a:lstStyle/>
          <a:p>
            <a:r>
              <a:rPr lang="en-US" sz="2400" dirty="0"/>
              <a:t>A POSITRON particle like a POSITIVE ELECTRON, </a:t>
            </a:r>
            <a:r>
              <a:rPr lang="en-US" sz="2400" b="1" dirty="0"/>
              <a:t>but is not an electron</a:t>
            </a:r>
            <a:r>
              <a:rPr lang="en-US" sz="2400" dirty="0"/>
              <a:t>.  </a:t>
            </a:r>
          </a:p>
          <a:p>
            <a:r>
              <a:rPr lang="en-US" sz="2400" dirty="0"/>
              <a:t>It has no mass in high school, and it has +1 charge.   </a:t>
            </a:r>
          </a:p>
          <a:p>
            <a:endParaRPr lang="en-US" sz="2400" dirty="0"/>
          </a:p>
          <a:p>
            <a:r>
              <a:rPr lang="en-US" sz="3200" dirty="0">
                <a:solidFill>
                  <a:srgbClr val="0000FF"/>
                </a:solidFill>
              </a:rPr>
              <a:t>Here’s how that works.   </a:t>
            </a:r>
          </a:p>
          <a:p>
            <a:endParaRPr lang="en-US" sz="3200" dirty="0">
              <a:solidFill>
                <a:srgbClr val="0000FF"/>
              </a:solidFill>
            </a:endParaRPr>
          </a:p>
          <a:p>
            <a:r>
              <a:rPr lang="en-US" sz="3200" dirty="0">
                <a:solidFill>
                  <a:srgbClr val="0000FF"/>
                </a:solidFill>
              </a:rPr>
              <a:t>49.  A proton emits a positive charge of “no mass”,   </a:t>
            </a:r>
            <a:br>
              <a:rPr lang="en-US" sz="3200" dirty="0">
                <a:solidFill>
                  <a:srgbClr val="0000FF"/>
                </a:solidFill>
              </a:rPr>
            </a:br>
            <a:r>
              <a:rPr lang="en-US" sz="3200" dirty="0">
                <a:solidFill>
                  <a:srgbClr val="0000FF"/>
                </a:solidFill>
              </a:rPr>
              <a:t>       (positron particle) </a:t>
            </a:r>
            <a:r>
              <a:rPr lang="en-US" sz="3200" dirty="0">
                <a:solidFill>
                  <a:srgbClr val="FF0000"/>
                </a:solidFill>
              </a:rPr>
              <a:t>and </a:t>
            </a:r>
            <a:br>
              <a:rPr lang="en-US" sz="3200" dirty="0">
                <a:solidFill>
                  <a:srgbClr val="FF0000"/>
                </a:solidFill>
              </a:rPr>
            </a:br>
            <a:r>
              <a:rPr lang="en-US" sz="3200" dirty="0">
                <a:solidFill>
                  <a:srgbClr val="FF0000"/>
                </a:solidFill>
              </a:rPr>
              <a:t>        the proton becomes a neutron.</a:t>
            </a:r>
            <a:endParaRPr lang="en-US" dirty="0">
              <a:solidFill>
                <a:srgbClr val="FF0000"/>
              </a:solidFill>
            </a:endParaRPr>
          </a:p>
        </p:txBody>
      </p:sp>
      <p:sp>
        <p:nvSpPr>
          <p:cNvPr id="3" name="Oval 2">
            <a:extLst>
              <a:ext uri="{FF2B5EF4-FFF2-40B4-BE49-F238E27FC236}">
                <a16:creationId xmlns:a16="http://schemas.microsoft.com/office/drawing/2014/main" id="{E51DBBC1-4C7F-49A4-ABFD-A4D2BFD02765}"/>
              </a:ext>
            </a:extLst>
          </p:cNvPr>
          <p:cNvSpPr/>
          <p:nvPr/>
        </p:nvSpPr>
        <p:spPr>
          <a:xfrm>
            <a:off x="457200" y="5029200"/>
            <a:ext cx="1600200" cy="1600200"/>
          </a:xfrm>
          <a:prstGeom prst="ellipse">
            <a:avLst/>
          </a:prstGeom>
          <a:solidFill>
            <a:srgbClr val="8FF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520BA2-BF6C-44DD-8638-B5802C5346BC}"/>
              </a:ext>
            </a:extLst>
          </p:cNvPr>
          <p:cNvSpPr txBox="1"/>
          <p:nvPr/>
        </p:nvSpPr>
        <p:spPr>
          <a:xfrm>
            <a:off x="699911" y="5525911"/>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proton</a:t>
            </a:r>
            <a:r>
              <a:rPr lang="en-US" sz="2400" baseline="30000" dirty="0">
                <a:latin typeface="Times New Roman" panose="02020603050405020304" pitchFamily="18" charset="0"/>
                <a:cs typeface="Times New Roman" panose="02020603050405020304" pitchFamily="18" charset="0"/>
              </a:rPr>
              <a:t>+1</a:t>
            </a:r>
          </a:p>
        </p:txBody>
      </p:sp>
      <p:sp>
        <p:nvSpPr>
          <p:cNvPr id="5" name="Isosceles Triangle 4">
            <a:extLst>
              <a:ext uri="{FF2B5EF4-FFF2-40B4-BE49-F238E27FC236}">
                <a16:creationId xmlns:a16="http://schemas.microsoft.com/office/drawing/2014/main" id="{8BE460D5-C396-4B53-83CE-274398506774}"/>
              </a:ext>
            </a:extLst>
          </p:cNvPr>
          <p:cNvSpPr/>
          <p:nvPr/>
        </p:nvSpPr>
        <p:spPr>
          <a:xfrm rot="5400000">
            <a:off x="4806246" y="4270364"/>
            <a:ext cx="304800" cy="378178"/>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5A58880-549A-499A-A2F8-6D9BC46C63DC}"/>
              </a:ext>
            </a:extLst>
          </p:cNvPr>
          <p:cNvSpPr/>
          <p:nvPr/>
        </p:nvSpPr>
        <p:spPr>
          <a:xfrm>
            <a:off x="5205345" y="3823511"/>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47F5F5-DB0D-4B37-848D-FEBC68078FF2}"/>
              </a:ext>
            </a:extLst>
          </p:cNvPr>
          <p:cNvSpPr txBox="1"/>
          <p:nvPr/>
        </p:nvSpPr>
        <p:spPr>
          <a:xfrm>
            <a:off x="5129145" y="3999247"/>
            <a:ext cx="1066800" cy="923330"/>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 Positron</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      +1</a:t>
            </a:r>
          </a:p>
          <a:p>
            <a:endParaRPr lang="en-US" dirty="0"/>
          </a:p>
        </p:txBody>
      </p:sp>
      <p:cxnSp>
        <p:nvCxnSpPr>
          <p:cNvPr id="9" name="Straight Arrow Connector 8">
            <a:extLst>
              <a:ext uri="{FF2B5EF4-FFF2-40B4-BE49-F238E27FC236}">
                <a16:creationId xmlns:a16="http://schemas.microsoft.com/office/drawing/2014/main" id="{8C55C44E-D383-4363-85CA-DF9C399C25F5}"/>
              </a:ext>
            </a:extLst>
          </p:cNvPr>
          <p:cNvCxnSpPr>
            <a:cxnSpLocks/>
          </p:cNvCxnSpPr>
          <p:nvPr/>
        </p:nvCxnSpPr>
        <p:spPr>
          <a:xfrm>
            <a:off x="1969910" y="6218409"/>
            <a:ext cx="2974625" cy="1061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BD0A986-0011-4ACC-BBDE-52AB0BFAB22E}"/>
              </a:ext>
            </a:extLst>
          </p:cNvPr>
          <p:cNvSpPr/>
          <p:nvPr/>
        </p:nvSpPr>
        <p:spPr>
          <a:xfrm>
            <a:off x="4958646" y="5187476"/>
            <a:ext cx="1600200" cy="1600200"/>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172C844-4987-4543-B944-F290832E5EBF}"/>
              </a:ext>
            </a:extLst>
          </p:cNvPr>
          <p:cNvSpPr txBox="1"/>
          <p:nvPr/>
        </p:nvSpPr>
        <p:spPr>
          <a:xfrm>
            <a:off x="5181602" y="5756743"/>
            <a:ext cx="1371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neutronº</a:t>
            </a:r>
          </a:p>
        </p:txBody>
      </p:sp>
      <p:sp>
        <p:nvSpPr>
          <p:cNvPr id="12" name="TextBox 11">
            <a:extLst>
              <a:ext uri="{FF2B5EF4-FFF2-40B4-BE49-F238E27FC236}">
                <a16:creationId xmlns:a16="http://schemas.microsoft.com/office/drawing/2014/main" id="{CDBF7286-15BD-446B-AE5D-FAF22E0D5158}"/>
              </a:ext>
            </a:extLst>
          </p:cNvPr>
          <p:cNvSpPr txBox="1"/>
          <p:nvPr/>
        </p:nvSpPr>
        <p:spPr>
          <a:xfrm>
            <a:off x="7597750" y="3744586"/>
            <a:ext cx="1524000" cy="2308324"/>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positive and the neutral SUM to positive.</a:t>
            </a:r>
          </a:p>
        </p:txBody>
      </p:sp>
    </p:spTree>
    <p:extLst>
      <p:ext uri="{BB962C8B-B14F-4D97-AF65-F5344CB8AC3E}">
        <p14:creationId xmlns:p14="http://schemas.microsoft.com/office/powerpoint/2010/main" val="3894234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D6C11B-5321-414F-AA82-59E93B63445C}"/>
              </a:ext>
            </a:extLst>
          </p:cNvPr>
          <p:cNvSpPr/>
          <p:nvPr/>
        </p:nvSpPr>
        <p:spPr>
          <a:xfrm>
            <a:off x="0" y="0"/>
            <a:ext cx="9144000" cy="6075509"/>
          </a:xfrm>
          <a:prstGeom prst="rect">
            <a:avLst/>
          </a:prstGeom>
        </p:spPr>
        <p:txBody>
          <a:bodyPr wrap="square">
            <a:spAutoFit/>
          </a:bodyPr>
          <a:lstStyle/>
          <a:p>
            <a:pPr>
              <a:lnSpc>
                <a:spcPct val="90000"/>
              </a:lnSpc>
            </a:pPr>
            <a:r>
              <a:rPr lang="en-US" altLang="en-US" sz="4800" dirty="0">
                <a:latin typeface="Times New Roman" panose="02020603050405020304" pitchFamily="18" charset="0"/>
                <a:cs typeface="Times New Roman" panose="02020603050405020304" pitchFamily="18" charset="0"/>
              </a:rPr>
              <a:t>50.  A half life is the amount of time</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       it takes for one half of a given</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       radioisotope to transmute.  </a:t>
            </a:r>
          </a:p>
          <a:p>
            <a:pPr>
              <a:lnSpc>
                <a:spcPct val="90000"/>
              </a:lnSpc>
            </a:pPr>
            <a:endParaRPr lang="en-US" altLang="en-US" sz="4800" dirty="0">
              <a:latin typeface="Times New Roman" panose="02020603050405020304" pitchFamily="18" charset="0"/>
              <a:cs typeface="Times New Roman" panose="02020603050405020304" pitchFamily="18" charset="0"/>
            </a:endParaRPr>
          </a:p>
          <a:p>
            <a:pPr>
              <a:lnSpc>
                <a:spcPct val="90000"/>
              </a:lnSpc>
            </a:pPr>
            <a:r>
              <a:rPr lang="en-US" altLang="en-US" sz="4800" dirty="0">
                <a:latin typeface="Times New Roman" panose="02020603050405020304" pitchFamily="18" charset="0"/>
                <a:cs typeface="Times New Roman" panose="02020603050405020304" pitchFamily="18" charset="0"/>
              </a:rPr>
              <a:t>Which isotopes or atoms will actually decay is a mystery. </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 </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But, statistically, half of the isotopes will transmute in a given half life.  </a:t>
            </a:r>
          </a:p>
        </p:txBody>
      </p:sp>
    </p:spTree>
    <p:extLst>
      <p:ext uri="{BB962C8B-B14F-4D97-AF65-F5344CB8AC3E}">
        <p14:creationId xmlns:p14="http://schemas.microsoft.com/office/powerpoint/2010/main" val="991678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1196676015"/>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42354925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249059241"/>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2.695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3553699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3948498001"/>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2.695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5715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4031836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3790893133"/>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2.695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5715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182 </a:t>
                      </a:r>
                      <a:r>
                        <a:rPr lang="en-US" sz="3600" b="0" dirty="0" err="1">
                          <a:solidFill>
                            <a:schemeClr val="tx1">
                              <a:lumMod val="95000"/>
                              <a:lumOff val="5000"/>
                            </a:schemeClr>
                          </a:solidFill>
                          <a:latin typeface="Times New Roman" panose="02020603050405020304" pitchFamily="18" charset="0"/>
                          <a:cs typeface="Times New Roman" panose="02020603050405020304" pitchFamily="18" charset="0"/>
                        </a:rPr>
                        <a:t>ms</a:t>
                      </a: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Milli-seconds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11691766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3182091582"/>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2.695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5715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182 </a:t>
                      </a:r>
                      <a:r>
                        <a:rPr lang="en-US" sz="2800" b="0" dirty="0" err="1">
                          <a:solidFill>
                            <a:srgbClr val="0000FF"/>
                          </a:solidFill>
                          <a:latin typeface="Times New Roman" panose="02020603050405020304" pitchFamily="18" charset="0"/>
                          <a:cs typeface="Times New Roman" panose="02020603050405020304" pitchFamily="18" charset="0"/>
                        </a:rPr>
                        <a:t>ms</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Milli-seconds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4.47 x 10</a:t>
                      </a:r>
                      <a:r>
                        <a:rPr lang="en-US" sz="3600" b="0" baseline="30000" dirty="0">
                          <a:solidFill>
                            <a:srgbClr val="FF0000"/>
                          </a:solidFill>
                          <a:latin typeface="Times New Roman" panose="02020603050405020304" pitchFamily="18" charset="0"/>
                          <a:cs typeface="Times New Roman" panose="02020603050405020304" pitchFamily="18" charset="0"/>
                        </a:rPr>
                        <a:t>9</a:t>
                      </a:r>
                      <a:r>
                        <a:rPr lang="en-US" sz="3600" b="0" dirty="0">
                          <a:solidFill>
                            <a:srgbClr val="FF0000"/>
                          </a:solidFill>
                          <a:latin typeface="Times New Roman" panose="02020603050405020304" pitchFamily="18" charset="0"/>
                          <a:cs typeface="Times New Roman" panose="02020603050405020304" pitchFamily="18" charset="0"/>
                        </a:rPr>
                        <a:t>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Years (4,470,000,000)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27380465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5F0FF"/>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u="sng" dirty="0">
                <a:solidFill>
                  <a:srgbClr val="000000"/>
                </a:solidFill>
                <a:latin typeface="Lucida Sans" pitchFamily="34" charset="0"/>
              </a:rPr>
              <a:t>Look at Table N</a:t>
            </a:r>
            <a:endParaRPr lang="en-US" altLang="en-US" sz="2400" dirty="0">
              <a:solidFill>
                <a:srgbClr val="000000"/>
              </a:solidFill>
              <a:latin typeface="Lucida Sans" pitchFamily="34" charset="0"/>
            </a:endParaRPr>
          </a:p>
          <a:p>
            <a:pPr eaLnBrk="1" fontAlgn="base" hangingPunct="1">
              <a:spcBef>
                <a:spcPct val="50000"/>
              </a:spcBef>
              <a:spcAft>
                <a:spcPct val="0"/>
              </a:spcAft>
              <a:buFontTx/>
              <a:buNone/>
            </a:pPr>
            <a:r>
              <a:rPr lang="en-US" altLang="en-US" sz="2400" dirty="0">
                <a:solidFill>
                  <a:srgbClr val="000000"/>
                </a:solidFill>
                <a:latin typeface="Lucida Sans" pitchFamily="34" charset="0"/>
              </a:rPr>
              <a:t>What are the half life times for these isotopes?</a:t>
            </a:r>
          </a:p>
        </p:txBody>
      </p:sp>
      <p:graphicFrame>
        <p:nvGraphicFramePr>
          <p:cNvPr id="2" name="Table 1">
            <a:extLst>
              <a:ext uri="{FF2B5EF4-FFF2-40B4-BE49-F238E27FC236}">
                <a16:creationId xmlns:a16="http://schemas.microsoft.com/office/drawing/2014/main" id="{FD98D7DC-AED5-413E-8EF5-C722C0067AA6}"/>
              </a:ext>
            </a:extLst>
          </p:cNvPr>
          <p:cNvGraphicFramePr>
            <a:graphicFrameLocks noGrp="1"/>
          </p:cNvGraphicFramePr>
          <p:nvPr>
            <p:extLst>
              <p:ext uri="{D42A27DB-BD31-4B8C-83A1-F6EECF244321}">
                <p14:modId xmlns:p14="http://schemas.microsoft.com/office/powerpoint/2010/main" val="1913167700"/>
              </p:ext>
            </p:extLst>
          </p:nvPr>
        </p:nvGraphicFramePr>
        <p:xfrm>
          <a:off x="0" y="1417320"/>
          <a:ext cx="9144000" cy="544067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1969049"/>
                    </a:ext>
                  </a:extLst>
                </a:gridCol>
                <a:gridCol w="2057400">
                  <a:extLst>
                    <a:ext uri="{9D8B030D-6E8A-4147-A177-3AD203B41FA5}">
                      <a16:colId xmlns:a16="http://schemas.microsoft.com/office/drawing/2014/main" val="2564427636"/>
                    </a:ext>
                  </a:extLst>
                </a:gridCol>
                <a:gridCol w="3276600">
                  <a:extLst>
                    <a:ext uri="{9D8B030D-6E8A-4147-A177-3AD203B41FA5}">
                      <a16:colId xmlns:a16="http://schemas.microsoft.com/office/drawing/2014/main" val="306069328"/>
                    </a:ext>
                  </a:extLst>
                </a:gridCol>
                <a:gridCol w="3200400">
                  <a:extLst>
                    <a:ext uri="{9D8B030D-6E8A-4147-A177-3AD203B41FA5}">
                      <a16:colId xmlns:a16="http://schemas.microsoft.com/office/drawing/2014/main" val="500363987"/>
                    </a:ext>
                  </a:extLst>
                </a:gridCol>
              </a:tblGrid>
              <a:tr h="517494">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Nuclide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Half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Units 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933221"/>
                  </a:ext>
                </a:extLst>
              </a:tr>
              <a:tr h="984637">
                <a:tc>
                  <a:txBody>
                    <a:bodyPr/>
                    <a:lstStyle/>
                    <a:p>
                      <a:pPr algn="ctr"/>
                      <a:r>
                        <a:rPr lang="en-US"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FF"/>
                          </a:solidFill>
                          <a:latin typeface="Times New Roman" panose="02020603050405020304" pitchFamily="18" charset="0"/>
                          <a:cs typeface="Times New Roman" panose="02020603050405020304" pitchFamily="18" charset="0"/>
                        </a:rPr>
                        <a:t>Au-198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2.695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914190"/>
                  </a:ext>
                </a:extLst>
              </a:tr>
              <a:tr h="984637">
                <a:tc>
                  <a:txBody>
                    <a:bodyPr/>
                    <a:lstStyle/>
                    <a:p>
                      <a:pPr algn="ctr"/>
                      <a:r>
                        <a:rPr lang="en-US"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Carbon-14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5715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02805"/>
                  </a:ext>
                </a:extLst>
              </a:tr>
              <a:tr h="984637">
                <a:tc>
                  <a:txBody>
                    <a:bodyPr/>
                    <a:lstStyle/>
                    <a:p>
                      <a:pPr algn="ctr"/>
                      <a:r>
                        <a:rPr lang="en-US"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Calcium-37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182 </a:t>
                      </a:r>
                      <a:r>
                        <a:rPr lang="en-US" sz="2800" b="0" dirty="0" err="1">
                          <a:solidFill>
                            <a:schemeClr val="tx1">
                              <a:lumMod val="95000"/>
                              <a:lumOff val="5000"/>
                            </a:schemeClr>
                          </a:solidFill>
                          <a:latin typeface="Times New Roman" panose="02020603050405020304" pitchFamily="18" charset="0"/>
                          <a:cs typeface="Times New Roman" panose="02020603050405020304" pitchFamily="18" charset="0"/>
                        </a:rPr>
                        <a:t>ms</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Milli-seconds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5374613"/>
                  </a:ext>
                </a:extLst>
              </a:tr>
              <a:tr h="984637">
                <a:tc>
                  <a:txBody>
                    <a:bodyPr/>
                    <a:lstStyle/>
                    <a:p>
                      <a:pPr algn="ctr"/>
                      <a:r>
                        <a:rPr lang="en-US"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6600"/>
                          </a:solidFill>
                          <a:latin typeface="Times New Roman" panose="02020603050405020304" pitchFamily="18" charset="0"/>
                          <a:cs typeface="Times New Roman" panose="02020603050405020304" pitchFamily="18" charset="0"/>
                        </a:rPr>
                        <a:t>U-238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6600"/>
                          </a:solidFill>
                          <a:latin typeface="Times New Roman" panose="02020603050405020304" pitchFamily="18" charset="0"/>
                          <a:cs typeface="Times New Roman" panose="02020603050405020304" pitchFamily="18" charset="0"/>
                        </a:rPr>
                        <a:t>4.47 x 10</a:t>
                      </a:r>
                      <a:r>
                        <a:rPr lang="en-US" sz="2800" b="0" baseline="30000" dirty="0">
                          <a:solidFill>
                            <a:srgbClr val="006600"/>
                          </a:solidFill>
                          <a:latin typeface="Times New Roman" panose="02020603050405020304" pitchFamily="18" charset="0"/>
                          <a:cs typeface="Times New Roman" panose="02020603050405020304" pitchFamily="18" charset="0"/>
                        </a:rPr>
                        <a:t>9</a:t>
                      </a:r>
                      <a:r>
                        <a:rPr lang="en-US" sz="2800" b="0" dirty="0">
                          <a:solidFill>
                            <a:srgbClr val="006600"/>
                          </a:solidFill>
                          <a:latin typeface="Times New Roman" panose="02020603050405020304" pitchFamily="18" charset="0"/>
                          <a:cs typeface="Times New Roman" panose="02020603050405020304" pitchFamily="18" charset="0"/>
                        </a:rPr>
                        <a:t>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6600"/>
                          </a:solidFill>
                          <a:latin typeface="Times New Roman" panose="02020603050405020304" pitchFamily="18" charset="0"/>
                          <a:cs typeface="Times New Roman" panose="02020603050405020304" pitchFamily="18" charset="0"/>
                        </a:rPr>
                        <a:t>Years (4,470,000,000)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776564"/>
                  </a:ext>
                </a:extLst>
              </a:tr>
              <a:tr h="984637">
                <a:tc>
                  <a:txBody>
                    <a:bodyPr/>
                    <a:lstStyle/>
                    <a:p>
                      <a:pPr algn="ctr"/>
                      <a:r>
                        <a:rPr lang="en-US"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660066"/>
                          </a:solidFill>
                          <a:latin typeface="Times New Roman" panose="02020603050405020304" pitchFamily="18" charset="0"/>
                          <a:cs typeface="Times New Roman" panose="02020603050405020304" pitchFamily="18" charset="0"/>
                        </a:rPr>
                        <a:t>Plutonium-239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660066"/>
                          </a:solidFill>
                          <a:latin typeface="Times New Roman" panose="02020603050405020304" pitchFamily="18" charset="0"/>
                          <a:cs typeface="Times New Roman" panose="02020603050405020304" pitchFamily="18" charset="0"/>
                        </a:rPr>
                        <a:t>2.410 x 10</a:t>
                      </a:r>
                      <a:r>
                        <a:rPr lang="en-US" sz="2800" b="0" baseline="30000" dirty="0">
                          <a:solidFill>
                            <a:srgbClr val="660066"/>
                          </a:solidFill>
                          <a:latin typeface="Times New Roman" panose="02020603050405020304" pitchFamily="18" charset="0"/>
                          <a:cs typeface="Times New Roman" panose="02020603050405020304" pitchFamily="18" charset="0"/>
                        </a:rPr>
                        <a:t>4</a:t>
                      </a:r>
                      <a:r>
                        <a:rPr lang="en-US" sz="2800" b="0" dirty="0">
                          <a:solidFill>
                            <a:srgbClr val="660066"/>
                          </a:solidFill>
                          <a:latin typeface="Times New Roman" panose="02020603050405020304" pitchFamily="18" charset="0"/>
                          <a:cs typeface="Times New Roman" panose="02020603050405020304" pitchFamily="18" charset="0"/>
                        </a:rPr>
                        <a:t>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660066"/>
                          </a:solidFill>
                          <a:latin typeface="Times New Roman" panose="02020603050405020304" pitchFamily="18" charset="0"/>
                          <a:cs typeface="Times New Roman" panose="02020603050405020304" pitchFamily="18" charset="0"/>
                        </a:rPr>
                        <a:t>Years (24,200)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205657"/>
                  </a:ext>
                </a:extLst>
              </a:tr>
            </a:tbl>
          </a:graphicData>
        </a:graphic>
      </p:graphicFrame>
    </p:spTree>
    <p:extLst>
      <p:ext uri="{BB962C8B-B14F-4D97-AF65-F5344CB8AC3E}">
        <p14:creationId xmlns:p14="http://schemas.microsoft.com/office/powerpoint/2010/main" val="903387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56.  The half life of radioactive gold-198 is 2.695 days.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That means…</a:t>
            </a:r>
            <a:r>
              <a:rPr lang="en-US"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B2A4F924-771A-4E5C-83BF-C2A59722E515}"/>
              </a:ext>
            </a:extLst>
          </p:cNvPr>
          <p:cNvCxnSpPr>
            <a:cxnSpLocks/>
          </p:cNvCxnSpPr>
          <p:nvPr/>
        </p:nvCxnSpPr>
        <p:spPr>
          <a:xfrm>
            <a:off x="838200" y="3400081"/>
            <a:ext cx="7924800" cy="0"/>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D30FB3B-8B1C-4259-8121-807DCE07AB0D}"/>
              </a:ext>
            </a:extLst>
          </p:cNvPr>
          <p:cNvCxnSpPr>
            <a:cxnSpLocks/>
          </p:cNvCxnSpPr>
          <p:nvPr/>
        </p:nvCxnSpPr>
        <p:spPr>
          <a:xfrm>
            <a:off x="8382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00E054C-F2F8-4A1C-9C1F-D142AE594BE4}"/>
              </a:ext>
            </a:extLst>
          </p:cNvPr>
          <p:cNvCxnSpPr>
            <a:cxnSpLocks/>
          </p:cNvCxnSpPr>
          <p:nvPr/>
        </p:nvCxnSpPr>
        <p:spPr>
          <a:xfrm>
            <a:off x="74676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A3373E-978B-4055-9468-68A7A419B7AC}"/>
              </a:ext>
            </a:extLst>
          </p:cNvPr>
          <p:cNvCxnSpPr>
            <a:cxnSpLocks/>
          </p:cNvCxnSpPr>
          <p:nvPr/>
        </p:nvCxnSpPr>
        <p:spPr>
          <a:xfrm>
            <a:off x="5715000"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686971-FC1B-4C19-A53F-3DC9C4613406}"/>
              </a:ext>
            </a:extLst>
          </p:cNvPr>
          <p:cNvCxnSpPr>
            <a:cxnSpLocks/>
          </p:cNvCxnSpPr>
          <p:nvPr/>
        </p:nvCxnSpPr>
        <p:spPr>
          <a:xfrm>
            <a:off x="4140191" y="2752381"/>
            <a:ext cx="0" cy="1295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C9E9D-6BCF-4EBF-BA59-DAEBD7829CED}"/>
              </a:ext>
            </a:extLst>
          </p:cNvPr>
          <p:cNvCxnSpPr>
            <a:cxnSpLocks/>
          </p:cNvCxnSpPr>
          <p:nvPr/>
        </p:nvCxnSpPr>
        <p:spPr>
          <a:xfrm>
            <a:off x="2286000" y="2752381"/>
            <a:ext cx="0" cy="1295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BF53D2-7934-4D8D-908F-B55786838C58}"/>
              </a:ext>
            </a:extLst>
          </p:cNvPr>
          <p:cNvSpPr txBox="1"/>
          <p:nvPr/>
        </p:nvSpPr>
        <p:spPr>
          <a:xfrm>
            <a:off x="76209" y="1991988"/>
            <a:ext cx="152398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100 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Au-198</a:t>
            </a:r>
          </a:p>
        </p:txBody>
      </p:sp>
      <p:sp>
        <p:nvSpPr>
          <p:cNvPr id="16" name="TextBox 15">
            <a:extLst>
              <a:ext uri="{FF2B5EF4-FFF2-40B4-BE49-F238E27FC236}">
                <a16:creationId xmlns:a16="http://schemas.microsoft.com/office/drawing/2014/main" id="{697D035D-B979-4CC3-A42F-11EA030003F6}"/>
              </a:ext>
            </a:extLst>
          </p:cNvPr>
          <p:cNvSpPr txBox="1"/>
          <p:nvPr/>
        </p:nvSpPr>
        <p:spPr>
          <a:xfrm>
            <a:off x="533400" y="3971520"/>
            <a:ext cx="762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a:t>
            </a:r>
          </a:p>
        </p:txBody>
      </p:sp>
      <p:sp>
        <p:nvSpPr>
          <p:cNvPr id="2" name="TextBox 1">
            <a:extLst>
              <a:ext uri="{FF2B5EF4-FFF2-40B4-BE49-F238E27FC236}">
                <a16:creationId xmlns:a16="http://schemas.microsoft.com/office/drawing/2014/main" id="{4B65C078-CBC5-4C01-9CC5-D0C6D7C66621}"/>
              </a:ext>
            </a:extLst>
          </p:cNvPr>
          <p:cNvSpPr txBox="1"/>
          <p:nvPr/>
        </p:nvSpPr>
        <p:spPr>
          <a:xfrm>
            <a:off x="304800" y="5410200"/>
            <a:ext cx="8458200" cy="954107"/>
          </a:xfrm>
          <a:prstGeom prst="rect">
            <a:avLst/>
          </a:prstGeom>
          <a:noFill/>
        </p:spPr>
        <p:txBody>
          <a:bodyPr wrap="square" rtlCol="0">
            <a:spAutoFit/>
          </a:bodyPr>
          <a:lstStyle/>
          <a:p>
            <a:pPr algn="ctr"/>
            <a:r>
              <a:rPr lang="en-US" sz="2800" dirty="0">
                <a:solidFill>
                  <a:srgbClr val="FF0000"/>
                </a:solidFill>
                <a:latin typeface="Comic Sans MS" panose="030F0702030302020204" pitchFamily="66" charset="0"/>
              </a:rPr>
              <a:t>Copy all of the above, leave space on top and bottom for more text.</a:t>
            </a:r>
          </a:p>
        </p:txBody>
      </p:sp>
    </p:spTree>
    <p:extLst>
      <p:ext uri="{BB962C8B-B14F-4D97-AF65-F5344CB8AC3E}">
        <p14:creationId xmlns:p14="http://schemas.microsoft.com/office/powerpoint/2010/main" val="2754924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2078</TotalTime>
  <Words>10675</Words>
  <Application>Microsoft Office PowerPoint</Application>
  <PresentationFormat>On-screen Show (4:3)</PresentationFormat>
  <Paragraphs>1803</Paragraphs>
  <Slides>186</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186</vt:i4>
      </vt:variant>
    </vt:vector>
  </HeadingPairs>
  <TitlesOfParts>
    <vt:vector size="200" baseType="lpstr">
      <vt:lpstr>Arial</vt:lpstr>
      <vt:lpstr>Arial Black</vt:lpstr>
      <vt:lpstr>Calibri</vt:lpstr>
      <vt:lpstr>Century Schoolbook</vt:lpstr>
      <vt:lpstr>Comic Sans MS</vt:lpstr>
      <vt:lpstr>Lucida Sans</vt:lpstr>
      <vt:lpstr>Tahoma</vt:lpstr>
      <vt:lpstr>Times New Roman</vt:lpstr>
      <vt:lpstr>Verdana</vt:lpstr>
      <vt:lpstr>Office Theme</vt:lpstr>
      <vt:lpstr>Default Design</vt:lpstr>
      <vt:lpstr>1_Default Design</vt:lpstr>
      <vt:lpstr>2_Default Design</vt:lpstr>
      <vt:lpstr>3_Default Design</vt:lpstr>
      <vt:lpstr>Welcome to Nuclear Chemistry Previously we have been focusing on how the electrons of atoms and ions do their thing.  Electrons are shared, transferred, and allow for bonding.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chem class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Charlie</cp:lastModifiedBy>
  <cp:revision>197</cp:revision>
  <dcterms:created xsi:type="dcterms:W3CDTF">2012-05-14T02:57:22Z</dcterms:created>
  <dcterms:modified xsi:type="dcterms:W3CDTF">2021-05-30T16:54:02Z</dcterms:modified>
</cp:coreProperties>
</file>