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92" r:id="rId4"/>
    <p:sldMasterId id="2147484806" r:id="rId5"/>
    <p:sldMasterId id="2147484830" r:id="rId6"/>
    <p:sldMasterId id="2147484842" r:id="rId7"/>
    <p:sldMasterId id="2147484854" r:id="rId8"/>
    <p:sldMasterId id="2147484866" r:id="rId9"/>
    <p:sldMasterId id="2147484878" r:id="rId10"/>
    <p:sldMasterId id="2147484890" r:id="rId11"/>
    <p:sldMasterId id="2147484902" r:id="rId12"/>
    <p:sldMasterId id="2147484914" r:id="rId13"/>
    <p:sldMasterId id="2147484926" r:id="rId14"/>
    <p:sldMasterId id="2147484998" r:id="rId15"/>
    <p:sldMasterId id="2147485022" r:id="rId16"/>
    <p:sldMasterId id="2147485046" r:id="rId17"/>
    <p:sldMasterId id="2147498038" r:id="rId18"/>
  </p:sldMasterIdLst>
  <p:notesMasterIdLst>
    <p:notesMasterId r:id="rId146"/>
  </p:notesMasterIdLst>
  <p:sldIdLst>
    <p:sldId id="409" r:id="rId19"/>
    <p:sldId id="276" r:id="rId20"/>
    <p:sldId id="288" r:id="rId21"/>
    <p:sldId id="277" r:id="rId22"/>
    <p:sldId id="278" r:id="rId23"/>
    <p:sldId id="502" r:id="rId24"/>
    <p:sldId id="438" r:id="rId25"/>
    <p:sldId id="439" r:id="rId26"/>
    <p:sldId id="503" r:id="rId27"/>
    <p:sldId id="283" r:id="rId28"/>
    <p:sldId id="504" r:id="rId29"/>
    <p:sldId id="435" r:id="rId30"/>
    <p:sldId id="505" r:id="rId31"/>
    <p:sldId id="445" r:id="rId32"/>
    <p:sldId id="436" r:id="rId33"/>
    <p:sldId id="506" r:id="rId34"/>
    <p:sldId id="437" r:id="rId35"/>
    <p:sldId id="507" r:id="rId36"/>
    <p:sldId id="289" r:id="rId37"/>
    <p:sldId id="372" r:id="rId38"/>
    <p:sldId id="446" r:id="rId39"/>
    <p:sldId id="447" r:id="rId40"/>
    <p:sldId id="448" r:id="rId41"/>
    <p:sldId id="449" r:id="rId42"/>
    <p:sldId id="259" r:id="rId43"/>
    <p:sldId id="450" r:id="rId44"/>
    <p:sldId id="508" r:id="rId45"/>
    <p:sldId id="273" r:id="rId46"/>
    <p:sldId id="365" r:id="rId47"/>
    <p:sldId id="509" r:id="rId48"/>
    <p:sldId id="262" r:id="rId49"/>
    <p:sldId id="452" r:id="rId50"/>
    <p:sldId id="451" r:id="rId51"/>
    <p:sldId id="453" r:id="rId52"/>
    <p:sldId id="264" r:id="rId53"/>
    <p:sldId id="454" r:id="rId54"/>
    <p:sldId id="430" r:id="rId55"/>
    <p:sldId id="457" r:id="rId56"/>
    <p:sldId id="265" r:id="rId57"/>
    <p:sldId id="366" r:id="rId58"/>
    <p:sldId id="458" r:id="rId59"/>
    <p:sldId id="459" r:id="rId60"/>
    <p:sldId id="267" r:id="rId61"/>
    <p:sldId id="461" r:id="rId62"/>
    <p:sldId id="462" r:id="rId63"/>
    <p:sldId id="270" r:id="rId64"/>
    <p:sldId id="463" r:id="rId65"/>
    <p:sldId id="411" r:id="rId66"/>
    <p:sldId id="464" r:id="rId67"/>
    <p:sldId id="292" r:id="rId68"/>
    <p:sldId id="465" r:id="rId69"/>
    <p:sldId id="293" r:id="rId70"/>
    <p:sldId id="510" r:id="rId71"/>
    <p:sldId id="382" r:id="rId72"/>
    <p:sldId id="511" r:id="rId73"/>
    <p:sldId id="412" r:id="rId74"/>
    <p:sldId id="512" r:id="rId75"/>
    <p:sldId id="416" r:id="rId76"/>
    <p:sldId id="513" r:id="rId77"/>
    <p:sldId id="514" r:id="rId78"/>
    <p:sldId id="431" r:id="rId79"/>
    <p:sldId id="471" r:id="rId80"/>
    <p:sldId id="385" r:id="rId81"/>
    <p:sldId id="472" r:id="rId82"/>
    <p:sldId id="418" r:id="rId83"/>
    <p:sldId id="515" r:id="rId84"/>
    <p:sldId id="516" r:id="rId85"/>
    <p:sldId id="420" r:id="rId86"/>
    <p:sldId id="475" r:id="rId87"/>
    <p:sldId id="424" r:id="rId88"/>
    <p:sldId id="476" r:id="rId89"/>
    <p:sldId id="386" r:id="rId90"/>
    <p:sldId id="478" r:id="rId91"/>
    <p:sldId id="517" r:id="rId92"/>
    <p:sldId id="479" r:id="rId93"/>
    <p:sldId id="480" r:id="rId94"/>
    <p:sldId id="390" r:id="rId95"/>
    <p:sldId id="481" r:id="rId96"/>
    <p:sldId id="303" r:id="rId97"/>
    <p:sldId id="401" r:id="rId98"/>
    <p:sldId id="482" r:id="rId99"/>
    <p:sldId id="402" r:id="rId100"/>
    <p:sldId id="304" r:id="rId101"/>
    <p:sldId id="426" r:id="rId102"/>
    <p:sldId id="427" r:id="rId103"/>
    <p:sldId id="349" r:id="rId104"/>
    <p:sldId id="484" r:id="rId105"/>
    <p:sldId id="391" r:id="rId106"/>
    <p:sldId id="485" r:id="rId107"/>
    <p:sldId id="398" r:id="rId108"/>
    <p:sldId id="486" r:id="rId109"/>
    <p:sldId id="392" r:id="rId110"/>
    <p:sldId id="487" r:id="rId111"/>
    <p:sldId id="393" r:id="rId112"/>
    <p:sldId id="488" r:id="rId113"/>
    <p:sldId id="489" r:id="rId114"/>
    <p:sldId id="323" r:id="rId115"/>
    <p:sldId id="324" r:id="rId116"/>
    <p:sldId id="490" r:id="rId117"/>
    <p:sldId id="356" r:id="rId118"/>
    <p:sldId id="325" r:id="rId119"/>
    <p:sldId id="491" r:id="rId120"/>
    <p:sldId id="326" r:id="rId121"/>
    <p:sldId id="407" r:id="rId122"/>
    <p:sldId id="327" r:id="rId123"/>
    <p:sldId id="328" r:id="rId124"/>
    <p:sldId id="329" r:id="rId125"/>
    <p:sldId id="492" r:id="rId126"/>
    <p:sldId id="493" r:id="rId127"/>
    <p:sldId id="330" r:id="rId128"/>
    <p:sldId id="494" r:id="rId129"/>
    <p:sldId id="357" r:id="rId130"/>
    <p:sldId id="428" r:id="rId131"/>
    <p:sldId id="433" r:id="rId132"/>
    <p:sldId id="434" r:id="rId133"/>
    <p:sldId id="358" r:id="rId134"/>
    <p:sldId id="496" r:id="rId135"/>
    <p:sldId id="495" r:id="rId136"/>
    <p:sldId id="497" r:id="rId137"/>
    <p:sldId id="498" r:id="rId138"/>
    <p:sldId id="499" r:id="rId139"/>
    <p:sldId id="337" r:id="rId140"/>
    <p:sldId id="500" r:id="rId141"/>
    <p:sldId id="359" r:id="rId142"/>
    <p:sldId id="501" r:id="rId143"/>
    <p:sldId id="339" r:id="rId144"/>
    <p:sldId id="341" r:id="rId1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E6E5"/>
    <a:srgbClr val="FFFFC1"/>
    <a:srgbClr val="D1E9EB"/>
    <a:srgbClr val="8AC6CD"/>
    <a:srgbClr val="FFCCFF"/>
    <a:srgbClr val="D7E4BD"/>
    <a:srgbClr val="FF0000"/>
    <a:srgbClr val="3399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660"/>
  </p:normalViewPr>
  <p:slideViewPr>
    <p:cSldViewPr>
      <p:cViewPr varScale="1">
        <p:scale>
          <a:sx n="81" d="100"/>
          <a:sy n="81" d="100"/>
        </p:scale>
        <p:origin x="1162" y="72"/>
      </p:cViewPr>
      <p:guideLst>
        <p:guide orient="horz" pos="2160"/>
        <p:guide pos="42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63" Type="http://schemas.openxmlformats.org/officeDocument/2006/relationships/slide" Target="slides/slide45.xml"/><Relationship Id="rId84" Type="http://schemas.openxmlformats.org/officeDocument/2006/relationships/slide" Target="slides/slide66.xml"/><Relationship Id="rId138" Type="http://schemas.openxmlformats.org/officeDocument/2006/relationships/slide" Target="slides/slide120.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53" Type="http://schemas.openxmlformats.org/officeDocument/2006/relationships/slide" Target="slides/slide35.xml"/><Relationship Id="rId74" Type="http://schemas.openxmlformats.org/officeDocument/2006/relationships/slide" Target="slides/slide56.xml"/><Relationship Id="rId128" Type="http://schemas.openxmlformats.org/officeDocument/2006/relationships/slide" Target="slides/slide110.xml"/><Relationship Id="rId149" Type="http://schemas.openxmlformats.org/officeDocument/2006/relationships/theme" Target="theme/theme1.xml"/><Relationship Id="rId5" Type="http://schemas.openxmlformats.org/officeDocument/2006/relationships/slideMaster" Target="slideMasters/slideMaster5.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slide" Target="slides/slide95.xml"/><Relationship Id="rId118" Type="http://schemas.openxmlformats.org/officeDocument/2006/relationships/slide" Target="slides/slide100.xml"/><Relationship Id="rId134" Type="http://schemas.openxmlformats.org/officeDocument/2006/relationships/slide" Target="slides/slide116.xml"/><Relationship Id="rId139" Type="http://schemas.openxmlformats.org/officeDocument/2006/relationships/slide" Target="slides/slide121.xml"/><Relationship Id="rId80" Type="http://schemas.openxmlformats.org/officeDocument/2006/relationships/slide" Target="slides/slide62.xml"/><Relationship Id="rId85" Type="http://schemas.openxmlformats.org/officeDocument/2006/relationships/slide" Target="slides/slide67.xml"/><Relationship Id="rId150"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slide" Target="slides/slide90.xml"/><Relationship Id="rId124" Type="http://schemas.openxmlformats.org/officeDocument/2006/relationships/slide" Target="slides/slide106.xml"/><Relationship Id="rId129" Type="http://schemas.openxmlformats.org/officeDocument/2006/relationships/slide" Target="slides/slide11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40" Type="http://schemas.openxmlformats.org/officeDocument/2006/relationships/slide" Target="slides/slide122.xml"/><Relationship Id="rId145" Type="http://schemas.openxmlformats.org/officeDocument/2006/relationships/slide" Target="slides/slide12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5.xml"/><Relationship Id="rId28" Type="http://schemas.openxmlformats.org/officeDocument/2006/relationships/slide" Target="slides/slide10.xml"/><Relationship Id="rId49" Type="http://schemas.openxmlformats.org/officeDocument/2006/relationships/slide" Target="slides/slide31.xml"/><Relationship Id="rId114" Type="http://schemas.openxmlformats.org/officeDocument/2006/relationships/slide" Target="slides/slide96.xml"/><Relationship Id="rId119" Type="http://schemas.openxmlformats.org/officeDocument/2006/relationships/slide" Target="slides/slide101.xml"/><Relationship Id="rId44" Type="http://schemas.openxmlformats.org/officeDocument/2006/relationships/slide" Target="slides/slide26.xml"/><Relationship Id="rId60" Type="http://schemas.openxmlformats.org/officeDocument/2006/relationships/slide" Target="slides/slide42.xml"/><Relationship Id="rId65" Type="http://schemas.openxmlformats.org/officeDocument/2006/relationships/slide" Target="slides/slide47.xml"/><Relationship Id="rId81" Type="http://schemas.openxmlformats.org/officeDocument/2006/relationships/slide" Target="slides/slide63.xml"/><Relationship Id="rId86" Type="http://schemas.openxmlformats.org/officeDocument/2006/relationships/slide" Target="slides/slide68.xml"/><Relationship Id="rId130" Type="http://schemas.openxmlformats.org/officeDocument/2006/relationships/slide" Target="slides/slide112.xml"/><Relationship Id="rId135" Type="http://schemas.openxmlformats.org/officeDocument/2006/relationships/slide" Target="slides/slide11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slide" Target="slides/slide102.xml"/><Relationship Id="rId125" Type="http://schemas.openxmlformats.org/officeDocument/2006/relationships/slide" Target="slides/slide107.xml"/><Relationship Id="rId141" Type="http://schemas.openxmlformats.org/officeDocument/2006/relationships/slide" Target="slides/slide123.xml"/><Relationship Id="rId14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 Id="rId131" Type="http://schemas.openxmlformats.org/officeDocument/2006/relationships/slide" Target="slides/slide113.xml"/><Relationship Id="rId136" Type="http://schemas.openxmlformats.org/officeDocument/2006/relationships/slide" Target="slides/slide118.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26" Type="http://schemas.openxmlformats.org/officeDocument/2006/relationships/slide" Target="slides/slide108.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slide" Target="slides/slide103.xml"/><Relationship Id="rId142" Type="http://schemas.openxmlformats.org/officeDocument/2006/relationships/slide" Target="slides/slide124.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116" Type="http://schemas.openxmlformats.org/officeDocument/2006/relationships/slide" Target="slides/slide98.xml"/><Relationship Id="rId137" Type="http://schemas.openxmlformats.org/officeDocument/2006/relationships/slide" Target="slides/slide11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slide" Target="slides/slide93.xml"/><Relationship Id="rId132" Type="http://schemas.openxmlformats.org/officeDocument/2006/relationships/slide" Target="slides/slide114.xml"/><Relationship Id="rId15" Type="http://schemas.openxmlformats.org/officeDocument/2006/relationships/slideMaster" Target="slideMasters/slideMaster15.xml"/><Relationship Id="rId36" Type="http://schemas.openxmlformats.org/officeDocument/2006/relationships/slide" Target="slides/slide18.xml"/><Relationship Id="rId57" Type="http://schemas.openxmlformats.org/officeDocument/2006/relationships/slide" Target="slides/slide39.xml"/><Relationship Id="rId106" Type="http://schemas.openxmlformats.org/officeDocument/2006/relationships/slide" Target="slides/slide88.xml"/><Relationship Id="rId127" Type="http://schemas.openxmlformats.org/officeDocument/2006/relationships/slide" Target="slides/slide109.xml"/><Relationship Id="rId10" Type="http://schemas.openxmlformats.org/officeDocument/2006/relationships/slideMaster" Target="slideMasters/slideMaster10.xml"/><Relationship Id="rId31" Type="http://schemas.openxmlformats.org/officeDocument/2006/relationships/slide" Target="slides/slide13.xml"/><Relationship Id="rId52" Type="http://schemas.openxmlformats.org/officeDocument/2006/relationships/slide" Target="slides/slide34.xml"/><Relationship Id="rId73" Type="http://schemas.openxmlformats.org/officeDocument/2006/relationships/slide" Target="slides/slide55.xml"/><Relationship Id="rId78" Type="http://schemas.openxmlformats.org/officeDocument/2006/relationships/slide" Target="slides/slide60.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slide" Target="slides/slide104.xml"/><Relationship Id="rId143" Type="http://schemas.openxmlformats.org/officeDocument/2006/relationships/slide" Target="slides/slide125.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8.xml"/><Relationship Id="rId47" Type="http://schemas.openxmlformats.org/officeDocument/2006/relationships/slide" Target="slides/slide29.xml"/><Relationship Id="rId68" Type="http://schemas.openxmlformats.org/officeDocument/2006/relationships/slide" Target="slides/slide50.xml"/><Relationship Id="rId89" Type="http://schemas.openxmlformats.org/officeDocument/2006/relationships/slide" Target="slides/slide71.xml"/><Relationship Id="rId112" Type="http://schemas.openxmlformats.org/officeDocument/2006/relationships/slide" Target="slides/slide94.xml"/><Relationship Id="rId133" Type="http://schemas.openxmlformats.org/officeDocument/2006/relationships/slide" Target="slides/slide115.xml"/><Relationship Id="rId16" Type="http://schemas.openxmlformats.org/officeDocument/2006/relationships/slideMaster" Target="slideMasters/slideMaster16.xml"/><Relationship Id="rId37" Type="http://schemas.openxmlformats.org/officeDocument/2006/relationships/slide" Target="slides/slide19.xml"/><Relationship Id="rId58" Type="http://schemas.openxmlformats.org/officeDocument/2006/relationships/slide" Target="slides/slide40.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slide" Target="slides/slide105.xml"/><Relationship Id="rId144" Type="http://schemas.openxmlformats.org/officeDocument/2006/relationships/slide" Target="slides/slide126.xml"/><Relationship Id="rId90"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4AE65-C5F1-41CF-83B2-68BABBBB8777}" type="datetimeFigureOut">
              <a:rPr lang="en-US" smtClean="0"/>
              <a:t>4/23/2024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3FC11-3FBA-4279-8B6E-66CF65BA0E5A}" type="slidenum">
              <a:rPr lang="en-US" smtClean="0"/>
              <a:t>‹#›</a:t>
            </a:fld>
            <a:endParaRPr lang="en-US"/>
          </a:p>
        </p:txBody>
      </p:sp>
    </p:spTree>
    <p:extLst>
      <p:ext uri="{BB962C8B-B14F-4D97-AF65-F5344CB8AC3E}">
        <p14:creationId xmlns:p14="http://schemas.microsoft.com/office/powerpoint/2010/main" val="270026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FC11-3FBA-4279-8B6E-66CF65BA0E5A}" type="slidenum">
              <a:rPr lang="en-US" smtClean="0"/>
              <a:t>88</a:t>
            </a:fld>
            <a:endParaRPr lang="en-US"/>
          </a:p>
        </p:txBody>
      </p:sp>
    </p:spTree>
    <p:extLst>
      <p:ext uri="{BB962C8B-B14F-4D97-AF65-F5344CB8AC3E}">
        <p14:creationId xmlns:p14="http://schemas.microsoft.com/office/powerpoint/2010/main" val="406905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FC11-3FBA-4279-8B6E-66CF65BA0E5A}" type="slidenum">
              <a:rPr lang="en-US" smtClean="0"/>
              <a:t>89</a:t>
            </a:fld>
            <a:endParaRPr lang="en-US"/>
          </a:p>
        </p:txBody>
      </p:sp>
    </p:spTree>
    <p:extLst>
      <p:ext uri="{BB962C8B-B14F-4D97-AF65-F5344CB8AC3E}">
        <p14:creationId xmlns:p14="http://schemas.microsoft.com/office/powerpoint/2010/main" val="204536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1599D4-6254-48CE-8641-1D8FAC47915B}" type="slidenum">
              <a:rPr lang="en-US" altLang="en-US"/>
              <a:pPr>
                <a:defRPr/>
              </a:pPr>
              <a:t>‹#›</a:t>
            </a:fld>
            <a:endParaRPr lang="en-US" altLang="en-US"/>
          </a:p>
        </p:txBody>
      </p:sp>
    </p:spTree>
    <p:extLst>
      <p:ext uri="{BB962C8B-B14F-4D97-AF65-F5344CB8AC3E}">
        <p14:creationId xmlns:p14="http://schemas.microsoft.com/office/powerpoint/2010/main" val="71918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B5112B-F5DD-460B-83A1-79EA6D1644DA}" type="slidenum">
              <a:rPr lang="en-US" altLang="en-US"/>
              <a:pPr>
                <a:defRPr/>
              </a:pPr>
              <a:t>‹#›</a:t>
            </a:fld>
            <a:endParaRPr lang="en-US" altLang="en-US"/>
          </a:p>
        </p:txBody>
      </p:sp>
    </p:spTree>
    <p:extLst>
      <p:ext uri="{BB962C8B-B14F-4D97-AF65-F5344CB8AC3E}">
        <p14:creationId xmlns:p14="http://schemas.microsoft.com/office/powerpoint/2010/main" val="31089106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A2D2175-0AF0-43A3-BF0C-B86A764D85AF}"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578B539-21D4-465F-970B-07BEC3CB48AC}" type="slidenum">
              <a:rPr lang="en-US" altLang="en-US"/>
              <a:pPr>
                <a:defRPr/>
              </a:pPr>
              <a:t>‹#›</a:t>
            </a:fld>
            <a:endParaRPr lang="en-US" altLang="en-US"/>
          </a:p>
        </p:txBody>
      </p:sp>
    </p:spTree>
    <p:extLst>
      <p:ext uri="{BB962C8B-B14F-4D97-AF65-F5344CB8AC3E}">
        <p14:creationId xmlns:p14="http://schemas.microsoft.com/office/powerpoint/2010/main" val="24693558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37229DA-0F64-4FD7-BABC-7C00079663BA}"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44BCF2E-EDFA-453E-9198-4722BAD9D690}" type="slidenum">
              <a:rPr lang="en-US" altLang="en-US"/>
              <a:pPr>
                <a:defRPr/>
              </a:pPr>
              <a:t>‹#›</a:t>
            </a:fld>
            <a:endParaRPr lang="en-US" altLang="en-US"/>
          </a:p>
        </p:txBody>
      </p:sp>
    </p:spTree>
    <p:extLst>
      <p:ext uri="{BB962C8B-B14F-4D97-AF65-F5344CB8AC3E}">
        <p14:creationId xmlns:p14="http://schemas.microsoft.com/office/powerpoint/2010/main" val="2442746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094E6CD-2EB0-4050-8422-B1789184204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C938A1D-B822-4454-A5C6-36FFCF42F219}" type="slidenum">
              <a:rPr lang="en-US" altLang="en-US"/>
              <a:pPr>
                <a:defRPr/>
              </a:pPr>
              <a:t>‹#›</a:t>
            </a:fld>
            <a:endParaRPr lang="en-US" altLang="en-US"/>
          </a:p>
        </p:txBody>
      </p:sp>
    </p:spTree>
    <p:extLst>
      <p:ext uri="{BB962C8B-B14F-4D97-AF65-F5344CB8AC3E}">
        <p14:creationId xmlns:p14="http://schemas.microsoft.com/office/powerpoint/2010/main" val="37284860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4CCF76A-BDA2-43FF-9F47-FF51BD55C735}"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E4A6F207-49EF-421D-A7DD-D7D300370A2C}" type="slidenum">
              <a:rPr lang="en-US" altLang="en-US"/>
              <a:pPr>
                <a:defRPr/>
              </a:pPr>
              <a:t>‹#›</a:t>
            </a:fld>
            <a:endParaRPr lang="en-US" altLang="en-US"/>
          </a:p>
        </p:txBody>
      </p:sp>
    </p:spTree>
    <p:extLst>
      <p:ext uri="{BB962C8B-B14F-4D97-AF65-F5344CB8AC3E}">
        <p14:creationId xmlns:p14="http://schemas.microsoft.com/office/powerpoint/2010/main" val="23319294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1697E8-8BD5-4F7A-8DAC-B93E1A2C477A}"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54FD2BED-E696-4A98-8B65-712B15058723}" type="slidenum">
              <a:rPr lang="en-US" altLang="en-US"/>
              <a:pPr>
                <a:defRPr/>
              </a:pPr>
              <a:t>‹#›</a:t>
            </a:fld>
            <a:endParaRPr lang="en-US" altLang="en-US"/>
          </a:p>
        </p:txBody>
      </p:sp>
    </p:spTree>
    <p:extLst>
      <p:ext uri="{BB962C8B-B14F-4D97-AF65-F5344CB8AC3E}">
        <p14:creationId xmlns:p14="http://schemas.microsoft.com/office/powerpoint/2010/main" val="100860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39E4F3D-0974-438B-9956-B0D957DC6121}"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68E6A7C3-5CF6-49D3-8FB0-3C5B1FCEB089}" type="slidenum">
              <a:rPr lang="en-US" altLang="en-US"/>
              <a:pPr>
                <a:defRPr/>
              </a:pPr>
              <a:t>‹#›</a:t>
            </a:fld>
            <a:endParaRPr lang="en-US" altLang="en-US"/>
          </a:p>
        </p:txBody>
      </p:sp>
    </p:spTree>
    <p:extLst>
      <p:ext uri="{BB962C8B-B14F-4D97-AF65-F5344CB8AC3E}">
        <p14:creationId xmlns:p14="http://schemas.microsoft.com/office/powerpoint/2010/main" val="4192646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4491A22-E360-43CE-8521-741BC4A944AA}"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E8757118-7F6A-4049-A60C-3AA84C72CDC8}" type="slidenum">
              <a:rPr lang="en-US" altLang="en-US"/>
              <a:pPr>
                <a:defRPr/>
              </a:pPr>
              <a:t>‹#›</a:t>
            </a:fld>
            <a:endParaRPr lang="en-US" altLang="en-US"/>
          </a:p>
        </p:txBody>
      </p:sp>
    </p:spTree>
    <p:extLst>
      <p:ext uri="{BB962C8B-B14F-4D97-AF65-F5344CB8AC3E}">
        <p14:creationId xmlns:p14="http://schemas.microsoft.com/office/powerpoint/2010/main" val="18722908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604408-97F0-4341-BA14-F18DAC596897}"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3195F63-3B5D-4398-AF58-23BCC6499483}" type="slidenum">
              <a:rPr lang="en-US" altLang="en-US"/>
              <a:pPr>
                <a:defRPr/>
              </a:pPr>
              <a:t>‹#›</a:t>
            </a:fld>
            <a:endParaRPr lang="en-US" altLang="en-US"/>
          </a:p>
        </p:txBody>
      </p:sp>
    </p:spTree>
    <p:extLst>
      <p:ext uri="{BB962C8B-B14F-4D97-AF65-F5344CB8AC3E}">
        <p14:creationId xmlns:p14="http://schemas.microsoft.com/office/powerpoint/2010/main" val="15672165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8F77EF0-5E04-4D9C-A30F-16D51C047DB6}"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18ADF9F7-0E19-4391-84F1-E2E97DB8FBA3}" type="slidenum">
              <a:rPr lang="en-US" altLang="en-US"/>
              <a:pPr>
                <a:defRPr/>
              </a:pPr>
              <a:t>‹#›</a:t>
            </a:fld>
            <a:endParaRPr lang="en-US" altLang="en-US"/>
          </a:p>
        </p:txBody>
      </p:sp>
    </p:spTree>
    <p:extLst>
      <p:ext uri="{BB962C8B-B14F-4D97-AF65-F5344CB8AC3E}">
        <p14:creationId xmlns:p14="http://schemas.microsoft.com/office/powerpoint/2010/main" val="42323594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E80CC4D-98F2-4C8E-8FDF-52A57D27C51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42CC57B-D5C3-4B94-A326-1190DA9F8ACB}" type="slidenum">
              <a:rPr lang="en-US" altLang="en-US"/>
              <a:pPr>
                <a:defRPr/>
              </a:pPr>
              <a:t>‹#›</a:t>
            </a:fld>
            <a:endParaRPr lang="en-US" altLang="en-US"/>
          </a:p>
        </p:txBody>
      </p:sp>
    </p:spTree>
    <p:extLst>
      <p:ext uri="{BB962C8B-B14F-4D97-AF65-F5344CB8AC3E}">
        <p14:creationId xmlns:p14="http://schemas.microsoft.com/office/powerpoint/2010/main" val="11494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27C070-B2A9-4780-935B-F885A848F2C7}" type="slidenum">
              <a:rPr lang="en-US" altLang="en-US"/>
              <a:pPr>
                <a:defRPr/>
              </a:pPr>
              <a:t>‹#›</a:t>
            </a:fld>
            <a:endParaRPr lang="en-US" altLang="en-US"/>
          </a:p>
        </p:txBody>
      </p:sp>
    </p:spTree>
    <p:extLst>
      <p:ext uri="{BB962C8B-B14F-4D97-AF65-F5344CB8AC3E}">
        <p14:creationId xmlns:p14="http://schemas.microsoft.com/office/powerpoint/2010/main" val="12977185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1403D68-3532-4867-B4D9-EE0406DDEF14}"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BF94083-0910-4236-8983-F3346D1FA499}" type="slidenum">
              <a:rPr lang="en-US" altLang="en-US"/>
              <a:pPr>
                <a:defRPr/>
              </a:pPr>
              <a:t>‹#›</a:t>
            </a:fld>
            <a:endParaRPr lang="en-US" altLang="en-US"/>
          </a:p>
        </p:txBody>
      </p:sp>
    </p:spTree>
    <p:extLst>
      <p:ext uri="{BB962C8B-B14F-4D97-AF65-F5344CB8AC3E}">
        <p14:creationId xmlns:p14="http://schemas.microsoft.com/office/powerpoint/2010/main" val="33115928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1B806BF-E714-408C-98E6-E10760BCD1CB}"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660CBED-EC4E-48BB-B073-724E5D1D7A64}" type="slidenum">
              <a:rPr lang="en-US" altLang="en-US"/>
              <a:pPr>
                <a:defRPr/>
              </a:pPr>
              <a:t>‹#›</a:t>
            </a:fld>
            <a:endParaRPr lang="en-US" altLang="en-US"/>
          </a:p>
        </p:txBody>
      </p:sp>
    </p:spTree>
    <p:extLst>
      <p:ext uri="{BB962C8B-B14F-4D97-AF65-F5344CB8AC3E}">
        <p14:creationId xmlns:p14="http://schemas.microsoft.com/office/powerpoint/2010/main" val="40101703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0AFBD96-33B8-48D7-8B2A-53BD73774028}"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56AE68DD-4508-4076-A619-E297CAC6944C}" type="slidenum">
              <a:rPr lang="en-US" altLang="en-US"/>
              <a:pPr>
                <a:defRPr/>
              </a:pPr>
              <a:t>‹#›</a:t>
            </a:fld>
            <a:endParaRPr lang="en-US" altLang="en-US"/>
          </a:p>
        </p:txBody>
      </p:sp>
    </p:spTree>
    <p:extLst>
      <p:ext uri="{BB962C8B-B14F-4D97-AF65-F5344CB8AC3E}">
        <p14:creationId xmlns:p14="http://schemas.microsoft.com/office/powerpoint/2010/main" val="18196953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A8260B3-4BEA-43D5-8F97-D3D2455A44FE}"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1C3D18BC-D0F3-48A5-B09E-9E4941615657}" type="slidenum">
              <a:rPr lang="en-US" altLang="en-US"/>
              <a:pPr>
                <a:defRPr/>
              </a:pPr>
              <a:t>‹#›</a:t>
            </a:fld>
            <a:endParaRPr lang="en-US" altLang="en-US"/>
          </a:p>
        </p:txBody>
      </p:sp>
    </p:spTree>
    <p:extLst>
      <p:ext uri="{BB962C8B-B14F-4D97-AF65-F5344CB8AC3E}">
        <p14:creationId xmlns:p14="http://schemas.microsoft.com/office/powerpoint/2010/main" val="15299714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EFD2BC1-AA69-45DD-9B23-DB46DACC0433}"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90DD85B2-88F0-4B15-9161-C20EA57083D8}" type="slidenum">
              <a:rPr lang="en-US" altLang="en-US"/>
              <a:pPr>
                <a:defRPr/>
              </a:pPr>
              <a:t>‹#›</a:t>
            </a:fld>
            <a:endParaRPr lang="en-US" altLang="en-US"/>
          </a:p>
        </p:txBody>
      </p:sp>
    </p:spTree>
    <p:extLst>
      <p:ext uri="{BB962C8B-B14F-4D97-AF65-F5344CB8AC3E}">
        <p14:creationId xmlns:p14="http://schemas.microsoft.com/office/powerpoint/2010/main" val="2625398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8FC64F-93B2-4273-B696-44BF56505D95}"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F8D3C475-9B27-4951-B26D-D1B26D816E4F}" type="slidenum">
              <a:rPr lang="en-US" altLang="en-US"/>
              <a:pPr>
                <a:defRPr/>
              </a:pPr>
              <a:t>‹#›</a:t>
            </a:fld>
            <a:endParaRPr lang="en-US" altLang="en-US"/>
          </a:p>
        </p:txBody>
      </p:sp>
    </p:spTree>
    <p:extLst>
      <p:ext uri="{BB962C8B-B14F-4D97-AF65-F5344CB8AC3E}">
        <p14:creationId xmlns:p14="http://schemas.microsoft.com/office/powerpoint/2010/main" val="2576841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8C4C4D8-E735-4570-A18A-CBFBAF50F97E}"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D5A3A375-7C9D-47E9-ABBD-F2C315CD59B4}" type="slidenum">
              <a:rPr lang="en-US" altLang="en-US"/>
              <a:pPr>
                <a:defRPr/>
              </a:pPr>
              <a:t>‹#›</a:t>
            </a:fld>
            <a:endParaRPr lang="en-US" altLang="en-US"/>
          </a:p>
        </p:txBody>
      </p:sp>
    </p:spTree>
    <p:extLst>
      <p:ext uri="{BB962C8B-B14F-4D97-AF65-F5344CB8AC3E}">
        <p14:creationId xmlns:p14="http://schemas.microsoft.com/office/powerpoint/2010/main" val="158427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B12315F-7BBF-44F8-A8EC-DA9352AFC226}"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AD1C372A-2F6F-4108-A98D-01782663A0F5}" type="slidenum">
              <a:rPr lang="en-US" altLang="en-US"/>
              <a:pPr>
                <a:defRPr/>
              </a:pPr>
              <a:t>‹#›</a:t>
            </a:fld>
            <a:endParaRPr lang="en-US" altLang="en-US"/>
          </a:p>
        </p:txBody>
      </p:sp>
    </p:spTree>
    <p:extLst>
      <p:ext uri="{BB962C8B-B14F-4D97-AF65-F5344CB8AC3E}">
        <p14:creationId xmlns:p14="http://schemas.microsoft.com/office/powerpoint/2010/main" val="15852378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2EA712-2BDB-4C79-BF09-4E74D62FFEC1}"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42385C91-C255-4A8A-A4A1-AE60C160C94A}" type="slidenum">
              <a:rPr lang="en-US" altLang="en-US"/>
              <a:pPr>
                <a:defRPr/>
              </a:pPr>
              <a:t>‹#›</a:t>
            </a:fld>
            <a:endParaRPr lang="en-US" altLang="en-US"/>
          </a:p>
        </p:txBody>
      </p:sp>
    </p:spTree>
    <p:extLst>
      <p:ext uri="{BB962C8B-B14F-4D97-AF65-F5344CB8AC3E}">
        <p14:creationId xmlns:p14="http://schemas.microsoft.com/office/powerpoint/2010/main" val="348635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4C4116C-BC05-498A-BBF7-34FE6FFB8D89}"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6986EEB-F9F5-4F58-8EB7-073B6283CCEB}" type="slidenum">
              <a:rPr lang="en-US" altLang="en-US"/>
              <a:pPr>
                <a:defRPr/>
              </a:pPr>
              <a:t>‹#›</a:t>
            </a:fld>
            <a:endParaRPr lang="en-US" altLang="en-US"/>
          </a:p>
        </p:txBody>
      </p:sp>
    </p:spTree>
    <p:extLst>
      <p:ext uri="{BB962C8B-B14F-4D97-AF65-F5344CB8AC3E}">
        <p14:creationId xmlns:p14="http://schemas.microsoft.com/office/powerpoint/2010/main" val="2159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C4A4DA7-810B-449E-9EB9-D3C424502C7E}"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B2E11D60-9154-4A3A-B1BF-A091D3AAD966}" type="slidenum">
              <a:rPr lang="en-US" altLang="en-US"/>
              <a:pPr>
                <a:defRPr/>
              </a:pPr>
              <a:t>‹#›</a:t>
            </a:fld>
            <a:endParaRPr lang="en-US" altLang="en-US"/>
          </a:p>
        </p:txBody>
      </p:sp>
    </p:spTree>
    <p:extLst>
      <p:ext uri="{BB962C8B-B14F-4D97-AF65-F5344CB8AC3E}">
        <p14:creationId xmlns:p14="http://schemas.microsoft.com/office/powerpoint/2010/main" val="9160802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0D5B5F-3194-4BBF-8914-289AEA2CBD63}"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B0AFC01-16A5-4247-91F4-4F5C77642FFF}" type="slidenum">
              <a:rPr lang="en-US" altLang="en-US"/>
              <a:pPr>
                <a:defRPr/>
              </a:pPr>
              <a:t>‹#›</a:t>
            </a:fld>
            <a:endParaRPr lang="en-US" altLang="en-US"/>
          </a:p>
        </p:txBody>
      </p:sp>
    </p:spTree>
    <p:extLst>
      <p:ext uri="{BB962C8B-B14F-4D97-AF65-F5344CB8AC3E}">
        <p14:creationId xmlns:p14="http://schemas.microsoft.com/office/powerpoint/2010/main" val="2245970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06127E0-F465-4AA7-87B6-1C7DB7FAC5A0}"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88723FA1-F1ED-41E7-8D33-DC70D31DAB28}" type="slidenum">
              <a:rPr lang="en-US" altLang="en-US"/>
              <a:pPr>
                <a:defRPr/>
              </a:pPr>
              <a:t>‹#›</a:t>
            </a:fld>
            <a:endParaRPr lang="en-US" altLang="en-US"/>
          </a:p>
        </p:txBody>
      </p:sp>
    </p:spTree>
    <p:extLst>
      <p:ext uri="{BB962C8B-B14F-4D97-AF65-F5344CB8AC3E}">
        <p14:creationId xmlns:p14="http://schemas.microsoft.com/office/powerpoint/2010/main" val="2904525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C88D27D-BA41-4EA1-9A38-7BE3DFD15EE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D7E30406-76D8-4B95-9D4B-898E5CF865DB}" type="slidenum">
              <a:rPr lang="en-US" altLang="en-US"/>
              <a:pPr>
                <a:defRPr/>
              </a:pPr>
              <a:t>‹#›</a:t>
            </a:fld>
            <a:endParaRPr lang="en-US" altLang="en-US"/>
          </a:p>
        </p:txBody>
      </p:sp>
    </p:spTree>
    <p:extLst>
      <p:ext uri="{BB962C8B-B14F-4D97-AF65-F5344CB8AC3E}">
        <p14:creationId xmlns:p14="http://schemas.microsoft.com/office/powerpoint/2010/main" val="2269969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E0CCBA5-D1BD-4DD2-BA5F-C7034B9DFA7B}"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EBD5D58-DF4A-42F3-A509-12519A60177E}" type="slidenum">
              <a:rPr lang="en-US" altLang="en-US"/>
              <a:pPr>
                <a:defRPr/>
              </a:pPr>
              <a:t>‹#›</a:t>
            </a:fld>
            <a:endParaRPr lang="en-US" altLang="en-US"/>
          </a:p>
        </p:txBody>
      </p:sp>
    </p:spTree>
    <p:extLst>
      <p:ext uri="{BB962C8B-B14F-4D97-AF65-F5344CB8AC3E}">
        <p14:creationId xmlns:p14="http://schemas.microsoft.com/office/powerpoint/2010/main" val="5976094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99E0410-E602-4CB5-9216-7C8BA1B47400}"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6FEFB2B-40F7-44A2-BE06-4C93A1C8A829}" type="slidenum">
              <a:rPr lang="en-US" altLang="en-US"/>
              <a:pPr>
                <a:defRPr/>
              </a:pPr>
              <a:t>‹#›</a:t>
            </a:fld>
            <a:endParaRPr lang="en-US" altLang="en-US"/>
          </a:p>
        </p:txBody>
      </p:sp>
    </p:spTree>
    <p:extLst>
      <p:ext uri="{BB962C8B-B14F-4D97-AF65-F5344CB8AC3E}">
        <p14:creationId xmlns:p14="http://schemas.microsoft.com/office/powerpoint/2010/main" val="38688611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66B0B54-A4F8-45A0-85B9-EC96EE12B762}"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7931B50-1446-4743-9458-5543A94CB335}" type="slidenum">
              <a:rPr lang="en-US" altLang="en-US"/>
              <a:pPr>
                <a:defRPr/>
              </a:pPr>
              <a:t>‹#›</a:t>
            </a:fld>
            <a:endParaRPr lang="en-US" altLang="en-US"/>
          </a:p>
        </p:txBody>
      </p:sp>
    </p:spTree>
    <p:extLst>
      <p:ext uri="{BB962C8B-B14F-4D97-AF65-F5344CB8AC3E}">
        <p14:creationId xmlns:p14="http://schemas.microsoft.com/office/powerpoint/2010/main" val="1686982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F59B819-1A07-4916-847E-AEF5E1FC4478}"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E87309F6-A3A8-4EE6-9737-0F70839AD38F}" type="slidenum">
              <a:rPr lang="en-US" altLang="en-US"/>
              <a:pPr>
                <a:defRPr/>
              </a:pPr>
              <a:t>‹#›</a:t>
            </a:fld>
            <a:endParaRPr lang="en-US" altLang="en-US"/>
          </a:p>
        </p:txBody>
      </p:sp>
    </p:spTree>
    <p:extLst>
      <p:ext uri="{BB962C8B-B14F-4D97-AF65-F5344CB8AC3E}">
        <p14:creationId xmlns:p14="http://schemas.microsoft.com/office/powerpoint/2010/main" val="14905668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A41D6C-BBCC-4133-A2E5-F9AD8EF5F2B3}"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97C3E74A-CF2E-4C3B-BC32-C5C9A276716A}" type="slidenum">
              <a:rPr lang="en-US" altLang="en-US"/>
              <a:pPr>
                <a:defRPr/>
              </a:pPr>
              <a:t>‹#›</a:t>
            </a:fld>
            <a:endParaRPr lang="en-US" altLang="en-US"/>
          </a:p>
        </p:txBody>
      </p:sp>
    </p:spTree>
    <p:extLst>
      <p:ext uri="{BB962C8B-B14F-4D97-AF65-F5344CB8AC3E}">
        <p14:creationId xmlns:p14="http://schemas.microsoft.com/office/powerpoint/2010/main" val="24769207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2F9148-988F-42CD-A581-F27432322F17}"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0CE36156-CB8A-4502-86AD-921F2AFE5947}" type="slidenum">
              <a:rPr lang="en-US" altLang="en-US"/>
              <a:pPr>
                <a:defRPr/>
              </a:pPr>
              <a:t>‹#›</a:t>
            </a:fld>
            <a:endParaRPr lang="en-US" altLang="en-US"/>
          </a:p>
        </p:txBody>
      </p:sp>
    </p:spTree>
    <p:extLst>
      <p:ext uri="{BB962C8B-B14F-4D97-AF65-F5344CB8AC3E}">
        <p14:creationId xmlns:p14="http://schemas.microsoft.com/office/powerpoint/2010/main" val="32939328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CC7A50B-47BD-45A3-933A-5E9C717BC8BE}"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0F1B2550-5C06-4E31-826D-7C5E926F6340}" type="slidenum">
              <a:rPr lang="en-US" altLang="en-US"/>
              <a:pPr>
                <a:defRPr/>
              </a:pPr>
              <a:t>‹#›</a:t>
            </a:fld>
            <a:endParaRPr lang="en-US" altLang="en-US"/>
          </a:p>
        </p:txBody>
      </p:sp>
    </p:spTree>
    <p:extLst>
      <p:ext uri="{BB962C8B-B14F-4D97-AF65-F5344CB8AC3E}">
        <p14:creationId xmlns:p14="http://schemas.microsoft.com/office/powerpoint/2010/main" val="119464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049ABC1-76B9-4358-8BF5-6A5A59E9149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9D25408-DC3F-4878-9BDA-2B7CCCCE2C16}" type="slidenum">
              <a:rPr lang="en-US" altLang="en-US"/>
              <a:pPr>
                <a:defRPr/>
              </a:pPr>
              <a:t>‹#›</a:t>
            </a:fld>
            <a:endParaRPr lang="en-US" altLang="en-US"/>
          </a:p>
        </p:txBody>
      </p:sp>
    </p:spTree>
    <p:extLst>
      <p:ext uri="{BB962C8B-B14F-4D97-AF65-F5344CB8AC3E}">
        <p14:creationId xmlns:p14="http://schemas.microsoft.com/office/powerpoint/2010/main" val="8726762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36C2234-12E4-4358-9BF6-237CC4D1C333}"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FECE27A7-EDD3-4328-8257-13C996833A3D}" type="slidenum">
              <a:rPr lang="en-US" altLang="en-US"/>
              <a:pPr>
                <a:defRPr/>
              </a:pPr>
              <a:t>‹#›</a:t>
            </a:fld>
            <a:endParaRPr lang="en-US" altLang="en-US"/>
          </a:p>
        </p:txBody>
      </p:sp>
    </p:spTree>
    <p:extLst>
      <p:ext uri="{BB962C8B-B14F-4D97-AF65-F5344CB8AC3E}">
        <p14:creationId xmlns:p14="http://schemas.microsoft.com/office/powerpoint/2010/main" val="20910526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47F0F5-EF2E-41D9-87FC-CECBE2AF788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8E182BF-6B7A-4D26-9789-51DAD90DC07C}" type="slidenum">
              <a:rPr lang="en-US" altLang="en-US"/>
              <a:pPr>
                <a:defRPr/>
              </a:pPr>
              <a:t>‹#›</a:t>
            </a:fld>
            <a:endParaRPr lang="en-US" altLang="en-US"/>
          </a:p>
        </p:txBody>
      </p:sp>
    </p:spTree>
    <p:extLst>
      <p:ext uri="{BB962C8B-B14F-4D97-AF65-F5344CB8AC3E}">
        <p14:creationId xmlns:p14="http://schemas.microsoft.com/office/powerpoint/2010/main" val="4628300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5C32B0B-C8FE-42D8-BB20-1C5D9A3D773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F1B829E-74E7-4B64-A0CF-5613CA61B142}" type="slidenum">
              <a:rPr lang="en-US" altLang="en-US"/>
              <a:pPr>
                <a:defRPr/>
              </a:pPr>
              <a:t>‹#›</a:t>
            </a:fld>
            <a:endParaRPr lang="en-US" altLang="en-US"/>
          </a:p>
        </p:txBody>
      </p:sp>
    </p:spTree>
    <p:extLst>
      <p:ext uri="{BB962C8B-B14F-4D97-AF65-F5344CB8AC3E}">
        <p14:creationId xmlns:p14="http://schemas.microsoft.com/office/powerpoint/2010/main" val="36921218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769637C-CFA6-4AE2-9A2A-692DDC63F34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5D2D8EA-DD97-41AF-8221-8C0BAB04D223}" type="slidenum">
              <a:rPr lang="en-US" altLang="en-US"/>
              <a:pPr>
                <a:defRPr/>
              </a:pPr>
              <a:t>‹#›</a:t>
            </a:fld>
            <a:endParaRPr lang="en-US" altLang="en-US"/>
          </a:p>
        </p:txBody>
      </p:sp>
    </p:spTree>
    <p:extLst>
      <p:ext uri="{BB962C8B-B14F-4D97-AF65-F5344CB8AC3E}">
        <p14:creationId xmlns:p14="http://schemas.microsoft.com/office/powerpoint/2010/main" val="37514267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2E16124-B7FE-4CC7-86AD-D490CF413B5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3D54BAF-C7A5-431F-9D0E-6A7DC9076C07}" type="slidenum">
              <a:rPr lang="en-US" altLang="en-US"/>
              <a:pPr>
                <a:defRPr/>
              </a:pPr>
              <a:t>‹#›</a:t>
            </a:fld>
            <a:endParaRPr lang="en-US" altLang="en-US"/>
          </a:p>
        </p:txBody>
      </p:sp>
    </p:spTree>
    <p:extLst>
      <p:ext uri="{BB962C8B-B14F-4D97-AF65-F5344CB8AC3E}">
        <p14:creationId xmlns:p14="http://schemas.microsoft.com/office/powerpoint/2010/main" val="3284693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7249582-D544-4BA3-9906-80E619358E25}"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579FA833-2A7A-43CA-B1E0-F6D32335A09C}" type="slidenum">
              <a:rPr lang="en-US" altLang="en-US"/>
              <a:pPr>
                <a:defRPr/>
              </a:pPr>
              <a:t>‹#›</a:t>
            </a:fld>
            <a:endParaRPr lang="en-US" altLang="en-US"/>
          </a:p>
        </p:txBody>
      </p:sp>
    </p:spTree>
    <p:extLst>
      <p:ext uri="{BB962C8B-B14F-4D97-AF65-F5344CB8AC3E}">
        <p14:creationId xmlns:p14="http://schemas.microsoft.com/office/powerpoint/2010/main" val="421646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904DFF5-BE8A-4E2E-A273-D25B2B413241}"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58B98154-9A62-49FD-926F-38523A81CAE2}" type="slidenum">
              <a:rPr lang="en-US" altLang="en-US"/>
              <a:pPr>
                <a:defRPr/>
              </a:pPr>
              <a:t>‹#›</a:t>
            </a:fld>
            <a:endParaRPr lang="en-US" altLang="en-US"/>
          </a:p>
        </p:txBody>
      </p:sp>
    </p:spTree>
    <p:extLst>
      <p:ext uri="{BB962C8B-B14F-4D97-AF65-F5344CB8AC3E}">
        <p14:creationId xmlns:p14="http://schemas.microsoft.com/office/powerpoint/2010/main" val="35428382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1234FD6-2D25-469C-9D2E-1E54822D4144}"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245435E2-F316-4F07-B3FD-2F1EE4E718FB}" type="slidenum">
              <a:rPr lang="en-US" altLang="en-US"/>
              <a:pPr>
                <a:defRPr/>
              </a:pPr>
              <a:t>‹#›</a:t>
            </a:fld>
            <a:endParaRPr lang="en-US" altLang="en-US"/>
          </a:p>
        </p:txBody>
      </p:sp>
    </p:spTree>
    <p:extLst>
      <p:ext uri="{BB962C8B-B14F-4D97-AF65-F5344CB8AC3E}">
        <p14:creationId xmlns:p14="http://schemas.microsoft.com/office/powerpoint/2010/main" val="39141320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95DEDA6-16BD-40E2-9DE4-9AA21A257E4A}"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65C61B6E-13B5-450E-8344-699E3AEC091D}" type="slidenum">
              <a:rPr lang="en-US" altLang="en-US"/>
              <a:pPr>
                <a:defRPr/>
              </a:pPr>
              <a:t>‹#›</a:t>
            </a:fld>
            <a:endParaRPr lang="en-US" altLang="en-US"/>
          </a:p>
        </p:txBody>
      </p:sp>
    </p:spTree>
    <p:extLst>
      <p:ext uri="{BB962C8B-B14F-4D97-AF65-F5344CB8AC3E}">
        <p14:creationId xmlns:p14="http://schemas.microsoft.com/office/powerpoint/2010/main" val="38518516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C420DC3-6696-4678-8ED9-41CCE6883A77}"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D7CE01A9-4BA9-4EB4-938C-9C6F5E136FB2}" type="slidenum">
              <a:rPr lang="en-US" altLang="en-US"/>
              <a:pPr>
                <a:defRPr/>
              </a:pPr>
              <a:t>‹#›</a:t>
            </a:fld>
            <a:endParaRPr lang="en-US" altLang="en-US"/>
          </a:p>
        </p:txBody>
      </p:sp>
    </p:spTree>
    <p:extLst>
      <p:ext uri="{BB962C8B-B14F-4D97-AF65-F5344CB8AC3E}">
        <p14:creationId xmlns:p14="http://schemas.microsoft.com/office/powerpoint/2010/main" val="381228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8556B71-7033-4665-8357-609EB2622D7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1D716148-A1C8-4E1A-8B83-68BA407028C1}" type="slidenum">
              <a:rPr lang="en-US" altLang="en-US"/>
              <a:pPr>
                <a:defRPr/>
              </a:pPr>
              <a:t>‹#›</a:t>
            </a:fld>
            <a:endParaRPr lang="en-US" altLang="en-US"/>
          </a:p>
        </p:txBody>
      </p:sp>
    </p:spTree>
    <p:extLst>
      <p:ext uri="{BB962C8B-B14F-4D97-AF65-F5344CB8AC3E}">
        <p14:creationId xmlns:p14="http://schemas.microsoft.com/office/powerpoint/2010/main" val="1148983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5626A09-2E1E-45C8-866C-7C8D3EFFF827}"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30BE635A-0EB3-43BF-A643-3F59C81E4420}" type="slidenum">
              <a:rPr lang="en-US" altLang="en-US"/>
              <a:pPr>
                <a:defRPr/>
              </a:pPr>
              <a:t>‹#›</a:t>
            </a:fld>
            <a:endParaRPr lang="en-US" altLang="en-US"/>
          </a:p>
        </p:txBody>
      </p:sp>
    </p:spTree>
    <p:extLst>
      <p:ext uri="{BB962C8B-B14F-4D97-AF65-F5344CB8AC3E}">
        <p14:creationId xmlns:p14="http://schemas.microsoft.com/office/powerpoint/2010/main" val="33249212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E72C95B-71E9-4712-A6A3-6A81BEDED5A5}"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BA94A1F-4957-4A4D-8144-C3EE52AEC86A}" type="slidenum">
              <a:rPr lang="en-US" altLang="en-US"/>
              <a:pPr>
                <a:defRPr/>
              </a:pPr>
              <a:t>‹#›</a:t>
            </a:fld>
            <a:endParaRPr lang="en-US" altLang="en-US"/>
          </a:p>
        </p:txBody>
      </p:sp>
    </p:spTree>
    <p:extLst>
      <p:ext uri="{BB962C8B-B14F-4D97-AF65-F5344CB8AC3E}">
        <p14:creationId xmlns:p14="http://schemas.microsoft.com/office/powerpoint/2010/main" val="163535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2F6D640-BC28-4C43-B196-2EA826FCD778}"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BB70E346-89A9-432B-A963-416960ADFABA}" type="slidenum">
              <a:rPr lang="en-US" altLang="en-US"/>
              <a:pPr>
                <a:defRPr/>
              </a:pPr>
              <a:t>‹#›</a:t>
            </a:fld>
            <a:endParaRPr lang="en-US" altLang="en-US"/>
          </a:p>
        </p:txBody>
      </p:sp>
    </p:spTree>
    <p:extLst>
      <p:ext uri="{BB962C8B-B14F-4D97-AF65-F5344CB8AC3E}">
        <p14:creationId xmlns:p14="http://schemas.microsoft.com/office/powerpoint/2010/main" val="41652592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948BCB1-94CC-4BA6-8682-46401C2BC8E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C83BD46-F785-47EE-9121-A54A3D83C3E7}" type="slidenum">
              <a:rPr lang="en-US" altLang="en-US"/>
              <a:pPr>
                <a:defRPr/>
              </a:pPr>
              <a:t>‹#›</a:t>
            </a:fld>
            <a:endParaRPr lang="en-US" altLang="en-US"/>
          </a:p>
        </p:txBody>
      </p:sp>
    </p:spTree>
    <p:extLst>
      <p:ext uri="{BB962C8B-B14F-4D97-AF65-F5344CB8AC3E}">
        <p14:creationId xmlns:p14="http://schemas.microsoft.com/office/powerpoint/2010/main" val="33130233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CAE6D63-7F72-44F1-A8BC-E50B61EF65E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333C5C18-2AD8-4EF0-A649-1D8603A5FEFE}" type="slidenum">
              <a:rPr lang="en-US" altLang="en-US"/>
              <a:pPr>
                <a:defRPr/>
              </a:pPr>
              <a:t>‹#›</a:t>
            </a:fld>
            <a:endParaRPr lang="en-US" altLang="en-US"/>
          </a:p>
        </p:txBody>
      </p:sp>
    </p:spTree>
    <p:extLst>
      <p:ext uri="{BB962C8B-B14F-4D97-AF65-F5344CB8AC3E}">
        <p14:creationId xmlns:p14="http://schemas.microsoft.com/office/powerpoint/2010/main" val="37901365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4EB7177-0785-4AB5-BC60-3C26CBB7C8D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CD1037B-83EC-45C5-9DA5-86D3C902469A}" type="slidenum">
              <a:rPr lang="en-US" altLang="en-US"/>
              <a:pPr>
                <a:defRPr/>
              </a:pPr>
              <a:t>‹#›</a:t>
            </a:fld>
            <a:endParaRPr lang="en-US" altLang="en-US"/>
          </a:p>
        </p:txBody>
      </p:sp>
    </p:spTree>
    <p:extLst>
      <p:ext uri="{BB962C8B-B14F-4D97-AF65-F5344CB8AC3E}">
        <p14:creationId xmlns:p14="http://schemas.microsoft.com/office/powerpoint/2010/main" val="4970750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C20990-3217-4DA0-80BE-7B5835A94493}"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F18CD60-EEAE-4B04-860F-BC2E3D2C33C1}" type="slidenum">
              <a:rPr lang="en-US" altLang="en-US"/>
              <a:pPr>
                <a:defRPr/>
              </a:pPr>
              <a:t>‹#›</a:t>
            </a:fld>
            <a:endParaRPr lang="en-US" altLang="en-US"/>
          </a:p>
        </p:txBody>
      </p:sp>
    </p:spTree>
    <p:extLst>
      <p:ext uri="{BB962C8B-B14F-4D97-AF65-F5344CB8AC3E}">
        <p14:creationId xmlns:p14="http://schemas.microsoft.com/office/powerpoint/2010/main" val="9526852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644443D-84AE-422D-8EBC-B367C712D84E}"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0AC1F23-E8DB-4FCF-B733-9FF6CAA1DE52}" type="slidenum">
              <a:rPr lang="en-US" altLang="en-US"/>
              <a:pPr>
                <a:defRPr/>
              </a:pPr>
              <a:t>‹#›</a:t>
            </a:fld>
            <a:endParaRPr lang="en-US" altLang="en-US"/>
          </a:p>
        </p:txBody>
      </p:sp>
    </p:spTree>
    <p:extLst>
      <p:ext uri="{BB962C8B-B14F-4D97-AF65-F5344CB8AC3E}">
        <p14:creationId xmlns:p14="http://schemas.microsoft.com/office/powerpoint/2010/main" val="3657441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9F2A97F-9C43-4B8C-8655-C71D0384EBB5}"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410C8EEC-DD0A-41F8-B7CE-5CD17FFBF531}" type="slidenum">
              <a:rPr lang="en-US" altLang="en-US"/>
              <a:pPr>
                <a:defRPr/>
              </a:pPr>
              <a:t>‹#›</a:t>
            </a:fld>
            <a:endParaRPr lang="en-US" altLang="en-US"/>
          </a:p>
        </p:txBody>
      </p:sp>
    </p:spTree>
    <p:extLst>
      <p:ext uri="{BB962C8B-B14F-4D97-AF65-F5344CB8AC3E}">
        <p14:creationId xmlns:p14="http://schemas.microsoft.com/office/powerpoint/2010/main" val="15358710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7D43620-0783-4EF7-A7F9-9238F7906824}"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DA9686F4-9E0D-4893-8051-4AF46241E919}" type="slidenum">
              <a:rPr lang="en-US" altLang="en-US"/>
              <a:pPr>
                <a:defRPr/>
              </a:pPr>
              <a:t>‹#›</a:t>
            </a:fld>
            <a:endParaRPr lang="en-US" altLang="en-US"/>
          </a:p>
        </p:txBody>
      </p:sp>
    </p:spTree>
    <p:extLst>
      <p:ext uri="{BB962C8B-B14F-4D97-AF65-F5344CB8AC3E}">
        <p14:creationId xmlns:p14="http://schemas.microsoft.com/office/powerpoint/2010/main" val="314271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B4DC4BB-0316-4C66-A4EF-586570AE8497}"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8D859F94-9E75-4A5C-A26F-509BE9960FF7}" type="slidenum">
              <a:rPr lang="en-US" altLang="en-US"/>
              <a:pPr>
                <a:defRPr/>
              </a:pPr>
              <a:t>‹#›</a:t>
            </a:fld>
            <a:endParaRPr lang="en-US" altLang="en-US"/>
          </a:p>
        </p:txBody>
      </p:sp>
    </p:spTree>
    <p:extLst>
      <p:ext uri="{BB962C8B-B14F-4D97-AF65-F5344CB8AC3E}">
        <p14:creationId xmlns:p14="http://schemas.microsoft.com/office/powerpoint/2010/main" val="42557029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142A7AE-22D1-46F6-9DB9-DD126781AA37}"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1B5F330A-3F11-4F44-A1B4-99D3F6E5CACD}" type="slidenum">
              <a:rPr lang="en-US" altLang="en-US"/>
              <a:pPr>
                <a:defRPr/>
              </a:pPr>
              <a:t>‹#›</a:t>
            </a:fld>
            <a:endParaRPr lang="en-US" altLang="en-US"/>
          </a:p>
        </p:txBody>
      </p:sp>
    </p:spTree>
    <p:extLst>
      <p:ext uri="{BB962C8B-B14F-4D97-AF65-F5344CB8AC3E}">
        <p14:creationId xmlns:p14="http://schemas.microsoft.com/office/powerpoint/2010/main" val="15766384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87E6704-38ED-4A8F-A07F-E5B3C28E4C08}"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03AE022-780A-4DC5-927F-9C09082C270A}" type="slidenum">
              <a:rPr lang="en-US" altLang="en-US"/>
              <a:pPr>
                <a:defRPr/>
              </a:pPr>
              <a:t>‹#›</a:t>
            </a:fld>
            <a:endParaRPr lang="en-US" altLang="en-US"/>
          </a:p>
        </p:txBody>
      </p:sp>
    </p:spTree>
    <p:extLst>
      <p:ext uri="{BB962C8B-B14F-4D97-AF65-F5344CB8AC3E}">
        <p14:creationId xmlns:p14="http://schemas.microsoft.com/office/powerpoint/2010/main" val="1029824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3E239BC-A70F-41BC-8BA9-C4E136C193E5}"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67332CCC-A10A-407A-BDC6-8EAC4517760F}" type="slidenum">
              <a:rPr lang="en-US" altLang="en-US"/>
              <a:pPr>
                <a:defRPr/>
              </a:pPr>
              <a:t>‹#›</a:t>
            </a:fld>
            <a:endParaRPr lang="en-US" altLang="en-US"/>
          </a:p>
        </p:txBody>
      </p:sp>
    </p:spTree>
    <p:extLst>
      <p:ext uri="{BB962C8B-B14F-4D97-AF65-F5344CB8AC3E}">
        <p14:creationId xmlns:p14="http://schemas.microsoft.com/office/powerpoint/2010/main" val="29442619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6AC4DD5-B253-412F-9502-738ADAA1BEDC}"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8D53140-D529-4830-83A4-85F8C3C6B321}" type="slidenum">
              <a:rPr lang="en-US" altLang="en-US"/>
              <a:pPr>
                <a:defRPr/>
              </a:pPr>
              <a:t>‹#›</a:t>
            </a:fld>
            <a:endParaRPr lang="en-US" altLang="en-US"/>
          </a:p>
        </p:txBody>
      </p:sp>
    </p:spTree>
    <p:extLst>
      <p:ext uri="{BB962C8B-B14F-4D97-AF65-F5344CB8AC3E}">
        <p14:creationId xmlns:p14="http://schemas.microsoft.com/office/powerpoint/2010/main" val="26576324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C94711F-FA82-411A-981F-3C4CC3454CC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19FFC08-ABF8-40A1-9BB6-C85AE4F7FB24}" type="slidenum">
              <a:rPr lang="en-US" altLang="en-US"/>
              <a:pPr>
                <a:defRPr/>
              </a:pPr>
              <a:t>‹#›</a:t>
            </a:fld>
            <a:endParaRPr lang="en-US" altLang="en-US"/>
          </a:p>
        </p:txBody>
      </p:sp>
    </p:spTree>
    <p:extLst>
      <p:ext uri="{BB962C8B-B14F-4D97-AF65-F5344CB8AC3E}">
        <p14:creationId xmlns:p14="http://schemas.microsoft.com/office/powerpoint/2010/main" val="12794436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1D73D61-3BA5-4F09-B6CC-B6045D0FC67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15F1866-F8F7-425F-B707-F7B929CB3E65}" type="slidenum">
              <a:rPr lang="en-US" altLang="en-US"/>
              <a:pPr>
                <a:defRPr/>
              </a:pPr>
              <a:t>‹#›</a:t>
            </a:fld>
            <a:endParaRPr lang="en-US" altLang="en-US"/>
          </a:p>
        </p:txBody>
      </p:sp>
    </p:spTree>
    <p:extLst>
      <p:ext uri="{BB962C8B-B14F-4D97-AF65-F5344CB8AC3E}">
        <p14:creationId xmlns:p14="http://schemas.microsoft.com/office/powerpoint/2010/main" val="9046272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146543F-0804-4AD8-ACB0-BBC4DB49C7C8}"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20F42BB-561C-4C6B-83DE-6E700CBCD456}" type="slidenum">
              <a:rPr lang="en-US" altLang="en-US"/>
              <a:pPr>
                <a:defRPr/>
              </a:pPr>
              <a:t>‹#›</a:t>
            </a:fld>
            <a:endParaRPr lang="en-US" altLang="en-US"/>
          </a:p>
        </p:txBody>
      </p:sp>
    </p:spTree>
    <p:extLst>
      <p:ext uri="{BB962C8B-B14F-4D97-AF65-F5344CB8AC3E}">
        <p14:creationId xmlns:p14="http://schemas.microsoft.com/office/powerpoint/2010/main" val="10565745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B0A3F52-1F37-4028-A36B-BD9E4F3F980E}"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4176198-5090-44F4-A1F9-0BD0FB2B7F67}" type="slidenum">
              <a:rPr lang="en-US" altLang="en-US"/>
              <a:pPr>
                <a:defRPr/>
              </a:pPr>
              <a:t>‹#›</a:t>
            </a:fld>
            <a:endParaRPr lang="en-US" altLang="en-US"/>
          </a:p>
        </p:txBody>
      </p:sp>
    </p:spTree>
    <p:extLst>
      <p:ext uri="{BB962C8B-B14F-4D97-AF65-F5344CB8AC3E}">
        <p14:creationId xmlns:p14="http://schemas.microsoft.com/office/powerpoint/2010/main" val="33694586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5175FD-ED41-48D8-8523-6613333AEF1F}"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315BC19-BEC1-4BCD-B624-2C3B914D791C}" type="slidenum">
              <a:rPr lang="en-US" altLang="en-US"/>
              <a:pPr>
                <a:defRPr/>
              </a:pPr>
              <a:t>‹#›</a:t>
            </a:fld>
            <a:endParaRPr lang="en-US" altLang="en-US"/>
          </a:p>
        </p:txBody>
      </p:sp>
    </p:spTree>
    <p:extLst>
      <p:ext uri="{BB962C8B-B14F-4D97-AF65-F5344CB8AC3E}">
        <p14:creationId xmlns:p14="http://schemas.microsoft.com/office/powerpoint/2010/main" val="19948154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1FD10F6-1085-47D1-B1A1-E673FD56346D}"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04130870-47A9-468B-A51A-870285B822C4}" type="slidenum">
              <a:rPr lang="en-US" altLang="en-US"/>
              <a:pPr>
                <a:defRPr/>
              </a:pPr>
              <a:t>‹#›</a:t>
            </a:fld>
            <a:endParaRPr lang="en-US" altLang="en-US"/>
          </a:p>
        </p:txBody>
      </p:sp>
    </p:spTree>
    <p:extLst>
      <p:ext uri="{BB962C8B-B14F-4D97-AF65-F5344CB8AC3E}">
        <p14:creationId xmlns:p14="http://schemas.microsoft.com/office/powerpoint/2010/main" val="4030104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F64C8F8-1ECD-4149-9145-6CAAFB3C4A62}"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396716A3-C327-43E7-BEB7-AB27DCDFB8F8}" type="slidenum">
              <a:rPr lang="en-US" altLang="en-US"/>
              <a:pPr>
                <a:defRPr/>
              </a:pPr>
              <a:t>‹#›</a:t>
            </a:fld>
            <a:endParaRPr lang="en-US" altLang="en-US"/>
          </a:p>
        </p:txBody>
      </p:sp>
    </p:spTree>
    <p:extLst>
      <p:ext uri="{BB962C8B-B14F-4D97-AF65-F5344CB8AC3E}">
        <p14:creationId xmlns:p14="http://schemas.microsoft.com/office/powerpoint/2010/main" val="1733884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9E58A56-1E75-4AEE-88BD-53AF12F90034}"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60AA0F00-9EDE-4686-92CF-1A95706F73A3}" type="slidenum">
              <a:rPr lang="en-US" altLang="en-US"/>
              <a:pPr>
                <a:defRPr/>
              </a:pPr>
              <a:t>‹#›</a:t>
            </a:fld>
            <a:endParaRPr lang="en-US" altLang="en-US"/>
          </a:p>
        </p:txBody>
      </p:sp>
    </p:spTree>
    <p:extLst>
      <p:ext uri="{BB962C8B-B14F-4D97-AF65-F5344CB8AC3E}">
        <p14:creationId xmlns:p14="http://schemas.microsoft.com/office/powerpoint/2010/main" val="20294165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45600D6-63F4-4781-8A1C-CBBBD6CC330A}"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2779D666-5C8B-4336-9BC2-680C90FDF4DD}" type="slidenum">
              <a:rPr lang="en-US" altLang="en-US"/>
              <a:pPr>
                <a:defRPr/>
              </a:pPr>
              <a:t>‹#›</a:t>
            </a:fld>
            <a:endParaRPr lang="en-US" altLang="en-US"/>
          </a:p>
        </p:txBody>
      </p:sp>
    </p:spTree>
    <p:extLst>
      <p:ext uri="{BB962C8B-B14F-4D97-AF65-F5344CB8AC3E}">
        <p14:creationId xmlns:p14="http://schemas.microsoft.com/office/powerpoint/2010/main" val="17801375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973E647-AECC-437B-8087-3B69E0C2BBB9}"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BF9AF9A-853D-430F-94A6-6851F3CAE204}" type="slidenum">
              <a:rPr lang="en-US" altLang="en-US"/>
              <a:pPr>
                <a:defRPr/>
              </a:pPr>
              <a:t>‹#›</a:t>
            </a:fld>
            <a:endParaRPr lang="en-US" altLang="en-US"/>
          </a:p>
        </p:txBody>
      </p:sp>
    </p:spTree>
    <p:extLst>
      <p:ext uri="{BB962C8B-B14F-4D97-AF65-F5344CB8AC3E}">
        <p14:creationId xmlns:p14="http://schemas.microsoft.com/office/powerpoint/2010/main" val="36365175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4283D8-15E7-495C-B140-2F2D379082AA}"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30E43511-5959-47E5-BF4D-40E1522CA803}" type="slidenum">
              <a:rPr lang="en-US" altLang="en-US"/>
              <a:pPr>
                <a:defRPr/>
              </a:pPr>
              <a:t>‹#›</a:t>
            </a:fld>
            <a:endParaRPr lang="en-US" altLang="en-US"/>
          </a:p>
        </p:txBody>
      </p:sp>
    </p:spTree>
    <p:extLst>
      <p:ext uri="{BB962C8B-B14F-4D97-AF65-F5344CB8AC3E}">
        <p14:creationId xmlns:p14="http://schemas.microsoft.com/office/powerpoint/2010/main" val="28995148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3F6DF7E-FC72-46D5-A530-71CC8E269AA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8A241FFC-07C1-49BA-BC32-FB86764D7CC6}" type="slidenum">
              <a:rPr lang="en-US" altLang="en-US"/>
              <a:pPr>
                <a:defRPr/>
              </a:pPr>
              <a:t>‹#›</a:t>
            </a:fld>
            <a:endParaRPr lang="en-US" altLang="en-US"/>
          </a:p>
        </p:txBody>
      </p:sp>
    </p:spTree>
    <p:extLst>
      <p:ext uri="{BB962C8B-B14F-4D97-AF65-F5344CB8AC3E}">
        <p14:creationId xmlns:p14="http://schemas.microsoft.com/office/powerpoint/2010/main" val="17819000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0923874-A819-44B1-83D3-322EA23C89C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DC984E7F-4D3E-4C0A-BD85-C138707330CB}" type="slidenum">
              <a:rPr lang="en-US" altLang="en-US"/>
              <a:pPr>
                <a:defRPr/>
              </a:pPr>
              <a:t>‹#›</a:t>
            </a:fld>
            <a:endParaRPr lang="en-US" altLang="en-US"/>
          </a:p>
        </p:txBody>
      </p:sp>
    </p:spTree>
    <p:extLst>
      <p:ext uri="{BB962C8B-B14F-4D97-AF65-F5344CB8AC3E}">
        <p14:creationId xmlns:p14="http://schemas.microsoft.com/office/powerpoint/2010/main" val="10533249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7BBC5F1-B6A7-4175-9ED1-7FF0D7D85BA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29B17D7-C82B-4945-90A7-627CC5EBCA2E}" type="slidenum">
              <a:rPr lang="en-US" altLang="en-US"/>
              <a:pPr>
                <a:defRPr/>
              </a:pPr>
              <a:t>‹#›</a:t>
            </a:fld>
            <a:endParaRPr lang="en-US" altLang="en-US"/>
          </a:p>
        </p:txBody>
      </p:sp>
    </p:spTree>
    <p:extLst>
      <p:ext uri="{BB962C8B-B14F-4D97-AF65-F5344CB8AC3E}">
        <p14:creationId xmlns:p14="http://schemas.microsoft.com/office/powerpoint/2010/main" val="27637953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F3EE49A-C419-419D-B589-FE309846508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AE94ED02-7AF5-49EA-9C04-BEEFE955AC30}" type="slidenum">
              <a:rPr lang="en-US" altLang="en-US"/>
              <a:pPr>
                <a:defRPr/>
              </a:pPr>
              <a:t>‹#›</a:t>
            </a:fld>
            <a:endParaRPr lang="en-US" altLang="en-US"/>
          </a:p>
        </p:txBody>
      </p:sp>
    </p:spTree>
    <p:extLst>
      <p:ext uri="{BB962C8B-B14F-4D97-AF65-F5344CB8AC3E}">
        <p14:creationId xmlns:p14="http://schemas.microsoft.com/office/powerpoint/2010/main" val="2236355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3D0BDA-7E6C-4361-BE10-44452C338E7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BDA5A648-AA9A-41A5-9839-73BD42A3B268}" type="slidenum">
              <a:rPr lang="en-US" altLang="en-US"/>
              <a:pPr>
                <a:defRPr/>
              </a:pPr>
              <a:t>‹#›</a:t>
            </a:fld>
            <a:endParaRPr lang="en-US" altLang="en-US"/>
          </a:p>
        </p:txBody>
      </p:sp>
    </p:spTree>
    <p:extLst>
      <p:ext uri="{BB962C8B-B14F-4D97-AF65-F5344CB8AC3E}">
        <p14:creationId xmlns:p14="http://schemas.microsoft.com/office/powerpoint/2010/main" val="33572114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8EB293B-1195-4548-94E3-D5640BA51F16}"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12BC5D75-4424-4C27-9F9B-C0D726162AA2}" type="slidenum">
              <a:rPr lang="en-US" altLang="en-US"/>
              <a:pPr>
                <a:defRPr/>
              </a:pPr>
              <a:t>‹#›</a:t>
            </a:fld>
            <a:endParaRPr lang="en-US" altLang="en-US"/>
          </a:p>
        </p:txBody>
      </p:sp>
    </p:spTree>
    <p:extLst>
      <p:ext uri="{BB962C8B-B14F-4D97-AF65-F5344CB8AC3E}">
        <p14:creationId xmlns:p14="http://schemas.microsoft.com/office/powerpoint/2010/main" val="252792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1599CE7-89E0-4C2C-8400-B2BB9EA30F13}"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D098AEBE-1774-443F-AFBC-05CE1279D4E8}" type="slidenum">
              <a:rPr lang="en-US" altLang="en-US"/>
              <a:pPr>
                <a:defRPr/>
              </a:pPr>
              <a:t>‹#›</a:t>
            </a:fld>
            <a:endParaRPr lang="en-US" altLang="en-US"/>
          </a:p>
        </p:txBody>
      </p:sp>
    </p:spTree>
    <p:extLst>
      <p:ext uri="{BB962C8B-B14F-4D97-AF65-F5344CB8AC3E}">
        <p14:creationId xmlns:p14="http://schemas.microsoft.com/office/powerpoint/2010/main" val="32614504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4A66F8A-3EC7-4A49-9E4A-8DC2EAA7ABAD}"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B790D734-610D-40D8-BFFF-13ABA2AD8670}" type="slidenum">
              <a:rPr lang="en-US" altLang="en-US"/>
              <a:pPr>
                <a:defRPr/>
              </a:pPr>
              <a:t>‹#›</a:t>
            </a:fld>
            <a:endParaRPr lang="en-US" altLang="en-US"/>
          </a:p>
        </p:txBody>
      </p:sp>
    </p:spTree>
    <p:extLst>
      <p:ext uri="{BB962C8B-B14F-4D97-AF65-F5344CB8AC3E}">
        <p14:creationId xmlns:p14="http://schemas.microsoft.com/office/powerpoint/2010/main" val="22783883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9E6B683-93E1-41E4-96D3-48FBBE3D4051}"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4F21CBA0-114F-4388-888B-598A10C5D84C}" type="slidenum">
              <a:rPr lang="en-US" altLang="en-US"/>
              <a:pPr>
                <a:defRPr/>
              </a:pPr>
              <a:t>‹#›</a:t>
            </a:fld>
            <a:endParaRPr lang="en-US" altLang="en-US"/>
          </a:p>
        </p:txBody>
      </p:sp>
    </p:spTree>
    <p:extLst>
      <p:ext uri="{BB962C8B-B14F-4D97-AF65-F5344CB8AC3E}">
        <p14:creationId xmlns:p14="http://schemas.microsoft.com/office/powerpoint/2010/main" val="6268435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83EDC01-081C-4664-96BC-DB747027C4AF}"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2A62C1F2-4309-4F16-8CCC-868B59D454B8}" type="slidenum">
              <a:rPr lang="en-US" altLang="en-US"/>
              <a:pPr>
                <a:defRPr/>
              </a:pPr>
              <a:t>‹#›</a:t>
            </a:fld>
            <a:endParaRPr lang="en-US" altLang="en-US"/>
          </a:p>
        </p:txBody>
      </p:sp>
    </p:spTree>
    <p:extLst>
      <p:ext uri="{BB962C8B-B14F-4D97-AF65-F5344CB8AC3E}">
        <p14:creationId xmlns:p14="http://schemas.microsoft.com/office/powerpoint/2010/main" val="38832613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3C7A8BB-B5AC-4744-899A-1477987C5C54}"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395E2C0-2892-45F8-A2ED-8905AA9B42BA}" type="slidenum">
              <a:rPr lang="en-US" altLang="en-US"/>
              <a:pPr>
                <a:defRPr/>
              </a:pPr>
              <a:t>‹#›</a:t>
            </a:fld>
            <a:endParaRPr lang="en-US" altLang="en-US"/>
          </a:p>
        </p:txBody>
      </p:sp>
    </p:spTree>
    <p:extLst>
      <p:ext uri="{BB962C8B-B14F-4D97-AF65-F5344CB8AC3E}">
        <p14:creationId xmlns:p14="http://schemas.microsoft.com/office/powerpoint/2010/main" val="28914231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391F3E9-1A86-45D1-88FF-248A89A5ECE2}"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D7E793C-61D0-42B1-A2BE-DDC261CD5F04}" type="slidenum">
              <a:rPr lang="en-US" altLang="en-US"/>
              <a:pPr>
                <a:defRPr/>
              </a:pPr>
              <a:t>‹#›</a:t>
            </a:fld>
            <a:endParaRPr lang="en-US" altLang="en-US"/>
          </a:p>
        </p:txBody>
      </p:sp>
    </p:spTree>
    <p:extLst>
      <p:ext uri="{BB962C8B-B14F-4D97-AF65-F5344CB8AC3E}">
        <p14:creationId xmlns:p14="http://schemas.microsoft.com/office/powerpoint/2010/main" val="388021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5435B22-521E-468E-B1C6-47E879DE702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4324238-A93E-4050-B621-AD275E961D55}" type="slidenum">
              <a:rPr lang="en-US" altLang="en-US"/>
              <a:pPr>
                <a:defRPr/>
              </a:pPr>
              <a:t>‹#›</a:t>
            </a:fld>
            <a:endParaRPr lang="en-US" altLang="en-US"/>
          </a:p>
        </p:txBody>
      </p:sp>
    </p:spTree>
    <p:extLst>
      <p:ext uri="{BB962C8B-B14F-4D97-AF65-F5344CB8AC3E}">
        <p14:creationId xmlns:p14="http://schemas.microsoft.com/office/powerpoint/2010/main" val="37788017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DF46C35-591F-4D47-99DF-09429AC428B2}"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19C3752C-D147-4FCA-88CD-2A6003090AD3}" type="slidenum">
              <a:rPr lang="en-US" altLang="en-US"/>
              <a:pPr>
                <a:defRPr/>
              </a:pPr>
              <a:t>‹#›</a:t>
            </a:fld>
            <a:endParaRPr lang="en-US" altLang="en-US"/>
          </a:p>
        </p:txBody>
      </p:sp>
    </p:spTree>
    <p:extLst>
      <p:ext uri="{BB962C8B-B14F-4D97-AF65-F5344CB8AC3E}">
        <p14:creationId xmlns:p14="http://schemas.microsoft.com/office/powerpoint/2010/main" val="15768332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597F331-F999-4ED9-89BF-F29481136DCC}"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5ED50DD-967D-4C98-9C61-C74E2621341D}" type="slidenum">
              <a:rPr lang="en-US" altLang="en-US"/>
              <a:pPr>
                <a:defRPr/>
              </a:pPr>
              <a:t>‹#›</a:t>
            </a:fld>
            <a:endParaRPr lang="en-US" altLang="en-US"/>
          </a:p>
        </p:txBody>
      </p:sp>
    </p:spTree>
    <p:extLst>
      <p:ext uri="{BB962C8B-B14F-4D97-AF65-F5344CB8AC3E}">
        <p14:creationId xmlns:p14="http://schemas.microsoft.com/office/powerpoint/2010/main" val="23217533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9779104-BC46-4155-BDF6-207B009CB93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BCCF15B-DD7A-4308-8074-CA9D2680AF97}" type="slidenum">
              <a:rPr lang="en-US" altLang="en-US"/>
              <a:pPr>
                <a:defRPr/>
              </a:pPr>
              <a:t>‹#›</a:t>
            </a:fld>
            <a:endParaRPr lang="en-US" altLang="en-US"/>
          </a:p>
        </p:txBody>
      </p:sp>
    </p:spTree>
    <p:extLst>
      <p:ext uri="{BB962C8B-B14F-4D97-AF65-F5344CB8AC3E}">
        <p14:creationId xmlns:p14="http://schemas.microsoft.com/office/powerpoint/2010/main" val="30053523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4A6D220-BA61-4A35-A731-ECDB4A4F4CB4}"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5D61B82-36FF-4834-8358-5094387BB9CE}" type="slidenum">
              <a:rPr lang="en-US" altLang="en-US"/>
              <a:pPr>
                <a:defRPr/>
              </a:pPr>
              <a:t>‹#›</a:t>
            </a:fld>
            <a:endParaRPr lang="en-US" altLang="en-US"/>
          </a:p>
        </p:txBody>
      </p:sp>
    </p:spTree>
    <p:extLst>
      <p:ext uri="{BB962C8B-B14F-4D97-AF65-F5344CB8AC3E}">
        <p14:creationId xmlns:p14="http://schemas.microsoft.com/office/powerpoint/2010/main" val="393009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1B5EE73-99AB-43CC-8BDD-F4F3A17F6E8B}"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D9E56668-F90F-499F-8D9C-0928740AE6D3}" type="slidenum">
              <a:rPr lang="en-US" altLang="en-US"/>
              <a:pPr>
                <a:defRPr/>
              </a:pPr>
              <a:t>‹#›</a:t>
            </a:fld>
            <a:endParaRPr lang="en-US" altLang="en-US"/>
          </a:p>
        </p:txBody>
      </p:sp>
    </p:spTree>
    <p:extLst>
      <p:ext uri="{BB962C8B-B14F-4D97-AF65-F5344CB8AC3E}">
        <p14:creationId xmlns:p14="http://schemas.microsoft.com/office/powerpoint/2010/main" val="20260033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6B751C3-DE6B-40E7-970D-D47E7326605E}"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DA4484C9-0C2A-4D70-83D2-8D4602F3AB2C}" type="slidenum">
              <a:rPr lang="en-US" altLang="en-US"/>
              <a:pPr>
                <a:defRPr/>
              </a:pPr>
              <a:t>‹#›</a:t>
            </a:fld>
            <a:endParaRPr lang="en-US" altLang="en-US"/>
          </a:p>
        </p:txBody>
      </p:sp>
    </p:spTree>
    <p:extLst>
      <p:ext uri="{BB962C8B-B14F-4D97-AF65-F5344CB8AC3E}">
        <p14:creationId xmlns:p14="http://schemas.microsoft.com/office/powerpoint/2010/main" val="3345751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828BB49-3A2F-4BDD-9EE4-09AAA9D7ED8B}"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41576A12-6647-4010-A6AE-E743617A994F}" type="slidenum">
              <a:rPr lang="en-US" altLang="en-US"/>
              <a:pPr>
                <a:defRPr/>
              </a:pPr>
              <a:t>‹#›</a:t>
            </a:fld>
            <a:endParaRPr lang="en-US" altLang="en-US"/>
          </a:p>
        </p:txBody>
      </p:sp>
    </p:spTree>
    <p:extLst>
      <p:ext uri="{BB962C8B-B14F-4D97-AF65-F5344CB8AC3E}">
        <p14:creationId xmlns:p14="http://schemas.microsoft.com/office/powerpoint/2010/main" val="15061152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FC13B4B-ADDC-4DAD-A3B3-1D576179E3A4}"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6F91D3F1-FDBE-49BA-9C30-9287259C14DA}" type="slidenum">
              <a:rPr lang="en-US" altLang="en-US"/>
              <a:pPr>
                <a:defRPr/>
              </a:pPr>
              <a:t>‹#›</a:t>
            </a:fld>
            <a:endParaRPr lang="en-US" altLang="en-US"/>
          </a:p>
        </p:txBody>
      </p:sp>
    </p:spTree>
    <p:extLst>
      <p:ext uri="{BB962C8B-B14F-4D97-AF65-F5344CB8AC3E}">
        <p14:creationId xmlns:p14="http://schemas.microsoft.com/office/powerpoint/2010/main" val="30430784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3AB8825-0113-4C6D-8E88-D9C933381117}"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540C8BA1-BDA9-40B6-80DF-71C842920454}" type="slidenum">
              <a:rPr lang="en-US" altLang="en-US"/>
              <a:pPr>
                <a:defRPr/>
              </a:pPr>
              <a:t>‹#›</a:t>
            </a:fld>
            <a:endParaRPr lang="en-US" altLang="en-US"/>
          </a:p>
        </p:txBody>
      </p:sp>
    </p:spTree>
    <p:extLst>
      <p:ext uri="{BB962C8B-B14F-4D97-AF65-F5344CB8AC3E}">
        <p14:creationId xmlns:p14="http://schemas.microsoft.com/office/powerpoint/2010/main" val="11694408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A1CE916-B5DE-4499-BBE0-5CE010A7E9D4}"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970C575A-1B6C-4B9E-AA4A-A189D8E754A1}" type="slidenum">
              <a:rPr lang="en-US" altLang="en-US"/>
              <a:pPr>
                <a:defRPr/>
              </a:pPr>
              <a:t>‹#›</a:t>
            </a:fld>
            <a:endParaRPr lang="en-US" altLang="en-US"/>
          </a:p>
        </p:txBody>
      </p:sp>
    </p:spTree>
    <p:extLst>
      <p:ext uri="{BB962C8B-B14F-4D97-AF65-F5344CB8AC3E}">
        <p14:creationId xmlns:p14="http://schemas.microsoft.com/office/powerpoint/2010/main" val="3236027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FC5B533-9673-4F6F-8633-3A7A88461F1A}"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263D141-00BA-45DA-845D-3583E8347626}" type="slidenum">
              <a:rPr lang="en-US" altLang="en-US"/>
              <a:pPr>
                <a:defRPr/>
              </a:pPr>
              <a:t>‹#›</a:t>
            </a:fld>
            <a:endParaRPr lang="en-US" altLang="en-US"/>
          </a:p>
        </p:txBody>
      </p:sp>
    </p:spTree>
    <p:extLst>
      <p:ext uri="{BB962C8B-B14F-4D97-AF65-F5344CB8AC3E}">
        <p14:creationId xmlns:p14="http://schemas.microsoft.com/office/powerpoint/2010/main" val="4967244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D3431BA-9DC6-4EDE-B96C-B179498998D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618B3EA-8B29-4940-9475-D67F9509E318}" type="slidenum">
              <a:rPr lang="en-US" altLang="en-US"/>
              <a:pPr>
                <a:defRPr/>
              </a:pPr>
              <a:t>‹#›</a:t>
            </a:fld>
            <a:endParaRPr lang="en-US" altLang="en-US"/>
          </a:p>
        </p:txBody>
      </p:sp>
    </p:spTree>
    <p:extLst>
      <p:ext uri="{BB962C8B-B14F-4D97-AF65-F5344CB8AC3E}">
        <p14:creationId xmlns:p14="http://schemas.microsoft.com/office/powerpoint/2010/main" val="32301661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FF52B99-9881-46F2-9969-0EF7CBD911F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1776C479-DF5E-4358-8935-CF69F7458838}" type="slidenum">
              <a:rPr lang="en-US" altLang="en-US"/>
              <a:pPr>
                <a:defRPr/>
              </a:pPr>
              <a:t>‹#›</a:t>
            </a:fld>
            <a:endParaRPr lang="en-US" altLang="en-US"/>
          </a:p>
        </p:txBody>
      </p:sp>
    </p:spTree>
    <p:extLst>
      <p:ext uri="{BB962C8B-B14F-4D97-AF65-F5344CB8AC3E}">
        <p14:creationId xmlns:p14="http://schemas.microsoft.com/office/powerpoint/2010/main" val="41867650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9F919C-D7CB-4D07-9662-25449A7C195E}"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3BB4E9F-E9AC-456B-BAE2-F8FFE712894C}" type="slidenum">
              <a:rPr lang="en-US" altLang="en-US"/>
              <a:pPr>
                <a:defRPr/>
              </a:pPr>
              <a:t>‹#›</a:t>
            </a:fld>
            <a:endParaRPr lang="en-US" altLang="en-US"/>
          </a:p>
        </p:txBody>
      </p:sp>
    </p:spTree>
    <p:extLst>
      <p:ext uri="{BB962C8B-B14F-4D97-AF65-F5344CB8AC3E}">
        <p14:creationId xmlns:p14="http://schemas.microsoft.com/office/powerpoint/2010/main" val="2351726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A30583-77F9-4C14-9918-CC0574E0DA0B}"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B2DA246E-F100-4DC2-8FC5-B84F59EB77F2}" type="slidenum">
              <a:rPr lang="en-US" altLang="en-US"/>
              <a:pPr>
                <a:defRPr/>
              </a:pPr>
              <a:t>‹#›</a:t>
            </a:fld>
            <a:endParaRPr lang="en-US" altLang="en-US"/>
          </a:p>
        </p:txBody>
      </p:sp>
    </p:spTree>
    <p:extLst>
      <p:ext uri="{BB962C8B-B14F-4D97-AF65-F5344CB8AC3E}">
        <p14:creationId xmlns:p14="http://schemas.microsoft.com/office/powerpoint/2010/main" val="273171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DF2F2AC-4F3C-4792-B5C2-E5C3FA8818BA}"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0FD9872-091F-4CB6-9EB3-AE3E382BFDF6}" type="slidenum">
              <a:rPr lang="en-US" altLang="en-US"/>
              <a:pPr>
                <a:defRPr/>
              </a:pPr>
              <a:t>‹#›</a:t>
            </a:fld>
            <a:endParaRPr lang="en-US" altLang="en-US"/>
          </a:p>
        </p:txBody>
      </p:sp>
    </p:spTree>
    <p:extLst>
      <p:ext uri="{BB962C8B-B14F-4D97-AF65-F5344CB8AC3E}">
        <p14:creationId xmlns:p14="http://schemas.microsoft.com/office/powerpoint/2010/main" val="36461544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01504CA-7C12-4214-B116-7918ACFDE96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33FBAC8-8795-41A6-B6E2-F57697DC3F28}" type="slidenum">
              <a:rPr lang="en-US" altLang="en-US"/>
              <a:pPr>
                <a:defRPr/>
              </a:pPr>
              <a:t>‹#›</a:t>
            </a:fld>
            <a:endParaRPr lang="en-US" altLang="en-US"/>
          </a:p>
        </p:txBody>
      </p:sp>
    </p:spTree>
    <p:extLst>
      <p:ext uri="{BB962C8B-B14F-4D97-AF65-F5344CB8AC3E}">
        <p14:creationId xmlns:p14="http://schemas.microsoft.com/office/powerpoint/2010/main" val="36828023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B42A95-FD68-4B50-865F-EC4B7E13070A}"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416CC26D-BA91-408C-AD25-7B811F1F9CA7}" type="slidenum">
              <a:rPr lang="en-US" altLang="en-US"/>
              <a:pPr>
                <a:defRPr/>
              </a:pPr>
              <a:t>‹#›</a:t>
            </a:fld>
            <a:endParaRPr lang="en-US" altLang="en-US"/>
          </a:p>
        </p:txBody>
      </p:sp>
    </p:spTree>
    <p:extLst>
      <p:ext uri="{BB962C8B-B14F-4D97-AF65-F5344CB8AC3E}">
        <p14:creationId xmlns:p14="http://schemas.microsoft.com/office/powerpoint/2010/main" val="39527087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239A0B-3CC0-479D-A0A4-0FBA045276D0}"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DFA1B924-52E7-4E8B-9795-9A3D71E6AA8C}" type="slidenum">
              <a:rPr lang="en-US" altLang="en-US"/>
              <a:pPr>
                <a:defRPr/>
              </a:pPr>
              <a:t>‹#›</a:t>
            </a:fld>
            <a:endParaRPr lang="en-US" altLang="en-US"/>
          </a:p>
        </p:txBody>
      </p:sp>
    </p:spTree>
    <p:extLst>
      <p:ext uri="{BB962C8B-B14F-4D97-AF65-F5344CB8AC3E}">
        <p14:creationId xmlns:p14="http://schemas.microsoft.com/office/powerpoint/2010/main" val="17440839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99E8DE0-197B-4FDF-A50B-55B8239B00E2}"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C44E74FB-82D7-4D77-85AD-A3921289E466}" type="slidenum">
              <a:rPr lang="en-US" altLang="en-US"/>
              <a:pPr>
                <a:defRPr/>
              </a:pPr>
              <a:t>‹#›</a:t>
            </a:fld>
            <a:endParaRPr lang="en-US" altLang="en-US"/>
          </a:p>
        </p:txBody>
      </p:sp>
    </p:spTree>
    <p:extLst>
      <p:ext uri="{BB962C8B-B14F-4D97-AF65-F5344CB8AC3E}">
        <p14:creationId xmlns:p14="http://schemas.microsoft.com/office/powerpoint/2010/main" val="20824223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4A4BEB-8FEF-4F81-9710-4BDE9E3EE64B}"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DFEFBAA8-6B7C-4E6B-8C31-02D2186D8D07}" type="slidenum">
              <a:rPr lang="en-US" altLang="en-US"/>
              <a:pPr>
                <a:defRPr/>
              </a:pPr>
              <a:t>‹#›</a:t>
            </a:fld>
            <a:endParaRPr lang="en-US" altLang="en-US"/>
          </a:p>
        </p:txBody>
      </p:sp>
    </p:spTree>
    <p:extLst>
      <p:ext uri="{BB962C8B-B14F-4D97-AF65-F5344CB8AC3E}">
        <p14:creationId xmlns:p14="http://schemas.microsoft.com/office/powerpoint/2010/main" val="12421916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42CC450-91C0-4C00-94CE-BBE6749DC99F}"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8E116B23-C277-4BEE-B3D0-F29DDA544390}" type="slidenum">
              <a:rPr lang="en-US" altLang="en-US"/>
              <a:pPr>
                <a:defRPr/>
              </a:pPr>
              <a:t>‹#›</a:t>
            </a:fld>
            <a:endParaRPr lang="en-US" altLang="en-US"/>
          </a:p>
        </p:txBody>
      </p:sp>
    </p:spTree>
    <p:extLst>
      <p:ext uri="{BB962C8B-B14F-4D97-AF65-F5344CB8AC3E}">
        <p14:creationId xmlns:p14="http://schemas.microsoft.com/office/powerpoint/2010/main" val="22904479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245693-B222-48CC-ABCE-9DE1173B65AD}"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44851EFF-0454-4FA6-9730-6BD6483971AD}" type="slidenum">
              <a:rPr lang="en-US" altLang="en-US"/>
              <a:pPr>
                <a:defRPr/>
              </a:pPr>
              <a:t>‹#›</a:t>
            </a:fld>
            <a:endParaRPr lang="en-US" altLang="en-US"/>
          </a:p>
        </p:txBody>
      </p:sp>
    </p:spTree>
    <p:extLst>
      <p:ext uri="{BB962C8B-B14F-4D97-AF65-F5344CB8AC3E}">
        <p14:creationId xmlns:p14="http://schemas.microsoft.com/office/powerpoint/2010/main" val="32373037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6DF4AB-CFC6-422A-B293-667E46342CC3}"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725E9A3-28A4-42E7-B99F-191D315D6CA5}" type="slidenum">
              <a:rPr lang="en-US" altLang="en-US"/>
              <a:pPr>
                <a:defRPr/>
              </a:pPr>
              <a:t>‹#›</a:t>
            </a:fld>
            <a:endParaRPr lang="en-US" altLang="en-US"/>
          </a:p>
        </p:txBody>
      </p:sp>
    </p:spTree>
    <p:extLst>
      <p:ext uri="{BB962C8B-B14F-4D97-AF65-F5344CB8AC3E}">
        <p14:creationId xmlns:p14="http://schemas.microsoft.com/office/powerpoint/2010/main" val="4013591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B5B263F-5C21-4089-AF25-30345ED240F5}"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18BB6149-D84A-45A6-80C3-184127486491}" type="slidenum">
              <a:rPr lang="en-US" altLang="en-US"/>
              <a:pPr>
                <a:defRPr/>
              </a:pPr>
              <a:t>‹#›</a:t>
            </a:fld>
            <a:endParaRPr lang="en-US" altLang="en-US"/>
          </a:p>
        </p:txBody>
      </p:sp>
    </p:spTree>
    <p:extLst>
      <p:ext uri="{BB962C8B-B14F-4D97-AF65-F5344CB8AC3E}">
        <p14:creationId xmlns:p14="http://schemas.microsoft.com/office/powerpoint/2010/main" val="263514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85A258-BBCD-4819-A5B2-008AAE8DD844}" type="slidenum">
              <a:rPr lang="en-US" altLang="en-US"/>
              <a:pPr>
                <a:defRPr/>
              </a:pPr>
              <a:t>‹#›</a:t>
            </a:fld>
            <a:endParaRPr lang="en-US" altLang="en-US"/>
          </a:p>
        </p:txBody>
      </p:sp>
    </p:spTree>
    <p:extLst>
      <p:ext uri="{BB962C8B-B14F-4D97-AF65-F5344CB8AC3E}">
        <p14:creationId xmlns:p14="http://schemas.microsoft.com/office/powerpoint/2010/main" val="329623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217689A-B884-4E31-905C-B156224849C3}"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D7AA05C1-E7C1-4D9F-8108-C4B3A060EF22}" type="slidenum">
              <a:rPr lang="en-US" altLang="en-US"/>
              <a:pPr>
                <a:defRPr/>
              </a:pPr>
              <a:t>‹#›</a:t>
            </a:fld>
            <a:endParaRPr lang="en-US" altLang="en-US"/>
          </a:p>
        </p:txBody>
      </p:sp>
    </p:spTree>
    <p:extLst>
      <p:ext uri="{BB962C8B-B14F-4D97-AF65-F5344CB8AC3E}">
        <p14:creationId xmlns:p14="http://schemas.microsoft.com/office/powerpoint/2010/main" val="1325661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497686-0DC6-4045-B2E3-6F8A597BED0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4B671B3-359C-4744-8A51-A4A1488B7D49}" type="slidenum">
              <a:rPr lang="en-US" altLang="en-US"/>
              <a:pPr>
                <a:defRPr/>
              </a:pPr>
              <a:t>‹#›</a:t>
            </a:fld>
            <a:endParaRPr lang="en-US" altLang="en-US"/>
          </a:p>
        </p:txBody>
      </p:sp>
    </p:spTree>
    <p:extLst>
      <p:ext uri="{BB962C8B-B14F-4D97-AF65-F5344CB8AC3E}">
        <p14:creationId xmlns:p14="http://schemas.microsoft.com/office/powerpoint/2010/main" val="209243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C45794-D722-4679-BE5F-1AB3B2898BCB}"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CD193228-85A6-4301-8A21-CC3591D1696F}" type="slidenum">
              <a:rPr lang="en-US" altLang="en-US"/>
              <a:pPr>
                <a:defRPr/>
              </a:pPr>
              <a:t>‹#›</a:t>
            </a:fld>
            <a:endParaRPr lang="en-US" altLang="en-US"/>
          </a:p>
        </p:txBody>
      </p:sp>
    </p:spTree>
    <p:extLst>
      <p:ext uri="{BB962C8B-B14F-4D97-AF65-F5344CB8AC3E}">
        <p14:creationId xmlns:p14="http://schemas.microsoft.com/office/powerpoint/2010/main" val="140977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7F0E7EC-17ED-4D15-9E3A-6BBDFEEE591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0EC5C43-92D6-4D08-A09F-C113EA651D88}" type="slidenum">
              <a:rPr lang="en-US" altLang="en-US"/>
              <a:pPr>
                <a:defRPr/>
              </a:pPr>
              <a:t>‹#›</a:t>
            </a:fld>
            <a:endParaRPr lang="en-US" altLang="en-US"/>
          </a:p>
        </p:txBody>
      </p:sp>
    </p:spTree>
    <p:extLst>
      <p:ext uri="{BB962C8B-B14F-4D97-AF65-F5344CB8AC3E}">
        <p14:creationId xmlns:p14="http://schemas.microsoft.com/office/powerpoint/2010/main" val="45339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F148292-C089-4786-A6C5-AB016200B585}"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75AA1F7-CA24-48DA-844F-DE47170B59E8}" type="slidenum">
              <a:rPr lang="en-US" altLang="en-US"/>
              <a:pPr>
                <a:defRPr/>
              </a:pPr>
              <a:t>‹#›</a:t>
            </a:fld>
            <a:endParaRPr lang="en-US" altLang="en-US"/>
          </a:p>
        </p:txBody>
      </p:sp>
    </p:spTree>
    <p:extLst>
      <p:ext uri="{BB962C8B-B14F-4D97-AF65-F5344CB8AC3E}">
        <p14:creationId xmlns:p14="http://schemas.microsoft.com/office/powerpoint/2010/main" val="402956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374F52-13A7-412B-A60F-A51961EC6B5C}"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4290623-1426-48CB-87A0-BFC71BF92472}" type="slidenum">
              <a:rPr lang="en-US" altLang="en-US"/>
              <a:pPr>
                <a:defRPr/>
              </a:pPr>
              <a:t>‹#›</a:t>
            </a:fld>
            <a:endParaRPr lang="en-US" altLang="en-US"/>
          </a:p>
        </p:txBody>
      </p:sp>
    </p:spTree>
    <p:extLst>
      <p:ext uri="{BB962C8B-B14F-4D97-AF65-F5344CB8AC3E}">
        <p14:creationId xmlns:p14="http://schemas.microsoft.com/office/powerpoint/2010/main" val="3250555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B079DD8-3797-406A-946C-E25F6110C951}"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B0E60BE-5796-4F10-89CE-ED77CC89F841}" type="slidenum">
              <a:rPr lang="en-US" altLang="en-US"/>
              <a:pPr>
                <a:defRPr/>
              </a:pPr>
              <a:t>‹#›</a:t>
            </a:fld>
            <a:endParaRPr lang="en-US" altLang="en-US"/>
          </a:p>
        </p:txBody>
      </p:sp>
    </p:spTree>
    <p:extLst>
      <p:ext uri="{BB962C8B-B14F-4D97-AF65-F5344CB8AC3E}">
        <p14:creationId xmlns:p14="http://schemas.microsoft.com/office/powerpoint/2010/main" val="82213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CA2406-E9B1-4337-876E-FE695A80F61C}"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D6C04599-BE93-4439-A591-D53F9DFD2574}" type="slidenum">
              <a:rPr lang="en-US" altLang="en-US"/>
              <a:pPr>
                <a:defRPr/>
              </a:pPr>
              <a:t>‹#›</a:t>
            </a:fld>
            <a:endParaRPr lang="en-US" altLang="en-US"/>
          </a:p>
        </p:txBody>
      </p:sp>
    </p:spTree>
    <p:extLst>
      <p:ext uri="{BB962C8B-B14F-4D97-AF65-F5344CB8AC3E}">
        <p14:creationId xmlns:p14="http://schemas.microsoft.com/office/powerpoint/2010/main" val="75238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0121615-0BEF-4E30-ADAA-84ADBB21810E}"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E1BEAB92-6FBA-4567-98DE-323CA3C594F0}" type="slidenum">
              <a:rPr lang="en-US" altLang="en-US"/>
              <a:pPr>
                <a:defRPr/>
              </a:pPr>
              <a:t>‹#›</a:t>
            </a:fld>
            <a:endParaRPr lang="en-US" altLang="en-US"/>
          </a:p>
        </p:txBody>
      </p:sp>
    </p:spTree>
    <p:extLst>
      <p:ext uri="{BB962C8B-B14F-4D97-AF65-F5344CB8AC3E}">
        <p14:creationId xmlns:p14="http://schemas.microsoft.com/office/powerpoint/2010/main" val="648608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D578CDC-8834-4BE8-8D07-F72D90FC6503}"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22267F5E-D33E-472E-9DDC-AFF8D9338500}" type="slidenum">
              <a:rPr lang="en-US" altLang="en-US"/>
              <a:pPr>
                <a:defRPr/>
              </a:pPr>
              <a:t>‹#›</a:t>
            </a:fld>
            <a:endParaRPr lang="en-US" altLang="en-US"/>
          </a:p>
        </p:txBody>
      </p:sp>
    </p:spTree>
    <p:extLst>
      <p:ext uri="{BB962C8B-B14F-4D97-AF65-F5344CB8AC3E}">
        <p14:creationId xmlns:p14="http://schemas.microsoft.com/office/powerpoint/2010/main" val="121423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7434E0-B07A-485F-9EDF-89FCABF5E841}" type="slidenum">
              <a:rPr lang="en-US" altLang="en-US"/>
              <a:pPr>
                <a:defRPr/>
              </a:pPr>
              <a:t>‹#›</a:t>
            </a:fld>
            <a:endParaRPr lang="en-US" altLang="en-US"/>
          </a:p>
        </p:txBody>
      </p:sp>
    </p:spTree>
    <p:extLst>
      <p:ext uri="{BB962C8B-B14F-4D97-AF65-F5344CB8AC3E}">
        <p14:creationId xmlns:p14="http://schemas.microsoft.com/office/powerpoint/2010/main" val="4046987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546AEBA-80E3-4527-B01C-9D1B7DFCEEB4}"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0718EEF5-01D3-4A0B-9244-199C68D1D4CC}" type="slidenum">
              <a:rPr lang="en-US" altLang="en-US"/>
              <a:pPr>
                <a:defRPr/>
              </a:pPr>
              <a:t>‹#›</a:t>
            </a:fld>
            <a:endParaRPr lang="en-US" altLang="en-US"/>
          </a:p>
        </p:txBody>
      </p:sp>
    </p:spTree>
    <p:extLst>
      <p:ext uri="{BB962C8B-B14F-4D97-AF65-F5344CB8AC3E}">
        <p14:creationId xmlns:p14="http://schemas.microsoft.com/office/powerpoint/2010/main" val="1295693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CB50A7-78F5-40A6-ADB6-53060DDA1445}"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98F34946-97DF-406C-9291-15FED6010DFA}" type="slidenum">
              <a:rPr lang="en-US" altLang="en-US"/>
              <a:pPr>
                <a:defRPr/>
              </a:pPr>
              <a:t>‹#›</a:t>
            </a:fld>
            <a:endParaRPr lang="en-US" altLang="en-US"/>
          </a:p>
        </p:txBody>
      </p:sp>
    </p:spTree>
    <p:extLst>
      <p:ext uri="{BB962C8B-B14F-4D97-AF65-F5344CB8AC3E}">
        <p14:creationId xmlns:p14="http://schemas.microsoft.com/office/powerpoint/2010/main" val="3609380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94416E-B38C-4659-82DD-849A0B0F8BD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D61928D-EEC4-4C34-85AC-F464C15DBEC1}" type="slidenum">
              <a:rPr lang="en-US" altLang="en-US"/>
              <a:pPr>
                <a:defRPr/>
              </a:pPr>
              <a:t>‹#›</a:t>
            </a:fld>
            <a:endParaRPr lang="en-US" altLang="en-US"/>
          </a:p>
        </p:txBody>
      </p:sp>
    </p:spTree>
    <p:extLst>
      <p:ext uri="{BB962C8B-B14F-4D97-AF65-F5344CB8AC3E}">
        <p14:creationId xmlns:p14="http://schemas.microsoft.com/office/powerpoint/2010/main" val="2532384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D6964D1-BC40-4D27-9650-C7502FE0FA98}"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DC79E125-C14E-4B69-84D6-CEF8DBBD25B9}" type="slidenum">
              <a:rPr lang="en-US" altLang="en-US"/>
              <a:pPr>
                <a:defRPr/>
              </a:pPr>
              <a:t>‹#›</a:t>
            </a:fld>
            <a:endParaRPr lang="en-US" altLang="en-US"/>
          </a:p>
        </p:txBody>
      </p:sp>
    </p:spTree>
    <p:extLst>
      <p:ext uri="{BB962C8B-B14F-4D97-AF65-F5344CB8AC3E}">
        <p14:creationId xmlns:p14="http://schemas.microsoft.com/office/powerpoint/2010/main" val="157456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72D784-466D-49AF-9664-5EBD09F3CF5A}"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65D28F0-9BA2-4587-B81C-DA5980E000D5}" type="slidenum">
              <a:rPr lang="en-US" altLang="en-US"/>
              <a:pPr>
                <a:defRPr/>
              </a:pPr>
              <a:t>‹#›</a:t>
            </a:fld>
            <a:endParaRPr lang="en-US" altLang="en-US"/>
          </a:p>
        </p:txBody>
      </p:sp>
    </p:spTree>
    <p:extLst>
      <p:ext uri="{BB962C8B-B14F-4D97-AF65-F5344CB8AC3E}">
        <p14:creationId xmlns:p14="http://schemas.microsoft.com/office/powerpoint/2010/main" val="3434404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DD4C7F6-1341-4FF1-867E-AA77EB067CD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CADA857-C93D-4818-B1EC-C8387DFF2A9C}" type="slidenum">
              <a:rPr lang="en-US" altLang="en-US"/>
              <a:pPr>
                <a:defRPr/>
              </a:pPr>
              <a:t>‹#›</a:t>
            </a:fld>
            <a:endParaRPr lang="en-US" altLang="en-US"/>
          </a:p>
        </p:txBody>
      </p:sp>
    </p:spTree>
    <p:extLst>
      <p:ext uri="{BB962C8B-B14F-4D97-AF65-F5344CB8AC3E}">
        <p14:creationId xmlns:p14="http://schemas.microsoft.com/office/powerpoint/2010/main" val="1591126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2D9F95-C63F-48B0-B50E-738E486AEA3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36AC51AE-ED8F-435C-A21A-4CD7977989C2}" type="slidenum">
              <a:rPr lang="en-US" altLang="en-US"/>
              <a:pPr>
                <a:defRPr/>
              </a:pPr>
              <a:t>‹#›</a:t>
            </a:fld>
            <a:endParaRPr lang="en-US" altLang="en-US"/>
          </a:p>
        </p:txBody>
      </p:sp>
    </p:spTree>
    <p:extLst>
      <p:ext uri="{BB962C8B-B14F-4D97-AF65-F5344CB8AC3E}">
        <p14:creationId xmlns:p14="http://schemas.microsoft.com/office/powerpoint/2010/main" val="121181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BCCBF47-A787-4E8D-A25F-A22BB51EE08D}"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E0E718F2-E7AF-40E0-9A25-0BE5C44853CC}" type="slidenum">
              <a:rPr lang="en-US" altLang="en-US"/>
              <a:pPr>
                <a:defRPr/>
              </a:pPr>
              <a:t>‹#›</a:t>
            </a:fld>
            <a:endParaRPr lang="en-US" altLang="en-US"/>
          </a:p>
        </p:txBody>
      </p:sp>
    </p:spTree>
    <p:extLst>
      <p:ext uri="{BB962C8B-B14F-4D97-AF65-F5344CB8AC3E}">
        <p14:creationId xmlns:p14="http://schemas.microsoft.com/office/powerpoint/2010/main" val="501155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386C120-83F0-4407-BEA1-133042C14AF2}"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158E001B-D300-4300-9CDC-335E544E246E}" type="slidenum">
              <a:rPr lang="en-US" altLang="en-US"/>
              <a:pPr>
                <a:defRPr/>
              </a:pPr>
              <a:t>‹#›</a:t>
            </a:fld>
            <a:endParaRPr lang="en-US" altLang="en-US"/>
          </a:p>
        </p:txBody>
      </p:sp>
    </p:spTree>
    <p:extLst>
      <p:ext uri="{BB962C8B-B14F-4D97-AF65-F5344CB8AC3E}">
        <p14:creationId xmlns:p14="http://schemas.microsoft.com/office/powerpoint/2010/main" val="336128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B648834-34B5-4BE3-AF01-29527C4F4DFD}"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8F128DAB-B56A-430E-B1C1-969E46368D2D}" type="slidenum">
              <a:rPr lang="en-US" altLang="en-US"/>
              <a:pPr>
                <a:defRPr/>
              </a:pPr>
              <a:t>‹#›</a:t>
            </a:fld>
            <a:endParaRPr lang="en-US" altLang="en-US"/>
          </a:p>
        </p:txBody>
      </p:sp>
    </p:spTree>
    <p:extLst>
      <p:ext uri="{BB962C8B-B14F-4D97-AF65-F5344CB8AC3E}">
        <p14:creationId xmlns:p14="http://schemas.microsoft.com/office/powerpoint/2010/main" val="27838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59C75C0-6BF2-4F92-8456-A52FDD3111E5}" type="slidenum">
              <a:rPr lang="en-US" altLang="en-US"/>
              <a:pPr>
                <a:defRPr/>
              </a:pPr>
              <a:t>‹#›</a:t>
            </a:fld>
            <a:endParaRPr lang="en-US" altLang="en-US"/>
          </a:p>
        </p:txBody>
      </p:sp>
    </p:spTree>
    <p:extLst>
      <p:ext uri="{BB962C8B-B14F-4D97-AF65-F5344CB8AC3E}">
        <p14:creationId xmlns:p14="http://schemas.microsoft.com/office/powerpoint/2010/main" val="3755934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D9BD6C-9961-47C9-86D1-1526BE1749CA}"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09A9CC38-2221-420F-8729-A9BDDFDF141F}" type="slidenum">
              <a:rPr lang="en-US" altLang="en-US"/>
              <a:pPr>
                <a:defRPr/>
              </a:pPr>
              <a:t>‹#›</a:t>
            </a:fld>
            <a:endParaRPr lang="en-US" altLang="en-US"/>
          </a:p>
        </p:txBody>
      </p:sp>
    </p:spTree>
    <p:extLst>
      <p:ext uri="{BB962C8B-B14F-4D97-AF65-F5344CB8AC3E}">
        <p14:creationId xmlns:p14="http://schemas.microsoft.com/office/powerpoint/2010/main" val="1408257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185AC7-F94E-4DE0-AF10-1964C463D6BF}"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E2EBE1CF-A1EE-4184-BBF0-717242D9E5D7}" type="slidenum">
              <a:rPr lang="en-US" altLang="en-US"/>
              <a:pPr>
                <a:defRPr/>
              </a:pPr>
              <a:t>‹#›</a:t>
            </a:fld>
            <a:endParaRPr lang="en-US" altLang="en-US"/>
          </a:p>
        </p:txBody>
      </p:sp>
    </p:spTree>
    <p:extLst>
      <p:ext uri="{BB962C8B-B14F-4D97-AF65-F5344CB8AC3E}">
        <p14:creationId xmlns:p14="http://schemas.microsoft.com/office/powerpoint/2010/main" val="354899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DE9DAA2-4C21-48CC-9B5E-AC5390A35CB7}"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6877B317-0262-408D-AD0E-DFFE993BF4FE}" type="slidenum">
              <a:rPr lang="en-US" altLang="en-US"/>
              <a:pPr>
                <a:defRPr/>
              </a:pPr>
              <a:t>‹#›</a:t>
            </a:fld>
            <a:endParaRPr lang="en-US" altLang="en-US"/>
          </a:p>
        </p:txBody>
      </p:sp>
    </p:spTree>
    <p:extLst>
      <p:ext uri="{BB962C8B-B14F-4D97-AF65-F5344CB8AC3E}">
        <p14:creationId xmlns:p14="http://schemas.microsoft.com/office/powerpoint/2010/main" val="8025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C924734-7AFE-42CE-9B35-5E43E6BAA46F}"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BE77ED1-B30D-4F42-AD72-94B4AED5E31C}" type="slidenum">
              <a:rPr lang="en-US" altLang="en-US"/>
              <a:pPr>
                <a:defRPr/>
              </a:pPr>
              <a:t>‹#›</a:t>
            </a:fld>
            <a:endParaRPr lang="en-US" altLang="en-US"/>
          </a:p>
        </p:txBody>
      </p:sp>
    </p:spTree>
    <p:extLst>
      <p:ext uri="{BB962C8B-B14F-4D97-AF65-F5344CB8AC3E}">
        <p14:creationId xmlns:p14="http://schemas.microsoft.com/office/powerpoint/2010/main" val="1612166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13A064E-ABF9-4034-B061-227423102F40}"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3D87F2D-FDB7-49A1-875E-C9AE26C0B76A}" type="slidenum">
              <a:rPr lang="en-US" altLang="en-US"/>
              <a:pPr>
                <a:defRPr/>
              </a:pPr>
              <a:t>‹#›</a:t>
            </a:fld>
            <a:endParaRPr lang="en-US" altLang="en-US"/>
          </a:p>
        </p:txBody>
      </p:sp>
    </p:spTree>
    <p:extLst>
      <p:ext uri="{BB962C8B-B14F-4D97-AF65-F5344CB8AC3E}">
        <p14:creationId xmlns:p14="http://schemas.microsoft.com/office/powerpoint/2010/main" val="4069200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C4BD669-53ED-4493-BBAB-8E50EE91AF8B}"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C575A7D-8DFE-4FBA-8B23-601D72C228B5}" type="slidenum">
              <a:rPr lang="en-US" altLang="en-US"/>
              <a:pPr>
                <a:defRPr/>
              </a:pPr>
              <a:t>‹#›</a:t>
            </a:fld>
            <a:endParaRPr lang="en-US" altLang="en-US"/>
          </a:p>
        </p:txBody>
      </p:sp>
    </p:spTree>
    <p:extLst>
      <p:ext uri="{BB962C8B-B14F-4D97-AF65-F5344CB8AC3E}">
        <p14:creationId xmlns:p14="http://schemas.microsoft.com/office/powerpoint/2010/main" val="1946507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87C78A2-50B1-40BF-8982-3F19BBAD37D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0D58A43-53FE-44EF-B3C5-21C2DA2F2DAB}" type="slidenum">
              <a:rPr lang="en-US" altLang="en-US"/>
              <a:pPr>
                <a:defRPr/>
              </a:pPr>
              <a:t>‹#›</a:t>
            </a:fld>
            <a:endParaRPr lang="en-US" altLang="en-US"/>
          </a:p>
        </p:txBody>
      </p:sp>
    </p:spTree>
    <p:extLst>
      <p:ext uri="{BB962C8B-B14F-4D97-AF65-F5344CB8AC3E}">
        <p14:creationId xmlns:p14="http://schemas.microsoft.com/office/powerpoint/2010/main" val="337932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8518766-2E84-44D3-8116-69DECAC549B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5F2626E-C24C-4753-A720-9F38530CCED0}" type="slidenum">
              <a:rPr lang="en-US" altLang="en-US"/>
              <a:pPr>
                <a:defRPr/>
              </a:pPr>
              <a:t>‹#›</a:t>
            </a:fld>
            <a:endParaRPr lang="en-US" altLang="en-US"/>
          </a:p>
        </p:txBody>
      </p:sp>
    </p:spTree>
    <p:extLst>
      <p:ext uri="{BB962C8B-B14F-4D97-AF65-F5344CB8AC3E}">
        <p14:creationId xmlns:p14="http://schemas.microsoft.com/office/powerpoint/2010/main" val="1892377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D81EEF5-4043-4030-97B3-0BC50E072C34}"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A8187F2B-AB4F-40AE-8A99-1BADFF09AB72}" type="slidenum">
              <a:rPr lang="en-US" altLang="en-US"/>
              <a:pPr>
                <a:defRPr/>
              </a:pPr>
              <a:t>‹#›</a:t>
            </a:fld>
            <a:endParaRPr lang="en-US" altLang="en-US"/>
          </a:p>
        </p:txBody>
      </p:sp>
    </p:spTree>
    <p:extLst>
      <p:ext uri="{BB962C8B-B14F-4D97-AF65-F5344CB8AC3E}">
        <p14:creationId xmlns:p14="http://schemas.microsoft.com/office/powerpoint/2010/main" val="1875376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423E9CD-0778-4EF2-BB44-99DD76CE95C4}"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FEB0DD1F-D0F1-4F43-9FAB-FD255A3AE6A8}" type="slidenum">
              <a:rPr lang="en-US" altLang="en-US"/>
              <a:pPr>
                <a:defRPr/>
              </a:pPr>
              <a:t>‹#›</a:t>
            </a:fld>
            <a:endParaRPr lang="en-US" altLang="en-US"/>
          </a:p>
        </p:txBody>
      </p:sp>
    </p:spTree>
    <p:extLst>
      <p:ext uri="{BB962C8B-B14F-4D97-AF65-F5344CB8AC3E}">
        <p14:creationId xmlns:p14="http://schemas.microsoft.com/office/powerpoint/2010/main" val="192310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80EF22D-5CE3-45A8-BE2E-34765F048776}" type="slidenum">
              <a:rPr lang="en-US" altLang="en-US"/>
              <a:pPr>
                <a:defRPr/>
              </a:pPr>
              <a:t>‹#›</a:t>
            </a:fld>
            <a:endParaRPr lang="en-US" altLang="en-US"/>
          </a:p>
        </p:txBody>
      </p:sp>
    </p:spTree>
    <p:extLst>
      <p:ext uri="{BB962C8B-B14F-4D97-AF65-F5344CB8AC3E}">
        <p14:creationId xmlns:p14="http://schemas.microsoft.com/office/powerpoint/2010/main" val="1863529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3DD8EF5-D6DC-434B-8AA0-DB55B8D71902}"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D917366F-2FA6-4E3D-83D3-01E1DD56ABE9}" type="slidenum">
              <a:rPr lang="en-US" altLang="en-US"/>
              <a:pPr>
                <a:defRPr/>
              </a:pPr>
              <a:t>‹#›</a:t>
            </a:fld>
            <a:endParaRPr lang="en-US" altLang="en-US"/>
          </a:p>
        </p:txBody>
      </p:sp>
    </p:spTree>
    <p:extLst>
      <p:ext uri="{BB962C8B-B14F-4D97-AF65-F5344CB8AC3E}">
        <p14:creationId xmlns:p14="http://schemas.microsoft.com/office/powerpoint/2010/main" val="3851293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F0AE5A-B4D5-4DDA-8E29-C2769655B831}"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564A5337-14EA-4E1D-930D-8E15CA7ACFFC}" type="slidenum">
              <a:rPr lang="en-US" altLang="en-US"/>
              <a:pPr>
                <a:defRPr/>
              </a:pPr>
              <a:t>‹#›</a:t>
            </a:fld>
            <a:endParaRPr lang="en-US" altLang="en-US"/>
          </a:p>
        </p:txBody>
      </p:sp>
    </p:spTree>
    <p:extLst>
      <p:ext uri="{BB962C8B-B14F-4D97-AF65-F5344CB8AC3E}">
        <p14:creationId xmlns:p14="http://schemas.microsoft.com/office/powerpoint/2010/main" val="36390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9EAE6C9-4C3A-48F8-A357-2A52B14CCCC2}"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1B425CC-CB09-4F0A-9C49-5CCA27136A2E}" type="slidenum">
              <a:rPr lang="en-US" altLang="en-US"/>
              <a:pPr>
                <a:defRPr/>
              </a:pPr>
              <a:t>‹#›</a:t>
            </a:fld>
            <a:endParaRPr lang="en-US" altLang="en-US"/>
          </a:p>
        </p:txBody>
      </p:sp>
    </p:spTree>
    <p:extLst>
      <p:ext uri="{BB962C8B-B14F-4D97-AF65-F5344CB8AC3E}">
        <p14:creationId xmlns:p14="http://schemas.microsoft.com/office/powerpoint/2010/main" val="1506356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B2C54B3-6494-4B74-966D-0840B03F29B9}"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A075E9EE-78F7-466F-A213-4BCB0E1F55DC}" type="slidenum">
              <a:rPr lang="en-US" altLang="en-US"/>
              <a:pPr>
                <a:defRPr/>
              </a:pPr>
              <a:t>‹#›</a:t>
            </a:fld>
            <a:endParaRPr lang="en-US" altLang="en-US"/>
          </a:p>
        </p:txBody>
      </p:sp>
    </p:spTree>
    <p:extLst>
      <p:ext uri="{BB962C8B-B14F-4D97-AF65-F5344CB8AC3E}">
        <p14:creationId xmlns:p14="http://schemas.microsoft.com/office/powerpoint/2010/main" val="1934805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5D26BA9-39AA-4C07-9F74-E727120A2E2E}"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BD8996F-7FA4-43D7-BBB5-03373FAA4345}" type="slidenum">
              <a:rPr lang="en-US" altLang="en-US"/>
              <a:pPr>
                <a:defRPr/>
              </a:pPr>
              <a:t>‹#›</a:t>
            </a:fld>
            <a:endParaRPr lang="en-US" altLang="en-US"/>
          </a:p>
        </p:txBody>
      </p:sp>
    </p:spTree>
    <p:extLst>
      <p:ext uri="{BB962C8B-B14F-4D97-AF65-F5344CB8AC3E}">
        <p14:creationId xmlns:p14="http://schemas.microsoft.com/office/powerpoint/2010/main" val="1798468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87AC56-619A-484B-B16E-7B58D68770FF}"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18CC95A-7E01-4AF3-BDEC-AC35B004304D}" type="slidenum">
              <a:rPr lang="en-US" altLang="en-US"/>
              <a:pPr>
                <a:defRPr/>
              </a:pPr>
              <a:t>‹#›</a:t>
            </a:fld>
            <a:endParaRPr lang="en-US" altLang="en-US"/>
          </a:p>
        </p:txBody>
      </p:sp>
    </p:spTree>
    <p:extLst>
      <p:ext uri="{BB962C8B-B14F-4D97-AF65-F5344CB8AC3E}">
        <p14:creationId xmlns:p14="http://schemas.microsoft.com/office/powerpoint/2010/main" val="1963966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1839DB3-ED05-412F-A455-3892C6D7B01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8C9E8661-CA53-4C14-81A0-6E89C1BCAA14}" type="slidenum">
              <a:rPr lang="en-US" altLang="en-US"/>
              <a:pPr>
                <a:defRPr/>
              </a:pPr>
              <a:t>‹#›</a:t>
            </a:fld>
            <a:endParaRPr lang="en-US" altLang="en-US"/>
          </a:p>
        </p:txBody>
      </p:sp>
    </p:spTree>
    <p:extLst>
      <p:ext uri="{BB962C8B-B14F-4D97-AF65-F5344CB8AC3E}">
        <p14:creationId xmlns:p14="http://schemas.microsoft.com/office/powerpoint/2010/main" val="17818588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2F29BB4-7DFE-44AE-9DFF-DE6987DA0AC2}"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A0F2A7ED-FD05-4FE1-8738-BE35B7C4CD6B}" type="slidenum">
              <a:rPr lang="en-US" altLang="en-US"/>
              <a:pPr>
                <a:defRPr/>
              </a:pPr>
              <a:t>‹#›</a:t>
            </a:fld>
            <a:endParaRPr lang="en-US" altLang="en-US"/>
          </a:p>
        </p:txBody>
      </p:sp>
    </p:spTree>
    <p:extLst>
      <p:ext uri="{BB962C8B-B14F-4D97-AF65-F5344CB8AC3E}">
        <p14:creationId xmlns:p14="http://schemas.microsoft.com/office/powerpoint/2010/main" val="38285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B189BF6-BD59-4D98-9B4F-E1F38A8B4904}"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B04736C-B986-4F01-BC64-18B579C23CAF}" type="slidenum">
              <a:rPr lang="en-US" altLang="en-US"/>
              <a:pPr>
                <a:defRPr/>
              </a:pPr>
              <a:t>‹#›</a:t>
            </a:fld>
            <a:endParaRPr lang="en-US" altLang="en-US"/>
          </a:p>
        </p:txBody>
      </p:sp>
    </p:spTree>
    <p:extLst>
      <p:ext uri="{BB962C8B-B14F-4D97-AF65-F5344CB8AC3E}">
        <p14:creationId xmlns:p14="http://schemas.microsoft.com/office/powerpoint/2010/main" val="142445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98FA320-9163-465A-98A1-50703986C37C}"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34F4EB05-D0D6-4A63-8901-481029C8F249}" type="slidenum">
              <a:rPr lang="en-US" altLang="en-US"/>
              <a:pPr>
                <a:defRPr/>
              </a:pPr>
              <a:t>‹#›</a:t>
            </a:fld>
            <a:endParaRPr lang="en-US" altLang="en-US"/>
          </a:p>
        </p:txBody>
      </p:sp>
    </p:spTree>
    <p:extLst>
      <p:ext uri="{BB962C8B-B14F-4D97-AF65-F5344CB8AC3E}">
        <p14:creationId xmlns:p14="http://schemas.microsoft.com/office/powerpoint/2010/main" val="263587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87522EC-EE20-472D-9682-070B06ED1128}" type="slidenum">
              <a:rPr lang="en-US" altLang="en-US"/>
              <a:pPr>
                <a:defRPr/>
              </a:pPr>
              <a:t>‹#›</a:t>
            </a:fld>
            <a:endParaRPr lang="en-US" altLang="en-US"/>
          </a:p>
        </p:txBody>
      </p:sp>
    </p:spTree>
    <p:extLst>
      <p:ext uri="{BB962C8B-B14F-4D97-AF65-F5344CB8AC3E}">
        <p14:creationId xmlns:p14="http://schemas.microsoft.com/office/powerpoint/2010/main" val="1956830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A25FAEE-472E-4F46-B16E-559B6EA7CCE8}"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79D22CEC-132C-4FE3-BE01-4A56EB1A54FC}" type="slidenum">
              <a:rPr lang="en-US" altLang="en-US"/>
              <a:pPr>
                <a:defRPr/>
              </a:pPr>
              <a:t>‹#›</a:t>
            </a:fld>
            <a:endParaRPr lang="en-US" altLang="en-US"/>
          </a:p>
        </p:txBody>
      </p:sp>
    </p:spTree>
    <p:extLst>
      <p:ext uri="{BB962C8B-B14F-4D97-AF65-F5344CB8AC3E}">
        <p14:creationId xmlns:p14="http://schemas.microsoft.com/office/powerpoint/2010/main" val="34167547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71C1D62-E9DE-447E-B068-B53BB9E85A08}"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9292D97D-4B02-4765-A177-0BC5D6DF2FEC}" type="slidenum">
              <a:rPr lang="en-US" altLang="en-US"/>
              <a:pPr>
                <a:defRPr/>
              </a:pPr>
              <a:t>‹#›</a:t>
            </a:fld>
            <a:endParaRPr lang="en-US" altLang="en-US"/>
          </a:p>
        </p:txBody>
      </p:sp>
    </p:spTree>
    <p:extLst>
      <p:ext uri="{BB962C8B-B14F-4D97-AF65-F5344CB8AC3E}">
        <p14:creationId xmlns:p14="http://schemas.microsoft.com/office/powerpoint/2010/main" val="4244953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EB4CC64-F7BC-4565-ADA8-7F7970729DDA}"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C2AACBE0-7925-479F-BBA2-60830F146E36}" type="slidenum">
              <a:rPr lang="en-US" altLang="en-US"/>
              <a:pPr>
                <a:defRPr/>
              </a:pPr>
              <a:t>‹#›</a:t>
            </a:fld>
            <a:endParaRPr lang="en-US" altLang="en-US"/>
          </a:p>
        </p:txBody>
      </p:sp>
    </p:spTree>
    <p:extLst>
      <p:ext uri="{BB962C8B-B14F-4D97-AF65-F5344CB8AC3E}">
        <p14:creationId xmlns:p14="http://schemas.microsoft.com/office/powerpoint/2010/main" val="2894942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A504B2-D5DF-4A11-906F-42618B92E383}"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8A6DD849-17CB-4BE0-929F-02DEA052818B}" type="slidenum">
              <a:rPr lang="en-US" altLang="en-US"/>
              <a:pPr>
                <a:defRPr/>
              </a:pPr>
              <a:t>‹#›</a:t>
            </a:fld>
            <a:endParaRPr lang="en-US" altLang="en-US"/>
          </a:p>
        </p:txBody>
      </p:sp>
    </p:spTree>
    <p:extLst>
      <p:ext uri="{BB962C8B-B14F-4D97-AF65-F5344CB8AC3E}">
        <p14:creationId xmlns:p14="http://schemas.microsoft.com/office/powerpoint/2010/main" val="37548863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DDFD779-90C8-4804-8D47-16EFCD8F20F0}"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9CD7AF95-FFF7-4D5E-A7BE-B9320B0FE985}" type="slidenum">
              <a:rPr lang="en-US" altLang="en-US"/>
              <a:pPr>
                <a:defRPr/>
              </a:pPr>
              <a:t>‹#›</a:t>
            </a:fld>
            <a:endParaRPr lang="en-US" altLang="en-US"/>
          </a:p>
        </p:txBody>
      </p:sp>
    </p:spTree>
    <p:extLst>
      <p:ext uri="{BB962C8B-B14F-4D97-AF65-F5344CB8AC3E}">
        <p14:creationId xmlns:p14="http://schemas.microsoft.com/office/powerpoint/2010/main" val="2174725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AEF5D46-01DE-4451-A7DD-8DE0DE348936}"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CD102FC-676B-4855-9214-3CB650F79735}" type="slidenum">
              <a:rPr lang="en-US" altLang="en-US"/>
              <a:pPr>
                <a:defRPr/>
              </a:pPr>
              <a:t>‹#›</a:t>
            </a:fld>
            <a:endParaRPr lang="en-US" altLang="en-US"/>
          </a:p>
        </p:txBody>
      </p:sp>
    </p:spTree>
    <p:extLst>
      <p:ext uri="{BB962C8B-B14F-4D97-AF65-F5344CB8AC3E}">
        <p14:creationId xmlns:p14="http://schemas.microsoft.com/office/powerpoint/2010/main" val="334034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940A261-72C1-4067-B68E-C04C1D21AE5F}"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2002DCF-E877-40A2-B0AC-F2CCB255DE41}" type="slidenum">
              <a:rPr lang="en-US" altLang="en-US"/>
              <a:pPr>
                <a:defRPr/>
              </a:pPr>
              <a:t>‹#›</a:t>
            </a:fld>
            <a:endParaRPr lang="en-US" altLang="en-US"/>
          </a:p>
        </p:txBody>
      </p:sp>
    </p:spTree>
    <p:extLst>
      <p:ext uri="{BB962C8B-B14F-4D97-AF65-F5344CB8AC3E}">
        <p14:creationId xmlns:p14="http://schemas.microsoft.com/office/powerpoint/2010/main" val="1662035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D9DCB3E-1F98-4420-BCF7-B3EF7D4DB619}"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DBEBAB9B-4269-4412-AE45-F6BDBFE4DEB2}" type="slidenum">
              <a:rPr lang="en-US" altLang="en-US"/>
              <a:pPr>
                <a:defRPr/>
              </a:pPr>
              <a:t>‹#›</a:t>
            </a:fld>
            <a:endParaRPr lang="en-US" altLang="en-US"/>
          </a:p>
        </p:txBody>
      </p:sp>
    </p:spTree>
    <p:extLst>
      <p:ext uri="{BB962C8B-B14F-4D97-AF65-F5344CB8AC3E}">
        <p14:creationId xmlns:p14="http://schemas.microsoft.com/office/powerpoint/2010/main" val="2797212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EFB4635-D59F-4D8B-85A4-7DA112678E8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3E3FFE06-7FD2-4D1D-9DA4-EDB5F64C6328}" type="slidenum">
              <a:rPr lang="en-US" altLang="en-US"/>
              <a:pPr>
                <a:defRPr/>
              </a:pPr>
              <a:t>‹#›</a:t>
            </a:fld>
            <a:endParaRPr lang="en-US" altLang="en-US"/>
          </a:p>
        </p:txBody>
      </p:sp>
    </p:spTree>
    <p:extLst>
      <p:ext uri="{BB962C8B-B14F-4D97-AF65-F5344CB8AC3E}">
        <p14:creationId xmlns:p14="http://schemas.microsoft.com/office/powerpoint/2010/main" val="373270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4DEDE66-92B5-4453-B51F-8B9197C6B40D}"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C862C5B-9D70-4980-ABED-FB52ECF430D9}" type="slidenum">
              <a:rPr lang="en-US" altLang="en-US"/>
              <a:pPr>
                <a:defRPr/>
              </a:pPr>
              <a:t>‹#›</a:t>
            </a:fld>
            <a:endParaRPr lang="en-US" altLang="en-US"/>
          </a:p>
        </p:txBody>
      </p:sp>
    </p:spTree>
    <p:extLst>
      <p:ext uri="{BB962C8B-B14F-4D97-AF65-F5344CB8AC3E}">
        <p14:creationId xmlns:p14="http://schemas.microsoft.com/office/powerpoint/2010/main" val="39111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89D847B-061A-4338-8116-A52143E4F443}" type="slidenum">
              <a:rPr lang="en-US" altLang="en-US"/>
              <a:pPr>
                <a:defRPr/>
              </a:pPr>
              <a:t>‹#›</a:t>
            </a:fld>
            <a:endParaRPr lang="en-US" altLang="en-US"/>
          </a:p>
        </p:txBody>
      </p:sp>
    </p:spTree>
    <p:extLst>
      <p:ext uri="{BB962C8B-B14F-4D97-AF65-F5344CB8AC3E}">
        <p14:creationId xmlns:p14="http://schemas.microsoft.com/office/powerpoint/2010/main" val="4573750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B0B17C0-36F3-45E3-B60A-28E68B0C2C85}"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4F86A2FC-7017-42E8-B140-5C2FC06D9834}" type="slidenum">
              <a:rPr lang="en-US" altLang="en-US"/>
              <a:pPr>
                <a:defRPr/>
              </a:pPr>
              <a:t>‹#›</a:t>
            </a:fld>
            <a:endParaRPr lang="en-US" altLang="en-US"/>
          </a:p>
        </p:txBody>
      </p:sp>
    </p:spTree>
    <p:extLst>
      <p:ext uri="{BB962C8B-B14F-4D97-AF65-F5344CB8AC3E}">
        <p14:creationId xmlns:p14="http://schemas.microsoft.com/office/powerpoint/2010/main" val="1290392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44F8E99-B5F5-40DC-B5A1-0D0F22123CA8}"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D70F9306-8EC7-4E09-ABA7-2040EBBDCFB9}" type="slidenum">
              <a:rPr lang="en-US" altLang="en-US"/>
              <a:pPr>
                <a:defRPr/>
              </a:pPr>
              <a:t>‹#›</a:t>
            </a:fld>
            <a:endParaRPr lang="en-US" altLang="en-US"/>
          </a:p>
        </p:txBody>
      </p:sp>
    </p:spTree>
    <p:extLst>
      <p:ext uri="{BB962C8B-B14F-4D97-AF65-F5344CB8AC3E}">
        <p14:creationId xmlns:p14="http://schemas.microsoft.com/office/powerpoint/2010/main" val="3929450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EDC9D66-26AF-4339-A82E-B9CB7B35BF6B}"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373B28A6-39CB-4ABC-BC38-8DC592E85DAD}" type="slidenum">
              <a:rPr lang="en-US" altLang="en-US"/>
              <a:pPr>
                <a:defRPr/>
              </a:pPr>
              <a:t>‹#›</a:t>
            </a:fld>
            <a:endParaRPr lang="en-US" altLang="en-US"/>
          </a:p>
        </p:txBody>
      </p:sp>
    </p:spTree>
    <p:extLst>
      <p:ext uri="{BB962C8B-B14F-4D97-AF65-F5344CB8AC3E}">
        <p14:creationId xmlns:p14="http://schemas.microsoft.com/office/powerpoint/2010/main" val="228826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9A86B0-391F-4BA3-B5C8-4EA6275592D8}"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88BB1805-192A-4852-84B8-A96E64006655}" type="slidenum">
              <a:rPr lang="en-US" altLang="en-US"/>
              <a:pPr>
                <a:defRPr/>
              </a:pPr>
              <a:t>‹#›</a:t>
            </a:fld>
            <a:endParaRPr lang="en-US" altLang="en-US"/>
          </a:p>
        </p:txBody>
      </p:sp>
    </p:spTree>
    <p:extLst>
      <p:ext uri="{BB962C8B-B14F-4D97-AF65-F5344CB8AC3E}">
        <p14:creationId xmlns:p14="http://schemas.microsoft.com/office/powerpoint/2010/main" val="37624357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5632E6A-EC14-4F17-B033-C94F32F531CB}"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726E843E-513B-493C-87BD-601BA346F861}" type="slidenum">
              <a:rPr lang="en-US" altLang="en-US"/>
              <a:pPr>
                <a:defRPr/>
              </a:pPr>
              <a:t>‹#›</a:t>
            </a:fld>
            <a:endParaRPr lang="en-US" altLang="en-US"/>
          </a:p>
        </p:txBody>
      </p:sp>
    </p:spTree>
    <p:extLst>
      <p:ext uri="{BB962C8B-B14F-4D97-AF65-F5344CB8AC3E}">
        <p14:creationId xmlns:p14="http://schemas.microsoft.com/office/powerpoint/2010/main" val="2881273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8F2814D-96A7-4B12-BBF9-09DE376B1297}"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69B4F34A-7A2A-40CA-9132-E6014AC68A0B}" type="slidenum">
              <a:rPr lang="en-US" altLang="en-US"/>
              <a:pPr>
                <a:defRPr/>
              </a:pPr>
              <a:t>‹#›</a:t>
            </a:fld>
            <a:endParaRPr lang="en-US" altLang="en-US"/>
          </a:p>
        </p:txBody>
      </p:sp>
    </p:spTree>
    <p:extLst>
      <p:ext uri="{BB962C8B-B14F-4D97-AF65-F5344CB8AC3E}">
        <p14:creationId xmlns:p14="http://schemas.microsoft.com/office/powerpoint/2010/main" val="2438309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4289B5-0921-46CA-9A7C-9A7D09037580}"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4DC7FEC1-08EF-4A08-9103-C6ABBA85E3CB}" type="slidenum">
              <a:rPr lang="en-US" altLang="en-US"/>
              <a:pPr>
                <a:defRPr/>
              </a:pPr>
              <a:t>‹#›</a:t>
            </a:fld>
            <a:endParaRPr lang="en-US" altLang="en-US"/>
          </a:p>
        </p:txBody>
      </p:sp>
    </p:spTree>
    <p:extLst>
      <p:ext uri="{BB962C8B-B14F-4D97-AF65-F5344CB8AC3E}">
        <p14:creationId xmlns:p14="http://schemas.microsoft.com/office/powerpoint/2010/main" val="1253702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17ECAD2-5AF5-42FB-9586-9527AD259ED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89AFF040-657B-46CF-BEF5-BB1215AA81DD}" type="slidenum">
              <a:rPr lang="en-US" altLang="en-US"/>
              <a:pPr>
                <a:defRPr/>
              </a:pPr>
              <a:t>‹#›</a:t>
            </a:fld>
            <a:endParaRPr lang="en-US" altLang="en-US"/>
          </a:p>
        </p:txBody>
      </p:sp>
    </p:spTree>
    <p:extLst>
      <p:ext uri="{BB962C8B-B14F-4D97-AF65-F5344CB8AC3E}">
        <p14:creationId xmlns:p14="http://schemas.microsoft.com/office/powerpoint/2010/main" val="66059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5E000CE-1079-4774-B9A1-3DA4756C30DA}"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37F42CFA-8B88-43B4-BA4C-9A309487B30D}" type="slidenum">
              <a:rPr lang="en-US" altLang="en-US"/>
              <a:pPr>
                <a:defRPr/>
              </a:pPr>
              <a:t>‹#›</a:t>
            </a:fld>
            <a:endParaRPr lang="en-US" altLang="en-US"/>
          </a:p>
        </p:txBody>
      </p:sp>
    </p:spTree>
    <p:extLst>
      <p:ext uri="{BB962C8B-B14F-4D97-AF65-F5344CB8AC3E}">
        <p14:creationId xmlns:p14="http://schemas.microsoft.com/office/powerpoint/2010/main" val="15590810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F244BC-45E7-4DEE-97D8-BAA81BDFF724}"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1D8989D-08D6-4EF4-AA9F-759EA5B6A21F}" type="slidenum">
              <a:rPr lang="en-US" altLang="en-US"/>
              <a:pPr>
                <a:defRPr/>
              </a:pPr>
              <a:t>‹#›</a:t>
            </a:fld>
            <a:endParaRPr lang="en-US" altLang="en-US"/>
          </a:p>
        </p:txBody>
      </p:sp>
    </p:spTree>
    <p:extLst>
      <p:ext uri="{BB962C8B-B14F-4D97-AF65-F5344CB8AC3E}">
        <p14:creationId xmlns:p14="http://schemas.microsoft.com/office/powerpoint/2010/main" val="152559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AE2AA4-CA70-4ED9-B7A5-876F8666083D}" type="slidenum">
              <a:rPr lang="en-US" altLang="en-US"/>
              <a:pPr>
                <a:defRPr/>
              </a:pPr>
              <a:t>‹#›</a:t>
            </a:fld>
            <a:endParaRPr lang="en-US" altLang="en-US"/>
          </a:p>
        </p:txBody>
      </p:sp>
    </p:spTree>
    <p:extLst>
      <p:ext uri="{BB962C8B-B14F-4D97-AF65-F5344CB8AC3E}">
        <p14:creationId xmlns:p14="http://schemas.microsoft.com/office/powerpoint/2010/main" val="1960651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F0F1C32-0DD7-4841-99B2-F03B2C7BF020}"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A8C1C9D-AF5B-4B2B-A0F9-A50AA30BC45A}" type="slidenum">
              <a:rPr lang="en-US" altLang="en-US"/>
              <a:pPr>
                <a:defRPr/>
              </a:pPr>
              <a:t>‹#›</a:t>
            </a:fld>
            <a:endParaRPr lang="en-US" altLang="en-US"/>
          </a:p>
        </p:txBody>
      </p:sp>
    </p:spTree>
    <p:extLst>
      <p:ext uri="{BB962C8B-B14F-4D97-AF65-F5344CB8AC3E}">
        <p14:creationId xmlns:p14="http://schemas.microsoft.com/office/powerpoint/2010/main" val="3747258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3D8226-0D79-4030-A25E-42D65652FC7D}"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1ED738AA-7FF1-41C3-9F28-EABFB961D537}" type="slidenum">
              <a:rPr lang="en-US" altLang="en-US"/>
              <a:pPr>
                <a:defRPr/>
              </a:pPr>
              <a:t>‹#›</a:t>
            </a:fld>
            <a:endParaRPr lang="en-US" altLang="en-US"/>
          </a:p>
        </p:txBody>
      </p:sp>
    </p:spTree>
    <p:extLst>
      <p:ext uri="{BB962C8B-B14F-4D97-AF65-F5344CB8AC3E}">
        <p14:creationId xmlns:p14="http://schemas.microsoft.com/office/powerpoint/2010/main" val="446976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3E5545D-F281-4775-9AAF-25A95BC68F13}"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773DEAB6-6C09-4B37-902C-315986E98241}" type="slidenum">
              <a:rPr lang="en-US" altLang="en-US"/>
              <a:pPr>
                <a:defRPr/>
              </a:pPr>
              <a:t>‹#›</a:t>
            </a:fld>
            <a:endParaRPr lang="en-US" altLang="en-US"/>
          </a:p>
        </p:txBody>
      </p:sp>
    </p:spTree>
    <p:extLst>
      <p:ext uri="{BB962C8B-B14F-4D97-AF65-F5344CB8AC3E}">
        <p14:creationId xmlns:p14="http://schemas.microsoft.com/office/powerpoint/2010/main" val="2859456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367EEFA-1876-4659-B241-6D1FCC3EF598}"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A68DB649-9737-4D44-9AA9-F592CFAE87A9}" type="slidenum">
              <a:rPr lang="en-US" altLang="en-US"/>
              <a:pPr>
                <a:defRPr/>
              </a:pPr>
              <a:t>‹#›</a:t>
            </a:fld>
            <a:endParaRPr lang="en-US" altLang="en-US"/>
          </a:p>
        </p:txBody>
      </p:sp>
    </p:spTree>
    <p:extLst>
      <p:ext uri="{BB962C8B-B14F-4D97-AF65-F5344CB8AC3E}">
        <p14:creationId xmlns:p14="http://schemas.microsoft.com/office/powerpoint/2010/main" val="830196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5B467B2-5645-4ECA-A024-B940054EB0CF}"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46A02A47-37F1-431A-B3A9-5F5E60BC234D}" type="slidenum">
              <a:rPr lang="en-US" altLang="en-US"/>
              <a:pPr>
                <a:defRPr/>
              </a:pPr>
              <a:t>‹#›</a:t>
            </a:fld>
            <a:endParaRPr lang="en-US" altLang="en-US"/>
          </a:p>
        </p:txBody>
      </p:sp>
    </p:spTree>
    <p:extLst>
      <p:ext uri="{BB962C8B-B14F-4D97-AF65-F5344CB8AC3E}">
        <p14:creationId xmlns:p14="http://schemas.microsoft.com/office/powerpoint/2010/main" val="33939831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C0DE571-E854-4094-92F0-92AAB6DF7CCE}"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004A32A-993E-4C9B-9281-588AB9BFEAB5}" type="slidenum">
              <a:rPr lang="en-US" altLang="en-US"/>
              <a:pPr>
                <a:defRPr/>
              </a:pPr>
              <a:t>‹#›</a:t>
            </a:fld>
            <a:endParaRPr lang="en-US" altLang="en-US"/>
          </a:p>
        </p:txBody>
      </p:sp>
    </p:spTree>
    <p:extLst>
      <p:ext uri="{BB962C8B-B14F-4D97-AF65-F5344CB8AC3E}">
        <p14:creationId xmlns:p14="http://schemas.microsoft.com/office/powerpoint/2010/main" val="42906803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E661630-4A27-4DD3-86DC-E51128979021}"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572E327F-2BE4-4D20-AED9-241978EDFEEC}" type="slidenum">
              <a:rPr lang="en-US" altLang="en-US"/>
              <a:pPr>
                <a:defRPr/>
              </a:pPr>
              <a:t>‹#›</a:t>
            </a:fld>
            <a:endParaRPr lang="en-US" altLang="en-US"/>
          </a:p>
        </p:txBody>
      </p:sp>
    </p:spTree>
    <p:extLst>
      <p:ext uri="{BB962C8B-B14F-4D97-AF65-F5344CB8AC3E}">
        <p14:creationId xmlns:p14="http://schemas.microsoft.com/office/powerpoint/2010/main" val="3623069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7F6FFF0-F0E2-4EBD-8DF9-1B58D1E3AADC}"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84B8ED90-8524-4F1F-B119-AC3DC8AFD074}" type="slidenum">
              <a:rPr lang="en-US" altLang="en-US"/>
              <a:pPr>
                <a:defRPr/>
              </a:pPr>
              <a:t>‹#›</a:t>
            </a:fld>
            <a:endParaRPr lang="en-US" altLang="en-US"/>
          </a:p>
        </p:txBody>
      </p:sp>
    </p:spTree>
    <p:extLst>
      <p:ext uri="{BB962C8B-B14F-4D97-AF65-F5344CB8AC3E}">
        <p14:creationId xmlns:p14="http://schemas.microsoft.com/office/powerpoint/2010/main" val="33423352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78A3A22-7417-4DD5-ABA1-57A1116E63FF}"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59A9A33D-CE80-4C0C-B14F-97B73F2FCD54}" type="slidenum">
              <a:rPr lang="en-US" altLang="en-US"/>
              <a:pPr>
                <a:defRPr/>
              </a:pPr>
              <a:t>‹#›</a:t>
            </a:fld>
            <a:endParaRPr lang="en-US" altLang="en-US"/>
          </a:p>
        </p:txBody>
      </p:sp>
    </p:spTree>
    <p:extLst>
      <p:ext uri="{BB962C8B-B14F-4D97-AF65-F5344CB8AC3E}">
        <p14:creationId xmlns:p14="http://schemas.microsoft.com/office/powerpoint/2010/main" val="1700723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DAC8EAB-22B5-423E-8044-1D8A29D54801}"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641F0BC8-670E-4449-9B71-5804B1F21A7D}" type="slidenum">
              <a:rPr lang="en-US" altLang="en-US"/>
              <a:pPr>
                <a:defRPr/>
              </a:pPr>
              <a:t>‹#›</a:t>
            </a:fld>
            <a:endParaRPr lang="en-US" altLang="en-US"/>
          </a:p>
        </p:txBody>
      </p:sp>
    </p:spTree>
    <p:extLst>
      <p:ext uri="{BB962C8B-B14F-4D97-AF65-F5344CB8AC3E}">
        <p14:creationId xmlns:p14="http://schemas.microsoft.com/office/powerpoint/2010/main" val="385656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09A3D0C-F61B-4928-A0C3-A2E66F09E646}" type="slidenum">
              <a:rPr lang="en-US" altLang="en-US"/>
              <a:pPr>
                <a:defRPr/>
              </a:pPr>
              <a:t>‹#›</a:t>
            </a:fld>
            <a:endParaRPr lang="en-US" altLang="en-US"/>
          </a:p>
        </p:txBody>
      </p:sp>
    </p:spTree>
    <p:extLst>
      <p:ext uri="{BB962C8B-B14F-4D97-AF65-F5344CB8AC3E}">
        <p14:creationId xmlns:p14="http://schemas.microsoft.com/office/powerpoint/2010/main" val="26468224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16925DA-82E0-4A4B-AFE6-F63DAFC184FA}"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AF50B96-5E94-472E-93B0-61E082194491}" type="slidenum">
              <a:rPr lang="en-US" altLang="en-US"/>
              <a:pPr>
                <a:defRPr/>
              </a:pPr>
              <a:t>‹#›</a:t>
            </a:fld>
            <a:endParaRPr lang="en-US" altLang="en-US"/>
          </a:p>
        </p:txBody>
      </p:sp>
    </p:spTree>
    <p:extLst>
      <p:ext uri="{BB962C8B-B14F-4D97-AF65-F5344CB8AC3E}">
        <p14:creationId xmlns:p14="http://schemas.microsoft.com/office/powerpoint/2010/main" val="29372519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417258A-DA78-4B95-8D38-BB5316C33533}"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AD0CB440-162E-4C75-82D8-115F55CA50D1}" type="slidenum">
              <a:rPr lang="en-US" altLang="en-US"/>
              <a:pPr>
                <a:defRPr/>
              </a:pPr>
              <a:t>‹#›</a:t>
            </a:fld>
            <a:endParaRPr lang="en-US" altLang="en-US"/>
          </a:p>
        </p:txBody>
      </p:sp>
    </p:spTree>
    <p:extLst>
      <p:ext uri="{BB962C8B-B14F-4D97-AF65-F5344CB8AC3E}">
        <p14:creationId xmlns:p14="http://schemas.microsoft.com/office/powerpoint/2010/main" val="357717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81F1B3E-3413-4869-8657-A08FDBDC2F69}"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6385622-BF77-47F7-993E-7DB2FCE57DA2}" type="slidenum">
              <a:rPr lang="en-US" altLang="en-US"/>
              <a:pPr>
                <a:defRPr/>
              </a:pPr>
              <a:t>‹#›</a:t>
            </a:fld>
            <a:endParaRPr lang="en-US" altLang="en-US"/>
          </a:p>
        </p:txBody>
      </p:sp>
    </p:spTree>
    <p:extLst>
      <p:ext uri="{BB962C8B-B14F-4D97-AF65-F5344CB8AC3E}">
        <p14:creationId xmlns:p14="http://schemas.microsoft.com/office/powerpoint/2010/main" val="1910123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0CA802-0F3A-40F3-8F22-104B4E6CA4F1}" type="datetimeFigureOut">
              <a:rPr lang="en-US"/>
              <a:pPr>
                <a:defRPr/>
              </a:pPr>
              <a:t>4/23/2024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036D1F46-1B8F-41D9-9409-6FFCC78EEE1E}" type="slidenum">
              <a:rPr lang="en-US" altLang="en-US"/>
              <a:pPr>
                <a:defRPr/>
              </a:pPr>
              <a:t>‹#›</a:t>
            </a:fld>
            <a:endParaRPr lang="en-US" altLang="en-US"/>
          </a:p>
        </p:txBody>
      </p:sp>
    </p:spTree>
    <p:extLst>
      <p:ext uri="{BB962C8B-B14F-4D97-AF65-F5344CB8AC3E}">
        <p14:creationId xmlns:p14="http://schemas.microsoft.com/office/powerpoint/2010/main" val="1101810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4D2B520-A6EA-4A1F-A245-80495D10AD6E}" type="datetimeFigureOut">
              <a:rPr lang="en-US"/>
              <a:pPr>
                <a:defRPr/>
              </a:pPr>
              <a:t>4/23/2024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2BCEA5A0-28C8-4CE2-8769-C156E21B363D}" type="slidenum">
              <a:rPr lang="en-US" altLang="en-US"/>
              <a:pPr>
                <a:defRPr/>
              </a:pPr>
              <a:t>‹#›</a:t>
            </a:fld>
            <a:endParaRPr lang="en-US" altLang="en-US"/>
          </a:p>
        </p:txBody>
      </p:sp>
    </p:spTree>
    <p:extLst>
      <p:ext uri="{BB962C8B-B14F-4D97-AF65-F5344CB8AC3E}">
        <p14:creationId xmlns:p14="http://schemas.microsoft.com/office/powerpoint/2010/main" val="41128997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586D8D1-A2F1-4380-81B3-9F747DB36CC3}" type="datetimeFigureOut">
              <a:rPr lang="en-US"/>
              <a:pPr>
                <a:defRPr/>
              </a:pPr>
              <a:t>4/23/2024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106221A9-B04A-43A6-AD79-BE7E570781BB}" type="slidenum">
              <a:rPr lang="en-US" altLang="en-US"/>
              <a:pPr>
                <a:defRPr/>
              </a:pPr>
              <a:t>‹#›</a:t>
            </a:fld>
            <a:endParaRPr lang="en-US" altLang="en-US"/>
          </a:p>
        </p:txBody>
      </p:sp>
    </p:spTree>
    <p:extLst>
      <p:ext uri="{BB962C8B-B14F-4D97-AF65-F5344CB8AC3E}">
        <p14:creationId xmlns:p14="http://schemas.microsoft.com/office/powerpoint/2010/main" val="3825144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C849CC5-2EF7-455B-9517-94AF999CB348}"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020ED771-84AF-4F36-A1A7-759782F3C818}" type="slidenum">
              <a:rPr lang="en-US" altLang="en-US"/>
              <a:pPr>
                <a:defRPr/>
              </a:pPr>
              <a:t>‹#›</a:t>
            </a:fld>
            <a:endParaRPr lang="en-US" altLang="en-US"/>
          </a:p>
        </p:txBody>
      </p:sp>
    </p:spTree>
    <p:extLst>
      <p:ext uri="{BB962C8B-B14F-4D97-AF65-F5344CB8AC3E}">
        <p14:creationId xmlns:p14="http://schemas.microsoft.com/office/powerpoint/2010/main" val="2090313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43F9FFF-F13F-43F7-8B19-CC2007DD9D33}" type="datetimeFigureOut">
              <a:rPr lang="en-US"/>
              <a:pPr>
                <a:defRPr/>
              </a:pPr>
              <a:t>4/23/2024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C65F4BC-A03A-4226-8FCE-33A11D0FDF2B}" type="slidenum">
              <a:rPr lang="en-US" altLang="en-US"/>
              <a:pPr>
                <a:defRPr/>
              </a:pPr>
              <a:t>‹#›</a:t>
            </a:fld>
            <a:endParaRPr lang="en-US" altLang="en-US"/>
          </a:p>
        </p:txBody>
      </p:sp>
    </p:spTree>
    <p:extLst>
      <p:ext uri="{BB962C8B-B14F-4D97-AF65-F5344CB8AC3E}">
        <p14:creationId xmlns:p14="http://schemas.microsoft.com/office/powerpoint/2010/main" val="15642665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8D22831-6946-4F46-ADD5-0D12B4418B3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4353996-AAEB-49B0-9F3F-DAB169D7780D}" type="slidenum">
              <a:rPr lang="en-US" altLang="en-US"/>
              <a:pPr>
                <a:defRPr/>
              </a:pPr>
              <a:t>‹#›</a:t>
            </a:fld>
            <a:endParaRPr lang="en-US" altLang="en-US"/>
          </a:p>
        </p:txBody>
      </p:sp>
    </p:spTree>
    <p:extLst>
      <p:ext uri="{BB962C8B-B14F-4D97-AF65-F5344CB8AC3E}">
        <p14:creationId xmlns:p14="http://schemas.microsoft.com/office/powerpoint/2010/main" val="2188158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691824E-23B6-4F45-81E4-6F5482148217}" type="datetimeFigureOut">
              <a:rPr lang="en-US"/>
              <a:pPr>
                <a:defRPr/>
              </a:pPr>
              <a:t>4/23/2024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F8D05C11-9D02-497E-8694-5439F15FF5F2}" type="slidenum">
              <a:rPr lang="en-US" altLang="en-US"/>
              <a:pPr>
                <a:defRPr/>
              </a:pPr>
              <a:t>‹#›</a:t>
            </a:fld>
            <a:endParaRPr lang="en-US" altLang="en-US"/>
          </a:p>
        </p:txBody>
      </p:sp>
    </p:spTree>
    <p:extLst>
      <p:ext uri="{BB962C8B-B14F-4D97-AF65-F5344CB8AC3E}">
        <p14:creationId xmlns:p14="http://schemas.microsoft.com/office/powerpoint/2010/main" val="127322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889D946-F8C1-41AA-B685-9D73FA59E3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598" r:id="rId1"/>
    <p:sldLayoutId id="2147497599" r:id="rId2"/>
    <p:sldLayoutId id="2147497600" r:id="rId3"/>
    <p:sldLayoutId id="2147497601" r:id="rId4"/>
    <p:sldLayoutId id="2147497602" r:id="rId5"/>
    <p:sldLayoutId id="2147497603" r:id="rId6"/>
    <p:sldLayoutId id="2147497604" r:id="rId7"/>
    <p:sldLayoutId id="2147497605" r:id="rId8"/>
    <p:sldLayoutId id="2147497606" r:id="rId9"/>
    <p:sldLayoutId id="2147497607" r:id="rId10"/>
    <p:sldLayoutId id="21474976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862334A6-CCC2-42FE-B713-2D2F5BDC1B06}"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EF01ED3F-2265-4251-948E-9C90105A4B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84" r:id="rId1"/>
    <p:sldLayoutId id="2147497885" r:id="rId2"/>
    <p:sldLayoutId id="2147497886" r:id="rId3"/>
    <p:sldLayoutId id="2147497887" r:id="rId4"/>
    <p:sldLayoutId id="2147497888" r:id="rId5"/>
    <p:sldLayoutId id="2147497889" r:id="rId6"/>
    <p:sldLayoutId id="2147497890" r:id="rId7"/>
    <p:sldLayoutId id="2147497891" r:id="rId8"/>
    <p:sldLayoutId id="2147497892" r:id="rId9"/>
    <p:sldLayoutId id="2147497893" r:id="rId10"/>
    <p:sldLayoutId id="21474978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87456A0-B6B0-463C-ACBB-A124E0B4EAA7}"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8E3AAADE-D096-4018-A584-DB0E519AEC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95" r:id="rId1"/>
    <p:sldLayoutId id="2147497896" r:id="rId2"/>
    <p:sldLayoutId id="2147497897" r:id="rId3"/>
    <p:sldLayoutId id="2147497898" r:id="rId4"/>
    <p:sldLayoutId id="2147497899" r:id="rId5"/>
    <p:sldLayoutId id="2147497900" r:id="rId6"/>
    <p:sldLayoutId id="2147497901" r:id="rId7"/>
    <p:sldLayoutId id="2147497902" r:id="rId8"/>
    <p:sldLayoutId id="2147497903" r:id="rId9"/>
    <p:sldLayoutId id="2147497904" r:id="rId10"/>
    <p:sldLayoutId id="21474979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BEBBCFCD-3C31-4F3A-B29F-2A5DC13AD390}"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0B578C50-58F9-449C-AF71-9830B1B313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906" r:id="rId1"/>
    <p:sldLayoutId id="2147497907" r:id="rId2"/>
    <p:sldLayoutId id="2147497908" r:id="rId3"/>
    <p:sldLayoutId id="2147497909" r:id="rId4"/>
    <p:sldLayoutId id="2147497910" r:id="rId5"/>
    <p:sldLayoutId id="2147497911" r:id="rId6"/>
    <p:sldLayoutId id="2147497912" r:id="rId7"/>
    <p:sldLayoutId id="2147497913" r:id="rId8"/>
    <p:sldLayoutId id="2147497914" r:id="rId9"/>
    <p:sldLayoutId id="2147497915" r:id="rId10"/>
    <p:sldLayoutId id="21474979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0DA68FAD-1816-42D3-99BE-E2F4917B5243}"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0AFC1ACE-79F9-4193-9E89-A447305135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917" r:id="rId1"/>
    <p:sldLayoutId id="2147497918" r:id="rId2"/>
    <p:sldLayoutId id="2147497919" r:id="rId3"/>
    <p:sldLayoutId id="2147497920" r:id="rId4"/>
    <p:sldLayoutId id="2147497921" r:id="rId5"/>
    <p:sldLayoutId id="2147497922" r:id="rId6"/>
    <p:sldLayoutId id="2147497923" r:id="rId7"/>
    <p:sldLayoutId id="2147497924" r:id="rId8"/>
    <p:sldLayoutId id="2147497925" r:id="rId9"/>
    <p:sldLayoutId id="2147497926" r:id="rId10"/>
    <p:sldLayoutId id="21474979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85CDCAF-3147-40E2-B25C-C807D4A44101}"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4ED5BE7-4D3B-4540-961B-1B7F25DCB7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928" r:id="rId1"/>
    <p:sldLayoutId id="2147497929" r:id="rId2"/>
    <p:sldLayoutId id="2147497930" r:id="rId3"/>
    <p:sldLayoutId id="2147497931" r:id="rId4"/>
    <p:sldLayoutId id="2147497932" r:id="rId5"/>
    <p:sldLayoutId id="2147497933" r:id="rId6"/>
    <p:sldLayoutId id="2147497934" r:id="rId7"/>
    <p:sldLayoutId id="2147497935" r:id="rId8"/>
    <p:sldLayoutId id="2147497936" r:id="rId9"/>
    <p:sldLayoutId id="2147497937" r:id="rId10"/>
    <p:sldLayoutId id="21474979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3B5E5D60-1EC5-424E-BA92-B9C23F74A151}"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948A137-DE74-41F6-9C13-081F8B3100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994" r:id="rId1"/>
    <p:sldLayoutId id="2147497995" r:id="rId2"/>
    <p:sldLayoutId id="2147497996" r:id="rId3"/>
    <p:sldLayoutId id="2147497997" r:id="rId4"/>
    <p:sldLayoutId id="2147497998" r:id="rId5"/>
    <p:sldLayoutId id="2147497999" r:id="rId6"/>
    <p:sldLayoutId id="2147498000" r:id="rId7"/>
    <p:sldLayoutId id="2147498001" r:id="rId8"/>
    <p:sldLayoutId id="2147498002" r:id="rId9"/>
    <p:sldLayoutId id="2147498003" r:id="rId10"/>
    <p:sldLayoutId id="21474980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E20F6B6-3720-4B35-BD6F-3A19A18D0A46}"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0EDD52C-2378-48B3-B020-5FD580BF36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016" r:id="rId1"/>
    <p:sldLayoutId id="2147498017" r:id="rId2"/>
    <p:sldLayoutId id="2147498018" r:id="rId3"/>
    <p:sldLayoutId id="2147498019" r:id="rId4"/>
    <p:sldLayoutId id="2147498020" r:id="rId5"/>
    <p:sldLayoutId id="2147498021" r:id="rId6"/>
    <p:sldLayoutId id="2147498022" r:id="rId7"/>
    <p:sldLayoutId id="2147498023" r:id="rId8"/>
    <p:sldLayoutId id="2147498024" r:id="rId9"/>
    <p:sldLayoutId id="2147498025" r:id="rId10"/>
    <p:sldLayoutId id="21474980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1D6E1F5-5EC9-4AF2-819F-E32C3C35630E}"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CA357476-25B2-4D71-B874-7556F80F3D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027" r:id="rId1"/>
    <p:sldLayoutId id="2147498028" r:id="rId2"/>
    <p:sldLayoutId id="2147498029" r:id="rId3"/>
    <p:sldLayoutId id="2147498030" r:id="rId4"/>
    <p:sldLayoutId id="2147498031" r:id="rId5"/>
    <p:sldLayoutId id="2147498032" r:id="rId6"/>
    <p:sldLayoutId id="2147498033" r:id="rId7"/>
    <p:sldLayoutId id="2147498034" r:id="rId8"/>
    <p:sldLayoutId id="2147498035" r:id="rId9"/>
    <p:sldLayoutId id="2147498036" r:id="rId10"/>
    <p:sldLayoutId id="21474980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1B4082A-EE08-4A6E-B6F4-DCFD1ED9B339}"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074BF09-1F44-42D8-ACE6-CE4FFD279ABE}" type="slidenum">
              <a:rPr lang="en-US" altLang="en-US"/>
              <a:pPr>
                <a:defRPr/>
              </a:pPr>
              <a:t>‹#›</a:t>
            </a:fld>
            <a:endParaRPr lang="en-US" altLang="en-US"/>
          </a:p>
        </p:txBody>
      </p:sp>
    </p:spTree>
    <p:extLst>
      <p:ext uri="{BB962C8B-B14F-4D97-AF65-F5344CB8AC3E}">
        <p14:creationId xmlns:p14="http://schemas.microsoft.com/office/powerpoint/2010/main" val="1575832726"/>
      </p:ext>
    </p:extLst>
  </p:cSld>
  <p:clrMap bg1="lt1" tx1="dk1" bg2="lt2" tx2="dk2" accent1="accent1" accent2="accent2" accent3="accent3" accent4="accent4" accent5="accent5" accent6="accent6" hlink="hlink" folHlink="folHlink"/>
  <p:sldLayoutIdLst>
    <p:sldLayoutId id="2147498039" r:id="rId1"/>
    <p:sldLayoutId id="2147498040" r:id="rId2"/>
    <p:sldLayoutId id="2147498041" r:id="rId3"/>
    <p:sldLayoutId id="2147498042" r:id="rId4"/>
    <p:sldLayoutId id="2147498043" r:id="rId5"/>
    <p:sldLayoutId id="2147498044" r:id="rId6"/>
    <p:sldLayoutId id="2147498045" r:id="rId7"/>
    <p:sldLayoutId id="2147498046" r:id="rId8"/>
    <p:sldLayoutId id="2147498047" r:id="rId9"/>
    <p:sldLayoutId id="2147498048" r:id="rId10"/>
    <p:sldLayoutId id="2147498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CD344B4-3FF7-4922-9ECB-2B3FF20DF51C}"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8CE0C37C-E38A-4568-8D25-87B0B66B82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609" r:id="rId1"/>
    <p:sldLayoutId id="2147497610" r:id="rId2"/>
    <p:sldLayoutId id="2147497611" r:id="rId3"/>
    <p:sldLayoutId id="2147497612" r:id="rId4"/>
    <p:sldLayoutId id="2147497613" r:id="rId5"/>
    <p:sldLayoutId id="2147497614" r:id="rId6"/>
    <p:sldLayoutId id="2147497615" r:id="rId7"/>
    <p:sldLayoutId id="2147497616" r:id="rId8"/>
    <p:sldLayoutId id="2147497617" r:id="rId9"/>
    <p:sldLayoutId id="2147497618" r:id="rId10"/>
    <p:sldLayoutId id="21474976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E2512BE-16B0-46A3-B441-AA437D23D349}"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58BF705-0FB6-4EED-9E0C-1CEE73D21A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620" r:id="rId1"/>
    <p:sldLayoutId id="2147497621" r:id="rId2"/>
    <p:sldLayoutId id="2147497622" r:id="rId3"/>
    <p:sldLayoutId id="2147497623" r:id="rId4"/>
    <p:sldLayoutId id="2147497624" r:id="rId5"/>
    <p:sldLayoutId id="2147497625" r:id="rId6"/>
    <p:sldLayoutId id="2147497626" r:id="rId7"/>
    <p:sldLayoutId id="2147497627" r:id="rId8"/>
    <p:sldLayoutId id="2147497628" r:id="rId9"/>
    <p:sldLayoutId id="2147497629" r:id="rId10"/>
    <p:sldLayoutId id="21474976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CDC2602-B000-4ADC-A394-A03224C8ABD1}"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6A70E09F-59D3-4773-B4F8-70D019C822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730" r:id="rId1"/>
    <p:sldLayoutId id="2147497731" r:id="rId2"/>
    <p:sldLayoutId id="2147497732" r:id="rId3"/>
    <p:sldLayoutId id="2147497733" r:id="rId4"/>
    <p:sldLayoutId id="2147497734" r:id="rId5"/>
    <p:sldLayoutId id="2147497735" r:id="rId6"/>
    <p:sldLayoutId id="2147497736" r:id="rId7"/>
    <p:sldLayoutId id="2147497737" r:id="rId8"/>
    <p:sldLayoutId id="2147497738" r:id="rId9"/>
    <p:sldLayoutId id="2147497739" r:id="rId10"/>
    <p:sldLayoutId id="2147497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60F7403-CEF6-4AE9-881C-78816C2C0768}"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22A4E12-086A-46E1-94EC-54BE2E5A6A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29" r:id="rId1"/>
    <p:sldLayoutId id="2147497830" r:id="rId2"/>
    <p:sldLayoutId id="2147497831" r:id="rId3"/>
    <p:sldLayoutId id="2147497832" r:id="rId4"/>
    <p:sldLayoutId id="2147497833" r:id="rId5"/>
    <p:sldLayoutId id="2147497834" r:id="rId6"/>
    <p:sldLayoutId id="2147497835" r:id="rId7"/>
    <p:sldLayoutId id="2147497836" r:id="rId8"/>
    <p:sldLayoutId id="2147497837" r:id="rId9"/>
    <p:sldLayoutId id="2147497838" r:id="rId10"/>
    <p:sldLayoutId id="2147497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7B5E03C4-C309-485C-828E-D14748980BB9}"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60F9987-A532-490F-9FC2-91723947D8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80AAB18-1172-40E4-B8EF-878EDD10FCD8}"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B6156C2-0F31-4DBF-BF80-79139AD4CB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51" r:id="rId1"/>
    <p:sldLayoutId id="2147497852" r:id="rId2"/>
    <p:sldLayoutId id="2147497853" r:id="rId3"/>
    <p:sldLayoutId id="2147497854" r:id="rId4"/>
    <p:sldLayoutId id="2147497855" r:id="rId5"/>
    <p:sldLayoutId id="2147497856" r:id="rId6"/>
    <p:sldLayoutId id="2147497857" r:id="rId7"/>
    <p:sldLayoutId id="2147497858" r:id="rId8"/>
    <p:sldLayoutId id="2147497859" r:id="rId9"/>
    <p:sldLayoutId id="2147497860" r:id="rId10"/>
    <p:sldLayoutId id="21474978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149DDE6-8134-4034-9CCE-040685836446}"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7C1F5654-CA01-419C-9851-170B20630E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62" r:id="rId1"/>
    <p:sldLayoutId id="2147497863" r:id="rId2"/>
    <p:sldLayoutId id="2147497864" r:id="rId3"/>
    <p:sldLayoutId id="2147497865" r:id="rId4"/>
    <p:sldLayoutId id="2147497866" r:id="rId5"/>
    <p:sldLayoutId id="2147497867" r:id="rId6"/>
    <p:sldLayoutId id="2147497868" r:id="rId7"/>
    <p:sldLayoutId id="2147497869" r:id="rId8"/>
    <p:sldLayoutId id="2147497870" r:id="rId9"/>
    <p:sldLayoutId id="2147497871" r:id="rId10"/>
    <p:sldLayoutId id="21474978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8C98B73-A5B5-4C56-9381-2C84E8D6C1A4}" type="datetimeFigureOut">
              <a:rPr lang="en-US"/>
              <a:pPr>
                <a:defRPr/>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9AA9B5A-E9DD-4B5A-B255-5231047454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7873" r:id="rId1"/>
    <p:sldLayoutId id="2147497874" r:id="rId2"/>
    <p:sldLayoutId id="2147497875" r:id="rId3"/>
    <p:sldLayoutId id="2147497876" r:id="rId4"/>
    <p:sldLayoutId id="2147497877" r:id="rId5"/>
    <p:sldLayoutId id="2147497878" r:id="rId6"/>
    <p:sldLayoutId id="2147497879" r:id="rId7"/>
    <p:sldLayoutId id="2147497880" r:id="rId8"/>
    <p:sldLayoutId id="2147497881" r:id="rId9"/>
    <p:sldLayoutId id="2147497882" r:id="rId10"/>
    <p:sldLayoutId id="21474978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2.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8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9.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9.xml"/><Relationship Id="rId4" Type="http://schemas.openxmlformats.org/officeDocument/2006/relationships/image" Target="../media/image69.png"/></Relationships>
</file>

<file path=ppt/slides/_rels/slide1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6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2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16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49.gif"/><Relationship Id="rId5" Type="http://schemas.openxmlformats.org/officeDocument/2006/relationships/image" Target="../media/image48.jpeg"/><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49.gif"/><Relationship Id="rId4" Type="http://schemas.openxmlformats.org/officeDocument/2006/relationships/image" Target="../media/image48.jpeg"/></Relationships>
</file>

<file path=ppt/slides/_rels/slide72.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4.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4.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0" y="0"/>
            <a:ext cx="9144000" cy="1523999"/>
          </a:xfrm>
          <a:solidFill>
            <a:srgbClr val="FFFF00"/>
          </a:solidFill>
        </p:spPr>
        <p:txBody>
          <a:bodyPr/>
          <a:lstStyle/>
          <a:p>
            <a:pPr eaLnBrk="1" hangingPunct="1"/>
            <a:r>
              <a:rPr lang="en-US" altLang="en-US" sz="2800" b="1"/>
              <a:t> </a:t>
            </a:r>
            <a:br>
              <a:rPr lang="en-US" altLang="en-US" b="1"/>
            </a:br>
            <a:r>
              <a:rPr lang="en-US" altLang="en-US" b="1"/>
              <a:t>Welcome to Organic Chem </a:t>
            </a:r>
            <a:br>
              <a:rPr lang="en-US" altLang="en-US" b="1"/>
            </a:br>
            <a:r>
              <a:rPr lang="en-US" altLang="en-US" sz="2400" b="1">
                <a:solidFill>
                  <a:srgbClr val="3333FF"/>
                </a:solidFill>
              </a:rPr>
              <a:t>  </a:t>
            </a:r>
            <a:r>
              <a:rPr lang="en-US" altLang="en-US" sz="2800" b="1">
                <a:solidFill>
                  <a:srgbClr val="3333FF"/>
                </a:solidFill>
              </a:rPr>
              <a:t> </a:t>
            </a:r>
            <a:endParaRPr lang="en-US" altLang="en-US" sz="2400" b="1" dirty="0">
              <a:solidFill>
                <a:srgbClr val="3333FF"/>
              </a:solidFill>
            </a:endParaRPr>
          </a:p>
        </p:txBody>
      </p:sp>
      <p:sp>
        <p:nvSpPr>
          <p:cNvPr id="481283" name="Rectangle 3"/>
          <p:cNvSpPr>
            <a:spLocks noGrp="1" noChangeArrowheads="1"/>
          </p:cNvSpPr>
          <p:nvPr>
            <p:ph type="subTitle" idx="1"/>
          </p:nvPr>
        </p:nvSpPr>
        <p:spPr>
          <a:xfrm>
            <a:off x="0" y="6107980"/>
            <a:ext cx="9143999" cy="761133"/>
          </a:xfrm>
          <a:solidFill>
            <a:srgbClr val="FFFF00"/>
          </a:solidFill>
        </p:spPr>
        <p:txBody>
          <a:bodyPr/>
          <a:lstStyle/>
          <a:p>
            <a:pPr eaLnBrk="1" hangingPunct="1"/>
            <a:br>
              <a:rPr lang="en-US" altLang="en-US" sz="800" b="1" i="1" dirty="0"/>
            </a:br>
            <a:r>
              <a:rPr lang="en-US" altLang="en-US" b="1" i="1" dirty="0"/>
              <a:t>Take out table P + Q now.  </a:t>
            </a:r>
          </a:p>
          <a:p>
            <a:pPr eaLnBrk="1" hangingPunct="1"/>
            <a:endParaRPr lang="en-US" altLang="en-US" dirty="0"/>
          </a:p>
          <a:p>
            <a:pPr algn="l" eaLnBrk="1" hangingPunct="1"/>
            <a:r>
              <a:rPr lang="en-US" altLang="en-US" b="1" dirty="0">
                <a:solidFill>
                  <a:srgbClr val="FF0000"/>
                </a:solidFill>
                <a:latin typeface="Comic Sans MS" pitchFamily="66" charset="0"/>
              </a:rPr>
              <a:t> </a:t>
            </a:r>
          </a:p>
        </p:txBody>
      </p:sp>
      <p:pic>
        <p:nvPicPr>
          <p:cNvPr id="1026" name="Picture 2" descr="What Is Organic Food, Actually? - Eater">
            <a:extLst>
              <a:ext uri="{FF2B5EF4-FFF2-40B4-BE49-F238E27FC236}">
                <a16:creationId xmlns:a16="http://schemas.microsoft.com/office/drawing/2014/main" id="{3C2FE478-52A9-7C4F-0300-74738BC59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3999" cy="473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1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86137287"/>
              </p:ext>
            </p:extLst>
          </p:nvPr>
        </p:nvGraphicFramePr>
        <p:xfrm>
          <a:off x="-2358" y="0"/>
          <a:ext cx="9146358" cy="6858000"/>
        </p:xfrm>
        <a:graphic>
          <a:graphicData uri="http://schemas.openxmlformats.org/drawingml/2006/table">
            <a:tbl>
              <a:tblPr firstRow="1" bandRow="1">
                <a:tableStyleId>{5C22544A-7EE6-4342-B048-85BDC9FD1C3A}</a:tableStyleId>
              </a:tblPr>
              <a:tblGrid>
                <a:gridCol w="688158">
                  <a:extLst>
                    <a:ext uri="{9D8B030D-6E8A-4147-A177-3AD203B41FA5}">
                      <a16:colId xmlns:a16="http://schemas.microsoft.com/office/drawing/2014/main" val="20000"/>
                    </a:ext>
                  </a:extLst>
                </a:gridCol>
                <a:gridCol w="1828799">
                  <a:extLst>
                    <a:ext uri="{9D8B030D-6E8A-4147-A177-3AD203B41FA5}">
                      <a16:colId xmlns:a16="http://schemas.microsoft.com/office/drawing/2014/main" val="20002"/>
                    </a:ext>
                  </a:extLst>
                </a:gridCol>
                <a:gridCol w="3112129">
                  <a:extLst>
                    <a:ext uri="{9D8B030D-6E8A-4147-A177-3AD203B41FA5}">
                      <a16:colId xmlns:a16="http://schemas.microsoft.com/office/drawing/2014/main" val="20003"/>
                    </a:ext>
                  </a:extLst>
                </a:gridCol>
                <a:gridCol w="3517272">
                  <a:extLst>
                    <a:ext uri="{9D8B030D-6E8A-4147-A177-3AD203B41FA5}">
                      <a16:colId xmlns:a16="http://schemas.microsoft.com/office/drawing/2014/main" val="3781884870"/>
                    </a:ext>
                  </a:extLst>
                </a:gridCol>
              </a:tblGrid>
              <a:tr h="95658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802800">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92115">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1</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aseline="-250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298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2</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aseline="-250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9351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Box 1"/>
          <p:cNvSpPr txBox="1">
            <a:spLocks noChangeArrowheads="1"/>
          </p:cNvSpPr>
          <p:nvPr/>
        </p:nvSpPr>
        <p:spPr bwMode="auto">
          <a:xfrm>
            <a:off x="38100" y="0"/>
            <a:ext cx="91059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83.   Write the condensed structural </a:t>
            </a:r>
            <a:r>
              <a:rPr lang="en-US" altLang="en-US" sz="2800" dirty="0" err="1">
                <a:solidFill>
                  <a:srgbClr val="000000"/>
                </a:solidFill>
                <a:latin typeface="Times New Roman" panose="02020603050405020304" pitchFamily="18" charset="0"/>
                <a:cs typeface="Times New Roman" panose="02020603050405020304" pitchFamily="18" charset="0"/>
              </a:rPr>
              <a:t>formaulas</a:t>
            </a:r>
            <a:r>
              <a:rPr lang="en-US" altLang="en-US" sz="2800" dirty="0">
                <a:solidFill>
                  <a:srgbClr val="000000"/>
                </a:solidFill>
                <a:latin typeface="Times New Roman" panose="02020603050405020304" pitchFamily="18" charset="0"/>
                <a:cs typeface="Times New Roman" panose="02020603050405020304" pitchFamily="18" charset="0"/>
              </a:rPr>
              <a:t> for both of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these alcohol molecules.  </a:t>
            </a:r>
          </a:p>
          <a:p>
            <a:pPr eaLnBrk="1" hangingPunct="1">
              <a:spcBef>
                <a:spcPct val="0"/>
              </a:spcBef>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p:txBody>
      </p:sp>
      <p:cxnSp>
        <p:nvCxnSpPr>
          <p:cNvPr id="15" name="Straight Arrow Connector 14"/>
          <p:cNvCxnSpPr>
            <a:cxnSpLocks/>
          </p:cNvCxnSpPr>
          <p:nvPr/>
        </p:nvCxnSpPr>
        <p:spPr>
          <a:xfrm flipH="1" flipV="1">
            <a:off x="2495550" y="2591123"/>
            <a:ext cx="1162050" cy="11938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6827" name="TextBox 15"/>
          <p:cNvSpPr txBox="1">
            <a:spLocks noChangeArrowheads="1"/>
          </p:cNvSpPr>
          <p:nvPr/>
        </p:nvSpPr>
        <p:spPr bwMode="auto">
          <a:xfrm>
            <a:off x="2819401" y="3784937"/>
            <a:ext cx="3162298" cy="286232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The –OH really means</a:t>
            </a:r>
          </a:p>
          <a:p>
            <a:pPr algn="ctr" eaLnBrk="1" hangingPunct="1">
              <a:spcBef>
                <a:spcPct val="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–O–H   </a:t>
            </a:r>
          </a:p>
          <a:p>
            <a:pPr algn="ctr" eaLnBrk="1" hangingPunct="1">
              <a:spcBef>
                <a:spcPct val="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But we abbreviate it and just “know” that the oxygen and hydrogen make a single covalent bond.</a:t>
            </a:r>
          </a:p>
          <a:p>
            <a:pPr algn="ctr" eaLnBrk="1" hangingPunct="1">
              <a:spcBef>
                <a:spcPct val="0"/>
              </a:spcBef>
              <a:buFontTx/>
              <a:buNone/>
            </a:pPr>
            <a:r>
              <a:rPr lang="en-US" altLang="en-US" sz="2000" dirty="0">
                <a:solidFill>
                  <a:srgbClr val="0000FF"/>
                </a:solidFill>
                <a:latin typeface="Times New Roman" panose="02020603050405020304" pitchFamily="18" charset="0"/>
                <a:cs typeface="Times New Roman" panose="02020603050405020304" pitchFamily="18" charset="0"/>
              </a:rPr>
              <a:t>It’s prettier that way.</a:t>
            </a:r>
          </a:p>
        </p:txBody>
      </p:sp>
      <p:sp>
        <p:nvSpPr>
          <p:cNvPr id="546829" name="TextBox 1"/>
          <p:cNvSpPr txBox="1">
            <a:spLocks noChangeArrowheads="1"/>
          </p:cNvSpPr>
          <p:nvPr/>
        </p:nvSpPr>
        <p:spPr bwMode="auto">
          <a:xfrm>
            <a:off x="91791" y="3784937"/>
            <a:ext cx="31622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4800" dirty="0">
                <a:latin typeface="Times New Roman" panose="02020603050405020304" pitchFamily="18" charset="0"/>
                <a:cs typeface="Times New Roman" panose="02020603050405020304" pitchFamily="18" charset="0"/>
              </a:rPr>
              <a:t>  CH</a:t>
            </a:r>
            <a:r>
              <a:rPr lang="en-US" altLang="en-US" sz="4800" baseline="-25000" dirty="0">
                <a:latin typeface="Times New Roman" panose="02020603050405020304" pitchFamily="18" charset="0"/>
                <a:cs typeface="Times New Roman" panose="02020603050405020304" pitchFamily="18" charset="0"/>
              </a:rPr>
              <a:t>3</a:t>
            </a:r>
            <a:r>
              <a:rPr lang="en-US" altLang="en-US" sz="4800" dirty="0">
                <a:latin typeface="Times New Roman" panose="02020603050405020304" pitchFamily="18" charset="0"/>
                <a:cs typeface="Times New Roman" panose="02020603050405020304" pitchFamily="18" charset="0"/>
              </a:rPr>
              <a:t>OH</a:t>
            </a:r>
            <a:br>
              <a:rPr lang="en-US" altLang="en-US" sz="6600" dirty="0">
                <a:latin typeface="Times New Roman" panose="02020603050405020304" pitchFamily="18" charset="0"/>
                <a:cs typeface="Times New Roman" panose="02020603050405020304" pitchFamily="18" charset="0"/>
              </a:rPr>
            </a:br>
            <a:r>
              <a:rPr lang="en-US" altLang="en-US" sz="66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methanol</a:t>
            </a:r>
            <a:endParaRPr lang="en-US" altLang="en-US" sz="2800" dirty="0">
              <a:latin typeface="Times New Roman" panose="02020603050405020304" pitchFamily="18" charset="0"/>
              <a:cs typeface="Times New Roman" panose="02020603050405020304" pitchFamily="18" charset="0"/>
            </a:endParaRPr>
          </a:p>
        </p:txBody>
      </p:sp>
      <p:pic>
        <p:nvPicPr>
          <p:cNvPr id="546831" name="Picture 15" descr="https://upload.wikimedia.org/wikipedia/commons/thumb/f/f1/Methanol_Lewis.svg/100px-Methanol_Lew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1" y="1037341"/>
            <a:ext cx="272761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505E7DA8-2C36-BDA3-4A78-914E7A73E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639" y="887727"/>
            <a:ext cx="3886200" cy="2691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E9F5154B-567A-992A-D4A6-D6D521DF6000}"/>
              </a:ext>
            </a:extLst>
          </p:cNvPr>
          <p:cNvSpPr txBox="1">
            <a:spLocks noChangeArrowheads="1"/>
          </p:cNvSpPr>
          <p:nvPr/>
        </p:nvSpPr>
        <p:spPr bwMode="auto">
          <a:xfrm>
            <a:off x="6010767" y="4368142"/>
            <a:ext cx="31622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4800" dirty="0">
                <a:latin typeface="Times New Roman" panose="02020603050405020304" pitchFamily="18" charset="0"/>
                <a:cs typeface="Times New Roman" panose="02020603050405020304" pitchFamily="18" charset="0"/>
              </a:rPr>
              <a:t>CH</a:t>
            </a:r>
            <a:r>
              <a:rPr lang="en-US" altLang="en-US" sz="4800" baseline="-25000" dirty="0">
                <a:latin typeface="Times New Roman" panose="02020603050405020304" pitchFamily="18" charset="0"/>
                <a:cs typeface="Times New Roman" panose="02020603050405020304" pitchFamily="18" charset="0"/>
              </a:rPr>
              <a:t>3</a:t>
            </a:r>
            <a:r>
              <a:rPr lang="en-US" altLang="en-US" sz="4800" dirty="0">
                <a:latin typeface="Times New Roman" panose="02020603050405020304" pitchFamily="18" charset="0"/>
                <a:cs typeface="Times New Roman" panose="02020603050405020304" pitchFamily="18" charset="0"/>
              </a:rPr>
              <a:t>CH</a:t>
            </a:r>
            <a:r>
              <a:rPr lang="en-US" altLang="en-US" sz="4800" baseline="-25000" dirty="0">
                <a:latin typeface="Times New Roman" panose="02020603050405020304" pitchFamily="18" charset="0"/>
                <a:cs typeface="Times New Roman" panose="02020603050405020304" pitchFamily="18" charset="0"/>
              </a:rPr>
              <a:t>2</a:t>
            </a:r>
            <a:r>
              <a:rPr lang="en-US" altLang="en-US" sz="4800" dirty="0">
                <a:latin typeface="Times New Roman" panose="02020603050405020304" pitchFamily="18" charset="0"/>
                <a:cs typeface="Times New Roman" panose="02020603050405020304" pitchFamily="18" charset="0"/>
              </a:rPr>
              <a:t>OH</a:t>
            </a:r>
            <a:br>
              <a:rPr lang="en-US" altLang="en-US" sz="6600" dirty="0">
                <a:latin typeface="Times New Roman" panose="02020603050405020304" pitchFamily="18" charset="0"/>
                <a:cs typeface="Times New Roman" panose="02020603050405020304" pitchFamily="18" charset="0"/>
              </a:rPr>
            </a:br>
            <a:r>
              <a:rPr lang="en-US" altLang="en-US" sz="66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ethanol</a:t>
            </a:r>
            <a:endParaRPr lang="en-US" altLang="en-US" sz="28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24C2E804-F8AF-4FFD-BB8B-781EB1981973}"/>
              </a:ext>
            </a:extLst>
          </p:cNvPr>
          <p:cNvCxnSpPr>
            <a:cxnSpLocks/>
          </p:cNvCxnSpPr>
          <p:nvPr/>
        </p:nvCxnSpPr>
        <p:spPr>
          <a:xfrm flipV="1">
            <a:off x="5978951" y="2587964"/>
            <a:ext cx="2326849" cy="20602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Box 1"/>
          <p:cNvSpPr txBox="1">
            <a:spLocks noChangeArrowheads="1"/>
          </p:cNvSpPr>
          <p:nvPr/>
        </p:nvSpPr>
        <p:spPr bwMode="auto">
          <a:xfrm>
            <a:off x="0" y="0"/>
            <a:ext cx="9144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84.</a:t>
            </a:r>
            <a:r>
              <a:rPr lang="en-US" altLang="en-US" dirty="0">
                <a:solidFill>
                  <a:srgbClr val="000000"/>
                </a:solidFill>
                <a:latin typeface="Times New Roman" panose="02020603050405020304" pitchFamily="18" charset="0"/>
                <a:cs typeface="Times New Roman" panose="02020603050405020304" pitchFamily="18" charset="0"/>
              </a:rPr>
              <a:t>  Draw ethanol two times, once with the “–OH”</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group on the right side, once on the left bottom.  </a:t>
            </a:r>
          </a:p>
          <a:p>
            <a:pPr eaLnBrk="1" hangingPunct="1">
              <a:spcBef>
                <a:spcPct val="0"/>
              </a:spcBef>
              <a:buFontTx/>
              <a:buNone/>
            </a:pPr>
            <a:endParaRPr lang="en-US" altLang="en-US" sz="2800" dirty="0">
              <a:solidFill>
                <a:srgbClr val="000000"/>
              </a:solidFill>
            </a:endParaRPr>
          </a:p>
          <a:p>
            <a:pPr eaLnBrk="1" hangingPunct="1">
              <a:spcBef>
                <a:spcPct val="0"/>
              </a:spcBef>
              <a:buFontTx/>
              <a:buNone/>
            </a:pPr>
            <a:br>
              <a:rPr lang="en-US" altLang="en-US" sz="2800" dirty="0">
                <a:solidFill>
                  <a:srgbClr val="000000"/>
                </a:solidFill>
              </a:rPr>
            </a:br>
            <a:br>
              <a:rPr lang="en-US" altLang="en-US" sz="2800" dirty="0">
                <a:solidFill>
                  <a:srgbClr val="000000"/>
                </a:solidFill>
              </a:rPr>
            </a:br>
            <a:endParaRPr lang="en-US" altLang="en-US" sz="2800" dirty="0">
              <a:solidFill>
                <a:srgbClr val="000000"/>
              </a:solidFill>
            </a:endParaRPr>
          </a:p>
          <a:p>
            <a:pPr eaLnBrk="1" hangingPunct="1">
              <a:spcBef>
                <a:spcPct val="0"/>
              </a:spcBef>
              <a:buFontTx/>
              <a:buNone/>
            </a:pPr>
            <a:endParaRPr lang="en-US" altLang="en-US" sz="2800" dirty="0">
              <a:solidFill>
                <a:srgbClr val="000000"/>
              </a:solidFill>
            </a:endParaRPr>
          </a:p>
          <a:p>
            <a:pPr eaLnBrk="1" hangingPunct="1">
              <a:spcBef>
                <a:spcPct val="0"/>
              </a:spcBef>
              <a:buFontTx/>
              <a:buNone/>
            </a:pPr>
            <a:endParaRPr lang="en-US" altLang="en-US" sz="2800" dirty="0">
              <a:solidFill>
                <a:srgbClr val="00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Box 1"/>
          <p:cNvSpPr txBox="1">
            <a:spLocks noChangeArrowheads="1"/>
          </p:cNvSpPr>
          <p:nvPr/>
        </p:nvSpPr>
        <p:spPr bwMode="auto">
          <a:xfrm>
            <a:off x="0" y="0"/>
            <a:ext cx="9144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84.</a:t>
            </a:r>
            <a:r>
              <a:rPr lang="en-US" altLang="en-US" dirty="0">
                <a:solidFill>
                  <a:srgbClr val="000000"/>
                </a:solidFill>
                <a:latin typeface="Times New Roman" panose="02020603050405020304" pitchFamily="18" charset="0"/>
                <a:cs typeface="Times New Roman" panose="02020603050405020304" pitchFamily="18" charset="0"/>
              </a:rPr>
              <a:t>  Draw ethanol two times, once with the “–OH”</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group on the right side, once on the left bottom.  </a:t>
            </a:r>
          </a:p>
          <a:p>
            <a:pPr eaLnBrk="1" hangingPunct="1">
              <a:spcBef>
                <a:spcPct val="0"/>
              </a:spcBef>
              <a:buFontTx/>
              <a:buNone/>
            </a:pPr>
            <a:endParaRPr lang="en-US" altLang="en-US" sz="2800" dirty="0">
              <a:solidFill>
                <a:srgbClr val="000000"/>
              </a:solidFill>
            </a:endParaRPr>
          </a:p>
          <a:p>
            <a:pPr eaLnBrk="1" hangingPunct="1">
              <a:spcBef>
                <a:spcPct val="0"/>
              </a:spcBef>
              <a:buFontTx/>
              <a:buNone/>
            </a:pPr>
            <a:br>
              <a:rPr lang="en-US" altLang="en-US" sz="2800" dirty="0">
                <a:solidFill>
                  <a:srgbClr val="000000"/>
                </a:solidFill>
              </a:rPr>
            </a:br>
            <a:br>
              <a:rPr lang="en-US" altLang="en-US" sz="2800" dirty="0">
                <a:solidFill>
                  <a:srgbClr val="000000"/>
                </a:solidFill>
              </a:rPr>
            </a:br>
            <a:endParaRPr lang="en-US" altLang="en-US" sz="2800" dirty="0">
              <a:solidFill>
                <a:srgbClr val="000000"/>
              </a:solidFill>
            </a:endParaRPr>
          </a:p>
          <a:p>
            <a:pPr eaLnBrk="1" hangingPunct="1">
              <a:spcBef>
                <a:spcPct val="0"/>
              </a:spcBef>
              <a:buFontTx/>
              <a:buNone/>
            </a:pPr>
            <a:endParaRPr lang="en-US" altLang="en-US" sz="2800" dirty="0">
              <a:solidFill>
                <a:srgbClr val="000000"/>
              </a:solidFill>
            </a:endParaRPr>
          </a:p>
          <a:p>
            <a:pPr eaLnBrk="1" hangingPunct="1">
              <a:spcBef>
                <a:spcPct val="0"/>
              </a:spcBef>
              <a:buFontTx/>
              <a:buNone/>
            </a:pPr>
            <a:endParaRPr lang="en-US" altLang="en-US" sz="2800" dirty="0">
              <a:solidFill>
                <a:srgbClr val="000000"/>
              </a:solidFill>
            </a:endParaRPr>
          </a:p>
        </p:txBody>
      </p:sp>
      <p:pic>
        <p:nvPicPr>
          <p:cNvPr id="2" name="Picture 37" descr="http://www.uni-saarland.de/fak8/schneider/anichem/struktur/ethanol.gif">
            <a:extLst>
              <a:ext uri="{FF2B5EF4-FFF2-40B4-BE49-F238E27FC236}">
                <a16:creationId xmlns:a16="http://schemas.microsoft.com/office/drawing/2014/main" id="{6E72E8B6-6549-8C12-4050-696B7C5BA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83247"/>
            <a:ext cx="3565866" cy="2471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7" descr="http://www.uni-saarland.de/fak8/schneider/anichem/struktur/ethanol.gif">
            <a:extLst>
              <a:ext uri="{FF2B5EF4-FFF2-40B4-BE49-F238E27FC236}">
                <a16:creationId xmlns:a16="http://schemas.microsoft.com/office/drawing/2014/main" id="{E2F788BA-E0E4-6568-CC4C-87F864889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171388" y="1600200"/>
            <a:ext cx="3565866" cy="2471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7" descr="http://www.uni-saarland.de/fak8/schneider/anichem/struktur/ethanol.gif">
            <a:extLst>
              <a:ext uri="{FF2B5EF4-FFF2-40B4-BE49-F238E27FC236}">
                <a16:creationId xmlns:a16="http://schemas.microsoft.com/office/drawing/2014/main" id="{7AA4375E-95A8-0981-4161-44CC375AF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68" t="36935" b="26130"/>
          <a:stretch/>
        </p:blipFill>
        <p:spPr bwMode="auto">
          <a:xfrm>
            <a:off x="6181151" y="3548757"/>
            <a:ext cx="742837" cy="912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7" descr="http://www.uni-saarland.de/fak8/schneider/anichem/struktur/ethanol.gif">
            <a:extLst>
              <a:ext uri="{FF2B5EF4-FFF2-40B4-BE49-F238E27FC236}">
                <a16:creationId xmlns:a16="http://schemas.microsoft.com/office/drawing/2014/main" id="{31F341EE-DE83-5D34-4A5C-A4750DE15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833" r="84330" b="36084"/>
          <a:stretch/>
        </p:blipFill>
        <p:spPr bwMode="auto">
          <a:xfrm>
            <a:off x="8066988" y="2390122"/>
            <a:ext cx="558800" cy="891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15C2C1-5F8F-C4C0-C8DC-843F24EBB62A}"/>
              </a:ext>
            </a:extLst>
          </p:cNvPr>
          <p:cNvSpPr txBox="1"/>
          <p:nvPr/>
        </p:nvSpPr>
        <p:spPr>
          <a:xfrm>
            <a:off x="8447988" y="2244427"/>
            <a:ext cx="6858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7" name="TextBox 6">
            <a:extLst>
              <a:ext uri="{FF2B5EF4-FFF2-40B4-BE49-F238E27FC236}">
                <a16:creationId xmlns:a16="http://schemas.microsoft.com/office/drawing/2014/main" id="{9ACB6511-05B3-C115-9DE1-C29D35C9D310}"/>
              </a:ext>
            </a:extLst>
          </p:cNvPr>
          <p:cNvSpPr txBox="1"/>
          <p:nvPr/>
        </p:nvSpPr>
        <p:spPr>
          <a:xfrm>
            <a:off x="0" y="4641085"/>
            <a:ext cx="9133788" cy="2062103"/>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These are identical.</a:t>
            </a: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The alcohol group is on the #1 carbon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in both molecules.</a:t>
            </a:r>
          </a:p>
        </p:txBody>
      </p:sp>
    </p:spTree>
    <p:extLst>
      <p:ext uri="{BB962C8B-B14F-4D97-AF65-F5344CB8AC3E}">
        <p14:creationId xmlns:p14="http://schemas.microsoft.com/office/powerpoint/2010/main" val="1259165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Box 1"/>
          <p:cNvSpPr txBox="1">
            <a:spLocks noChangeArrowheads="1"/>
          </p:cNvSpPr>
          <p:nvPr/>
        </p:nvSpPr>
        <p:spPr bwMode="auto">
          <a:xfrm>
            <a:off x="0" y="1"/>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85.  Draw both propanol molecules, one with the  –OH group</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on the 1st carbon atom, then put it onto the 2nd carbon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atom.  Name both.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83" name="TextBox 35"/>
          <p:cNvSpPr txBox="1">
            <a:spLocks noChangeArrowheads="1"/>
          </p:cNvSpPr>
          <p:nvPr/>
        </p:nvSpPr>
        <p:spPr bwMode="auto">
          <a:xfrm>
            <a:off x="0" y="403860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           1-propanol                             2-propanol  </a:t>
            </a: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b="1" dirty="0">
                <a:solidFill>
                  <a:srgbClr val="3333FF"/>
                </a:solidFill>
                <a:latin typeface="Times New Roman" panose="02020603050405020304" pitchFamily="18" charset="0"/>
                <a:cs typeface="Times New Roman" panose="02020603050405020304" pitchFamily="18" charset="0"/>
              </a:rPr>
              <a:t>86.  These are different ISOMERS, which means they have the same chemical formula (C</a:t>
            </a:r>
            <a:r>
              <a:rPr lang="en-US" altLang="en-US" b="1" baseline="-25000" dirty="0">
                <a:solidFill>
                  <a:srgbClr val="3333FF"/>
                </a:solidFill>
                <a:latin typeface="Times New Roman" panose="02020603050405020304" pitchFamily="18" charset="0"/>
                <a:cs typeface="Times New Roman" panose="02020603050405020304" pitchFamily="18" charset="0"/>
              </a:rPr>
              <a:t>3</a:t>
            </a:r>
            <a:r>
              <a:rPr lang="en-US" altLang="en-US" b="1" dirty="0">
                <a:solidFill>
                  <a:srgbClr val="3333FF"/>
                </a:solidFill>
                <a:latin typeface="Times New Roman" panose="02020603050405020304" pitchFamily="18" charset="0"/>
                <a:cs typeface="Times New Roman" panose="02020603050405020304" pitchFamily="18" charset="0"/>
              </a:rPr>
              <a:t>H</a:t>
            </a:r>
            <a:r>
              <a:rPr lang="en-US" altLang="en-US" b="1" baseline="-25000" dirty="0">
                <a:solidFill>
                  <a:srgbClr val="3333FF"/>
                </a:solidFill>
                <a:latin typeface="Times New Roman" panose="02020603050405020304" pitchFamily="18" charset="0"/>
                <a:cs typeface="Times New Roman" panose="02020603050405020304" pitchFamily="18" charset="0"/>
              </a:rPr>
              <a:t>8</a:t>
            </a:r>
            <a:r>
              <a:rPr lang="en-US" altLang="en-US" b="1" dirty="0">
                <a:solidFill>
                  <a:srgbClr val="3333FF"/>
                </a:solidFill>
                <a:latin typeface="Times New Roman" panose="02020603050405020304" pitchFamily="18" charset="0"/>
                <a:cs typeface="Times New Roman" panose="02020603050405020304" pitchFamily="18" charset="0"/>
              </a:rPr>
              <a:t>O), but different structures.  They are not identical. </a:t>
            </a:r>
          </a:p>
        </p:txBody>
      </p:sp>
      <p:pic>
        <p:nvPicPr>
          <p:cNvPr id="548903" name="Picture 39" descr="https://upload.wikimedia.org/wikipedia/commons/6/61/1-Propan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16" y="1855787"/>
            <a:ext cx="3498669" cy="1954213"/>
          </a:xfrm>
          <a:prstGeom prst="rect">
            <a:avLst/>
          </a:prstGeom>
          <a:noFill/>
          <a:extLst>
            <a:ext uri="{909E8E84-426E-40DD-AFC4-6F175D3DCCD1}">
              <a14:hiddenFill xmlns:a14="http://schemas.microsoft.com/office/drawing/2010/main">
                <a:solidFill>
                  <a:srgbClr val="FFFFFF"/>
                </a:solidFill>
              </a14:hiddenFill>
            </a:ext>
          </a:extLst>
        </p:spPr>
      </p:pic>
      <p:pic>
        <p:nvPicPr>
          <p:cNvPr id="548905" name="Picture 41" descr="https://upload.wikimedia.org/wikipedia/commons/thumb/6/62/2-propanol.png/200px-2-propan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006" y="1688304"/>
            <a:ext cx="3788737" cy="2121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28CF20-9386-7731-0B6E-88B63C00A1C9}"/>
              </a:ext>
            </a:extLst>
          </p:cNvPr>
          <p:cNvSpPr txBox="1">
            <a:spLocks noChangeArrowheads="1"/>
          </p:cNvSpPr>
          <p:nvPr/>
        </p:nvSpPr>
        <p:spPr bwMode="auto">
          <a:xfrm>
            <a:off x="0" y="1"/>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85.  Draw both of the propanol molecules, one with the</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–OH group on the first carbon atom, then put it onto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the second carbon atom.  Name both.  </a:t>
            </a:r>
          </a:p>
        </p:txBody>
      </p:sp>
    </p:spTree>
    <p:extLst>
      <p:ext uri="{BB962C8B-B14F-4D97-AF65-F5344CB8AC3E}">
        <p14:creationId xmlns:p14="http://schemas.microsoft.com/office/powerpoint/2010/main" val="19265364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Box 1"/>
          <p:cNvSpPr txBox="1">
            <a:spLocks noChangeArrowheads="1"/>
          </p:cNvSpPr>
          <p:nvPr/>
        </p:nvSpPr>
        <p:spPr bwMode="auto">
          <a:xfrm>
            <a:off x="32208" y="0"/>
            <a:ext cx="9144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87.   Draw &amp; name the three 5 carbon alcohol molecules  </a:t>
            </a: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1800" dirty="0">
                <a:solidFill>
                  <a:srgbClr val="000000"/>
                </a:solidFill>
              </a:rPr>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85800" y="1905000"/>
            <a:ext cx="2895600" cy="158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5400000">
            <a:off x="572294" y="1942306"/>
            <a:ext cx="8382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1105694" y="1942306"/>
            <a:ext cx="8382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1639094" y="1942306"/>
            <a:ext cx="8382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2172494" y="1942306"/>
            <a:ext cx="838200"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5400000">
            <a:off x="2705894" y="1942306"/>
            <a:ext cx="838200" cy="158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09600" y="3733800"/>
            <a:ext cx="28956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a:off x="496094" y="3771106"/>
            <a:ext cx="838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1029494" y="3771106"/>
            <a:ext cx="838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1562894" y="3771106"/>
            <a:ext cx="838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a:off x="2096294" y="3771106"/>
            <a:ext cx="838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2629694" y="3771106"/>
            <a:ext cx="838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533400" y="5638800"/>
            <a:ext cx="28956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419894" y="5676106"/>
            <a:ext cx="8382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a:off x="953294" y="5676106"/>
            <a:ext cx="8382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1486694" y="5676106"/>
            <a:ext cx="8382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a:off x="2020094" y="5676106"/>
            <a:ext cx="8382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2553494" y="5676106"/>
            <a:ext cx="838200"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sp>
        <p:nvSpPr>
          <p:cNvPr id="550933" name="TextBox 23"/>
          <p:cNvSpPr txBox="1">
            <a:spLocks noChangeArrowheads="1"/>
          </p:cNvSpPr>
          <p:nvPr/>
        </p:nvSpPr>
        <p:spPr bwMode="auto">
          <a:xfrm>
            <a:off x="838200" y="12192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H        </a:t>
            </a:r>
            <a:r>
              <a:rPr lang="en-US" altLang="en-US" sz="1800" dirty="0" err="1">
                <a:solidFill>
                  <a:srgbClr val="000000"/>
                </a:solidFill>
              </a:rPr>
              <a:t>H</a:t>
            </a:r>
            <a:r>
              <a:rPr lang="en-US" altLang="en-US" sz="1800" dirty="0">
                <a:solidFill>
                  <a:srgbClr val="000000"/>
                </a:solidFill>
              </a:rPr>
              <a:t>       </a:t>
            </a:r>
            <a:r>
              <a:rPr lang="en-US" altLang="en-US" sz="1800" dirty="0" err="1">
                <a:solidFill>
                  <a:srgbClr val="000000"/>
                </a:solidFill>
              </a:rPr>
              <a:t>H</a:t>
            </a:r>
            <a:r>
              <a:rPr lang="en-US" altLang="en-US" sz="1800" dirty="0">
                <a:solidFill>
                  <a:srgbClr val="000000"/>
                </a:solidFill>
              </a:rPr>
              <a:t>       </a:t>
            </a:r>
            <a:r>
              <a:rPr lang="en-US" altLang="en-US" sz="1800" dirty="0" err="1">
                <a:solidFill>
                  <a:srgbClr val="000000"/>
                </a:solidFill>
              </a:rPr>
              <a:t>H</a:t>
            </a:r>
            <a:r>
              <a:rPr lang="en-US" altLang="en-US" sz="1800" dirty="0">
                <a:solidFill>
                  <a:srgbClr val="000000"/>
                </a:solidFill>
              </a:rPr>
              <a:t>        </a:t>
            </a:r>
            <a:r>
              <a:rPr lang="en-US" altLang="en-US" sz="1800" dirty="0" err="1">
                <a:solidFill>
                  <a:srgbClr val="000000"/>
                </a:solidFill>
              </a:rPr>
              <a:t>H</a:t>
            </a:r>
            <a:endParaRPr lang="en-US" altLang="en-US" sz="1800" dirty="0">
              <a:solidFill>
                <a:srgbClr val="000000"/>
              </a:solidFill>
            </a:endParaRPr>
          </a:p>
        </p:txBody>
      </p:sp>
      <p:sp>
        <p:nvSpPr>
          <p:cNvPr id="550934" name="TextBox 30"/>
          <p:cNvSpPr txBox="1">
            <a:spLocks noChangeArrowheads="1"/>
          </p:cNvSpPr>
          <p:nvPr/>
        </p:nvSpPr>
        <p:spPr bwMode="auto">
          <a:xfrm>
            <a:off x="762000" y="3011488"/>
            <a:ext cx="297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H        H       H       H        H</a:t>
            </a:r>
          </a:p>
          <a:p>
            <a:pPr eaLnBrk="1" hangingPunct="1">
              <a:spcBef>
                <a:spcPct val="0"/>
              </a:spcBef>
              <a:buFontTx/>
              <a:buNone/>
            </a:pPr>
            <a:endParaRPr lang="en-US" altLang="en-US" sz="1800">
              <a:solidFill>
                <a:srgbClr val="000000"/>
              </a:solidFill>
            </a:endParaRPr>
          </a:p>
        </p:txBody>
      </p:sp>
      <p:sp>
        <p:nvSpPr>
          <p:cNvPr id="550935" name="TextBox 31"/>
          <p:cNvSpPr txBox="1">
            <a:spLocks noChangeArrowheads="1"/>
          </p:cNvSpPr>
          <p:nvPr/>
        </p:nvSpPr>
        <p:spPr bwMode="auto">
          <a:xfrm>
            <a:off x="685800" y="4953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H        H       H       H        H</a:t>
            </a:r>
          </a:p>
        </p:txBody>
      </p:sp>
      <p:sp>
        <p:nvSpPr>
          <p:cNvPr id="550936" name="TextBox 32"/>
          <p:cNvSpPr txBox="1">
            <a:spLocks noChangeArrowheads="1"/>
          </p:cNvSpPr>
          <p:nvPr/>
        </p:nvSpPr>
        <p:spPr bwMode="auto">
          <a:xfrm>
            <a:off x="381000" y="167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H</a:t>
            </a:r>
          </a:p>
        </p:txBody>
      </p:sp>
      <p:sp>
        <p:nvSpPr>
          <p:cNvPr id="550937" name="TextBox 33"/>
          <p:cNvSpPr txBox="1">
            <a:spLocks noChangeArrowheads="1"/>
          </p:cNvSpPr>
          <p:nvPr/>
        </p:nvSpPr>
        <p:spPr bwMode="auto">
          <a:xfrm>
            <a:off x="228600" y="5486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a:solidFill>
                  <a:srgbClr val="0000FF"/>
                </a:solidFill>
              </a:rPr>
              <a:t>H</a:t>
            </a:r>
          </a:p>
        </p:txBody>
      </p:sp>
      <p:sp>
        <p:nvSpPr>
          <p:cNvPr id="550938" name="TextBox 34"/>
          <p:cNvSpPr txBox="1">
            <a:spLocks noChangeArrowheads="1"/>
          </p:cNvSpPr>
          <p:nvPr/>
        </p:nvSpPr>
        <p:spPr bwMode="auto">
          <a:xfrm>
            <a:off x="304800" y="3581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H</a:t>
            </a:r>
          </a:p>
        </p:txBody>
      </p:sp>
      <p:sp>
        <p:nvSpPr>
          <p:cNvPr id="550939" name="TextBox 35"/>
          <p:cNvSpPr txBox="1">
            <a:spLocks noChangeArrowheads="1"/>
          </p:cNvSpPr>
          <p:nvPr/>
        </p:nvSpPr>
        <p:spPr bwMode="auto">
          <a:xfrm>
            <a:off x="838200" y="2362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H        H       H       H        H</a:t>
            </a:r>
          </a:p>
        </p:txBody>
      </p:sp>
      <p:sp>
        <p:nvSpPr>
          <p:cNvPr id="550940" name="TextBox 36"/>
          <p:cNvSpPr txBox="1">
            <a:spLocks noChangeArrowheads="1"/>
          </p:cNvSpPr>
          <p:nvPr/>
        </p:nvSpPr>
        <p:spPr bwMode="auto">
          <a:xfrm>
            <a:off x="762000" y="41910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H        H       H        OH    H</a:t>
            </a:r>
          </a:p>
        </p:txBody>
      </p:sp>
      <p:sp>
        <p:nvSpPr>
          <p:cNvPr id="550941" name="TextBox 37"/>
          <p:cNvSpPr txBox="1">
            <a:spLocks noChangeArrowheads="1"/>
          </p:cNvSpPr>
          <p:nvPr/>
        </p:nvSpPr>
        <p:spPr bwMode="auto">
          <a:xfrm>
            <a:off x="3505200" y="3581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H</a:t>
            </a:r>
          </a:p>
        </p:txBody>
      </p:sp>
      <p:sp>
        <p:nvSpPr>
          <p:cNvPr id="550942" name="TextBox 38"/>
          <p:cNvSpPr txBox="1">
            <a:spLocks noChangeArrowheads="1"/>
          </p:cNvSpPr>
          <p:nvPr/>
        </p:nvSpPr>
        <p:spPr bwMode="auto">
          <a:xfrm>
            <a:off x="3581400" y="1752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OH</a:t>
            </a:r>
          </a:p>
        </p:txBody>
      </p:sp>
      <p:sp>
        <p:nvSpPr>
          <p:cNvPr id="550943" name="TextBox 39"/>
          <p:cNvSpPr txBox="1">
            <a:spLocks noChangeArrowheads="1"/>
          </p:cNvSpPr>
          <p:nvPr/>
        </p:nvSpPr>
        <p:spPr bwMode="auto">
          <a:xfrm>
            <a:off x="3352800" y="548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H</a:t>
            </a:r>
          </a:p>
        </p:txBody>
      </p:sp>
      <p:sp>
        <p:nvSpPr>
          <p:cNvPr id="550944" name="TextBox 40"/>
          <p:cNvSpPr txBox="1">
            <a:spLocks noChangeArrowheads="1"/>
          </p:cNvSpPr>
          <p:nvPr/>
        </p:nvSpPr>
        <p:spPr bwMode="auto">
          <a:xfrm>
            <a:off x="685800" y="6096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H        H       OH     H       H</a:t>
            </a:r>
          </a:p>
        </p:txBody>
      </p:sp>
      <p:sp>
        <p:nvSpPr>
          <p:cNvPr id="550945" name="TextBox 41"/>
          <p:cNvSpPr txBox="1">
            <a:spLocks noChangeArrowheads="1"/>
          </p:cNvSpPr>
          <p:nvPr/>
        </p:nvSpPr>
        <p:spPr bwMode="auto">
          <a:xfrm>
            <a:off x="4419600" y="16002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00"/>
                </a:solidFill>
              </a:rPr>
              <a:t>1-pentanol</a:t>
            </a:r>
          </a:p>
        </p:txBody>
      </p:sp>
      <p:sp>
        <p:nvSpPr>
          <p:cNvPr id="550946" name="TextBox 42"/>
          <p:cNvSpPr txBox="1">
            <a:spLocks noChangeArrowheads="1"/>
          </p:cNvSpPr>
          <p:nvPr/>
        </p:nvSpPr>
        <p:spPr bwMode="auto">
          <a:xfrm>
            <a:off x="4343400" y="3429000"/>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FF0000"/>
                </a:solidFill>
              </a:rPr>
              <a:t>2-pentanol</a:t>
            </a:r>
          </a:p>
          <a:p>
            <a:pPr eaLnBrk="1" hangingPunct="1">
              <a:spcBef>
                <a:spcPct val="0"/>
              </a:spcBef>
              <a:buFontTx/>
              <a:buNone/>
            </a:pPr>
            <a:endParaRPr lang="en-US" altLang="en-US" sz="1800">
              <a:solidFill>
                <a:srgbClr val="000000"/>
              </a:solidFill>
            </a:endParaRPr>
          </a:p>
        </p:txBody>
      </p:sp>
      <p:sp>
        <p:nvSpPr>
          <p:cNvPr id="550947" name="TextBox 43"/>
          <p:cNvSpPr txBox="1">
            <a:spLocks noChangeArrowheads="1"/>
          </p:cNvSpPr>
          <p:nvPr/>
        </p:nvSpPr>
        <p:spPr bwMode="auto">
          <a:xfrm>
            <a:off x="4419600" y="52578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rgbClr val="0000FF"/>
                </a:solidFill>
              </a:rPr>
              <a:t>3-pentanol</a:t>
            </a:r>
          </a:p>
          <a:p>
            <a:pPr eaLnBrk="1" hangingPunct="1">
              <a:spcBef>
                <a:spcPct val="0"/>
              </a:spcBef>
              <a:buFontTx/>
              <a:buNone/>
            </a:pPr>
            <a:endParaRPr lang="en-US" altLang="en-US" sz="1800">
              <a:solidFill>
                <a:srgbClr val="000000"/>
              </a:solidFill>
            </a:endParaRPr>
          </a:p>
        </p:txBody>
      </p:sp>
      <p:sp>
        <p:nvSpPr>
          <p:cNvPr id="550948" name="TextBox 44"/>
          <p:cNvSpPr txBox="1">
            <a:spLocks noChangeArrowheads="1"/>
          </p:cNvSpPr>
          <p:nvPr/>
        </p:nvSpPr>
        <p:spPr bwMode="auto">
          <a:xfrm>
            <a:off x="6934200" y="1524000"/>
            <a:ext cx="1905000" cy="4708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solidFill>
                  <a:srgbClr val="FFFFFF"/>
                </a:solidFill>
                <a:latin typeface="Comic Sans MS" pitchFamily="66" charset="0"/>
              </a:rPr>
              <a:t>Name the base chain (count carbon atoms)</a:t>
            </a:r>
          </a:p>
          <a:p>
            <a:pPr algn="ctr" eaLnBrk="1" hangingPunct="1">
              <a:spcBef>
                <a:spcPct val="0"/>
              </a:spcBef>
              <a:buFontTx/>
              <a:buNone/>
            </a:pPr>
            <a:endParaRPr lang="en-US" altLang="en-US" sz="2000" dirty="0">
              <a:solidFill>
                <a:srgbClr val="FFFFFF"/>
              </a:solidFill>
              <a:latin typeface="Comic Sans MS" pitchFamily="66" charset="0"/>
            </a:endParaRPr>
          </a:p>
          <a:p>
            <a:pPr algn="ctr" eaLnBrk="1" hangingPunct="1">
              <a:spcBef>
                <a:spcPct val="0"/>
              </a:spcBef>
              <a:buFontTx/>
              <a:buNone/>
            </a:pPr>
            <a:r>
              <a:rPr lang="en-US" altLang="en-US" sz="2000" dirty="0">
                <a:solidFill>
                  <a:srgbClr val="FFFFFF"/>
                </a:solidFill>
                <a:latin typeface="Comic Sans MS" pitchFamily="66" charset="0"/>
              </a:rPr>
              <a:t>Enumerate where the alcohol group is located.  </a:t>
            </a:r>
          </a:p>
          <a:p>
            <a:pPr algn="ctr" eaLnBrk="1" hangingPunct="1">
              <a:spcBef>
                <a:spcPct val="0"/>
              </a:spcBef>
              <a:buFontTx/>
              <a:buNone/>
            </a:pPr>
            <a:endParaRPr lang="en-US" altLang="en-US" sz="2000" dirty="0">
              <a:solidFill>
                <a:srgbClr val="FFFFFF"/>
              </a:solidFill>
              <a:latin typeface="Comic Sans MS" pitchFamily="66" charset="0"/>
            </a:endParaRPr>
          </a:p>
          <a:p>
            <a:pPr algn="ctr" eaLnBrk="1" hangingPunct="1">
              <a:spcBef>
                <a:spcPct val="0"/>
              </a:spcBef>
              <a:buFontTx/>
              <a:buNone/>
            </a:pPr>
            <a:r>
              <a:rPr lang="en-US" altLang="en-US" sz="2000" dirty="0">
                <a:solidFill>
                  <a:srgbClr val="FFFFFF"/>
                </a:solidFill>
                <a:latin typeface="Comic Sans MS" pitchFamily="66" charset="0"/>
              </a:rPr>
              <a:t>Alcohol names always end with an</a:t>
            </a:r>
            <a:br>
              <a:rPr lang="en-US" altLang="en-US" sz="2000" dirty="0">
                <a:solidFill>
                  <a:srgbClr val="FFFFFF"/>
                </a:solidFill>
                <a:latin typeface="Comic Sans MS" pitchFamily="66" charset="0"/>
              </a:rPr>
            </a:br>
            <a:r>
              <a:rPr lang="en-US" altLang="en-US" sz="2000" dirty="0">
                <a:solidFill>
                  <a:srgbClr val="FFFFFF"/>
                </a:solidFill>
                <a:latin typeface="Comic Sans MS" pitchFamily="66" charset="0"/>
              </a:rPr>
              <a:t>-</a:t>
            </a:r>
            <a:r>
              <a:rPr lang="en-US" altLang="en-US" sz="2000" dirty="0" err="1">
                <a:solidFill>
                  <a:srgbClr val="FFFFFF"/>
                </a:solidFill>
                <a:latin typeface="Comic Sans MS" pitchFamily="66" charset="0"/>
              </a:rPr>
              <a:t>anol</a:t>
            </a:r>
            <a:endParaRPr lang="en-US" altLang="en-US" sz="2000" dirty="0">
              <a:solidFill>
                <a:srgbClr val="FFFFFF"/>
              </a:solidFill>
              <a:latin typeface="Comic Sans MS" pitchFamily="66" charset="0"/>
            </a:endParaRPr>
          </a:p>
          <a:p>
            <a:pPr algn="ctr" eaLnBrk="1" hangingPunct="1">
              <a:spcBef>
                <a:spcPct val="0"/>
              </a:spcBef>
              <a:buFontTx/>
              <a:buNone/>
            </a:pPr>
            <a:r>
              <a:rPr lang="en-US" altLang="en-US" sz="2000" dirty="0">
                <a:solidFill>
                  <a:srgbClr val="FFFFFF"/>
                </a:solidFill>
                <a:latin typeface="Comic Sans MS" pitchFamily="66" charset="0"/>
              </a:rPr>
              <a:t>suffix</a:t>
            </a:r>
          </a:p>
        </p:txBody>
      </p:sp>
      <p:sp>
        <p:nvSpPr>
          <p:cNvPr id="550949" name="Rectangle 45"/>
          <p:cNvSpPr>
            <a:spLocks noChangeArrowheads="1"/>
          </p:cNvSpPr>
          <p:nvPr/>
        </p:nvSpPr>
        <p:spPr bwMode="auto">
          <a:xfrm>
            <a:off x="838200" y="17526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C</a:t>
            </a:r>
          </a:p>
        </p:txBody>
      </p:sp>
      <p:sp>
        <p:nvSpPr>
          <p:cNvPr id="550950" name="Rectangle 46"/>
          <p:cNvSpPr>
            <a:spLocks noChangeArrowheads="1"/>
          </p:cNvSpPr>
          <p:nvPr/>
        </p:nvSpPr>
        <p:spPr bwMode="auto">
          <a:xfrm>
            <a:off x="1371600" y="17526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C</a:t>
            </a:r>
          </a:p>
        </p:txBody>
      </p:sp>
      <p:sp>
        <p:nvSpPr>
          <p:cNvPr id="550951" name="Rectangle 47"/>
          <p:cNvSpPr>
            <a:spLocks noChangeArrowheads="1"/>
          </p:cNvSpPr>
          <p:nvPr/>
        </p:nvSpPr>
        <p:spPr bwMode="auto">
          <a:xfrm>
            <a:off x="1905000" y="17526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C</a:t>
            </a:r>
          </a:p>
        </p:txBody>
      </p:sp>
      <p:sp>
        <p:nvSpPr>
          <p:cNvPr id="550952" name="Rectangle 48"/>
          <p:cNvSpPr>
            <a:spLocks noChangeArrowheads="1"/>
          </p:cNvSpPr>
          <p:nvPr/>
        </p:nvSpPr>
        <p:spPr bwMode="auto">
          <a:xfrm>
            <a:off x="2438400" y="17526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C</a:t>
            </a:r>
          </a:p>
        </p:txBody>
      </p:sp>
      <p:sp>
        <p:nvSpPr>
          <p:cNvPr id="550953" name="Rectangle 49"/>
          <p:cNvSpPr>
            <a:spLocks noChangeArrowheads="1"/>
          </p:cNvSpPr>
          <p:nvPr/>
        </p:nvSpPr>
        <p:spPr bwMode="auto">
          <a:xfrm>
            <a:off x="2971800" y="17526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C</a:t>
            </a:r>
          </a:p>
        </p:txBody>
      </p:sp>
      <p:sp>
        <p:nvSpPr>
          <p:cNvPr id="550954" name="Rectangle 50"/>
          <p:cNvSpPr>
            <a:spLocks noChangeArrowheads="1"/>
          </p:cNvSpPr>
          <p:nvPr/>
        </p:nvSpPr>
        <p:spPr bwMode="auto">
          <a:xfrm>
            <a:off x="762000" y="3581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C</a:t>
            </a:r>
          </a:p>
        </p:txBody>
      </p:sp>
      <p:sp>
        <p:nvSpPr>
          <p:cNvPr id="550955" name="Rectangle 52"/>
          <p:cNvSpPr>
            <a:spLocks noChangeArrowheads="1"/>
          </p:cNvSpPr>
          <p:nvPr/>
        </p:nvSpPr>
        <p:spPr bwMode="auto">
          <a:xfrm>
            <a:off x="1295400" y="3581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C</a:t>
            </a:r>
          </a:p>
        </p:txBody>
      </p:sp>
      <p:sp>
        <p:nvSpPr>
          <p:cNvPr id="550956" name="Rectangle 53"/>
          <p:cNvSpPr>
            <a:spLocks noChangeArrowheads="1"/>
          </p:cNvSpPr>
          <p:nvPr/>
        </p:nvSpPr>
        <p:spPr bwMode="auto">
          <a:xfrm>
            <a:off x="1828800" y="3581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C</a:t>
            </a:r>
          </a:p>
        </p:txBody>
      </p:sp>
      <p:sp>
        <p:nvSpPr>
          <p:cNvPr id="550957" name="Rectangle 54"/>
          <p:cNvSpPr>
            <a:spLocks noChangeArrowheads="1"/>
          </p:cNvSpPr>
          <p:nvPr/>
        </p:nvSpPr>
        <p:spPr bwMode="auto">
          <a:xfrm>
            <a:off x="2362200" y="3581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C</a:t>
            </a:r>
          </a:p>
        </p:txBody>
      </p:sp>
      <p:sp>
        <p:nvSpPr>
          <p:cNvPr id="550958" name="Rectangle 55"/>
          <p:cNvSpPr>
            <a:spLocks noChangeArrowheads="1"/>
          </p:cNvSpPr>
          <p:nvPr/>
        </p:nvSpPr>
        <p:spPr bwMode="auto">
          <a:xfrm>
            <a:off x="2895600" y="3581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C</a:t>
            </a:r>
          </a:p>
        </p:txBody>
      </p:sp>
      <p:sp>
        <p:nvSpPr>
          <p:cNvPr id="550959" name="Rectangle 56"/>
          <p:cNvSpPr>
            <a:spLocks noChangeArrowheads="1"/>
          </p:cNvSpPr>
          <p:nvPr/>
        </p:nvSpPr>
        <p:spPr bwMode="auto">
          <a:xfrm>
            <a:off x="685800" y="5486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C</a:t>
            </a:r>
          </a:p>
        </p:txBody>
      </p:sp>
      <p:sp>
        <p:nvSpPr>
          <p:cNvPr id="550960" name="Rectangle 57"/>
          <p:cNvSpPr>
            <a:spLocks noChangeArrowheads="1"/>
          </p:cNvSpPr>
          <p:nvPr/>
        </p:nvSpPr>
        <p:spPr bwMode="auto">
          <a:xfrm>
            <a:off x="1219200" y="5486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C</a:t>
            </a:r>
          </a:p>
        </p:txBody>
      </p:sp>
      <p:sp>
        <p:nvSpPr>
          <p:cNvPr id="550961" name="Rectangle 58"/>
          <p:cNvSpPr>
            <a:spLocks noChangeArrowheads="1"/>
          </p:cNvSpPr>
          <p:nvPr/>
        </p:nvSpPr>
        <p:spPr bwMode="auto">
          <a:xfrm>
            <a:off x="1752600" y="5486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C</a:t>
            </a:r>
          </a:p>
        </p:txBody>
      </p:sp>
      <p:sp>
        <p:nvSpPr>
          <p:cNvPr id="550962" name="Rectangle 59"/>
          <p:cNvSpPr>
            <a:spLocks noChangeArrowheads="1"/>
          </p:cNvSpPr>
          <p:nvPr/>
        </p:nvSpPr>
        <p:spPr bwMode="auto">
          <a:xfrm>
            <a:off x="2286000" y="5486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C</a:t>
            </a:r>
          </a:p>
        </p:txBody>
      </p:sp>
      <p:sp>
        <p:nvSpPr>
          <p:cNvPr id="550963" name="Rectangle 60"/>
          <p:cNvSpPr>
            <a:spLocks noChangeArrowheads="1"/>
          </p:cNvSpPr>
          <p:nvPr/>
        </p:nvSpPr>
        <p:spPr bwMode="auto">
          <a:xfrm>
            <a:off x="2819400" y="5486400"/>
            <a:ext cx="307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FF"/>
                </a:solidFill>
              </a:rPr>
              <a:t>C</a:t>
            </a:r>
          </a:p>
        </p:txBody>
      </p:sp>
      <p:sp>
        <p:nvSpPr>
          <p:cNvPr id="2" name="TextBox 1">
            <a:extLst>
              <a:ext uri="{FF2B5EF4-FFF2-40B4-BE49-F238E27FC236}">
                <a16:creationId xmlns:a16="http://schemas.microsoft.com/office/drawing/2014/main" id="{8E5D397E-71E4-3899-04F7-DE945EA9F367}"/>
              </a:ext>
            </a:extLst>
          </p:cNvPr>
          <p:cNvSpPr txBox="1">
            <a:spLocks noChangeArrowheads="1"/>
          </p:cNvSpPr>
          <p:nvPr/>
        </p:nvSpPr>
        <p:spPr bwMode="auto">
          <a:xfrm>
            <a:off x="32208" y="0"/>
            <a:ext cx="9144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87.   Draw &amp; name the three 5 carbon alcohol molecules  </a:t>
            </a:r>
          </a:p>
          <a:p>
            <a:pPr eaLnBrk="1" hangingPunct="1">
              <a:spcBef>
                <a:spcPct val="0"/>
              </a:spcBef>
              <a:buFontTx/>
              <a:buNone/>
            </a:pPr>
            <a:r>
              <a:rPr lang="en-US" altLang="en-US" sz="1800" dirty="0">
                <a:solidFill>
                  <a:srgbClr val="000000"/>
                </a:solidFill>
              </a:rPr>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extBox 1"/>
          <p:cNvSpPr txBox="1">
            <a:spLocks noChangeArrowheads="1"/>
          </p:cNvSpPr>
          <p:nvPr/>
        </p:nvSpPr>
        <p:spPr bwMode="auto">
          <a:xfrm>
            <a:off x="0" y="0"/>
            <a:ext cx="9144000" cy="461665"/>
          </a:xfrm>
          <a:prstGeom prst="rect">
            <a:avLst/>
          </a:prstGeom>
          <a:solidFill>
            <a:srgbClr val="FFFF00"/>
          </a:solid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FF0000"/>
                </a:solidFill>
                <a:latin typeface="Comic Sans MS" pitchFamily="66" charset="0"/>
              </a:rPr>
              <a:t>88.  These are ALL the alcohols in our class, none are missing.</a:t>
            </a:r>
          </a:p>
        </p:txBody>
      </p:sp>
      <p:sp>
        <p:nvSpPr>
          <p:cNvPr id="551939" name="TextBox 2"/>
          <p:cNvSpPr txBox="1">
            <a:spLocks noChangeArrowheads="1"/>
          </p:cNvSpPr>
          <p:nvPr/>
        </p:nvSpPr>
        <p:spPr bwMode="auto">
          <a:xfrm>
            <a:off x="0" y="53340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0000"/>
                </a:solidFill>
                <a:latin typeface="Comic Sans MS" pitchFamily="66" charset="0"/>
              </a:rPr>
              <a:t> </a:t>
            </a:r>
            <a:r>
              <a:rPr lang="en-US" altLang="en-US" sz="2400" dirty="0">
                <a:solidFill>
                  <a:srgbClr val="FF0000"/>
                </a:solidFill>
                <a:latin typeface="Times New Roman" panose="02020603050405020304" pitchFamily="18" charset="0"/>
                <a:cs typeface="Times New Roman" panose="02020603050405020304" pitchFamily="18" charset="0"/>
              </a:rPr>
              <a:t># C atoms      names of the alcohol molecules</a:t>
            </a:r>
          </a:p>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1           </a:t>
            </a:r>
            <a:r>
              <a:rPr lang="en-US" altLang="en-US" sz="10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   methanol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2              ethanol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3              1-propanol,  2-propanol</a:t>
            </a:r>
          </a:p>
          <a:p>
            <a:pPr eaLnBrk="1" hangingPunct="1">
              <a:spcBef>
                <a:spcPct val="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4              1-butanol,  2-butanol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5              1-pentanol,  2-pentanol,  3-pentanol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6              1-hexanol,  2-hexanol,  3-hexanol</a:t>
            </a:r>
          </a:p>
          <a:p>
            <a:pPr eaLnBrk="1" hangingPunct="1">
              <a:spcBef>
                <a:spcPct val="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7              1-heptanol,  2-heptanol,  3-heptanol,  4-heptanol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8              1-octanol,  2-octanol,  3-octanol,  4-octanol</a:t>
            </a:r>
          </a:p>
          <a:p>
            <a:pPr eaLnBrk="1" hangingPunct="1">
              <a:spcBef>
                <a:spcPct val="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9              1-nonanol,  2-nonanol,  3-nonanol,  4-nonanol,  5-nonanol</a:t>
            </a: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10              1-decanol,  2-decanol, 3-decanol,  4-decanol,  5-decanol</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15431-3ECB-6F24-0EC1-23A160432BA5}"/>
              </a:ext>
            </a:extLst>
          </p:cNvPr>
          <p:cNvSpPr txBox="1"/>
          <p:nvPr/>
        </p:nvSpPr>
        <p:spPr>
          <a:xfrm>
            <a:off x="0" y="0"/>
            <a:ext cx="9144000" cy="954107"/>
          </a:xfrm>
          <a:prstGeom prst="rect">
            <a:avLst/>
          </a:prstGeom>
          <a:solidFill>
            <a:srgbClr val="FFE6E5"/>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89.  Why is there not an alcohol molecule named 4-pentanol?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(Draw it, you can) </a:t>
            </a:r>
          </a:p>
        </p:txBody>
      </p:sp>
    </p:spTree>
    <p:extLst>
      <p:ext uri="{BB962C8B-B14F-4D97-AF65-F5344CB8AC3E}">
        <p14:creationId xmlns:p14="http://schemas.microsoft.com/office/powerpoint/2010/main" val="11764453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15431-3ECB-6F24-0EC1-23A160432BA5}"/>
              </a:ext>
            </a:extLst>
          </p:cNvPr>
          <p:cNvSpPr txBox="1"/>
          <p:nvPr/>
        </p:nvSpPr>
        <p:spPr>
          <a:xfrm>
            <a:off x="0" y="0"/>
            <a:ext cx="9144000" cy="954107"/>
          </a:xfrm>
          <a:prstGeom prst="rect">
            <a:avLst/>
          </a:prstGeom>
          <a:solidFill>
            <a:srgbClr val="FFE6E5"/>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89.  Why is there not an alcohol molecule named </a:t>
            </a:r>
            <a:r>
              <a:rPr lang="en-US" sz="2800" dirty="0">
                <a:solidFill>
                  <a:srgbClr val="3333FF"/>
                </a:solidFill>
                <a:latin typeface="Times New Roman" panose="02020603050405020304" pitchFamily="18" charset="0"/>
                <a:cs typeface="Times New Roman" panose="02020603050405020304" pitchFamily="18" charset="0"/>
              </a:rPr>
              <a:t>4-pentanol</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(Draw it, you can)     </a:t>
            </a:r>
          </a:p>
        </p:txBody>
      </p:sp>
      <p:pic>
        <p:nvPicPr>
          <p:cNvPr id="3074" name="Picture 2" descr="Answer in Organic Chemistry for Monique Harris #89341">
            <a:extLst>
              <a:ext uri="{FF2B5EF4-FFF2-40B4-BE49-F238E27FC236}">
                <a16:creationId xmlns:a16="http://schemas.microsoft.com/office/drawing/2014/main" id="{E4C83DC5-DC32-7F1B-F21A-651A0B311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00" b="20139"/>
          <a:stretch/>
        </p:blipFill>
        <p:spPr bwMode="auto">
          <a:xfrm>
            <a:off x="533400" y="1524000"/>
            <a:ext cx="6248400" cy="2785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BAAB6B-41C3-52AD-3AE8-3E9CA63C8A06}"/>
              </a:ext>
            </a:extLst>
          </p:cNvPr>
          <p:cNvSpPr txBox="1"/>
          <p:nvPr/>
        </p:nvSpPr>
        <p:spPr>
          <a:xfrm>
            <a:off x="1707037" y="1524000"/>
            <a:ext cx="5105400" cy="707886"/>
          </a:xfrm>
          <a:prstGeom prst="rect">
            <a:avLst/>
          </a:prstGeom>
          <a:solidFill>
            <a:schemeClr val="bg1"/>
          </a:solidFill>
        </p:spPr>
        <p:txBody>
          <a:bodyPr wrap="square" rtlCol="0">
            <a:spAutoFit/>
          </a:bodyPr>
          <a:lstStyle/>
          <a:p>
            <a:r>
              <a:rPr lang="en-US" sz="4000" dirty="0"/>
              <a:t>H  </a:t>
            </a:r>
            <a:r>
              <a:rPr lang="en-US" sz="800" dirty="0"/>
              <a:t> </a:t>
            </a:r>
            <a:r>
              <a:rPr lang="en-US" sz="4000" dirty="0"/>
              <a:t> </a:t>
            </a:r>
            <a:r>
              <a:rPr lang="en-US" sz="4000" dirty="0" err="1"/>
              <a:t>H</a:t>
            </a:r>
            <a:r>
              <a:rPr lang="en-US" sz="4000" dirty="0"/>
              <a:t>    </a:t>
            </a:r>
            <a:r>
              <a:rPr lang="en-US" sz="4000" dirty="0" err="1"/>
              <a:t>H</a:t>
            </a:r>
            <a:r>
              <a:rPr lang="en-US" sz="4000" dirty="0"/>
              <a:t>   </a:t>
            </a:r>
            <a:r>
              <a:rPr lang="en-US" sz="800" dirty="0"/>
              <a:t>    </a:t>
            </a:r>
            <a:r>
              <a:rPr lang="en-US" sz="4000" dirty="0">
                <a:solidFill>
                  <a:srgbClr val="3333FF"/>
                </a:solidFill>
              </a:rPr>
              <a:t>OH</a:t>
            </a:r>
            <a:r>
              <a:rPr lang="en-US" sz="4000" dirty="0"/>
              <a:t> </a:t>
            </a:r>
            <a:r>
              <a:rPr lang="en-US" sz="800" dirty="0"/>
              <a:t> </a:t>
            </a:r>
            <a:r>
              <a:rPr lang="en-US" sz="4000" dirty="0"/>
              <a:t>H</a:t>
            </a:r>
          </a:p>
        </p:txBody>
      </p:sp>
      <p:sp>
        <p:nvSpPr>
          <p:cNvPr id="4" name="TextBox 3">
            <a:extLst>
              <a:ext uri="{FF2B5EF4-FFF2-40B4-BE49-F238E27FC236}">
                <a16:creationId xmlns:a16="http://schemas.microsoft.com/office/drawing/2014/main" id="{C33659A0-E13D-4943-2206-D905C02B72E7}"/>
              </a:ext>
            </a:extLst>
          </p:cNvPr>
          <p:cNvSpPr txBox="1"/>
          <p:nvPr/>
        </p:nvSpPr>
        <p:spPr>
          <a:xfrm>
            <a:off x="1707037" y="4114800"/>
            <a:ext cx="6629400" cy="2554545"/>
          </a:xfrm>
          <a:prstGeom prst="rect">
            <a:avLst/>
          </a:prstGeom>
          <a:noFill/>
        </p:spPr>
        <p:txBody>
          <a:bodyPr wrap="square" rtlCol="0">
            <a:spAutoFit/>
          </a:bodyPr>
          <a:lstStyle/>
          <a:p>
            <a:pPr marL="742950" indent="-742950">
              <a:buAutoNum type="arabicPlain"/>
            </a:pPr>
            <a:r>
              <a:rPr lang="en-US" sz="4000" dirty="0">
                <a:latin typeface="Times New Roman" panose="02020603050405020304" pitchFamily="18" charset="0"/>
                <a:cs typeface="Times New Roman" panose="02020603050405020304" pitchFamily="18" charset="0"/>
              </a:rPr>
              <a:t>2      3     </a:t>
            </a:r>
            <a:r>
              <a:rPr lang="en-US" sz="4000" dirty="0">
                <a:solidFill>
                  <a:srgbClr val="3333FF"/>
                </a:solidFill>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5 RIGHT?</a:t>
            </a:r>
          </a:p>
          <a:p>
            <a:pPr marL="742950" indent="-742950">
              <a:buAutoNum type="arabicPlain"/>
            </a:pPr>
            <a:endParaRPr lang="en-US" sz="4000" dirty="0">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No!  Count from the short end!</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This is 2-pentanol</a:t>
            </a:r>
          </a:p>
        </p:txBody>
      </p:sp>
    </p:spTree>
    <p:extLst>
      <p:ext uri="{BB962C8B-B14F-4D97-AF65-F5344CB8AC3E}">
        <p14:creationId xmlns:p14="http://schemas.microsoft.com/office/powerpoint/2010/main" val="23201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49787505"/>
              </p:ext>
            </p:extLst>
          </p:nvPr>
        </p:nvGraphicFramePr>
        <p:xfrm>
          <a:off x="-2358" y="0"/>
          <a:ext cx="9146358" cy="6858000"/>
        </p:xfrm>
        <a:graphic>
          <a:graphicData uri="http://schemas.openxmlformats.org/drawingml/2006/table">
            <a:tbl>
              <a:tblPr firstRow="1" bandRow="1">
                <a:tableStyleId>{5C22544A-7EE6-4342-B048-85BDC9FD1C3A}</a:tableStyleId>
              </a:tblPr>
              <a:tblGrid>
                <a:gridCol w="688158">
                  <a:extLst>
                    <a:ext uri="{9D8B030D-6E8A-4147-A177-3AD203B41FA5}">
                      <a16:colId xmlns:a16="http://schemas.microsoft.com/office/drawing/2014/main" val="20000"/>
                    </a:ext>
                  </a:extLst>
                </a:gridCol>
                <a:gridCol w="1828799">
                  <a:extLst>
                    <a:ext uri="{9D8B030D-6E8A-4147-A177-3AD203B41FA5}">
                      <a16:colId xmlns:a16="http://schemas.microsoft.com/office/drawing/2014/main" val="20002"/>
                    </a:ext>
                  </a:extLst>
                </a:gridCol>
                <a:gridCol w="3112129">
                  <a:extLst>
                    <a:ext uri="{9D8B030D-6E8A-4147-A177-3AD203B41FA5}">
                      <a16:colId xmlns:a16="http://schemas.microsoft.com/office/drawing/2014/main" val="20003"/>
                    </a:ext>
                  </a:extLst>
                </a:gridCol>
                <a:gridCol w="3517272">
                  <a:extLst>
                    <a:ext uri="{9D8B030D-6E8A-4147-A177-3AD203B41FA5}">
                      <a16:colId xmlns:a16="http://schemas.microsoft.com/office/drawing/2014/main" val="3781884870"/>
                    </a:ext>
                  </a:extLst>
                </a:gridCol>
              </a:tblGrid>
              <a:tr h="95658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802800">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92115">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1</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4">
                              <a:lumMod val="95000"/>
                              <a:lumOff val="5000"/>
                            </a:schemeClr>
                          </a:solidFill>
                          <a:latin typeface="Times New Roman" panose="02020603050405020304" pitchFamily="18" charset="0"/>
                          <a:cs typeface="Times New Roman" panose="02020603050405020304" pitchFamily="18" charset="0"/>
                        </a:rPr>
                        <a:t>methane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CH</a:t>
                      </a:r>
                      <a:r>
                        <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rPr>
                        <a:t>4                     </a:t>
                      </a:r>
                      <a:r>
                        <a:rPr lang="en-US" sz="2000" dirty="0" err="1">
                          <a:solidFill>
                            <a:schemeClr val="accent4">
                              <a:lumMod val="95000"/>
                              <a:lumOff val="5000"/>
                            </a:schemeClr>
                          </a:solidFill>
                          <a:latin typeface="Times New Roman" panose="02020603050405020304" pitchFamily="18" charset="0"/>
                          <a:cs typeface="Times New Roman" panose="02020603050405020304" pitchFamily="18" charset="0"/>
                        </a:rPr>
                        <a:t>CH</a:t>
                      </a:r>
                      <a:r>
                        <a:rPr lang="en-US" sz="2000" baseline="-25000" dirty="0" err="1">
                          <a:solidFill>
                            <a:schemeClr val="accent4">
                              <a:lumMod val="95000"/>
                              <a:lumOff val="5000"/>
                            </a:schemeClr>
                          </a:solidFill>
                          <a:latin typeface="Times New Roman" panose="02020603050405020304" pitchFamily="18" charset="0"/>
                          <a:cs typeface="Times New Roman" panose="02020603050405020304" pitchFamily="18" charset="0"/>
                        </a:rPr>
                        <a:t>4</a:t>
                      </a:r>
                      <a:endPar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298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2</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4">
                              <a:lumMod val="95000"/>
                              <a:lumOff val="5000"/>
                            </a:schemeClr>
                          </a:solidFill>
                          <a:latin typeface="Times New Roman" panose="02020603050405020304" pitchFamily="18" charset="0"/>
                          <a:cs typeface="Times New Roman" panose="02020603050405020304" pitchFamily="18" charset="0"/>
                        </a:rPr>
                        <a:t>ethane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C</a:t>
                      </a:r>
                      <a:r>
                        <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rPr>
                        <a:t>2</a:t>
                      </a: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H</a:t>
                      </a:r>
                      <a:r>
                        <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rPr>
                        <a:t>6</a:t>
                      </a: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CH</a:t>
                      </a:r>
                      <a:r>
                        <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rPr>
                        <a:t>3</a:t>
                      </a: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CH</a:t>
                      </a:r>
                      <a:r>
                        <a:rPr lang="en-US" sz="2000" baseline="-25000" dirty="0">
                          <a:solidFill>
                            <a:schemeClr val="accent4">
                              <a:lumMod val="95000"/>
                              <a:lumOff val="5000"/>
                            </a:schemeClr>
                          </a:solidFill>
                          <a:latin typeface="Times New Roman" panose="02020603050405020304" pitchFamily="18" charset="0"/>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9351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4">
                              <a:lumMod val="95000"/>
                              <a:lumOff val="5000"/>
                            </a:schemeClr>
                          </a:solidFill>
                          <a:latin typeface="Times New Roman" panose="02020603050405020304" pitchFamily="18" charset="0"/>
                          <a:cs typeface="Times New Roman" panose="02020603050405020304" pitchFamily="18" charset="0"/>
                        </a:rPr>
                        <a:t>propane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8</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Picture 2" descr="What is the structural formula for methane? | Socratic">
            <a:extLst>
              <a:ext uri="{FF2B5EF4-FFF2-40B4-BE49-F238E27FC236}">
                <a16:creationId xmlns:a16="http://schemas.microsoft.com/office/drawing/2014/main" id="{07E6E2BB-F575-79E4-BF19-2625E455E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1219200" cy="1269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llustrated Glossary of Organic Chemistry - Propane">
            <a:extLst>
              <a:ext uri="{FF2B5EF4-FFF2-40B4-BE49-F238E27FC236}">
                <a16:creationId xmlns:a16="http://schemas.microsoft.com/office/drawing/2014/main" id="{8EA14393-42F4-41AE-019B-4F30E849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29" y="5177158"/>
            <a:ext cx="2477827" cy="1370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lustrated Glossary of Organic Chemistry - Ethane">
            <a:extLst>
              <a:ext uri="{FF2B5EF4-FFF2-40B4-BE49-F238E27FC236}">
                <a16:creationId xmlns:a16="http://schemas.microsoft.com/office/drawing/2014/main" id="{E0D1C7BD-02FB-1733-C268-05FF86790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407" y="3607725"/>
            <a:ext cx="1696777" cy="121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202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TextBox 3"/>
          <p:cNvSpPr txBox="1">
            <a:spLocks noChangeArrowheads="1"/>
          </p:cNvSpPr>
          <p:nvPr/>
        </p:nvSpPr>
        <p:spPr bwMode="auto">
          <a:xfrm>
            <a:off x="2743200" y="1524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solidFill>
                <a:srgbClr val="FF0000"/>
              </a:solidFill>
            </a:endParaRPr>
          </a:p>
        </p:txBody>
      </p:sp>
      <p:sp>
        <p:nvSpPr>
          <p:cNvPr id="3" name="TextBox 2">
            <a:extLst>
              <a:ext uri="{FF2B5EF4-FFF2-40B4-BE49-F238E27FC236}">
                <a16:creationId xmlns:a16="http://schemas.microsoft.com/office/drawing/2014/main" id="{CFF677AD-F418-4B1E-BF53-D6C75326EC09}"/>
              </a:ext>
            </a:extLst>
          </p:cNvPr>
          <p:cNvSpPr txBox="1"/>
          <p:nvPr/>
        </p:nvSpPr>
        <p:spPr>
          <a:xfrm>
            <a:off x="0" y="0"/>
            <a:ext cx="9144000" cy="6124754"/>
          </a:xfrm>
          <a:prstGeom prst="rect">
            <a:avLst/>
          </a:prstGeom>
          <a:noFill/>
        </p:spPr>
        <p:txBody>
          <a:bodyPr wrap="square" rtlCol="0">
            <a:spAutoFit/>
          </a:bodyPr>
          <a:lstStyle/>
          <a:p>
            <a:pPr eaLnBrk="1" fontAlgn="auto" hangingPunct="1">
              <a:spcBef>
                <a:spcPts val="0"/>
              </a:spcBef>
              <a:spcAft>
                <a:spcPts val="0"/>
              </a:spcAft>
              <a:defRPr/>
            </a:pP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Ethers  </a:t>
            </a:r>
            <a:endParaRPr lang="en-US" sz="8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dirty="0">
                <a:solidFill>
                  <a:srgbClr val="FF0000"/>
                </a:solidFill>
                <a:latin typeface="Times New Roman" panose="02020603050405020304" pitchFamily="18" charset="0"/>
                <a:cs typeface="Times New Roman" panose="02020603050405020304" pitchFamily="18" charset="0"/>
              </a:rPr>
              <a:t>Ether molecules are easy to recognize because they have a single atom of oxygen in the middle, and make single bonds left and right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90.  Ethers functional group looks like this:   </a:t>
            </a:r>
            <a:r>
              <a:rPr lang="en-US" sz="3600" dirty="0">
                <a:solidFill>
                  <a:srgbClr val="FF0000"/>
                </a:solidFill>
                <a:latin typeface="Times New Roman" panose="02020603050405020304" pitchFamily="18" charset="0"/>
                <a:cs typeface="Times New Roman" panose="02020603050405020304" pitchFamily="18" charset="0"/>
              </a:rPr>
              <a:t>–– O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91.  and a general formula that looks like this:  R</a:t>
            </a:r>
            <a:r>
              <a:rPr lang="en-US" sz="2800" dirty="0">
                <a:solidFill>
                  <a:srgbClr val="FF0000"/>
                </a:solidFill>
                <a:latin typeface="Times New Roman" panose="02020603050405020304" pitchFamily="18" charset="0"/>
                <a:cs typeface="Times New Roman" panose="02020603050405020304" pitchFamily="18" charset="0"/>
              </a:rPr>
              <a:t>–– O ––</a:t>
            </a:r>
            <a:r>
              <a:rPr lang="en-US" sz="2800" dirty="0">
                <a:solidFill>
                  <a:srgbClr val="3333FF"/>
                </a:solidFill>
                <a:latin typeface="Times New Roman" panose="02020603050405020304" pitchFamily="18" charset="0"/>
                <a:cs typeface="Times New Roman" panose="02020603050405020304" pitchFamily="18" charset="0"/>
              </a:rPr>
              <a:t>R’</a:t>
            </a:r>
          </a:p>
          <a:p>
            <a:pPr eaLnBrk="1" fontAlgn="auto" hangingPunct="1">
              <a:spcBef>
                <a:spcPts val="0"/>
              </a:spcBef>
              <a:spcAft>
                <a:spcPts val="0"/>
              </a:spcAft>
              <a:defRPr/>
            </a:pP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92.  Which means an R group is attached to an oxygen atom,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which has a different R prime group on the other side.   </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C9CB1E-7C97-8531-BD5F-3832692B8C57}"/>
              </a:ext>
            </a:extLst>
          </p:cNvPr>
          <p:cNvSpPr txBox="1"/>
          <p:nvPr/>
        </p:nvSpPr>
        <p:spPr>
          <a:xfrm>
            <a:off x="0" y="304800"/>
            <a:ext cx="9144000" cy="4524315"/>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Let’s first see about these “R” groups.</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They are just hydrocarbon chains,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of one to 10 carbon atoms long.</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In high school they are only simple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“alkane-like” chains, nothing fancy,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only single bonds.  </a:t>
            </a:r>
          </a:p>
        </p:txBody>
      </p:sp>
    </p:spTree>
    <p:extLst>
      <p:ext uri="{BB962C8B-B14F-4D97-AF65-F5344CB8AC3E}">
        <p14:creationId xmlns:p14="http://schemas.microsoft.com/office/powerpoint/2010/main" val="1034566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Box 1"/>
          <p:cNvSpPr txBox="1">
            <a:spLocks noChangeArrowheads="1"/>
          </p:cNvSpPr>
          <p:nvPr/>
        </p:nvSpPr>
        <p:spPr bwMode="auto">
          <a:xfrm>
            <a:off x="0" y="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93.  Draw…Methane is CH</a:t>
            </a:r>
            <a:r>
              <a:rPr lang="en-US" altLang="en-US" baseline="-25000" dirty="0">
                <a:solidFill>
                  <a:srgbClr val="FF0000"/>
                </a:solidFill>
                <a:latin typeface="Times New Roman" panose="02020603050405020304" pitchFamily="18" charset="0"/>
                <a:cs typeface="Times New Roman" panose="02020603050405020304" pitchFamily="18" charset="0"/>
              </a:rPr>
              <a:t>4</a:t>
            </a:r>
            <a:r>
              <a:rPr lang="en-US" altLang="en-US"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You can’t “ADD” a methane to an oxygen in an ether.  There is no place for the oxygen to bond.  </a:t>
            </a:r>
          </a:p>
        </p:txBody>
      </p:sp>
      <p:sp>
        <p:nvSpPr>
          <p:cNvPr id="3" name="TextBox 2"/>
          <p:cNvSpPr txBox="1"/>
          <p:nvPr/>
        </p:nvSpPr>
        <p:spPr>
          <a:xfrm>
            <a:off x="0" y="4419600"/>
            <a:ext cx="9144000" cy="1815882"/>
          </a:xfrm>
          <a:prstGeom prst="rect">
            <a:avLst/>
          </a:prstGeom>
          <a:noFill/>
        </p:spPr>
        <p:txBody>
          <a:bodyPr wrap="square">
            <a:spAutoFit/>
          </a:bodyPr>
          <a:lstStyle/>
          <a:p>
            <a:pPr eaLnBrk="1" fontAlgn="auto" hangingPunct="1">
              <a:spcBef>
                <a:spcPts val="0"/>
              </a:spcBef>
              <a:spcAft>
                <a:spcPts val="0"/>
              </a:spcAft>
              <a:defRPr/>
            </a:pPr>
            <a:r>
              <a:rPr lang="en-US" sz="2800" dirty="0">
                <a:solidFill>
                  <a:srgbClr val="003399"/>
                </a:solidFill>
                <a:latin typeface="Times New Roman" panose="02020603050405020304" pitchFamily="18" charset="0"/>
                <a:cs typeface="Times New Roman" panose="02020603050405020304" pitchFamily="18" charset="0"/>
              </a:rPr>
              <a:t>      Methane                                                  Methyl</a:t>
            </a:r>
          </a:p>
          <a:p>
            <a:pPr eaLnBrk="1" fontAlgn="auto" hangingPunct="1">
              <a:spcBef>
                <a:spcPts val="0"/>
              </a:spcBef>
              <a:spcAft>
                <a:spcPts val="0"/>
              </a:spcAft>
              <a:defRPr/>
            </a:pPr>
            <a:endParaRPr lang="en-US" sz="2800" dirty="0">
              <a:solidFill>
                <a:srgbClr val="003399"/>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2800" dirty="0">
                <a:solidFill>
                  <a:srgbClr val="003399"/>
                </a:solidFill>
                <a:latin typeface="Times New Roman" panose="02020603050405020304" pitchFamily="18" charset="0"/>
                <a:cs typeface="Times New Roman" panose="02020603050405020304" pitchFamily="18" charset="0"/>
              </a:rPr>
              <a:t>But if we remove a hydrogen atom, we can attach what’s </a:t>
            </a:r>
            <a:br>
              <a:rPr lang="en-US" sz="2800" dirty="0">
                <a:solidFill>
                  <a:srgbClr val="003399"/>
                </a:solidFill>
                <a:latin typeface="Times New Roman" panose="02020603050405020304" pitchFamily="18" charset="0"/>
                <a:cs typeface="Times New Roman" panose="02020603050405020304" pitchFamily="18" charset="0"/>
              </a:rPr>
            </a:br>
            <a:r>
              <a:rPr lang="en-US" sz="2800" dirty="0">
                <a:solidFill>
                  <a:srgbClr val="003399"/>
                </a:solidFill>
                <a:latin typeface="Times New Roman" panose="02020603050405020304" pitchFamily="18" charset="0"/>
                <a:cs typeface="Times New Roman" panose="02020603050405020304" pitchFamily="18" charset="0"/>
              </a:rPr>
              <a:t>left of it to the oxygen atoms.</a:t>
            </a:r>
          </a:p>
        </p:txBody>
      </p:sp>
      <p:pic>
        <p:nvPicPr>
          <p:cNvPr id="10242" name="Picture 2" descr="Image result for methane">
            <a:extLst>
              <a:ext uri="{FF2B5EF4-FFF2-40B4-BE49-F238E27FC236}">
                <a16:creationId xmlns:a16="http://schemas.microsoft.com/office/drawing/2014/main" id="{F7E18914-422E-47BA-858B-BCB10DAB83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25" y="1689822"/>
            <a:ext cx="257316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ethane">
            <a:extLst>
              <a:ext uri="{FF2B5EF4-FFF2-40B4-BE49-F238E27FC236}">
                <a16:creationId xmlns:a16="http://schemas.microsoft.com/office/drawing/2014/main" id="{9CC324BB-1A38-4732-9E6D-1E4BF1C358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044"/>
          <a:stretch/>
        </p:blipFill>
        <p:spPr bwMode="auto">
          <a:xfrm>
            <a:off x="5638801" y="1683960"/>
            <a:ext cx="20574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ethane">
            <a:extLst>
              <a:ext uri="{FF2B5EF4-FFF2-40B4-BE49-F238E27FC236}">
                <a16:creationId xmlns:a16="http://schemas.microsoft.com/office/drawing/2014/main" id="{3DBB9B16-758B-43A1-8198-6158189D24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3124200" cy="23603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ethane">
            <a:extLst>
              <a:ext uri="{FF2B5EF4-FFF2-40B4-BE49-F238E27FC236}">
                <a16:creationId xmlns:a16="http://schemas.microsoft.com/office/drawing/2014/main" id="{52AC279C-27AE-428E-A778-B48E83F523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34"/>
          <a:stretch/>
        </p:blipFill>
        <p:spPr bwMode="auto">
          <a:xfrm>
            <a:off x="5927188" y="0"/>
            <a:ext cx="2667000" cy="23603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A144B1-EAF8-4B47-9E6D-2FB9687D26E6}"/>
              </a:ext>
            </a:extLst>
          </p:cNvPr>
          <p:cNvSpPr txBox="1"/>
          <p:nvPr/>
        </p:nvSpPr>
        <p:spPr>
          <a:xfrm>
            <a:off x="516988" y="2390841"/>
            <a:ext cx="8077200" cy="1938992"/>
          </a:xfrm>
          <a:prstGeom prst="rect">
            <a:avLst/>
          </a:prstGeom>
          <a:noFill/>
        </p:spPr>
        <p:txBody>
          <a:bodyPr wrap="square" rtlCol="0">
            <a:spAutoFit/>
          </a:bodyPr>
          <a:lstStyle/>
          <a:p>
            <a:r>
              <a:rPr lang="en-US" sz="3600" dirty="0">
                <a:solidFill>
                  <a:srgbClr val="FF0000"/>
                </a:solidFill>
              </a:rPr>
              <a:t>    Ethane                                 Ethyl</a:t>
            </a:r>
          </a:p>
          <a:p>
            <a:endParaRPr lang="en-US" sz="4800" dirty="0">
              <a:solidFill>
                <a:srgbClr val="FF0000"/>
              </a:solidFill>
            </a:endParaRPr>
          </a:p>
          <a:p>
            <a:r>
              <a:rPr lang="en-US" sz="3600" dirty="0">
                <a:solidFill>
                  <a:srgbClr val="0000CC"/>
                </a:solidFill>
              </a:rPr>
              <a:t>    Propane                             Propyl</a:t>
            </a:r>
          </a:p>
        </p:txBody>
      </p:sp>
      <p:pic>
        <p:nvPicPr>
          <p:cNvPr id="12292" name="Picture 4" descr="Image result for propane structure">
            <a:extLst>
              <a:ext uri="{FF2B5EF4-FFF2-40B4-BE49-F238E27FC236}">
                <a16:creationId xmlns:a16="http://schemas.microsoft.com/office/drawing/2014/main" id="{71A07DDE-29C7-4126-A13E-94EB861F5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67" y="4462470"/>
            <a:ext cx="3922585" cy="23603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ropane structure">
            <a:extLst>
              <a:ext uri="{FF2B5EF4-FFF2-40B4-BE49-F238E27FC236}">
                <a16:creationId xmlns:a16="http://schemas.microsoft.com/office/drawing/2014/main" id="{5A5076B9-438F-442C-A4A1-75C86BE8B4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42"/>
          <a:stretch/>
        </p:blipFill>
        <p:spPr bwMode="auto">
          <a:xfrm>
            <a:off x="5638800" y="4343400"/>
            <a:ext cx="3414933" cy="2360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B4A203-F141-433F-88EB-DF121B0EA101}"/>
              </a:ext>
            </a:extLst>
          </p:cNvPr>
          <p:cNvSpPr txBox="1"/>
          <p:nvPr/>
        </p:nvSpPr>
        <p:spPr>
          <a:xfrm>
            <a:off x="3352800" y="76200"/>
            <a:ext cx="2286000" cy="769441"/>
          </a:xfrm>
          <a:prstGeom prst="rect">
            <a:avLst/>
          </a:prstGeom>
          <a:noFill/>
        </p:spPr>
        <p:txBody>
          <a:bodyPr wrap="square" rtlCol="0">
            <a:spAutoFit/>
          </a:bodyPr>
          <a:lstStyle/>
          <a:p>
            <a:r>
              <a:rPr lang="en-US" sz="4400" dirty="0">
                <a:solidFill>
                  <a:srgbClr val="FF0000"/>
                </a:solidFill>
              </a:rPr>
              <a:t>94 - 95</a:t>
            </a:r>
          </a:p>
        </p:txBody>
      </p:sp>
      <p:cxnSp>
        <p:nvCxnSpPr>
          <p:cNvPr id="7" name="Straight Arrow Connector 6">
            <a:extLst>
              <a:ext uri="{FF2B5EF4-FFF2-40B4-BE49-F238E27FC236}">
                <a16:creationId xmlns:a16="http://schemas.microsoft.com/office/drawing/2014/main" id="{AA166578-A334-C929-BFCC-CC337CFE7BF1}"/>
              </a:ext>
            </a:extLst>
          </p:cNvPr>
          <p:cNvCxnSpPr/>
          <p:nvPr/>
        </p:nvCxnSpPr>
        <p:spPr>
          <a:xfrm>
            <a:off x="2895600" y="2743200"/>
            <a:ext cx="35814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5F3D0CF8-120D-7E51-3F97-ACA7A4FBBEF1}"/>
              </a:ext>
            </a:extLst>
          </p:cNvPr>
          <p:cNvCxnSpPr>
            <a:cxnSpLocks/>
          </p:cNvCxnSpPr>
          <p:nvPr/>
        </p:nvCxnSpPr>
        <p:spPr>
          <a:xfrm>
            <a:off x="2973371" y="4038600"/>
            <a:ext cx="3351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6868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A144B1-EAF8-4B47-9E6D-2FB9687D26E6}"/>
              </a:ext>
            </a:extLst>
          </p:cNvPr>
          <p:cNvSpPr txBox="1"/>
          <p:nvPr/>
        </p:nvSpPr>
        <p:spPr>
          <a:xfrm>
            <a:off x="4953000" y="2133600"/>
            <a:ext cx="3912002" cy="3724096"/>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Butane</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br>
              <a:rPr lang="en-US" sz="36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becomes</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p>
          <a:p>
            <a:r>
              <a:rPr lang="en-US" sz="3600" dirty="0">
                <a:solidFill>
                  <a:srgbClr val="FF0000"/>
                </a:solidFill>
                <a:latin typeface="Times New Roman" panose="02020603050405020304" pitchFamily="18" charset="0"/>
                <a:cs typeface="Times New Roman" panose="02020603050405020304" pitchFamily="18" charset="0"/>
              </a:rPr>
              <a:t>Butyl</a:t>
            </a:r>
          </a:p>
        </p:txBody>
      </p:sp>
      <p:sp>
        <p:nvSpPr>
          <p:cNvPr id="4" name="TextBox 3">
            <a:extLst>
              <a:ext uri="{FF2B5EF4-FFF2-40B4-BE49-F238E27FC236}">
                <a16:creationId xmlns:a16="http://schemas.microsoft.com/office/drawing/2014/main" id="{1CB4A203-F141-433F-88EB-DF121B0EA101}"/>
              </a:ext>
            </a:extLst>
          </p:cNvPr>
          <p:cNvSpPr txBox="1"/>
          <p:nvPr/>
        </p:nvSpPr>
        <p:spPr>
          <a:xfrm>
            <a:off x="4196318" y="76959"/>
            <a:ext cx="2286000" cy="769441"/>
          </a:xfrm>
          <a:prstGeom prst="rect">
            <a:avLst/>
          </a:prstGeom>
          <a:noFill/>
        </p:spPr>
        <p:txBody>
          <a:bodyPr wrap="square" rtlCol="0">
            <a:spAutoFit/>
          </a:bodyPr>
          <a:lstStyle/>
          <a:p>
            <a:r>
              <a:rPr lang="en-US" sz="4400" dirty="0">
                <a:solidFill>
                  <a:srgbClr val="FF0000"/>
                </a:solidFill>
              </a:rPr>
              <a:t>96</a:t>
            </a:r>
          </a:p>
        </p:txBody>
      </p:sp>
      <p:grpSp>
        <p:nvGrpSpPr>
          <p:cNvPr id="3" name="Group 2">
            <a:extLst>
              <a:ext uri="{FF2B5EF4-FFF2-40B4-BE49-F238E27FC236}">
                <a16:creationId xmlns:a16="http://schemas.microsoft.com/office/drawing/2014/main" id="{FB2E32E4-7E29-8698-238A-319F0268DADE}"/>
              </a:ext>
            </a:extLst>
          </p:cNvPr>
          <p:cNvGrpSpPr/>
          <p:nvPr/>
        </p:nvGrpSpPr>
        <p:grpSpPr>
          <a:xfrm>
            <a:off x="25802" y="1297074"/>
            <a:ext cx="4720970" cy="2361029"/>
            <a:chOff x="166467" y="1867197"/>
            <a:chExt cx="4720970" cy="2361029"/>
          </a:xfrm>
        </p:grpSpPr>
        <p:pic>
          <p:nvPicPr>
            <p:cNvPr id="12292" name="Picture 4" descr="Image result for propane structure">
              <a:extLst>
                <a:ext uri="{FF2B5EF4-FFF2-40B4-BE49-F238E27FC236}">
                  <a16:creationId xmlns:a16="http://schemas.microsoft.com/office/drawing/2014/main" id="{71A07DDE-29C7-4126-A13E-94EB861F55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942"/>
            <a:stretch/>
          </p:blipFill>
          <p:spPr bwMode="auto">
            <a:xfrm>
              <a:off x="166467" y="1867197"/>
              <a:ext cx="3414933" cy="2360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ropane structure">
              <a:extLst>
                <a:ext uri="{FF2B5EF4-FFF2-40B4-BE49-F238E27FC236}">
                  <a16:creationId xmlns:a16="http://schemas.microsoft.com/office/drawing/2014/main" id="{E614C7EC-A3C3-453F-8CDC-66EBD331A3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762"/>
            <a:stretch/>
          </p:blipFill>
          <p:spPr bwMode="auto">
            <a:xfrm>
              <a:off x="3505200" y="1867865"/>
              <a:ext cx="1382237" cy="2360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F7EA6624-54B9-64EB-44E0-4E8CA721712E}"/>
              </a:ext>
            </a:extLst>
          </p:cNvPr>
          <p:cNvGrpSpPr/>
          <p:nvPr/>
        </p:nvGrpSpPr>
        <p:grpSpPr>
          <a:xfrm>
            <a:off x="76200" y="4393303"/>
            <a:ext cx="4191000" cy="2361029"/>
            <a:chOff x="4727918" y="3658771"/>
            <a:chExt cx="4191000" cy="2361029"/>
          </a:xfrm>
        </p:grpSpPr>
        <p:pic>
          <p:nvPicPr>
            <p:cNvPr id="9" name="Picture 4" descr="Image result for propane structure">
              <a:extLst>
                <a:ext uri="{FF2B5EF4-FFF2-40B4-BE49-F238E27FC236}">
                  <a16:creationId xmlns:a16="http://schemas.microsoft.com/office/drawing/2014/main" id="{1B7527A8-CC80-49BF-BE0F-B7251179AD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942"/>
            <a:stretch/>
          </p:blipFill>
          <p:spPr bwMode="auto">
            <a:xfrm>
              <a:off x="4727918" y="3658771"/>
              <a:ext cx="3414933" cy="2360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ropane structure">
              <a:extLst>
                <a:ext uri="{FF2B5EF4-FFF2-40B4-BE49-F238E27FC236}">
                  <a16:creationId xmlns:a16="http://schemas.microsoft.com/office/drawing/2014/main" id="{6A1D9FC9-F076-46C9-9807-E04F805401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762" r="13511"/>
            <a:stretch/>
          </p:blipFill>
          <p:spPr bwMode="auto">
            <a:xfrm>
              <a:off x="8066651" y="3659439"/>
              <a:ext cx="852267" cy="23603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34010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696E7-9B38-416B-A4B5-C201F7E671A1}"/>
              </a:ext>
            </a:extLst>
          </p:cNvPr>
          <p:cNvSpPr txBox="1"/>
          <p:nvPr/>
        </p:nvSpPr>
        <p:spPr>
          <a:xfrm>
            <a:off x="0" y="0"/>
            <a:ext cx="9144000" cy="6063198"/>
          </a:xfrm>
          <a:prstGeom prst="rect">
            <a:avLst/>
          </a:prstGeom>
          <a:noFill/>
        </p:spPr>
        <p:txBody>
          <a:bodyPr wrap="square" rtlCol="0">
            <a:spAutoFit/>
          </a:bodyPr>
          <a:lstStyle/>
          <a:p>
            <a:r>
              <a:rPr lang="en-US" sz="4400" dirty="0">
                <a:solidFill>
                  <a:srgbClr val="FF0000"/>
                </a:solidFill>
              </a:rPr>
              <a:t>97.  And then would come…</a:t>
            </a:r>
          </a:p>
          <a:p>
            <a:pPr marL="342900" indent="-342900">
              <a:buAutoNum type="arabicPeriod" startAt="98"/>
            </a:pPr>
            <a:endParaRPr lang="en-US" dirty="0"/>
          </a:p>
          <a:p>
            <a:pPr marL="342900" indent="-342900">
              <a:buAutoNum type="arabicPeriod" startAt="98"/>
            </a:pPr>
            <a:endParaRPr lang="en-US" dirty="0"/>
          </a:p>
          <a:p>
            <a:r>
              <a:rPr lang="en-US" sz="4400" dirty="0">
                <a:latin typeface="Times New Roman" panose="02020603050405020304" pitchFamily="18" charset="0"/>
                <a:cs typeface="Times New Roman" panose="02020603050405020304" pitchFamily="18" charset="0"/>
              </a:rPr>
              <a:t>Pentane… pentyl         Hexane…  hexyl</a:t>
            </a:r>
          </a:p>
          <a:p>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Heptane… heptyl         Octane… octyl</a:t>
            </a:r>
          </a:p>
          <a:p>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Nonane… nonyl           </a:t>
            </a:r>
            <a:r>
              <a:rPr lang="en-US" sz="4400" dirty="0" err="1">
                <a:latin typeface="Times New Roman" panose="02020603050405020304" pitchFamily="18" charset="0"/>
                <a:cs typeface="Times New Roman" panose="02020603050405020304" pitchFamily="18" charset="0"/>
              </a:rPr>
              <a:t>Decane</a:t>
            </a:r>
            <a:r>
              <a:rPr lang="en-US" sz="4400" dirty="0">
                <a:latin typeface="Times New Roman" panose="02020603050405020304" pitchFamily="18" charset="0"/>
                <a:cs typeface="Times New Roman" panose="02020603050405020304" pitchFamily="18" charset="0"/>
              </a:rPr>
              <a:t>… decyl</a:t>
            </a:r>
          </a:p>
        </p:txBody>
      </p:sp>
    </p:spTree>
    <p:extLst>
      <p:ext uri="{BB962C8B-B14F-4D97-AF65-F5344CB8AC3E}">
        <p14:creationId xmlns:p14="http://schemas.microsoft.com/office/powerpoint/2010/main" val="14576983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Box 1"/>
          <p:cNvSpPr txBox="1">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3600" dirty="0">
                <a:solidFill>
                  <a:srgbClr val="9900CC"/>
                </a:solidFill>
                <a:latin typeface="Times New Roman" panose="02020603050405020304" pitchFamily="18" charset="0"/>
                <a:cs typeface="Times New Roman" panose="02020603050405020304" pitchFamily="18" charset="0"/>
              </a:rPr>
              <a:t>98.  Draw these ethers:   </a:t>
            </a:r>
            <a:br>
              <a:rPr lang="en-US" alt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Methyl ethyl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Propyl butyl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Pentyl methyl ether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altLang="en-US" sz="2800" dirty="0">
              <a:latin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Box 1"/>
          <p:cNvSpPr txBox="1">
            <a:spLocks noChangeArrowheads="1"/>
          </p:cNvSpPr>
          <p:nvPr/>
        </p:nvSpPr>
        <p:spPr bwMode="auto">
          <a:xfrm>
            <a:off x="0" y="0"/>
            <a:ext cx="91440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3600" dirty="0">
                <a:solidFill>
                  <a:srgbClr val="9900CC"/>
                </a:solidFill>
                <a:latin typeface="Times New Roman" panose="02020603050405020304" pitchFamily="18" charset="0"/>
                <a:cs typeface="Times New Roman" panose="02020603050405020304" pitchFamily="18" charset="0"/>
              </a:rPr>
              <a:t>98.  Draw these ethers:   </a:t>
            </a:r>
            <a:br>
              <a:rPr lang="en-US" alt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Methyl ethyl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Propyl butyl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a:spcBef>
                <a:spcPct val="0"/>
              </a:spcBef>
              <a:buNone/>
            </a:pP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Pentyl methyl ether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altLang="en-US" sz="2800" dirty="0">
              <a:latin typeface="Arial" pitchFamily="34" charset="0"/>
            </a:endParaRPr>
          </a:p>
        </p:txBody>
      </p:sp>
      <p:pic>
        <p:nvPicPr>
          <p:cNvPr id="5126" name="Picture 6" descr="What is the bond line notation for pentane? + Example">
            <a:extLst>
              <a:ext uri="{FF2B5EF4-FFF2-40B4-BE49-F238E27FC236}">
                <a16:creationId xmlns:a16="http://schemas.microsoft.com/office/drawing/2014/main" id="{75A287A6-7842-5CC0-D518-609259C2F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49" y="5181600"/>
            <a:ext cx="3467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What is the bond line notation for pentane? + Example">
            <a:extLst>
              <a:ext uri="{FF2B5EF4-FFF2-40B4-BE49-F238E27FC236}">
                <a16:creationId xmlns:a16="http://schemas.microsoft.com/office/drawing/2014/main" id="{341014DB-BBFF-379D-31E6-3AFDD6185E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82" r="-2850"/>
          <a:stretch/>
        </p:blipFill>
        <p:spPr bwMode="auto">
          <a:xfrm>
            <a:off x="4729898" y="5193423"/>
            <a:ext cx="1143000" cy="1314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AD5D57-B09A-A764-97F8-BC55313FB89F}"/>
              </a:ext>
            </a:extLst>
          </p:cNvPr>
          <p:cNvSpPr txBox="1"/>
          <p:nvPr/>
        </p:nvSpPr>
        <p:spPr>
          <a:xfrm>
            <a:off x="4308049" y="5619816"/>
            <a:ext cx="457200" cy="461665"/>
          </a:xfrm>
          <a:prstGeom prst="rect">
            <a:avLst/>
          </a:prstGeom>
          <a:solidFill>
            <a:schemeClr val="bg1"/>
          </a:solidFill>
        </p:spPr>
        <p:txBody>
          <a:bodyPr wrap="square" rtlCol="0">
            <a:spAutoFit/>
          </a:bodyPr>
          <a:lstStyle/>
          <a:p>
            <a:r>
              <a:rPr lang="en-US" sz="2400" dirty="0"/>
              <a:t>O</a:t>
            </a:r>
          </a:p>
        </p:txBody>
      </p:sp>
      <p:pic>
        <p:nvPicPr>
          <p:cNvPr id="4" name="Picture 6" descr="What is the bond line notation for pentane? + Example">
            <a:extLst>
              <a:ext uri="{FF2B5EF4-FFF2-40B4-BE49-F238E27FC236}">
                <a16:creationId xmlns:a16="http://schemas.microsoft.com/office/drawing/2014/main" id="{1B419964-DA36-0B42-AC45-73B4C910D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264"/>
          <a:stretch/>
        </p:blipFill>
        <p:spPr bwMode="auto">
          <a:xfrm>
            <a:off x="457200" y="2667000"/>
            <a:ext cx="22098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at is the bond line notation for pentane? + Example">
            <a:extLst>
              <a:ext uri="{FF2B5EF4-FFF2-40B4-BE49-F238E27FC236}">
                <a16:creationId xmlns:a16="http://schemas.microsoft.com/office/drawing/2014/main" id="{C3CDC0F6-A2E5-1A39-8A85-E70B5380B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79"/>
          <a:stretch/>
        </p:blipFill>
        <p:spPr bwMode="auto">
          <a:xfrm>
            <a:off x="3048000" y="2667000"/>
            <a:ext cx="2743200"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A5C95D-7142-0FE0-A941-E1E47FF6142D}"/>
              </a:ext>
            </a:extLst>
          </p:cNvPr>
          <p:cNvSpPr txBox="1"/>
          <p:nvPr/>
        </p:nvSpPr>
        <p:spPr>
          <a:xfrm>
            <a:off x="2655216" y="3093391"/>
            <a:ext cx="457200" cy="461665"/>
          </a:xfrm>
          <a:prstGeom prst="rect">
            <a:avLst/>
          </a:prstGeom>
          <a:solidFill>
            <a:schemeClr val="bg1"/>
          </a:solidFill>
        </p:spPr>
        <p:txBody>
          <a:bodyPr wrap="square" rtlCol="0">
            <a:spAutoFit/>
          </a:bodyPr>
          <a:lstStyle/>
          <a:p>
            <a:r>
              <a:rPr lang="en-US" sz="2400" dirty="0"/>
              <a:t>O</a:t>
            </a:r>
          </a:p>
        </p:txBody>
      </p:sp>
      <p:pic>
        <p:nvPicPr>
          <p:cNvPr id="9" name="Picture 6" descr="What is the bond line notation for pentane? + Example">
            <a:extLst>
              <a:ext uri="{FF2B5EF4-FFF2-40B4-BE49-F238E27FC236}">
                <a16:creationId xmlns:a16="http://schemas.microsoft.com/office/drawing/2014/main" id="{2C76FB01-01FB-211C-FA0A-E46D1ECD0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268"/>
          <a:stretch/>
        </p:blipFill>
        <p:spPr bwMode="auto">
          <a:xfrm>
            <a:off x="4196498" y="533367"/>
            <a:ext cx="1100186" cy="1314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B03A69-7B6F-8BA3-90C2-F05995B36425}"/>
              </a:ext>
            </a:extLst>
          </p:cNvPr>
          <p:cNvSpPr txBox="1"/>
          <p:nvPr/>
        </p:nvSpPr>
        <p:spPr>
          <a:xfrm>
            <a:off x="5334000" y="993362"/>
            <a:ext cx="457200" cy="461665"/>
          </a:xfrm>
          <a:prstGeom prst="rect">
            <a:avLst/>
          </a:prstGeom>
          <a:solidFill>
            <a:schemeClr val="bg1"/>
          </a:solidFill>
        </p:spPr>
        <p:txBody>
          <a:bodyPr wrap="square" rtlCol="0">
            <a:spAutoFit/>
          </a:bodyPr>
          <a:lstStyle/>
          <a:p>
            <a:r>
              <a:rPr lang="en-US" sz="2400" dirty="0"/>
              <a:t>O</a:t>
            </a:r>
          </a:p>
        </p:txBody>
      </p:sp>
      <p:pic>
        <p:nvPicPr>
          <p:cNvPr id="11" name="Picture 6" descr="What is the bond line notation for pentane? + Example">
            <a:extLst>
              <a:ext uri="{FF2B5EF4-FFF2-40B4-BE49-F238E27FC236}">
                <a16:creationId xmlns:a16="http://schemas.microsoft.com/office/drawing/2014/main" id="{F1EEC000-BDF9-062A-6974-FA0DD02D2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846"/>
          <a:stretch/>
        </p:blipFill>
        <p:spPr bwMode="auto">
          <a:xfrm>
            <a:off x="5753884" y="533367"/>
            <a:ext cx="16002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831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Box 1"/>
          <p:cNvSpPr txBox="1">
            <a:spLocks noChangeArrowheads="1"/>
          </p:cNvSpPr>
          <p:nvPr/>
        </p:nvSpPr>
        <p:spPr bwMode="auto">
          <a:xfrm>
            <a:off x="0" y="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3600" dirty="0">
                <a:solidFill>
                  <a:srgbClr val="FF0000"/>
                </a:solidFill>
                <a:latin typeface="Times New Roman" panose="02020603050405020304" pitchFamily="18" charset="0"/>
                <a:cs typeface="Times New Roman" panose="02020603050405020304" pitchFamily="18" charset="0"/>
              </a:rPr>
              <a:t>99.  Draw these ethers too:   </a:t>
            </a:r>
            <a:br>
              <a:rPr lang="en-US" altLang="en-US" sz="3600" dirty="0">
                <a:solidFill>
                  <a:srgbClr val="FF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Diethyl ether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Dimethyl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Hexyl ethyl ether</a:t>
            </a:r>
            <a:endParaRPr lang="en-US" altLang="en-US" sz="2800" dirty="0">
              <a:latin typeface="Arial" pitchFamily="34" charset="0"/>
            </a:endParaRPr>
          </a:p>
        </p:txBody>
      </p:sp>
    </p:spTree>
    <p:extLst>
      <p:ext uri="{BB962C8B-B14F-4D97-AF65-F5344CB8AC3E}">
        <p14:creationId xmlns:p14="http://schemas.microsoft.com/office/powerpoint/2010/main" val="13121218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Box 1"/>
          <p:cNvSpPr txBox="1">
            <a:spLocks noChangeArrowheads="1"/>
          </p:cNvSpPr>
          <p:nvPr/>
        </p:nvSpPr>
        <p:spPr bwMode="auto">
          <a:xfrm>
            <a:off x="0" y="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3600" dirty="0">
                <a:solidFill>
                  <a:srgbClr val="FF0000"/>
                </a:solidFill>
                <a:latin typeface="Times New Roman" panose="02020603050405020304" pitchFamily="18" charset="0"/>
                <a:cs typeface="Times New Roman" panose="02020603050405020304" pitchFamily="18" charset="0"/>
              </a:rPr>
              <a:t>99.  Draw these ethers too:   </a:t>
            </a:r>
            <a:br>
              <a:rPr lang="en-US" altLang="en-US" sz="3600" dirty="0">
                <a:solidFill>
                  <a:srgbClr val="FF0000"/>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Diethyl ether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Dimethyl ether</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Hexyl ethyl ether</a:t>
            </a:r>
            <a:endParaRPr lang="en-US" altLang="en-US" sz="2800" dirty="0">
              <a:latin typeface="Arial" pitchFamily="34" charset="0"/>
            </a:endParaRPr>
          </a:p>
        </p:txBody>
      </p:sp>
      <p:pic>
        <p:nvPicPr>
          <p:cNvPr id="6146" name="Picture 2" descr="What is the chemical structure of pentane? - Quora">
            <a:extLst>
              <a:ext uri="{FF2B5EF4-FFF2-40B4-BE49-F238E27FC236}">
                <a16:creationId xmlns:a16="http://schemas.microsoft.com/office/drawing/2014/main" id="{39973969-2C11-A2C8-41D3-68BC689C7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462"/>
          <a:stretch/>
        </p:blipFill>
        <p:spPr bwMode="auto">
          <a:xfrm>
            <a:off x="3733801" y="838200"/>
            <a:ext cx="16002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the chemical structure of pentane? - Quora">
            <a:extLst>
              <a:ext uri="{FF2B5EF4-FFF2-40B4-BE49-F238E27FC236}">
                <a16:creationId xmlns:a16="http://schemas.microsoft.com/office/drawing/2014/main" id="{7FE8620B-1C9F-88E8-B16E-472A29D39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86"/>
          <a:stretch/>
        </p:blipFill>
        <p:spPr bwMode="auto">
          <a:xfrm>
            <a:off x="5834062" y="846117"/>
            <a:ext cx="1609725"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7E23D5-0A0F-A3FC-D2CC-92C1F8124AEB}"/>
              </a:ext>
            </a:extLst>
          </p:cNvPr>
          <p:cNvSpPr txBox="1"/>
          <p:nvPr/>
        </p:nvSpPr>
        <p:spPr>
          <a:xfrm>
            <a:off x="5376862" y="1246495"/>
            <a:ext cx="457200" cy="523220"/>
          </a:xfrm>
          <a:prstGeom prst="rect">
            <a:avLst/>
          </a:prstGeom>
          <a:solidFill>
            <a:schemeClr val="bg1"/>
          </a:solidFill>
        </p:spPr>
        <p:txBody>
          <a:bodyPr wrap="square" rtlCol="0">
            <a:spAutoFit/>
          </a:bodyPr>
          <a:lstStyle/>
          <a:p>
            <a:r>
              <a:rPr lang="en-US" sz="2800" dirty="0"/>
              <a:t>O</a:t>
            </a:r>
          </a:p>
        </p:txBody>
      </p:sp>
      <p:pic>
        <p:nvPicPr>
          <p:cNvPr id="3" name="Picture 2" descr="What is the chemical structure of pentane? - Quora">
            <a:extLst>
              <a:ext uri="{FF2B5EF4-FFF2-40B4-BE49-F238E27FC236}">
                <a16:creationId xmlns:a16="http://schemas.microsoft.com/office/drawing/2014/main" id="{8C9F0ED7-4F18-C13A-0B37-1F224F555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975"/>
          <a:stretch/>
        </p:blipFill>
        <p:spPr bwMode="auto">
          <a:xfrm>
            <a:off x="3352800" y="2866726"/>
            <a:ext cx="10668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hat is the chemical structure of pentane? - Quora">
            <a:extLst>
              <a:ext uri="{FF2B5EF4-FFF2-40B4-BE49-F238E27FC236}">
                <a16:creationId xmlns:a16="http://schemas.microsoft.com/office/drawing/2014/main" id="{BB85D99C-DDA0-20DB-C6D9-41D2CBFCFC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76"/>
          <a:stretch/>
        </p:blipFill>
        <p:spPr bwMode="auto">
          <a:xfrm>
            <a:off x="4953002" y="2866726"/>
            <a:ext cx="1066800" cy="1323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F830B4-B691-F7EB-7CF9-E32FEC0C7377}"/>
              </a:ext>
            </a:extLst>
          </p:cNvPr>
          <p:cNvSpPr txBox="1"/>
          <p:nvPr/>
        </p:nvSpPr>
        <p:spPr>
          <a:xfrm>
            <a:off x="4495802" y="3267103"/>
            <a:ext cx="457200" cy="523220"/>
          </a:xfrm>
          <a:prstGeom prst="rect">
            <a:avLst/>
          </a:prstGeom>
          <a:solidFill>
            <a:schemeClr val="bg1"/>
          </a:solidFill>
        </p:spPr>
        <p:txBody>
          <a:bodyPr wrap="square" rtlCol="0">
            <a:spAutoFit/>
          </a:bodyPr>
          <a:lstStyle/>
          <a:p>
            <a:r>
              <a:rPr lang="en-US" sz="2800" dirty="0"/>
              <a:t>O</a:t>
            </a:r>
          </a:p>
        </p:txBody>
      </p:sp>
      <p:sp>
        <p:nvSpPr>
          <p:cNvPr id="6" name="TextBox 5">
            <a:extLst>
              <a:ext uri="{FF2B5EF4-FFF2-40B4-BE49-F238E27FC236}">
                <a16:creationId xmlns:a16="http://schemas.microsoft.com/office/drawing/2014/main" id="{FACD2D60-A95B-50C9-B9FA-A4D14DEC92FF}"/>
              </a:ext>
            </a:extLst>
          </p:cNvPr>
          <p:cNvSpPr txBox="1"/>
          <p:nvPr/>
        </p:nvSpPr>
        <p:spPr>
          <a:xfrm>
            <a:off x="6494284" y="2274838"/>
            <a:ext cx="2666998" cy="2308324"/>
          </a:xfrm>
          <a:prstGeom prst="rect">
            <a:avLst/>
          </a:prstGeom>
          <a:solidFill>
            <a:srgbClr val="FFE6E5"/>
          </a:solidFill>
          <a:ln w="3175">
            <a:solidFill>
              <a:schemeClr val="tx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Only a goof ball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would say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ethyl </a:t>
            </a:r>
            <a:r>
              <a:rPr lang="en-US" sz="2400" dirty="0" err="1">
                <a:latin typeface="Times New Roman" panose="02020603050405020304" pitchFamily="18" charset="0"/>
                <a:cs typeface="Times New Roman" panose="02020603050405020304" pitchFamily="18" charset="0"/>
              </a:rPr>
              <a:t>ethyl</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methyl </a:t>
            </a:r>
            <a:r>
              <a:rPr lang="en-US" sz="2400" dirty="0" err="1">
                <a:latin typeface="Times New Roman" panose="02020603050405020304" pitchFamily="18" charset="0"/>
                <a:cs typeface="Times New Roman" panose="02020603050405020304" pitchFamily="18" charset="0"/>
              </a:rPr>
              <a:t>methyl</a:t>
            </a:r>
            <a:endParaRPr lang="en-US" sz="2400" dirty="0">
              <a:latin typeface="Times New Roman" panose="02020603050405020304" pitchFamily="18" charset="0"/>
              <a:cs typeface="Times New Roman" panose="02020603050405020304" pitchFamily="18" charset="0"/>
            </a:endParaRPr>
          </a:p>
        </p:txBody>
      </p:sp>
      <p:pic>
        <p:nvPicPr>
          <p:cNvPr id="6150" name="Picture 6">
            <a:extLst>
              <a:ext uri="{FF2B5EF4-FFF2-40B4-BE49-F238E27FC236}">
                <a16:creationId xmlns:a16="http://schemas.microsoft.com/office/drawing/2014/main" id="{C2E7D011-96E5-D907-A2F7-0A9BB1CF5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17"/>
          <a:stretch/>
        </p:blipFill>
        <p:spPr bwMode="auto">
          <a:xfrm>
            <a:off x="403183" y="5187697"/>
            <a:ext cx="3711617" cy="161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D05018-13C0-4259-F347-43B76987833A}"/>
              </a:ext>
            </a:extLst>
          </p:cNvPr>
          <p:cNvSpPr txBox="1"/>
          <p:nvPr/>
        </p:nvSpPr>
        <p:spPr>
          <a:xfrm>
            <a:off x="4062173" y="5725590"/>
            <a:ext cx="457200" cy="523220"/>
          </a:xfrm>
          <a:prstGeom prst="rect">
            <a:avLst/>
          </a:prstGeom>
          <a:solidFill>
            <a:schemeClr val="bg1"/>
          </a:solidFill>
        </p:spPr>
        <p:txBody>
          <a:bodyPr wrap="square" rtlCol="0">
            <a:spAutoFit/>
          </a:bodyPr>
          <a:lstStyle/>
          <a:p>
            <a:r>
              <a:rPr lang="en-US" sz="2800" dirty="0"/>
              <a:t>O</a:t>
            </a:r>
          </a:p>
        </p:txBody>
      </p:sp>
      <p:pic>
        <p:nvPicPr>
          <p:cNvPr id="8" name="Picture 4" descr="What is the chemical structure of pentane? - Quora">
            <a:extLst>
              <a:ext uri="{FF2B5EF4-FFF2-40B4-BE49-F238E27FC236}">
                <a16:creationId xmlns:a16="http://schemas.microsoft.com/office/drawing/2014/main" id="{6BF50E6E-B6E6-441C-916C-D7E54DD93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86"/>
          <a:stretch/>
        </p:blipFill>
        <p:spPr bwMode="auto">
          <a:xfrm>
            <a:off x="4486275" y="5349895"/>
            <a:ext cx="160972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1768276"/>
              </p:ext>
            </p:extLst>
          </p:nvPr>
        </p:nvGraphicFramePr>
        <p:xfrm>
          <a:off x="0" y="1"/>
          <a:ext cx="9144000" cy="6863009"/>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752599">
                  <a:extLst>
                    <a:ext uri="{9D8B030D-6E8A-4147-A177-3AD203B41FA5}">
                      <a16:colId xmlns:a16="http://schemas.microsoft.com/office/drawing/2014/main" val="20002"/>
                    </a:ext>
                  </a:extLst>
                </a:gridCol>
                <a:gridCol w="3886201">
                  <a:extLst>
                    <a:ext uri="{9D8B030D-6E8A-4147-A177-3AD203B41FA5}">
                      <a16:colId xmlns:a16="http://schemas.microsoft.com/office/drawing/2014/main" val="20003"/>
                    </a:ext>
                  </a:extLst>
                </a:gridCol>
                <a:gridCol w="2743200">
                  <a:extLst>
                    <a:ext uri="{9D8B030D-6E8A-4147-A177-3AD203B41FA5}">
                      <a16:colId xmlns:a16="http://schemas.microsoft.com/office/drawing/2014/main" val="3781884870"/>
                    </a:ext>
                  </a:extLst>
                </a:gridCol>
              </a:tblGrid>
              <a:tr h="94831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1000822">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62780">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4</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8051">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5</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7802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6</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2980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100.  THINK, In OUR high school chem class… </a:t>
            </a:r>
            <a:br>
              <a:rPr lang="en-US" sz="2800" dirty="0">
                <a:solidFill>
                  <a:srgbClr val="0000CC"/>
                </a:solidFill>
                <a:latin typeface="Times New Roman" panose="02020603050405020304" pitchFamily="18" charset="0"/>
                <a:cs typeface="Times New Roman" panose="02020603050405020304" pitchFamily="18" charset="0"/>
              </a:rPr>
            </a:br>
            <a:endParaRPr lang="en-US" sz="28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What’s the smallest possible ether?</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p>
          <a:p>
            <a:r>
              <a:rPr lang="en-US" sz="2400" dirty="0">
                <a:solidFill>
                  <a:srgbClr val="0000CC"/>
                </a:solidFill>
                <a:latin typeface="Times New Roman" panose="02020603050405020304" pitchFamily="18" charset="0"/>
                <a:cs typeface="Times New Roman" panose="02020603050405020304" pitchFamily="18" charset="0"/>
              </a:rPr>
              <a:t>What’s the biggest ether?</a:t>
            </a:r>
          </a:p>
          <a:p>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What is the 2d biggest ether?</a:t>
            </a:r>
            <a:br>
              <a:rPr lang="en-US" sz="2400" dirty="0">
                <a:solidFill>
                  <a:srgbClr val="0000CC"/>
                </a:solidFill>
                <a:latin typeface="Times New Roman" panose="02020603050405020304" pitchFamily="18" charset="0"/>
                <a:cs typeface="Times New Roman" panose="02020603050405020304" pitchFamily="18" charset="0"/>
              </a:rPr>
            </a:b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double bonds, or triple bonds in </a:t>
            </a:r>
            <a:r>
              <a:rPr lang="en-US" sz="2400" i="1" dirty="0">
                <a:solidFill>
                  <a:srgbClr val="0000CC"/>
                </a:solidFill>
                <a:latin typeface="Times New Roman" panose="02020603050405020304" pitchFamily="18" charset="0"/>
                <a:cs typeface="Times New Roman" panose="02020603050405020304" pitchFamily="18" charset="0"/>
              </a:rPr>
              <a:t>our</a:t>
            </a:r>
            <a:r>
              <a:rPr lang="en-US" sz="2400" dirty="0">
                <a:solidFill>
                  <a:srgbClr val="0000CC"/>
                </a:solidFill>
                <a:latin typeface="Times New Roman" panose="02020603050405020304" pitchFamily="18" charset="0"/>
                <a:cs typeface="Times New Roman" panose="02020603050405020304" pitchFamily="18" charset="0"/>
              </a:rPr>
              <a:t> ethers?</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alcohols or halogens be attached to </a:t>
            </a:r>
            <a:r>
              <a:rPr lang="en-US" sz="2400" i="1" dirty="0">
                <a:solidFill>
                  <a:srgbClr val="0000CC"/>
                </a:solidFill>
                <a:latin typeface="Times New Roman" panose="02020603050405020304" pitchFamily="18" charset="0"/>
                <a:cs typeface="Times New Roman" panose="02020603050405020304" pitchFamily="18" charset="0"/>
              </a:rPr>
              <a:t>our</a:t>
            </a:r>
            <a:r>
              <a:rPr lang="en-US" sz="2400" dirty="0">
                <a:solidFill>
                  <a:srgbClr val="0000CC"/>
                </a:solidFill>
                <a:latin typeface="Times New Roman" panose="02020603050405020304" pitchFamily="18" charset="0"/>
                <a:cs typeface="Times New Roman" panose="02020603050405020304" pitchFamily="18" charset="0"/>
              </a:rPr>
              <a:t> ethers?</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two functional groups right next to each other?</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2 or more alcohol groups on one molecule?</a:t>
            </a:r>
          </a:p>
        </p:txBody>
      </p:sp>
    </p:spTree>
    <p:extLst>
      <p:ext uri="{BB962C8B-B14F-4D97-AF65-F5344CB8AC3E}">
        <p14:creationId xmlns:p14="http://schemas.microsoft.com/office/powerpoint/2010/main" val="3890679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100.  THINK, In </a:t>
            </a:r>
            <a:r>
              <a:rPr lang="en-US" sz="2800" i="1" dirty="0">
                <a:solidFill>
                  <a:srgbClr val="0000CC"/>
                </a:solidFill>
                <a:latin typeface="Times New Roman" panose="02020603050405020304" pitchFamily="18" charset="0"/>
                <a:cs typeface="Times New Roman" panose="02020603050405020304" pitchFamily="18" charset="0"/>
              </a:rPr>
              <a:t>OUR</a:t>
            </a:r>
            <a:r>
              <a:rPr lang="en-US" sz="2800" dirty="0">
                <a:solidFill>
                  <a:srgbClr val="0000CC"/>
                </a:solidFill>
                <a:latin typeface="Times New Roman" panose="02020603050405020304" pitchFamily="18" charset="0"/>
                <a:cs typeface="Times New Roman" panose="02020603050405020304" pitchFamily="18" charset="0"/>
              </a:rPr>
              <a:t> high school chem class… </a:t>
            </a:r>
            <a:br>
              <a:rPr lang="en-US" sz="2800" dirty="0">
                <a:solidFill>
                  <a:srgbClr val="0000CC"/>
                </a:solidFill>
                <a:latin typeface="Times New Roman" panose="02020603050405020304" pitchFamily="18" charset="0"/>
                <a:cs typeface="Times New Roman" panose="02020603050405020304" pitchFamily="18" charset="0"/>
              </a:rPr>
            </a:br>
            <a:endParaRPr lang="en-US" sz="28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What’s the smallest possible ether?  </a:t>
            </a:r>
            <a:r>
              <a:rPr lang="en-US" sz="2400" dirty="0">
                <a:solidFill>
                  <a:srgbClr val="FF0000"/>
                </a:solidFill>
                <a:latin typeface="Times New Roman" panose="02020603050405020304" pitchFamily="18" charset="0"/>
                <a:cs typeface="Times New Roman" panose="02020603050405020304" pitchFamily="18" charset="0"/>
              </a:rPr>
              <a:t>Dimethyl ether</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p>
          <a:p>
            <a:r>
              <a:rPr lang="en-US" sz="2400" dirty="0">
                <a:solidFill>
                  <a:srgbClr val="0000CC"/>
                </a:solidFill>
                <a:latin typeface="Times New Roman" panose="02020603050405020304" pitchFamily="18" charset="0"/>
                <a:cs typeface="Times New Roman" panose="02020603050405020304" pitchFamily="18" charset="0"/>
              </a:rPr>
              <a:t>What’s the biggest ether?  </a:t>
            </a:r>
            <a:r>
              <a:rPr lang="en-US" sz="2400" dirty="0" err="1">
                <a:solidFill>
                  <a:srgbClr val="FF0000"/>
                </a:solidFill>
                <a:latin typeface="Times New Roman" panose="02020603050405020304" pitchFamily="18" charset="0"/>
                <a:cs typeface="Times New Roman" panose="02020603050405020304" pitchFamily="18" charset="0"/>
              </a:rPr>
              <a:t>Didecyl</a:t>
            </a:r>
            <a:r>
              <a:rPr lang="en-US" sz="2400" dirty="0">
                <a:solidFill>
                  <a:srgbClr val="FF0000"/>
                </a:solidFill>
                <a:latin typeface="Times New Roman" panose="02020603050405020304" pitchFamily="18" charset="0"/>
                <a:cs typeface="Times New Roman" panose="02020603050405020304" pitchFamily="18" charset="0"/>
              </a:rPr>
              <a:t> ether</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What is the 2d biggest ether?  </a:t>
            </a:r>
            <a:r>
              <a:rPr lang="en-US" sz="2400" dirty="0">
                <a:solidFill>
                  <a:srgbClr val="FF0000"/>
                </a:solidFill>
                <a:latin typeface="Times New Roman" panose="02020603050405020304" pitchFamily="18" charset="0"/>
                <a:cs typeface="Times New Roman" panose="02020603050405020304" pitchFamily="18" charset="0"/>
              </a:rPr>
              <a:t>Nonyl decyl ether</a:t>
            </a:r>
            <a:br>
              <a:rPr lang="en-US" sz="2400" dirty="0">
                <a:solidFill>
                  <a:srgbClr val="0000CC"/>
                </a:solidFill>
                <a:latin typeface="Times New Roman" panose="02020603050405020304" pitchFamily="18" charset="0"/>
                <a:cs typeface="Times New Roman" panose="02020603050405020304" pitchFamily="18" charset="0"/>
              </a:rPr>
            </a:b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double bonds, or triple bonds in </a:t>
            </a:r>
            <a:r>
              <a:rPr lang="en-US" sz="2400" i="1" dirty="0">
                <a:solidFill>
                  <a:srgbClr val="0000CC"/>
                </a:solidFill>
                <a:latin typeface="Times New Roman" panose="02020603050405020304" pitchFamily="18" charset="0"/>
                <a:cs typeface="Times New Roman" panose="02020603050405020304" pitchFamily="18" charset="0"/>
              </a:rPr>
              <a:t>our</a:t>
            </a:r>
            <a:r>
              <a:rPr lang="en-US" sz="2400" dirty="0">
                <a:solidFill>
                  <a:srgbClr val="0000CC"/>
                </a:solidFill>
                <a:latin typeface="Times New Roman" panose="02020603050405020304" pitchFamily="18" charset="0"/>
                <a:cs typeface="Times New Roman" panose="02020603050405020304" pitchFamily="18" charset="0"/>
              </a:rPr>
              <a:t> ethers?  </a:t>
            </a:r>
            <a:r>
              <a:rPr lang="en-US" sz="2400" dirty="0">
                <a:solidFill>
                  <a:srgbClr val="FF0000"/>
                </a:solidFill>
                <a:latin typeface="Times New Roman" panose="02020603050405020304" pitchFamily="18" charset="0"/>
                <a:cs typeface="Times New Roman" panose="02020603050405020304" pitchFamily="18" charset="0"/>
              </a:rPr>
              <a:t>Never</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alcohols or halogens be attached to </a:t>
            </a:r>
            <a:r>
              <a:rPr lang="en-US" sz="2400" i="1" dirty="0">
                <a:solidFill>
                  <a:srgbClr val="0000CC"/>
                </a:solidFill>
                <a:latin typeface="Times New Roman" panose="02020603050405020304" pitchFamily="18" charset="0"/>
                <a:cs typeface="Times New Roman" panose="02020603050405020304" pitchFamily="18" charset="0"/>
              </a:rPr>
              <a:t>our</a:t>
            </a:r>
            <a:r>
              <a:rPr lang="en-US" sz="2400" dirty="0">
                <a:solidFill>
                  <a:srgbClr val="0000CC"/>
                </a:solidFill>
                <a:latin typeface="Times New Roman" panose="02020603050405020304" pitchFamily="18" charset="0"/>
                <a:cs typeface="Times New Roman" panose="02020603050405020304" pitchFamily="18" charset="0"/>
              </a:rPr>
              <a:t> ethers?  </a:t>
            </a:r>
            <a:r>
              <a:rPr lang="en-US" sz="2400" dirty="0">
                <a:solidFill>
                  <a:srgbClr val="FF0000"/>
                </a:solidFill>
                <a:latin typeface="Times New Roman" panose="02020603050405020304" pitchFamily="18" charset="0"/>
                <a:cs typeface="Times New Roman" panose="02020603050405020304" pitchFamily="18" charset="0"/>
              </a:rPr>
              <a:t>Nope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two functional groups right next to each other?  </a:t>
            </a:r>
            <a:r>
              <a:rPr lang="en-US" sz="2400" dirty="0">
                <a:solidFill>
                  <a:srgbClr val="FF0000"/>
                </a:solidFill>
                <a:latin typeface="Times New Roman" panose="02020603050405020304" pitchFamily="18" charset="0"/>
                <a:cs typeface="Times New Roman" panose="02020603050405020304" pitchFamily="18" charset="0"/>
              </a:rPr>
              <a:t>No, no, no</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 </a:t>
            </a:r>
            <a:br>
              <a:rPr lang="en-US" sz="2400" dirty="0">
                <a:solidFill>
                  <a:srgbClr val="0000CC"/>
                </a:solidFill>
                <a:latin typeface="Times New Roman" panose="02020603050405020304" pitchFamily="18" charset="0"/>
                <a:cs typeface="Times New Roman" panose="02020603050405020304" pitchFamily="18" charset="0"/>
              </a:rPr>
            </a:br>
            <a:r>
              <a:rPr lang="en-US" sz="2400" dirty="0">
                <a:solidFill>
                  <a:srgbClr val="0000CC"/>
                </a:solidFill>
                <a:latin typeface="Times New Roman" panose="02020603050405020304" pitchFamily="18" charset="0"/>
                <a:cs typeface="Times New Roman" panose="02020603050405020304" pitchFamily="18" charset="0"/>
              </a:rPr>
              <a:t>Can there be 2 or more alcohol groups on one molecule?  </a:t>
            </a:r>
            <a:r>
              <a:rPr lang="en-US" sz="2400" dirty="0">
                <a:solidFill>
                  <a:srgbClr val="FF0000"/>
                </a:solidFill>
                <a:latin typeface="Times New Roman" panose="02020603050405020304" pitchFamily="18" charset="0"/>
                <a:cs typeface="Times New Roman" panose="02020603050405020304" pitchFamily="18" charset="0"/>
              </a:rPr>
              <a:t>Stop, no!</a:t>
            </a:r>
          </a:p>
        </p:txBody>
      </p:sp>
    </p:spTree>
    <p:extLst>
      <p:ext uri="{BB962C8B-B14F-4D97-AF65-F5344CB8AC3E}">
        <p14:creationId xmlns:p14="http://schemas.microsoft.com/office/powerpoint/2010/main" val="39815651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Box 1"/>
          <p:cNvSpPr txBox="1">
            <a:spLocks noChangeArrowheads="1"/>
          </p:cNvSpPr>
          <p:nvPr/>
        </p:nvSpPr>
        <p:spPr bwMode="auto">
          <a:xfrm>
            <a:off x="0" y="0"/>
            <a:ext cx="91440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101.  Aldehydes + Ketones we will examine together, since they are nearly the same thing.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When they both have the same number of carbon atoms, they are </a:t>
            </a:r>
            <a:r>
              <a:rPr lang="en-US" altLang="en-US" b="1" dirty="0">
                <a:solidFill>
                  <a:srgbClr val="FF0000"/>
                </a:solidFill>
                <a:latin typeface="Times New Roman" panose="02020603050405020304" pitchFamily="18" charset="0"/>
                <a:cs typeface="Times New Roman" panose="02020603050405020304" pitchFamily="18" charset="0"/>
              </a:rPr>
              <a:t>ISOMERS</a:t>
            </a:r>
            <a:r>
              <a:rPr lang="en-US" altLang="en-US" dirty="0">
                <a:solidFill>
                  <a:srgbClr val="000000"/>
                </a:solidFill>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3399"/>
                </a:solidFill>
                <a:latin typeface="Times New Roman" panose="02020603050405020304" pitchFamily="18" charset="0"/>
                <a:cs typeface="Times New Roman" panose="02020603050405020304" pitchFamily="18" charset="0"/>
              </a:rPr>
              <a:t>102.  Both have a C=O bond, just in different places.</a:t>
            </a:r>
            <a:br>
              <a:rPr lang="en-US" altLang="en-US" dirty="0">
                <a:solidFill>
                  <a:srgbClr val="003399"/>
                </a:solidFill>
                <a:latin typeface="Times New Roman" panose="02020603050405020304" pitchFamily="18" charset="0"/>
                <a:cs typeface="Times New Roman" panose="02020603050405020304" pitchFamily="18" charset="0"/>
              </a:rPr>
            </a:br>
            <a:r>
              <a:rPr lang="en-US" altLang="en-US" sz="1600" dirty="0">
                <a:solidFill>
                  <a:srgbClr val="003399"/>
                </a:solidFill>
                <a:latin typeface="Times New Roman" panose="02020603050405020304" pitchFamily="18" charset="0"/>
                <a:cs typeface="Times New Roman" panose="02020603050405020304" pitchFamily="18" charset="0"/>
              </a:rPr>
              <a:t> </a:t>
            </a:r>
            <a:br>
              <a:rPr lang="en-US" altLang="en-US" dirty="0">
                <a:solidFill>
                  <a:srgbClr val="003399"/>
                </a:solidFill>
                <a:latin typeface="Times New Roman" panose="02020603050405020304" pitchFamily="18" charset="0"/>
                <a:cs typeface="Times New Roman" panose="02020603050405020304" pitchFamily="18" charset="0"/>
              </a:rPr>
            </a:br>
            <a:r>
              <a:rPr lang="en-US" altLang="en-US" dirty="0">
                <a:solidFill>
                  <a:srgbClr val="003399"/>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Add this red &amp; </a:t>
            </a:r>
            <a:r>
              <a:rPr lang="en-US" altLang="en-US" sz="2400" b="1" dirty="0">
                <a:solidFill>
                  <a:srgbClr val="3333FF"/>
                </a:solidFill>
                <a:latin typeface="Times New Roman" panose="02020603050405020304" pitchFamily="18" charset="0"/>
                <a:cs typeface="Times New Roman" panose="02020603050405020304" pitchFamily="18" charset="0"/>
              </a:rPr>
              <a:t>blue</a:t>
            </a:r>
            <a:r>
              <a:rPr lang="en-US" altLang="en-US" sz="2400" b="1" dirty="0">
                <a:solidFill>
                  <a:srgbClr val="FF0000"/>
                </a:solidFill>
                <a:latin typeface="Times New Roman" panose="02020603050405020304" pitchFamily="18" charset="0"/>
                <a:cs typeface="Times New Roman" panose="02020603050405020304" pitchFamily="18" charset="0"/>
              </a:rPr>
              <a:t> and that box at left into your table R now </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Calendar&#10;&#10;Description automatically generated with low confidence">
            <a:extLst>
              <a:ext uri="{FF2B5EF4-FFF2-40B4-BE49-F238E27FC236}">
                <a16:creationId xmlns:a16="http://schemas.microsoft.com/office/drawing/2014/main" id="{84576F78-1C2A-D1D8-8ABA-0766F727AA50}"/>
              </a:ext>
            </a:extLst>
          </p:cNvPr>
          <p:cNvPicPr>
            <a:picLocks noChangeAspect="1"/>
          </p:cNvPicPr>
          <p:nvPr/>
        </p:nvPicPr>
        <p:blipFill rotWithShape="1">
          <a:blip r:embed="rId2">
            <a:extLst>
              <a:ext uri="{28A0092B-C50C-407E-A947-70E740481C1C}">
                <a14:useLocalDpi xmlns:a14="http://schemas.microsoft.com/office/drawing/2010/main" val="0"/>
              </a:ext>
            </a:extLst>
          </a:blip>
          <a:srcRect l="1799" t="5128" r="2003" b="2564"/>
          <a:stretch/>
        </p:blipFill>
        <p:spPr>
          <a:xfrm>
            <a:off x="990600" y="3811013"/>
            <a:ext cx="8153400" cy="2743200"/>
          </a:xfrm>
          <a:prstGeom prst="rect">
            <a:avLst/>
          </a:prstGeom>
        </p:spPr>
      </p:pic>
      <p:sp>
        <p:nvSpPr>
          <p:cNvPr id="4" name="TextBox 3">
            <a:extLst>
              <a:ext uri="{FF2B5EF4-FFF2-40B4-BE49-F238E27FC236}">
                <a16:creationId xmlns:a16="http://schemas.microsoft.com/office/drawing/2014/main" id="{6CD549EC-7156-DB61-4E9F-41DB3AA57D9A}"/>
              </a:ext>
            </a:extLst>
          </p:cNvPr>
          <p:cNvSpPr txBox="1"/>
          <p:nvPr/>
        </p:nvSpPr>
        <p:spPr>
          <a:xfrm>
            <a:off x="1219200" y="4597838"/>
            <a:ext cx="1447800" cy="584775"/>
          </a:xfrm>
          <a:prstGeom prst="rect">
            <a:avLst/>
          </a:prstGeom>
          <a:noFill/>
        </p:spPr>
        <p:txBody>
          <a:bodyPr wrap="square" rtlCol="0">
            <a:spAutoFit/>
          </a:bodyPr>
          <a:lstStyle/>
          <a:p>
            <a:pPr algn="ctr"/>
            <a:r>
              <a:rPr lang="en-US" sz="3200" b="1" dirty="0">
                <a:solidFill>
                  <a:srgbClr val="FF0000"/>
                </a:solidFill>
              </a:rPr>
              <a:t>END</a:t>
            </a:r>
          </a:p>
        </p:txBody>
      </p:sp>
      <p:sp>
        <p:nvSpPr>
          <p:cNvPr id="5" name="TextBox 4">
            <a:extLst>
              <a:ext uri="{FF2B5EF4-FFF2-40B4-BE49-F238E27FC236}">
                <a16:creationId xmlns:a16="http://schemas.microsoft.com/office/drawing/2014/main" id="{2DC626B7-5A4F-3A23-B6E2-0C7A842C3B9A}"/>
              </a:ext>
            </a:extLst>
          </p:cNvPr>
          <p:cNvSpPr txBox="1"/>
          <p:nvPr/>
        </p:nvSpPr>
        <p:spPr>
          <a:xfrm>
            <a:off x="990600" y="5969438"/>
            <a:ext cx="1828800" cy="584775"/>
          </a:xfrm>
          <a:prstGeom prst="rect">
            <a:avLst/>
          </a:prstGeom>
          <a:noFill/>
        </p:spPr>
        <p:txBody>
          <a:bodyPr wrap="square" rtlCol="0">
            <a:spAutoFit/>
          </a:bodyPr>
          <a:lstStyle/>
          <a:p>
            <a:pPr algn="ctr"/>
            <a:r>
              <a:rPr lang="en-US" sz="3200" b="1" dirty="0">
                <a:solidFill>
                  <a:srgbClr val="3333FF"/>
                </a:solidFill>
              </a:rPr>
              <a:t>MIDDLE</a:t>
            </a:r>
          </a:p>
        </p:txBody>
      </p:sp>
      <p:sp>
        <p:nvSpPr>
          <p:cNvPr id="6" name="TextBox 5">
            <a:extLst>
              <a:ext uri="{FF2B5EF4-FFF2-40B4-BE49-F238E27FC236}">
                <a16:creationId xmlns:a16="http://schemas.microsoft.com/office/drawing/2014/main" id="{2D3E5649-AF54-F16E-395B-F3D2142DFC22}"/>
              </a:ext>
            </a:extLst>
          </p:cNvPr>
          <p:cNvSpPr txBox="1"/>
          <p:nvPr/>
        </p:nvSpPr>
        <p:spPr>
          <a:xfrm>
            <a:off x="76200" y="5105400"/>
            <a:ext cx="914400" cy="369332"/>
          </a:xfrm>
          <a:prstGeom prst="rect">
            <a:avLst/>
          </a:prstGeom>
          <a:noFill/>
          <a:ln w="28575">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Isomers</a:t>
            </a:r>
          </a:p>
        </p:txBody>
      </p:sp>
      <p:cxnSp>
        <p:nvCxnSpPr>
          <p:cNvPr id="8" name="Straight Connector 7">
            <a:extLst>
              <a:ext uri="{FF2B5EF4-FFF2-40B4-BE49-F238E27FC236}">
                <a16:creationId xmlns:a16="http://schemas.microsoft.com/office/drawing/2014/main" id="{C67DD792-AB6B-F553-47B5-D3199B1308C6}"/>
              </a:ext>
            </a:extLst>
          </p:cNvPr>
          <p:cNvCxnSpPr>
            <a:cxnSpLocks/>
          </p:cNvCxnSpPr>
          <p:nvPr/>
        </p:nvCxnSpPr>
        <p:spPr>
          <a:xfrm flipH="1">
            <a:off x="388070" y="4495800"/>
            <a:ext cx="754930" cy="6096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9958152-30E5-D0BB-3A28-7ABE67432342}"/>
              </a:ext>
            </a:extLst>
          </p:cNvPr>
          <p:cNvCxnSpPr>
            <a:cxnSpLocks/>
          </p:cNvCxnSpPr>
          <p:nvPr/>
        </p:nvCxnSpPr>
        <p:spPr>
          <a:xfrm flipH="1" flipV="1">
            <a:off x="404567" y="5487837"/>
            <a:ext cx="738433" cy="404388"/>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Box 1"/>
          <p:cNvSpPr txBox="1">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103.  Aldehydes always have the C=O at the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end of a hydrocarbon chain.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Write:  R–CHO</a:t>
            </a:r>
            <a:br>
              <a:rPr lang="en-US" altLang="en-US" dirty="0">
                <a:solidFill>
                  <a:srgbClr val="FF0000"/>
                </a:solidFill>
                <a:latin typeface="Times New Roman" panose="02020603050405020304" pitchFamily="18" charset="0"/>
                <a:cs typeface="Times New Roman" panose="02020603050405020304" pitchFamily="18" charset="0"/>
              </a:rPr>
            </a:br>
            <a:br>
              <a:rPr lang="en-US" altLang="en-US" dirty="0">
                <a:solidFill>
                  <a:srgbClr val="FF0000"/>
                </a:solidFill>
                <a:latin typeface="Times New Roman" panose="02020603050405020304" pitchFamily="18" charset="0"/>
                <a:cs typeface="Times New Roman" panose="02020603050405020304" pitchFamily="18" charset="0"/>
              </a:rPr>
            </a:br>
            <a:br>
              <a:rPr lang="en-US" altLang="en-US" dirty="0">
                <a:solidFill>
                  <a:srgbClr val="FF0000"/>
                </a:solidFill>
                <a:latin typeface="Times New Roman" panose="02020603050405020304" pitchFamily="18" charset="0"/>
                <a:cs typeface="Times New Roman" panose="02020603050405020304" pitchFamily="18" charset="0"/>
              </a:rPr>
            </a:br>
            <a:br>
              <a:rPr lang="en-US" altLang="en-US" dirty="0">
                <a:solidFill>
                  <a:srgbClr val="FF0000"/>
                </a:solidFill>
                <a:latin typeface="Times New Roman" panose="02020603050405020304" pitchFamily="18" charset="0"/>
                <a:cs typeface="Times New Roman" panose="02020603050405020304" pitchFamily="18" charset="0"/>
              </a:rPr>
            </a:b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3333FF"/>
                </a:solidFill>
                <a:latin typeface="Times New Roman" panose="02020603050405020304" pitchFamily="18" charset="0"/>
                <a:cs typeface="Times New Roman" panose="02020603050405020304" pitchFamily="18" charset="0"/>
              </a:rPr>
              <a:t>104.  Ketones always have the C=O in the </a:t>
            </a:r>
            <a:br>
              <a:rPr lang="en-US" altLang="en-US" dirty="0">
                <a:solidFill>
                  <a:srgbClr val="3333FF"/>
                </a:solidFill>
                <a:latin typeface="Times New Roman" panose="02020603050405020304" pitchFamily="18" charset="0"/>
                <a:cs typeface="Times New Roman" panose="02020603050405020304" pitchFamily="18" charset="0"/>
              </a:rPr>
            </a:br>
            <a:r>
              <a:rPr lang="en-US" altLang="en-US" dirty="0">
                <a:solidFill>
                  <a:srgbClr val="3333FF"/>
                </a:solidFill>
                <a:latin typeface="Times New Roman" panose="02020603050405020304" pitchFamily="18" charset="0"/>
                <a:cs typeface="Times New Roman" panose="02020603050405020304" pitchFamily="18" charset="0"/>
              </a:rPr>
              <a:t>         middle of a hydrocarbon chain.</a:t>
            </a:r>
            <a:br>
              <a:rPr lang="en-US" altLang="en-US" dirty="0">
                <a:solidFill>
                  <a:srgbClr val="3333FF"/>
                </a:solidFill>
                <a:latin typeface="Times New Roman" panose="02020603050405020304" pitchFamily="18" charset="0"/>
                <a:cs typeface="Times New Roman" panose="02020603050405020304" pitchFamily="18" charset="0"/>
              </a:rPr>
            </a:br>
            <a:r>
              <a:rPr lang="en-US" altLang="en-US" dirty="0">
                <a:solidFill>
                  <a:srgbClr val="3333FF"/>
                </a:solidFill>
                <a:latin typeface="Times New Roman" panose="02020603050405020304" pitchFamily="18" charset="0"/>
                <a:cs typeface="Times New Roman" panose="02020603050405020304" pitchFamily="18" charset="0"/>
              </a:rPr>
              <a:t>         Write R–CO–R’</a:t>
            </a:r>
          </a:p>
        </p:txBody>
      </p:sp>
      <p:grpSp>
        <p:nvGrpSpPr>
          <p:cNvPr id="8" name="Group 7">
            <a:extLst>
              <a:ext uri="{FF2B5EF4-FFF2-40B4-BE49-F238E27FC236}">
                <a16:creationId xmlns:a16="http://schemas.microsoft.com/office/drawing/2014/main" id="{B640EB12-4BEA-EAE7-364B-31888308F1C4}"/>
              </a:ext>
            </a:extLst>
          </p:cNvPr>
          <p:cNvGrpSpPr/>
          <p:nvPr/>
        </p:nvGrpSpPr>
        <p:grpSpPr>
          <a:xfrm>
            <a:off x="5235804" y="712307"/>
            <a:ext cx="2743200" cy="2123658"/>
            <a:chOff x="838200" y="3581400"/>
            <a:chExt cx="2743200" cy="2123658"/>
          </a:xfrm>
        </p:grpSpPr>
        <p:sp>
          <p:nvSpPr>
            <p:cNvPr id="2" name="TextBox 1">
              <a:extLst>
                <a:ext uri="{FF2B5EF4-FFF2-40B4-BE49-F238E27FC236}">
                  <a16:creationId xmlns:a16="http://schemas.microsoft.com/office/drawing/2014/main" id="{F66C0FBB-54E0-14A4-185D-A4D2D69123EE}"/>
                </a:ext>
              </a:extLst>
            </p:cNvPr>
            <p:cNvSpPr txBox="1"/>
            <p:nvPr/>
          </p:nvSpPr>
          <p:spPr>
            <a:xfrm>
              <a:off x="838200" y="3581400"/>
              <a:ext cx="2743200" cy="2123658"/>
            </a:xfrm>
            <a:prstGeom prst="rect">
              <a:avLst/>
            </a:prstGeom>
            <a:noFill/>
          </p:spPr>
          <p:txBody>
            <a:bodyPr wrap="square" rtlCol="0">
              <a:spAutoFit/>
            </a:bodyPr>
            <a:lstStyle/>
            <a:p>
              <a:pPr algn="ctr"/>
              <a:endParaRPr lang="en-US" dirty="0">
                <a:solidFill>
                  <a:srgbClr val="FF0000"/>
                </a:solidFill>
              </a:endParaRPr>
            </a:p>
            <a:p>
              <a:pPr algn="ctr"/>
              <a:r>
                <a:rPr lang="en-US" sz="3200" dirty="0">
                  <a:solidFill>
                    <a:srgbClr val="FF0000"/>
                  </a:solidFill>
                </a:rPr>
                <a:t>O</a:t>
              </a:r>
              <a:br>
                <a:rPr lang="en-US" sz="3200" dirty="0">
                  <a:solidFill>
                    <a:srgbClr val="FF0000"/>
                  </a:solidFill>
                </a:rPr>
              </a:br>
              <a:br>
                <a:rPr lang="en-US" sz="3200" dirty="0">
                  <a:solidFill>
                    <a:srgbClr val="FF0000"/>
                  </a:solidFill>
                </a:rPr>
              </a:br>
              <a:r>
                <a:rPr lang="en-US" sz="3200" dirty="0">
                  <a:solidFill>
                    <a:srgbClr val="FF0000"/>
                  </a:solidFill>
                </a:rPr>
                <a:t>R</a:t>
              </a:r>
              <a:r>
                <a:rPr lang="en-US" sz="800" dirty="0">
                  <a:solidFill>
                    <a:srgbClr val="FF0000"/>
                  </a:solidFill>
                </a:rPr>
                <a:t>  </a:t>
              </a:r>
              <a:r>
                <a:rPr lang="en-US" sz="3200" dirty="0">
                  <a:solidFill>
                    <a:srgbClr val="FF0000"/>
                  </a:solidFill>
                </a:rPr>
                <a:t>—</a:t>
              </a:r>
              <a:r>
                <a:rPr lang="en-US" sz="800" dirty="0">
                  <a:solidFill>
                    <a:srgbClr val="FF0000"/>
                  </a:solidFill>
                </a:rPr>
                <a:t>   </a:t>
              </a:r>
              <a:r>
                <a:rPr lang="en-US" sz="3200" dirty="0">
                  <a:solidFill>
                    <a:srgbClr val="FF0000"/>
                  </a:solidFill>
                </a:rPr>
                <a:t>C —H</a:t>
              </a:r>
            </a:p>
            <a:p>
              <a:pPr algn="ctr"/>
              <a:endParaRPr lang="en-US" dirty="0"/>
            </a:p>
          </p:txBody>
        </p:sp>
        <p:cxnSp>
          <p:nvCxnSpPr>
            <p:cNvPr id="5" name="Straight Connector 4">
              <a:extLst>
                <a:ext uri="{FF2B5EF4-FFF2-40B4-BE49-F238E27FC236}">
                  <a16:creationId xmlns:a16="http://schemas.microsoft.com/office/drawing/2014/main" id="{6B3ADECC-B731-40F2-5A77-EDFE6FDE80A9}"/>
                </a:ext>
              </a:extLst>
            </p:cNvPr>
            <p:cNvCxnSpPr>
              <a:cxnSpLocks/>
            </p:cNvCxnSpPr>
            <p:nvPr/>
          </p:nvCxnSpPr>
          <p:spPr>
            <a:xfrm>
              <a:off x="2133600" y="4343400"/>
              <a:ext cx="0" cy="53340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488286A-A5EC-F212-E9AF-E4D8AD7579C6}"/>
                </a:ext>
              </a:extLst>
            </p:cNvPr>
            <p:cNvCxnSpPr>
              <a:cxnSpLocks/>
            </p:cNvCxnSpPr>
            <p:nvPr/>
          </p:nvCxnSpPr>
          <p:spPr>
            <a:xfrm>
              <a:off x="2278380" y="4343400"/>
              <a:ext cx="0" cy="53340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A51AC5DB-578D-1AC9-9205-DBB66611B76D}"/>
              </a:ext>
            </a:extLst>
          </p:cNvPr>
          <p:cNvGrpSpPr/>
          <p:nvPr/>
        </p:nvGrpSpPr>
        <p:grpSpPr>
          <a:xfrm>
            <a:off x="5304384" y="4524315"/>
            <a:ext cx="2743200" cy="2185214"/>
            <a:chOff x="5257800" y="3548271"/>
            <a:chExt cx="2743200" cy="2185214"/>
          </a:xfrm>
        </p:grpSpPr>
        <p:sp>
          <p:nvSpPr>
            <p:cNvPr id="9" name="TextBox 8">
              <a:extLst>
                <a:ext uri="{FF2B5EF4-FFF2-40B4-BE49-F238E27FC236}">
                  <a16:creationId xmlns:a16="http://schemas.microsoft.com/office/drawing/2014/main" id="{19F743BB-FD4F-E2A3-51E9-3137A1DCB7BF}"/>
                </a:ext>
              </a:extLst>
            </p:cNvPr>
            <p:cNvSpPr txBox="1"/>
            <p:nvPr/>
          </p:nvSpPr>
          <p:spPr>
            <a:xfrm>
              <a:off x="5257800" y="3548271"/>
              <a:ext cx="2743200" cy="2185214"/>
            </a:xfrm>
            <a:prstGeom prst="rect">
              <a:avLst/>
            </a:prstGeom>
            <a:noFill/>
          </p:spPr>
          <p:txBody>
            <a:bodyPr wrap="square" rtlCol="0">
              <a:spAutoFit/>
            </a:bodyPr>
            <a:lstStyle/>
            <a:p>
              <a:pPr algn="ctr"/>
              <a:endParaRPr lang="en-US" dirty="0">
                <a:solidFill>
                  <a:srgbClr val="FF0000"/>
                </a:solidFill>
              </a:endParaRPr>
            </a:p>
            <a:p>
              <a:pPr algn="ctr"/>
              <a:r>
                <a:rPr lang="en-US" sz="3200" dirty="0">
                  <a:solidFill>
                    <a:srgbClr val="3333FF"/>
                  </a:solidFill>
                </a:rPr>
                <a:t>O</a:t>
              </a:r>
              <a:br>
                <a:rPr lang="en-US" sz="3200" dirty="0">
                  <a:solidFill>
                    <a:srgbClr val="3333FF"/>
                  </a:solidFill>
                </a:rPr>
              </a:br>
              <a:br>
                <a:rPr lang="en-US" sz="3200" dirty="0">
                  <a:solidFill>
                    <a:srgbClr val="3333FF"/>
                  </a:solidFill>
                </a:rPr>
              </a:br>
              <a:r>
                <a:rPr lang="en-US" sz="800" dirty="0">
                  <a:solidFill>
                    <a:srgbClr val="3333FF"/>
                  </a:solidFill>
                </a:rPr>
                <a:t>     </a:t>
              </a:r>
              <a:r>
                <a:rPr lang="en-US" sz="3200" dirty="0">
                  <a:solidFill>
                    <a:srgbClr val="3333FF"/>
                  </a:solidFill>
                </a:rPr>
                <a:t>R</a:t>
              </a:r>
              <a:r>
                <a:rPr lang="en-US" sz="800" dirty="0">
                  <a:solidFill>
                    <a:srgbClr val="3333FF"/>
                  </a:solidFill>
                </a:rPr>
                <a:t>  </a:t>
              </a:r>
              <a:r>
                <a:rPr lang="en-US" sz="3200" dirty="0">
                  <a:solidFill>
                    <a:srgbClr val="3333FF"/>
                  </a:solidFill>
                </a:rPr>
                <a:t>—</a:t>
              </a:r>
              <a:r>
                <a:rPr lang="en-US" sz="800" dirty="0">
                  <a:solidFill>
                    <a:srgbClr val="3333FF"/>
                  </a:solidFill>
                </a:rPr>
                <a:t>   </a:t>
              </a:r>
              <a:r>
                <a:rPr lang="en-US" sz="3200" dirty="0">
                  <a:solidFill>
                    <a:srgbClr val="3333FF"/>
                  </a:solidFill>
                </a:rPr>
                <a:t>C — R’</a:t>
              </a:r>
            </a:p>
            <a:p>
              <a:pPr algn="ctr"/>
              <a:endParaRPr lang="en-US" dirty="0"/>
            </a:p>
          </p:txBody>
        </p:sp>
        <p:cxnSp>
          <p:nvCxnSpPr>
            <p:cNvPr id="10" name="Straight Connector 9">
              <a:extLst>
                <a:ext uri="{FF2B5EF4-FFF2-40B4-BE49-F238E27FC236}">
                  <a16:creationId xmlns:a16="http://schemas.microsoft.com/office/drawing/2014/main" id="{B609B912-33B0-C708-86B9-1184AC8DF652}"/>
                </a:ext>
              </a:extLst>
            </p:cNvPr>
            <p:cNvCxnSpPr>
              <a:cxnSpLocks/>
            </p:cNvCxnSpPr>
            <p:nvPr/>
          </p:nvCxnSpPr>
          <p:spPr>
            <a:xfrm>
              <a:off x="6675199" y="4343400"/>
              <a:ext cx="0" cy="533400"/>
            </a:xfrm>
            <a:prstGeom prst="line">
              <a:avLst/>
            </a:prstGeom>
            <a:ln w="19050">
              <a:solidFill>
                <a:srgbClr val="3333FF"/>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340040C-ACC4-1DDD-DB99-D8385AB97AA7}"/>
                </a:ext>
              </a:extLst>
            </p:cNvPr>
            <p:cNvCxnSpPr>
              <a:cxnSpLocks/>
            </p:cNvCxnSpPr>
            <p:nvPr/>
          </p:nvCxnSpPr>
          <p:spPr>
            <a:xfrm>
              <a:off x="6553200" y="4343400"/>
              <a:ext cx="0" cy="533400"/>
            </a:xfrm>
            <a:prstGeom prst="line">
              <a:avLst/>
            </a:prstGeom>
            <a:ln w="19050">
              <a:solidFill>
                <a:srgbClr val="3333FF"/>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083097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Box 1"/>
          <p:cNvSpPr txBox="1">
            <a:spLocks noChangeArrowheads="1"/>
          </p:cNvSpPr>
          <p:nvPr/>
        </p:nvSpPr>
        <p:spPr bwMode="auto">
          <a:xfrm>
            <a:off x="0" y="0"/>
            <a:ext cx="9144000" cy="1200329"/>
          </a:xfrm>
          <a:prstGeom prst="rect">
            <a:avLst/>
          </a:prstGeom>
          <a:solidFill>
            <a:srgbClr val="FFFF00"/>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333333"/>
                </a:solidFill>
                <a:latin typeface="Times New Roman" panose="02020603050405020304" pitchFamily="18" charset="0"/>
                <a:cs typeface="Times New Roman" panose="02020603050405020304" pitchFamily="18" charset="0"/>
              </a:rPr>
              <a:t>105.  Draw &amp; name the 3-carbon aldehyde,</a:t>
            </a:r>
            <a:br>
              <a:rPr lang="en-US" altLang="en-US" sz="3600" dirty="0">
                <a:solidFill>
                  <a:srgbClr val="333333"/>
                </a:solidFill>
                <a:latin typeface="Times New Roman" panose="02020603050405020304" pitchFamily="18" charset="0"/>
                <a:cs typeface="Times New Roman" panose="02020603050405020304" pitchFamily="18" charset="0"/>
              </a:rPr>
            </a:br>
            <a:r>
              <a:rPr lang="en-US" altLang="en-US" sz="3600" dirty="0">
                <a:solidFill>
                  <a:srgbClr val="333333"/>
                </a:solidFill>
                <a:latin typeface="Times New Roman" panose="02020603050405020304" pitchFamily="18" charset="0"/>
                <a:cs typeface="Times New Roman" panose="02020603050405020304" pitchFamily="18" charset="0"/>
              </a:rPr>
              <a:t>         and the 3-carbon ketone now</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Box 1"/>
          <p:cNvSpPr txBox="1">
            <a:spLocks noChangeArrowheads="1"/>
          </p:cNvSpPr>
          <p:nvPr/>
        </p:nvSpPr>
        <p:spPr bwMode="auto">
          <a:xfrm>
            <a:off x="0" y="0"/>
            <a:ext cx="9144000" cy="1200329"/>
          </a:xfrm>
          <a:prstGeom prst="rect">
            <a:avLst/>
          </a:prstGeom>
          <a:solidFill>
            <a:srgbClr val="FFFF00"/>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333333"/>
                </a:solidFill>
                <a:latin typeface="Times New Roman" panose="02020603050405020304" pitchFamily="18" charset="0"/>
                <a:cs typeface="Times New Roman" panose="02020603050405020304" pitchFamily="18" charset="0"/>
              </a:rPr>
              <a:t>105.  Draw &amp; name the 3-carbon aldehyde,</a:t>
            </a:r>
            <a:br>
              <a:rPr lang="en-US" altLang="en-US" sz="3600" dirty="0">
                <a:solidFill>
                  <a:srgbClr val="333333"/>
                </a:solidFill>
                <a:latin typeface="Times New Roman" panose="02020603050405020304" pitchFamily="18" charset="0"/>
                <a:cs typeface="Times New Roman" panose="02020603050405020304" pitchFamily="18" charset="0"/>
              </a:rPr>
            </a:br>
            <a:r>
              <a:rPr lang="en-US" altLang="en-US" sz="3600" dirty="0">
                <a:solidFill>
                  <a:srgbClr val="333333"/>
                </a:solidFill>
                <a:latin typeface="Times New Roman" panose="02020603050405020304" pitchFamily="18" charset="0"/>
                <a:cs typeface="Times New Roman" panose="02020603050405020304" pitchFamily="18" charset="0"/>
              </a:rPr>
              <a:t>         and the 3-carbon ketone now</a:t>
            </a:r>
          </a:p>
        </p:txBody>
      </p:sp>
      <p:pic>
        <p:nvPicPr>
          <p:cNvPr id="2" name="Picture 34" descr="http://upload.wikimedia.org/wikipedia/commons/thumb/3/32/Propionaldehyde_flat_structure.png/240px-Propionaldehyde_flat_structure.png">
            <a:extLst>
              <a:ext uri="{FF2B5EF4-FFF2-40B4-BE49-F238E27FC236}">
                <a16:creationId xmlns:a16="http://schemas.microsoft.com/office/drawing/2014/main" id="{E3091B2D-EBFE-F498-71F6-45B75BCB2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83754"/>
            <a:ext cx="3505200" cy="239522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3" name="Picture 36" descr="http://www.4college.co.uk/as/poly/alcohol8.gif">
            <a:extLst>
              <a:ext uri="{FF2B5EF4-FFF2-40B4-BE49-F238E27FC236}">
                <a16:creationId xmlns:a16="http://schemas.microsoft.com/office/drawing/2014/main" id="{2B34ACA8-A6E3-9BAA-734A-D470CCA43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27" t="-9258" r="3604" b="21314"/>
          <a:stretch/>
        </p:blipFill>
        <p:spPr bwMode="auto">
          <a:xfrm>
            <a:off x="4572000" y="3962400"/>
            <a:ext cx="4495800" cy="2764832"/>
          </a:xfrm>
          <a:prstGeom prst="rect">
            <a:avLst/>
          </a:prstGeom>
          <a:noFill/>
          <a:ln w="28575">
            <a:solidFill>
              <a:srgbClr val="3333FF"/>
            </a:solidFill>
          </a:ln>
          <a:extLst>
            <a:ext uri="{909E8E84-426E-40DD-AFC4-6F175D3DCCD1}">
              <a14:hiddenFill xmlns:a14="http://schemas.microsoft.com/office/drawing/2010/main">
                <a:solidFill>
                  <a:srgbClr val="FFFFFF"/>
                </a:solidFill>
              </a14:hiddenFill>
            </a:ext>
          </a:extLst>
        </p:spPr>
      </p:pic>
      <p:sp>
        <p:nvSpPr>
          <p:cNvPr id="4" name="TextBox 9">
            <a:extLst>
              <a:ext uri="{FF2B5EF4-FFF2-40B4-BE49-F238E27FC236}">
                <a16:creationId xmlns:a16="http://schemas.microsoft.com/office/drawing/2014/main" id="{ED8FC216-FA36-922D-33FC-2ADFE48D16E0}"/>
              </a:ext>
            </a:extLst>
          </p:cNvPr>
          <p:cNvSpPr txBox="1">
            <a:spLocks noChangeArrowheads="1"/>
          </p:cNvSpPr>
          <p:nvPr/>
        </p:nvSpPr>
        <p:spPr bwMode="auto">
          <a:xfrm>
            <a:off x="152400" y="1600200"/>
            <a:ext cx="480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3 carbon aldehyde   </a:t>
            </a:r>
            <a:r>
              <a:rPr lang="en-US" altLang="en-US" sz="2800" b="1" dirty="0" err="1">
                <a:solidFill>
                  <a:srgbClr val="FF0000"/>
                </a:solidFill>
                <a:latin typeface="Times New Roman" panose="02020603050405020304" pitchFamily="18" charset="0"/>
                <a:cs typeface="Times New Roman" panose="02020603050405020304" pitchFamily="18" charset="0"/>
              </a:rPr>
              <a:t>propanal</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4000" dirty="0">
                <a:solidFill>
                  <a:srgbClr val="FF0000"/>
                </a:solidFill>
                <a:latin typeface="Times New Roman" panose="02020603050405020304" pitchFamily="18" charset="0"/>
                <a:cs typeface="Times New Roman" panose="02020603050405020304" pitchFamily="18" charset="0"/>
              </a:rPr>
              <a:t>CH</a:t>
            </a:r>
            <a:r>
              <a:rPr lang="en-US" altLang="en-US" sz="4000" baseline="-25000" dirty="0">
                <a:solidFill>
                  <a:srgbClr val="FF0000"/>
                </a:solidFill>
                <a:latin typeface="Times New Roman" panose="02020603050405020304" pitchFamily="18" charset="0"/>
                <a:cs typeface="Times New Roman" panose="02020603050405020304" pitchFamily="18" charset="0"/>
              </a:rPr>
              <a:t>3</a:t>
            </a:r>
            <a:r>
              <a:rPr lang="en-US" altLang="en-US" sz="4000" dirty="0">
                <a:solidFill>
                  <a:srgbClr val="FF0000"/>
                </a:solidFill>
                <a:latin typeface="Times New Roman" panose="02020603050405020304" pitchFamily="18" charset="0"/>
                <a:cs typeface="Times New Roman" panose="02020603050405020304" pitchFamily="18" charset="0"/>
              </a:rPr>
              <a:t>CH</a:t>
            </a:r>
            <a:r>
              <a:rPr lang="en-US" altLang="en-US" sz="4000" baseline="-25000" dirty="0">
                <a:solidFill>
                  <a:srgbClr val="FF0000"/>
                </a:solidFill>
                <a:latin typeface="Times New Roman" panose="02020603050405020304" pitchFamily="18" charset="0"/>
                <a:cs typeface="Times New Roman" panose="02020603050405020304" pitchFamily="18" charset="0"/>
              </a:rPr>
              <a:t>2</a:t>
            </a:r>
            <a:r>
              <a:rPr lang="en-US" altLang="en-US" sz="4000" dirty="0">
                <a:solidFill>
                  <a:srgbClr val="FF0000"/>
                </a:solidFill>
                <a:latin typeface="Times New Roman" panose="02020603050405020304" pitchFamily="18" charset="0"/>
                <a:cs typeface="Times New Roman" panose="02020603050405020304" pitchFamily="18" charset="0"/>
              </a:rPr>
              <a:t>CHO</a:t>
            </a:r>
          </a:p>
        </p:txBody>
      </p:sp>
      <p:sp>
        <p:nvSpPr>
          <p:cNvPr id="5" name="Rectangle 11">
            <a:extLst>
              <a:ext uri="{FF2B5EF4-FFF2-40B4-BE49-F238E27FC236}">
                <a16:creationId xmlns:a16="http://schemas.microsoft.com/office/drawing/2014/main" id="{58DD31A2-B0EE-A152-40A6-4F40DD683766}"/>
              </a:ext>
            </a:extLst>
          </p:cNvPr>
          <p:cNvSpPr>
            <a:spLocks noChangeArrowheads="1"/>
          </p:cNvSpPr>
          <p:nvPr/>
        </p:nvSpPr>
        <p:spPr bwMode="auto">
          <a:xfrm>
            <a:off x="76199" y="4191000"/>
            <a:ext cx="44958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3333FF"/>
                </a:solidFill>
                <a:latin typeface="Times New Roman" panose="02020603050405020304" pitchFamily="18" charset="0"/>
                <a:cs typeface="Times New Roman" panose="02020603050405020304" pitchFamily="18" charset="0"/>
              </a:rPr>
              <a:t>3 carbon ketone  </a:t>
            </a:r>
            <a:r>
              <a:rPr lang="en-US" altLang="en-US" sz="2800" b="1" dirty="0">
                <a:solidFill>
                  <a:srgbClr val="3333FF"/>
                </a:solidFill>
                <a:latin typeface="Times New Roman" panose="02020603050405020304" pitchFamily="18" charset="0"/>
                <a:cs typeface="Times New Roman" panose="02020603050405020304" pitchFamily="18" charset="0"/>
              </a:rPr>
              <a:t>propanone</a:t>
            </a:r>
          </a:p>
          <a:p>
            <a:pPr eaLnBrk="1" hangingPunct="1">
              <a:spcBef>
                <a:spcPct val="0"/>
              </a:spcBef>
              <a:buFontTx/>
              <a:buNone/>
            </a:pPr>
            <a:endParaRPr lang="en-US" altLang="en-US" sz="2800" b="1" dirty="0">
              <a:solidFill>
                <a:srgbClr val="3333FF"/>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4000" dirty="0">
                <a:solidFill>
                  <a:srgbClr val="3333FF"/>
                </a:solidFill>
                <a:latin typeface="Times New Roman" panose="02020603050405020304" pitchFamily="18" charset="0"/>
                <a:cs typeface="Times New Roman" panose="02020603050405020304" pitchFamily="18" charset="0"/>
              </a:rPr>
              <a:t>CH</a:t>
            </a:r>
            <a:r>
              <a:rPr lang="en-US" altLang="en-US" sz="4000" baseline="-25000" dirty="0">
                <a:solidFill>
                  <a:srgbClr val="3333FF"/>
                </a:solidFill>
                <a:latin typeface="Times New Roman" panose="02020603050405020304" pitchFamily="18" charset="0"/>
                <a:cs typeface="Times New Roman" panose="02020603050405020304" pitchFamily="18" charset="0"/>
              </a:rPr>
              <a:t>3</a:t>
            </a:r>
            <a:r>
              <a:rPr lang="en-US" altLang="en-US" sz="4000" dirty="0">
                <a:solidFill>
                  <a:srgbClr val="3333FF"/>
                </a:solidFill>
                <a:latin typeface="Times New Roman" panose="02020603050405020304" pitchFamily="18" charset="0"/>
                <a:cs typeface="Times New Roman" panose="02020603050405020304" pitchFamily="18" charset="0"/>
              </a:rPr>
              <a:t>COCH</a:t>
            </a:r>
            <a:r>
              <a:rPr lang="en-US" altLang="en-US" sz="4000" baseline="-25000" dirty="0">
                <a:solidFill>
                  <a:srgbClr val="3333FF"/>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021368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Box 1"/>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106.  Draw </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METHANAL     </a:t>
            </a:r>
          </a:p>
          <a:p>
            <a:pPr eaLnBrk="1" hangingPunct="1">
              <a:spcBef>
                <a:spcPct val="0"/>
              </a:spcBef>
              <a:buFontTx/>
              <a:buNone/>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ETHANAL      </a:t>
            </a:r>
          </a:p>
          <a:p>
            <a:pPr eaLnBrk="1" hangingPunct="1">
              <a:spcBef>
                <a:spcPct val="0"/>
              </a:spcBef>
              <a:buFontTx/>
              <a:buNone/>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BUTANAL </a:t>
            </a: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BUTANONE</a:t>
            </a: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000000"/>
                </a:solidFill>
                <a:latin typeface="Times New Roman" panose="02020603050405020304" pitchFamily="18" charset="0"/>
                <a:cs typeface="Times New Roman" panose="02020603050405020304" pitchFamily="18" charset="0"/>
              </a:rPr>
              <a:t>2-PENTANONE</a:t>
            </a: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3-PENTANONE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Box 1"/>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br>
              <a:rPr lang="en-US" altLang="en-US" sz="1800" dirty="0">
                <a:solidFill>
                  <a:srgbClr val="000000"/>
                </a:solidFill>
                <a:latin typeface="Comic Sans MS" pitchFamily="66" charset="0"/>
              </a:rPr>
            </a:br>
            <a:br>
              <a:rPr lang="en-US" altLang="en-US" sz="1800" dirty="0">
                <a:solidFill>
                  <a:srgbClr val="000000"/>
                </a:solidFill>
                <a:latin typeface="Comic Sans MS" pitchFamily="66" charset="0"/>
              </a:rPr>
            </a:br>
            <a:r>
              <a:rPr lang="en-US" altLang="en-US" sz="1800" dirty="0">
                <a:solidFill>
                  <a:srgbClr val="FF0000"/>
                </a:solidFill>
                <a:latin typeface="Comic Sans MS" pitchFamily="66" charset="0"/>
              </a:rPr>
              <a:t>METHANAL                                                      ETHANAL  </a:t>
            </a: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r>
              <a:rPr lang="en-US" altLang="en-US" sz="1800" dirty="0">
                <a:solidFill>
                  <a:srgbClr val="FF0000"/>
                </a:solidFill>
                <a:latin typeface="Comic Sans MS" pitchFamily="66" charset="0"/>
              </a:rPr>
              <a:t>                                                                                   BUTANONE</a:t>
            </a: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r>
              <a:rPr lang="en-US" altLang="en-US" sz="1800" dirty="0">
                <a:solidFill>
                  <a:srgbClr val="FF0000"/>
                </a:solidFill>
                <a:latin typeface="Comic Sans MS" pitchFamily="66" charset="0"/>
              </a:rPr>
              <a:t>     </a:t>
            </a:r>
          </a:p>
          <a:p>
            <a:pPr eaLnBrk="1" hangingPunct="1">
              <a:spcBef>
                <a:spcPct val="0"/>
              </a:spcBef>
              <a:buFontTx/>
              <a:buNone/>
            </a:pPr>
            <a:r>
              <a:rPr lang="en-US" altLang="en-US" sz="1800" dirty="0">
                <a:solidFill>
                  <a:srgbClr val="FF0000"/>
                </a:solidFill>
                <a:latin typeface="Comic Sans MS" pitchFamily="66" charset="0"/>
              </a:rPr>
              <a:t>          BUTANAL                                    </a:t>
            </a: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br>
              <a:rPr lang="en-US" altLang="en-US" sz="1800" dirty="0">
                <a:solidFill>
                  <a:srgbClr val="FF0000"/>
                </a:solidFill>
                <a:latin typeface="Comic Sans MS" pitchFamily="66" charset="0"/>
              </a:rPr>
            </a:br>
            <a:r>
              <a:rPr lang="en-US" altLang="en-US" sz="1800" dirty="0">
                <a:solidFill>
                  <a:srgbClr val="FF0000"/>
                </a:solidFill>
                <a:latin typeface="Comic Sans MS" pitchFamily="66" charset="0"/>
              </a:rPr>
              <a:t>                                                                                   </a:t>
            </a: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1800" dirty="0">
                <a:solidFill>
                  <a:srgbClr val="FF0000"/>
                </a:solidFill>
                <a:latin typeface="Comic Sans MS" pitchFamily="66" charset="0"/>
              </a:rPr>
              <a:t>   </a:t>
            </a:r>
          </a:p>
          <a:p>
            <a:pPr eaLnBrk="1" hangingPunct="1">
              <a:spcBef>
                <a:spcPct val="0"/>
              </a:spcBef>
              <a:buNone/>
            </a:pPr>
            <a:r>
              <a:rPr lang="en-US" altLang="en-US" sz="1800" dirty="0">
                <a:solidFill>
                  <a:srgbClr val="FF0000"/>
                </a:solidFill>
                <a:latin typeface="Comic Sans MS" pitchFamily="66" charset="0"/>
              </a:rPr>
              <a:t>                                                                                           3-PENTANONE</a:t>
            </a:r>
          </a:p>
          <a:p>
            <a:pPr eaLnBrk="1" hangingPunct="1">
              <a:spcBef>
                <a:spcPct val="0"/>
              </a:spcBef>
              <a:buFontTx/>
              <a:buNone/>
            </a:pPr>
            <a:endParaRPr lang="en-US" altLang="en-US" sz="1800" dirty="0">
              <a:solidFill>
                <a:srgbClr val="FF0000"/>
              </a:solidFill>
              <a:latin typeface="Comic Sans MS" pitchFamily="66" charset="0"/>
            </a:endParaRPr>
          </a:p>
          <a:p>
            <a:pPr eaLnBrk="1" hangingPunct="1">
              <a:spcBef>
                <a:spcPct val="0"/>
              </a:spcBef>
              <a:buFontTx/>
              <a:buNone/>
            </a:pPr>
            <a:r>
              <a:rPr lang="en-US" altLang="en-US" sz="1800" dirty="0">
                <a:solidFill>
                  <a:srgbClr val="FF0000"/>
                </a:solidFill>
                <a:latin typeface="Comic Sans MS" pitchFamily="66" charset="0"/>
              </a:rPr>
              <a:t>     2-PENTANONE</a:t>
            </a:r>
          </a:p>
        </p:txBody>
      </p:sp>
      <p:cxnSp>
        <p:nvCxnSpPr>
          <p:cNvPr id="5" name="Straight Connector 4"/>
          <p:cNvCxnSpPr/>
          <p:nvPr/>
        </p:nvCxnSpPr>
        <p:spPr>
          <a:xfrm flipV="1">
            <a:off x="1524000" y="1092200"/>
            <a:ext cx="1219200" cy="1111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2057400" y="558800"/>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171700" y="569912"/>
            <a:ext cx="0" cy="533400"/>
          </a:xfrm>
          <a:prstGeom prst="line">
            <a:avLst/>
          </a:prstGeom>
        </p:spPr>
        <p:style>
          <a:lnRef idx="2">
            <a:schemeClr val="dk1"/>
          </a:lnRef>
          <a:fillRef idx="0">
            <a:schemeClr val="dk1"/>
          </a:fillRef>
          <a:effectRef idx="1">
            <a:schemeClr val="dk1"/>
          </a:effectRef>
          <a:fontRef idx="minor">
            <a:schemeClr val="tx1"/>
          </a:fontRef>
        </p:style>
      </p:cxnSp>
      <p:sp>
        <p:nvSpPr>
          <p:cNvPr id="566278" name="TextBox 10"/>
          <p:cNvSpPr txBox="1">
            <a:spLocks noChangeArrowheads="1"/>
          </p:cNvSpPr>
          <p:nvPr/>
        </p:nvSpPr>
        <p:spPr bwMode="auto">
          <a:xfrm>
            <a:off x="2743200" y="917575"/>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279" name="Rectangle 11"/>
          <p:cNvSpPr>
            <a:spLocks noChangeArrowheads="1"/>
          </p:cNvSpPr>
          <p:nvPr/>
        </p:nvSpPr>
        <p:spPr bwMode="auto">
          <a:xfrm>
            <a:off x="1219200" y="917575"/>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280" name="Rectangle 12"/>
          <p:cNvSpPr>
            <a:spLocks noChangeArrowheads="1"/>
          </p:cNvSpPr>
          <p:nvPr/>
        </p:nvSpPr>
        <p:spPr bwMode="auto">
          <a:xfrm>
            <a:off x="1954213" y="228600"/>
            <a:ext cx="34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O</a:t>
            </a:r>
          </a:p>
        </p:txBody>
      </p:sp>
      <p:sp>
        <p:nvSpPr>
          <p:cNvPr id="566281" name="TextBox 13"/>
          <p:cNvSpPr txBox="1">
            <a:spLocks noChangeArrowheads="1"/>
          </p:cNvSpPr>
          <p:nvPr/>
        </p:nvSpPr>
        <p:spPr bwMode="auto">
          <a:xfrm>
            <a:off x="1954213" y="917575"/>
            <a:ext cx="322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cxnSp>
        <p:nvCxnSpPr>
          <p:cNvPr id="15" name="Straight Connector 14"/>
          <p:cNvCxnSpPr/>
          <p:nvPr/>
        </p:nvCxnSpPr>
        <p:spPr>
          <a:xfrm>
            <a:off x="6221413" y="1098550"/>
            <a:ext cx="208915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754813" y="554038"/>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869113" y="565150"/>
            <a:ext cx="0" cy="533400"/>
          </a:xfrm>
          <a:prstGeom prst="line">
            <a:avLst/>
          </a:prstGeom>
        </p:spPr>
        <p:style>
          <a:lnRef idx="2">
            <a:schemeClr val="dk1"/>
          </a:lnRef>
          <a:fillRef idx="0">
            <a:schemeClr val="dk1"/>
          </a:fillRef>
          <a:effectRef idx="1">
            <a:schemeClr val="dk1"/>
          </a:effectRef>
          <a:fontRef idx="minor">
            <a:schemeClr val="tx1"/>
          </a:fontRef>
        </p:style>
      </p:cxnSp>
      <p:sp>
        <p:nvSpPr>
          <p:cNvPr id="566285" name="TextBox 17"/>
          <p:cNvSpPr txBox="1">
            <a:spLocks noChangeArrowheads="1"/>
          </p:cNvSpPr>
          <p:nvPr/>
        </p:nvSpPr>
        <p:spPr bwMode="auto">
          <a:xfrm>
            <a:off x="8310563" y="914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286" name="Rectangle 18"/>
          <p:cNvSpPr>
            <a:spLocks noChangeArrowheads="1"/>
          </p:cNvSpPr>
          <p:nvPr/>
        </p:nvSpPr>
        <p:spPr bwMode="auto">
          <a:xfrm>
            <a:off x="5916613" y="914400"/>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287" name="Rectangle 19"/>
          <p:cNvSpPr>
            <a:spLocks noChangeArrowheads="1"/>
          </p:cNvSpPr>
          <p:nvPr/>
        </p:nvSpPr>
        <p:spPr bwMode="auto">
          <a:xfrm>
            <a:off x="6650038" y="2238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O</a:t>
            </a:r>
          </a:p>
        </p:txBody>
      </p:sp>
      <p:sp>
        <p:nvSpPr>
          <p:cNvPr id="566288" name="TextBox 20"/>
          <p:cNvSpPr txBox="1">
            <a:spLocks noChangeArrowheads="1"/>
          </p:cNvSpPr>
          <p:nvPr/>
        </p:nvSpPr>
        <p:spPr bwMode="auto">
          <a:xfrm>
            <a:off x="6650038" y="914400"/>
            <a:ext cx="3238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cxnSp>
        <p:nvCxnSpPr>
          <p:cNvPr id="24" name="Straight Connector 23"/>
          <p:cNvCxnSpPr/>
          <p:nvPr/>
        </p:nvCxnSpPr>
        <p:spPr>
          <a:xfrm>
            <a:off x="7624763" y="641350"/>
            <a:ext cx="0" cy="871538"/>
          </a:xfrm>
          <a:prstGeom prst="line">
            <a:avLst/>
          </a:prstGeom>
        </p:spPr>
        <p:style>
          <a:lnRef idx="2">
            <a:schemeClr val="dk1"/>
          </a:lnRef>
          <a:fillRef idx="0">
            <a:schemeClr val="dk1"/>
          </a:fillRef>
          <a:effectRef idx="1">
            <a:schemeClr val="dk1"/>
          </a:effectRef>
          <a:fontRef idx="minor">
            <a:schemeClr val="tx1"/>
          </a:fontRef>
        </p:style>
      </p:cxnSp>
      <p:sp>
        <p:nvSpPr>
          <p:cNvPr id="566290" name="TextBox 24"/>
          <p:cNvSpPr txBox="1">
            <a:spLocks noChangeArrowheads="1"/>
          </p:cNvSpPr>
          <p:nvPr/>
        </p:nvSpPr>
        <p:spPr bwMode="auto">
          <a:xfrm>
            <a:off x="7472363" y="2238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291" name="Rectangle 26"/>
          <p:cNvSpPr>
            <a:spLocks noChangeArrowheads="1"/>
          </p:cNvSpPr>
          <p:nvPr/>
        </p:nvSpPr>
        <p:spPr bwMode="auto">
          <a:xfrm>
            <a:off x="7459663" y="1512888"/>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cxnSp>
        <p:nvCxnSpPr>
          <p:cNvPr id="29" name="Straight Connector 28"/>
          <p:cNvCxnSpPr/>
          <p:nvPr/>
        </p:nvCxnSpPr>
        <p:spPr>
          <a:xfrm>
            <a:off x="762000" y="4267684"/>
            <a:ext cx="2438400"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1143000" y="3810484"/>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676400" y="3810484"/>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2192338" y="3810484"/>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2743200" y="3810484"/>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2819400" y="3810484"/>
            <a:ext cx="0" cy="457200"/>
          </a:xfrm>
          <a:prstGeom prst="line">
            <a:avLst/>
          </a:prstGeom>
        </p:spPr>
        <p:style>
          <a:lnRef idx="2">
            <a:schemeClr val="dk1"/>
          </a:lnRef>
          <a:fillRef idx="0">
            <a:schemeClr val="dk1"/>
          </a:fillRef>
          <a:effectRef idx="1">
            <a:schemeClr val="dk1"/>
          </a:effectRef>
          <a:fontRef idx="minor">
            <a:schemeClr val="tx1"/>
          </a:fontRef>
        </p:style>
      </p:cxnSp>
      <p:sp>
        <p:nvSpPr>
          <p:cNvPr id="566298" name="TextBox 41"/>
          <p:cNvSpPr txBox="1">
            <a:spLocks noChangeArrowheads="1"/>
          </p:cNvSpPr>
          <p:nvPr/>
        </p:nvSpPr>
        <p:spPr bwMode="auto">
          <a:xfrm>
            <a:off x="965200" y="3429000"/>
            <a:ext cx="203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800" b="1" dirty="0">
                <a:solidFill>
                  <a:srgbClr val="000000"/>
                </a:solidFill>
              </a:rPr>
              <a:t> </a:t>
            </a:r>
            <a:r>
              <a:rPr lang="en-US" altLang="en-US" sz="1800" b="1" dirty="0">
                <a:solidFill>
                  <a:srgbClr val="000000"/>
                </a:solidFill>
              </a:rPr>
              <a:t>H       </a:t>
            </a:r>
            <a:r>
              <a:rPr lang="en-US" altLang="en-US" sz="1800" b="1" dirty="0" err="1">
                <a:solidFill>
                  <a:srgbClr val="000000"/>
                </a:solidFill>
              </a:rPr>
              <a:t>H</a:t>
            </a:r>
            <a:r>
              <a:rPr lang="en-US" altLang="en-US" sz="1800" b="1" dirty="0">
                <a:solidFill>
                  <a:srgbClr val="000000"/>
                </a:solidFill>
              </a:rPr>
              <a:t>       </a:t>
            </a:r>
            <a:r>
              <a:rPr lang="en-US" altLang="en-US" sz="1800" b="1" dirty="0" err="1">
                <a:solidFill>
                  <a:srgbClr val="000000"/>
                </a:solidFill>
              </a:rPr>
              <a:t>H</a:t>
            </a:r>
            <a:r>
              <a:rPr lang="en-US" altLang="en-US" sz="1800" b="1" dirty="0">
                <a:solidFill>
                  <a:srgbClr val="000000"/>
                </a:solidFill>
              </a:rPr>
              <a:t>        </a:t>
            </a:r>
            <a:r>
              <a:rPr lang="en-US" altLang="en-US" sz="800" b="1" dirty="0">
                <a:solidFill>
                  <a:srgbClr val="000000"/>
                </a:solidFill>
              </a:rPr>
              <a:t> </a:t>
            </a:r>
            <a:r>
              <a:rPr lang="en-US" altLang="en-US" sz="2000" b="1" dirty="0">
                <a:solidFill>
                  <a:srgbClr val="000000"/>
                </a:solidFill>
              </a:rPr>
              <a:t>O</a:t>
            </a:r>
            <a:endParaRPr lang="en-US" altLang="en-US" sz="1800" b="1" dirty="0">
              <a:solidFill>
                <a:srgbClr val="000000"/>
              </a:solidFill>
            </a:endParaRPr>
          </a:p>
        </p:txBody>
      </p:sp>
      <p:sp>
        <p:nvSpPr>
          <p:cNvPr id="566299" name="Rectangle 42"/>
          <p:cNvSpPr>
            <a:spLocks noChangeArrowheads="1"/>
          </p:cNvSpPr>
          <p:nvPr/>
        </p:nvSpPr>
        <p:spPr bwMode="auto">
          <a:xfrm>
            <a:off x="984250" y="4724884"/>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H       </a:t>
            </a:r>
            <a:r>
              <a:rPr lang="en-US" altLang="en-US" sz="1800" b="1" dirty="0" err="1">
                <a:solidFill>
                  <a:srgbClr val="000000"/>
                </a:solidFill>
              </a:rPr>
              <a:t>H</a:t>
            </a:r>
            <a:r>
              <a:rPr lang="en-US" altLang="en-US" sz="1800" b="1" dirty="0">
                <a:solidFill>
                  <a:srgbClr val="000000"/>
                </a:solidFill>
              </a:rPr>
              <a:t>       </a:t>
            </a:r>
            <a:r>
              <a:rPr lang="en-US" altLang="en-US" sz="300" b="1" dirty="0">
                <a:solidFill>
                  <a:srgbClr val="000000"/>
                </a:solidFill>
              </a:rPr>
              <a:t>  </a:t>
            </a:r>
            <a:r>
              <a:rPr lang="en-US" altLang="en-US" sz="1800" b="1" dirty="0" err="1">
                <a:solidFill>
                  <a:srgbClr val="000000"/>
                </a:solidFill>
              </a:rPr>
              <a:t>H</a:t>
            </a:r>
            <a:r>
              <a:rPr lang="en-US" altLang="en-US" sz="1800" b="1" dirty="0">
                <a:solidFill>
                  <a:srgbClr val="000000"/>
                </a:solidFill>
              </a:rPr>
              <a:t>        </a:t>
            </a:r>
          </a:p>
        </p:txBody>
      </p:sp>
      <p:sp>
        <p:nvSpPr>
          <p:cNvPr id="566300" name="TextBox 43"/>
          <p:cNvSpPr txBox="1">
            <a:spLocks noChangeArrowheads="1"/>
          </p:cNvSpPr>
          <p:nvPr/>
        </p:nvSpPr>
        <p:spPr bwMode="auto">
          <a:xfrm>
            <a:off x="457200" y="4083534"/>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301" name="Rectangle 44"/>
          <p:cNvSpPr>
            <a:spLocks noChangeArrowheads="1"/>
          </p:cNvSpPr>
          <p:nvPr/>
        </p:nvSpPr>
        <p:spPr bwMode="auto">
          <a:xfrm>
            <a:off x="3200400" y="4093059"/>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cxnSp>
        <p:nvCxnSpPr>
          <p:cNvPr id="56" name="Straight Connector 55"/>
          <p:cNvCxnSpPr/>
          <p:nvPr/>
        </p:nvCxnSpPr>
        <p:spPr>
          <a:xfrm>
            <a:off x="2515632" y="5983883"/>
            <a:ext cx="3048000" cy="22225"/>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3506232" y="5548908"/>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039632" y="5548908"/>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5147707" y="5550495"/>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4690507" y="5548908"/>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4614307" y="5558433"/>
            <a:ext cx="0" cy="457200"/>
          </a:xfrm>
          <a:prstGeom prst="line">
            <a:avLst/>
          </a:prstGeom>
        </p:spPr>
        <p:style>
          <a:lnRef idx="2">
            <a:schemeClr val="dk1"/>
          </a:lnRef>
          <a:fillRef idx="0">
            <a:schemeClr val="dk1"/>
          </a:fillRef>
          <a:effectRef idx="1">
            <a:schemeClr val="dk1"/>
          </a:effectRef>
          <a:fontRef idx="minor">
            <a:schemeClr val="tx1"/>
          </a:fontRef>
        </p:style>
      </p:cxnSp>
      <p:sp>
        <p:nvSpPr>
          <p:cNvPr id="566308" name="TextBox 61"/>
          <p:cNvSpPr txBox="1">
            <a:spLocks noChangeArrowheads="1"/>
          </p:cNvSpPr>
          <p:nvPr/>
        </p:nvSpPr>
        <p:spPr bwMode="auto">
          <a:xfrm>
            <a:off x="2744232" y="524410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H         </a:t>
            </a:r>
            <a:r>
              <a:rPr lang="en-US" altLang="en-US" sz="1800" b="1" dirty="0" err="1">
                <a:solidFill>
                  <a:srgbClr val="000000"/>
                </a:solidFill>
              </a:rPr>
              <a:t>H</a:t>
            </a:r>
            <a:r>
              <a:rPr lang="en-US" altLang="en-US" sz="1800" b="1" dirty="0">
                <a:solidFill>
                  <a:srgbClr val="000000"/>
                </a:solidFill>
              </a:rPr>
              <a:t>       </a:t>
            </a:r>
            <a:r>
              <a:rPr lang="en-US" altLang="en-US" sz="1800" b="1" dirty="0" err="1">
                <a:solidFill>
                  <a:srgbClr val="000000"/>
                </a:solidFill>
              </a:rPr>
              <a:t>H</a:t>
            </a:r>
            <a:r>
              <a:rPr lang="en-US" altLang="en-US" sz="1800" b="1" dirty="0">
                <a:solidFill>
                  <a:srgbClr val="000000"/>
                </a:solidFill>
              </a:rPr>
              <a:t>         O       H</a:t>
            </a:r>
          </a:p>
        </p:txBody>
      </p:sp>
      <p:sp>
        <p:nvSpPr>
          <p:cNvPr id="566309" name="Rectangle 62"/>
          <p:cNvSpPr>
            <a:spLocks noChangeArrowheads="1"/>
          </p:cNvSpPr>
          <p:nvPr/>
        </p:nvSpPr>
        <p:spPr bwMode="auto">
          <a:xfrm>
            <a:off x="2744232" y="6463308"/>
            <a:ext cx="314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         H       H                   H        </a:t>
            </a:r>
          </a:p>
        </p:txBody>
      </p:sp>
      <p:sp>
        <p:nvSpPr>
          <p:cNvPr id="566310" name="TextBox 63"/>
          <p:cNvSpPr txBox="1">
            <a:spLocks noChangeArrowheads="1"/>
          </p:cNvSpPr>
          <p:nvPr/>
        </p:nvSpPr>
        <p:spPr bwMode="auto">
          <a:xfrm>
            <a:off x="2210832" y="584259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311" name="Rectangle 64"/>
          <p:cNvSpPr>
            <a:spLocks noChangeArrowheads="1"/>
          </p:cNvSpPr>
          <p:nvPr/>
        </p:nvSpPr>
        <p:spPr bwMode="auto">
          <a:xfrm>
            <a:off x="5563632" y="5831483"/>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566312" name="Rectangle 45"/>
          <p:cNvSpPr>
            <a:spLocks noChangeArrowheads="1"/>
          </p:cNvSpPr>
          <p:nvPr/>
        </p:nvSpPr>
        <p:spPr bwMode="auto">
          <a:xfrm>
            <a:off x="7472363" y="954088"/>
            <a:ext cx="3079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3" name="Rectangle 46"/>
          <p:cNvSpPr>
            <a:spLocks noChangeArrowheads="1"/>
          </p:cNvSpPr>
          <p:nvPr/>
        </p:nvSpPr>
        <p:spPr bwMode="auto">
          <a:xfrm>
            <a:off x="990600" y="4083534"/>
            <a:ext cx="3063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4" name="Rectangle 47"/>
          <p:cNvSpPr>
            <a:spLocks noChangeArrowheads="1"/>
          </p:cNvSpPr>
          <p:nvPr/>
        </p:nvSpPr>
        <p:spPr bwMode="auto">
          <a:xfrm>
            <a:off x="1524000" y="4104171"/>
            <a:ext cx="306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5" name="Rectangle 48"/>
          <p:cNvSpPr>
            <a:spLocks noChangeArrowheads="1"/>
          </p:cNvSpPr>
          <p:nvPr/>
        </p:nvSpPr>
        <p:spPr bwMode="auto">
          <a:xfrm>
            <a:off x="2057400" y="4104171"/>
            <a:ext cx="306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6" name="Rectangle 49"/>
          <p:cNvSpPr>
            <a:spLocks noChangeArrowheads="1"/>
          </p:cNvSpPr>
          <p:nvPr/>
        </p:nvSpPr>
        <p:spPr bwMode="auto">
          <a:xfrm>
            <a:off x="2589213" y="4115284"/>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7" name="Rectangle 50"/>
          <p:cNvSpPr>
            <a:spLocks noChangeArrowheads="1"/>
          </p:cNvSpPr>
          <p:nvPr/>
        </p:nvSpPr>
        <p:spPr bwMode="auto">
          <a:xfrm>
            <a:off x="3356780" y="5799733"/>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8" name="Rectangle 51"/>
          <p:cNvSpPr>
            <a:spLocks noChangeArrowheads="1"/>
          </p:cNvSpPr>
          <p:nvPr/>
        </p:nvSpPr>
        <p:spPr bwMode="auto">
          <a:xfrm>
            <a:off x="3890180" y="5799733"/>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566319" name="Rectangle 52"/>
          <p:cNvSpPr>
            <a:spLocks noChangeArrowheads="1"/>
          </p:cNvSpPr>
          <p:nvPr/>
        </p:nvSpPr>
        <p:spPr bwMode="auto">
          <a:xfrm>
            <a:off x="4461907" y="5816682"/>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C</a:t>
            </a:r>
          </a:p>
        </p:txBody>
      </p:sp>
      <p:sp>
        <p:nvSpPr>
          <p:cNvPr id="566320" name="Rectangle 53"/>
          <p:cNvSpPr>
            <a:spLocks noChangeArrowheads="1"/>
          </p:cNvSpPr>
          <p:nvPr/>
        </p:nvSpPr>
        <p:spPr bwMode="auto">
          <a:xfrm>
            <a:off x="4995307" y="5816682"/>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C</a:t>
            </a:r>
          </a:p>
        </p:txBody>
      </p:sp>
      <p:cxnSp>
        <p:nvCxnSpPr>
          <p:cNvPr id="67" name="Straight Connector 66"/>
          <p:cNvCxnSpPr/>
          <p:nvPr/>
        </p:nvCxnSpPr>
        <p:spPr>
          <a:xfrm>
            <a:off x="2896632" y="5526683"/>
            <a:ext cx="0" cy="914400"/>
          </a:xfrm>
          <a:prstGeom prst="line">
            <a:avLst/>
          </a:prstGeom>
        </p:spPr>
        <p:style>
          <a:lnRef idx="2">
            <a:schemeClr val="dk1"/>
          </a:lnRef>
          <a:fillRef idx="0">
            <a:schemeClr val="dk1"/>
          </a:fillRef>
          <a:effectRef idx="1">
            <a:schemeClr val="dk1"/>
          </a:effectRef>
          <a:fontRef idx="minor">
            <a:schemeClr val="tx1"/>
          </a:fontRef>
        </p:style>
      </p:cxnSp>
      <p:sp>
        <p:nvSpPr>
          <p:cNvPr id="566322" name="Rectangle 67"/>
          <p:cNvSpPr>
            <a:spLocks noChangeArrowheads="1"/>
          </p:cNvSpPr>
          <p:nvPr/>
        </p:nvSpPr>
        <p:spPr bwMode="auto">
          <a:xfrm>
            <a:off x="2744232" y="5816682"/>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C</a:t>
            </a:r>
          </a:p>
        </p:txBody>
      </p:sp>
      <p:cxnSp>
        <p:nvCxnSpPr>
          <p:cNvPr id="53" name="Straight Connector 52"/>
          <p:cNvCxnSpPr/>
          <p:nvPr/>
        </p:nvCxnSpPr>
        <p:spPr>
          <a:xfrm>
            <a:off x="2767013" y="2358571"/>
            <a:ext cx="2438400" cy="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3148013" y="1901371"/>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a:off x="3681413" y="1901371"/>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4748213" y="1901371"/>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a:off x="4160838" y="1901371"/>
            <a:ext cx="0" cy="457200"/>
          </a:xfrm>
          <a:prstGeom prst="line">
            <a:avLst/>
          </a:prstGeom>
        </p:spPr>
        <p:style>
          <a:lnRef idx="2">
            <a:schemeClr val="dk1"/>
          </a:lnRef>
          <a:fillRef idx="0">
            <a:schemeClr val="dk1"/>
          </a:fillRef>
          <a:effectRef idx="1">
            <a:schemeClr val="dk1"/>
          </a:effectRef>
          <a:fontRef idx="minor">
            <a:schemeClr val="tx1"/>
          </a:fontRef>
        </p:style>
      </p:cxnSp>
      <p:sp>
        <p:nvSpPr>
          <p:cNvPr id="566328" name="TextBox 41"/>
          <p:cNvSpPr txBox="1">
            <a:spLocks noChangeArrowheads="1"/>
          </p:cNvSpPr>
          <p:nvPr/>
        </p:nvSpPr>
        <p:spPr bwMode="auto">
          <a:xfrm>
            <a:off x="2997200" y="1596571"/>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H       H       </a:t>
            </a:r>
            <a:r>
              <a:rPr lang="en-US" altLang="en-US" sz="100" b="1">
                <a:solidFill>
                  <a:srgbClr val="003399"/>
                </a:solidFill>
              </a:rPr>
              <a:t>      </a:t>
            </a:r>
            <a:r>
              <a:rPr lang="en-US" altLang="en-US" sz="1800" b="1">
                <a:solidFill>
                  <a:srgbClr val="003399"/>
                </a:solidFill>
              </a:rPr>
              <a:t>O       </a:t>
            </a:r>
            <a:r>
              <a:rPr lang="en-US" altLang="en-US" sz="100" b="1">
                <a:solidFill>
                  <a:srgbClr val="003399"/>
                </a:solidFill>
              </a:rPr>
              <a:t>          </a:t>
            </a:r>
            <a:r>
              <a:rPr lang="en-US" altLang="en-US" sz="1800" b="1">
                <a:solidFill>
                  <a:srgbClr val="003399"/>
                </a:solidFill>
              </a:rPr>
              <a:t>H          </a:t>
            </a:r>
          </a:p>
        </p:txBody>
      </p:sp>
      <p:sp>
        <p:nvSpPr>
          <p:cNvPr id="566329" name="Rectangle 42"/>
          <p:cNvSpPr>
            <a:spLocks noChangeArrowheads="1"/>
          </p:cNvSpPr>
          <p:nvPr/>
        </p:nvSpPr>
        <p:spPr bwMode="auto">
          <a:xfrm>
            <a:off x="2989263" y="2815771"/>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H       H                  </a:t>
            </a:r>
            <a:r>
              <a:rPr lang="en-US" altLang="en-US" sz="100" b="1">
                <a:solidFill>
                  <a:srgbClr val="003399"/>
                </a:solidFill>
              </a:rPr>
              <a:t>     </a:t>
            </a:r>
            <a:r>
              <a:rPr lang="en-US" altLang="en-US" sz="1800" b="1">
                <a:solidFill>
                  <a:srgbClr val="003399"/>
                </a:solidFill>
              </a:rPr>
              <a:t>H        </a:t>
            </a:r>
          </a:p>
        </p:txBody>
      </p:sp>
      <p:sp>
        <p:nvSpPr>
          <p:cNvPr id="566330" name="TextBox 43"/>
          <p:cNvSpPr txBox="1">
            <a:spLocks noChangeArrowheads="1"/>
          </p:cNvSpPr>
          <p:nvPr/>
        </p:nvSpPr>
        <p:spPr bwMode="auto">
          <a:xfrm>
            <a:off x="2462213" y="2174421"/>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H</a:t>
            </a:r>
          </a:p>
        </p:txBody>
      </p:sp>
      <p:sp>
        <p:nvSpPr>
          <p:cNvPr id="566331" name="Rectangle 44"/>
          <p:cNvSpPr>
            <a:spLocks noChangeArrowheads="1"/>
          </p:cNvSpPr>
          <p:nvPr/>
        </p:nvSpPr>
        <p:spPr bwMode="auto">
          <a:xfrm>
            <a:off x="5205413" y="2183946"/>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H</a:t>
            </a:r>
          </a:p>
        </p:txBody>
      </p:sp>
      <p:sp>
        <p:nvSpPr>
          <p:cNvPr id="566332" name="Rectangle 46"/>
          <p:cNvSpPr>
            <a:spLocks noChangeArrowheads="1"/>
          </p:cNvSpPr>
          <p:nvPr/>
        </p:nvSpPr>
        <p:spPr bwMode="auto">
          <a:xfrm>
            <a:off x="2995613" y="2191884"/>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C</a:t>
            </a:r>
          </a:p>
        </p:txBody>
      </p:sp>
      <p:sp>
        <p:nvSpPr>
          <p:cNvPr id="566333" name="Rectangle 47"/>
          <p:cNvSpPr>
            <a:spLocks noChangeArrowheads="1"/>
          </p:cNvSpPr>
          <p:nvPr/>
        </p:nvSpPr>
        <p:spPr bwMode="auto">
          <a:xfrm>
            <a:off x="3529013" y="2195059"/>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C</a:t>
            </a:r>
          </a:p>
        </p:txBody>
      </p:sp>
      <p:cxnSp>
        <p:nvCxnSpPr>
          <p:cNvPr id="75" name="Straight Connector 74"/>
          <p:cNvCxnSpPr/>
          <p:nvPr/>
        </p:nvCxnSpPr>
        <p:spPr>
          <a:xfrm>
            <a:off x="4240213" y="1901371"/>
            <a:ext cx="0" cy="457200"/>
          </a:xfrm>
          <a:prstGeom prst="line">
            <a:avLst/>
          </a:prstGeom>
        </p:spPr>
        <p:style>
          <a:lnRef idx="2">
            <a:schemeClr val="dk1"/>
          </a:lnRef>
          <a:fillRef idx="0">
            <a:schemeClr val="dk1"/>
          </a:fillRef>
          <a:effectRef idx="1">
            <a:schemeClr val="dk1"/>
          </a:effectRef>
          <a:fontRef idx="minor">
            <a:schemeClr val="tx1"/>
          </a:fontRef>
        </p:style>
      </p:cxnSp>
      <p:sp>
        <p:nvSpPr>
          <p:cNvPr id="566335" name="Rectangle 49"/>
          <p:cNvSpPr>
            <a:spLocks noChangeArrowheads="1"/>
          </p:cNvSpPr>
          <p:nvPr/>
        </p:nvSpPr>
        <p:spPr bwMode="auto">
          <a:xfrm>
            <a:off x="4594225" y="2206171"/>
            <a:ext cx="306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C</a:t>
            </a:r>
          </a:p>
        </p:txBody>
      </p:sp>
      <p:sp>
        <p:nvSpPr>
          <p:cNvPr id="566336" name="Rectangle 48"/>
          <p:cNvSpPr>
            <a:spLocks noChangeArrowheads="1"/>
          </p:cNvSpPr>
          <p:nvPr/>
        </p:nvSpPr>
        <p:spPr bwMode="auto">
          <a:xfrm>
            <a:off x="4062413" y="2195059"/>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399"/>
                </a:solidFill>
              </a:rPr>
              <a:t>C</a:t>
            </a:r>
          </a:p>
        </p:txBody>
      </p:sp>
      <p:cxnSp>
        <p:nvCxnSpPr>
          <p:cNvPr id="76" name="Straight Connector 75"/>
          <p:cNvCxnSpPr/>
          <p:nvPr/>
        </p:nvCxnSpPr>
        <p:spPr>
          <a:xfrm flipH="1">
            <a:off x="4756150" y="2539546"/>
            <a:ext cx="0" cy="298450"/>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5562148" y="4343943"/>
            <a:ext cx="3048000" cy="22225"/>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a:off x="6552748" y="3908968"/>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8194223" y="3910555"/>
            <a:ext cx="0" cy="914400"/>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a:off x="7700963" y="3908968"/>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7052016" y="3854934"/>
            <a:ext cx="0" cy="457200"/>
          </a:xfrm>
          <a:prstGeom prst="line">
            <a:avLst/>
          </a:prstGeom>
        </p:spPr>
        <p:style>
          <a:lnRef idx="2">
            <a:schemeClr val="dk1"/>
          </a:lnRef>
          <a:fillRef idx="0">
            <a:schemeClr val="dk1"/>
          </a:fillRef>
          <a:effectRef idx="1">
            <a:schemeClr val="dk1"/>
          </a:effectRef>
          <a:fontRef idx="minor">
            <a:schemeClr val="tx1"/>
          </a:fontRef>
        </p:style>
      </p:cxnSp>
      <p:sp>
        <p:nvSpPr>
          <p:cNvPr id="74" name="TextBox 61"/>
          <p:cNvSpPr txBox="1">
            <a:spLocks noChangeArrowheads="1"/>
          </p:cNvSpPr>
          <p:nvPr/>
        </p:nvSpPr>
        <p:spPr bwMode="auto">
          <a:xfrm>
            <a:off x="5790748" y="3553911"/>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H         </a:t>
            </a:r>
            <a:r>
              <a:rPr lang="en-US" altLang="en-US" sz="1800" b="1" dirty="0" err="1">
                <a:solidFill>
                  <a:srgbClr val="000000"/>
                </a:solidFill>
              </a:rPr>
              <a:t>H</a:t>
            </a:r>
            <a:r>
              <a:rPr lang="en-US" altLang="en-US" sz="1800" b="1" dirty="0">
                <a:solidFill>
                  <a:srgbClr val="000000"/>
                </a:solidFill>
              </a:rPr>
              <a:t>       O        H       H</a:t>
            </a:r>
          </a:p>
        </p:txBody>
      </p:sp>
      <p:sp>
        <p:nvSpPr>
          <p:cNvPr id="77" name="Rectangle 62"/>
          <p:cNvSpPr>
            <a:spLocks noChangeArrowheads="1"/>
          </p:cNvSpPr>
          <p:nvPr/>
        </p:nvSpPr>
        <p:spPr bwMode="auto">
          <a:xfrm>
            <a:off x="5790748" y="4823368"/>
            <a:ext cx="314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H         </a:t>
            </a:r>
            <a:r>
              <a:rPr lang="en-US" altLang="en-US" sz="1800" b="1" dirty="0" err="1">
                <a:solidFill>
                  <a:srgbClr val="000000"/>
                </a:solidFill>
              </a:rPr>
              <a:t>H</a:t>
            </a:r>
            <a:r>
              <a:rPr lang="en-US" altLang="en-US" sz="1800" b="1" dirty="0">
                <a:solidFill>
                  <a:srgbClr val="000000"/>
                </a:solidFill>
              </a:rPr>
              <a:t>                   </a:t>
            </a:r>
            <a:r>
              <a:rPr lang="en-US" altLang="en-US" sz="1800" b="1" dirty="0" err="1">
                <a:solidFill>
                  <a:srgbClr val="000000"/>
                </a:solidFill>
              </a:rPr>
              <a:t>H</a:t>
            </a:r>
            <a:r>
              <a:rPr lang="en-US" altLang="en-US" sz="1800" b="1" dirty="0">
                <a:solidFill>
                  <a:srgbClr val="000000"/>
                </a:solidFill>
              </a:rPr>
              <a:t>       </a:t>
            </a:r>
            <a:r>
              <a:rPr lang="en-US" altLang="en-US" sz="1800" b="1" dirty="0" err="1">
                <a:solidFill>
                  <a:srgbClr val="000000"/>
                </a:solidFill>
              </a:rPr>
              <a:t>H</a:t>
            </a:r>
            <a:r>
              <a:rPr lang="en-US" altLang="en-US" sz="1800" b="1" dirty="0">
                <a:solidFill>
                  <a:srgbClr val="000000"/>
                </a:solidFill>
              </a:rPr>
              <a:t>        </a:t>
            </a:r>
          </a:p>
        </p:txBody>
      </p:sp>
      <p:sp>
        <p:nvSpPr>
          <p:cNvPr id="78" name="TextBox 63"/>
          <p:cNvSpPr txBox="1">
            <a:spLocks noChangeArrowheads="1"/>
          </p:cNvSpPr>
          <p:nvPr/>
        </p:nvSpPr>
        <p:spPr bwMode="auto">
          <a:xfrm>
            <a:off x="5257348" y="420265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79" name="Rectangle 64"/>
          <p:cNvSpPr>
            <a:spLocks noChangeArrowheads="1"/>
          </p:cNvSpPr>
          <p:nvPr/>
        </p:nvSpPr>
        <p:spPr bwMode="auto">
          <a:xfrm>
            <a:off x="8610148" y="4191543"/>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H</a:t>
            </a:r>
          </a:p>
        </p:txBody>
      </p:sp>
      <p:sp>
        <p:nvSpPr>
          <p:cNvPr id="80" name="Rectangle 50"/>
          <p:cNvSpPr>
            <a:spLocks noChangeArrowheads="1"/>
          </p:cNvSpPr>
          <p:nvPr/>
        </p:nvSpPr>
        <p:spPr bwMode="auto">
          <a:xfrm>
            <a:off x="6399213" y="4202113"/>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sp>
        <p:nvSpPr>
          <p:cNvPr id="82" name="Rectangle 52"/>
          <p:cNvSpPr>
            <a:spLocks noChangeArrowheads="1"/>
          </p:cNvSpPr>
          <p:nvPr/>
        </p:nvSpPr>
        <p:spPr bwMode="auto">
          <a:xfrm>
            <a:off x="7542213" y="4191000"/>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C</a:t>
            </a:r>
          </a:p>
        </p:txBody>
      </p:sp>
      <p:sp>
        <p:nvSpPr>
          <p:cNvPr id="83" name="Rectangle 53"/>
          <p:cNvSpPr>
            <a:spLocks noChangeArrowheads="1"/>
          </p:cNvSpPr>
          <p:nvPr/>
        </p:nvSpPr>
        <p:spPr bwMode="auto">
          <a:xfrm>
            <a:off x="8041823" y="4191000"/>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cxnSp>
        <p:nvCxnSpPr>
          <p:cNvPr id="84" name="Straight Connector 83"/>
          <p:cNvCxnSpPr/>
          <p:nvPr/>
        </p:nvCxnSpPr>
        <p:spPr>
          <a:xfrm>
            <a:off x="5943148" y="3886743"/>
            <a:ext cx="0" cy="914400"/>
          </a:xfrm>
          <a:prstGeom prst="line">
            <a:avLst/>
          </a:prstGeom>
        </p:spPr>
        <p:style>
          <a:lnRef idx="2">
            <a:schemeClr val="dk1"/>
          </a:lnRef>
          <a:fillRef idx="0">
            <a:schemeClr val="dk1"/>
          </a:fillRef>
          <a:effectRef idx="1">
            <a:schemeClr val="dk1"/>
          </a:effectRef>
          <a:fontRef idx="minor">
            <a:schemeClr val="tx1"/>
          </a:fontRef>
        </p:style>
      </p:cxnSp>
      <p:sp>
        <p:nvSpPr>
          <p:cNvPr id="85" name="Rectangle 67"/>
          <p:cNvSpPr>
            <a:spLocks noChangeArrowheads="1"/>
          </p:cNvSpPr>
          <p:nvPr/>
        </p:nvSpPr>
        <p:spPr bwMode="auto">
          <a:xfrm>
            <a:off x="5790748" y="4191543"/>
            <a:ext cx="3063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00"/>
                </a:solidFill>
              </a:rPr>
              <a:t>C</a:t>
            </a:r>
          </a:p>
        </p:txBody>
      </p:sp>
      <p:cxnSp>
        <p:nvCxnSpPr>
          <p:cNvPr id="87" name="Straight Connector 86"/>
          <p:cNvCxnSpPr/>
          <p:nvPr/>
        </p:nvCxnSpPr>
        <p:spPr>
          <a:xfrm>
            <a:off x="7112341" y="3845952"/>
            <a:ext cx="0" cy="457200"/>
          </a:xfrm>
          <a:prstGeom prst="line">
            <a:avLst/>
          </a:prstGeom>
        </p:spPr>
        <p:style>
          <a:lnRef idx="2">
            <a:schemeClr val="dk1"/>
          </a:lnRef>
          <a:fillRef idx="0">
            <a:schemeClr val="dk1"/>
          </a:fillRef>
          <a:effectRef idx="1">
            <a:schemeClr val="dk1"/>
          </a:effectRef>
          <a:fontRef idx="minor">
            <a:schemeClr val="tx1"/>
          </a:fontRef>
        </p:style>
      </p:cxnSp>
      <p:sp>
        <p:nvSpPr>
          <p:cNvPr id="88" name="Rectangle 51"/>
          <p:cNvSpPr>
            <a:spLocks noChangeArrowheads="1"/>
          </p:cNvSpPr>
          <p:nvPr/>
        </p:nvSpPr>
        <p:spPr bwMode="auto">
          <a:xfrm>
            <a:off x="6932613" y="4202113"/>
            <a:ext cx="306387" cy="369887"/>
          </a:xfrm>
          <a:prstGeom prst="rect">
            <a:avLst/>
          </a:prstGeom>
          <a:solidFill>
            <a:schemeClr val="bg1"/>
          </a:solidFill>
          <a:ln>
            <a:noFill/>
          </a:ln>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rPr>
              <a:t>C</a:t>
            </a:r>
          </a:p>
        </p:txBody>
      </p:sp>
      <p:cxnSp>
        <p:nvCxnSpPr>
          <p:cNvPr id="6" name="Straight Connector 5"/>
          <p:cNvCxnSpPr/>
          <p:nvPr/>
        </p:nvCxnSpPr>
        <p:spPr>
          <a:xfrm>
            <a:off x="7696200" y="4529680"/>
            <a:ext cx="0" cy="29527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69335950"/>
              </p:ext>
            </p:extLst>
          </p:nvPr>
        </p:nvGraphicFramePr>
        <p:xfrm>
          <a:off x="0" y="1"/>
          <a:ext cx="9144000" cy="6863009"/>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752599">
                  <a:extLst>
                    <a:ext uri="{9D8B030D-6E8A-4147-A177-3AD203B41FA5}">
                      <a16:colId xmlns:a16="http://schemas.microsoft.com/office/drawing/2014/main" val="20002"/>
                    </a:ext>
                  </a:extLst>
                </a:gridCol>
                <a:gridCol w="3886201">
                  <a:extLst>
                    <a:ext uri="{9D8B030D-6E8A-4147-A177-3AD203B41FA5}">
                      <a16:colId xmlns:a16="http://schemas.microsoft.com/office/drawing/2014/main" val="20003"/>
                    </a:ext>
                  </a:extLst>
                </a:gridCol>
                <a:gridCol w="2743200">
                  <a:extLst>
                    <a:ext uri="{9D8B030D-6E8A-4147-A177-3AD203B41FA5}">
                      <a16:colId xmlns:a16="http://schemas.microsoft.com/office/drawing/2014/main" val="3781884870"/>
                    </a:ext>
                  </a:extLst>
                </a:gridCol>
              </a:tblGrid>
              <a:tr h="94831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1000822">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62780">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4</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accent4">
                              <a:lumMod val="95000"/>
                              <a:lumOff val="5000"/>
                            </a:schemeClr>
                          </a:solidFill>
                          <a:latin typeface="Times New Roman" panose="02020603050405020304" pitchFamily="18" charset="0"/>
                          <a:cs typeface="Times New Roman" panose="02020603050405020304" pitchFamily="18" charset="0"/>
                        </a:rPr>
                        <a:t>butane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4</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10</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8051">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5</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accent4">
                              <a:lumMod val="95000"/>
                              <a:lumOff val="5000"/>
                            </a:schemeClr>
                          </a:solidFill>
                          <a:latin typeface="Times New Roman" panose="02020603050405020304" pitchFamily="18" charset="0"/>
                          <a:cs typeface="Times New Roman" panose="02020603050405020304" pitchFamily="18" charset="0"/>
                        </a:rPr>
                        <a:t>pentane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5</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78027">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6</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accent4">
                              <a:lumMod val="95000"/>
                              <a:lumOff val="5000"/>
                            </a:schemeClr>
                          </a:solidFill>
                          <a:latin typeface="Times New Roman" panose="02020603050405020304" pitchFamily="18" charset="0"/>
                          <a:cs typeface="Times New Roman" panose="02020603050405020304" pitchFamily="18" charset="0"/>
                        </a:rPr>
                        <a:t>hexane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6</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14</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4</a:t>
                      </a:r>
                      <a:r>
                        <a:rPr kumimoji="0" lang="en-US" sz="2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 name="Picture 1" descr="A picture containing clock&#10;&#10;Description automatically generated">
            <a:extLst>
              <a:ext uri="{FF2B5EF4-FFF2-40B4-BE49-F238E27FC236}">
                <a16:creationId xmlns:a16="http://schemas.microsoft.com/office/drawing/2014/main" id="{C73E4C51-815F-F323-D1E6-DBC63CC112CD}"/>
              </a:ext>
            </a:extLst>
          </p:cNvPr>
          <p:cNvPicPr>
            <a:picLocks noChangeAspect="1"/>
          </p:cNvPicPr>
          <p:nvPr/>
        </p:nvPicPr>
        <p:blipFill>
          <a:blip r:embed="rId2"/>
          <a:stretch>
            <a:fillRect/>
          </a:stretch>
        </p:blipFill>
        <p:spPr>
          <a:xfrm>
            <a:off x="2590800" y="5433223"/>
            <a:ext cx="3655159" cy="1202846"/>
          </a:xfrm>
          <a:prstGeom prst="rect">
            <a:avLst/>
          </a:prstGeom>
        </p:spPr>
      </p:pic>
      <p:pic>
        <p:nvPicPr>
          <p:cNvPr id="4" name="Picture 2" descr="Illustrated Glossary of Organic Chemistry - Pentane">
            <a:extLst>
              <a:ext uri="{FF2B5EF4-FFF2-40B4-BE49-F238E27FC236}">
                <a16:creationId xmlns:a16="http://schemas.microsoft.com/office/drawing/2014/main" id="{574CD2FB-7747-995E-71C1-817C81AD7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829" y="3571876"/>
            <a:ext cx="3467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lustrated Glossary of Organic Chemistry - Butane">
            <a:extLst>
              <a:ext uri="{FF2B5EF4-FFF2-40B4-BE49-F238E27FC236}">
                <a16:creationId xmlns:a16="http://schemas.microsoft.com/office/drawing/2014/main" id="{B337FF44-4550-633F-2060-837BCB8CB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85580"/>
            <a:ext cx="2663459" cy="120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5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CD6A3F-160A-8F16-095D-99EE0A470F71}"/>
              </a:ext>
            </a:extLst>
          </p:cNvPr>
          <p:cNvSpPr txBox="1"/>
          <p:nvPr/>
        </p:nvSpPr>
        <p:spPr>
          <a:xfrm>
            <a:off x="0" y="0"/>
            <a:ext cx="9144000" cy="3077766"/>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 am already starting to get tired of all the “H” atoms.</a:t>
            </a:r>
          </a:p>
          <a:p>
            <a:endParaRPr lang="en-US" sz="2800" dirty="0">
              <a:solidFill>
                <a:srgbClr val="3333FF"/>
              </a:solidFill>
              <a:latin typeface="Times New Roman" panose="02020603050405020304" pitchFamily="18" charset="0"/>
              <a:cs typeface="Times New Roman" panose="02020603050405020304" pitchFamily="18" charset="0"/>
            </a:endParaRPr>
          </a:p>
          <a:p>
            <a:r>
              <a:rPr lang="en-US" sz="2400" dirty="0">
                <a:solidFill>
                  <a:srgbClr val="3333FF"/>
                </a:solidFill>
                <a:latin typeface="Times New Roman" panose="02020603050405020304" pitchFamily="18" charset="0"/>
                <a:cs typeface="Times New Roman" panose="02020603050405020304" pitchFamily="18" charset="0"/>
              </a:rPr>
              <a:t>How about this, if you’re smart, you can just KNOW that carbon must bond to H, and we’ll agree to draw in each dash representing a bond to a H atom, but we’ll leave the “H” atoms out.</a:t>
            </a:r>
          </a:p>
          <a:p>
            <a:endParaRPr lang="en-US" sz="2400" dirty="0">
              <a:solidFill>
                <a:srgbClr val="3333FF"/>
              </a:solidFill>
              <a:latin typeface="Times New Roman" panose="02020603050405020304" pitchFamily="18" charset="0"/>
              <a:cs typeface="Times New Roman" panose="02020603050405020304" pitchFamily="18" charset="0"/>
            </a:endParaRPr>
          </a:p>
          <a:p>
            <a:r>
              <a:rPr lang="en-US" sz="2400" dirty="0">
                <a:solidFill>
                  <a:srgbClr val="3333FF"/>
                </a:solidFill>
                <a:latin typeface="Times New Roman" panose="02020603050405020304" pitchFamily="18" charset="0"/>
                <a:cs typeface="Times New Roman" panose="02020603050405020304" pitchFamily="18" charset="0"/>
              </a:rPr>
              <a:t>This is always okay, but this is the same thing from now on.  </a:t>
            </a:r>
          </a:p>
          <a:p>
            <a:endParaRPr lang="en-US" dirty="0">
              <a:solidFill>
                <a:srgbClr val="000000"/>
              </a:solidFill>
            </a:endParaRPr>
          </a:p>
        </p:txBody>
      </p:sp>
      <p:pic>
        <p:nvPicPr>
          <p:cNvPr id="3" name="Picture 2" descr="Image result for methane structure">
            <a:extLst>
              <a:ext uri="{FF2B5EF4-FFF2-40B4-BE49-F238E27FC236}">
                <a16:creationId xmlns:a16="http://schemas.microsoft.com/office/drawing/2014/main" id="{895966AD-E427-D9B3-8DD9-8684A1FED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713435"/>
            <a:ext cx="205845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methane structure">
            <a:extLst>
              <a:ext uri="{FF2B5EF4-FFF2-40B4-BE49-F238E27FC236}">
                <a16:creationId xmlns:a16="http://schemas.microsoft.com/office/drawing/2014/main" id="{3E5A33A7-74D3-EDC4-0D84-6510BE837D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82" t="21277" r="19655" b="23189"/>
          <a:stretch/>
        </p:blipFill>
        <p:spPr bwMode="auto">
          <a:xfrm>
            <a:off x="6333410" y="3141371"/>
            <a:ext cx="1236372" cy="11848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F0C04496-108D-6E7B-F96B-06EE305A7EDF}"/>
              </a:ext>
            </a:extLst>
          </p:cNvPr>
          <p:cNvCxnSpPr/>
          <p:nvPr/>
        </p:nvCxnSpPr>
        <p:spPr>
          <a:xfrm>
            <a:off x="3810000" y="3733800"/>
            <a:ext cx="1752600" cy="0"/>
          </a:xfrm>
          <a:prstGeom prst="straightConnector1">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2" descr="Illustrated Glossary of Organic Chemistry - Propane">
            <a:extLst>
              <a:ext uri="{FF2B5EF4-FFF2-40B4-BE49-F238E27FC236}">
                <a16:creationId xmlns:a16="http://schemas.microsoft.com/office/drawing/2014/main" id="{04F08E85-0A8F-2895-0A33-4CFA59CC9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63" y="4991356"/>
            <a:ext cx="3106342" cy="1717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llustrated Glossary of Organic Chemistry - Propane">
            <a:extLst>
              <a:ext uri="{FF2B5EF4-FFF2-40B4-BE49-F238E27FC236}">
                <a16:creationId xmlns:a16="http://schemas.microsoft.com/office/drawing/2014/main" id="{1540B052-993C-416F-2745-E17A2E93C1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59" t="16041" r="9237" b="14982"/>
          <a:stretch/>
        </p:blipFill>
        <p:spPr bwMode="auto">
          <a:xfrm>
            <a:off x="5656196" y="5271939"/>
            <a:ext cx="2590800" cy="11848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0D24C0C0-3670-E6B6-833B-005288DC9C64}"/>
              </a:ext>
            </a:extLst>
          </p:cNvPr>
          <p:cNvCxnSpPr/>
          <p:nvPr/>
        </p:nvCxnSpPr>
        <p:spPr>
          <a:xfrm>
            <a:off x="3695700" y="5864368"/>
            <a:ext cx="1752600" cy="0"/>
          </a:xfrm>
          <a:prstGeom prst="straightConnector1">
            <a:avLst/>
          </a:prstGeom>
          <a:ln w="762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45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880891"/>
              </p:ext>
            </p:extLst>
          </p:nvPr>
        </p:nvGraphicFramePr>
        <p:xfrm>
          <a:off x="0" y="1"/>
          <a:ext cx="9144000" cy="6884346"/>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828799">
                  <a:extLst>
                    <a:ext uri="{9D8B030D-6E8A-4147-A177-3AD203B41FA5}">
                      <a16:colId xmlns:a16="http://schemas.microsoft.com/office/drawing/2014/main" val="20002"/>
                    </a:ext>
                  </a:extLst>
                </a:gridCol>
                <a:gridCol w="4114801">
                  <a:extLst>
                    <a:ext uri="{9D8B030D-6E8A-4147-A177-3AD203B41FA5}">
                      <a16:colId xmlns:a16="http://schemas.microsoft.com/office/drawing/2014/main" val="20003"/>
                    </a:ext>
                  </a:extLst>
                </a:gridCol>
                <a:gridCol w="2514600">
                  <a:extLst>
                    <a:ext uri="{9D8B030D-6E8A-4147-A177-3AD203B41FA5}">
                      <a16:colId xmlns:a16="http://schemas.microsoft.com/office/drawing/2014/main" val="3781884870"/>
                    </a:ext>
                  </a:extLst>
                </a:gridCol>
              </a:tblGrid>
              <a:tr h="95306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979486">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54102">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7</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1346">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8</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1132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1503631"/>
              </p:ext>
            </p:extLst>
          </p:nvPr>
        </p:nvGraphicFramePr>
        <p:xfrm>
          <a:off x="0" y="1"/>
          <a:ext cx="9144000" cy="6884346"/>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828799">
                  <a:extLst>
                    <a:ext uri="{9D8B030D-6E8A-4147-A177-3AD203B41FA5}">
                      <a16:colId xmlns:a16="http://schemas.microsoft.com/office/drawing/2014/main" val="20002"/>
                    </a:ext>
                  </a:extLst>
                </a:gridCol>
                <a:gridCol w="4114801">
                  <a:extLst>
                    <a:ext uri="{9D8B030D-6E8A-4147-A177-3AD203B41FA5}">
                      <a16:colId xmlns:a16="http://schemas.microsoft.com/office/drawing/2014/main" val="20003"/>
                    </a:ext>
                  </a:extLst>
                </a:gridCol>
                <a:gridCol w="2514600">
                  <a:extLst>
                    <a:ext uri="{9D8B030D-6E8A-4147-A177-3AD203B41FA5}">
                      <a16:colId xmlns:a16="http://schemas.microsoft.com/office/drawing/2014/main" val="3781884870"/>
                    </a:ext>
                  </a:extLst>
                </a:gridCol>
              </a:tblGrid>
              <a:tr h="95306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979486">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54102">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7</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4">
                              <a:lumMod val="95000"/>
                              <a:lumOff val="5000"/>
                            </a:schemeClr>
                          </a:solidFill>
                          <a:latin typeface="Times New Roman" panose="02020603050405020304" pitchFamily="18" charset="0"/>
                          <a:cs typeface="Times New Roman" panose="02020603050405020304" pitchFamily="18" charset="0"/>
                        </a:rPr>
                        <a:t>heptane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7</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16</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5</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1346">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8</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4">
                              <a:lumMod val="95000"/>
                              <a:lumOff val="5000"/>
                            </a:schemeClr>
                          </a:solidFill>
                          <a:latin typeface="Times New Roman" panose="02020603050405020304" pitchFamily="18" charset="0"/>
                          <a:cs typeface="Times New Roman" panose="02020603050405020304" pitchFamily="18" charset="0"/>
                        </a:rPr>
                        <a:t>octane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8</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18</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6</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 name="Picture 1" descr="A picture containing clock&#10;&#10;Description automatically generated">
            <a:extLst>
              <a:ext uri="{FF2B5EF4-FFF2-40B4-BE49-F238E27FC236}">
                <a16:creationId xmlns:a16="http://schemas.microsoft.com/office/drawing/2014/main" id="{9D24B142-B73D-B8A9-3426-F2889EDC0796}"/>
              </a:ext>
            </a:extLst>
          </p:cNvPr>
          <p:cNvPicPr>
            <a:picLocks noChangeAspect="1"/>
          </p:cNvPicPr>
          <p:nvPr/>
        </p:nvPicPr>
        <p:blipFill>
          <a:blip r:embed="rId2"/>
          <a:stretch>
            <a:fillRect/>
          </a:stretch>
        </p:blipFill>
        <p:spPr>
          <a:xfrm>
            <a:off x="2590800" y="2276475"/>
            <a:ext cx="3962400" cy="1152525"/>
          </a:xfrm>
          <a:prstGeom prst="rect">
            <a:avLst/>
          </a:prstGeom>
        </p:spPr>
      </p:pic>
      <p:pic>
        <p:nvPicPr>
          <p:cNvPr id="4" name="Picture 3" descr="Chart&#10;&#10;Description automatically generated with medium confidence">
            <a:extLst>
              <a:ext uri="{FF2B5EF4-FFF2-40B4-BE49-F238E27FC236}">
                <a16:creationId xmlns:a16="http://schemas.microsoft.com/office/drawing/2014/main" id="{EFC2A760-8423-E323-A44C-E5EB9FA29DD1}"/>
              </a:ext>
            </a:extLst>
          </p:cNvPr>
          <p:cNvPicPr>
            <a:picLocks noChangeAspect="1"/>
          </p:cNvPicPr>
          <p:nvPr/>
        </p:nvPicPr>
        <p:blipFill>
          <a:blip r:embed="rId3"/>
          <a:stretch>
            <a:fillRect/>
          </a:stretch>
        </p:blipFill>
        <p:spPr>
          <a:xfrm>
            <a:off x="2743201" y="5105400"/>
            <a:ext cx="3657600" cy="945502"/>
          </a:xfrm>
          <a:prstGeom prst="rect">
            <a:avLst/>
          </a:prstGeom>
        </p:spPr>
      </p:pic>
    </p:spTree>
    <p:extLst>
      <p:ext uri="{BB962C8B-B14F-4D97-AF65-F5344CB8AC3E}">
        <p14:creationId xmlns:p14="http://schemas.microsoft.com/office/powerpoint/2010/main" val="142695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5076610"/>
              </p:ext>
            </p:extLst>
          </p:nvPr>
        </p:nvGraphicFramePr>
        <p:xfrm>
          <a:off x="21210" y="-10211"/>
          <a:ext cx="9122789" cy="6894520"/>
        </p:xfrm>
        <a:graphic>
          <a:graphicData uri="http://schemas.openxmlformats.org/drawingml/2006/table">
            <a:tbl>
              <a:tblPr firstRow="1" bandRow="1">
                <a:tableStyleId>{5C22544A-7EE6-4342-B048-85BDC9FD1C3A}</a:tableStyleId>
              </a:tblPr>
              <a:tblGrid>
                <a:gridCol w="588390">
                  <a:extLst>
                    <a:ext uri="{9D8B030D-6E8A-4147-A177-3AD203B41FA5}">
                      <a16:colId xmlns:a16="http://schemas.microsoft.com/office/drawing/2014/main" val="20000"/>
                    </a:ext>
                  </a:extLst>
                </a:gridCol>
                <a:gridCol w="1920376">
                  <a:extLst>
                    <a:ext uri="{9D8B030D-6E8A-4147-A177-3AD203B41FA5}">
                      <a16:colId xmlns:a16="http://schemas.microsoft.com/office/drawing/2014/main" val="20002"/>
                    </a:ext>
                  </a:extLst>
                </a:gridCol>
                <a:gridCol w="4008072">
                  <a:extLst>
                    <a:ext uri="{9D8B030D-6E8A-4147-A177-3AD203B41FA5}">
                      <a16:colId xmlns:a16="http://schemas.microsoft.com/office/drawing/2014/main" val="20003"/>
                    </a:ext>
                  </a:extLst>
                </a:gridCol>
                <a:gridCol w="2605951">
                  <a:extLst>
                    <a:ext uri="{9D8B030D-6E8A-4147-A177-3AD203B41FA5}">
                      <a16:colId xmlns:a16="http://schemas.microsoft.com/office/drawing/2014/main" val="3781884870"/>
                    </a:ext>
                  </a:extLst>
                </a:gridCol>
              </a:tblGrid>
              <a:tr h="9531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979524">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05776">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9</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9809">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10</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931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6031164"/>
              </p:ext>
            </p:extLst>
          </p:nvPr>
        </p:nvGraphicFramePr>
        <p:xfrm>
          <a:off x="21210" y="-10211"/>
          <a:ext cx="9122789" cy="6894520"/>
        </p:xfrm>
        <a:graphic>
          <a:graphicData uri="http://schemas.openxmlformats.org/drawingml/2006/table">
            <a:tbl>
              <a:tblPr firstRow="1" bandRow="1">
                <a:tableStyleId>{5C22544A-7EE6-4342-B048-85BDC9FD1C3A}</a:tableStyleId>
              </a:tblPr>
              <a:tblGrid>
                <a:gridCol w="58839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2"/>
                    </a:ext>
                  </a:extLst>
                </a:gridCol>
                <a:gridCol w="4328248">
                  <a:extLst>
                    <a:ext uri="{9D8B030D-6E8A-4147-A177-3AD203B41FA5}">
                      <a16:colId xmlns:a16="http://schemas.microsoft.com/office/drawing/2014/main" val="20003"/>
                    </a:ext>
                  </a:extLst>
                </a:gridCol>
                <a:gridCol w="2605951">
                  <a:extLst>
                    <a:ext uri="{9D8B030D-6E8A-4147-A177-3AD203B41FA5}">
                      <a16:colId xmlns:a16="http://schemas.microsoft.com/office/drawing/2014/main" val="3781884870"/>
                    </a:ext>
                  </a:extLst>
                </a:gridCol>
              </a:tblGrid>
              <a:tr h="9531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14.  Name the SINGLE BONDED CARBON hydrocarbons 1 to 10 carbons long,</a:t>
                      </a:r>
                      <a:b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b="0" dirty="0">
                          <a:solidFill>
                            <a:schemeClr val="tx1">
                              <a:lumMod val="95000"/>
                              <a:lumOff val="5000"/>
                            </a:schemeClr>
                          </a:solidFill>
                          <a:latin typeface="Times New Roman" panose="02020603050405020304" pitchFamily="18" charset="0"/>
                          <a:cs typeface="Times New Roman" panose="02020603050405020304" pitchFamily="18" charset="0"/>
                        </a:rPr>
                        <a:t>       draw the structural diagrams and structural formulas, for each.  </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dirty="0">
                        <a:solidFill>
                          <a:schemeClr val="accent4">
                            <a:lumMod val="95000"/>
                            <a:lumOff val="5000"/>
                          </a:schemeClr>
                        </a:solidFill>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000" b="0" dirty="0">
                        <a:solidFill>
                          <a:srgbClr val="3333FF"/>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52857"/>
                  </a:ext>
                </a:extLst>
              </a:tr>
              <a:tr h="979524">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 C</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Name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Structural Diagram</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accent4">
                              <a:lumMod val="95000"/>
                              <a:lumOff val="5000"/>
                            </a:schemeClr>
                          </a:solidFill>
                          <a:latin typeface="Times New Roman" panose="02020603050405020304" pitchFamily="18" charset="0"/>
                          <a:cs typeface="Times New Roman" panose="02020603050405020304" pitchFamily="18" charset="0"/>
                        </a:rPr>
                        <a:t>Molecular formula and Condensed structural formula</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05776">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9</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accent4">
                              <a:lumMod val="95000"/>
                              <a:lumOff val="5000"/>
                            </a:schemeClr>
                          </a:solidFill>
                          <a:latin typeface="Times New Roman" panose="02020603050405020304" pitchFamily="18" charset="0"/>
                          <a:cs typeface="Times New Roman" panose="02020603050405020304" pitchFamily="18" charset="0"/>
                        </a:rPr>
                        <a:t>nonane</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9</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20</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7</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9809">
                <a:tc>
                  <a:txBody>
                    <a:bodyPr/>
                    <a:lstStyle/>
                    <a:p>
                      <a:pPr algn="ctr"/>
                      <a:r>
                        <a:rPr lang="en-US" sz="1800" dirty="0">
                          <a:solidFill>
                            <a:schemeClr val="accent4">
                              <a:lumMod val="95000"/>
                              <a:lumOff val="5000"/>
                            </a:schemeClr>
                          </a:solidFill>
                          <a:latin typeface="Times New Roman" panose="02020603050405020304" pitchFamily="18" charset="0"/>
                          <a:cs typeface="Times New Roman" panose="02020603050405020304" pitchFamily="18" charset="0"/>
                        </a:rPr>
                        <a:t>7</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accent4">
                              <a:lumMod val="95000"/>
                              <a:lumOff val="5000"/>
                            </a:schemeClr>
                          </a:solidFill>
                          <a:latin typeface="Times New Roman" panose="02020603050405020304" pitchFamily="18" charset="0"/>
                          <a:cs typeface="Times New Roman" panose="02020603050405020304" pitchFamily="18" charset="0"/>
                        </a:rPr>
                        <a:t>decane</a:t>
                      </a:r>
                      <a:endParaRPr lang="en-US" sz="2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solidFill>
                          <a:schemeClr val="accent4">
                            <a:lumMod val="95000"/>
                            <a:lumOff val="5000"/>
                          </a:schemeClr>
                        </a:solidFill>
                        <a:latin typeface="Times New Roman" panose="02020603050405020304" pitchFamily="18" charset="0"/>
                        <a:cs typeface="Times New Roman" panose="02020603050405020304" pitchFamily="18"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10</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8</a:t>
                      </a:r>
                      <a:r>
                        <a:rPr kumimoji="0" lang="en-US" sz="2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CH</a:t>
                      </a:r>
                      <a:r>
                        <a:rPr kumimoji="0" lang="en-US" sz="24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3</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 name="Picture 1" descr="Chart&#10;&#10;Description automatically generated with medium confidence">
            <a:extLst>
              <a:ext uri="{FF2B5EF4-FFF2-40B4-BE49-F238E27FC236}">
                <a16:creationId xmlns:a16="http://schemas.microsoft.com/office/drawing/2014/main" id="{D792963F-858B-9E50-E33D-56D91FECF76B}"/>
              </a:ext>
            </a:extLst>
          </p:cNvPr>
          <p:cNvPicPr>
            <a:picLocks noChangeAspect="1"/>
          </p:cNvPicPr>
          <p:nvPr/>
        </p:nvPicPr>
        <p:blipFill>
          <a:blip r:embed="rId2"/>
          <a:stretch>
            <a:fillRect/>
          </a:stretch>
        </p:blipFill>
        <p:spPr>
          <a:xfrm>
            <a:off x="2396069" y="2514600"/>
            <a:ext cx="3928531" cy="914400"/>
          </a:xfrm>
          <a:prstGeom prst="rect">
            <a:avLst/>
          </a:prstGeom>
        </p:spPr>
      </p:pic>
      <p:pic>
        <p:nvPicPr>
          <p:cNvPr id="4" name="Picture 3" descr="Chart&#10;&#10;Description automatically generated with medium confidence">
            <a:extLst>
              <a:ext uri="{FF2B5EF4-FFF2-40B4-BE49-F238E27FC236}">
                <a16:creationId xmlns:a16="http://schemas.microsoft.com/office/drawing/2014/main" id="{B7ADE76D-1D85-EAB7-DC4D-B927711D3340}"/>
              </a:ext>
            </a:extLst>
          </p:cNvPr>
          <p:cNvPicPr>
            <a:picLocks noChangeAspect="1"/>
          </p:cNvPicPr>
          <p:nvPr/>
        </p:nvPicPr>
        <p:blipFill>
          <a:blip r:embed="rId3"/>
          <a:stretch>
            <a:fillRect/>
          </a:stretch>
        </p:blipFill>
        <p:spPr>
          <a:xfrm>
            <a:off x="2286000" y="4932207"/>
            <a:ext cx="4191000" cy="896839"/>
          </a:xfrm>
          <a:prstGeom prst="rect">
            <a:avLst/>
          </a:prstGeom>
        </p:spPr>
      </p:pic>
    </p:spTree>
    <p:extLst>
      <p:ext uri="{BB962C8B-B14F-4D97-AF65-F5344CB8AC3E}">
        <p14:creationId xmlns:p14="http://schemas.microsoft.com/office/powerpoint/2010/main" val="180873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Box 1"/>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Organic Vocabulary  </a:t>
            </a:r>
          </a:p>
          <a:p>
            <a:pPr eaLnBrk="1" hangingPunct="1">
              <a:spcBef>
                <a:spcPct val="0"/>
              </a:spcBef>
              <a:buFontTx/>
              <a:buNone/>
            </a:pPr>
            <a:endParaRPr lang="en-US" altLang="en-US" sz="1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15.  </a:t>
            </a:r>
            <a:r>
              <a:rPr lang="en-US" altLang="en-US" sz="2400" u="sng" dirty="0">
                <a:solidFill>
                  <a:srgbClr val="FF0000"/>
                </a:solidFill>
                <a:latin typeface="Times New Roman" panose="02020603050405020304" pitchFamily="18" charset="0"/>
                <a:cs typeface="Times New Roman" panose="02020603050405020304" pitchFamily="18" charset="0"/>
              </a:rPr>
              <a:t>Organic chem</a:t>
            </a:r>
            <a:r>
              <a:rPr lang="en-US" altLang="en-US" sz="2400" dirty="0">
                <a:solidFill>
                  <a:srgbClr val="FF0000"/>
                </a:solidFill>
                <a:latin typeface="Times New Roman" panose="02020603050405020304" pitchFamily="18" charset="0"/>
                <a:cs typeface="Times New Roman" panose="02020603050405020304" pitchFamily="18" charset="0"/>
              </a:rPr>
              <a:t>:  chemical compounds that at one time were thought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to be made only by living organisms like plants or animals.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This is not true, nor was it.</a:t>
            </a:r>
          </a:p>
          <a:p>
            <a:pPr eaLnBrk="1" hangingPunct="1">
              <a:spcBef>
                <a:spcPct val="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3333FF"/>
                </a:solidFill>
                <a:latin typeface="Times New Roman" panose="02020603050405020304" pitchFamily="18" charset="0"/>
                <a:cs typeface="Times New Roman" panose="02020603050405020304" pitchFamily="18" charset="0"/>
              </a:rPr>
              <a:t>16.  </a:t>
            </a:r>
            <a:r>
              <a:rPr lang="en-US" altLang="en-US" sz="2400" u="sng" dirty="0">
                <a:solidFill>
                  <a:srgbClr val="3333FF"/>
                </a:solidFill>
                <a:latin typeface="Times New Roman" panose="02020603050405020304" pitchFamily="18" charset="0"/>
                <a:cs typeface="Times New Roman" panose="02020603050405020304" pitchFamily="18" charset="0"/>
              </a:rPr>
              <a:t>Carbon</a:t>
            </a:r>
            <a:r>
              <a:rPr lang="en-US" altLang="en-US" sz="2400" dirty="0">
                <a:solidFill>
                  <a:srgbClr val="3333FF"/>
                </a:solidFill>
                <a:latin typeface="Times New Roman" panose="02020603050405020304" pitchFamily="18" charset="0"/>
                <a:cs typeface="Times New Roman" panose="02020603050405020304" pitchFamily="18" charset="0"/>
              </a:rPr>
              <a:t>:  the central atom in organic chem, it makes 4 bonds </a:t>
            </a:r>
            <a:br>
              <a:rPr lang="en-US" altLang="en-US" sz="2400" dirty="0">
                <a:solidFill>
                  <a:srgbClr val="3333FF"/>
                </a:solidFill>
                <a:latin typeface="Times New Roman" panose="02020603050405020304" pitchFamily="18" charset="0"/>
                <a:cs typeface="Times New Roman" panose="02020603050405020304" pitchFamily="18" charset="0"/>
              </a:rPr>
            </a:br>
            <a:r>
              <a:rPr lang="en-US" altLang="en-US" sz="2400" dirty="0">
                <a:solidFill>
                  <a:srgbClr val="3333FF"/>
                </a:solidFill>
                <a:latin typeface="Times New Roman" panose="02020603050405020304" pitchFamily="18" charset="0"/>
                <a:cs typeface="Times New Roman" panose="02020603050405020304" pitchFamily="18" charset="0"/>
              </a:rPr>
              <a:t>       because of its electron configuration of 2-4.  It can make single or</a:t>
            </a:r>
            <a:br>
              <a:rPr lang="en-US" altLang="en-US" sz="2400" dirty="0">
                <a:solidFill>
                  <a:srgbClr val="3333FF"/>
                </a:solidFill>
                <a:latin typeface="Times New Roman" panose="02020603050405020304" pitchFamily="18" charset="0"/>
                <a:cs typeface="Times New Roman" panose="02020603050405020304" pitchFamily="18" charset="0"/>
              </a:rPr>
            </a:br>
            <a:r>
              <a:rPr lang="en-US" altLang="en-US" sz="2400" dirty="0">
                <a:solidFill>
                  <a:srgbClr val="3333FF"/>
                </a:solidFill>
                <a:latin typeface="Times New Roman" panose="02020603050405020304" pitchFamily="18" charset="0"/>
                <a:cs typeface="Times New Roman" panose="02020603050405020304" pitchFamily="18" charset="0"/>
              </a:rPr>
              <a:t>       double or triple bonds to itself.</a:t>
            </a:r>
          </a:p>
          <a:p>
            <a:pPr eaLnBrk="1" hangingPunct="1">
              <a:spcBef>
                <a:spcPct val="0"/>
              </a:spcBef>
              <a:buFontTx/>
              <a:buNone/>
            </a:pP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17.  </a:t>
            </a:r>
            <a:r>
              <a:rPr lang="en-US" altLang="en-US" sz="2400" u="sng" dirty="0">
                <a:solidFill>
                  <a:schemeClr val="tx1">
                    <a:lumMod val="95000"/>
                    <a:lumOff val="5000"/>
                  </a:schemeClr>
                </a:solidFill>
                <a:latin typeface="Times New Roman" panose="02020603050405020304" pitchFamily="18" charset="0"/>
                <a:cs typeface="Times New Roman" panose="02020603050405020304" pitchFamily="18" charset="0"/>
              </a:rPr>
              <a:t>Hydrocarbons</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simple molecules in organic chem, made up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only of Hydrogen and carbon atoms, hence the name.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18.  </a:t>
            </a:r>
            <a:r>
              <a:rPr lang="en-US" altLang="en-US" sz="2400" u="sng" dirty="0">
                <a:solidFill>
                  <a:srgbClr val="FF0000"/>
                </a:solidFill>
                <a:latin typeface="Times New Roman" panose="02020603050405020304" pitchFamily="18" charset="0"/>
                <a:cs typeface="Times New Roman" panose="02020603050405020304" pitchFamily="18" charset="0"/>
              </a:rPr>
              <a:t>Homologous Series of Hydrocarbons (title to Table Q)</a:t>
            </a:r>
            <a:r>
              <a:rPr lang="en-US" altLang="en-US" sz="2400" dirty="0">
                <a:solidFill>
                  <a:srgbClr val="FF0000"/>
                </a:solidFill>
                <a:latin typeface="Times New Roman" panose="02020603050405020304" pitchFamily="18" charset="0"/>
                <a:cs typeface="Times New Roman" panose="02020603050405020304" pitchFamily="18" charset="0"/>
              </a:rPr>
              <a:t>:  having the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“same body type” molecules made up of only H + C.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Contain ONLY single bonds, or a double bond, or a triple bond.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Box 1"/>
          <p:cNvSpPr txBox="1">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All chemistry we have been doing is technically “inorganic” chem.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Organic Chem was once thought to be made up of molecules that could only form from living organisms (plants and animals).  They had “the spark of life” and could not be man made.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Humorously  (and truthfully) the first organic molecule synthesized was urea.  Now scientists and college students can make them all.  All meaning billions of possibilities, not all have been made yet.  In theory they can all be made.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The organic molecules we will study are more complex than the simpler compounds we have learned so far, but we get a bunch of tables to help us name them.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We use specific rules to name them all.  Our tables will help us.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Organic chemistry is the real class in college that students cry in all of the time.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We will make it relatively easy, and you shouldn’t cry over this.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19.  The first series of Hydrocarbons is ALKANES.  </a:t>
            </a:r>
            <a:br>
              <a:rPr lang="en-US" sz="28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(you just drew all ten of them)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Alkanes have ONLY single bonds between the carbons.  </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No double bonds or triple bonds allowed.</a:t>
            </a:r>
          </a:p>
          <a:p>
            <a:endParaRPr lang="en-US" sz="2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Their GENERAL FORMULA is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a:t>
            </a:r>
            <a:r>
              <a:rPr lang="en-US" sz="7200" baseline="-25000" dirty="0">
                <a:latin typeface="Times New Roman" panose="02020603050405020304" pitchFamily="18" charset="0"/>
                <a:cs typeface="Times New Roman" panose="02020603050405020304" pitchFamily="18" charset="0"/>
              </a:rPr>
              <a:t>n</a:t>
            </a:r>
            <a:r>
              <a:rPr lang="en-US" sz="7200" dirty="0">
                <a:latin typeface="Times New Roman" panose="02020603050405020304" pitchFamily="18" charset="0"/>
                <a:cs typeface="Times New Roman" panose="02020603050405020304" pitchFamily="18" charset="0"/>
              </a:rPr>
              <a:t>H</a:t>
            </a:r>
            <a:r>
              <a:rPr lang="en-US" sz="7200" baseline="-25000" dirty="0">
                <a:latin typeface="Times New Roman" panose="02020603050405020304" pitchFamily="18" charset="0"/>
                <a:cs typeface="Times New Roman" panose="02020603050405020304" pitchFamily="18" charset="0"/>
              </a:rPr>
              <a:t>2n+2</a:t>
            </a:r>
            <a:r>
              <a:rPr lang="en-US" sz="7200" dirty="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Example:  The alkane with 4 carbon atoms (butane)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would have 2n+2 hydrogen atoms,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Butane has a molecular formula of C</a:t>
            </a:r>
            <a:r>
              <a:rPr lang="en-US" sz="3200" baseline="-25000"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10</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38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6E5"/>
        </a:solidFill>
        <a:effectLst/>
      </p:bgPr>
    </p:bg>
    <p:spTree>
      <p:nvGrpSpPr>
        <p:cNvPr id="1" name=""/>
        <p:cNvGrpSpPr/>
        <p:nvPr/>
      </p:nvGrpSpPr>
      <p:grpSpPr>
        <a:xfrm>
          <a:off x="0" y="0"/>
          <a:ext cx="0" cy="0"/>
          <a:chOff x="0" y="0"/>
          <a:chExt cx="0" cy="0"/>
        </a:xfrm>
      </p:grpSpPr>
      <p:sp>
        <p:nvSpPr>
          <p:cNvPr id="496642" name="Text Box 5"/>
          <p:cNvSpPr txBox="1">
            <a:spLocks noChangeArrowheads="1"/>
          </p:cNvSpPr>
          <p:nvPr/>
        </p:nvSpPr>
        <p:spPr bwMode="auto">
          <a:xfrm>
            <a:off x="0" y="0"/>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20.  The 2</a:t>
            </a:r>
            <a:r>
              <a:rPr lang="en-US" altLang="en-US" baseline="30000" dirty="0">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homologous series of hydrocarbons are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called ________.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21.  The general formula for alkenes is ____________</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endParaRPr lang="en-US" altLang="en-US" baseline="-25000" dirty="0">
              <a:solidFill>
                <a:srgbClr val="3333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They have less H’s than alkanes because of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the double C=C bond.</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22. An alkene with 5 carbon atoms has the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molecular formula of   __________</a:t>
            </a:r>
          </a:p>
        </p:txBody>
      </p:sp>
    </p:spTree>
    <p:extLst>
      <p:ext uri="{BB962C8B-B14F-4D97-AF65-F5344CB8AC3E}">
        <p14:creationId xmlns:p14="http://schemas.microsoft.com/office/powerpoint/2010/main" val="307618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E5"/>
        </a:solidFill>
        <a:effectLst/>
      </p:bgPr>
    </p:bg>
    <p:spTree>
      <p:nvGrpSpPr>
        <p:cNvPr id="1" name=""/>
        <p:cNvGrpSpPr/>
        <p:nvPr/>
      </p:nvGrpSpPr>
      <p:grpSpPr>
        <a:xfrm>
          <a:off x="0" y="0"/>
          <a:ext cx="0" cy="0"/>
          <a:chOff x="0" y="0"/>
          <a:chExt cx="0" cy="0"/>
        </a:xfrm>
      </p:grpSpPr>
      <p:sp>
        <p:nvSpPr>
          <p:cNvPr id="496642" name="Text Box 5"/>
          <p:cNvSpPr txBox="1">
            <a:spLocks noChangeArrowheads="1"/>
          </p:cNvSpPr>
          <p:nvPr/>
        </p:nvSpPr>
        <p:spPr bwMode="auto">
          <a:xfrm>
            <a:off x="0" y="0"/>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20.  The 2</a:t>
            </a:r>
            <a:r>
              <a:rPr lang="en-US" altLang="en-US" baseline="30000" dirty="0">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homologous series of hydrocarbons are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called </a:t>
            </a:r>
            <a:r>
              <a:rPr lang="en-US" altLang="en-US" b="1" u="sng" dirty="0">
                <a:latin typeface="Times New Roman" panose="02020603050405020304" pitchFamily="18" charset="0"/>
                <a:cs typeface="Times New Roman" panose="02020603050405020304" pitchFamily="18" charset="0"/>
              </a:rPr>
              <a:t>alkenes</a:t>
            </a:r>
            <a:r>
              <a:rPr lang="en-US" altLang="en-US"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21.  The general formula for alkenes is </a:t>
            </a:r>
            <a:r>
              <a:rPr lang="en-US" altLang="en-US" b="1" dirty="0">
                <a:latin typeface="Times New Roman" panose="02020603050405020304" pitchFamily="18" charset="0"/>
                <a:cs typeface="Times New Roman" panose="02020603050405020304" pitchFamily="18" charset="0"/>
              </a:rPr>
              <a:t>C</a:t>
            </a:r>
            <a:r>
              <a:rPr lang="en-US" altLang="en-US" b="1" baseline="-25000" dirty="0">
                <a:latin typeface="Times New Roman" panose="02020603050405020304" pitchFamily="18" charset="0"/>
                <a:cs typeface="Times New Roman" panose="02020603050405020304" pitchFamily="18" charset="0"/>
              </a:rPr>
              <a:t>n</a:t>
            </a:r>
            <a:r>
              <a:rPr lang="en-US" altLang="en-US" b="1" dirty="0">
                <a:latin typeface="Times New Roman" panose="02020603050405020304" pitchFamily="18" charset="0"/>
                <a:cs typeface="Times New Roman" panose="02020603050405020304" pitchFamily="18" charset="0"/>
              </a:rPr>
              <a:t>H</a:t>
            </a:r>
            <a:r>
              <a:rPr lang="en-US" altLang="en-US" b="1" baseline="-25000" dirty="0">
                <a:latin typeface="Times New Roman" panose="02020603050405020304" pitchFamily="18" charset="0"/>
                <a:cs typeface="Times New Roman" panose="02020603050405020304" pitchFamily="18" charset="0"/>
              </a:rPr>
              <a:t>2n</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endParaRPr lang="en-US" altLang="en-US" baseline="-25000" dirty="0">
              <a:solidFill>
                <a:srgbClr val="3333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They have less H’s than alkanes because of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the double C=C bond.</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22.  An alkene with 5 carbon atoms has the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molecular formula of   </a:t>
            </a:r>
            <a:r>
              <a:rPr lang="en-US" altLang="en-US" b="1" dirty="0">
                <a:latin typeface="Times New Roman" panose="02020603050405020304" pitchFamily="18" charset="0"/>
                <a:cs typeface="Times New Roman" panose="02020603050405020304" pitchFamily="18" charset="0"/>
              </a:rPr>
              <a:t>C</a:t>
            </a:r>
            <a:r>
              <a:rPr lang="en-US" altLang="en-US" b="1" baseline="-25000" dirty="0">
                <a:latin typeface="Times New Roman" panose="02020603050405020304" pitchFamily="18" charset="0"/>
                <a:cs typeface="Times New Roman" panose="02020603050405020304" pitchFamily="18" charset="0"/>
              </a:rPr>
              <a:t>5</a:t>
            </a:r>
            <a:r>
              <a:rPr lang="en-US" altLang="en-US" b="1" dirty="0">
                <a:latin typeface="Times New Roman" panose="02020603050405020304" pitchFamily="18" charset="0"/>
                <a:cs typeface="Times New Roman" panose="02020603050405020304" pitchFamily="18" charset="0"/>
              </a:rPr>
              <a:t>H</a:t>
            </a:r>
            <a:r>
              <a:rPr lang="en-US" altLang="en-US" b="1" baseline="-25000" dirty="0">
                <a:latin typeface="Times New Roman" panose="02020603050405020304" pitchFamily="18" charset="0"/>
                <a:cs typeface="Times New Roman" panose="02020603050405020304" pitchFamily="18" charset="0"/>
              </a:rPr>
              <a:t>10</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23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76B9591-2664-CB92-4FF3-91270CB6C4B8}"/>
              </a:ext>
            </a:extLst>
          </p:cNvPr>
          <p:cNvSpPr txBox="1">
            <a:spLocks noChangeArrowheads="1"/>
          </p:cNvSpPr>
          <p:nvPr/>
        </p:nvSpPr>
        <p:spPr bwMode="auto">
          <a:xfrm>
            <a:off x="0" y="0"/>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23.  In our class ______________________________</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double bond, but in the real world, multiple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double bonds are possible in one molecule.</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24.  Methene is NOT possible because in order to</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have a double bond between 2 carbon atoms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you need </a:t>
            </a:r>
            <a:r>
              <a:rPr lang="en-US" altLang="en-US" b="1" dirty="0">
                <a:latin typeface="Times New Roman" panose="02020603050405020304" pitchFamily="18" charset="0"/>
                <a:cs typeface="Times New Roman" panose="02020603050405020304" pitchFamily="18" charset="0"/>
              </a:rPr>
              <a:t>2 carbon atoms</a:t>
            </a:r>
            <a:r>
              <a:rPr lang="en-US" altLang="en-US" dirty="0">
                <a:latin typeface="Times New Roman" panose="02020603050405020304" pitchFamily="18" charset="0"/>
                <a:cs typeface="Times New Roman" panose="02020603050405020304" pitchFamily="18" charset="0"/>
              </a:rPr>
              <a:t>.  ______________</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25.  Draw ethene and propene now</a:t>
            </a:r>
          </a:p>
        </p:txBody>
      </p:sp>
    </p:spTree>
    <p:extLst>
      <p:ext uri="{BB962C8B-B14F-4D97-AF65-F5344CB8AC3E}">
        <p14:creationId xmlns:p14="http://schemas.microsoft.com/office/powerpoint/2010/main" val="278800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76B9591-2664-CB92-4FF3-91270CB6C4B8}"/>
              </a:ext>
            </a:extLst>
          </p:cNvPr>
          <p:cNvSpPr txBox="1">
            <a:spLocks noChangeArrowheads="1"/>
          </p:cNvSpPr>
          <p:nvPr/>
        </p:nvSpPr>
        <p:spPr bwMode="auto">
          <a:xfrm>
            <a:off x="0" y="0"/>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23.  In our class </a:t>
            </a:r>
            <a:r>
              <a:rPr lang="en-US" altLang="en-US" b="1" u="sng" dirty="0">
                <a:latin typeface="Times New Roman" panose="02020603050405020304" pitchFamily="18" charset="0"/>
                <a:cs typeface="Times New Roman" panose="02020603050405020304" pitchFamily="18" charset="0"/>
              </a:rPr>
              <a:t>alkenes will contain JUST ONE</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double bond, but in the real world, multiple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double bonds are possible in one molecule.</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24.  Methene is NOT possible because in order to</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have a double bond between 2 carbon atoms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you need </a:t>
            </a:r>
            <a:r>
              <a:rPr lang="en-US" altLang="en-US" b="1" dirty="0">
                <a:latin typeface="Times New Roman" panose="02020603050405020304" pitchFamily="18" charset="0"/>
                <a:cs typeface="Times New Roman" panose="02020603050405020304" pitchFamily="18" charset="0"/>
              </a:rPr>
              <a:t>2 carbon atoms</a:t>
            </a:r>
            <a:r>
              <a:rPr lang="en-US" altLang="en-US" dirty="0">
                <a:latin typeface="Times New Roman" panose="02020603050405020304" pitchFamily="18" charset="0"/>
                <a:cs typeface="Times New Roman" panose="02020603050405020304" pitchFamily="18" charset="0"/>
              </a:rPr>
              <a:t>.  </a:t>
            </a:r>
            <a:r>
              <a:rPr lang="en-US" altLang="en-US" b="1" u="sng" dirty="0">
                <a:latin typeface="Times New Roman" panose="02020603050405020304" pitchFamily="18" charset="0"/>
                <a:cs typeface="Times New Roman" panose="02020603050405020304" pitchFamily="18" charset="0"/>
              </a:rPr>
              <a:t>Meth = 1.</a:t>
            </a:r>
            <a:r>
              <a:rPr lang="en-US" altLang="en-US"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25.  Draw ethene and propene now</a:t>
            </a:r>
          </a:p>
        </p:txBody>
      </p:sp>
    </p:spTree>
    <p:extLst>
      <p:ext uri="{BB962C8B-B14F-4D97-AF65-F5344CB8AC3E}">
        <p14:creationId xmlns:p14="http://schemas.microsoft.com/office/powerpoint/2010/main" val="218026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5" descr="eth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86000" cy="189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69" name="Text Box 10"/>
          <p:cNvSpPr txBox="1">
            <a:spLocks noChangeArrowheads="1"/>
          </p:cNvSpPr>
          <p:nvPr/>
        </p:nvSpPr>
        <p:spPr bwMode="auto">
          <a:xfrm>
            <a:off x="198549" y="2126385"/>
            <a:ext cx="2971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3333FF"/>
                </a:solidFill>
                <a:latin typeface="Comic Sans MS" pitchFamily="66" charset="0"/>
              </a:rPr>
              <a:t>Ethene</a:t>
            </a:r>
          </a:p>
          <a:p>
            <a:pPr eaLnBrk="1" hangingPunct="1">
              <a:spcBef>
                <a:spcPct val="50000"/>
              </a:spcBef>
              <a:buFontTx/>
              <a:buNone/>
            </a:pPr>
            <a:r>
              <a:rPr lang="en-US" altLang="en-US" sz="2400" dirty="0">
                <a:solidFill>
                  <a:srgbClr val="3333FF"/>
                </a:solidFill>
                <a:latin typeface="Comic Sans MS" pitchFamily="66" charset="0"/>
              </a:rPr>
              <a:t>Hydrogen atoms at an angle is cool, or you can stick with the 90° angles, </a:t>
            </a:r>
            <a:br>
              <a:rPr lang="en-US" altLang="en-US" sz="2400" dirty="0">
                <a:solidFill>
                  <a:srgbClr val="3333FF"/>
                </a:solidFill>
                <a:latin typeface="Comic Sans MS" pitchFamily="66" charset="0"/>
              </a:rPr>
            </a:br>
            <a:r>
              <a:rPr lang="en-US" altLang="en-US" sz="2400" dirty="0">
                <a:solidFill>
                  <a:srgbClr val="3333FF"/>
                </a:solidFill>
                <a:latin typeface="Comic Sans MS" pitchFamily="66" charset="0"/>
              </a:rPr>
              <a:t>it’s just a drawing.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5" descr="eth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86000" cy="189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69" name="Text Box 10"/>
          <p:cNvSpPr txBox="1">
            <a:spLocks noChangeArrowheads="1"/>
          </p:cNvSpPr>
          <p:nvPr/>
        </p:nvSpPr>
        <p:spPr bwMode="auto">
          <a:xfrm>
            <a:off x="198549" y="2126385"/>
            <a:ext cx="2971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3333FF"/>
                </a:solidFill>
                <a:latin typeface="Comic Sans MS" pitchFamily="66" charset="0"/>
              </a:rPr>
              <a:t>Ethene</a:t>
            </a:r>
          </a:p>
          <a:p>
            <a:pPr eaLnBrk="1" hangingPunct="1">
              <a:spcBef>
                <a:spcPct val="50000"/>
              </a:spcBef>
              <a:buFontTx/>
              <a:buNone/>
            </a:pPr>
            <a:r>
              <a:rPr lang="en-US" altLang="en-US" sz="2400" dirty="0">
                <a:solidFill>
                  <a:srgbClr val="3333FF"/>
                </a:solidFill>
                <a:latin typeface="Comic Sans MS" pitchFamily="66" charset="0"/>
              </a:rPr>
              <a:t>Hydrogen atoms at an angle is cool, or you can stick with the 90° angles, </a:t>
            </a:r>
            <a:br>
              <a:rPr lang="en-US" altLang="en-US" sz="2400" dirty="0">
                <a:solidFill>
                  <a:srgbClr val="3333FF"/>
                </a:solidFill>
                <a:latin typeface="Comic Sans MS" pitchFamily="66" charset="0"/>
              </a:rPr>
            </a:br>
            <a:r>
              <a:rPr lang="en-US" altLang="en-US" sz="2400" dirty="0">
                <a:solidFill>
                  <a:srgbClr val="3333FF"/>
                </a:solidFill>
                <a:latin typeface="Comic Sans MS" pitchFamily="66" charset="0"/>
              </a:rPr>
              <a:t>it’s just a drawing.</a:t>
            </a:r>
          </a:p>
        </p:txBody>
      </p:sp>
      <p:sp>
        <p:nvSpPr>
          <p:cNvPr id="497670" name="Line 11"/>
          <p:cNvSpPr>
            <a:spLocks noChangeShapeType="1"/>
          </p:cNvSpPr>
          <p:nvPr/>
        </p:nvSpPr>
        <p:spPr bwMode="auto">
          <a:xfrm flipH="1">
            <a:off x="2541431" y="228600"/>
            <a:ext cx="129540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671" name="Text Box 12"/>
          <p:cNvSpPr txBox="1">
            <a:spLocks noChangeArrowheads="1"/>
          </p:cNvSpPr>
          <p:nvPr/>
        </p:nvSpPr>
        <p:spPr bwMode="auto">
          <a:xfrm>
            <a:off x="3962401" y="2363274"/>
            <a:ext cx="503043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dirty="0">
                <a:solidFill>
                  <a:srgbClr val="FF0000"/>
                </a:solidFill>
                <a:latin typeface="Comic Sans MS" pitchFamily="66" charset="0"/>
              </a:rPr>
              <a:t>Propene</a:t>
            </a:r>
          </a:p>
          <a:p>
            <a:pPr algn="ctr" eaLnBrk="1" hangingPunct="1">
              <a:spcBef>
                <a:spcPct val="50000"/>
              </a:spcBef>
              <a:buFontTx/>
              <a:buNone/>
            </a:pPr>
            <a:r>
              <a:rPr lang="en-US" altLang="en-US" sz="2000" dirty="0">
                <a:solidFill>
                  <a:srgbClr val="FF0000"/>
                </a:solidFill>
                <a:latin typeface="Comic Sans MS" pitchFamily="66" charset="0"/>
              </a:rPr>
              <a:t>Double bond left or right, </a:t>
            </a:r>
            <a:br>
              <a:rPr lang="en-US" altLang="en-US" sz="2000" dirty="0">
                <a:solidFill>
                  <a:srgbClr val="FF0000"/>
                </a:solidFill>
                <a:latin typeface="Comic Sans MS" pitchFamily="66" charset="0"/>
              </a:rPr>
            </a:br>
            <a:r>
              <a:rPr lang="en-US" altLang="en-US" sz="2000" dirty="0">
                <a:solidFill>
                  <a:srgbClr val="FF0000"/>
                </a:solidFill>
                <a:latin typeface="Comic Sans MS" pitchFamily="66" charset="0"/>
              </a:rPr>
              <a:t>same thing, molecules float!</a:t>
            </a:r>
          </a:p>
        </p:txBody>
      </p:sp>
      <p:sp>
        <p:nvSpPr>
          <p:cNvPr id="2" name="TextBox 1"/>
          <p:cNvSpPr txBox="1"/>
          <p:nvPr/>
        </p:nvSpPr>
        <p:spPr>
          <a:xfrm>
            <a:off x="3577583" y="6150114"/>
            <a:ext cx="5566417" cy="707886"/>
          </a:xfrm>
          <a:prstGeom prst="rect">
            <a:avLst/>
          </a:prstGeom>
          <a:solidFill>
            <a:srgbClr val="FFFF00"/>
          </a:solid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30.  Both of these ethene molecules are the same, there is no “left or right”.  Molecules turn in space. </a:t>
            </a:r>
          </a:p>
        </p:txBody>
      </p:sp>
      <p:pic>
        <p:nvPicPr>
          <p:cNvPr id="4" name="Picture 3" descr="A picture containing text, clock&#10;&#10;Description automatically generated">
            <a:extLst>
              <a:ext uri="{FF2B5EF4-FFF2-40B4-BE49-F238E27FC236}">
                <a16:creationId xmlns:a16="http://schemas.microsoft.com/office/drawing/2014/main" id="{1B17D068-683C-6984-5C6E-9D1571B6EC84}"/>
              </a:ext>
            </a:extLst>
          </p:cNvPr>
          <p:cNvPicPr>
            <a:picLocks noChangeAspect="1"/>
          </p:cNvPicPr>
          <p:nvPr/>
        </p:nvPicPr>
        <p:blipFill rotWithShape="1">
          <a:blip r:embed="rId3">
            <a:extLst>
              <a:ext uri="{28A0092B-C50C-407E-A947-70E740481C1C}">
                <a14:useLocalDpi xmlns:a14="http://schemas.microsoft.com/office/drawing/2010/main" val="0"/>
              </a:ext>
            </a:extLst>
          </a:blip>
          <a:srcRect r="4586"/>
          <a:stretch/>
        </p:blipFill>
        <p:spPr>
          <a:xfrm>
            <a:off x="4967467" y="45824"/>
            <a:ext cx="3795534" cy="2263336"/>
          </a:xfrm>
          <a:prstGeom prst="rect">
            <a:avLst/>
          </a:prstGeom>
        </p:spPr>
      </p:pic>
      <p:pic>
        <p:nvPicPr>
          <p:cNvPr id="6" name="Picture 5" descr="A picture containing text, clock&#10;&#10;Description automatically generated">
            <a:extLst>
              <a:ext uri="{FF2B5EF4-FFF2-40B4-BE49-F238E27FC236}">
                <a16:creationId xmlns:a16="http://schemas.microsoft.com/office/drawing/2014/main" id="{880B9B5B-C58B-36BD-E57E-0B29F7D770F7}"/>
              </a:ext>
            </a:extLst>
          </p:cNvPr>
          <p:cNvPicPr>
            <a:picLocks noChangeAspect="1"/>
          </p:cNvPicPr>
          <p:nvPr/>
        </p:nvPicPr>
        <p:blipFill rotWithShape="1">
          <a:blip r:embed="rId4">
            <a:extLst>
              <a:ext uri="{28A0092B-C50C-407E-A947-70E740481C1C}">
                <a14:useLocalDpi xmlns:a14="http://schemas.microsoft.com/office/drawing/2010/main" val="0"/>
              </a:ext>
            </a:extLst>
          </a:blip>
          <a:srcRect l="4194"/>
          <a:stretch/>
        </p:blipFill>
        <p:spPr>
          <a:xfrm>
            <a:off x="4869900" y="3586939"/>
            <a:ext cx="4122938" cy="2280461"/>
          </a:xfrm>
          <a:prstGeom prst="rect">
            <a:avLst/>
          </a:prstGeom>
        </p:spPr>
      </p:pic>
    </p:spTree>
    <p:extLst>
      <p:ext uri="{BB962C8B-B14F-4D97-AF65-F5344CB8AC3E}">
        <p14:creationId xmlns:p14="http://schemas.microsoft.com/office/powerpoint/2010/main" val="248343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7" name="Picture 7" descr="propene_chem_str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584"/>
            <a:ext cx="419946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668" name="Picture 9" descr="Propene-2D-f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139286" cy="298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71" name="Text Box 12"/>
          <p:cNvSpPr txBox="1">
            <a:spLocks noChangeArrowheads="1"/>
          </p:cNvSpPr>
          <p:nvPr/>
        </p:nvSpPr>
        <p:spPr bwMode="auto">
          <a:xfrm>
            <a:off x="0" y="0"/>
            <a:ext cx="9372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dirty="0">
                <a:solidFill>
                  <a:srgbClr val="FF0000"/>
                </a:solidFill>
                <a:latin typeface="Comic Sans MS" pitchFamily="66" charset="0"/>
              </a:rPr>
              <a:t>Propene</a:t>
            </a:r>
          </a:p>
          <a:p>
            <a:pPr eaLnBrk="1" hangingPunct="1">
              <a:spcBef>
                <a:spcPct val="50000"/>
              </a:spcBef>
              <a:buFontTx/>
              <a:buNone/>
            </a:pPr>
            <a:r>
              <a:rPr lang="en-US" altLang="en-US" sz="2000" dirty="0">
                <a:solidFill>
                  <a:srgbClr val="FF0000"/>
                </a:solidFill>
                <a:latin typeface="Comic Sans MS" pitchFamily="66" charset="0"/>
              </a:rPr>
              <a:t>Straight lines, or bent, the chain is 3 carbons single bonded, in a row.  </a:t>
            </a:r>
          </a:p>
          <a:p>
            <a:pPr eaLnBrk="1" hangingPunct="1">
              <a:spcBef>
                <a:spcPct val="50000"/>
              </a:spcBef>
              <a:buFontTx/>
              <a:buNone/>
            </a:pPr>
            <a:r>
              <a:rPr lang="en-US" altLang="en-US" sz="2000" dirty="0">
                <a:solidFill>
                  <a:srgbClr val="FF0000"/>
                </a:solidFill>
                <a:latin typeface="Comic Sans MS" pitchFamily="66" charset="0"/>
              </a:rPr>
              <a:t>That’s all that matters.</a:t>
            </a:r>
          </a:p>
        </p:txBody>
      </p:sp>
    </p:spTree>
    <p:extLst>
      <p:ext uri="{BB962C8B-B14F-4D97-AF65-F5344CB8AC3E}">
        <p14:creationId xmlns:p14="http://schemas.microsoft.com/office/powerpoint/2010/main" val="17190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4"/>
          <p:cNvSpPr txBox="1">
            <a:spLocks noChangeArrowheads="1"/>
          </p:cNvSpPr>
          <p:nvPr/>
        </p:nvSpPr>
        <p:spPr bwMode="auto">
          <a:xfrm>
            <a:off x="0" y="0"/>
            <a:ext cx="9144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800" dirty="0">
                <a:latin typeface="Times New Roman" panose="02020603050405020304" pitchFamily="18" charset="0"/>
                <a:cs typeface="Times New Roman" panose="02020603050405020304" pitchFamily="18" charset="0"/>
              </a:rPr>
              <a:t>31.  Draw butene.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999C076-A294-B45D-D6CA-AF822E3A7D04}"/>
              </a:ext>
            </a:extLst>
          </p:cNvPr>
          <p:cNvGraphicFramePr>
            <a:graphicFrameLocks noGrp="1"/>
          </p:cNvGraphicFramePr>
          <p:nvPr>
            <p:extLst>
              <p:ext uri="{D42A27DB-BD31-4B8C-83A1-F6EECF244321}">
                <p14:modId xmlns:p14="http://schemas.microsoft.com/office/powerpoint/2010/main" val="3438875918"/>
              </p:ext>
            </p:extLst>
          </p:nvPr>
        </p:nvGraphicFramePr>
        <p:xfrm>
          <a:off x="0" y="1"/>
          <a:ext cx="9144000" cy="6858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616198966"/>
                    </a:ext>
                  </a:extLst>
                </a:gridCol>
                <a:gridCol w="4343400">
                  <a:extLst>
                    <a:ext uri="{9D8B030D-6E8A-4147-A177-3AD203B41FA5}">
                      <a16:colId xmlns:a16="http://schemas.microsoft.com/office/drawing/2014/main" val="146163562"/>
                    </a:ext>
                  </a:extLst>
                </a:gridCol>
                <a:gridCol w="4267200">
                  <a:extLst>
                    <a:ext uri="{9D8B030D-6E8A-4147-A177-3AD203B41FA5}">
                      <a16:colId xmlns:a16="http://schemas.microsoft.com/office/drawing/2014/main" val="1704296183"/>
                    </a:ext>
                  </a:extLst>
                </a:gridCol>
              </a:tblGrid>
              <a:tr h="3541152">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142847"/>
                  </a:ext>
                </a:extLst>
              </a:tr>
              <a:tr h="110561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600" dirty="0">
                          <a:latin typeface="Times New Roman" panose="02020603050405020304" pitchFamily="18" charset="0"/>
                          <a:cs typeface="Times New Roman" panose="02020603050405020304" pitchFamily="18" charset="0"/>
                        </a:rPr>
                        <a:t>1-butene</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600" dirty="0">
                          <a:solidFill>
                            <a:srgbClr val="0000CC"/>
                          </a:solidFill>
                          <a:latin typeface="Times New Roman" panose="02020603050405020304" pitchFamily="18" charset="0"/>
                          <a:cs typeface="Times New Roman" panose="02020603050405020304" pitchFamily="18" charset="0"/>
                        </a:rPr>
                        <a:t>2-butene</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522966"/>
                  </a:ext>
                </a:extLst>
              </a:tr>
              <a:tr h="110561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dirty="0">
                          <a:latin typeface="Times New Roman" panose="02020603050405020304" pitchFamily="18" charset="0"/>
                          <a:cs typeface="Times New Roman" panose="02020603050405020304" pitchFamily="18" charset="0"/>
                        </a:rPr>
                        <a:t>CH</a:t>
                      </a:r>
                      <a:r>
                        <a:rPr lang="en-US" altLang="en-US" sz="3600" baseline="-25000" dirty="0">
                          <a:latin typeface="Times New Roman" panose="02020603050405020304" pitchFamily="18" charset="0"/>
                          <a:cs typeface="Times New Roman" panose="02020603050405020304" pitchFamily="18" charset="0"/>
                        </a:rPr>
                        <a:t>3</a:t>
                      </a:r>
                      <a:r>
                        <a:rPr lang="en-US" altLang="en-US" sz="3600" dirty="0">
                          <a:latin typeface="Times New Roman" panose="02020603050405020304" pitchFamily="18" charset="0"/>
                          <a:cs typeface="Times New Roman" panose="02020603050405020304" pitchFamily="18" charset="0"/>
                        </a:rPr>
                        <a:t>CH</a:t>
                      </a:r>
                      <a:r>
                        <a:rPr lang="en-US" altLang="en-US" sz="3600" baseline="-25000" dirty="0">
                          <a:latin typeface="Times New Roman" panose="02020603050405020304" pitchFamily="18" charset="0"/>
                          <a:cs typeface="Times New Roman" panose="02020603050405020304" pitchFamily="18" charset="0"/>
                        </a:rPr>
                        <a:t>2</a:t>
                      </a:r>
                      <a:r>
                        <a:rPr lang="en-US" altLang="en-US" sz="3600" dirty="0">
                          <a:latin typeface="Times New Roman" panose="02020603050405020304" pitchFamily="18" charset="0"/>
                          <a:cs typeface="Times New Roman" panose="02020603050405020304" pitchFamily="18" charset="0"/>
                        </a:rPr>
                        <a:t>CHCH</a:t>
                      </a:r>
                      <a:r>
                        <a:rPr lang="en-US" altLang="en-US" sz="3600" baseline="-25000" dirty="0">
                          <a:latin typeface="Times New Roman" panose="02020603050405020304" pitchFamily="18" charset="0"/>
                          <a:cs typeface="Times New Roman" panose="02020603050405020304" pitchFamily="18" charset="0"/>
                        </a:rPr>
                        <a:t>2</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600" dirty="0">
                          <a:solidFill>
                            <a:srgbClr val="0000CC"/>
                          </a:solidFill>
                          <a:latin typeface="Times New Roman" panose="02020603050405020304" pitchFamily="18" charset="0"/>
                          <a:cs typeface="Times New Roman" panose="02020603050405020304" pitchFamily="18" charset="0"/>
                        </a:rPr>
                        <a:t>CH</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CHCHCH</a:t>
                      </a:r>
                      <a:r>
                        <a:rPr lang="en-US" altLang="en-US" sz="3600" baseline="-25000" dirty="0">
                          <a:solidFill>
                            <a:srgbClr val="0000CC"/>
                          </a:solidFill>
                          <a:latin typeface="Times New Roman" panose="02020603050405020304" pitchFamily="18" charset="0"/>
                          <a:cs typeface="Times New Roman" panose="02020603050405020304" pitchFamily="18" charset="0"/>
                        </a:rPr>
                        <a:t>3</a:t>
                      </a:r>
                      <a:endParaRPr lang="en-US"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464680"/>
                  </a:ext>
                </a:extLst>
              </a:tr>
              <a:tr h="1105616">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Isomers share a </a:t>
                      </a:r>
                      <a:r>
                        <a:rPr lang="en-US" altLang="en-US" sz="3600" dirty="0">
                          <a:solidFill>
                            <a:srgbClr val="FF0000"/>
                          </a:solidFill>
                          <a:latin typeface="Times New Roman" panose="02020603050405020304" pitchFamily="18" charset="0"/>
                          <a:cs typeface="Times New Roman" panose="02020603050405020304" pitchFamily="18" charset="0"/>
                        </a:rPr>
                        <a:t>Molecular Formula:  C</a:t>
                      </a:r>
                      <a:r>
                        <a:rPr lang="en-US" altLang="en-US" sz="3600" baseline="-25000" dirty="0">
                          <a:solidFill>
                            <a:srgbClr val="FF0000"/>
                          </a:solidFill>
                          <a:latin typeface="Times New Roman" panose="02020603050405020304" pitchFamily="18" charset="0"/>
                          <a:cs typeface="Times New Roman" panose="02020603050405020304" pitchFamily="18" charset="0"/>
                        </a:rPr>
                        <a:t>4</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8</a:t>
                      </a: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1598365573"/>
                  </a:ext>
                </a:extLst>
              </a:tr>
            </a:tbl>
          </a:graphicData>
        </a:graphic>
      </p:graphicFrame>
      <p:pic>
        <p:nvPicPr>
          <p:cNvPr id="7" name="Picture 1">
            <a:extLst>
              <a:ext uri="{FF2B5EF4-FFF2-40B4-BE49-F238E27FC236}">
                <a16:creationId xmlns:a16="http://schemas.microsoft.com/office/drawing/2014/main" id="{D095B8D5-F593-F993-EC17-D4C8D3397C03}"/>
              </a:ext>
            </a:extLst>
          </p:cNvPr>
          <p:cNvPicPr>
            <a:picLocks noChangeAspect="1"/>
          </p:cNvPicPr>
          <p:nvPr/>
        </p:nvPicPr>
        <p:blipFill rotWithShape="1">
          <a:blip r:embed="rId2">
            <a:extLst>
              <a:ext uri="{28A0092B-C50C-407E-A947-70E740481C1C}">
                <a14:useLocalDpi xmlns:a14="http://schemas.microsoft.com/office/drawing/2010/main" val="0"/>
              </a:ext>
            </a:extLst>
          </a:blip>
          <a:srcRect r="7046"/>
          <a:stretch/>
        </p:blipFill>
        <p:spPr bwMode="auto">
          <a:xfrm>
            <a:off x="685799" y="762000"/>
            <a:ext cx="409659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hart&#10;&#10;Description automatically generated">
            <a:extLst>
              <a:ext uri="{FF2B5EF4-FFF2-40B4-BE49-F238E27FC236}">
                <a16:creationId xmlns:a16="http://schemas.microsoft.com/office/drawing/2014/main" id="{C4138125-422E-1C2A-DCB2-CBA55F8FB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4096591" cy="228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Picture 2" descr="http://www.carbonallotropes.com/img/cms/carbon%20symb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0"/>
            <a:ext cx="32321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31" name="TextBox 1"/>
          <p:cNvSpPr txBox="1">
            <a:spLocks noChangeArrowheads="1"/>
          </p:cNvSpPr>
          <p:nvPr/>
        </p:nvSpPr>
        <p:spPr bwMode="auto">
          <a:xfrm>
            <a:off x="0" y="0"/>
            <a:ext cx="6324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9600" b="1" dirty="0">
                <a:latin typeface="Times New Roman" panose="02020603050405020304" pitchFamily="18" charset="0"/>
                <a:cs typeface="Times New Roman" panose="02020603050405020304" pitchFamily="18" charset="0"/>
              </a:rPr>
              <a:t>Carbon.</a:t>
            </a:r>
          </a:p>
          <a:p>
            <a:pPr eaLnBrk="1" hangingPunct="1">
              <a:spcBef>
                <a:spcPct val="0"/>
              </a:spcBef>
              <a:buFontTx/>
              <a:buNone/>
            </a:pPr>
            <a:br>
              <a:rPr lang="en-US" altLang="en-US" sz="2000" dirty="0">
                <a:solidFill>
                  <a:srgbClr val="FF0000"/>
                </a:solidFill>
                <a:latin typeface="Times New Roman" panose="02020603050405020304" pitchFamily="18" charset="0"/>
                <a:cs typeface="Times New Roman" panose="02020603050405020304" pitchFamily="18" charset="0"/>
              </a:rPr>
            </a:b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1.</a:t>
            </a:r>
            <a:r>
              <a:rPr lang="en-US" altLang="en-US" sz="2000" dirty="0">
                <a:latin typeface="Times New Roman" panose="02020603050405020304" pitchFamily="18" charset="0"/>
                <a:cs typeface="Times New Roman" panose="02020603050405020304" pitchFamily="18" charset="0"/>
              </a:rPr>
              <a:t>  </a:t>
            </a:r>
            <a:r>
              <a:rPr lang="en-US" altLang="en-US" sz="2000" b="1" u="sng" dirty="0">
                <a:latin typeface="Times New Roman" panose="02020603050405020304" pitchFamily="18" charset="0"/>
                <a:cs typeface="Times New Roman" panose="02020603050405020304" pitchFamily="18" charset="0"/>
              </a:rPr>
              <a:t>Carbon</a:t>
            </a:r>
            <a:r>
              <a:rPr lang="en-US" altLang="en-US" sz="2000" dirty="0">
                <a:latin typeface="Times New Roman" panose="02020603050405020304" pitchFamily="18" charset="0"/>
                <a:cs typeface="Times New Roman" panose="02020603050405020304" pitchFamily="18" charset="0"/>
              </a:rPr>
              <a:t> is the first atom of organic chem.</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br>
              <a:rPr lang="en-US" altLang="en-US" sz="2000" dirty="0">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2.  </a:t>
            </a:r>
            <a:r>
              <a:rPr lang="en-US" altLang="en-US" sz="2000" dirty="0">
                <a:latin typeface="Times New Roman" panose="02020603050405020304" pitchFamily="18" charset="0"/>
                <a:cs typeface="Times New Roman" panose="02020603050405020304" pitchFamily="18" charset="0"/>
              </a:rPr>
              <a:t>Carbon can make </a:t>
            </a:r>
            <a:r>
              <a:rPr lang="en-US" altLang="en-US" sz="2000" b="1" u="sng" dirty="0">
                <a:latin typeface="Times New Roman" panose="02020603050405020304" pitchFamily="18" charset="0"/>
                <a:cs typeface="Times New Roman" panose="02020603050405020304" pitchFamily="18" charset="0"/>
              </a:rPr>
              <a:t>single, double and triple</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bonds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to other carbon atoms.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3.</a:t>
            </a:r>
            <a:r>
              <a:rPr lang="en-US" altLang="en-US" sz="2000" dirty="0">
                <a:latin typeface="Times New Roman" panose="02020603050405020304" pitchFamily="18" charset="0"/>
                <a:cs typeface="Times New Roman" panose="02020603050405020304" pitchFamily="18" charset="0"/>
              </a:rPr>
              <a:t>  There are </a:t>
            </a:r>
            <a:r>
              <a:rPr lang="en-US" altLang="en-US" sz="2000" b="1" u="sng" dirty="0">
                <a:latin typeface="Times New Roman" panose="02020603050405020304" pitchFamily="18" charset="0"/>
                <a:cs typeface="Times New Roman" panose="02020603050405020304" pitchFamily="18" charset="0"/>
              </a:rPr>
              <a:t>NO METALS</a:t>
            </a:r>
            <a:r>
              <a:rPr lang="en-US" altLang="en-US" sz="2000" dirty="0">
                <a:latin typeface="Times New Roman" panose="02020603050405020304" pitchFamily="18" charset="0"/>
                <a:cs typeface="Times New Roman" panose="02020603050405020304" pitchFamily="18" charset="0"/>
              </a:rPr>
              <a:t> in organic chem.</a:t>
            </a:r>
            <a:br>
              <a:rPr lang="en-US" altLang="en-US" sz="2000" dirty="0">
                <a:latin typeface="Times New Roman" panose="02020603050405020304" pitchFamily="18" charset="0"/>
                <a:cs typeface="Times New Roman" panose="02020603050405020304" pitchFamily="18" charset="0"/>
              </a:rPr>
            </a:br>
            <a:br>
              <a:rPr lang="en-US" altLang="en-US" sz="2000" dirty="0">
                <a:latin typeface="Times New Roman" panose="02020603050405020304" pitchFamily="18" charset="0"/>
                <a:cs typeface="Times New Roman" panose="02020603050405020304" pitchFamily="18" charset="0"/>
              </a:rPr>
            </a:br>
            <a:br>
              <a:rPr lang="en-US" altLang="en-US" sz="2000" dirty="0">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4</a:t>
            </a:r>
            <a:r>
              <a:rPr lang="en-US" altLang="en-US" sz="2000" dirty="0">
                <a:latin typeface="Times New Roman" panose="02020603050405020304" pitchFamily="18" charset="0"/>
                <a:cs typeface="Times New Roman" panose="02020603050405020304" pitchFamily="18" charset="0"/>
              </a:rPr>
              <a:t>.  Look at table P, fill in the boxes for the prefixes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that indicate how many carbon atoms are in a molecule.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5911850" y="3984969"/>
            <a:ext cx="3232150" cy="584200"/>
          </a:xfrm>
          <a:prstGeom prst="rect">
            <a:avLst/>
          </a:prstGeom>
          <a:solidFill>
            <a:srgbClr val="333333"/>
          </a:solidFill>
        </p:spPr>
        <p:txBody>
          <a:bodyPr>
            <a:spAutoFit/>
          </a:bodyPr>
          <a:lstStyle/>
          <a:p>
            <a:pPr algn="ctr" eaLnBrk="1" hangingPunct="1">
              <a:defRPr/>
            </a:pPr>
            <a:r>
              <a:rPr lang="en-US" sz="3200" b="1" i="1" dirty="0">
                <a:solidFill>
                  <a:schemeClr val="accent3"/>
                </a:solidFill>
                <a:latin typeface="Comic Sans MS" panose="030F0702030302020204" pitchFamily="66" charset="0"/>
              </a:rPr>
              <a:t>OUR FRIEND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Text Box 10"/>
          <p:cNvSpPr txBox="1">
            <a:spLocks noChangeArrowheads="1"/>
          </p:cNvSpPr>
          <p:nvPr/>
        </p:nvSpPr>
        <p:spPr bwMode="auto">
          <a:xfrm>
            <a:off x="0" y="3566279"/>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This is also 2-butene, but with a bit more style.  </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Unnecessary but not incorrect.  FOUR CARBONS with a double bond from the 2</a:t>
            </a:r>
            <a:r>
              <a:rPr lang="en-US" altLang="en-US" sz="2400" baseline="30000" dirty="0">
                <a:solidFill>
                  <a:srgbClr val="0000CC"/>
                </a:solidFill>
                <a:latin typeface="Times New Roman" panose="02020603050405020304" pitchFamily="18" charset="0"/>
                <a:cs typeface="Times New Roman" panose="02020603050405020304" pitchFamily="18" charset="0"/>
              </a:rPr>
              <a:t>nd</a:t>
            </a:r>
            <a:r>
              <a:rPr lang="en-US" altLang="en-US" sz="2400" dirty="0">
                <a:solidFill>
                  <a:srgbClr val="0000CC"/>
                </a:solidFill>
                <a:latin typeface="Times New Roman" panose="02020603050405020304" pitchFamily="18" charset="0"/>
                <a:cs typeface="Times New Roman" panose="02020603050405020304" pitchFamily="18" charset="0"/>
              </a:rPr>
              <a:t> to the 3</a:t>
            </a:r>
            <a:r>
              <a:rPr lang="en-US" altLang="en-US" sz="2400" baseline="30000" dirty="0">
                <a:solidFill>
                  <a:srgbClr val="0000CC"/>
                </a:solidFill>
                <a:latin typeface="Times New Roman" panose="02020603050405020304" pitchFamily="18" charset="0"/>
                <a:cs typeface="Times New Roman" panose="02020603050405020304" pitchFamily="18" charset="0"/>
              </a:rPr>
              <a:t>rd</a:t>
            </a:r>
            <a:r>
              <a:rPr lang="en-US" altLang="en-US" sz="2400" dirty="0">
                <a:solidFill>
                  <a:srgbClr val="0000CC"/>
                </a:solidFill>
                <a:latin typeface="Times New Roman" panose="02020603050405020304" pitchFamily="18" charset="0"/>
                <a:cs typeface="Times New Roman" panose="02020603050405020304" pitchFamily="18" charset="0"/>
              </a:rPr>
              <a:t> carbon atom.  </a:t>
            </a:r>
            <a:br>
              <a:rPr lang="en-US" altLang="en-US" sz="2400" dirty="0">
                <a:solidFill>
                  <a:srgbClr val="0000CC"/>
                </a:solidFill>
                <a:latin typeface="Times New Roman" panose="02020603050405020304" pitchFamily="18" charset="0"/>
                <a:cs typeface="Times New Roman" panose="02020603050405020304" pitchFamily="18" charset="0"/>
              </a:rPr>
            </a:br>
            <a:endParaRPr lang="en-US" altLang="en-US" sz="24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Formula:  C</a:t>
            </a:r>
            <a:r>
              <a:rPr lang="en-US" altLang="en-US" sz="2400" baseline="-25000" dirty="0">
                <a:solidFill>
                  <a:srgbClr val="0000CC"/>
                </a:solidFill>
                <a:latin typeface="Times New Roman" panose="02020603050405020304" pitchFamily="18" charset="0"/>
                <a:cs typeface="Times New Roman" panose="02020603050405020304" pitchFamily="18" charset="0"/>
              </a:rPr>
              <a:t>4</a:t>
            </a:r>
            <a:r>
              <a:rPr lang="en-US" altLang="en-US" sz="2400" dirty="0">
                <a:solidFill>
                  <a:srgbClr val="0000CC"/>
                </a:solidFill>
                <a:latin typeface="Times New Roman" panose="02020603050405020304" pitchFamily="18" charset="0"/>
                <a:cs typeface="Times New Roman" panose="02020603050405020304" pitchFamily="18" charset="0"/>
              </a:rPr>
              <a:t>H</a:t>
            </a:r>
            <a:r>
              <a:rPr lang="en-US" altLang="en-US" sz="2400" baseline="-25000" dirty="0">
                <a:solidFill>
                  <a:srgbClr val="0000CC"/>
                </a:solidFill>
                <a:latin typeface="Times New Roman" panose="02020603050405020304" pitchFamily="18" charset="0"/>
                <a:cs typeface="Times New Roman" panose="02020603050405020304" pitchFamily="18" charset="0"/>
              </a:rPr>
              <a:t>8</a:t>
            </a:r>
          </a:p>
          <a:p>
            <a:pPr lvl="0" eaLnBrk="1" hangingPunct="1">
              <a:spcBef>
                <a:spcPct val="50000"/>
              </a:spcBef>
              <a:buNone/>
            </a:pPr>
            <a:r>
              <a:rPr lang="en-US" altLang="en-US" sz="3600" dirty="0">
                <a:solidFill>
                  <a:srgbClr val="0000CC"/>
                </a:solidFill>
                <a:latin typeface="Times New Roman" panose="02020603050405020304" pitchFamily="18" charset="0"/>
                <a:cs typeface="Times New Roman" panose="02020603050405020304" pitchFamily="18" charset="0"/>
              </a:rPr>
              <a:t>CH</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CHCHCH</a:t>
            </a:r>
            <a:r>
              <a:rPr lang="en-US" altLang="en-US" sz="3600" baseline="-25000" dirty="0">
                <a:solidFill>
                  <a:srgbClr val="0000CC"/>
                </a:solidFill>
                <a:latin typeface="Times New Roman" panose="02020603050405020304" pitchFamily="18" charset="0"/>
                <a:cs typeface="Times New Roman" panose="02020603050405020304" pitchFamily="18" charset="0"/>
              </a:rPr>
              <a:t>3</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pic>
        <p:nvPicPr>
          <p:cNvPr id="5007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
            <a:ext cx="3700591" cy="28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64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2544766"/>
              </p:ext>
            </p:extLst>
          </p:nvPr>
        </p:nvGraphicFramePr>
        <p:xfrm>
          <a:off x="0" y="0"/>
          <a:ext cx="9144000" cy="6858000"/>
        </p:xfrm>
        <a:graphic>
          <a:graphicData uri="http://schemas.openxmlformats.org/drawingml/2006/table">
            <a:tbl>
              <a:tblPr firstRow="1" bandRow="1">
                <a:tableStyleId>{5C22544A-7EE6-4342-B048-85BDC9FD1C3A}</a:tableStyleId>
              </a:tblPr>
              <a:tblGrid>
                <a:gridCol w="721894">
                  <a:extLst>
                    <a:ext uri="{9D8B030D-6E8A-4147-A177-3AD203B41FA5}">
                      <a16:colId xmlns:a16="http://schemas.microsoft.com/office/drawing/2014/main" val="20000"/>
                    </a:ext>
                  </a:extLst>
                </a:gridCol>
                <a:gridCol w="8422106">
                  <a:extLst>
                    <a:ext uri="{9D8B030D-6E8A-4147-A177-3AD203B41FA5}">
                      <a16:colId xmlns:a16="http://schemas.microsoft.com/office/drawing/2014/main" val="20001"/>
                    </a:ext>
                  </a:extLst>
                </a:gridCol>
              </a:tblGrid>
              <a:tr h="888270">
                <a:tc>
                  <a:txBody>
                    <a:bodyPr/>
                    <a:lstStyle/>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C6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             </a:t>
                      </a:r>
                      <a:r>
                        <a:rPr lang="en-US" sz="3200" b="0" dirty="0">
                          <a:solidFill>
                            <a:schemeClr val="tx1"/>
                          </a:solidFill>
                          <a:latin typeface="Times New Roman" panose="02020603050405020304" pitchFamily="18" charset="0"/>
                          <a:cs typeface="Times New Roman" panose="02020603050405020304" pitchFamily="18" charset="0"/>
                        </a:rPr>
                        <a:t>Draw these molecules</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dirty="0">
                          <a:solidFill>
                            <a:schemeClr val="tx1"/>
                          </a:solidFill>
                          <a:latin typeface="Times New Roman" panose="02020603050405020304" pitchFamily="18" charset="0"/>
                          <a:cs typeface="Times New Roman" panose="02020603050405020304" pitchFamily="18" charset="0"/>
                        </a:rPr>
                        <a:t>next</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C6CD"/>
                    </a:solidFill>
                  </a:tcPr>
                </a:tc>
                <a:extLst>
                  <a:ext uri="{0D108BD9-81ED-4DB2-BD59-A6C34878D82A}">
                    <a16:rowId xmlns:a16="http://schemas.microsoft.com/office/drawing/2014/main" val="10000"/>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en-US" altLang="en-US" sz="3600" b="0" dirty="0">
                          <a:latin typeface="Times New Roman" panose="02020603050405020304" pitchFamily="18" charset="0"/>
                          <a:cs typeface="Times New Roman" panose="02020603050405020304" pitchFamily="18" charset="0"/>
                        </a:rPr>
                        <a:t>1-pentene</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2-pentene</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6462581"/>
              </p:ext>
            </p:extLst>
          </p:nvPr>
        </p:nvGraphicFramePr>
        <p:xfrm>
          <a:off x="0" y="0"/>
          <a:ext cx="9144000" cy="6858000"/>
        </p:xfrm>
        <a:graphic>
          <a:graphicData uri="http://schemas.openxmlformats.org/drawingml/2006/table">
            <a:tbl>
              <a:tblPr firstRow="1" bandRow="1">
                <a:tableStyleId>{5C22544A-7EE6-4342-B048-85BDC9FD1C3A}</a:tableStyleId>
              </a:tblPr>
              <a:tblGrid>
                <a:gridCol w="721894">
                  <a:extLst>
                    <a:ext uri="{9D8B030D-6E8A-4147-A177-3AD203B41FA5}">
                      <a16:colId xmlns:a16="http://schemas.microsoft.com/office/drawing/2014/main" val="20000"/>
                    </a:ext>
                  </a:extLst>
                </a:gridCol>
                <a:gridCol w="8422106">
                  <a:extLst>
                    <a:ext uri="{9D8B030D-6E8A-4147-A177-3AD203B41FA5}">
                      <a16:colId xmlns:a16="http://schemas.microsoft.com/office/drawing/2014/main" val="20001"/>
                    </a:ext>
                  </a:extLst>
                </a:gridCol>
              </a:tblGrid>
              <a:tr h="888270">
                <a:tc>
                  <a:txBody>
                    <a:bodyPr/>
                    <a:lstStyle/>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C6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             </a:t>
                      </a:r>
                      <a:r>
                        <a:rPr lang="en-US" sz="3200" b="0" dirty="0">
                          <a:solidFill>
                            <a:schemeClr val="tx1"/>
                          </a:solidFill>
                          <a:latin typeface="Times New Roman" panose="02020603050405020304" pitchFamily="18" charset="0"/>
                          <a:cs typeface="Times New Roman" panose="02020603050405020304" pitchFamily="18" charset="0"/>
                        </a:rPr>
                        <a:t>Draw these molecules</a:t>
                      </a:r>
                      <a:r>
                        <a:rPr lang="en-US" sz="3200" b="0" baseline="0" dirty="0">
                          <a:solidFill>
                            <a:schemeClr val="tx1"/>
                          </a:solidFill>
                          <a:latin typeface="Times New Roman" panose="02020603050405020304" pitchFamily="18" charset="0"/>
                          <a:cs typeface="Times New Roman" panose="02020603050405020304" pitchFamily="18" charset="0"/>
                        </a:rPr>
                        <a:t> </a:t>
                      </a:r>
                      <a:r>
                        <a:rPr lang="en-US" sz="3200" b="0" dirty="0">
                          <a:solidFill>
                            <a:schemeClr val="tx1"/>
                          </a:solidFill>
                          <a:latin typeface="Times New Roman" panose="02020603050405020304" pitchFamily="18" charset="0"/>
                          <a:cs typeface="Times New Roman" panose="02020603050405020304" pitchFamily="18" charset="0"/>
                        </a:rPr>
                        <a:t>next</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C6CD"/>
                    </a:solidFill>
                  </a:tcPr>
                </a:tc>
                <a:extLst>
                  <a:ext uri="{0D108BD9-81ED-4DB2-BD59-A6C34878D82A}">
                    <a16:rowId xmlns:a16="http://schemas.microsoft.com/office/drawing/2014/main" val="10000"/>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r>
                        <a:rPr lang="en-US" altLang="en-US" sz="3600" b="0" dirty="0">
                          <a:latin typeface="Times New Roman" panose="02020603050405020304" pitchFamily="18" charset="0"/>
                          <a:cs typeface="Times New Roman" panose="02020603050405020304" pitchFamily="18" charset="0"/>
                        </a:rPr>
                        <a:t>1-pentene</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2-pentene</a:t>
                      </a:r>
                      <a:endParaRPr lang="en-US" sz="3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7170" name="Picture 2" descr="What's the structural and chemical formula for 2-pentene? - Quora">
            <a:extLst>
              <a:ext uri="{FF2B5EF4-FFF2-40B4-BE49-F238E27FC236}">
                <a16:creationId xmlns:a16="http://schemas.microsoft.com/office/drawing/2014/main" id="{A9BCDA41-D524-74C2-ECE3-A3C3B0994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7" r="28737" b="50000"/>
          <a:stretch/>
        </p:blipFill>
        <p:spPr bwMode="auto">
          <a:xfrm>
            <a:off x="2133600" y="1581887"/>
            <a:ext cx="5439512" cy="2209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 schematic&#10;&#10;Description automatically generated">
            <a:extLst>
              <a:ext uri="{FF2B5EF4-FFF2-40B4-BE49-F238E27FC236}">
                <a16:creationId xmlns:a16="http://schemas.microsoft.com/office/drawing/2014/main" id="{063D62C5-D206-06AF-66C5-EE13D9F5F17D}"/>
              </a:ext>
            </a:extLst>
          </p:cNvPr>
          <p:cNvPicPr>
            <a:picLocks noChangeAspect="1"/>
          </p:cNvPicPr>
          <p:nvPr/>
        </p:nvPicPr>
        <p:blipFill rotWithShape="1">
          <a:blip r:embed="rId3"/>
          <a:srcRect l="5315" t="49231" r="32227"/>
          <a:stretch/>
        </p:blipFill>
        <p:spPr>
          <a:xfrm>
            <a:off x="2137528" y="4495799"/>
            <a:ext cx="5029200" cy="2206963"/>
          </a:xfrm>
          <a:prstGeom prst="rect">
            <a:avLst/>
          </a:prstGeom>
        </p:spPr>
      </p:pic>
      <p:sp>
        <p:nvSpPr>
          <p:cNvPr id="5" name="Rectangle 4">
            <a:extLst>
              <a:ext uri="{FF2B5EF4-FFF2-40B4-BE49-F238E27FC236}">
                <a16:creationId xmlns:a16="http://schemas.microsoft.com/office/drawing/2014/main" id="{7CE65F5B-E959-4E16-1A05-EF3802E35B61}"/>
              </a:ext>
            </a:extLst>
          </p:cNvPr>
          <p:cNvSpPr/>
          <p:nvPr/>
        </p:nvSpPr>
        <p:spPr>
          <a:xfrm>
            <a:off x="7162800" y="3429000"/>
            <a:ext cx="1570888" cy="1066799"/>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These are isomers</a:t>
            </a:r>
          </a:p>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5</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endParaRPr lang="en-US"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97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2295424"/>
              </p:ext>
            </p:extLst>
          </p:nvPr>
        </p:nvGraphicFramePr>
        <p:xfrm>
          <a:off x="0" y="0"/>
          <a:ext cx="9144000" cy="6858001"/>
        </p:xfrm>
        <a:graphic>
          <a:graphicData uri="http://schemas.openxmlformats.org/drawingml/2006/table">
            <a:tbl>
              <a:tblPr firstRow="1" bandRow="1">
                <a:tableStyleId>{5C22544A-7EE6-4342-B048-85BDC9FD1C3A}</a:tableStyleId>
              </a:tblPr>
              <a:tblGrid>
                <a:gridCol w="721894">
                  <a:extLst>
                    <a:ext uri="{9D8B030D-6E8A-4147-A177-3AD203B41FA5}">
                      <a16:colId xmlns:a16="http://schemas.microsoft.com/office/drawing/2014/main" val="20000"/>
                    </a:ext>
                  </a:extLst>
                </a:gridCol>
                <a:gridCol w="8422106">
                  <a:extLst>
                    <a:ext uri="{9D8B030D-6E8A-4147-A177-3AD203B41FA5}">
                      <a16:colId xmlns:a16="http://schemas.microsoft.com/office/drawing/2014/main" val="20001"/>
                    </a:ext>
                  </a:extLst>
                </a:gridCol>
              </a:tblGrid>
              <a:tr h="888271">
                <a:tc>
                  <a:txBody>
                    <a:bodyPr/>
                    <a:lstStyle/>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Draw these molecules</a:t>
                      </a:r>
                      <a:r>
                        <a:rPr lang="en-US" sz="1800" b="0" baseline="0" dirty="0">
                          <a:solidFill>
                            <a:schemeClr val="tx1"/>
                          </a:solidFill>
                          <a:latin typeface="Times New Roman" panose="02020603050405020304" pitchFamily="18" charset="0"/>
                          <a:cs typeface="Times New Roman" panose="02020603050405020304" pitchFamily="18" charset="0"/>
                        </a:rPr>
                        <a:t> </a:t>
                      </a:r>
                      <a:r>
                        <a:rPr lang="en-US" sz="1800" b="0" dirty="0">
                          <a:solidFill>
                            <a:schemeClr val="tx1"/>
                          </a:solidFill>
                          <a:latin typeface="Times New Roman" panose="02020603050405020304" pitchFamily="18" charset="0"/>
                          <a:cs typeface="Times New Roman" panose="02020603050405020304" pitchFamily="18" charset="0"/>
                        </a:rPr>
                        <a:t>next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1-hexene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3-hexene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930181"/>
                  </a:ext>
                </a:extLst>
              </a:tr>
            </a:tbl>
          </a:graphicData>
        </a:graphic>
      </p:graphicFrame>
    </p:spTree>
    <p:extLst>
      <p:ext uri="{BB962C8B-B14F-4D97-AF65-F5344CB8AC3E}">
        <p14:creationId xmlns:p14="http://schemas.microsoft.com/office/powerpoint/2010/main" val="392333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8754690"/>
              </p:ext>
            </p:extLst>
          </p:nvPr>
        </p:nvGraphicFramePr>
        <p:xfrm>
          <a:off x="0" y="0"/>
          <a:ext cx="9144000" cy="6858001"/>
        </p:xfrm>
        <a:graphic>
          <a:graphicData uri="http://schemas.openxmlformats.org/drawingml/2006/table">
            <a:tbl>
              <a:tblPr firstRow="1" bandRow="1">
                <a:tableStyleId>{5C22544A-7EE6-4342-B048-85BDC9FD1C3A}</a:tableStyleId>
              </a:tblPr>
              <a:tblGrid>
                <a:gridCol w="721894">
                  <a:extLst>
                    <a:ext uri="{9D8B030D-6E8A-4147-A177-3AD203B41FA5}">
                      <a16:colId xmlns:a16="http://schemas.microsoft.com/office/drawing/2014/main" val="20000"/>
                    </a:ext>
                  </a:extLst>
                </a:gridCol>
                <a:gridCol w="8422106">
                  <a:extLst>
                    <a:ext uri="{9D8B030D-6E8A-4147-A177-3AD203B41FA5}">
                      <a16:colId xmlns:a16="http://schemas.microsoft.com/office/drawing/2014/main" val="20001"/>
                    </a:ext>
                  </a:extLst>
                </a:gridCol>
              </a:tblGrid>
              <a:tr h="888271">
                <a:tc>
                  <a:txBody>
                    <a:bodyPr/>
                    <a:lstStyle/>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Draw these molecules</a:t>
                      </a:r>
                      <a:r>
                        <a:rPr lang="en-US" sz="1800" b="0" baseline="0" dirty="0">
                          <a:solidFill>
                            <a:schemeClr val="tx1"/>
                          </a:solidFill>
                          <a:latin typeface="Times New Roman" panose="02020603050405020304" pitchFamily="18" charset="0"/>
                          <a:cs typeface="Times New Roman" panose="02020603050405020304" pitchFamily="18" charset="0"/>
                        </a:rPr>
                        <a:t> </a:t>
                      </a:r>
                      <a:r>
                        <a:rPr lang="en-US" sz="1800" b="0" dirty="0">
                          <a:solidFill>
                            <a:schemeClr val="tx1"/>
                          </a:solidFill>
                          <a:latin typeface="Times New Roman" panose="02020603050405020304" pitchFamily="18" charset="0"/>
                          <a:cs typeface="Times New Roman" panose="02020603050405020304" pitchFamily="18" charset="0"/>
                        </a:rPr>
                        <a:t>next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1-hexene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84865">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0" dirty="0">
                          <a:latin typeface="Times New Roman" panose="02020603050405020304" pitchFamily="18" charset="0"/>
                          <a:cs typeface="Times New Roman" panose="02020603050405020304" pitchFamily="18" charset="0"/>
                        </a:rPr>
                        <a:t>3-hexene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3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930181"/>
                  </a:ext>
                </a:extLst>
              </a:tr>
            </a:tbl>
          </a:graphicData>
        </a:graphic>
      </p:graphicFrame>
      <p:pic>
        <p:nvPicPr>
          <p:cNvPr id="4" name="Picture 3" descr="A picture containing text, clock&#10;&#10;Description automatically generated">
            <a:extLst>
              <a:ext uri="{FF2B5EF4-FFF2-40B4-BE49-F238E27FC236}">
                <a16:creationId xmlns:a16="http://schemas.microsoft.com/office/drawing/2014/main" id="{A19DC73F-C998-34DB-BF13-85CC3AE32C2B}"/>
              </a:ext>
            </a:extLst>
          </p:cNvPr>
          <p:cNvPicPr>
            <a:picLocks noChangeAspect="1"/>
          </p:cNvPicPr>
          <p:nvPr/>
        </p:nvPicPr>
        <p:blipFill rotWithShape="1">
          <a:blip r:embed="rId2"/>
          <a:srcRect l="18067" r="16387"/>
          <a:stretch/>
        </p:blipFill>
        <p:spPr>
          <a:xfrm>
            <a:off x="1755620" y="4625748"/>
            <a:ext cx="6187911" cy="2102303"/>
          </a:xfrm>
          <a:prstGeom prst="rect">
            <a:avLst/>
          </a:prstGeom>
        </p:spPr>
      </p:pic>
      <p:pic>
        <p:nvPicPr>
          <p:cNvPr id="6" name="Picture 5" descr="A picture containing antenna, screenshot&#10;&#10;Description automatically generated">
            <a:extLst>
              <a:ext uri="{FF2B5EF4-FFF2-40B4-BE49-F238E27FC236}">
                <a16:creationId xmlns:a16="http://schemas.microsoft.com/office/drawing/2014/main" id="{4D1DDA06-0413-544D-87AE-84D5140CF2E5}"/>
              </a:ext>
            </a:extLst>
          </p:cNvPr>
          <p:cNvPicPr>
            <a:picLocks noChangeAspect="1"/>
          </p:cNvPicPr>
          <p:nvPr/>
        </p:nvPicPr>
        <p:blipFill rotWithShape="1">
          <a:blip r:embed="rId3"/>
          <a:srcRect l="51644" t="-2980" r="-2672" b="71192"/>
          <a:stretch/>
        </p:blipFill>
        <p:spPr>
          <a:xfrm>
            <a:off x="1914427" y="1501433"/>
            <a:ext cx="5315146" cy="2057477"/>
          </a:xfrm>
          <a:prstGeom prst="rect">
            <a:avLst/>
          </a:prstGeom>
        </p:spPr>
      </p:pic>
      <p:sp>
        <p:nvSpPr>
          <p:cNvPr id="7" name="Rectangle 6">
            <a:extLst>
              <a:ext uri="{FF2B5EF4-FFF2-40B4-BE49-F238E27FC236}">
                <a16:creationId xmlns:a16="http://schemas.microsoft.com/office/drawing/2014/main" id="{6CE98A58-6BA3-6F51-3772-0C8F8C69979E}"/>
              </a:ext>
            </a:extLst>
          </p:cNvPr>
          <p:cNvSpPr/>
          <p:nvPr/>
        </p:nvSpPr>
        <p:spPr>
          <a:xfrm>
            <a:off x="7162800" y="3429000"/>
            <a:ext cx="1570888" cy="1066799"/>
          </a:xfrm>
          <a:prstGeom prst="rect">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These are isomers</a:t>
            </a:r>
          </a:p>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6</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12</a:t>
            </a:r>
            <a:endParaRPr lang="en-US"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295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0" y="0"/>
            <a:ext cx="86106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t>Name these (bad boys) big molecules… </a:t>
            </a:r>
          </a:p>
          <a:p>
            <a:pPr eaLnBrk="1" hangingPunct="1">
              <a:spcBef>
                <a:spcPct val="50000"/>
              </a:spcBef>
              <a:buFontTx/>
              <a:buNone/>
            </a:pPr>
            <a:r>
              <a:rPr lang="en-US" altLang="en-US" sz="2800" dirty="0"/>
              <a:t>          </a:t>
            </a:r>
            <a:endParaRPr lang="en-US" altLang="en-US" sz="3600" dirty="0"/>
          </a:p>
          <a:p>
            <a:pPr eaLnBrk="1" hangingPunct="1">
              <a:spcBef>
                <a:spcPct val="50000"/>
              </a:spcBef>
              <a:buFontTx/>
              <a:buNone/>
            </a:pPr>
            <a:r>
              <a:rPr lang="en-US" altLang="en-US" sz="3600" dirty="0">
                <a:solidFill>
                  <a:srgbClr val="3333FF"/>
                </a:solidFill>
              </a:rPr>
              <a:t>39</a:t>
            </a:r>
          </a:p>
          <a:p>
            <a:pPr eaLnBrk="1" hangingPunct="1">
              <a:spcBef>
                <a:spcPct val="50000"/>
              </a:spcBef>
              <a:buFontTx/>
              <a:buNone/>
            </a:pPr>
            <a:endParaRPr lang="en-US" altLang="en-US" sz="3600" dirty="0"/>
          </a:p>
          <a:p>
            <a:pPr eaLnBrk="1" hangingPunct="1">
              <a:spcBef>
                <a:spcPct val="50000"/>
              </a:spcBef>
              <a:buFontTx/>
              <a:buNone/>
            </a:pPr>
            <a:r>
              <a:rPr lang="en-US" altLang="en-US" sz="3600" dirty="0"/>
              <a:t>40</a:t>
            </a:r>
          </a:p>
          <a:p>
            <a:pPr eaLnBrk="1" hangingPunct="1">
              <a:spcBef>
                <a:spcPct val="50000"/>
              </a:spcBef>
              <a:buFontTx/>
              <a:buNone/>
            </a:pPr>
            <a:endParaRPr lang="en-US" altLang="en-US" sz="3600" dirty="0"/>
          </a:p>
          <a:p>
            <a:pPr eaLnBrk="1" hangingPunct="1">
              <a:spcBef>
                <a:spcPct val="50000"/>
              </a:spcBef>
              <a:buFontTx/>
              <a:buNone/>
            </a:pPr>
            <a:endParaRPr lang="en-US" altLang="en-US" sz="3600" dirty="0"/>
          </a:p>
          <a:p>
            <a:pPr eaLnBrk="1" hangingPunct="1">
              <a:spcBef>
                <a:spcPct val="50000"/>
              </a:spcBef>
              <a:buFontTx/>
              <a:buNone/>
            </a:pPr>
            <a:r>
              <a:rPr lang="en-US" altLang="en-US" sz="3600" dirty="0">
                <a:solidFill>
                  <a:srgbClr val="FF0000"/>
                </a:solidFill>
              </a:rPr>
              <a:t>41</a:t>
            </a:r>
          </a:p>
        </p:txBody>
      </p:sp>
      <p:pic>
        <p:nvPicPr>
          <p:cNvPr id="34" name="Picture 10" descr="ch5pb5a">
            <a:extLst>
              <a:ext uri="{FF2B5EF4-FFF2-40B4-BE49-F238E27FC236}">
                <a16:creationId xmlns:a16="http://schemas.microsoft.com/office/drawing/2014/main" id="{D29C381D-EFE2-4E38-9540-E8D9373A5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9132"/>
          <a:stretch>
            <a:fillRect/>
          </a:stretch>
        </p:blipFill>
        <p:spPr bwMode="auto">
          <a:xfrm>
            <a:off x="1258490" y="2723822"/>
            <a:ext cx="4955381" cy="204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3FA88A3-2DA8-33D5-03EC-7B62A4006F70}"/>
              </a:ext>
            </a:extLst>
          </p:cNvPr>
          <p:cNvGrpSpPr/>
          <p:nvPr/>
        </p:nvGrpSpPr>
        <p:grpSpPr>
          <a:xfrm>
            <a:off x="1676400" y="925634"/>
            <a:ext cx="6403181" cy="1798188"/>
            <a:chOff x="2740819" y="1227139"/>
            <a:chExt cx="6403181" cy="1798188"/>
          </a:xfrm>
        </p:grpSpPr>
        <p:pic>
          <p:nvPicPr>
            <p:cNvPr id="1030" name="Picture 6" descr="Image result for butane">
              <a:extLst>
                <a:ext uri="{FF2B5EF4-FFF2-40B4-BE49-F238E27FC236}">
                  <a16:creationId xmlns:a16="http://schemas.microsoft.com/office/drawing/2014/main" id="{2A8E2892-C2EA-4AC1-A61D-5F03F8B0B5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3" r="1"/>
            <a:stretch/>
          </p:blipFill>
          <p:spPr bwMode="auto">
            <a:xfrm>
              <a:off x="5791200" y="1227139"/>
              <a:ext cx="3352800" cy="17981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butane">
              <a:extLst>
                <a:ext uri="{FF2B5EF4-FFF2-40B4-BE49-F238E27FC236}">
                  <a16:creationId xmlns:a16="http://schemas.microsoft.com/office/drawing/2014/main" id="{0D2CC452-51C6-4103-865D-43B3656D9B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7"/>
            <a:stretch/>
          </p:blipFill>
          <p:spPr bwMode="auto">
            <a:xfrm>
              <a:off x="2740819" y="1227139"/>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2C7412-3F8F-4AAE-AFAB-C4B0B8B549DC}"/>
                </a:ext>
              </a:extLst>
            </p:cNvPr>
            <p:cNvSpPr txBox="1"/>
            <p:nvPr/>
          </p:nvSpPr>
          <p:spPr>
            <a:xfrm>
              <a:off x="4038600" y="2286000"/>
              <a:ext cx="1219200" cy="739327"/>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D511444-B273-4739-9973-70511E975A0E}"/>
                </a:ext>
              </a:extLst>
            </p:cNvPr>
            <p:cNvSpPr txBox="1"/>
            <p:nvPr/>
          </p:nvSpPr>
          <p:spPr>
            <a:xfrm>
              <a:off x="4419600" y="1752600"/>
              <a:ext cx="381000" cy="707886"/>
            </a:xfrm>
            <a:prstGeom prst="rect">
              <a:avLst/>
            </a:prstGeom>
            <a:solidFill>
              <a:schemeClr val="bg1"/>
            </a:solidFill>
          </p:spPr>
          <p:txBody>
            <a:bodyPr wrap="square" rtlCol="0">
              <a:spAutoFit/>
            </a:bodyPr>
            <a:lstStyle/>
            <a:p>
              <a:pPr algn="ctr"/>
              <a:r>
                <a:rPr lang="en-US" sz="4000" dirty="0"/>
                <a:t>=</a:t>
              </a:r>
            </a:p>
          </p:txBody>
        </p:sp>
      </p:grpSp>
      <p:pic>
        <p:nvPicPr>
          <p:cNvPr id="8196" name="Picture 4" descr="Naming and Drawing Alkenes Worksheet and Key">
            <a:extLst>
              <a:ext uri="{FF2B5EF4-FFF2-40B4-BE49-F238E27FC236}">
                <a16:creationId xmlns:a16="http://schemas.microsoft.com/office/drawing/2014/main" id="{F84DF4F5-2CF1-7B6D-A998-17E7F208C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43717"/>
            <a:ext cx="4115622" cy="1814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0" y="0"/>
            <a:ext cx="86106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t>Name these (bad boys) big molecules… </a:t>
            </a:r>
          </a:p>
          <a:p>
            <a:pPr eaLnBrk="1" hangingPunct="1">
              <a:spcBef>
                <a:spcPct val="50000"/>
              </a:spcBef>
              <a:buFontTx/>
              <a:buNone/>
            </a:pPr>
            <a:r>
              <a:rPr lang="en-US" altLang="en-US" sz="2800" dirty="0"/>
              <a:t>          </a:t>
            </a:r>
            <a:endParaRPr lang="en-US" altLang="en-US" sz="3600" dirty="0"/>
          </a:p>
          <a:p>
            <a:pPr eaLnBrk="1" hangingPunct="1">
              <a:spcBef>
                <a:spcPct val="50000"/>
              </a:spcBef>
              <a:buFontTx/>
              <a:buNone/>
            </a:pPr>
            <a:r>
              <a:rPr lang="en-US" altLang="en-US" sz="3600" dirty="0">
                <a:solidFill>
                  <a:srgbClr val="3333FF"/>
                </a:solidFill>
              </a:rPr>
              <a:t>39</a:t>
            </a:r>
          </a:p>
          <a:p>
            <a:pPr eaLnBrk="1" hangingPunct="1">
              <a:spcBef>
                <a:spcPct val="50000"/>
              </a:spcBef>
              <a:buFontTx/>
              <a:buNone/>
            </a:pPr>
            <a:endParaRPr lang="en-US" altLang="en-US" sz="3600" dirty="0"/>
          </a:p>
          <a:p>
            <a:pPr eaLnBrk="1" hangingPunct="1">
              <a:spcBef>
                <a:spcPct val="50000"/>
              </a:spcBef>
              <a:buFontTx/>
              <a:buNone/>
            </a:pPr>
            <a:r>
              <a:rPr lang="en-US" altLang="en-US" sz="3600" dirty="0"/>
              <a:t>40</a:t>
            </a:r>
          </a:p>
          <a:p>
            <a:pPr eaLnBrk="1" hangingPunct="1">
              <a:spcBef>
                <a:spcPct val="50000"/>
              </a:spcBef>
              <a:buFontTx/>
              <a:buNone/>
            </a:pPr>
            <a:endParaRPr lang="en-US" altLang="en-US" sz="3600" dirty="0"/>
          </a:p>
          <a:p>
            <a:pPr eaLnBrk="1" hangingPunct="1">
              <a:spcBef>
                <a:spcPct val="50000"/>
              </a:spcBef>
              <a:buFontTx/>
              <a:buNone/>
            </a:pPr>
            <a:endParaRPr lang="en-US" altLang="en-US" sz="3600" dirty="0"/>
          </a:p>
          <a:p>
            <a:pPr eaLnBrk="1" hangingPunct="1">
              <a:spcBef>
                <a:spcPct val="50000"/>
              </a:spcBef>
              <a:buFontTx/>
              <a:buNone/>
            </a:pPr>
            <a:r>
              <a:rPr lang="en-US" altLang="en-US" sz="3600" dirty="0">
                <a:solidFill>
                  <a:srgbClr val="FF0000"/>
                </a:solidFill>
              </a:rPr>
              <a:t>41</a:t>
            </a:r>
          </a:p>
        </p:txBody>
      </p:sp>
      <p:pic>
        <p:nvPicPr>
          <p:cNvPr id="34" name="Picture 10" descr="ch5pb5a">
            <a:extLst>
              <a:ext uri="{FF2B5EF4-FFF2-40B4-BE49-F238E27FC236}">
                <a16:creationId xmlns:a16="http://schemas.microsoft.com/office/drawing/2014/main" id="{D29C381D-EFE2-4E38-9540-E8D9373A5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9132"/>
          <a:stretch>
            <a:fillRect/>
          </a:stretch>
        </p:blipFill>
        <p:spPr bwMode="auto">
          <a:xfrm>
            <a:off x="1258490" y="2723822"/>
            <a:ext cx="4955381" cy="204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3FA88A3-2DA8-33D5-03EC-7B62A4006F70}"/>
              </a:ext>
            </a:extLst>
          </p:cNvPr>
          <p:cNvGrpSpPr/>
          <p:nvPr/>
        </p:nvGrpSpPr>
        <p:grpSpPr>
          <a:xfrm>
            <a:off x="1676400" y="925634"/>
            <a:ext cx="6403181" cy="1798188"/>
            <a:chOff x="2740819" y="1227139"/>
            <a:chExt cx="6403181" cy="1798188"/>
          </a:xfrm>
        </p:grpSpPr>
        <p:pic>
          <p:nvPicPr>
            <p:cNvPr id="1030" name="Picture 6" descr="Image result for butane">
              <a:extLst>
                <a:ext uri="{FF2B5EF4-FFF2-40B4-BE49-F238E27FC236}">
                  <a16:creationId xmlns:a16="http://schemas.microsoft.com/office/drawing/2014/main" id="{2A8E2892-C2EA-4AC1-A61D-5F03F8B0B5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3" r="1"/>
            <a:stretch/>
          </p:blipFill>
          <p:spPr bwMode="auto">
            <a:xfrm>
              <a:off x="5791200" y="1227139"/>
              <a:ext cx="3352800" cy="17981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butane">
              <a:extLst>
                <a:ext uri="{FF2B5EF4-FFF2-40B4-BE49-F238E27FC236}">
                  <a16:creationId xmlns:a16="http://schemas.microsoft.com/office/drawing/2014/main" id="{0D2CC452-51C6-4103-865D-43B3656D9B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7"/>
            <a:stretch/>
          </p:blipFill>
          <p:spPr bwMode="auto">
            <a:xfrm>
              <a:off x="2740819" y="1227139"/>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2C7412-3F8F-4AAE-AFAB-C4B0B8B549DC}"/>
                </a:ext>
              </a:extLst>
            </p:cNvPr>
            <p:cNvSpPr txBox="1"/>
            <p:nvPr/>
          </p:nvSpPr>
          <p:spPr>
            <a:xfrm>
              <a:off x="4038600" y="2286000"/>
              <a:ext cx="1219200" cy="739327"/>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D511444-B273-4739-9973-70511E975A0E}"/>
                </a:ext>
              </a:extLst>
            </p:cNvPr>
            <p:cNvSpPr txBox="1"/>
            <p:nvPr/>
          </p:nvSpPr>
          <p:spPr>
            <a:xfrm>
              <a:off x="4419600" y="1752600"/>
              <a:ext cx="381000" cy="707886"/>
            </a:xfrm>
            <a:prstGeom prst="rect">
              <a:avLst/>
            </a:prstGeom>
            <a:solidFill>
              <a:schemeClr val="bg1"/>
            </a:solidFill>
          </p:spPr>
          <p:txBody>
            <a:bodyPr wrap="square" rtlCol="0">
              <a:spAutoFit/>
            </a:bodyPr>
            <a:lstStyle/>
            <a:p>
              <a:pPr algn="ctr"/>
              <a:r>
                <a:rPr lang="en-US" sz="4000" dirty="0"/>
                <a:t>=</a:t>
              </a:r>
            </a:p>
          </p:txBody>
        </p:sp>
      </p:grpSp>
      <p:sp>
        <p:nvSpPr>
          <p:cNvPr id="3" name="TextBox 2">
            <a:extLst>
              <a:ext uri="{FF2B5EF4-FFF2-40B4-BE49-F238E27FC236}">
                <a16:creationId xmlns:a16="http://schemas.microsoft.com/office/drawing/2014/main" id="{3E74A610-0868-8E6B-14D2-4A580BE8B218}"/>
              </a:ext>
            </a:extLst>
          </p:cNvPr>
          <p:cNvSpPr txBox="1"/>
          <p:nvPr/>
        </p:nvSpPr>
        <p:spPr>
          <a:xfrm>
            <a:off x="6239770" y="4033385"/>
            <a:ext cx="2904230" cy="2862322"/>
          </a:xfrm>
          <a:prstGeom prst="rect">
            <a:avLst/>
          </a:prstGeom>
          <a:solidFill>
            <a:srgbClr val="FFFF00"/>
          </a:solidFill>
        </p:spPr>
        <p:txBody>
          <a:bodyPr wrap="square" rtlCol="0">
            <a:spAutoFit/>
          </a:bodyPr>
          <a:lstStyle/>
          <a:p>
            <a:pPr marL="514350" indent="-514350">
              <a:buAutoNum type="arabicPeriod" startAt="39"/>
            </a:pPr>
            <a:r>
              <a:rPr lang="en-US" sz="3600" dirty="0">
                <a:solidFill>
                  <a:srgbClr val="3333FF"/>
                </a:solidFill>
                <a:latin typeface="Times New Roman" panose="02020603050405020304" pitchFamily="18" charset="0"/>
                <a:cs typeface="Times New Roman" panose="02020603050405020304" pitchFamily="18" charset="0"/>
              </a:rPr>
              <a:t>  2-octene</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514350" indent="-514350">
              <a:buAutoNum type="arabicPeriod" startAt="39"/>
            </a:pPr>
            <a:r>
              <a:rPr lang="en-US" sz="3600" dirty="0">
                <a:latin typeface="Times New Roman" panose="02020603050405020304" pitchFamily="18" charset="0"/>
                <a:cs typeface="Times New Roman" panose="02020603050405020304" pitchFamily="18" charset="0"/>
              </a:rPr>
              <a:t>  3-heptene</a:t>
            </a:r>
            <a:br>
              <a:rPr lang="en-US" sz="3600" dirty="0">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startAt="39"/>
            </a:pPr>
            <a:r>
              <a:rPr lang="en-US" sz="3600" dirty="0">
                <a:solidFill>
                  <a:srgbClr val="FF0000"/>
                </a:solidFill>
                <a:latin typeface="Times New Roman" panose="02020603050405020304" pitchFamily="18" charset="0"/>
                <a:cs typeface="Times New Roman" panose="02020603050405020304" pitchFamily="18" charset="0"/>
              </a:rPr>
              <a:t>  2-pentene</a:t>
            </a:r>
          </a:p>
        </p:txBody>
      </p:sp>
      <p:pic>
        <p:nvPicPr>
          <p:cNvPr id="4" name="Picture 4" descr="Naming and Drawing Alkenes Worksheet and Key">
            <a:extLst>
              <a:ext uri="{FF2B5EF4-FFF2-40B4-BE49-F238E27FC236}">
                <a16:creationId xmlns:a16="http://schemas.microsoft.com/office/drawing/2014/main" id="{2BAAA3B9-2EEF-4038-0516-D314BA09E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43717"/>
            <a:ext cx="4115622" cy="18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58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B10459-D086-409D-A131-90BA02FEB1F4}"/>
              </a:ext>
            </a:extLst>
          </p:cNvPr>
          <p:cNvSpPr txBox="1"/>
          <p:nvPr/>
        </p:nvSpPr>
        <p:spPr>
          <a:xfrm>
            <a:off x="0" y="0"/>
            <a:ext cx="9144000" cy="4278094"/>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42.  Draw the condensed structural formulas for 3-hexene  </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2800" dirty="0">
                <a:solidFill>
                  <a:srgbClr val="3333FF"/>
                </a:solidFill>
                <a:latin typeface="Times New Roman" panose="02020603050405020304" pitchFamily="18" charset="0"/>
                <a:cs typeface="Times New Roman" panose="02020603050405020304" pitchFamily="18" charset="0"/>
              </a:rPr>
              <a:t>43. Draw the condensed structural formulas for 2-octene</a:t>
            </a:r>
          </a:p>
        </p:txBody>
      </p:sp>
      <p:pic>
        <p:nvPicPr>
          <p:cNvPr id="3" name="Picture 8" descr="HEXENE">
            <a:extLst>
              <a:ext uri="{FF2B5EF4-FFF2-40B4-BE49-F238E27FC236}">
                <a16:creationId xmlns:a16="http://schemas.microsoft.com/office/drawing/2014/main" id="{C7701240-7046-4547-BE60-97DBB7872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73365"/>
            <a:ext cx="5718048" cy="264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B7DB4750-3118-556E-52C0-8AF7FBA604C3}"/>
              </a:ext>
            </a:extLst>
          </p:cNvPr>
          <p:cNvGrpSpPr/>
          <p:nvPr/>
        </p:nvGrpSpPr>
        <p:grpSpPr>
          <a:xfrm>
            <a:off x="914400" y="4648200"/>
            <a:ext cx="6403181" cy="1798188"/>
            <a:chOff x="2131219" y="5059812"/>
            <a:chExt cx="6403181" cy="1798188"/>
          </a:xfrm>
        </p:grpSpPr>
        <p:pic>
          <p:nvPicPr>
            <p:cNvPr id="4" name="Picture 6" descr="Image result for butane">
              <a:extLst>
                <a:ext uri="{FF2B5EF4-FFF2-40B4-BE49-F238E27FC236}">
                  <a16:creationId xmlns:a16="http://schemas.microsoft.com/office/drawing/2014/main" id="{51B7D909-8BCF-45DC-97A5-5BA8AEC589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3" r="1"/>
            <a:stretch/>
          </p:blipFill>
          <p:spPr bwMode="auto">
            <a:xfrm>
              <a:off x="5181600" y="5059812"/>
              <a:ext cx="3352800" cy="1798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butane">
              <a:extLst>
                <a:ext uri="{FF2B5EF4-FFF2-40B4-BE49-F238E27FC236}">
                  <a16:creationId xmlns:a16="http://schemas.microsoft.com/office/drawing/2014/main" id="{609C855E-8B10-483B-B2DD-3C47AB2503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7"/>
            <a:stretch/>
          </p:blipFill>
          <p:spPr bwMode="auto">
            <a:xfrm>
              <a:off x="2131219" y="5059812"/>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235F0A-BD16-48A9-865E-948470D0EFCC}"/>
                </a:ext>
              </a:extLst>
            </p:cNvPr>
            <p:cNvSpPr txBox="1"/>
            <p:nvPr/>
          </p:nvSpPr>
          <p:spPr>
            <a:xfrm>
              <a:off x="3429000" y="6118673"/>
              <a:ext cx="1219200" cy="739327"/>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A7B2308-2CCD-421E-8D31-1105AFA7FF0F}"/>
                </a:ext>
              </a:extLst>
            </p:cNvPr>
            <p:cNvSpPr txBox="1"/>
            <p:nvPr/>
          </p:nvSpPr>
          <p:spPr>
            <a:xfrm>
              <a:off x="3810000" y="5585273"/>
              <a:ext cx="381000" cy="707886"/>
            </a:xfrm>
            <a:prstGeom prst="rect">
              <a:avLst/>
            </a:prstGeom>
            <a:solidFill>
              <a:schemeClr val="bg1"/>
            </a:solidFill>
          </p:spPr>
          <p:txBody>
            <a:bodyPr wrap="square" rtlCol="0">
              <a:spAutoFit/>
            </a:bodyPr>
            <a:lstStyle/>
            <a:p>
              <a:pPr algn="ctr"/>
              <a:r>
                <a:rPr lang="en-US" sz="4000" dirty="0"/>
                <a:t>=</a:t>
              </a:r>
            </a:p>
          </p:txBody>
        </p:sp>
      </p:grpSp>
    </p:spTree>
    <p:extLst>
      <p:ext uri="{BB962C8B-B14F-4D97-AF65-F5344CB8AC3E}">
        <p14:creationId xmlns:p14="http://schemas.microsoft.com/office/powerpoint/2010/main" val="231706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B10459-D086-409D-A131-90BA02FEB1F4}"/>
              </a:ext>
            </a:extLst>
          </p:cNvPr>
          <p:cNvSpPr txBox="1"/>
          <p:nvPr/>
        </p:nvSpPr>
        <p:spPr>
          <a:xfrm>
            <a:off x="0" y="0"/>
            <a:ext cx="9144000" cy="458587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42.  CH</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CH</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CHCHCH</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CH</a:t>
            </a:r>
            <a:r>
              <a:rPr lang="en-US" sz="2800" baseline="-25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or        CH</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CH</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(CH)</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CH</a:t>
            </a:r>
            <a:r>
              <a:rPr lang="en-US" sz="2800" baseline="-25000"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CH</a:t>
            </a:r>
            <a:r>
              <a:rPr lang="en-US" sz="2000" baseline="-25000" dirty="0">
                <a:solidFill>
                  <a:srgbClr val="FF0000"/>
                </a:solidFill>
                <a:latin typeface="Times New Roman" panose="02020603050405020304" pitchFamily="18" charset="0"/>
                <a:cs typeface="Times New Roman" panose="02020603050405020304" pitchFamily="18" charset="0"/>
              </a:rPr>
              <a:t>3</a:t>
            </a:r>
            <a:endParaRPr lang="en-US" sz="20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2800" dirty="0">
                <a:solidFill>
                  <a:srgbClr val="3333FF"/>
                </a:solidFill>
                <a:latin typeface="Times New Roman" panose="02020603050405020304" pitchFamily="18" charset="0"/>
                <a:cs typeface="Times New Roman" panose="02020603050405020304" pitchFamily="18" charset="0"/>
              </a:rPr>
              <a:t>43. CH</a:t>
            </a:r>
            <a:r>
              <a:rPr lang="en-US" sz="2800" baseline="-25000" dirty="0">
                <a:solidFill>
                  <a:srgbClr val="3333FF"/>
                </a:solidFill>
                <a:latin typeface="Times New Roman" panose="02020603050405020304" pitchFamily="18" charset="0"/>
                <a:cs typeface="Times New Roman" panose="02020603050405020304" pitchFamily="18" charset="0"/>
              </a:rPr>
              <a:t>3</a:t>
            </a:r>
            <a:r>
              <a:rPr lang="en-US" sz="2800" dirty="0">
                <a:solidFill>
                  <a:srgbClr val="3333FF"/>
                </a:solidFill>
                <a:latin typeface="Times New Roman" panose="02020603050405020304" pitchFamily="18" charset="0"/>
                <a:cs typeface="Times New Roman" panose="02020603050405020304" pitchFamily="18" charset="0"/>
              </a:rPr>
              <a:t>CHCHCH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3    </a:t>
            </a:r>
            <a:r>
              <a:rPr lang="en-US" sz="2800" dirty="0">
                <a:solidFill>
                  <a:srgbClr val="3333FF"/>
                </a:solidFill>
                <a:latin typeface="Times New Roman" panose="02020603050405020304" pitchFamily="18" charset="0"/>
                <a:cs typeface="Times New Roman" panose="02020603050405020304" pitchFamily="18" charset="0"/>
              </a:rPr>
              <a:t>or  CH</a:t>
            </a:r>
            <a:r>
              <a:rPr lang="en-US" sz="2800" baseline="-25000" dirty="0">
                <a:solidFill>
                  <a:srgbClr val="3333FF"/>
                </a:solidFill>
                <a:latin typeface="Times New Roman" panose="02020603050405020304" pitchFamily="18" charset="0"/>
                <a:cs typeface="Times New Roman" panose="02020603050405020304" pitchFamily="18" charset="0"/>
              </a:rPr>
              <a:t>3</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2</a:t>
            </a:r>
            <a:r>
              <a:rPr lang="en-US" sz="2800" dirty="0">
                <a:solidFill>
                  <a:srgbClr val="3333FF"/>
                </a:solidFill>
                <a:latin typeface="Times New Roman" panose="02020603050405020304" pitchFamily="18" charset="0"/>
                <a:cs typeface="Times New Roman" panose="02020603050405020304" pitchFamily="18" charset="0"/>
              </a:rPr>
              <a:t>)</a:t>
            </a:r>
            <a:r>
              <a:rPr lang="en-US" sz="2800" baseline="-25000" dirty="0">
                <a:solidFill>
                  <a:srgbClr val="3333FF"/>
                </a:solidFill>
                <a:latin typeface="Times New Roman" panose="02020603050405020304" pitchFamily="18" charset="0"/>
                <a:cs typeface="Times New Roman" panose="02020603050405020304" pitchFamily="18" charset="0"/>
              </a:rPr>
              <a:t>4</a:t>
            </a:r>
            <a:r>
              <a:rPr lang="en-US" sz="2800" dirty="0">
                <a:solidFill>
                  <a:srgbClr val="3333FF"/>
                </a:solidFill>
                <a:latin typeface="Times New Roman" panose="02020603050405020304" pitchFamily="18" charset="0"/>
                <a:cs typeface="Times New Roman" panose="02020603050405020304" pitchFamily="18" charset="0"/>
              </a:rPr>
              <a:t>CH</a:t>
            </a:r>
            <a:r>
              <a:rPr lang="en-US" sz="2800" baseline="-25000" dirty="0">
                <a:solidFill>
                  <a:srgbClr val="3333FF"/>
                </a:solidFill>
                <a:latin typeface="Times New Roman" panose="02020603050405020304" pitchFamily="18" charset="0"/>
                <a:cs typeface="Times New Roman" panose="02020603050405020304" pitchFamily="18" charset="0"/>
              </a:rPr>
              <a:t>3</a:t>
            </a:r>
          </a:p>
          <a:p>
            <a:endParaRPr lang="en-US" sz="2800" dirty="0">
              <a:solidFill>
                <a:srgbClr val="3333FF"/>
              </a:solidFill>
              <a:latin typeface="Times New Roman" panose="02020603050405020304" pitchFamily="18" charset="0"/>
              <a:cs typeface="Times New Roman" panose="02020603050405020304" pitchFamily="18" charset="0"/>
            </a:endParaRPr>
          </a:p>
        </p:txBody>
      </p:sp>
      <p:pic>
        <p:nvPicPr>
          <p:cNvPr id="3" name="Picture 8" descr="HEXENE">
            <a:extLst>
              <a:ext uri="{FF2B5EF4-FFF2-40B4-BE49-F238E27FC236}">
                <a16:creationId xmlns:a16="http://schemas.microsoft.com/office/drawing/2014/main" id="{C7701240-7046-4547-BE60-97DBB7872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73365"/>
            <a:ext cx="5718048" cy="264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DD278BB1-E145-A9E2-CECE-66EF5F7E9E2A}"/>
              </a:ext>
            </a:extLst>
          </p:cNvPr>
          <p:cNvGrpSpPr/>
          <p:nvPr/>
        </p:nvGrpSpPr>
        <p:grpSpPr>
          <a:xfrm>
            <a:off x="914400" y="4648200"/>
            <a:ext cx="6403181" cy="1798188"/>
            <a:chOff x="2131219" y="5059812"/>
            <a:chExt cx="6403181" cy="1798188"/>
          </a:xfrm>
        </p:grpSpPr>
        <p:pic>
          <p:nvPicPr>
            <p:cNvPr id="10" name="Picture 6" descr="Image result for butane">
              <a:extLst>
                <a:ext uri="{FF2B5EF4-FFF2-40B4-BE49-F238E27FC236}">
                  <a16:creationId xmlns:a16="http://schemas.microsoft.com/office/drawing/2014/main" id="{E7156F95-9E31-D19B-B09E-73523D3DCF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3" r="1"/>
            <a:stretch/>
          </p:blipFill>
          <p:spPr bwMode="auto">
            <a:xfrm>
              <a:off x="5181600" y="5059812"/>
              <a:ext cx="3352800" cy="1798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butane">
              <a:extLst>
                <a:ext uri="{FF2B5EF4-FFF2-40B4-BE49-F238E27FC236}">
                  <a16:creationId xmlns:a16="http://schemas.microsoft.com/office/drawing/2014/main" id="{856A460E-C633-3D2D-EE1B-B4A966FBA0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7"/>
            <a:stretch/>
          </p:blipFill>
          <p:spPr bwMode="auto">
            <a:xfrm>
              <a:off x="2131219" y="5059812"/>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C8D5EAF-3F1A-CB1C-F7F0-0BBC34430C22}"/>
                </a:ext>
              </a:extLst>
            </p:cNvPr>
            <p:cNvSpPr txBox="1"/>
            <p:nvPr/>
          </p:nvSpPr>
          <p:spPr>
            <a:xfrm>
              <a:off x="3429000" y="6118673"/>
              <a:ext cx="1219200" cy="739327"/>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43D5FA8B-0120-2C06-8D0F-511C4513214A}"/>
                </a:ext>
              </a:extLst>
            </p:cNvPr>
            <p:cNvSpPr txBox="1"/>
            <p:nvPr/>
          </p:nvSpPr>
          <p:spPr>
            <a:xfrm>
              <a:off x="3810000" y="5585273"/>
              <a:ext cx="381000" cy="707886"/>
            </a:xfrm>
            <a:prstGeom prst="rect">
              <a:avLst/>
            </a:prstGeom>
            <a:solidFill>
              <a:schemeClr val="bg1"/>
            </a:solidFill>
          </p:spPr>
          <p:txBody>
            <a:bodyPr wrap="square" rtlCol="0">
              <a:spAutoFit/>
            </a:bodyPr>
            <a:lstStyle/>
            <a:p>
              <a:pPr algn="ctr"/>
              <a:r>
                <a:rPr lang="en-US" sz="4000" dirty="0"/>
                <a:t>=</a:t>
              </a:r>
            </a:p>
          </p:txBody>
        </p:sp>
      </p:grpSp>
    </p:spTree>
    <p:extLst>
      <p:ext uri="{BB962C8B-B14F-4D97-AF65-F5344CB8AC3E}">
        <p14:creationId xmlns:p14="http://schemas.microsoft.com/office/powerpoint/2010/main" val="570557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05858" name="Text Box 4"/>
          <p:cNvSpPr txBox="1">
            <a:spLocks noChangeArrowheads="1"/>
          </p:cNvSpPr>
          <p:nvPr/>
        </p:nvSpPr>
        <p:spPr bwMode="auto">
          <a:xfrm>
            <a:off x="0" y="0"/>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44.  The 3rd group of hydrocarbons are the </a:t>
            </a:r>
            <a:r>
              <a:rPr lang="en-US" altLang="en-US" u="sng" dirty="0">
                <a:latin typeface="Times New Roman" panose="02020603050405020304" pitchFamily="18" charset="0"/>
                <a:cs typeface="Times New Roman" panose="02020603050405020304" pitchFamily="18" charset="0"/>
              </a:rPr>
              <a:t>ALKYNES</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That’s a small change in the name.  </a:t>
            </a: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In our class ALKYNES only have </a:t>
            </a:r>
            <a:r>
              <a:rPr lang="en-US" altLang="en-US" b="1" u="sng" dirty="0">
                <a:solidFill>
                  <a:srgbClr val="FF0000"/>
                </a:solidFill>
                <a:latin typeface="Times New Roman" panose="02020603050405020304" pitchFamily="18" charset="0"/>
                <a:cs typeface="Times New Roman" panose="02020603050405020304" pitchFamily="18" charset="0"/>
              </a:rPr>
              <a:t>one</a:t>
            </a:r>
            <a:r>
              <a:rPr lang="en-US" altLang="en-US" dirty="0">
                <a:solidFill>
                  <a:srgbClr val="FF0000"/>
                </a:solidFill>
                <a:latin typeface="Times New Roman" panose="02020603050405020304" pitchFamily="18" charset="0"/>
                <a:cs typeface="Times New Roman" panose="02020603050405020304" pitchFamily="18" charset="0"/>
              </a:rPr>
              <a:t> triple bond.</a:t>
            </a:r>
            <a:br>
              <a:rPr lang="en-US" altLang="en-US" dirty="0">
                <a:solidFill>
                  <a:srgbClr val="FF0000"/>
                </a:solidFill>
                <a:latin typeface="Times New Roman" panose="02020603050405020304" pitchFamily="18" charset="0"/>
                <a:cs typeface="Times New Roman" panose="02020603050405020304" pitchFamily="18" charset="0"/>
              </a:rPr>
            </a:b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Naming and drawing will be just like the alkenes,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the number tells where the triple bond is placed.</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45.  There is no “</a:t>
            </a:r>
            <a:r>
              <a:rPr lang="en-US" altLang="en-US" u="sng" dirty="0" err="1">
                <a:latin typeface="Times New Roman" panose="02020603050405020304" pitchFamily="18" charset="0"/>
                <a:cs typeface="Times New Roman" panose="02020603050405020304" pitchFamily="18" charset="0"/>
              </a:rPr>
              <a:t>methyne</a:t>
            </a:r>
            <a:r>
              <a:rPr lang="en-US" altLang="en-US" dirty="0">
                <a:latin typeface="Times New Roman" panose="02020603050405020304" pitchFamily="18" charset="0"/>
                <a:cs typeface="Times New Roman" panose="02020603050405020304" pitchFamily="18" charset="0"/>
              </a:rPr>
              <a:t>”, you need at least two</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carbon atoms to triple bond together.  </a:t>
            </a:r>
            <a:endParaRPr lang="en-US" altLang="en-US" dirty="0">
              <a:solidFill>
                <a:srgbClr val="FF000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Box 1"/>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5.  Carbon makes 4 bonds because it has a 2-4 electron configuration,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it needs 4e</a:t>
            </a:r>
            <a:r>
              <a:rPr lang="en-US" altLang="en-US" sz="2400" baseline="300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for an octet, for bonding stability.  </a:t>
            </a: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solidFill>
                  <a:srgbClr val="003399"/>
                </a:solidFill>
                <a:latin typeface="Times New Roman" panose="02020603050405020304" pitchFamily="18" charset="0"/>
                <a:cs typeface="Times New Roman" panose="02020603050405020304" pitchFamily="18" charset="0"/>
              </a:rPr>
              <a:t>6.   Carbon atoms make 4 bonds.  They can be:</a:t>
            </a:r>
          </a:p>
          <a:p>
            <a:pPr eaLnBrk="1" hangingPunct="1">
              <a:spcBef>
                <a:spcPct val="0"/>
              </a:spcBef>
              <a:buFontTx/>
              <a:buNone/>
            </a:pPr>
            <a:r>
              <a:rPr lang="en-US" altLang="en-US" sz="2400" dirty="0">
                <a:solidFill>
                  <a:srgbClr val="003399"/>
                </a:solidFill>
                <a:latin typeface="Times New Roman" panose="02020603050405020304" pitchFamily="18" charset="0"/>
                <a:cs typeface="Times New Roman" panose="02020603050405020304" pitchFamily="18" charset="0"/>
              </a:rPr>
              <a:t>	 → 4 single bonds</a:t>
            </a:r>
          </a:p>
          <a:p>
            <a:pPr eaLnBrk="1" hangingPunct="1">
              <a:spcBef>
                <a:spcPct val="0"/>
              </a:spcBef>
              <a:buFontTx/>
              <a:buNone/>
            </a:pPr>
            <a:r>
              <a:rPr lang="en-US" altLang="en-US" sz="2400" dirty="0">
                <a:solidFill>
                  <a:srgbClr val="003399"/>
                </a:solidFill>
                <a:latin typeface="Times New Roman" panose="02020603050405020304" pitchFamily="18" charset="0"/>
                <a:cs typeface="Times New Roman" panose="02020603050405020304" pitchFamily="18" charset="0"/>
              </a:rPr>
              <a:t>	         → 2 single bonds + 1 double bond	</a:t>
            </a:r>
          </a:p>
          <a:p>
            <a:pPr eaLnBrk="1" hangingPunct="1">
              <a:spcBef>
                <a:spcPct val="0"/>
              </a:spcBef>
              <a:buFontTx/>
              <a:buNone/>
            </a:pPr>
            <a:r>
              <a:rPr lang="en-US" altLang="en-US" sz="2400" dirty="0">
                <a:solidFill>
                  <a:srgbClr val="003399"/>
                </a:solidFill>
                <a:latin typeface="Times New Roman" panose="02020603050405020304" pitchFamily="18" charset="0"/>
                <a:cs typeface="Times New Roman" panose="02020603050405020304" pitchFamily="18" charset="0"/>
              </a:rPr>
              <a:t>	                → 2 double bonds</a:t>
            </a:r>
          </a:p>
          <a:p>
            <a:pPr eaLnBrk="1" hangingPunct="1">
              <a:spcBef>
                <a:spcPct val="0"/>
              </a:spcBef>
              <a:buFontTx/>
              <a:buNone/>
            </a:pPr>
            <a:r>
              <a:rPr lang="en-US" altLang="en-US" sz="2400" dirty="0">
                <a:solidFill>
                  <a:srgbClr val="003399"/>
                </a:solidFill>
                <a:latin typeface="Times New Roman" panose="02020603050405020304" pitchFamily="18" charset="0"/>
                <a:cs typeface="Times New Roman" panose="02020603050405020304" pitchFamily="18" charset="0"/>
              </a:rPr>
              <a:t>	                      → 1 single + 1 triple bond</a:t>
            </a: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000" dirty="0">
                <a:latin typeface="Times New Roman" panose="02020603050405020304" pitchFamily="18" charset="0"/>
                <a:cs typeface="Times New Roman" panose="02020603050405020304" pitchFamily="18" charset="0"/>
              </a:rPr>
              <a:t>      </a:t>
            </a:r>
            <a:r>
              <a:rPr lang="en-US" altLang="en-US" sz="4000" dirty="0">
                <a:highlight>
                  <a:srgbClr val="FFFF00"/>
                </a:highlight>
                <a:latin typeface="Times New Roman" panose="02020603050405020304" pitchFamily="18" charset="0"/>
                <a:cs typeface="Times New Roman" panose="02020603050405020304" pitchFamily="18" charset="0"/>
              </a:rPr>
              <a:t> 4 bonds, every time, no matter what. </a:t>
            </a:r>
          </a:p>
          <a:p>
            <a:pPr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7.  Hydrogen atoms have 1 electron and </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solidFill>
                  <a:srgbClr val="FF0000"/>
                </a:solidFill>
                <a:latin typeface="Times New Roman" panose="02020603050405020304" pitchFamily="18" charset="0"/>
                <a:cs typeface="Times New Roman" panose="02020603050405020304" pitchFamily="18" charset="0"/>
              </a:rPr>
              <a:t>     can only make a single bond.  </a:t>
            </a: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4"/>
          <p:cNvSpPr txBox="1">
            <a:spLocks noChangeArrowheads="1"/>
          </p:cNvSpPr>
          <p:nvPr/>
        </p:nvSpPr>
        <p:spPr bwMode="auto">
          <a:xfrm>
            <a:off x="0"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400" dirty="0">
                <a:latin typeface="Times New Roman" panose="02020603050405020304" pitchFamily="18" charset="0"/>
                <a:cs typeface="Times New Roman" panose="02020603050405020304" pitchFamily="18" charset="0"/>
              </a:rPr>
              <a:t>46.  </a:t>
            </a:r>
            <a:r>
              <a:rPr lang="en-US" altLang="en-US" sz="4400" dirty="0">
                <a:solidFill>
                  <a:srgbClr val="FF0000"/>
                </a:solidFill>
                <a:latin typeface="Times New Roman" panose="02020603050405020304" pitchFamily="18" charset="0"/>
                <a:cs typeface="Times New Roman" panose="02020603050405020304" pitchFamily="18" charset="0"/>
              </a:rPr>
              <a:t>Draw </a:t>
            </a:r>
            <a:r>
              <a:rPr lang="en-US" altLang="en-US" sz="4400" dirty="0" err="1">
                <a:solidFill>
                  <a:srgbClr val="FF0000"/>
                </a:solidFill>
                <a:latin typeface="Times New Roman" panose="02020603050405020304" pitchFamily="18" charset="0"/>
                <a:cs typeface="Times New Roman" panose="02020603050405020304" pitchFamily="18" charset="0"/>
              </a:rPr>
              <a:t>ethyne</a:t>
            </a:r>
            <a:r>
              <a:rPr lang="en-US" altLang="en-US" sz="4400" dirty="0">
                <a:solidFill>
                  <a:srgbClr val="FF0000"/>
                </a:solidFill>
                <a:latin typeface="Times New Roman" panose="02020603050405020304" pitchFamily="18" charset="0"/>
                <a:cs typeface="Times New Roman" panose="02020603050405020304" pitchFamily="18" charset="0"/>
              </a:rPr>
              <a:t> and </a:t>
            </a:r>
            <a:r>
              <a:rPr lang="en-US" altLang="en-US" sz="4400" dirty="0" err="1">
                <a:solidFill>
                  <a:srgbClr val="FF0000"/>
                </a:solidFill>
                <a:latin typeface="Times New Roman" panose="02020603050405020304" pitchFamily="18" charset="0"/>
                <a:cs typeface="Times New Roman" panose="02020603050405020304" pitchFamily="18" charset="0"/>
              </a:rPr>
              <a:t>propyne</a:t>
            </a:r>
            <a:r>
              <a:rPr lang="en-US" altLang="en-US" sz="44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4"/>
          <p:cNvSpPr txBox="1">
            <a:spLocks noChangeArrowheads="1"/>
          </p:cNvSpPr>
          <p:nvPr/>
        </p:nvSpPr>
        <p:spPr bwMode="auto">
          <a:xfrm>
            <a:off x="0"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400" dirty="0">
                <a:latin typeface="Times New Roman" panose="02020603050405020304" pitchFamily="18" charset="0"/>
                <a:cs typeface="Times New Roman" panose="02020603050405020304" pitchFamily="18" charset="0"/>
              </a:rPr>
              <a:t>46.  </a:t>
            </a:r>
            <a:r>
              <a:rPr lang="en-US" altLang="en-US" sz="4400" dirty="0">
                <a:solidFill>
                  <a:srgbClr val="FF0000"/>
                </a:solidFill>
                <a:latin typeface="Times New Roman" panose="02020603050405020304" pitchFamily="18" charset="0"/>
                <a:cs typeface="Times New Roman" panose="02020603050405020304" pitchFamily="18" charset="0"/>
              </a:rPr>
              <a:t>Draw ethyne  </a:t>
            </a:r>
          </a:p>
        </p:txBody>
      </p:sp>
      <p:pic>
        <p:nvPicPr>
          <p:cNvPr id="2" name="Picture 5" descr="250px-Ethyne-2D-flat">
            <a:extLst>
              <a:ext uri="{FF2B5EF4-FFF2-40B4-BE49-F238E27FC236}">
                <a16:creationId xmlns:a16="http://schemas.microsoft.com/office/drawing/2014/main" id="{B27BCE48-B09E-426F-7CE9-5A88A68E8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9" y="1143000"/>
            <a:ext cx="5486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E0CD6B27-836A-3776-785C-50341F5CC1A1}"/>
              </a:ext>
            </a:extLst>
          </p:cNvPr>
          <p:cNvSpPr txBox="1">
            <a:spLocks noChangeArrowheads="1"/>
          </p:cNvSpPr>
          <p:nvPr/>
        </p:nvSpPr>
        <p:spPr bwMode="auto">
          <a:xfrm>
            <a:off x="990600" y="719889"/>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FF0000"/>
                </a:solidFill>
                <a:latin typeface="Verdana" pitchFamily="34" charset="0"/>
              </a:rPr>
              <a:t>Ethyne has one triple bonded carbon pair.</a:t>
            </a:r>
          </a:p>
        </p:txBody>
      </p:sp>
    </p:spTree>
    <p:extLst>
      <p:ext uri="{BB962C8B-B14F-4D97-AF65-F5344CB8AC3E}">
        <p14:creationId xmlns:p14="http://schemas.microsoft.com/office/powerpoint/2010/main" val="3466741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4"/>
          <p:cNvSpPr txBox="1">
            <a:spLocks noChangeArrowheads="1"/>
          </p:cNvSpPr>
          <p:nvPr/>
        </p:nvSpPr>
        <p:spPr bwMode="auto">
          <a:xfrm>
            <a:off x="0" y="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400" dirty="0">
                <a:latin typeface="Times New Roman" panose="02020603050405020304" pitchFamily="18" charset="0"/>
                <a:cs typeface="Times New Roman" panose="02020603050405020304" pitchFamily="18" charset="0"/>
              </a:rPr>
              <a:t>46.  </a:t>
            </a:r>
            <a:r>
              <a:rPr lang="en-US" altLang="en-US" sz="4400" dirty="0">
                <a:solidFill>
                  <a:srgbClr val="FF0000"/>
                </a:solidFill>
                <a:latin typeface="Times New Roman" panose="02020603050405020304" pitchFamily="18" charset="0"/>
                <a:cs typeface="Times New Roman" panose="02020603050405020304" pitchFamily="18" charset="0"/>
              </a:rPr>
              <a:t>Draw </a:t>
            </a:r>
            <a:r>
              <a:rPr lang="en-US" altLang="en-US" sz="4400" dirty="0" err="1">
                <a:solidFill>
                  <a:srgbClr val="FF0000"/>
                </a:solidFill>
                <a:latin typeface="Times New Roman" panose="02020603050405020304" pitchFamily="18" charset="0"/>
                <a:cs typeface="Times New Roman" panose="02020603050405020304" pitchFamily="18" charset="0"/>
              </a:rPr>
              <a:t>ethyne</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a:solidFill>
                  <a:srgbClr val="3333FF"/>
                </a:solidFill>
                <a:latin typeface="Times New Roman" panose="02020603050405020304" pitchFamily="18" charset="0"/>
                <a:cs typeface="Times New Roman" panose="02020603050405020304" pitchFamily="18" charset="0"/>
              </a:rPr>
              <a:t>and </a:t>
            </a:r>
            <a:r>
              <a:rPr lang="en-US" altLang="en-US" sz="4400" dirty="0" err="1">
                <a:solidFill>
                  <a:srgbClr val="3333FF"/>
                </a:solidFill>
                <a:latin typeface="Times New Roman" panose="02020603050405020304" pitchFamily="18" charset="0"/>
                <a:cs typeface="Times New Roman" panose="02020603050405020304" pitchFamily="18" charset="0"/>
              </a:rPr>
              <a:t>propyne</a:t>
            </a:r>
            <a:r>
              <a:rPr lang="en-US" altLang="en-US" sz="4400" dirty="0">
                <a:solidFill>
                  <a:srgbClr val="3333FF"/>
                </a:solidFill>
                <a:latin typeface="Times New Roman" panose="02020603050405020304" pitchFamily="18" charset="0"/>
                <a:cs typeface="Times New Roman" panose="02020603050405020304" pitchFamily="18" charset="0"/>
              </a:rPr>
              <a:t>.     </a:t>
            </a:r>
          </a:p>
        </p:txBody>
      </p:sp>
      <p:pic>
        <p:nvPicPr>
          <p:cNvPr id="2" name="Picture 5" descr="250px-Ethyne-2D-flat">
            <a:extLst>
              <a:ext uri="{FF2B5EF4-FFF2-40B4-BE49-F238E27FC236}">
                <a16:creationId xmlns:a16="http://schemas.microsoft.com/office/drawing/2014/main" id="{B27BCE48-B09E-426F-7CE9-5A88A68E8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9" y="1143000"/>
            <a:ext cx="5486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Propyne-2D-flat">
            <a:extLst>
              <a:ext uri="{FF2B5EF4-FFF2-40B4-BE49-F238E27FC236}">
                <a16:creationId xmlns:a16="http://schemas.microsoft.com/office/drawing/2014/main" id="{9E83B675-9674-BA58-4388-2762490DC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46817"/>
            <a:ext cx="6486525" cy="391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5862CBE7-8FD4-680A-6B75-FB8785579ED3}"/>
              </a:ext>
            </a:extLst>
          </p:cNvPr>
          <p:cNvSpPr txBox="1">
            <a:spLocks noChangeArrowheads="1"/>
          </p:cNvSpPr>
          <p:nvPr/>
        </p:nvSpPr>
        <p:spPr bwMode="auto">
          <a:xfrm>
            <a:off x="838200" y="3358930"/>
            <a:ext cx="533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3333FF"/>
                </a:solidFill>
                <a:latin typeface="Verdana" pitchFamily="34" charset="0"/>
              </a:rPr>
              <a:t>Propyne has one triple bonded </a:t>
            </a:r>
            <a:br>
              <a:rPr lang="en-US" altLang="en-US" sz="2400" dirty="0">
                <a:solidFill>
                  <a:srgbClr val="3333FF"/>
                </a:solidFill>
                <a:latin typeface="Verdana" pitchFamily="34" charset="0"/>
              </a:rPr>
            </a:br>
            <a:r>
              <a:rPr lang="en-US" altLang="en-US" sz="2400" dirty="0">
                <a:solidFill>
                  <a:srgbClr val="3333FF"/>
                </a:solidFill>
                <a:latin typeface="Verdana" pitchFamily="34" charset="0"/>
              </a:rPr>
              <a:t>carbon pair also.</a:t>
            </a:r>
          </a:p>
        </p:txBody>
      </p:sp>
      <p:sp>
        <p:nvSpPr>
          <p:cNvPr id="5" name="Text Box 6">
            <a:extLst>
              <a:ext uri="{FF2B5EF4-FFF2-40B4-BE49-F238E27FC236}">
                <a16:creationId xmlns:a16="http://schemas.microsoft.com/office/drawing/2014/main" id="{7281E082-06C1-8D1A-81E1-FC0A528B249F}"/>
              </a:ext>
            </a:extLst>
          </p:cNvPr>
          <p:cNvSpPr txBox="1">
            <a:spLocks noChangeArrowheads="1"/>
          </p:cNvSpPr>
          <p:nvPr/>
        </p:nvSpPr>
        <p:spPr bwMode="auto">
          <a:xfrm>
            <a:off x="990600" y="719889"/>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FF0000"/>
                </a:solidFill>
                <a:latin typeface="Verdana" pitchFamily="34" charset="0"/>
              </a:rPr>
              <a:t>Ethyne has one triple bonded carbon pair.</a:t>
            </a:r>
          </a:p>
        </p:txBody>
      </p:sp>
    </p:spTree>
    <p:extLst>
      <p:ext uri="{BB962C8B-B14F-4D97-AF65-F5344CB8AC3E}">
        <p14:creationId xmlns:p14="http://schemas.microsoft.com/office/powerpoint/2010/main" val="1416770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4"/>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47.  Let’s draw </a:t>
            </a:r>
            <a:r>
              <a:rPr lang="en-US" altLang="en-US" dirty="0">
                <a:solidFill>
                  <a:srgbClr val="FF0000"/>
                </a:solidFill>
                <a:latin typeface="Times New Roman" panose="02020603050405020304" pitchFamily="18" charset="0"/>
                <a:cs typeface="Times New Roman" panose="02020603050405020304" pitchFamily="18" charset="0"/>
              </a:rPr>
              <a:t>1-butyne</a:t>
            </a:r>
            <a:r>
              <a:rPr lang="en-US" altLang="en-US" dirty="0">
                <a:latin typeface="Times New Roman" panose="02020603050405020304" pitchFamily="18" charset="0"/>
                <a:cs typeface="Times New Roman" panose="02020603050405020304" pitchFamily="18" charset="0"/>
              </a:rPr>
              <a:t> and </a:t>
            </a:r>
            <a:r>
              <a:rPr lang="en-US" altLang="en-US" dirty="0">
                <a:solidFill>
                  <a:srgbClr val="3333FF"/>
                </a:solidFill>
                <a:latin typeface="Times New Roman" panose="02020603050405020304" pitchFamily="18" charset="0"/>
                <a:cs typeface="Times New Roman" panose="02020603050405020304" pitchFamily="18" charset="0"/>
              </a:rPr>
              <a:t>2-butyne</a:t>
            </a:r>
            <a:r>
              <a:rPr lang="en-US" altLang="en-US" dirty="0">
                <a:latin typeface="Times New Roman" panose="02020603050405020304" pitchFamily="18" charset="0"/>
                <a:cs typeface="Times New Roman" panose="02020603050405020304" pitchFamily="18" charset="0"/>
              </a:rPr>
              <a:t> next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(put your triple bond in the right place!)</a:t>
            </a:r>
          </a:p>
        </p:txBody>
      </p:sp>
      <p:pic>
        <p:nvPicPr>
          <p:cNvPr id="508931" name="Picture 6" descr="smiley%20fa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4"/>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47.  Let’s draw </a:t>
            </a:r>
            <a:r>
              <a:rPr lang="en-US" altLang="en-US" dirty="0">
                <a:solidFill>
                  <a:srgbClr val="FF0000"/>
                </a:solidFill>
                <a:latin typeface="Times New Roman" panose="02020603050405020304" pitchFamily="18" charset="0"/>
                <a:cs typeface="Times New Roman" panose="02020603050405020304" pitchFamily="18" charset="0"/>
              </a:rPr>
              <a:t>1-butyne</a:t>
            </a:r>
            <a:r>
              <a:rPr lang="en-US" altLang="en-US" dirty="0">
                <a:latin typeface="Times New Roman" panose="02020603050405020304" pitchFamily="18" charset="0"/>
                <a:cs typeface="Times New Roman" panose="02020603050405020304" pitchFamily="18" charset="0"/>
              </a:rPr>
              <a:t> and </a:t>
            </a:r>
            <a:r>
              <a:rPr lang="en-US" altLang="en-US" dirty="0">
                <a:solidFill>
                  <a:srgbClr val="3333FF"/>
                </a:solidFill>
                <a:latin typeface="Times New Roman" panose="02020603050405020304" pitchFamily="18" charset="0"/>
                <a:cs typeface="Times New Roman" panose="02020603050405020304" pitchFamily="18" charset="0"/>
              </a:rPr>
              <a:t>2-butyne</a:t>
            </a:r>
            <a:r>
              <a:rPr lang="en-US" altLang="en-US" dirty="0">
                <a:latin typeface="Times New Roman" panose="02020603050405020304" pitchFamily="18" charset="0"/>
                <a:cs typeface="Times New Roman" panose="02020603050405020304" pitchFamily="18" charset="0"/>
              </a:rPr>
              <a:t> next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(put your triple bond in the right place!)</a:t>
            </a:r>
          </a:p>
        </p:txBody>
      </p:sp>
      <p:pic>
        <p:nvPicPr>
          <p:cNvPr id="508931" name="Picture 6" descr="smiley%20fa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Illustrated Glossary of Organic Chemistry - Butyne">
            <a:extLst>
              <a:ext uri="{FF2B5EF4-FFF2-40B4-BE49-F238E27FC236}">
                <a16:creationId xmlns:a16="http://schemas.microsoft.com/office/drawing/2014/main" id="{94A57DBD-2E49-362A-671F-04725C98E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9074"/>
            <a:ext cx="4246724" cy="1919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a:extLst>
              <a:ext uri="{FF2B5EF4-FFF2-40B4-BE49-F238E27FC236}">
                <a16:creationId xmlns:a16="http://schemas.microsoft.com/office/drawing/2014/main" id="{710E0FCB-0144-9004-EE0D-C4C408D9E105}"/>
              </a:ext>
            </a:extLst>
          </p:cNvPr>
          <p:cNvSpPr txBox="1">
            <a:spLocks noChangeArrowheads="1"/>
          </p:cNvSpPr>
          <p:nvPr/>
        </p:nvSpPr>
        <p:spPr bwMode="auto">
          <a:xfrm>
            <a:off x="4475325" y="1606045"/>
            <a:ext cx="46686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That’s 1-butyne at left.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counting from the right side.</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Just keep track of the “first” carbon, left/right doesn’t matter.  </a:t>
            </a:r>
          </a:p>
        </p:txBody>
      </p:sp>
    </p:spTree>
    <p:extLst>
      <p:ext uri="{BB962C8B-B14F-4D97-AF65-F5344CB8AC3E}">
        <p14:creationId xmlns:p14="http://schemas.microsoft.com/office/powerpoint/2010/main" val="214928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4"/>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47.  Let’s draw </a:t>
            </a:r>
            <a:r>
              <a:rPr lang="en-US" altLang="en-US" dirty="0">
                <a:solidFill>
                  <a:srgbClr val="FF0000"/>
                </a:solidFill>
                <a:latin typeface="Times New Roman" panose="02020603050405020304" pitchFamily="18" charset="0"/>
                <a:cs typeface="Times New Roman" panose="02020603050405020304" pitchFamily="18" charset="0"/>
              </a:rPr>
              <a:t>1-butyne</a:t>
            </a:r>
            <a:r>
              <a:rPr lang="en-US" altLang="en-US" dirty="0">
                <a:latin typeface="Times New Roman" panose="02020603050405020304" pitchFamily="18" charset="0"/>
                <a:cs typeface="Times New Roman" panose="02020603050405020304" pitchFamily="18" charset="0"/>
              </a:rPr>
              <a:t> and </a:t>
            </a:r>
            <a:r>
              <a:rPr lang="en-US" altLang="en-US" dirty="0">
                <a:solidFill>
                  <a:srgbClr val="3333FF"/>
                </a:solidFill>
                <a:latin typeface="Times New Roman" panose="02020603050405020304" pitchFamily="18" charset="0"/>
                <a:cs typeface="Times New Roman" panose="02020603050405020304" pitchFamily="18" charset="0"/>
              </a:rPr>
              <a:t>2-butyne</a:t>
            </a:r>
            <a:r>
              <a:rPr lang="en-US" altLang="en-US" dirty="0">
                <a:latin typeface="Times New Roman" panose="02020603050405020304" pitchFamily="18" charset="0"/>
                <a:cs typeface="Times New Roman" panose="02020603050405020304" pitchFamily="18" charset="0"/>
              </a:rPr>
              <a:t> next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(put your triple bond in the right place!)</a:t>
            </a:r>
          </a:p>
        </p:txBody>
      </p:sp>
      <p:pic>
        <p:nvPicPr>
          <p:cNvPr id="508931" name="Picture 6" descr="smiley%20fa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6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B23E0A09-5B7C-1DB4-A2B4-1FB18DE48E52}"/>
              </a:ext>
            </a:extLst>
          </p:cNvPr>
          <p:cNvSpPr txBox="1">
            <a:spLocks noChangeArrowheads="1"/>
          </p:cNvSpPr>
          <p:nvPr/>
        </p:nvSpPr>
        <p:spPr bwMode="auto">
          <a:xfrm>
            <a:off x="4475325" y="1606045"/>
            <a:ext cx="466867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That’s 1-butyne at left.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counting from the right side.</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Just keep track of the “first” carbon, left/right doesn’t matter.  </a:t>
            </a:r>
          </a:p>
        </p:txBody>
      </p:sp>
      <p:pic>
        <p:nvPicPr>
          <p:cNvPr id="10246" name="Picture 6" descr="Illustrated Glossary of Organic Chemistry - Butyne">
            <a:extLst>
              <a:ext uri="{FF2B5EF4-FFF2-40B4-BE49-F238E27FC236}">
                <a16:creationId xmlns:a16="http://schemas.microsoft.com/office/drawing/2014/main" id="{94A57DBD-2E49-362A-671F-04725C98E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9074"/>
            <a:ext cx="4246724" cy="1919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llustrated Glossary of Organic Chemistry - Butyne">
            <a:extLst>
              <a:ext uri="{FF2B5EF4-FFF2-40B4-BE49-F238E27FC236}">
                <a16:creationId xmlns:a16="http://schemas.microsoft.com/office/drawing/2014/main" id="{224FCF25-5EE4-C0B8-456B-C8D22163D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324" y="4707517"/>
            <a:ext cx="4419600" cy="1998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a:extLst>
              <a:ext uri="{FF2B5EF4-FFF2-40B4-BE49-F238E27FC236}">
                <a16:creationId xmlns:a16="http://schemas.microsoft.com/office/drawing/2014/main" id="{8D14B38C-31EF-D195-61A1-188AF25943F0}"/>
              </a:ext>
            </a:extLst>
          </p:cNvPr>
          <p:cNvSpPr txBox="1">
            <a:spLocks noChangeArrowheads="1"/>
          </p:cNvSpPr>
          <p:nvPr/>
        </p:nvSpPr>
        <p:spPr bwMode="auto">
          <a:xfrm>
            <a:off x="249076" y="4365150"/>
            <a:ext cx="3886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dirty="0">
                <a:solidFill>
                  <a:srgbClr val="3333FF"/>
                </a:solidFill>
                <a:latin typeface="Times New Roman" panose="02020603050405020304" pitchFamily="18" charset="0"/>
                <a:cs typeface="Times New Roman" panose="02020603050405020304" pitchFamily="18" charset="0"/>
              </a:rPr>
              <a:t>At right is 2-butyne</a:t>
            </a:r>
          </a:p>
          <a:p>
            <a:pPr algn="ctr" eaLnBrk="1" hangingPunct="1">
              <a:spcBef>
                <a:spcPct val="50000"/>
              </a:spcBef>
              <a:buFontTx/>
              <a:buNone/>
            </a:pPr>
            <a:r>
              <a:rPr lang="en-US" altLang="en-US" sz="2800" dirty="0">
                <a:solidFill>
                  <a:srgbClr val="3333FF"/>
                </a:solidFill>
                <a:latin typeface="Times New Roman" panose="02020603050405020304" pitchFamily="18" charset="0"/>
                <a:cs typeface="Times New Roman" panose="02020603050405020304" pitchFamily="18" charset="0"/>
              </a:rPr>
              <a:t>The triple bond is between carbon 2 and 3, </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counting from </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EITHER direction.</a:t>
            </a:r>
          </a:p>
        </p:txBody>
      </p:sp>
    </p:spTree>
    <p:extLst>
      <p:ext uri="{BB962C8B-B14F-4D97-AF65-F5344CB8AC3E}">
        <p14:creationId xmlns:p14="http://schemas.microsoft.com/office/powerpoint/2010/main" val="1837206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4"/>
          <p:cNvSpPr txBox="1">
            <a:spLocks noChangeArrowheads="1"/>
          </p:cNvSpPr>
          <p:nvPr/>
        </p:nvSpPr>
        <p:spPr bwMode="auto">
          <a:xfrm>
            <a:off x="0" y="0"/>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48.  Let’s draw some more…</a:t>
            </a:r>
          </a:p>
        </p:txBody>
      </p:sp>
      <p:sp>
        <p:nvSpPr>
          <p:cNvPr id="2" name="TextBox 1">
            <a:extLst>
              <a:ext uri="{FF2B5EF4-FFF2-40B4-BE49-F238E27FC236}">
                <a16:creationId xmlns:a16="http://schemas.microsoft.com/office/drawing/2014/main" id="{68D47735-D064-86BE-71CF-03A2D5C484D9}"/>
              </a:ext>
            </a:extLst>
          </p:cNvPr>
          <p:cNvSpPr txBox="1"/>
          <p:nvPr/>
        </p:nvSpPr>
        <p:spPr>
          <a:xfrm>
            <a:off x="0" y="533400"/>
            <a:ext cx="3581400" cy="3139321"/>
          </a:xfrm>
          <a:prstGeom prst="rect">
            <a:avLst/>
          </a:prstGeom>
          <a:solidFill>
            <a:schemeClr val="bg1"/>
          </a:solidFill>
        </p:spPr>
        <p:txBody>
          <a:bodyPr wrap="square" rtlCol="0">
            <a:spAutoFit/>
          </a:body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1-pentyne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2-pentyne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1-heptyne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3-heptyne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4"/>
          <p:cNvSpPr txBox="1">
            <a:spLocks noChangeArrowheads="1"/>
          </p:cNvSpPr>
          <p:nvPr/>
        </p:nvSpPr>
        <p:spPr bwMode="auto">
          <a:xfrm>
            <a:off x="0" y="0"/>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48.  Let’s draw some more…</a:t>
            </a:r>
          </a:p>
        </p:txBody>
      </p:sp>
      <p:pic>
        <p:nvPicPr>
          <p:cNvPr id="3" name="Picture 2" descr="A piece of paper with writing on it&#10;&#10;Description automatically generated">
            <a:extLst>
              <a:ext uri="{FF2B5EF4-FFF2-40B4-BE49-F238E27FC236}">
                <a16:creationId xmlns:a16="http://schemas.microsoft.com/office/drawing/2014/main" id="{7FF7EA6D-CFD2-D35F-70B1-D7CE03731A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370"/>
          <a:stretch/>
        </p:blipFill>
        <p:spPr>
          <a:xfrm rot="5400000">
            <a:off x="2626594" y="345206"/>
            <a:ext cx="6337854" cy="6714242"/>
          </a:xfrm>
          <a:prstGeom prst="rect">
            <a:avLst/>
          </a:prstGeom>
        </p:spPr>
      </p:pic>
      <p:sp>
        <p:nvSpPr>
          <p:cNvPr id="4" name="TextBox 3">
            <a:extLst>
              <a:ext uri="{FF2B5EF4-FFF2-40B4-BE49-F238E27FC236}">
                <a16:creationId xmlns:a16="http://schemas.microsoft.com/office/drawing/2014/main" id="{08C4E1F2-ED22-585D-D08A-8638E019D3AB}"/>
              </a:ext>
            </a:extLst>
          </p:cNvPr>
          <p:cNvSpPr txBox="1"/>
          <p:nvPr/>
        </p:nvSpPr>
        <p:spPr>
          <a:xfrm>
            <a:off x="0" y="533400"/>
            <a:ext cx="3581400" cy="3139321"/>
          </a:xfrm>
          <a:prstGeom prst="rect">
            <a:avLst/>
          </a:prstGeom>
          <a:solidFill>
            <a:schemeClr val="bg1"/>
          </a:solidFill>
        </p:spPr>
        <p:txBody>
          <a:bodyPr wrap="square" rtlCol="0">
            <a:spAutoFit/>
          </a:body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1-pentyne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2-pentyne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1-heptyne</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3-heptyne</a:t>
            </a:r>
          </a:p>
        </p:txBody>
      </p:sp>
    </p:spTree>
    <p:extLst>
      <p:ext uri="{BB962C8B-B14F-4D97-AF65-F5344CB8AC3E}">
        <p14:creationId xmlns:p14="http://schemas.microsoft.com/office/powerpoint/2010/main" val="3737074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pPr marL="742950" indent="-742950">
              <a:buAutoNum type="arabicPeriod" startAt="49"/>
            </a:pPr>
            <a:r>
              <a:rPr lang="en-US" sz="3600" dirty="0">
                <a:latin typeface="Times New Roman" panose="02020603050405020304" pitchFamily="18" charset="0"/>
                <a:cs typeface="Times New Roman" panose="02020603050405020304" pitchFamily="18" charset="0"/>
              </a:rPr>
              <a:t>What is the general formula for alkynes?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If an alkyne has 9 carbons,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what is the formula?            </a:t>
            </a:r>
            <a:br>
              <a:rPr lang="en-US" sz="3600" dirty="0">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141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447645"/>
          </a:xfrm>
          <a:prstGeom prst="rect">
            <a:avLst/>
          </a:prstGeom>
          <a:noFill/>
        </p:spPr>
        <p:txBody>
          <a:bodyPr wrap="square" rtlCol="0">
            <a:spAutoFit/>
          </a:bodyPr>
          <a:lstStyle/>
          <a:p>
            <a:pPr marL="742950" indent="-742950">
              <a:buAutoNum type="arabicPeriod" startAt="49"/>
            </a:pPr>
            <a:r>
              <a:rPr lang="en-US" sz="3600" dirty="0">
                <a:latin typeface="Times New Roman" panose="02020603050405020304" pitchFamily="18" charset="0"/>
                <a:cs typeface="Times New Roman" panose="02020603050405020304" pitchFamily="18" charset="0"/>
              </a:rPr>
              <a:t>What is the general formula for alkynes?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6600" dirty="0">
                <a:latin typeface="Times New Roman" panose="02020603050405020304" pitchFamily="18" charset="0"/>
                <a:cs typeface="Times New Roman" panose="02020603050405020304" pitchFamily="18" charset="0"/>
              </a:rPr>
              <a:t>C</a:t>
            </a:r>
            <a:r>
              <a:rPr lang="en-US" sz="6600" baseline="-25000" dirty="0">
                <a:latin typeface="Times New Roman" panose="02020603050405020304" pitchFamily="18" charset="0"/>
                <a:cs typeface="Times New Roman" panose="02020603050405020304" pitchFamily="18" charset="0"/>
              </a:rPr>
              <a:t>n</a:t>
            </a:r>
            <a:r>
              <a:rPr lang="en-US" sz="6600" dirty="0">
                <a:latin typeface="Times New Roman" panose="02020603050405020304" pitchFamily="18" charset="0"/>
                <a:cs typeface="Times New Roman" panose="02020603050405020304" pitchFamily="18" charset="0"/>
              </a:rPr>
              <a:t>H</a:t>
            </a:r>
            <a:r>
              <a:rPr lang="en-US" sz="6600" baseline="-25000" dirty="0">
                <a:latin typeface="Times New Roman" panose="02020603050405020304" pitchFamily="18" charset="0"/>
                <a:cs typeface="Times New Roman" panose="02020603050405020304" pitchFamily="18" charset="0"/>
              </a:rPr>
              <a:t>2n-2</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If an alkyne has 9 carbons,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what is the formula?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6600" dirty="0">
                <a:solidFill>
                  <a:srgbClr val="FF0000"/>
                </a:solidFill>
                <a:latin typeface="Times New Roman" panose="02020603050405020304" pitchFamily="18" charset="0"/>
                <a:cs typeface="Times New Roman" panose="02020603050405020304" pitchFamily="18" charset="0"/>
              </a:rPr>
              <a:t>C</a:t>
            </a:r>
            <a:r>
              <a:rPr lang="en-US" sz="6600" baseline="-25000" dirty="0">
                <a:solidFill>
                  <a:srgbClr val="FF0000"/>
                </a:solidFill>
                <a:latin typeface="Times New Roman" panose="02020603050405020304" pitchFamily="18" charset="0"/>
                <a:cs typeface="Times New Roman" panose="02020603050405020304" pitchFamily="18" charset="0"/>
              </a:rPr>
              <a:t>9</a:t>
            </a:r>
            <a:r>
              <a:rPr lang="en-US" sz="6600" dirty="0">
                <a:solidFill>
                  <a:srgbClr val="FF0000"/>
                </a:solidFill>
                <a:latin typeface="Times New Roman" panose="02020603050405020304" pitchFamily="18" charset="0"/>
                <a:cs typeface="Times New Roman" panose="02020603050405020304" pitchFamily="18" charset="0"/>
              </a:rPr>
              <a:t>H</a:t>
            </a:r>
            <a:r>
              <a:rPr lang="en-US" sz="6600" baseline="-25000" dirty="0">
                <a:solidFill>
                  <a:srgbClr val="FF0000"/>
                </a:solidFill>
                <a:latin typeface="Times New Roman" panose="02020603050405020304" pitchFamily="18" charset="0"/>
                <a:cs typeface="Times New Roman" panose="02020603050405020304" pitchFamily="18" charset="0"/>
              </a:rPr>
              <a:t>16 </a:t>
            </a:r>
            <a:r>
              <a:rPr lang="en-US" sz="66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B653401-C8F7-DBAE-14C3-4D8153AB9A56}"/>
              </a:ext>
            </a:extLst>
          </p:cNvPr>
          <p:cNvSpPr txBox="1"/>
          <p:nvPr/>
        </p:nvSpPr>
        <p:spPr>
          <a:xfrm>
            <a:off x="7377260" y="6336877"/>
            <a:ext cx="1524000" cy="369332"/>
          </a:xfrm>
          <a:prstGeom prst="rect">
            <a:avLst/>
          </a:prstGeom>
          <a:noFill/>
        </p:spPr>
        <p:txBody>
          <a:bodyPr wrap="square" rtlCol="0">
            <a:spAutoFit/>
          </a:bodyPr>
          <a:lstStyle/>
          <a:p>
            <a:r>
              <a:rPr lang="en-US" dirty="0"/>
              <a:t>stop</a:t>
            </a:r>
          </a:p>
        </p:txBody>
      </p:sp>
    </p:spTree>
    <p:extLst>
      <p:ext uri="{BB962C8B-B14F-4D97-AF65-F5344CB8AC3E}">
        <p14:creationId xmlns:p14="http://schemas.microsoft.com/office/powerpoint/2010/main" val="133914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Box 1"/>
          <p:cNvSpPr txBox="1">
            <a:spLocks noChangeArrowheads="1"/>
          </p:cNvSpPr>
          <p:nvPr/>
        </p:nvSpPr>
        <p:spPr bwMode="auto">
          <a:xfrm>
            <a:off x="0" y="1"/>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8.</a:t>
            </a:r>
            <a:r>
              <a:rPr lang="en-US" altLang="en-US" sz="4000" dirty="0">
                <a:latin typeface="Times New Roman" panose="02020603050405020304" pitchFamily="18" charset="0"/>
                <a:cs typeface="Times New Roman" panose="02020603050405020304" pitchFamily="18" charset="0"/>
              </a:rPr>
              <a:t>  What is the name and the formula of the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simplest hydrocarbon?  </a:t>
            </a:r>
            <a:br>
              <a:rPr lang="en-US" altLang="en-US" sz="40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                </a:t>
            </a:r>
            <a:r>
              <a:rPr lang="en-US" altLang="en-US" i="1" dirty="0">
                <a:solidFill>
                  <a:srgbClr val="FF0000"/>
                </a:solidFill>
                <a:latin typeface="Times New Roman" panose="02020603050405020304" pitchFamily="18" charset="0"/>
                <a:cs typeface="Times New Roman" panose="02020603050405020304" pitchFamily="18" charset="0"/>
              </a:rPr>
              <a:t>(It has one carbon atom and 4 H atoms)  </a:t>
            </a:r>
            <a:endParaRPr lang="en-US" altLang="en-US" sz="4000" i="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4000" dirty="0"/>
          </a:p>
          <a:p>
            <a:pPr eaLnBrk="1" hangingPunct="1">
              <a:spcBef>
                <a:spcPct val="0"/>
              </a:spcBef>
              <a:buFontTx/>
              <a:buNone/>
            </a:pPr>
            <a:r>
              <a:rPr lang="en-US" altLang="en-US" sz="4000" dirty="0">
                <a:solidFill>
                  <a:srgbClr val="FF0000"/>
                </a:solidFill>
              </a:rPr>
              <a:t> </a:t>
            </a:r>
            <a:endParaRPr lang="en-US" altLang="en-US"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itle 1"/>
          <p:cNvSpPr>
            <a:spLocks noGrp="1"/>
          </p:cNvSpPr>
          <p:nvPr>
            <p:ph type="ctrTitle"/>
          </p:nvPr>
        </p:nvSpPr>
        <p:spPr>
          <a:xfrm>
            <a:off x="0" y="1"/>
            <a:ext cx="9144000" cy="1047750"/>
          </a:xfrm>
        </p:spPr>
        <p:txBody>
          <a:bodyPr/>
          <a:lstStyle/>
          <a:p>
            <a:pPr eaLnBrk="1" hangingPunct="1"/>
            <a:r>
              <a:rPr lang="en-US" altLang="en-US" dirty="0"/>
              <a:t>Organic Chem Class #3</a:t>
            </a:r>
          </a:p>
        </p:txBody>
      </p:sp>
      <p:sp>
        <p:nvSpPr>
          <p:cNvPr id="3" name="Subtitle 2"/>
          <p:cNvSpPr>
            <a:spLocks noGrp="1"/>
          </p:cNvSpPr>
          <p:nvPr>
            <p:ph type="subTitle" idx="1"/>
          </p:nvPr>
        </p:nvSpPr>
        <p:spPr>
          <a:xfrm>
            <a:off x="0" y="1400175"/>
            <a:ext cx="9144000" cy="2514600"/>
          </a:xfrm>
        </p:spPr>
        <p:txBody>
          <a:bodyPr rtlCol="0">
            <a:normAutofit fontScale="92500" lnSpcReduction="20000"/>
          </a:bodyPr>
          <a:lstStyle/>
          <a:p>
            <a:pPr algn="l" eaLnBrk="1" fontAlgn="auto" hangingPunct="1">
              <a:spcAft>
                <a:spcPts val="0"/>
              </a:spcAft>
              <a:defRPr/>
            </a:pPr>
            <a:r>
              <a:rPr lang="en-US" dirty="0">
                <a:solidFill>
                  <a:srgbClr val="FF0000"/>
                </a:solidFill>
                <a:latin typeface="Times New Roman" panose="02020603050405020304" pitchFamily="18" charset="0"/>
                <a:cs typeface="Times New Roman" panose="02020603050405020304" pitchFamily="18" charset="0"/>
              </a:rPr>
              <a:t>Objective:  How to add halogens into all three kinds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of hydrocarbons.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3333FF"/>
                </a:solidFill>
                <a:latin typeface="Times New Roman" panose="02020603050405020304" pitchFamily="18" charset="0"/>
                <a:cs typeface="Times New Roman" panose="02020603050405020304" pitchFamily="18" charset="0"/>
              </a:rPr>
              <a:t>Take out Table R</a:t>
            </a:r>
          </a:p>
          <a:p>
            <a:pPr eaLnBrk="1" fontAlgn="auto" hangingPunct="1">
              <a:spcAft>
                <a:spcPts val="0"/>
              </a:spcAft>
              <a:defRPr/>
            </a:pPr>
            <a:endParaRPr lang="en-US" dirty="0">
              <a:solidFill>
                <a:srgbClr val="FF0000"/>
              </a:solidFill>
              <a:latin typeface="Times New Roman" panose="02020603050405020304" pitchFamily="18" charset="0"/>
              <a:cs typeface="Times New Roman" panose="02020603050405020304" pitchFamily="18" charset="0"/>
            </a:endParaRPr>
          </a:p>
          <a:p>
            <a:pPr algn="l" eaLnBrk="1" fontAlgn="auto" hangingPunct="1">
              <a:spcAft>
                <a:spcPts val="0"/>
              </a:spcAft>
              <a:defRPr/>
            </a:pPr>
            <a:r>
              <a:rPr lang="en-US" sz="4700" b="1" dirty="0">
                <a:solidFill>
                  <a:schemeClr val="tx1"/>
                </a:solidFill>
                <a:latin typeface="Times New Roman" panose="02020603050405020304" pitchFamily="18" charset="0"/>
                <a:cs typeface="Times New Roman" panose="02020603050405020304" pitchFamily="18" charset="0"/>
              </a:rPr>
              <a:t>Why do Pirates Love Organic Chem?</a:t>
            </a:r>
          </a:p>
        </p:txBody>
      </p:sp>
      <p:pic>
        <p:nvPicPr>
          <p:cNvPr id="514052" name="Picture 2" descr="http://t3.gstatic.com/images?q=tbn:ANd9GcSWB5uUVh3anPD4yalen1xz25H5HmEmnOIXk7ugHtZUwOW2QwVJ7Fj6SqEf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1477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itle 1"/>
          <p:cNvSpPr>
            <a:spLocks noGrp="1"/>
          </p:cNvSpPr>
          <p:nvPr>
            <p:ph type="ctrTitle"/>
          </p:nvPr>
        </p:nvSpPr>
        <p:spPr>
          <a:xfrm>
            <a:off x="0" y="1"/>
            <a:ext cx="9144000" cy="1047750"/>
          </a:xfrm>
        </p:spPr>
        <p:txBody>
          <a:bodyPr/>
          <a:lstStyle/>
          <a:p>
            <a:pPr eaLnBrk="1" hangingPunct="1"/>
            <a:r>
              <a:rPr lang="en-US" altLang="en-US" dirty="0"/>
              <a:t>Organic Chem Class #3</a:t>
            </a:r>
          </a:p>
        </p:txBody>
      </p:sp>
      <p:sp>
        <p:nvSpPr>
          <p:cNvPr id="3" name="Subtitle 2"/>
          <p:cNvSpPr>
            <a:spLocks noGrp="1"/>
          </p:cNvSpPr>
          <p:nvPr>
            <p:ph type="subTitle" idx="1"/>
          </p:nvPr>
        </p:nvSpPr>
        <p:spPr>
          <a:xfrm>
            <a:off x="0" y="1400175"/>
            <a:ext cx="9144000" cy="2514600"/>
          </a:xfrm>
        </p:spPr>
        <p:txBody>
          <a:bodyPr rtlCol="0">
            <a:normAutofit fontScale="92500" lnSpcReduction="20000"/>
          </a:bodyPr>
          <a:lstStyle/>
          <a:p>
            <a:pPr algn="l" eaLnBrk="1" fontAlgn="auto" hangingPunct="1">
              <a:spcAft>
                <a:spcPts val="0"/>
              </a:spcAft>
              <a:defRPr/>
            </a:pPr>
            <a:r>
              <a:rPr lang="en-US" dirty="0">
                <a:solidFill>
                  <a:srgbClr val="FF0000"/>
                </a:solidFill>
                <a:latin typeface="Times New Roman" panose="02020603050405020304" pitchFamily="18" charset="0"/>
                <a:cs typeface="Times New Roman" panose="02020603050405020304" pitchFamily="18" charset="0"/>
              </a:rPr>
              <a:t>Objective:  How to add halogens into all three kinds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of hydrocarbons.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3333FF"/>
                </a:solidFill>
                <a:latin typeface="Times New Roman" panose="02020603050405020304" pitchFamily="18" charset="0"/>
                <a:cs typeface="Times New Roman" panose="02020603050405020304" pitchFamily="18" charset="0"/>
              </a:rPr>
              <a:t>Take out Table R</a:t>
            </a:r>
          </a:p>
          <a:p>
            <a:pPr eaLnBrk="1" fontAlgn="auto" hangingPunct="1">
              <a:spcAft>
                <a:spcPts val="0"/>
              </a:spcAft>
              <a:defRPr/>
            </a:pPr>
            <a:endParaRPr lang="en-US" dirty="0">
              <a:solidFill>
                <a:srgbClr val="FF0000"/>
              </a:solidFill>
              <a:latin typeface="Times New Roman" panose="02020603050405020304" pitchFamily="18" charset="0"/>
              <a:cs typeface="Times New Roman" panose="02020603050405020304" pitchFamily="18" charset="0"/>
            </a:endParaRPr>
          </a:p>
          <a:p>
            <a:pPr algn="l" eaLnBrk="1" fontAlgn="auto" hangingPunct="1">
              <a:spcAft>
                <a:spcPts val="0"/>
              </a:spcAft>
              <a:defRPr/>
            </a:pPr>
            <a:r>
              <a:rPr lang="en-US" sz="4700" b="1" dirty="0">
                <a:solidFill>
                  <a:schemeClr val="tx1"/>
                </a:solidFill>
                <a:latin typeface="Times New Roman" panose="02020603050405020304" pitchFamily="18" charset="0"/>
                <a:cs typeface="Times New Roman" panose="02020603050405020304" pitchFamily="18" charset="0"/>
              </a:rPr>
              <a:t>Why do Pirates Love Organic Chem?</a:t>
            </a:r>
          </a:p>
        </p:txBody>
      </p:sp>
      <p:pic>
        <p:nvPicPr>
          <p:cNvPr id="514052" name="Picture 2" descr="http://t3.gstatic.com/images?q=tbn:ANd9GcSWB5uUVh3anPD4yalen1xz25H5HmEmnOIXk7ugHtZUwOW2QwVJ7Fj6SqEf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1477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3" name="TextBox 3"/>
          <p:cNvSpPr txBox="1">
            <a:spLocks noChangeArrowheads="1"/>
          </p:cNvSpPr>
          <p:nvPr/>
        </p:nvSpPr>
        <p:spPr bwMode="auto">
          <a:xfrm>
            <a:off x="0" y="6149975"/>
            <a:ext cx="9144000" cy="708025"/>
          </a:xfrm>
          <a:prstGeom prst="rect">
            <a:avLst/>
          </a:prstGeom>
          <a:solidFill>
            <a:srgbClr val="FFFF00"/>
          </a:solid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They really like table ARRRRGGHHHHH!</a:t>
            </a:r>
          </a:p>
        </p:txBody>
      </p:sp>
    </p:spTree>
    <p:extLst>
      <p:ext uri="{BB962C8B-B14F-4D97-AF65-F5344CB8AC3E}">
        <p14:creationId xmlns:p14="http://schemas.microsoft.com/office/powerpoint/2010/main" val="3758427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sp>
        <p:nvSpPr>
          <p:cNvPr id="515074" name="TextBox 1"/>
          <p:cNvSpPr txBox="1">
            <a:spLocks noChangeArrowheads="1"/>
          </p:cNvSpPr>
          <p:nvPr/>
        </p:nvSpPr>
        <p:spPr bwMode="auto">
          <a:xfrm>
            <a:off x="0" y="0"/>
            <a:ext cx="918013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US" altLang="en-US" dirty="0">
                <a:solidFill>
                  <a:srgbClr val="000000"/>
                </a:solidFill>
                <a:latin typeface="Times New Roman" panose="02020603050405020304" pitchFamily="18" charset="0"/>
                <a:cs typeface="Times New Roman" panose="02020603050405020304" pitchFamily="18" charset="0"/>
              </a:rPr>
              <a:t>50.  Table R lists all </a:t>
            </a:r>
            <a:r>
              <a:rPr lang="en-US" altLang="en-US" b="1" u="sng" dirty="0">
                <a:solidFill>
                  <a:srgbClr val="000000"/>
                </a:solidFill>
                <a:latin typeface="Times New Roman" panose="02020603050405020304" pitchFamily="18" charset="0"/>
                <a:cs typeface="Times New Roman" panose="02020603050405020304" pitchFamily="18" charset="0"/>
              </a:rPr>
              <a:t>FUNCTIONAL GROUPS</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marL="514350" indent="-514350" eaLnBrk="1" hangingPunct="1">
              <a:spcBef>
                <a:spcPct val="0"/>
              </a:spcBef>
              <a:buFontTx/>
              <a:buAutoNum type="arabicPeriod" startAt="51"/>
            </a:pPr>
            <a:r>
              <a:rPr lang="en-US" altLang="en-US" dirty="0">
                <a:solidFill>
                  <a:srgbClr val="FF0000"/>
                </a:solidFill>
                <a:latin typeface="Times New Roman" panose="02020603050405020304" pitchFamily="18" charset="0"/>
                <a:cs typeface="Times New Roman" panose="02020603050405020304" pitchFamily="18" charset="0"/>
              </a:rPr>
              <a:t>  Functional groups are added to hydrocarbons to</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make them </a:t>
            </a:r>
            <a:r>
              <a:rPr lang="en-US" altLang="en-US" b="1" u="sng" dirty="0">
                <a:solidFill>
                  <a:srgbClr val="FF0000"/>
                </a:solidFill>
                <a:latin typeface="Times New Roman" panose="02020603050405020304" pitchFamily="18" charset="0"/>
                <a:cs typeface="Times New Roman" panose="02020603050405020304" pitchFamily="18" charset="0"/>
              </a:rPr>
              <a:t>fancier</a:t>
            </a:r>
            <a:r>
              <a:rPr lang="en-US" altLang="en-US" dirty="0">
                <a:solidFill>
                  <a:srgbClr val="FF0000"/>
                </a:solidFill>
                <a:latin typeface="Times New Roman" panose="02020603050405020304" pitchFamily="18" charset="0"/>
                <a:cs typeface="Times New Roman" panose="02020603050405020304" pitchFamily="18" charset="0"/>
              </a:rPr>
              <a:t>, to make them more difficult,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to make them </a:t>
            </a:r>
            <a:r>
              <a:rPr lang="en-US" altLang="en-US" b="1" u="sng" dirty="0">
                <a:solidFill>
                  <a:srgbClr val="FF0000"/>
                </a:solidFill>
                <a:latin typeface="Times New Roman" panose="02020603050405020304" pitchFamily="18" charset="0"/>
                <a:cs typeface="Times New Roman" panose="02020603050405020304" pitchFamily="18" charset="0"/>
              </a:rPr>
              <a:t>smell better </a:t>
            </a:r>
            <a:r>
              <a:rPr lang="en-US" altLang="en-US" dirty="0">
                <a:solidFill>
                  <a:srgbClr val="FF0000"/>
                </a:solidFill>
                <a:latin typeface="Times New Roman" panose="02020603050405020304" pitchFamily="18" charset="0"/>
                <a:cs typeface="Times New Roman" panose="02020603050405020304" pitchFamily="18" charset="0"/>
              </a:rPr>
              <a:t>or worse,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to give them a wide variety of new </a:t>
            </a:r>
            <a:r>
              <a:rPr lang="en-US" altLang="en-US" b="1" u="sng" dirty="0">
                <a:solidFill>
                  <a:srgbClr val="FF0000"/>
                </a:solidFill>
                <a:latin typeface="Times New Roman" panose="02020603050405020304" pitchFamily="18" charset="0"/>
                <a:cs typeface="Times New Roman" panose="02020603050405020304" pitchFamily="18" charset="0"/>
              </a:rPr>
              <a:t>properties</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FontTx/>
              <a:buNone/>
            </a:pP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solidFill>
                  <a:srgbClr val="003399"/>
                </a:solidFill>
                <a:latin typeface="Times New Roman" panose="02020603050405020304" pitchFamily="18" charset="0"/>
                <a:cs typeface="Times New Roman" panose="02020603050405020304" pitchFamily="18" charset="0"/>
              </a:rPr>
              <a:t>52.  The first, functional group we will add to</a:t>
            </a:r>
            <a:br>
              <a:rPr lang="en-US" altLang="en-US" sz="3600" dirty="0">
                <a:solidFill>
                  <a:srgbClr val="003399"/>
                </a:solidFill>
                <a:latin typeface="Times New Roman" panose="02020603050405020304" pitchFamily="18" charset="0"/>
                <a:cs typeface="Times New Roman" panose="02020603050405020304" pitchFamily="18" charset="0"/>
              </a:rPr>
            </a:br>
            <a:r>
              <a:rPr lang="en-US" altLang="en-US" sz="3600" dirty="0">
                <a:solidFill>
                  <a:srgbClr val="003399"/>
                </a:solidFill>
                <a:latin typeface="Times New Roman" panose="02020603050405020304" pitchFamily="18" charset="0"/>
                <a:cs typeface="Times New Roman" panose="02020603050405020304" pitchFamily="18" charset="0"/>
              </a:rPr>
              <a:t>       hydrocarbons are the </a:t>
            </a:r>
            <a:r>
              <a:rPr lang="en-US" altLang="en-US" sz="3600" b="1" u="sng" dirty="0">
                <a:solidFill>
                  <a:srgbClr val="003399"/>
                </a:solidFill>
                <a:latin typeface="Times New Roman" panose="02020603050405020304" pitchFamily="18" charset="0"/>
                <a:cs typeface="Times New Roman" panose="02020603050405020304" pitchFamily="18" charset="0"/>
              </a:rPr>
              <a:t>halogens of group 17</a:t>
            </a:r>
            <a:r>
              <a:rPr lang="en-US" altLang="en-US" sz="3600" dirty="0">
                <a:solidFill>
                  <a:srgbClr val="003399"/>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B38200-656A-C6E1-5210-22D20D97B646}"/>
              </a:ext>
            </a:extLst>
          </p:cNvPr>
          <p:cNvGraphicFramePr>
            <a:graphicFrameLocks noGrp="1"/>
          </p:cNvGraphicFramePr>
          <p:nvPr>
            <p:extLst>
              <p:ext uri="{D42A27DB-BD31-4B8C-83A1-F6EECF244321}">
                <p14:modId xmlns:p14="http://schemas.microsoft.com/office/powerpoint/2010/main" val="1724527011"/>
              </p:ext>
            </p:extLst>
          </p:nvPr>
        </p:nvGraphicFramePr>
        <p:xfrm>
          <a:off x="0" y="0"/>
          <a:ext cx="9143999" cy="5410200"/>
        </p:xfrm>
        <a:graphic>
          <a:graphicData uri="http://schemas.openxmlformats.org/drawingml/2006/table">
            <a:tbl>
              <a:tblPr/>
              <a:tblGrid>
                <a:gridCol w="3155897">
                  <a:extLst>
                    <a:ext uri="{9D8B030D-6E8A-4147-A177-3AD203B41FA5}">
                      <a16:colId xmlns:a16="http://schemas.microsoft.com/office/drawing/2014/main" val="2971417213"/>
                    </a:ext>
                  </a:extLst>
                </a:gridCol>
                <a:gridCol w="1537482">
                  <a:extLst>
                    <a:ext uri="{9D8B030D-6E8A-4147-A177-3AD203B41FA5}">
                      <a16:colId xmlns:a16="http://schemas.microsoft.com/office/drawing/2014/main" val="1100336610"/>
                    </a:ext>
                  </a:extLst>
                </a:gridCol>
                <a:gridCol w="4450620">
                  <a:extLst>
                    <a:ext uri="{9D8B030D-6E8A-4147-A177-3AD203B41FA5}">
                      <a16:colId xmlns:a16="http://schemas.microsoft.com/office/drawing/2014/main" val="3228880843"/>
                    </a:ext>
                  </a:extLst>
                </a:gridCol>
              </a:tblGrid>
              <a:tr h="1082040">
                <a:tc>
                  <a:txBody>
                    <a:bodyPr/>
                    <a:lstStyle/>
                    <a:p>
                      <a:pPr marR="0" indent="0" algn="l" rtl="0">
                        <a:lnSpc>
                          <a:spcPct val="119000"/>
                        </a:lnSpc>
                        <a:spcBef>
                          <a:spcPts val="0"/>
                        </a:spcBef>
                        <a:spcAft>
                          <a:spcPts val="0"/>
                        </a:spcAft>
                      </a:pPr>
                      <a:r>
                        <a:rPr lang="en-US" sz="2400" kern="1200" dirty="0">
                          <a:ln>
                            <a:noFill/>
                          </a:ln>
                          <a:solidFill>
                            <a:srgbClr val="000000"/>
                          </a:solidFill>
                          <a:effectLst/>
                          <a:latin typeface="Times New Roman" panose="02020603050405020304" pitchFamily="18" charset="0"/>
                        </a:rPr>
                        <a:t>53.     </a:t>
                      </a:r>
                      <a:r>
                        <a:rPr lang="en-US" sz="2400" kern="1400" dirty="0">
                          <a:ln>
                            <a:noFill/>
                          </a:ln>
                          <a:solidFill>
                            <a:srgbClr val="000000"/>
                          </a:solidFill>
                          <a:effectLst/>
                          <a:latin typeface="Times New Roman" panose="02020603050405020304" pitchFamily="18" charset="0"/>
                        </a:rPr>
                        <a:t>HALOGENS </a:t>
                      </a:r>
                      <a:endParaRPr lang="en-US" sz="1600" kern="1400" dirty="0">
                        <a:ln>
                          <a:noFill/>
                        </a:ln>
                        <a:solidFill>
                          <a:srgbClr val="000000"/>
                        </a:solidFill>
                        <a:effectLst/>
                        <a:latin typeface="Calibri" panose="020F0502020204030204" pitchFamily="34"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kern="1200">
                          <a:ln>
                            <a:noFill/>
                          </a:ln>
                          <a:solidFill>
                            <a:srgbClr val="000000"/>
                          </a:solidFill>
                          <a:effectLst/>
                          <a:latin typeface="Times New Roman" panose="02020603050405020304" pitchFamily="18" charset="0"/>
                        </a:rPr>
                        <a:t>symbols</a:t>
                      </a:r>
                      <a:endParaRPr lang="en-US" sz="1600" kern="1400">
                        <a:ln>
                          <a:noFill/>
                        </a:ln>
                        <a:solidFill>
                          <a:srgbClr val="000000"/>
                        </a:solidFill>
                        <a:effectLst/>
                        <a:latin typeface="Calibri" panose="020F0502020204030204" pitchFamily="34"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kern="1200">
                          <a:ln>
                            <a:noFill/>
                          </a:ln>
                          <a:solidFill>
                            <a:srgbClr val="000000"/>
                          </a:solidFill>
                          <a:effectLst/>
                          <a:latin typeface="Times New Roman" panose="02020603050405020304" pitchFamily="18" charset="0"/>
                        </a:rPr>
                        <a:t>Organic Chem Prefix names</a:t>
                      </a:r>
                      <a:endParaRPr lang="en-US" sz="1600" kern="1400">
                        <a:ln>
                          <a:noFill/>
                        </a:ln>
                        <a:solidFill>
                          <a:srgbClr val="000000"/>
                        </a:solidFill>
                        <a:effectLst/>
                        <a:latin typeface="Calibri" panose="020F0502020204030204" pitchFamily="34"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214680"/>
                  </a:ext>
                </a:extLst>
              </a:tr>
              <a:tr h="1082040">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 fluorine</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F</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err="1">
                          <a:ln>
                            <a:noFill/>
                          </a:ln>
                          <a:solidFill>
                            <a:srgbClr val="000000"/>
                          </a:solidFill>
                          <a:effectLst/>
                          <a:latin typeface="Times New Roman" panose="02020603050405020304" pitchFamily="18" charset="0"/>
                          <a:cs typeface="Times New Roman" panose="02020603050405020304" pitchFamily="18" charset="0"/>
                        </a:rPr>
                        <a:t>fluoro</a:t>
                      </a:r>
                      <a:endParaRPr lang="en-US" sz="3200" kern="1400" dirty="0">
                        <a:ln>
                          <a:noFill/>
                        </a:ln>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377632"/>
                  </a:ext>
                </a:extLst>
              </a:tr>
              <a:tr h="1082040">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chlorine</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Cl</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err="1">
                          <a:ln>
                            <a:noFill/>
                          </a:ln>
                          <a:solidFill>
                            <a:srgbClr val="000000"/>
                          </a:solidFill>
                          <a:effectLst/>
                          <a:latin typeface="Times New Roman" panose="02020603050405020304" pitchFamily="18" charset="0"/>
                          <a:cs typeface="Times New Roman" panose="02020603050405020304" pitchFamily="18" charset="0"/>
                        </a:rPr>
                        <a:t>chloro</a:t>
                      </a:r>
                      <a:endParaRPr lang="en-US" sz="3200" kern="1400" dirty="0">
                        <a:ln>
                          <a:noFill/>
                        </a:ln>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688825"/>
                  </a:ext>
                </a:extLst>
              </a:tr>
              <a:tr h="1082040">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bromine</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Br</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bromo</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448111"/>
                  </a:ext>
                </a:extLst>
              </a:tr>
              <a:tr h="1082040">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iodine</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a:ln>
                            <a:noFill/>
                          </a:ln>
                          <a:solidFill>
                            <a:srgbClr val="000000"/>
                          </a:solidFill>
                          <a:effectLst/>
                          <a:latin typeface="Times New Roman" panose="02020603050405020304" pitchFamily="18" charset="0"/>
                          <a:cs typeface="Times New Roman" panose="02020603050405020304" pitchFamily="18" charset="0"/>
                        </a:rPr>
                        <a:t>I</a:t>
                      </a: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3200" kern="1400" dirty="0" err="1">
                          <a:ln>
                            <a:noFill/>
                          </a:ln>
                          <a:solidFill>
                            <a:srgbClr val="000000"/>
                          </a:solidFill>
                          <a:effectLst/>
                          <a:latin typeface="Times New Roman" panose="02020603050405020304" pitchFamily="18" charset="0"/>
                          <a:cs typeface="Times New Roman" panose="02020603050405020304" pitchFamily="18" charset="0"/>
                        </a:rPr>
                        <a:t>iodo</a:t>
                      </a:r>
                      <a:endParaRPr lang="en-US" sz="3200" kern="1400" dirty="0">
                        <a:ln>
                          <a:noFill/>
                        </a:ln>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326347"/>
                  </a:ext>
                </a:extLst>
              </a:tr>
            </a:tbl>
          </a:graphicData>
        </a:graphic>
      </p:graphicFrame>
      <p:sp>
        <p:nvSpPr>
          <p:cNvPr id="3" name="Control 1">
            <a:extLst>
              <a:ext uri="{FF2B5EF4-FFF2-40B4-BE49-F238E27FC236}">
                <a16:creationId xmlns:a16="http://schemas.microsoft.com/office/drawing/2014/main" id="{64D621E6-014E-AA59-DD7C-D05518214D50}"/>
              </a:ext>
            </a:extLst>
          </p:cNvPr>
          <p:cNvSpPr>
            <a:spLocks noChangeArrowheads="1" noChangeShapeType="1"/>
          </p:cNvSpPr>
          <p:nvPr/>
        </p:nvSpPr>
        <p:spPr bwMode="auto">
          <a:xfrm>
            <a:off x="1590675" y="3179763"/>
            <a:ext cx="6867525" cy="22796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605102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Box 1"/>
          <p:cNvSpPr txBox="1">
            <a:spLocks noChangeArrowheads="1"/>
          </p:cNvSpPr>
          <p:nvPr/>
        </p:nvSpPr>
        <p:spPr bwMode="auto">
          <a:xfrm>
            <a:off x="-21210" y="0"/>
            <a:ext cx="9165210" cy="646331"/>
          </a:xfrm>
          <a:prstGeom prst="rect">
            <a:avLst/>
          </a:prstGeom>
          <a:solidFill>
            <a:schemeClr val="accent6">
              <a:lumMod val="20000"/>
              <a:lumOff val="8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54.  Draw then name these molecules now.</a:t>
            </a:r>
          </a:p>
        </p:txBody>
      </p:sp>
      <p:pic>
        <p:nvPicPr>
          <p:cNvPr id="519171"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5901"/>
          <a:stretch>
            <a:fillRect/>
          </a:stretch>
        </p:blipFill>
        <p:spPr bwMode="auto">
          <a:xfrm>
            <a:off x="403225" y="1371600"/>
            <a:ext cx="1793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2" name="TextBox 4"/>
          <p:cNvSpPr txBox="1">
            <a:spLocks noChangeArrowheads="1"/>
          </p:cNvSpPr>
          <p:nvPr/>
        </p:nvSpPr>
        <p:spPr bwMode="auto">
          <a:xfrm>
            <a:off x="2197100" y="1884363"/>
            <a:ext cx="1460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Br</a:t>
            </a:r>
          </a:p>
        </p:txBody>
      </p:sp>
      <p:grpSp>
        <p:nvGrpSpPr>
          <p:cNvPr id="2" name="Group 1">
            <a:extLst>
              <a:ext uri="{FF2B5EF4-FFF2-40B4-BE49-F238E27FC236}">
                <a16:creationId xmlns:a16="http://schemas.microsoft.com/office/drawing/2014/main" id="{92AE512C-AE04-6069-B403-651BAF48097D}"/>
              </a:ext>
            </a:extLst>
          </p:cNvPr>
          <p:cNvGrpSpPr/>
          <p:nvPr/>
        </p:nvGrpSpPr>
        <p:grpSpPr>
          <a:xfrm>
            <a:off x="5791200" y="1369031"/>
            <a:ext cx="2495550" cy="1611313"/>
            <a:chOff x="431800" y="3962400"/>
            <a:chExt cx="2495550" cy="1611313"/>
          </a:xfrm>
        </p:grpSpPr>
        <p:pic>
          <p:nvPicPr>
            <p:cNvPr id="519173"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5901"/>
            <a:stretch>
              <a:fillRect/>
            </a:stretch>
          </p:blipFill>
          <p:spPr bwMode="auto">
            <a:xfrm>
              <a:off x="431800" y="3962400"/>
              <a:ext cx="1793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4" name="TextBox 6"/>
            <p:cNvSpPr txBox="1">
              <a:spLocks noChangeArrowheads="1"/>
            </p:cNvSpPr>
            <p:nvPr/>
          </p:nvSpPr>
          <p:spPr bwMode="auto">
            <a:xfrm>
              <a:off x="2225675" y="4475163"/>
              <a:ext cx="701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9933"/>
                  </a:solidFill>
                </a:rPr>
                <a:t>Cl</a:t>
              </a:r>
            </a:p>
          </p:txBody>
        </p:sp>
      </p:grpSp>
    </p:spTree>
    <p:extLst>
      <p:ext uri="{BB962C8B-B14F-4D97-AF65-F5344CB8AC3E}">
        <p14:creationId xmlns:p14="http://schemas.microsoft.com/office/powerpoint/2010/main" val="988671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Box 1"/>
          <p:cNvSpPr txBox="1">
            <a:spLocks noChangeArrowheads="1"/>
          </p:cNvSpPr>
          <p:nvPr/>
        </p:nvSpPr>
        <p:spPr bwMode="auto">
          <a:xfrm>
            <a:off x="-21210" y="0"/>
            <a:ext cx="9165210" cy="646331"/>
          </a:xfrm>
          <a:prstGeom prst="rect">
            <a:avLst/>
          </a:prstGeom>
          <a:solidFill>
            <a:schemeClr val="accent6">
              <a:lumMod val="20000"/>
              <a:lumOff val="8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54.  Draw then name these molecules now.</a:t>
            </a:r>
          </a:p>
        </p:txBody>
      </p:sp>
      <p:pic>
        <p:nvPicPr>
          <p:cNvPr id="519171"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5901"/>
          <a:stretch>
            <a:fillRect/>
          </a:stretch>
        </p:blipFill>
        <p:spPr bwMode="auto">
          <a:xfrm>
            <a:off x="403225" y="1371600"/>
            <a:ext cx="1793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2" name="TextBox 4"/>
          <p:cNvSpPr txBox="1">
            <a:spLocks noChangeArrowheads="1"/>
          </p:cNvSpPr>
          <p:nvPr/>
        </p:nvSpPr>
        <p:spPr bwMode="auto">
          <a:xfrm>
            <a:off x="2197100" y="1884363"/>
            <a:ext cx="1460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Br</a:t>
            </a:r>
          </a:p>
        </p:txBody>
      </p:sp>
      <p:grpSp>
        <p:nvGrpSpPr>
          <p:cNvPr id="2" name="Group 1">
            <a:extLst>
              <a:ext uri="{FF2B5EF4-FFF2-40B4-BE49-F238E27FC236}">
                <a16:creationId xmlns:a16="http://schemas.microsoft.com/office/drawing/2014/main" id="{92AE512C-AE04-6069-B403-651BAF48097D}"/>
              </a:ext>
            </a:extLst>
          </p:cNvPr>
          <p:cNvGrpSpPr/>
          <p:nvPr/>
        </p:nvGrpSpPr>
        <p:grpSpPr>
          <a:xfrm>
            <a:off x="5791200" y="1369031"/>
            <a:ext cx="2495550" cy="1611313"/>
            <a:chOff x="431800" y="3962400"/>
            <a:chExt cx="2495550" cy="1611313"/>
          </a:xfrm>
        </p:grpSpPr>
        <p:pic>
          <p:nvPicPr>
            <p:cNvPr id="519173"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5901"/>
            <a:stretch>
              <a:fillRect/>
            </a:stretch>
          </p:blipFill>
          <p:spPr bwMode="auto">
            <a:xfrm>
              <a:off x="431800" y="3962400"/>
              <a:ext cx="1793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4" name="TextBox 6"/>
            <p:cNvSpPr txBox="1">
              <a:spLocks noChangeArrowheads="1"/>
            </p:cNvSpPr>
            <p:nvPr/>
          </p:nvSpPr>
          <p:spPr bwMode="auto">
            <a:xfrm>
              <a:off x="2225675" y="4475163"/>
              <a:ext cx="701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9933"/>
                  </a:solidFill>
                </a:rPr>
                <a:t>Cl</a:t>
              </a:r>
            </a:p>
          </p:txBody>
        </p:sp>
      </p:grpSp>
      <p:sp>
        <p:nvSpPr>
          <p:cNvPr id="6" name="TextBox 2">
            <a:extLst>
              <a:ext uri="{FF2B5EF4-FFF2-40B4-BE49-F238E27FC236}">
                <a16:creationId xmlns:a16="http://schemas.microsoft.com/office/drawing/2014/main" id="{FC84E2C8-C365-2858-BEFD-8D108C52E2F5}"/>
              </a:ext>
            </a:extLst>
          </p:cNvPr>
          <p:cNvSpPr txBox="1">
            <a:spLocks noChangeArrowheads="1"/>
          </p:cNvSpPr>
          <p:nvPr/>
        </p:nvSpPr>
        <p:spPr bwMode="auto">
          <a:xfrm>
            <a:off x="403225" y="3426643"/>
            <a:ext cx="2895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Bromo-ethane</a:t>
            </a:r>
          </a:p>
        </p:txBody>
      </p:sp>
      <p:sp>
        <p:nvSpPr>
          <p:cNvPr id="7" name="TextBox 12">
            <a:extLst>
              <a:ext uri="{FF2B5EF4-FFF2-40B4-BE49-F238E27FC236}">
                <a16:creationId xmlns:a16="http://schemas.microsoft.com/office/drawing/2014/main" id="{4FF755E0-D301-6AD8-9817-7AC9D85EF7CE}"/>
              </a:ext>
            </a:extLst>
          </p:cNvPr>
          <p:cNvSpPr txBox="1">
            <a:spLocks noChangeArrowheads="1"/>
          </p:cNvSpPr>
          <p:nvPr/>
        </p:nvSpPr>
        <p:spPr bwMode="auto">
          <a:xfrm>
            <a:off x="5692775" y="3425055"/>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339933"/>
                </a:solidFill>
                <a:latin typeface="Comic Sans MS" pitchFamily="66" charset="0"/>
              </a:rPr>
              <a:t>Chloro-ethane</a:t>
            </a:r>
          </a:p>
        </p:txBody>
      </p:sp>
    </p:spTree>
    <p:extLst>
      <p:ext uri="{BB962C8B-B14F-4D97-AF65-F5344CB8AC3E}">
        <p14:creationId xmlns:p14="http://schemas.microsoft.com/office/powerpoint/2010/main" val="1781304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Box 1"/>
          <p:cNvSpPr txBox="1">
            <a:spLocks noChangeArrowheads="1"/>
          </p:cNvSpPr>
          <p:nvPr/>
        </p:nvSpPr>
        <p:spPr bwMode="auto">
          <a:xfrm>
            <a:off x="0" y="0"/>
            <a:ext cx="9144000" cy="646331"/>
          </a:xfrm>
          <a:prstGeom prst="rect">
            <a:avLst/>
          </a:prstGeom>
          <a:solidFill>
            <a:srgbClr val="FFFF00"/>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55.  Let’s name these molecules now.</a:t>
            </a:r>
          </a:p>
        </p:txBody>
      </p:sp>
      <p:pic>
        <p:nvPicPr>
          <p:cNvPr id="520199"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340" b="22974"/>
          <a:stretch>
            <a:fillRect/>
          </a:stretch>
        </p:blipFill>
        <p:spPr bwMode="auto">
          <a:xfrm>
            <a:off x="1091418" y="1295400"/>
            <a:ext cx="21415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0" name="TextBox 8"/>
          <p:cNvSpPr txBox="1">
            <a:spLocks noChangeArrowheads="1"/>
          </p:cNvSpPr>
          <p:nvPr/>
        </p:nvSpPr>
        <p:spPr bwMode="auto">
          <a:xfrm>
            <a:off x="1712131" y="2438400"/>
            <a:ext cx="1741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F    F</a:t>
            </a:r>
          </a:p>
        </p:txBody>
      </p:sp>
      <p:grpSp>
        <p:nvGrpSpPr>
          <p:cNvPr id="2" name="Group 1">
            <a:extLst>
              <a:ext uri="{FF2B5EF4-FFF2-40B4-BE49-F238E27FC236}">
                <a16:creationId xmlns:a16="http://schemas.microsoft.com/office/drawing/2014/main" id="{03FEF0D8-834D-81BC-2DA9-F30DB0519832}"/>
              </a:ext>
            </a:extLst>
          </p:cNvPr>
          <p:cNvGrpSpPr/>
          <p:nvPr/>
        </p:nvGrpSpPr>
        <p:grpSpPr>
          <a:xfrm>
            <a:off x="5706095" y="1143000"/>
            <a:ext cx="2108200" cy="2244725"/>
            <a:chOff x="1124756" y="4079875"/>
            <a:chExt cx="2108200" cy="2244725"/>
          </a:xfrm>
        </p:grpSpPr>
        <p:pic>
          <p:nvPicPr>
            <p:cNvPr id="520201"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190"/>
            <a:stretch>
              <a:fillRect/>
            </a:stretch>
          </p:blipFill>
          <p:spPr bwMode="auto">
            <a:xfrm>
              <a:off x="1124756" y="4283075"/>
              <a:ext cx="21082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2" name="TextBox 10"/>
            <p:cNvSpPr txBox="1">
              <a:spLocks noChangeArrowheads="1"/>
            </p:cNvSpPr>
            <p:nvPr/>
          </p:nvSpPr>
          <p:spPr bwMode="auto">
            <a:xfrm>
              <a:off x="2315381" y="4079875"/>
              <a:ext cx="533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33FF"/>
                  </a:solidFill>
                </a:rPr>
                <a:t>F</a:t>
              </a:r>
            </a:p>
          </p:txBody>
        </p:sp>
        <p:sp>
          <p:nvSpPr>
            <p:cNvPr id="520203" name="TextBox 11"/>
            <p:cNvSpPr txBox="1">
              <a:spLocks noChangeArrowheads="1"/>
            </p:cNvSpPr>
            <p:nvPr/>
          </p:nvSpPr>
          <p:spPr bwMode="auto">
            <a:xfrm>
              <a:off x="2299506" y="5462588"/>
              <a:ext cx="457200"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33FF"/>
                  </a:solidFill>
                </a:rPr>
                <a:t>F</a:t>
              </a:r>
            </a:p>
            <a:p>
              <a:pPr eaLnBrk="1" hangingPunct="1">
                <a:spcBef>
                  <a:spcPct val="0"/>
                </a:spcBef>
                <a:buFontTx/>
                <a:buNone/>
              </a:pPr>
              <a:endParaRPr lang="en-US" altLang="en-US" sz="1800" dirty="0">
                <a:solidFill>
                  <a:srgbClr val="000000"/>
                </a:solidFill>
              </a:endParaRPr>
            </a:p>
          </p:txBody>
        </p:sp>
      </p:grpSp>
    </p:spTree>
    <p:extLst>
      <p:ext uri="{BB962C8B-B14F-4D97-AF65-F5344CB8AC3E}">
        <p14:creationId xmlns:p14="http://schemas.microsoft.com/office/powerpoint/2010/main" val="3639640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Box 1"/>
          <p:cNvSpPr txBox="1">
            <a:spLocks noChangeArrowheads="1"/>
          </p:cNvSpPr>
          <p:nvPr/>
        </p:nvSpPr>
        <p:spPr bwMode="auto">
          <a:xfrm>
            <a:off x="0" y="0"/>
            <a:ext cx="9144000" cy="646331"/>
          </a:xfrm>
          <a:prstGeom prst="rect">
            <a:avLst/>
          </a:prstGeom>
          <a:solidFill>
            <a:srgbClr val="FFFF00"/>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55.  Let’s name these molecules now.</a:t>
            </a:r>
          </a:p>
        </p:txBody>
      </p:sp>
      <p:pic>
        <p:nvPicPr>
          <p:cNvPr id="520199"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340" b="22974"/>
          <a:stretch>
            <a:fillRect/>
          </a:stretch>
        </p:blipFill>
        <p:spPr bwMode="auto">
          <a:xfrm>
            <a:off x="1091418" y="1295400"/>
            <a:ext cx="21415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0" name="TextBox 8"/>
          <p:cNvSpPr txBox="1">
            <a:spLocks noChangeArrowheads="1"/>
          </p:cNvSpPr>
          <p:nvPr/>
        </p:nvSpPr>
        <p:spPr bwMode="auto">
          <a:xfrm>
            <a:off x="1712131" y="2438400"/>
            <a:ext cx="1741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F    F</a:t>
            </a:r>
          </a:p>
        </p:txBody>
      </p:sp>
      <p:grpSp>
        <p:nvGrpSpPr>
          <p:cNvPr id="2" name="Group 1">
            <a:extLst>
              <a:ext uri="{FF2B5EF4-FFF2-40B4-BE49-F238E27FC236}">
                <a16:creationId xmlns:a16="http://schemas.microsoft.com/office/drawing/2014/main" id="{03FEF0D8-834D-81BC-2DA9-F30DB0519832}"/>
              </a:ext>
            </a:extLst>
          </p:cNvPr>
          <p:cNvGrpSpPr/>
          <p:nvPr/>
        </p:nvGrpSpPr>
        <p:grpSpPr>
          <a:xfrm>
            <a:off x="5706095" y="1143000"/>
            <a:ext cx="2108200" cy="2244725"/>
            <a:chOff x="1124756" y="4079875"/>
            <a:chExt cx="2108200" cy="2244725"/>
          </a:xfrm>
        </p:grpSpPr>
        <p:pic>
          <p:nvPicPr>
            <p:cNvPr id="520201"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190"/>
            <a:stretch>
              <a:fillRect/>
            </a:stretch>
          </p:blipFill>
          <p:spPr bwMode="auto">
            <a:xfrm>
              <a:off x="1124756" y="4283075"/>
              <a:ext cx="21082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2" name="TextBox 10"/>
            <p:cNvSpPr txBox="1">
              <a:spLocks noChangeArrowheads="1"/>
            </p:cNvSpPr>
            <p:nvPr/>
          </p:nvSpPr>
          <p:spPr bwMode="auto">
            <a:xfrm>
              <a:off x="2315381" y="4079875"/>
              <a:ext cx="533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33FF"/>
                  </a:solidFill>
                </a:rPr>
                <a:t>F</a:t>
              </a:r>
            </a:p>
          </p:txBody>
        </p:sp>
        <p:sp>
          <p:nvSpPr>
            <p:cNvPr id="520203" name="TextBox 11"/>
            <p:cNvSpPr txBox="1">
              <a:spLocks noChangeArrowheads="1"/>
            </p:cNvSpPr>
            <p:nvPr/>
          </p:nvSpPr>
          <p:spPr bwMode="auto">
            <a:xfrm>
              <a:off x="2299506" y="5462588"/>
              <a:ext cx="457200" cy="862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3333FF"/>
                  </a:solidFill>
                </a:rPr>
                <a:t>F</a:t>
              </a:r>
            </a:p>
            <a:p>
              <a:pPr eaLnBrk="1" hangingPunct="1">
                <a:spcBef>
                  <a:spcPct val="0"/>
                </a:spcBef>
                <a:buFontTx/>
                <a:buNone/>
              </a:pPr>
              <a:endParaRPr lang="en-US" altLang="en-US" sz="1800" dirty="0">
                <a:solidFill>
                  <a:srgbClr val="000000"/>
                </a:solidFill>
              </a:endParaRPr>
            </a:p>
          </p:txBody>
        </p:sp>
      </p:grpSp>
      <p:sp>
        <p:nvSpPr>
          <p:cNvPr id="3" name="TextBox 13">
            <a:extLst>
              <a:ext uri="{FF2B5EF4-FFF2-40B4-BE49-F238E27FC236}">
                <a16:creationId xmlns:a16="http://schemas.microsoft.com/office/drawing/2014/main" id="{FF6EF07C-F443-B7F9-9C6A-E203DA516883}"/>
              </a:ext>
            </a:extLst>
          </p:cNvPr>
          <p:cNvSpPr txBox="1">
            <a:spLocks noChangeArrowheads="1"/>
          </p:cNvSpPr>
          <p:nvPr/>
        </p:nvSpPr>
        <p:spPr bwMode="auto">
          <a:xfrm>
            <a:off x="381000" y="3125787"/>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Comic Sans MS" pitchFamily="66" charset="0"/>
              </a:rPr>
              <a:t>1,2 di-</a:t>
            </a:r>
            <a:r>
              <a:rPr lang="en-US" altLang="en-US" sz="2800" dirty="0" err="1">
                <a:solidFill>
                  <a:srgbClr val="FF0000"/>
                </a:solidFill>
                <a:latin typeface="Comic Sans MS" pitchFamily="66" charset="0"/>
              </a:rPr>
              <a:t>fluoro</a:t>
            </a:r>
            <a:r>
              <a:rPr lang="en-US" altLang="en-US" sz="2800" dirty="0">
                <a:solidFill>
                  <a:srgbClr val="FF0000"/>
                </a:solidFill>
                <a:latin typeface="Comic Sans MS" pitchFamily="66" charset="0"/>
              </a:rPr>
              <a:t>-ethane</a:t>
            </a:r>
          </a:p>
        </p:txBody>
      </p:sp>
      <p:sp>
        <p:nvSpPr>
          <p:cNvPr id="4" name="TextBox 14">
            <a:extLst>
              <a:ext uri="{FF2B5EF4-FFF2-40B4-BE49-F238E27FC236}">
                <a16:creationId xmlns:a16="http://schemas.microsoft.com/office/drawing/2014/main" id="{D482436A-E05C-2D64-5AD5-5C9E59740E2F}"/>
              </a:ext>
            </a:extLst>
          </p:cNvPr>
          <p:cNvSpPr txBox="1">
            <a:spLocks noChangeArrowheads="1"/>
          </p:cNvSpPr>
          <p:nvPr/>
        </p:nvSpPr>
        <p:spPr bwMode="auto">
          <a:xfrm>
            <a:off x="5318745" y="3125786"/>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3333FF"/>
                </a:solidFill>
                <a:latin typeface="Comic Sans MS" pitchFamily="66" charset="0"/>
              </a:rPr>
              <a:t>1,1 di-</a:t>
            </a:r>
            <a:r>
              <a:rPr lang="en-US" altLang="en-US" sz="2800" dirty="0" err="1">
                <a:solidFill>
                  <a:srgbClr val="3333FF"/>
                </a:solidFill>
                <a:latin typeface="Comic Sans MS" pitchFamily="66" charset="0"/>
              </a:rPr>
              <a:t>fluoro</a:t>
            </a:r>
            <a:r>
              <a:rPr lang="en-US" altLang="en-US" sz="2800" dirty="0">
                <a:solidFill>
                  <a:srgbClr val="3333FF"/>
                </a:solidFill>
                <a:latin typeface="Comic Sans MS" pitchFamily="66" charset="0"/>
              </a:rPr>
              <a:t>-ethane</a:t>
            </a:r>
          </a:p>
        </p:txBody>
      </p:sp>
    </p:spTree>
    <p:extLst>
      <p:ext uri="{BB962C8B-B14F-4D97-AF65-F5344CB8AC3E}">
        <p14:creationId xmlns:p14="http://schemas.microsoft.com/office/powerpoint/2010/main" val="2995933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647DD5-DF66-4867-8005-B3A8B7A1D669}"/>
              </a:ext>
            </a:extLst>
          </p:cNvPr>
          <p:cNvSpPr txBox="1">
            <a:spLocks noChangeArrowheads="1"/>
          </p:cNvSpPr>
          <p:nvPr/>
        </p:nvSpPr>
        <p:spPr bwMode="auto">
          <a:xfrm>
            <a:off x="0" y="0"/>
            <a:ext cx="9144000" cy="646331"/>
          </a:xfrm>
          <a:prstGeom prst="rect">
            <a:avLst/>
          </a:prstGeom>
          <a:solidFill>
            <a:schemeClr val="accent3">
              <a:lumMod val="40000"/>
              <a:lumOff val="6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56.  Draw and name this molecule.</a:t>
            </a:r>
          </a:p>
        </p:txBody>
      </p:sp>
      <p:sp>
        <p:nvSpPr>
          <p:cNvPr id="4" name="TextBox 3">
            <a:extLst>
              <a:ext uri="{FF2B5EF4-FFF2-40B4-BE49-F238E27FC236}">
                <a16:creationId xmlns:a16="http://schemas.microsoft.com/office/drawing/2014/main" id="{FCFE5E19-322B-45AF-BFFE-EA15F04DCE3F}"/>
              </a:ext>
            </a:extLst>
          </p:cNvPr>
          <p:cNvSpPr txBox="1"/>
          <p:nvPr/>
        </p:nvSpPr>
        <p:spPr>
          <a:xfrm>
            <a:off x="0" y="5809062"/>
            <a:ext cx="9144000" cy="1077218"/>
          </a:xfrm>
          <a:prstGeom prst="rect">
            <a:avLst/>
          </a:prstGeom>
          <a:solidFill>
            <a:schemeClr val="accent3">
              <a:lumMod val="40000"/>
              <a:lumOff val="60000"/>
            </a:schemeClr>
          </a:solid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First:  Name the “base chain”,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then we’ll figure out the first name after.  </a:t>
            </a:r>
          </a:p>
        </p:txBody>
      </p:sp>
      <p:grpSp>
        <p:nvGrpSpPr>
          <p:cNvPr id="7" name="Group 6">
            <a:extLst>
              <a:ext uri="{FF2B5EF4-FFF2-40B4-BE49-F238E27FC236}">
                <a16:creationId xmlns:a16="http://schemas.microsoft.com/office/drawing/2014/main" id="{84BAEABF-6600-46D4-46AA-98385EA5DF95}"/>
              </a:ext>
            </a:extLst>
          </p:cNvPr>
          <p:cNvGrpSpPr/>
          <p:nvPr/>
        </p:nvGrpSpPr>
        <p:grpSpPr>
          <a:xfrm>
            <a:off x="76200" y="762000"/>
            <a:ext cx="5667375" cy="3154017"/>
            <a:chOff x="76200" y="1132582"/>
            <a:chExt cx="5667375" cy="3154017"/>
          </a:xfrm>
        </p:grpSpPr>
        <p:pic>
          <p:nvPicPr>
            <p:cNvPr id="1028" name="Picture 4" descr="Image result for butene">
              <a:extLst>
                <a:ext uri="{FF2B5EF4-FFF2-40B4-BE49-F238E27FC236}">
                  <a16:creationId xmlns:a16="http://schemas.microsoft.com/office/drawing/2014/main" id="{3F0EC490-D6CE-4A7E-98C4-47414819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2582"/>
              <a:ext cx="5667375" cy="31540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4119BC3-D628-9FF9-0D13-1FE8197B19B1}"/>
                </a:ext>
              </a:extLst>
            </p:cNvPr>
            <p:cNvGrpSpPr/>
            <p:nvPr/>
          </p:nvGrpSpPr>
          <p:grpSpPr>
            <a:xfrm>
              <a:off x="2133600" y="1219200"/>
              <a:ext cx="3048000" cy="1636931"/>
              <a:chOff x="2133600" y="1219200"/>
              <a:chExt cx="3048000" cy="1636931"/>
            </a:xfrm>
          </p:grpSpPr>
          <p:sp>
            <p:nvSpPr>
              <p:cNvPr id="6" name="TextBox 5">
                <a:extLst>
                  <a:ext uri="{FF2B5EF4-FFF2-40B4-BE49-F238E27FC236}">
                    <a16:creationId xmlns:a16="http://schemas.microsoft.com/office/drawing/2014/main" id="{3930C970-5EDA-4F78-BD8D-CDB625A82D39}"/>
                  </a:ext>
                </a:extLst>
              </p:cNvPr>
              <p:cNvSpPr txBox="1"/>
              <p:nvPr/>
            </p:nvSpPr>
            <p:spPr>
              <a:xfrm>
                <a:off x="2133600" y="12192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sp>
            <p:nvSpPr>
              <p:cNvPr id="2" name="TextBox 1">
                <a:extLst>
                  <a:ext uri="{FF2B5EF4-FFF2-40B4-BE49-F238E27FC236}">
                    <a16:creationId xmlns:a16="http://schemas.microsoft.com/office/drawing/2014/main" id="{FF55E77D-D120-4B39-75B4-BD046782679D}"/>
                  </a:ext>
                </a:extLst>
              </p:cNvPr>
              <p:cNvSpPr txBox="1"/>
              <p:nvPr/>
            </p:nvSpPr>
            <p:spPr>
              <a:xfrm>
                <a:off x="4572000" y="22098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grpSp>
      </p:grpSp>
    </p:spTree>
    <p:extLst>
      <p:ext uri="{BB962C8B-B14F-4D97-AF65-F5344CB8AC3E}">
        <p14:creationId xmlns:p14="http://schemas.microsoft.com/office/powerpoint/2010/main" val="1176228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647DD5-DF66-4867-8005-B3A8B7A1D669}"/>
              </a:ext>
            </a:extLst>
          </p:cNvPr>
          <p:cNvSpPr txBox="1">
            <a:spLocks noChangeArrowheads="1"/>
          </p:cNvSpPr>
          <p:nvPr/>
        </p:nvSpPr>
        <p:spPr bwMode="auto">
          <a:xfrm>
            <a:off x="0" y="0"/>
            <a:ext cx="9144000" cy="646331"/>
          </a:xfrm>
          <a:prstGeom prst="rect">
            <a:avLst/>
          </a:prstGeom>
          <a:solidFill>
            <a:schemeClr val="accent3">
              <a:lumMod val="40000"/>
              <a:lumOff val="6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56.  Draw and name this molecule.</a:t>
            </a:r>
          </a:p>
        </p:txBody>
      </p:sp>
      <p:sp>
        <p:nvSpPr>
          <p:cNvPr id="4" name="TextBox 3">
            <a:extLst>
              <a:ext uri="{FF2B5EF4-FFF2-40B4-BE49-F238E27FC236}">
                <a16:creationId xmlns:a16="http://schemas.microsoft.com/office/drawing/2014/main" id="{FCFE5E19-322B-45AF-BFFE-EA15F04DCE3F}"/>
              </a:ext>
            </a:extLst>
          </p:cNvPr>
          <p:cNvSpPr txBox="1"/>
          <p:nvPr/>
        </p:nvSpPr>
        <p:spPr>
          <a:xfrm>
            <a:off x="0" y="3934123"/>
            <a:ext cx="9144000" cy="2923877"/>
          </a:xfrm>
          <a:prstGeom prst="rect">
            <a:avLst/>
          </a:prstGeom>
          <a:solidFill>
            <a:schemeClr val="accent3">
              <a:lumMod val="40000"/>
              <a:lumOff val="60000"/>
            </a:schemeClr>
          </a:solid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The base chain is a 2-butene.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Four carbon atoms, the double bond is between #2 and #3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D7E4BD"/>
                </a:solidFill>
                <a:latin typeface="Times New Roman" panose="02020603050405020304" pitchFamily="18" charset="0"/>
                <a:cs typeface="Times New Roman" panose="02020603050405020304" pitchFamily="18" charset="0"/>
              </a:rPr>
              <a:t>Chlorine at the #2 carbon, and # 4 carbon atoms.</a:t>
            </a:r>
          </a:p>
          <a:p>
            <a:endParaRPr lang="en-US" sz="2800" dirty="0">
              <a:solidFill>
                <a:srgbClr val="D7E4BD"/>
              </a:solidFill>
              <a:latin typeface="Times New Roman" panose="02020603050405020304" pitchFamily="18" charset="0"/>
              <a:cs typeface="Times New Roman" panose="02020603050405020304" pitchFamily="18" charset="0"/>
            </a:endParaRPr>
          </a:p>
          <a:p>
            <a:r>
              <a:rPr lang="en-US" sz="4000" dirty="0">
                <a:solidFill>
                  <a:srgbClr val="D7E4BD"/>
                </a:solidFill>
                <a:latin typeface="Times New Roman" panose="02020603050405020304" pitchFamily="18" charset="0"/>
                <a:cs typeface="Times New Roman" panose="02020603050405020304" pitchFamily="18" charset="0"/>
              </a:rPr>
              <a:t>This is 1,3 </a:t>
            </a:r>
            <a:r>
              <a:rPr lang="en-US" sz="4000" dirty="0" err="1">
                <a:solidFill>
                  <a:srgbClr val="D7E4BD"/>
                </a:solidFill>
                <a:latin typeface="Times New Roman" panose="02020603050405020304" pitchFamily="18" charset="0"/>
                <a:cs typeface="Times New Roman" panose="02020603050405020304" pitchFamily="18" charset="0"/>
              </a:rPr>
              <a:t>dichloro</a:t>
            </a:r>
            <a:r>
              <a:rPr lang="en-US" sz="4000" dirty="0">
                <a:solidFill>
                  <a:srgbClr val="D7E4BD"/>
                </a:solidFill>
                <a:latin typeface="Times New Roman" panose="02020603050405020304" pitchFamily="18" charset="0"/>
                <a:cs typeface="Times New Roman" panose="02020603050405020304" pitchFamily="18" charset="0"/>
              </a:rPr>
              <a:t> 2pentene.  </a:t>
            </a:r>
          </a:p>
        </p:txBody>
      </p:sp>
      <p:grpSp>
        <p:nvGrpSpPr>
          <p:cNvPr id="7" name="Group 6">
            <a:extLst>
              <a:ext uri="{FF2B5EF4-FFF2-40B4-BE49-F238E27FC236}">
                <a16:creationId xmlns:a16="http://schemas.microsoft.com/office/drawing/2014/main" id="{84BAEABF-6600-46D4-46AA-98385EA5DF95}"/>
              </a:ext>
            </a:extLst>
          </p:cNvPr>
          <p:cNvGrpSpPr/>
          <p:nvPr/>
        </p:nvGrpSpPr>
        <p:grpSpPr>
          <a:xfrm>
            <a:off x="76200" y="762000"/>
            <a:ext cx="5667375" cy="3154017"/>
            <a:chOff x="76200" y="1132582"/>
            <a:chExt cx="5667375" cy="3154017"/>
          </a:xfrm>
        </p:grpSpPr>
        <p:pic>
          <p:nvPicPr>
            <p:cNvPr id="1028" name="Picture 4" descr="Image result for butene">
              <a:extLst>
                <a:ext uri="{FF2B5EF4-FFF2-40B4-BE49-F238E27FC236}">
                  <a16:creationId xmlns:a16="http://schemas.microsoft.com/office/drawing/2014/main" id="{3F0EC490-D6CE-4A7E-98C4-47414819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2582"/>
              <a:ext cx="5667375" cy="31540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4119BC3-D628-9FF9-0D13-1FE8197B19B1}"/>
                </a:ext>
              </a:extLst>
            </p:cNvPr>
            <p:cNvGrpSpPr/>
            <p:nvPr/>
          </p:nvGrpSpPr>
          <p:grpSpPr>
            <a:xfrm>
              <a:off x="2133600" y="1219200"/>
              <a:ext cx="3048000" cy="1636931"/>
              <a:chOff x="2133600" y="1219200"/>
              <a:chExt cx="3048000" cy="1636931"/>
            </a:xfrm>
          </p:grpSpPr>
          <p:sp>
            <p:nvSpPr>
              <p:cNvPr id="6" name="TextBox 5">
                <a:extLst>
                  <a:ext uri="{FF2B5EF4-FFF2-40B4-BE49-F238E27FC236}">
                    <a16:creationId xmlns:a16="http://schemas.microsoft.com/office/drawing/2014/main" id="{3930C970-5EDA-4F78-BD8D-CDB625A82D39}"/>
                  </a:ext>
                </a:extLst>
              </p:cNvPr>
              <p:cNvSpPr txBox="1"/>
              <p:nvPr/>
            </p:nvSpPr>
            <p:spPr>
              <a:xfrm>
                <a:off x="2133600" y="12192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sp>
            <p:nvSpPr>
              <p:cNvPr id="2" name="TextBox 1">
                <a:extLst>
                  <a:ext uri="{FF2B5EF4-FFF2-40B4-BE49-F238E27FC236}">
                    <a16:creationId xmlns:a16="http://schemas.microsoft.com/office/drawing/2014/main" id="{FF55E77D-D120-4B39-75B4-BD046782679D}"/>
                  </a:ext>
                </a:extLst>
              </p:cNvPr>
              <p:cNvSpPr txBox="1"/>
              <p:nvPr/>
            </p:nvSpPr>
            <p:spPr>
              <a:xfrm>
                <a:off x="4572000" y="22098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grpSp>
      </p:grpSp>
    </p:spTree>
    <p:extLst>
      <p:ext uri="{BB962C8B-B14F-4D97-AF65-F5344CB8AC3E}">
        <p14:creationId xmlns:p14="http://schemas.microsoft.com/office/powerpoint/2010/main" val="313431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Box 1"/>
          <p:cNvSpPr txBox="1">
            <a:spLocks noChangeArrowheads="1"/>
          </p:cNvSpPr>
          <p:nvPr/>
        </p:nvSpPr>
        <p:spPr bwMode="auto">
          <a:xfrm>
            <a:off x="0" y="1"/>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8.</a:t>
            </a:r>
            <a:r>
              <a:rPr lang="en-US" altLang="en-US" sz="4000" dirty="0">
                <a:latin typeface="Times New Roman" panose="02020603050405020304" pitchFamily="18" charset="0"/>
                <a:cs typeface="Times New Roman" panose="02020603050405020304" pitchFamily="18" charset="0"/>
              </a:rPr>
              <a:t>  What is the name and the formula of the </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      simplest hydrocarbon?  </a:t>
            </a:r>
            <a:br>
              <a:rPr lang="en-US" altLang="en-US" sz="40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                </a:t>
            </a:r>
            <a:r>
              <a:rPr lang="en-US" altLang="en-US" i="1" dirty="0">
                <a:solidFill>
                  <a:srgbClr val="FF0000"/>
                </a:solidFill>
                <a:latin typeface="Times New Roman" panose="02020603050405020304" pitchFamily="18" charset="0"/>
                <a:cs typeface="Times New Roman" panose="02020603050405020304" pitchFamily="18" charset="0"/>
              </a:rPr>
              <a:t>(It has one carbon atom and 4 H atoms)  </a:t>
            </a:r>
            <a:endParaRPr lang="en-US" altLang="en-US" sz="4000" i="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4000" dirty="0"/>
          </a:p>
          <a:p>
            <a:pPr eaLnBrk="1" hangingPunct="1">
              <a:spcBef>
                <a:spcPct val="0"/>
              </a:spcBef>
              <a:buFontTx/>
              <a:buNone/>
            </a:pPr>
            <a:r>
              <a:rPr lang="en-US" altLang="en-US" sz="4000" dirty="0">
                <a:solidFill>
                  <a:srgbClr val="FF0000"/>
                </a:solidFill>
              </a:rPr>
              <a:t> </a:t>
            </a:r>
            <a:endParaRPr lang="en-US" altLang="en-US" sz="4000" dirty="0"/>
          </a:p>
        </p:txBody>
      </p:sp>
      <p:pic>
        <p:nvPicPr>
          <p:cNvPr id="2" name="Picture 2" descr="What is the structural formula for methane? | Socratic">
            <a:extLst>
              <a:ext uri="{FF2B5EF4-FFF2-40B4-BE49-F238E27FC236}">
                <a16:creationId xmlns:a16="http://schemas.microsoft.com/office/drawing/2014/main" id="{2F1BEAF9-E91A-8447-A55A-D73842AC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2314979"/>
            <a:ext cx="4324350" cy="4501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9">
            <a:extLst>
              <a:ext uri="{FF2B5EF4-FFF2-40B4-BE49-F238E27FC236}">
                <a16:creationId xmlns:a16="http://schemas.microsoft.com/office/drawing/2014/main" id="{5C6135FE-2E6F-2896-4EA8-0B2B2DA45976}"/>
              </a:ext>
            </a:extLst>
          </p:cNvPr>
          <p:cNvSpPr txBox="1">
            <a:spLocks noChangeArrowheads="1"/>
          </p:cNvSpPr>
          <p:nvPr/>
        </p:nvSpPr>
        <p:spPr bwMode="auto">
          <a:xfrm>
            <a:off x="914400" y="2395240"/>
            <a:ext cx="3836709" cy="1415772"/>
          </a:xfrm>
          <a:prstGeom prst="rect">
            <a:avLst/>
          </a:prstGeom>
          <a:solidFill>
            <a:srgbClr val="FFFFC1"/>
          </a:solidFill>
          <a:ln w="38100">
            <a:solidFill>
              <a:srgbClr val="FF0000"/>
            </a:solidFill>
            <a:miter lim="800000"/>
            <a:headEnd/>
            <a:tailEnd/>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dirty="0"/>
              <a:t>CH</a:t>
            </a:r>
            <a:r>
              <a:rPr lang="en-US" altLang="en-US" baseline="-25000" dirty="0"/>
              <a:t>4</a:t>
            </a:r>
            <a:endParaRPr lang="en-US" altLang="en-US" dirty="0"/>
          </a:p>
          <a:p>
            <a:pPr algn="ctr" eaLnBrk="1" hangingPunct="1">
              <a:spcBef>
                <a:spcPct val="0"/>
              </a:spcBef>
              <a:buFontTx/>
              <a:buNone/>
            </a:pPr>
            <a:r>
              <a:rPr lang="en-US" altLang="en-US" sz="5400" dirty="0"/>
              <a:t>METHANE</a:t>
            </a:r>
            <a:r>
              <a:rPr lang="en-US" altLang="en-US" sz="1400" dirty="0"/>
              <a:t> </a:t>
            </a:r>
            <a:endParaRPr lang="en-US" altLang="en-US" sz="5400" dirty="0"/>
          </a:p>
        </p:txBody>
      </p:sp>
    </p:spTree>
    <p:extLst>
      <p:ext uri="{BB962C8B-B14F-4D97-AF65-F5344CB8AC3E}">
        <p14:creationId xmlns:p14="http://schemas.microsoft.com/office/powerpoint/2010/main" val="2537011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647DD5-DF66-4867-8005-B3A8B7A1D669}"/>
              </a:ext>
            </a:extLst>
          </p:cNvPr>
          <p:cNvSpPr txBox="1">
            <a:spLocks noChangeArrowheads="1"/>
          </p:cNvSpPr>
          <p:nvPr/>
        </p:nvSpPr>
        <p:spPr bwMode="auto">
          <a:xfrm>
            <a:off x="0" y="0"/>
            <a:ext cx="9144000" cy="646331"/>
          </a:xfrm>
          <a:prstGeom prst="rect">
            <a:avLst/>
          </a:prstGeom>
          <a:solidFill>
            <a:schemeClr val="accent3">
              <a:lumMod val="40000"/>
              <a:lumOff val="6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Comic Sans MS" pitchFamily="66" charset="0"/>
              </a:rPr>
              <a:t>56.  Draw and name this molecule.</a:t>
            </a:r>
          </a:p>
        </p:txBody>
      </p:sp>
      <p:sp>
        <p:nvSpPr>
          <p:cNvPr id="4" name="TextBox 3">
            <a:extLst>
              <a:ext uri="{FF2B5EF4-FFF2-40B4-BE49-F238E27FC236}">
                <a16:creationId xmlns:a16="http://schemas.microsoft.com/office/drawing/2014/main" id="{FCFE5E19-322B-45AF-BFFE-EA15F04DCE3F}"/>
              </a:ext>
            </a:extLst>
          </p:cNvPr>
          <p:cNvSpPr txBox="1"/>
          <p:nvPr/>
        </p:nvSpPr>
        <p:spPr>
          <a:xfrm>
            <a:off x="0" y="3934123"/>
            <a:ext cx="9144000" cy="2923877"/>
          </a:xfrm>
          <a:prstGeom prst="rect">
            <a:avLst/>
          </a:prstGeom>
          <a:solidFill>
            <a:schemeClr val="accent3">
              <a:lumMod val="40000"/>
              <a:lumOff val="60000"/>
            </a:schemeClr>
          </a:solid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The base chain is a 2-butene.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Four carbon atoms, the double bond is between #2 and #3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Chlorine atoms at the #2 carbon, and # 4 carbon atoms, so…</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1,3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dichloro</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2pentene.  </a:t>
            </a:r>
          </a:p>
        </p:txBody>
      </p:sp>
      <p:grpSp>
        <p:nvGrpSpPr>
          <p:cNvPr id="7" name="Group 6">
            <a:extLst>
              <a:ext uri="{FF2B5EF4-FFF2-40B4-BE49-F238E27FC236}">
                <a16:creationId xmlns:a16="http://schemas.microsoft.com/office/drawing/2014/main" id="{84BAEABF-6600-46D4-46AA-98385EA5DF95}"/>
              </a:ext>
            </a:extLst>
          </p:cNvPr>
          <p:cNvGrpSpPr/>
          <p:nvPr/>
        </p:nvGrpSpPr>
        <p:grpSpPr>
          <a:xfrm>
            <a:off x="76200" y="762000"/>
            <a:ext cx="5667375" cy="3154017"/>
            <a:chOff x="76200" y="1132582"/>
            <a:chExt cx="5667375" cy="3154017"/>
          </a:xfrm>
        </p:grpSpPr>
        <p:pic>
          <p:nvPicPr>
            <p:cNvPr id="1028" name="Picture 4" descr="Image result for butene">
              <a:extLst>
                <a:ext uri="{FF2B5EF4-FFF2-40B4-BE49-F238E27FC236}">
                  <a16:creationId xmlns:a16="http://schemas.microsoft.com/office/drawing/2014/main" id="{3F0EC490-D6CE-4A7E-98C4-47414819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2582"/>
              <a:ext cx="5667375" cy="31540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4119BC3-D628-9FF9-0D13-1FE8197B19B1}"/>
                </a:ext>
              </a:extLst>
            </p:cNvPr>
            <p:cNvGrpSpPr/>
            <p:nvPr/>
          </p:nvGrpSpPr>
          <p:grpSpPr>
            <a:xfrm>
              <a:off x="2133600" y="1219200"/>
              <a:ext cx="3048000" cy="1636931"/>
              <a:chOff x="2133600" y="1219200"/>
              <a:chExt cx="3048000" cy="1636931"/>
            </a:xfrm>
          </p:grpSpPr>
          <p:sp>
            <p:nvSpPr>
              <p:cNvPr id="6" name="TextBox 5">
                <a:extLst>
                  <a:ext uri="{FF2B5EF4-FFF2-40B4-BE49-F238E27FC236}">
                    <a16:creationId xmlns:a16="http://schemas.microsoft.com/office/drawing/2014/main" id="{3930C970-5EDA-4F78-BD8D-CDB625A82D39}"/>
                  </a:ext>
                </a:extLst>
              </p:cNvPr>
              <p:cNvSpPr txBox="1"/>
              <p:nvPr/>
            </p:nvSpPr>
            <p:spPr>
              <a:xfrm>
                <a:off x="2133600" y="12192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sp>
            <p:nvSpPr>
              <p:cNvPr id="2" name="TextBox 1">
                <a:extLst>
                  <a:ext uri="{FF2B5EF4-FFF2-40B4-BE49-F238E27FC236}">
                    <a16:creationId xmlns:a16="http://schemas.microsoft.com/office/drawing/2014/main" id="{FF55E77D-D120-4B39-75B4-BD046782679D}"/>
                  </a:ext>
                </a:extLst>
              </p:cNvPr>
              <p:cNvSpPr txBox="1"/>
              <p:nvPr/>
            </p:nvSpPr>
            <p:spPr>
              <a:xfrm>
                <a:off x="4572000" y="2209800"/>
                <a:ext cx="609600" cy="646331"/>
              </a:xfrm>
              <a:prstGeom prst="rect">
                <a:avLst/>
              </a:prstGeom>
              <a:solidFill>
                <a:schemeClr val="bg1"/>
              </a:solidFill>
            </p:spPr>
            <p:txBody>
              <a:bodyPr wrap="square" rtlCol="0">
                <a:spAutoFit/>
              </a:bodyPr>
              <a:lstStyle/>
              <a:p>
                <a:pPr algn="ctr"/>
                <a:r>
                  <a:rPr lang="en-US" sz="3600" dirty="0">
                    <a:solidFill>
                      <a:schemeClr val="tx1">
                        <a:lumMod val="95000"/>
                        <a:lumOff val="5000"/>
                      </a:schemeClr>
                    </a:solidFill>
                    <a:latin typeface="Comic Sans MS" panose="030F0702030302020204" pitchFamily="66" charset="0"/>
                  </a:rPr>
                  <a:t>Cl</a:t>
                </a:r>
              </a:p>
            </p:txBody>
          </p:sp>
        </p:grpSp>
      </p:grpSp>
    </p:spTree>
    <p:extLst>
      <p:ext uri="{BB962C8B-B14F-4D97-AF65-F5344CB8AC3E}">
        <p14:creationId xmlns:p14="http://schemas.microsoft.com/office/powerpoint/2010/main" val="1896433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647DD5-DF66-4867-8005-B3A8B7A1D669}"/>
              </a:ext>
            </a:extLst>
          </p:cNvPr>
          <p:cNvSpPr txBox="1">
            <a:spLocks noChangeArrowheads="1"/>
          </p:cNvSpPr>
          <p:nvPr/>
        </p:nvSpPr>
        <p:spPr bwMode="auto">
          <a:xfrm>
            <a:off x="0" y="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CC"/>
                </a:solidFill>
                <a:latin typeface="Comic Sans MS" pitchFamily="66" charset="0"/>
              </a:rPr>
              <a:t>57.  Let’s name this molecule.</a:t>
            </a:r>
          </a:p>
        </p:txBody>
      </p:sp>
      <p:pic>
        <p:nvPicPr>
          <p:cNvPr id="5122" name="Picture 2" descr="Image result for dibromobutane">
            <a:extLst>
              <a:ext uri="{FF2B5EF4-FFF2-40B4-BE49-F238E27FC236}">
                <a16:creationId xmlns:a16="http://schemas.microsoft.com/office/drawing/2014/main" id="{EEA8F167-9B5F-4565-866F-B9F230BFE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00" t="4717"/>
          <a:stretch/>
        </p:blipFill>
        <p:spPr bwMode="auto">
          <a:xfrm>
            <a:off x="1409700" y="838200"/>
            <a:ext cx="54864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89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2647DD5-DF66-4867-8005-B3A8B7A1D669}"/>
              </a:ext>
            </a:extLst>
          </p:cNvPr>
          <p:cNvSpPr txBox="1">
            <a:spLocks noChangeArrowheads="1"/>
          </p:cNvSpPr>
          <p:nvPr/>
        </p:nvSpPr>
        <p:spPr bwMode="auto">
          <a:xfrm>
            <a:off x="0" y="0"/>
            <a:ext cx="9144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marL="742950" indent="-742950" eaLnBrk="1" hangingPunct="1">
              <a:spcBef>
                <a:spcPct val="0"/>
              </a:spcBef>
              <a:buFontTx/>
              <a:buAutoNum type="arabicPeriod" startAt="56"/>
            </a:pPr>
            <a:endParaRPr lang="en-US" altLang="en-US" sz="3600" dirty="0">
              <a:solidFill>
                <a:srgbClr val="0000CC"/>
              </a:solidFill>
              <a:latin typeface="Comic Sans MS" pitchFamily="66" charset="0"/>
            </a:endParaRPr>
          </a:p>
          <a:p>
            <a:pPr eaLnBrk="1" hangingPunct="1">
              <a:spcBef>
                <a:spcPct val="0"/>
              </a:spcBef>
              <a:buNone/>
            </a:pPr>
            <a:r>
              <a:rPr lang="en-US" altLang="en-US" sz="3600" dirty="0">
                <a:solidFill>
                  <a:srgbClr val="0000CC"/>
                </a:solidFill>
                <a:latin typeface="Comic Sans MS" pitchFamily="66" charset="0"/>
              </a:rPr>
              <a:t>            </a:t>
            </a:r>
            <a:r>
              <a:rPr lang="en-US" altLang="en-US" sz="5400" dirty="0">
                <a:solidFill>
                  <a:srgbClr val="0000CC"/>
                </a:solidFill>
                <a:latin typeface="Comic Sans MS" pitchFamily="66" charset="0"/>
              </a:rPr>
              <a:t>1,2 dibromo butane</a:t>
            </a:r>
            <a:endParaRPr lang="en-US" altLang="en-US" sz="3600" dirty="0">
              <a:solidFill>
                <a:srgbClr val="0000CC"/>
              </a:solidFill>
              <a:latin typeface="Comic Sans MS" pitchFamily="66" charset="0"/>
            </a:endParaRPr>
          </a:p>
        </p:txBody>
      </p:sp>
      <p:pic>
        <p:nvPicPr>
          <p:cNvPr id="5122" name="Picture 2" descr="Image result for dibromobutane">
            <a:extLst>
              <a:ext uri="{FF2B5EF4-FFF2-40B4-BE49-F238E27FC236}">
                <a16:creationId xmlns:a16="http://schemas.microsoft.com/office/drawing/2014/main" id="{EEA8F167-9B5F-4565-866F-B9F230BFE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00" t="4717"/>
          <a:stretch/>
        </p:blipFill>
        <p:spPr bwMode="auto">
          <a:xfrm>
            <a:off x="1409700" y="838200"/>
            <a:ext cx="5486400" cy="2886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DC2805-0D91-7FB9-763A-08E4AC8E9F15}"/>
              </a:ext>
            </a:extLst>
          </p:cNvPr>
          <p:cNvSpPr txBox="1">
            <a:spLocks noChangeArrowheads="1"/>
          </p:cNvSpPr>
          <p:nvPr/>
        </p:nvSpPr>
        <p:spPr bwMode="auto">
          <a:xfrm>
            <a:off x="0" y="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CC"/>
                </a:solidFill>
                <a:latin typeface="Comic Sans MS" pitchFamily="66" charset="0"/>
              </a:rPr>
              <a:t>57.  Let’s name this molecule.</a:t>
            </a:r>
          </a:p>
        </p:txBody>
      </p:sp>
    </p:spTree>
    <p:extLst>
      <p:ext uri="{BB962C8B-B14F-4D97-AF65-F5344CB8AC3E}">
        <p14:creationId xmlns:p14="http://schemas.microsoft.com/office/powerpoint/2010/main" val="1134292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Box 1"/>
          <p:cNvSpPr txBox="1">
            <a:spLocks noChangeArrowheads="1"/>
          </p:cNvSpPr>
          <p:nvPr/>
        </p:nvSpPr>
        <p:spPr bwMode="auto">
          <a:xfrm>
            <a:off x="0" y="-12214"/>
            <a:ext cx="9144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The rules to naming these halo-carbons is easy </a:t>
            </a: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58a.  NAME the base chain name, the “LAST NAME” of the molecule.</a:t>
            </a:r>
          </a:p>
          <a:p>
            <a:pPr eaLnBrk="1" hangingPunct="1">
              <a:spcBef>
                <a:spcPct val="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3333FF"/>
                </a:solidFill>
                <a:latin typeface="Times New Roman" panose="02020603050405020304" pitchFamily="18" charset="0"/>
                <a:cs typeface="Times New Roman" panose="02020603050405020304" pitchFamily="18" charset="0"/>
              </a:rPr>
              <a:t>58b.  A Double or Triple bonds sets the carbon atom count; </a:t>
            </a:r>
            <a:br>
              <a:rPr lang="en-US" altLang="en-US" sz="2400" dirty="0">
                <a:solidFill>
                  <a:srgbClr val="3333FF"/>
                </a:solidFill>
                <a:latin typeface="Times New Roman" panose="02020603050405020304" pitchFamily="18" charset="0"/>
                <a:cs typeface="Times New Roman" panose="02020603050405020304" pitchFamily="18" charset="0"/>
              </a:rPr>
            </a:br>
            <a:r>
              <a:rPr lang="en-US" altLang="en-US" sz="2400" dirty="0">
                <a:solidFill>
                  <a:srgbClr val="3333FF"/>
                </a:solidFill>
                <a:latin typeface="Times New Roman" panose="02020603050405020304" pitchFamily="18" charset="0"/>
                <a:cs typeface="Times New Roman" panose="02020603050405020304" pitchFamily="18" charset="0"/>
              </a:rPr>
              <a:t>         The halogens get numbered based on the carbon atom count.  </a:t>
            </a:r>
            <a:br>
              <a:rPr lang="en-US" altLang="en-US" sz="18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58c.   If you have no double or triple bond, set the carbon count with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the LOWEST number combination.  </a:t>
            </a:r>
          </a:p>
          <a:p>
            <a:pPr eaLnBrk="1" hangingPunct="1">
              <a:spcBef>
                <a:spcPct val="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58d.  The halogens are numbered but they are named in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ALPHABETICAL order.   </a:t>
            </a:r>
          </a:p>
        </p:txBody>
      </p:sp>
      <p:grpSp>
        <p:nvGrpSpPr>
          <p:cNvPr id="2" name="Group 1">
            <a:extLst>
              <a:ext uri="{FF2B5EF4-FFF2-40B4-BE49-F238E27FC236}">
                <a16:creationId xmlns:a16="http://schemas.microsoft.com/office/drawing/2014/main" id="{28FEC1FC-8054-A001-CD15-64BCD23AC740}"/>
              </a:ext>
            </a:extLst>
          </p:cNvPr>
          <p:cNvGrpSpPr/>
          <p:nvPr/>
        </p:nvGrpSpPr>
        <p:grpSpPr>
          <a:xfrm>
            <a:off x="4267200" y="4267200"/>
            <a:ext cx="4743450" cy="2454494"/>
            <a:chOff x="4267200" y="4281269"/>
            <a:chExt cx="4743450" cy="2454494"/>
          </a:xfrm>
        </p:grpSpPr>
        <p:pic>
          <p:nvPicPr>
            <p:cNvPr id="521219" name="Picture 2" descr="http://upload.wikimedia.org/wikipedia/commons/b/b9/Butane-2D-flat.png"/>
            <p:cNvPicPr>
              <a:picLocks noChangeAspect="1" noChangeArrowheads="1"/>
            </p:cNvPicPr>
            <p:nvPr/>
          </p:nvPicPr>
          <p:blipFill>
            <a:blip r:embed="rId2">
              <a:extLst>
                <a:ext uri="{28A0092B-C50C-407E-A947-70E740481C1C}">
                  <a14:useLocalDpi xmlns:a14="http://schemas.microsoft.com/office/drawing/2010/main" val="0"/>
                </a:ext>
              </a:extLst>
            </a:blip>
            <a:srcRect t="24782"/>
            <a:stretch>
              <a:fillRect/>
            </a:stretch>
          </p:blipFill>
          <p:spPr bwMode="auto">
            <a:xfrm>
              <a:off x="4267200" y="4927600"/>
              <a:ext cx="47434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0" name="TextBox 2"/>
            <p:cNvSpPr txBox="1">
              <a:spLocks noChangeArrowheads="1"/>
            </p:cNvSpPr>
            <p:nvPr/>
          </p:nvSpPr>
          <p:spPr bwMode="auto">
            <a:xfrm>
              <a:off x="5029200" y="4281269"/>
              <a:ext cx="3981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 b="1" dirty="0">
                  <a:solidFill>
                    <a:prstClr val="black"/>
                  </a:solidFill>
                </a:rPr>
                <a:t>                                       </a:t>
              </a:r>
              <a:r>
                <a:rPr lang="en-US" altLang="en-US" sz="4400" dirty="0">
                  <a:solidFill>
                    <a:schemeClr val="tx1">
                      <a:lumMod val="95000"/>
                      <a:lumOff val="5000"/>
                    </a:schemeClr>
                  </a:solidFill>
                </a:rPr>
                <a:t>H</a:t>
              </a:r>
              <a:r>
                <a:rPr lang="en-US" altLang="en-US" sz="4400" dirty="0">
                  <a:solidFill>
                    <a:srgbClr val="FF0000"/>
                  </a:solidFill>
                </a:rPr>
                <a:t> </a:t>
              </a:r>
              <a:r>
                <a:rPr lang="en-US" altLang="en-US" sz="100" dirty="0">
                  <a:solidFill>
                    <a:srgbClr val="FF0000"/>
                  </a:solidFill>
                </a:rPr>
                <a:t>       </a:t>
              </a:r>
              <a:r>
                <a:rPr lang="en-US" altLang="en-US" sz="4400" dirty="0">
                  <a:solidFill>
                    <a:srgbClr val="FF0000"/>
                  </a:solidFill>
                </a:rPr>
                <a:t>  Br   F   </a:t>
              </a:r>
              <a:r>
                <a:rPr lang="en-US" altLang="en-US" sz="100" dirty="0">
                  <a:solidFill>
                    <a:srgbClr val="FF0000"/>
                  </a:solidFill>
                </a:rPr>
                <a:t>               </a:t>
              </a:r>
              <a:r>
                <a:rPr lang="en-US" altLang="en-US" sz="4400" dirty="0">
                  <a:solidFill>
                    <a:srgbClr val="FF0000"/>
                  </a:solidFill>
                </a:rPr>
                <a:t> </a:t>
              </a:r>
              <a:r>
                <a:rPr lang="en-US" altLang="en-US" sz="4400" dirty="0" err="1">
                  <a:solidFill>
                    <a:srgbClr val="FF0000"/>
                  </a:solidFill>
                </a:rPr>
                <a:t>F</a:t>
              </a:r>
              <a:endParaRPr lang="en-US" altLang="en-US" dirty="0">
                <a:solidFill>
                  <a:srgbClr val="FF0000"/>
                </a:solidFill>
              </a:endParaRPr>
            </a:p>
          </p:txBody>
        </p:sp>
      </p:grpSp>
      <p:sp>
        <p:nvSpPr>
          <p:cNvPr id="521221" name="TextBox 4"/>
          <p:cNvSpPr txBox="1">
            <a:spLocks noChangeArrowheads="1"/>
          </p:cNvSpPr>
          <p:nvPr/>
        </p:nvSpPr>
        <p:spPr bwMode="auto">
          <a:xfrm>
            <a:off x="0" y="5398255"/>
            <a:ext cx="441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rgbClr val="3333FF"/>
                </a:solidFill>
                <a:latin typeface="Times New Roman" panose="02020603050405020304" pitchFamily="18" charset="0"/>
                <a:cs typeface="Times New Roman" panose="02020603050405020304" pitchFamily="18" charset="0"/>
              </a:rPr>
              <a:t>59.  Draw &amp; name   </a:t>
            </a:r>
            <a:br>
              <a:rPr lang="en-US" altLang="en-US" sz="4000" dirty="0">
                <a:solidFill>
                  <a:srgbClr val="3333FF"/>
                </a:solidFill>
                <a:latin typeface="Times New Roman" panose="02020603050405020304" pitchFamily="18" charset="0"/>
                <a:cs typeface="Times New Roman" panose="02020603050405020304" pitchFamily="18" charset="0"/>
              </a:rPr>
            </a:br>
            <a:r>
              <a:rPr lang="en-US" altLang="en-US" sz="4000" dirty="0">
                <a:solidFill>
                  <a:srgbClr val="3333FF"/>
                </a:solidFill>
                <a:latin typeface="Times New Roman" panose="02020603050405020304" pitchFamily="18" charset="0"/>
                <a:cs typeface="Times New Roman" panose="02020603050405020304" pitchFamily="18" charset="0"/>
              </a:rPr>
              <a:t>        this molecule</a:t>
            </a:r>
          </a:p>
        </p:txBody>
      </p:sp>
    </p:spTree>
    <p:extLst>
      <p:ext uri="{BB962C8B-B14F-4D97-AF65-F5344CB8AC3E}">
        <p14:creationId xmlns:p14="http://schemas.microsoft.com/office/powerpoint/2010/main" val="3457401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Box 1"/>
          <p:cNvSpPr txBox="1">
            <a:spLocks noChangeArrowheads="1"/>
          </p:cNvSpPr>
          <p:nvPr/>
        </p:nvSpPr>
        <p:spPr bwMode="auto">
          <a:xfrm>
            <a:off x="0" y="-12214"/>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US" altLang="en-US" sz="2800" dirty="0">
                <a:solidFill>
                  <a:srgbClr val="3333FF"/>
                </a:solidFill>
                <a:latin typeface="Times New Roman" panose="02020603050405020304" pitchFamily="18" charset="0"/>
                <a:cs typeface="Times New Roman" panose="02020603050405020304" pitchFamily="18" charset="0"/>
              </a:rPr>
              <a:t>59.  Draw &amp; name this molecule</a:t>
            </a:r>
          </a:p>
          <a:p>
            <a:pPr eaLnBrk="1" hangingPunct="1">
              <a:spcBef>
                <a:spcPct val="0"/>
              </a:spcBef>
              <a:buFontTx/>
              <a:buNone/>
            </a:pPr>
            <a:br>
              <a:rPr lang="en-US" altLang="en-US" sz="28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28FEC1FC-8054-A001-CD15-64BCD23AC740}"/>
              </a:ext>
            </a:extLst>
          </p:cNvPr>
          <p:cNvGrpSpPr/>
          <p:nvPr/>
        </p:nvGrpSpPr>
        <p:grpSpPr>
          <a:xfrm>
            <a:off x="4038600" y="438465"/>
            <a:ext cx="4743450" cy="2454494"/>
            <a:chOff x="4267200" y="4281269"/>
            <a:chExt cx="4743450" cy="2454494"/>
          </a:xfrm>
        </p:grpSpPr>
        <p:pic>
          <p:nvPicPr>
            <p:cNvPr id="521219" name="Picture 2" descr="http://upload.wikimedia.org/wikipedia/commons/b/b9/Butane-2D-flat.png"/>
            <p:cNvPicPr>
              <a:picLocks noChangeAspect="1" noChangeArrowheads="1"/>
            </p:cNvPicPr>
            <p:nvPr/>
          </p:nvPicPr>
          <p:blipFill>
            <a:blip r:embed="rId2">
              <a:extLst>
                <a:ext uri="{28A0092B-C50C-407E-A947-70E740481C1C}">
                  <a14:useLocalDpi xmlns:a14="http://schemas.microsoft.com/office/drawing/2010/main" val="0"/>
                </a:ext>
              </a:extLst>
            </a:blip>
            <a:srcRect t="24782"/>
            <a:stretch>
              <a:fillRect/>
            </a:stretch>
          </p:blipFill>
          <p:spPr bwMode="auto">
            <a:xfrm>
              <a:off x="4267200" y="4927600"/>
              <a:ext cx="47434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0" name="TextBox 2"/>
            <p:cNvSpPr txBox="1">
              <a:spLocks noChangeArrowheads="1"/>
            </p:cNvSpPr>
            <p:nvPr/>
          </p:nvSpPr>
          <p:spPr bwMode="auto">
            <a:xfrm>
              <a:off x="5029200" y="4281269"/>
              <a:ext cx="3981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 b="1" dirty="0">
                  <a:solidFill>
                    <a:prstClr val="black"/>
                  </a:solidFill>
                </a:rPr>
                <a:t>                                       </a:t>
              </a:r>
              <a:r>
                <a:rPr lang="en-US" altLang="en-US" sz="4400" dirty="0">
                  <a:solidFill>
                    <a:schemeClr val="tx1">
                      <a:lumMod val="95000"/>
                      <a:lumOff val="5000"/>
                    </a:schemeClr>
                  </a:solidFill>
                </a:rPr>
                <a:t>H</a:t>
              </a:r>
              <a:r>
                <a:rPr lang="en-US" altLang="en-US" sz="4400" dirty="0">
                  <a:solidFill>
                    <a:srgbClr val="FF0000"/>
                  </a:solidFill>
                </a:rPr>
                <a:t> </a:t>
              </a:r>
              <a:r>
                <a:rPr lang="en-US" altLang="en-US" sz="100" dirty="0">
                  <a:solidFill>
                    <a:srgbClr val="FF0000"/>
                  </a:solidFill>
                </a:rPr>
                <a:t>       </a:t>
              </a:r>
              <a:r>
                <a:rPr lang="en-US" altLang="en-US" sz="4400" dirty="0">
                  <a:solidFill>
                    <a:srgbClr val="FF0000"/>
                  </a:solidFill>
                </a:rPr>
                <a:t>  Br   F   </a:t>
              </a:r>
              <a:r>
                <a:rPr lang="en-US" altLang="en-US" sz="100" dirty="0">
                  <a:solidFill>
                    <a:srgbClr val="FF0000"/>
                  </a:solidFill>
                </a:rPr>
                <a:t>               </a:t>
              </a:r>
              <a:r>
                <a:rPr lang="en-US" altLang="en-US" sz="4400" dirty="0">
                  <a:solidFill>
                    <a:srgbClr val="FF0000"/>
                  </a:solidFill>
                </a:rPr>
                <a:t> </a:t>
              </a:r>
              <a:r>
                <a:rPr lang="en-US" altLang="en-US" sz="4400" dirty="0" err="1">
                  <a:solidFill>
                    <a:srgbClr val="FF0000"/>
                  </a:solidFill>
                </a:rPr>
                <a:t>F</a:t>
              </a:r>
              <a:endParaRPr lang="en-US" altLang="en-US" dirty="0">
                <a:solidFill>
                  <a:srgbClr val="FF0000"/>
                </a:solidFill>
              </a:endParaRPr>
            </a:p>
          </p:txBody>
        </p:sp>
      </p:grpSp>
      <p:sp>
        <p:nvSpPr>
          <p:cNvPr id="3" name="TextBox 2">
            <a:extLst>
              <a:ext uri="{FF2B5EF4-FFF2-40B4-BE49-F238E27FC236}">
                <a16:creationId xmlns:a16="http://schemas.microsoft.com/office/drawing/2014/main" id="{B3632BBA-4811-29F9-EEFF-4872D711D622}"/>
              </a:ext>
            </a:extLst>
          </p:cNvPr>
          <p:cNvSpPr txBox="1"/>
          <p:nvPr/>
        </p:nvSpPr>
        <p:spPr>
          <a:xfrm>
            <a:off x="13355" y="2892959"/>
            <a:ext cx="9144000" cy="350865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carbon atoms, all single bonded.  Last name = butane.</a:t>
            </a:r>
          </a:p>
          <a:p>
            <a:r>
              <a:rPr lang="en-US" sz="2800" dirty="0">
                <a:latin typeface="Times New Roman" panose="02020603050405020304" pitchFamily="18" charset="0"/>
                <a:cs typeface="Times New Roman" panose="02020603050405020304" pitchFamily="18" charset="0"/>
              </a:rPr>
              <a:t>Count right to left, lowest numbers are correct.  </a:t>
            </a:r>
          </a:p>
          <a:p>
            <a:r>
              <a:rPr lang="en-US" sz="2800" dirty="0">
                <a:latin typeface="Times New Roman" panose="02020603050405020304" pitchFamily="18" charset="0"/>
                <a:cs typeface="Times New Roman" panose="02020603050405020304" pitchFamily="18" charset="0"/>
              </a:rPr>
              <a:t>Alphabetical on the halogens.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3-bromo,1,2-difluoro butane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(3+1+2 = 6)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sz="2000" dirty="0">
                <a:solidFill>
                  <a:srgbClr val="339933"/>
                </a:solidFill>
                <a:latin typeface="Times New Roman" panose="02020603050405020304" pitchFamily="18" charset="0"/>
                <a:cs typeface="Times New Roman" panose="02020603050405020304" pitchFamily="18" charset="0"/>
              </a:rPr>
              <a:t>WRONG: Named backwards would be 2 bromo, 3,4 difluoro butane.     (2+3+4 = 9)  </a:t>
            </a:r>
          </a:p>
        </p:txBody>
      </p:sp>
    </p:spTree>
    <p:extLst>
      <p:ext uri="{BB962C8B-B14F-4D97-AF65-F5344CB8AC3E}">
        <p14:creationId xmlns:p14="http://schemas.microsoft.com/office/powerpoint/2010/main" val="2685200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729DE9-074F-AB56-4CBE-3EA679477503}"/>
              </a:ext>
            </a:extLst>
          </p:cNvPr>
          <p:cNvGrpSpPr/>
          <p:nvPr/>
        </p:nvGrpSpPr>
        <p:grpSpPr>
          <a:xfrm>
            <a:off x="2133600" y="480483"/>
            <a:ext cx="7010400" cy="6377517"/>
            <a:chOff x="2133600" y="480483"/>
            <a:chExt cx="7010400" cy="6377517"/>
          </a:xfrm>
        </p:grpSpPr>
        <p:pic>
          <p:nvPicPr>
            <p:cNvPr id="2050" name="Picture 2" descr="Image result for pentene">
              <a:extLst>
                <a:ext uri="{FF2B5EF4-FFF2-40B4-BE49-F238E27FC236}">
                  <a16:creationId xmlns:a16="http://schemas.microsoft.com/office/drawing/2014/main" id="{81382028-3ECC-49B6-932D-376528C17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31236"/>
            <a:stretch/>
          </p:blipFill>
          <p:spPr bwMode="auto">
            <a:xfrm>
              <a:off x="2133600" y="480483"/>
              <a:ext cx="7010400" cy="6377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76E7E6-D87B-49C1-994B-48451DEFD0EE}"/>
                </a:ext>
              </a:extLst>
            </p:cNvPr>
            <p:cNvSpPr txBox="1"/>
            <p:nvPr/>
          </p:nvSpPr>
          <p:spPr>
            <a:xfrm>
              <a:off x="4267200" y="26140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4" name="TextBox 3">
              <a:extLst>
                <a:ext uri="{FF2B5EF4-FFF2-40B4-BE49-F238E27FC236}">
                  <a16:creationId xmlns:a16="http://schemas.microsoft.com/office/drawing/2014/main" id="{584DC5BB-09DF-492E-8C05-BEC73D02EB3F}"/>
                </a:ext>
              </a:extLst>
            </p:cNvPr>
            <p:cNvSpPr txBox="1"/>
            <p:nvPr/>
          </p:nvSpPr>
          <p:spPr>
            <a:xfrm>
              <a:off x="8229600" y="16234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5" name="TextBox 4">
              <a:extLst>
                <a:ext uri="{FF2B5EF4-FFF2-40B4-BE49-F238E27FC236}">
                  <a16:creationId xmlns:a16="http://schemas.microsoft.com/office/drawing/2014/main" id="{B2668C15-471E-4F9F-986A-93CC34A44D06}"/>
                </a:ext>
              </a:extLst>
            </p:cNvPr>
            <p:cNvSpPr txBox="1"/>
            <p:nvPr/>
          </p:nvSpPr>
          <p:spPr>
            <a:xfrm>
              <a:off x="3248465" y="5966883"/>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
          <p:nvSpPr>
            <p:cNvPr id="6" name="TextBox 5">
              <a:extLst>
                <a:ext uri="{FF2B5EF4-FFF2-40B4-BE49-F238E27FC236}">
                  <a16:creationId xmlns:a16="http://schemas.microsoft.com/office/drawing/2014/main" id="{F184EDBD-9950-4288-98CD-A631D00C531B}"/>
                </a:ext>
              </a:extLst>
            </p:cNvPr>
            <p:cNvSpPr txBox="1"/>
            <p:nvPr/>
          </p:nvSpPr>
          <p:spPr>
            <a:xfrm>
              <a:off x="6196232" y="3834825"/>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2AE37050-6686-46FA-BF4A-BED488CBD8E0}"/>
                </a:ext>
              </a:extLst>
            </p:cNvPr>
            <p:cNvSpPr txBox="1"/>
            <p:nvPr/>
          </p:nvSpPr>
          <p:spPr>
            <a:xfrm>
              <a:off x="6196232" y="6004849"/>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grpSp>
      <p:sp>
        <p:nvSpPr>
          <p:cNvPr id="2" name="TextBox 1">
            <a:extLst>
              <a:ext uri="{FF2B5EF4-FFF2-40B4-BE49-F238E27FC236}">
                <a16:creationId xmlns:a16="http://schemas.microsoft.com/office/drawing/2014/main" id="{F723AD21-ED0D-4034-8C96-577DCC717F01}"/>
              </a:ext>
            </a:extLst>
          </p:cNvPr>
          <p:cNvSpPr txBox="1"/>
          <p:nvPr/>
        </p:nvSpPr>
        <p:spPr>
          <a:xfrm>
            <a:off x="-24354" y="0"/>
            <a:ext cx="5205953" cy="584775"/>
          </a:xfrm>
          <a:prstGeom prst="rect">
            <a:avLst/>
          </a:prstGeom>
          <a:solidFill>
            <a:srgbClr val="FFCCFF"/>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60.  Draw and name these.</a:t>
            </a:r>
          </a:p>
        </p:txBody>
      </p:sp>
    </p:spTree>
    <p:extLst>
      <p:ext uri="{BB962C8B-B14F-4D97-AF65-F5344CB8AC3E}">
        <p14:creationId xmlns:p14="http://schemas.microsoft.com/office/powerpoint/2010/main" val="135013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729DE9-074F-AB56-4CBE-3EA679477503}"/>
              </a:ext>
            </a:extLst>
          </p:cNvPr>
          <p:cNvGrpSpPr/>
          <p:nvPr/>
        </p:nvGrpSpPr>
        <p:grpSpPr>
          <a:xfrm>
            <a:off x="2133600" y="480483"/>
            <a:ext cx="7010400" cy="6377517"/>
            <a:chOff x="2133600" y="480483"/>
            <a:chExt cx="7010400" cy="6377517"/>
          </a:xfrm>
        </p:grpSpPr>
        <p:pic>
          <p:nvPicPr>
            <p:cNvPr id="2050" name="Picture 2" descr="Image result for pentene">
              <a:extLst>
                <a:ext uri="{FF2B5EF4-FFF2-40B4-BE49-F238E27FC236}">
                  <a16:creationId xmlns:a16="http://schemas.microsoft.com/office/drawing/2014/main" id="{81382028-3ECC-49B6-932D-376528C17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31236"/>
            <a:stretch/>
          </p:blipFill>
          <p:spPr bwMode="auto">
            <a:xfrm>
              <a:off x="2133600" y="480483"/>
              <a:ext cx="7010400" cy="6377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76E7E6-D87B-49C1-994B-48451DEFD0EE}"/>
                </a:ext>
              </a:extLst>
            </p:cNvPr>
            <p:cNvSpPr txBox="1"/>
            <p:nvPr/>
          </p:nvSpPr>
          <p:spPr>
            <a:xfrm>
              <a:off x="4267200" y="26140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4" name="TextBox 3">
              <a:extLst>
                <a:ext uri="{FF2B5EF4-FFF2-40B4-BE49-F238E27FC236}">
                  <a16:creationId xmlns:a16="http://schemas.microsoft.com/office/drawing/2014/main" id="{584DC5BB-09DF-492E-8C05-BEC73D02EB3F}"/>
                </a:ext>
              </a:extLst>
            </p:cNvPr>
            <p:cNvSpPr txBox="1"/>
            <p:nvPr/>
          </p:nvSpPr>
          <p:spPr>
            <a:xfrm>
              <a:off x="8229600" y="16234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5" name="TextBox 4">
              <a:extLst>
                <a:ext uri="{FF2B5EF4-FFF2-40B4-BE49-F238E27FC236}">
                  <a16:creationId xmlns:a16="http://schemas.microsoft.com/office/drawing/2014/main" id="{B2668C15-471E-4F9F-986A-93CC34A44D06}"/>
                </a:ext>
              </a:extLst>
            </p:cNvPr>
            <p:cNvSpPr txBox="1"/>
            <p:nvPr/>
          </p:nvSpPr>
          <p:spPr>
            <a:xfrm>
              <a:off x="3248465" y="5966883"/>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2AE37050-6686-46FA-BF4A-BED488CBD8E0}"/>
                </a:ext>
              </a:extLst>
            </p:cNvPr>
            <p:cNvSpPr txBox="1"/>
            <p:nvPr/>
          </p:nvSpPr>
          <p:spPr>
            <a:xfrm>
              <a:off x="6196232" y="6004849"/>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grpSp>
      <p:sp>
        <p:nvSpPr>
          <p:cNvPr id="2" name="TextBox 1">
            <a:extLst>
              <a:ext uri="{FF2B5EF4-FFF2-40B4-BE49-F238E27FC236}">
                <a16:creationId xmlns:a16="http://schemas.microsoft.com/office/drawing/2014/main" id="{F723AD21-ED0D-4034-8C96-577DCC717F01}"/>
              </a:ext>
            </a:extLst>
          </p:cNvPr>
          <p:cNvSpPr txBox="1"/>
          <p:nvPr/>
        </p:nvSpPr>
        <p:spPr>
          <a:xfrm>
            <a:off x="-24354" y="0"/>
            <a:ext cx="5205953" cy="584775"/>
          </a:xfrm>
          <a:prstGeom prst="rect">
            <a:avLst/>
          </a:prstGeom>
          <a:solidFill>
            <a:srgbClr val="FFCCFF"/>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60.  Draw and name these.</a:t>
            </a:r>
          </a:p>
        </p:txBody>
      </p:sp>
      <p:sp>
        <p:nvSpPr>
          <p:cNvPr id="9" name="TextBox 8">
            <a:extLst>
              <a:ext uri="{FF2B5EF4-FFF2-40B4-BE49-F238E27FC236}">
                <a16:creationId xmlns:a16="http://schemas.microsoft.com/office/drawing/2014/main" id="{DA0D0DA3-C452-0D29-0872-F33D5C8AF9AC}"/>
              </a:ext>
            </a:extLst>
          </p:cNvPr>
          <p:cNvSpPr txBox="1"/>
          <p:nvPr/>
        </p:nvSpPr>
        <p:spPr>
          <a:xfrm>
            <a:off x="457200" y="900952"/>
            <a:ext cx="48006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2,5 dibromo-1pentene</a:t>
            </a:r>
          </a:p>
        </p:txBody>
      </p:sp>
      <p:sp>
        <p:nvSpPr>
          <p:cNvPr id="11" name="TextBox 10">
            <a:extLst>
              <a:ext uri="{FF2B5EF4-FFF2-40B4-BE49-F238E27FC236}">
                <a16:creationId xmlns:a16="http://schemas.microsoft.com/office/drawing/2014/main" id="{F64355AC-932E-B730-4C20-DFD0593786E0}"/>
              </a:ext>
            </a:extLst>
          </p:cNvPr>
          <p:cNvSpPr txBox="1"/>
          <p:nvPr/>
        </p:nvSpPr>
        <p:spPr>
          <a:xfrm>
            <a:off x="6196232" y="3834825"/>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862948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729DE9-074F-AB56-4CBE-3EA679477503}"/>
              </a:ext>
            </a:extLst>
          </p:cNvPr>
          <p:cNvGrpSpPr/>
          <p:nvPr/>
        </p:nvGrpSpPr>
        <p:grpSpPr>
          <a:xfrm>
            <a:off x="2133600" y="480483"/>
            <a:ext cx="7010400" cy="6377517"/>
            <a:chOff x="2133600" y="480483"/>
            <a:chExt cx="7010400" cy="6377517"/>
          </a:xfrm>
        </p:grpSpPr>
        <p:pic>
          <p:nvPicPr>
            <p:cNvPr id="2050" name="Picture 2" descr="Image result for pentene">
              <a:extLst>
                <a:ext uri="{FF2B5EF4-FFF2-40B4-BE49-F238E27FC236}">
                  <a16:creationId xmlns:a16="http://schemas.microsoft.com/office/drawing/2014/main" id="{81382028-3ECC-49B6-932D-376528C17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0" r="31236"/>
            <a:stretch/>
          </p:blipFill>
          <p:spPr bwMode="auto">
            <a:xfrm>
              <a:off x="2133600" y="480483"/>
              <a:ext cx="7010400" cy="6377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76E7E6-D87B-49C1-994B-48451DEFD0EE}"/>
                </a:ext>
              </a:extLst>
            </p:cNvPr>
            <p:cNvSpPr txBox="1"/>
            <p:nvPr/>
          </p:nvSpPr>
          <p:spPr>
            <a:xfrm>
              <a:off x="4267200" y="26140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4" name="TextBox 3">
              <a:extLst>
                <a:ext uri="{FF2B5EF4-FFF2-40B4-BE49-F238E27FC236}">
                  <a16:creationId xmlns:a16="http://schemas.microsoft.com/office/drawing/2014/main" id="{584DC5BB-09DF-492E-8C05-BEC73D02EB3F}"/>
                </a:ext>
              </a:extLst>
            </p:cNvPr>
            <p:cNvSpPr txBox="1"/>
            <p:nvPr/>
          </p:nvSpPr>
          <p:spPr>
            <a:xfrm>
              <a:off x="8229600" y="1623483"/>
              <a:ext cx="609600" cy="646331"/>
            </a:xfrm>
            <a:prstGeom prst="rect">
              <a:avLst/>
            </a:prstGeom>
            <a:solidFill>
              <a:schemeClr val="bg1"/>
            </a:solidFill>
          </p:spPr>
          <p:txBody>
            <a:bodyPr wrap="square" rtlCol="0">
              <a:spAutoFit/>
            </a:bodyPr>
            <a:lstStyle/>
            <a:p>
              <a:pPr algn="ctr"/>
              <a:r>
                <a:rPr lang="en-US" sz="3600" b="1" dirty="0">
                  <a:solidFill>
                    <a:srgbClr val="FF0000"/>
                  </a:solidFill>
                  <a:latin typeface="+mj-lt"/>
                </a:rPr>
                <a:t>Br</a:t>
              </a:r>
            </a:p>
          </p:txBody>
        </p:sp>
        <p:sp>
          <p:nvSpPr>
            <p:cNvPr id="5" name="TextBox 4">
              <a:extLst>
                <a:ext uri="{FF2B5EF4-FFF2-40B4-BE49-F238E27FC236}">
                  <a16:creationId xmlns:a16="http://schemas.microsoft.com/office/drawing/2014/main" id="{B2668C15-471E-4F9F-986A-93CC34A44D06}"/>
                </a:ext>
              </a:extLst>
            </p:cNvPr>
            <p:cNvSpPr txBox="1"/>
            <p:nvPr/>
          </p:nvSpPr>
          <p:spPr>
            <a:xfrm>
              <a:off x="3248465" y="5966883"/>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2AE37050-6686-46FA-BF4A-BED488CBD8E0}"/>
                </a:ext>
              </a:extLst>
            </p:cNvPr>
            <p:cNvSpPr txBox="1"/>
            <p:nvPr/>
          </p:nvSpPr>
          <p:spPr>
            <a:xfrm>
              <a:off x="6196232" y="6004849"/>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grpSp>
      <p:sp>
        <p:nvSpPr>
          <p:cNvPr id="2" name="TextBox 1">
            <a:extLst>
              <a:ext uri="{FF2B5EF4-FFF2-40B4-BE49-F238E27FC236}">
                <a16:creationId xmlns:a16="http://schemas.microsoft.com/office/drawing/2014/main" id="{F723AD21-ED0D-4034-8C96-577DCC717F01}"/>
              </a:ext>
            </a:extLst>
          </p:cNvPr>
          <p:cNvSpPr txBox="1"/>
          <p:nvPr/>
        </p:nvSpPr>
        <p:spPr>
          <a:xfrm>
            <a:off x="-24354" y="0"/>
            <a:ext cx="5205953" cy="584775"/>
          </a:xfrm>
          <a:prstGeom prst="rect">
            <a:avLst/>
          </a:prstGeom>
          <a:solidFill>
            <a:srgbClr val="FFCCFF"/>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60.  Draw and name these.</a:t>
            </a:r>
          </a:p>
        </p:txBody>
      </p:sp>
      <p:sp>
        <p:nvSpPr>
          <p:cNvPr id="9" name="TextBox 8">
            <a:extLst>
              <a:ext uri="{FF2B5EF4-FFF2-40B4-BE49-F238E27FC236}">
                <a16:creationId xmlns:a16="http://schemas.microsoft.com/office/drawing/2014/main" id="{DA0D0DA3-C452-0D29-0872-F33D5C8AF9AC}"/>
              </a:ext>
            </a:extLst>
          </p:cNvPr>
          <p:cNvSpPr txBox="1"/>
          <p:nvPr/>
        </p:nvSpPr>
        <p:spPr>
          <a:xfrm>
            <a:off x="457200" y="900952"/>
            <a:ext cx="48006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2,5 dibromo-1pentene</a:t>
            </a:r>
          </a:p>
        </p:txBody>
      </p:sp>
      <p:sp>
        <p:nvSpPr>
          <p:cNvPr id="10" name="TextBox 9">
            <a:extLst>
              <a:ext uri="{FF2B5EF4-FFF2-40B4-BE49-F238E27FC236}">
                <a16:creationId xmlns:a16="http://schemas.microsoft.com/office/drawing/2014/main" id="{7FA7978E-B3D5-6002-DBC2-AEE9C030EEA5}"/>
              </a:ext>
            </a:extLst>
          </p:cNvPr>
          <p:cNvSpPr txBox="1"/>
          <p:nvPr/>
        </p:nvSpPr>
        <p:spPr>
          <a:xfrm>
            <a:off x="457200" y="3417731"/>
            <a:ext cx="4800600" cy="646331"/>
          </a:xfrm>
          <a:prstGeom prst="rect">
            <a:avLst/>
          </a:prstGeom>
          <a:noFill/>
        </p:spPr>
        <p:txBody>
          <a:bodyPr wrap="square" rtlCol="0">
            <a:spAutoFit/>
          </a:bodyPr>
          <a:lstStyle/>
          <a:p>
            <a:r>
              <a:rPr lang="en-US" sz="3600" dirty="0">
                <a:solidFill>
                  <a:srgbClr val="3333FF"/>
                </a:solidFill>
                <a:latin typeface="Times New Roman" panose="02020603050405020304" pitchFamily="18" charset="0"/>
                <a:cs typeface="Times New Roman" panose="02020603050405020304" pitchFamily="18" charset="0"/>
              </a:rPr>
              <a:t>1,4,4 tri-</a:t>
            </a:r>
            <a:r>
              <a:rPr lang="en-US" sz="3600" dirty="0" err="1">
                <a:solidFill>
                  <a:srgbClr val="3333FF"/>
                </a:solidFill>
                <a:latin typeface="Times New Roman" panose="02020603050405020304" pitchFamily="18" charset="0"/>
                <a:cs typeface="Times New Roman" panose="02020603050405020304" pitchFamily="18" charset="0"/>
              </a:rPr>
              <a:t>iodo</a:t>
            </a:r>
            <a:r>
              <a:rPr lang="en-US" sz="3600" dirty="0">
                <a:solidFill>
                  <a:srgbClr val="3333FF"/>
                </a:solidFill>
                <a:latin typeface="Times New Roman" panose="02020603050405020304" pitchFamily="18" charset="0"/>
                <a:cs typeface="Times New Roman" panose="02020603050405020304" pitchFamily="18" charset="0"/>
              </a:rPr>
              <a:t> 2pentene</a:t>
            </a:r>
          </a:p>
        </p:txBody>
      </p:sp>
      <p:sp>
        <p:nvSpPr>
          <p:cNvPr id="11" name="TextBox 10">
            <a:extLst>
              <a:ext uri="{FF2B5EF4-FFF2-40B4-BE49-F238E27FC236}">
                <a16:creationId xmlns:a16="http://schemas.microsoft.com/office/drawing/2014/main" id="{F64355AC-932E-B730-4C20-DFD0593786E0}"/>
              </a:ext>
            </a:extLst>
          </p:cNvPr>
          <p:cNvSpPr txBox="1"/>
          <p:nvPr/>
        </p:nvSpPr>
        <p:spPr>
          <a:xfrm>
            <a:off x="6196232" y="3834825"/>
            <a:ext cx="609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9592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8AB4ED-DA24-4A7D-944B-8D8300523885}"/>
              </a:ext>
            </a:extLst>
          </p:cNvPr>
          <p:cNvSpPr txBox="1"/>
          <p:nvPr/>
        </p:nvSpPr>
        <p:spPr>
          <a:xfrm>
            <a:off x="21102" y="0"/>
            <a:ext cx="9144000" cy="5170646"/>
          </a:xfrm>
          <a:prstGeom prst="rect">
            <a:avLst/>
          </a:prstGeom>
          <a:noFill/>
        </p:spPr>
        <p:txBody>
          <a:bodyPr wrap="square" rtlCol="0">
            <a:spAutoFit/>
          </a:bodyPr>
          <a:lstStyle/>
          <a:p>
            <a:r>
              <a:rPr lang="en-US" sz="3200" dirty="0">
                <a:highlight>
                  <a:srgbClr val="00FF00"/>
                </a:highlight>
                <a:latin typeface="Times New Roman" panose="02020603050405020304" pitchFamily="18" charset="0"/>
                <a:cs typeface="Times New Roman" panose="02020603050405020304" pitchFamily="18" charset="0"/>
              </a:rPr>
              <a:t>61.  Draw the next 3 molecules</a:t>
            </a:r>
          </a:p>
          <a:p>
            <a:endParaRPr lang="en-US"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1,1dibromo-2,2 </a:t>
            </a:r>
            <a:r>
              <a:rPr lang="en-US" sz="2800" dirty="0" err="1">
                <a:solidFill>
                  <a:srgbClr val="FF0000"/>
                </a:solidFill>
                <a:latin typeface="Times New Roman" panose="02020603050405020304" pitchFamily="18" charset="0"/>
                <a:cs typeface="Times New Roman" panose="02020603050405020304" pitchFamily="18" charset="0"/>
              </a:rPr>
              <a:t>difluroethane</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solidFill>
                  <a:srgbClr val="3333FF"/>
                </a:solidFill>
                <a:latin typeface="Times New Roman" panose="02020603050405020304" pitchFamily="18" charset="0"/>
                <a:cs typeface="Times New Roman" panose="02020603050405020304" pitchFamily="18" charset="0"/>
              </a:rPr>
              <a:t>difluoroethyne</a:t>
            </a:r>
            <a:endParaRPr lang="en-US" sz="2800" dirty="0">
              <a:solidFill>
                <a:srgbClr val="3333FF"/>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5bromo-4,4 dichloro-7,8,8trifluoro-1,2,3,7 tetra-iodo-1octene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574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8AB4ED-DA24-4A7D-944B-8D8300523885}"/>
              </a:ext>
            </a:extLst>
          </p:cNvPr>
          <p:cNvSpPr txBox="1"/>
          <p:nvPr/>
        </p:nvSpPr>
        <p:spPr>
          <a:xfrm>
            <a:off x="21102" y="0"/>
            <a:ext cx="9144000" cy="5170646"/>
          </a:xfrm>
          <a:prstGeom prst="rect">
            <a:avLst/>
          </a:prstGeom>
          <a:noFill/>
        </p:spPr>
        <p:txBody>
          <a:bodyPr wrap="square" rtlCol="0">
            <a:spAutoFit/>
          </a:bodyPr>
          <a:lstStyle/>
          <a:p>
            <a:r>
              <a:rPr lang="en-US" sz="3200" dirty="0">
                <a:highlight>
                  <a:srgbClr val="00FF00"/>
                </a:highlight>
                <a:latin typeface="Times New Roman" panose="02020603050405020304" pitchFamily="18" charset="0"/>
                <a:cs typeface="Times New Roman" panose="02020603050405020304" pitchFamily="18" charset="0"/>
              </a:rPr>
              <a:t>61.  Draw the next 3 molecules</a:t>
            </a:r>
          </a:p>
          <a:p>
            <a:endParaRPr lang="en-US"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1,1dibromo-2,2 </a:t>
            </a:r>
            <a:r>
              <a:rPr lang="en-US" sz="2800" dirty="0" err="1">
                <a:solidFill>
                  <a:srgbClr val="FF0000"/>
                </a:solidFill>
                <a:latin typeface="Times New Roman" panose="02020603050405020304" pitchFamily="18" charset="0"/>
                <a:cs typeface="Times New Roman" panose="02020603050405020304" pitchFamily="18" charset="0"/>
              </a:rPr>
              <a:t>difluroethane</a:t>
            </a:r>
            <a:endParaRPr lang="en-US" sz="2800" dirty="0">
              <a:solidFill>
                <a:srgbClr val="FF0000"/>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err="1">
                <a:solidFill>
                  <a:srgbClr val="3333FF"/>
                </a:solidFill>
                <a:latin typeface="Times New Roman" panose="02020603050405020304" pitchFamily="18" charset="0"/>
                <a:cs typeface="Times New Roman" panose="02020603050405020304" pitchFamily="18" charset="0"/>
              </a:rPr>
              <a:t>difluoroethyne</a:t>
            </a:r>
            <a:endParaRPr lang="en-US" sz="2800" dirty="0">
              <a:solidFill>
                <a:srgbClr val="3333FF"/>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5bromo-4,4 dichloro-7,8,8trifluoro-1,2,3,7 tetra-iodo-1octene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3FE3671-CC77-AADB-66BE-8A72702EB92D}"/>
              </a:ext>
            </a:extLst>
          </p:cNvPr>
          <p:cNvGrpSpPr/>
          <p:nvPr/>
        </p:nvGrpSpPr>
        <p:grpSpPr>
          <a:xfrm>
            <a:off x="2072611" y="2518934"/>
            <a:ext cx="3383279" cy="793043"/>
            <a:chOff x="37514" y="2046903"/>
            <a:chExt cx="3383279" cy="793043"/>
          </a:xfrm>
        </p:grpSpPr>
        <p:pic>
          <p:nvPicPr>
            <p:cNvPr id="4" name="Picture 4" descr="Image result for ethyne">
              <a:extLst>
                <a:ext uri="{FF2B5EF4-FFF2-40B4-BE49-F238E27FC236}">
                  <a16:creationId xmlns:a16="http://schemas.microsoft.com/office/drawing/2014/main" id="{D4CFC20A-0EFA-6055-D520-C059F3D85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2" t="16431" r="2325" b="21294"/>
            <a:stretch/>
          </p:blipFill>
          <p:spPr bwMode="auto">
            <a:xfrm>
              <a:off x="100818" y="2123103"/>
              <a:ext cx="3200400" cy="585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93A909-8336-29D0-C028-EA4CBFB9785C}"/>
                </a:ext>
              </a:extLst>
            </p:cNvPr>
            <p:cNvSpPr txBox="1"/>
            <p:nvPr/>
          </p:nvSpPr>
          <p:spPr>
            <a:xfrm>
              <a:off x="2734993" y="2070505"/>
              <a:ext cx="685800" cy="769441"/>
            </a:xfrm>
            <a:prstGeom prst="rect">
              <a:avLst/>
            </a:prstGeom>
            <a:solidFill>
              <a:schemeClr val="bg1"/>
            </a:solidFill>
          </p:spPr>
          <p:txBody>
            <a:bodyPr wrap="square" rtlCol="0">
              <a:spAutoFit/>
            </a:bodyPr>
            <a:lstStyle/>
            <a:p>
              <a:r>
                <a:rPr lang="en-US" sz="4400" dirty="0"/>
                <a:t>F</a:t>
              </a:r>
            </a:p>
          </p:txBody>
        </p:sp>
        <p:sp>
          <p:nvSpPr>
            <p:cNvPr id="6" name="TextBox 5">
              <a:extLst>
                <a:ext uri="{FF2B5EF4-FFF2-40B4-BE49-F238E27FC236}">
                  <a16:creationId xmlns:a16="http://schemas.microsoft.com/office/drawing/2014/main" id="{EB89EBBA-EFF9-9D58-9243-5FD58A0E4A21}"/>
                </a:ext>
              </a:extLst>
            </p:cNvPr>
            <p:cNvSpPr txBox="1"/>
            <p:nvPr/>
          </p:nvSpPr>
          <p:spPr>
            <a:xfrm>
              <a:off x="37514" y="2046903"/>
              <a:ext cx="685800" cy="769441"/>
            </a:xfrm>
            <a:prstGeom prst="rect">
              <a:avLst/>
            </a:prstGeom>
            <a:solidFill>
              <a:schemeClr val="bg1"/>
            </a:solidFill>
          </p:spPr>
          <p:txBody>
            <a:bodyPr wrap="square" rtlCol="0">
              <a:spAutoFit/>
            </a:bodyPr>
            <a:lstStyle/>
            <a:p>
              <a:pPr algn="r"/>
              <a:r>
                <a:rPr lang="en-US" sz="4400" dirty="0"/>
                <a:t>F</a:t>
              </a:r>
            </a:p>
          </p:txBody>
        </p:sp>
      </p:grpSp>
      <p:grpSp>
        <p:nvGrpSpPr>
          <p:cNvPr id="7" name="Group 6">
            <a:extLst>
              <a:ext uri="{FF2B5EF4-FFF2-40B4-BE49-F238E27FC236}">
                <a16:creationId xmlns:a16="http://schemas.microsoft.com/office/drawing/2014/main" id="{6E8774C3-3D11-22D6-E38B-BDC4B8E973BE}"/>
              </a:ext>
            </a:extLst>
          </p:cNvPr>
          <p:cNvGrpSpPr/>
          <p:nvPr/>
        </p:nvGrpSpPr>
        <p:grpSpPr>
          <a:xfrm>
            <a:off x="5105400" y="140876"/>
            <a:ext cx="3975356" cy="2439546"/>
            <a:chOff x="4344536" y="381000"/>
            <a:chExt cx="3975356" cy="2439546"/>
          </a:xfrm>
        </p:grpSpPr>
        <p:pic>
          <p:nvPicPr>
            <p:cNvPr id="8" name="Picture 8" descr="Image result for ethane">
              <a:extLst>
                <a:ext uri="{FF2B5EF4-FFF2-40B4-BE49-F238E27FC236}">
                  <a16:creationId xmlns:a16="http://schemas.microsoft.com/office/drawing/2014/main" id="{E19DE877-1D9B-71F2-3170-E9A96795E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
              <a:ext cx="3025775"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E30A7F-53A2-6FB9-8DDF-9962B8EF584F}"/>
                </a:ext>
              </a:extLst>
            </p:cNvPr>
            <p:cNvSpPr txBox="1"/>
            <p:nvPr/>
          </p:nvSpPr>
          <p:spPr>
            <a:xfrm>
              <a:off x="7634092" y="1139279"/>
              <a:ext cx="685800" cy="769441"/>
            </a:xfrm>
            <a:prstGeom prst="rect">
              <a:avLst/>
            </a:prstGeom>
            <a:solidFill>
              <a:schemeClr val="bg1"/>
            </a:solidFill>
          </p:spPr>
          <p:txBody>
            <a:bodyPr wrap="square" rtlCol="0">
              <a:spAutoFit/>
            </a:bodyPr>
            <a:lstStyle/>
            <a:p>
              <a:pPr algn="r"/>
              <a:r>
                <a:rPr lang="en-US" sz="4400" dirty="0"/>
                <a:t>F</a:t>
              </a:r>
            </a:p>
          </p:txBody>
        </p:sp>
        <p:sp>
          <p:nvSpPr>
            <p:cNvPr id="10" name="TextBox 9">
              <a:extLst>
                <a:ext uri="{FF2B5EF4-FFF2-40B4-BE49-F238E27FC236}">
                  <a16:creationId xmlns:a16="http://schemas.microsoft.com/office/drawing/2014/main" id="{A5474FDB-8BDA-8E27-239E-B10962603FE5}"/>
                </a:ext>
              </a:extLst>
            </p:cNvPr>
            <p:cNvSpPr txBox="1"/>
            <p:nvPr/>
          </p:nvSpPr>
          <p:spPr>
            <a:xfrm>
              <a:off x="6694487" y="2051105"/>
              <a:ext cx="685800" cy="769441"/>
            </a:xfrm>
            <a:prstGeom prst="rect">
              <a:avLst/>
            </a:prstGeom>
            <a:solidFill>
              <a:schemeClr val="bg1"/>
            </a:solidFill>
          </p:spPr>
          <p:txBody>
            <a:bodyPr wrap="square" rtlCol="0">
              <a:spAutoFit/>
            </a:bodyPr>
            <a:lstStyle/>
            <a:p>
              <a:pPr algn="r"/>
              <a:r>
                <a:rPr lang="en-US" sz="4400" dirty="0"/>
                <a:t>F</a:t>
              </a:r>
            </a:p>
          </p:txBody>
        </p:sp>
        <p:sp>
          <p:nvSpPr>
            <p:cNvPr id="11" name="TextBox 10">
              <a:extLst>
                <a:ext uri="{FF2B5EF4-FFF2-40B4-BE49-F238E27FC236}">
                  <a16:creationId xmlns:a16="http://schemas.microsoft.com/office/drawing/2014/main" id="{7B67B5B9-2620-921D-8AE7-B2FA5C1945E1}"/>
                </a:ext>
              </a:extLst>
            </p:cNvPr>
            <p:cNvSpPr txBox="1"/>
            <p:nvPr/>
          </p:nvSpPr>
          <p:spPr>
            <a:xfrm>
              <a:off x="4344536" y="1139278"/>
              <a:ext cx="1334086" cy="769441"/>
            </a:xfrm>
            <a:prstGeom prst="rect">
              <a:avLst/>
            </a:prstGeom>
            <a:solidFill>
              <a:schemeClr val="bg1"/>
            </a:solidFill>
          </p:spPr>
          <p:txBody>
            <a:bodyPr wrap="square" rtlCol="0">
              <a:spAutoFit/>
            </a:bodyPr>
            <a:lstStyle/>
            <a:p>
              <a:pPr algn="r"/>
              <a:r>
                <a:rPr lang="en-US" sz="4400" dirty="0"/>
                <a:t>Br</a:t>
              </a:r>
            </a:p>
          </p:txBody>
        </p:sp>
        <p:sp>
          <p:nvSpPr>
            <p:cNvPr id="12" name="TextBox 11">
              <a:extLst>
                <a:ext uri="{FF2B5EF4-FFF2-40B4-BE49-F238E27FC236}">
                  <a16:creationId xmlns:a16="http://schemas.microsoft.com/office/drawing/2014/main" id="{D595C470-09B8-E4ED-6057-7C8DFCA131E4}"/>
                </a:ext>
              </a:extLst>
            </p:cNvPr>
            <p:cNvSpPr txBox="1"/>
            <p:nvPr/>
          </p:nvSpPr>
          <p:spPr>
            <a:xfrm>
              <a:off x="5360401" y="2044045"/>
              <a:ext cx="1334086" cy="769441"/>
            </a:xfrm>
            <a:prstGeom prst="rect">
              <a:avLst/>
            </a:prstGeom>
            <a:solidFill>
              <a:schemeClr val="bg1"/>
            </a:solidFill>
          </p:spPr>
          <p:txBody>
            <a:bodyPr wrap="square" rtlCol="0">
              <a:spAutoFit/>
            </a:bodyPr>
            <a:lstStyle/>
            <a:p>
              <a:pPr algn="r"/>
              <a:r>
                <a:rPr lang="en-US" sz="4400" dirty="0"/>
                <a:t>Br</a:t>
              </a:r>
            </a:p>
          </p:txBody>
        </p:sp>
      </p:grpSp>
      <p:grpSp>
        <p:nvGrpSpPr>
          <p:cNvPr id="13" name="Group 12">
            <a:extLst>
              <a:ext uri="{FF2B5EF4-FFF2-40B4-BE49-F238E27FC236}">
                <a16:creationId xmlns:a16="http://schemas.microsoft.com/office/drawing/2014/main" id="{B139D663-1772-A538-754D-C9B920B77322}"/>
              </a:ext>
            </a:extLst>
          </p:cNvPr>
          <p:cNvGrpSpPr/>
          <p:nvPr/>
        </p:nvGrpSpPr>
        <p:grpSpPr>
          <a:xfrm>
            <a:off x="617155" y="4410285"/>
            <a:ext cx="7460045" cy="2371515"/>
            <a:chOff x="1371600" y="4955521"/>
            <a:chExt cx="5460765" cy="1593081"/>
          </a:xfrm>
        </p:grpSpPr>
        <p:pic>
          <p:nvPicPr>
            <p:cNvPr id="14" name="Picture 6" descr="Image result for octane structure">
              <a:extLst>
                <a:ext uri="{FF2B5EF4-FFF2-40B4-BE49-F238E27FC236}">
                  <a16:creationId xmlns:a16="http://schemas.microsoft.com/office/drawing/2014/main" id="{BBE6CE11-0ABE-8894-1929-FB22F1DA5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42329"/>
              <a:ext cx="5460765" cy="14182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8B8C28-D86B-E12A-9808-DEC0FC7376F6}"/>
                </a:ext>
              </a:extLst>
            </p:cNvPr>
            <p:cNvSpPr txBox="1"/>
            <p:nvPr/>
          </p:nvSpPr>
          <p:spPr>
            <a:xfrm>
              <a:off x="2184165" y="5620665"/>
              <a:ext cx="381000" cy="261610"/>
            </a:xfrm>
            <a:prstGeom prst="rect">
              <a:avLst/>
            </a:prstGeom>
            <a:solidFill>
              <a:schemeClr val="bg1"/>
            </a:solidFill>
          </p:spPr>
          <p:txBody>
            <a:bodyPr wrap="square" rtlCol="0">
              <a:spAutoFit/>
            </a:bodyPr>
            <a:lstStyle/>
            <a:p>
              <a:endParaRPr lang="en-US" sz="1050" dirty="0"/>
            </a:p>
          </p:txBody>
        </p:sp>
        <p:cxnSp>
          <p:nvCxnSpPr>
            <p:cNvPr id="16" name="Straight Connector 15">
              <a:extLst>
                <a:ext uri="{FF2B5EF4-FFF2-40B4-BE49-F238E27FC236}">
                  <a16:creationId xmlns:a16="http://schemas.microsoft.com/office/drawing/2014/main" id="{BA87DC55-415D-51E6-7998-456D563128F6}"/>
                </a:ext>
              </a:extLst>
            </p:cNvPr>
            <p:cNvCxnSpPr>
              <a:cxnSpLocks/>
            </p:cNvCxnSpPr>
            <p:nvPr/>
          </p:nvCxnSpPr>
          <p:spPr>
            <a:xfrm>
              <a:off x="2184165" y="5791200"/>
              <a:ext cx="381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CD0ED2-538C-2CA9-98F0-DD9CDB7C2F17}"/>
                </a:ext>
              </a:extLst>
            </p:cNvPr>
            <p:cNvCxnSpPr>
              <a:cxnSpLocks/>
            </p:cNvCxnSpPr>
            <p:nvPr/>
          </p:nvCxnSpPr>
          <p:spPr>
            <a:xfrm>
              <a:off x="2184165" y="5715000"/>
              <a:ext cx="381000"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E86E4D0-B4E9-D42D-2BFB-0E2857E8D295}"/>
                </a:ext>
              </a:extLst>
            </p:cNvPr>
            <p:cNvSpPr txBox="1"/>
            <p:nvPr/>
          </p:nvSpPr>
          <p:spPr>
            <a:xfrm>
              <a:off x="1879365" y="5071609"/>
              <a:ext cx="914400" cy="584775"/>
            </a:xfrm>
            <a:prstGeom prst="rect">
              <a:avLst/>
            </a:prstGeom>
            <a:solidFill>
              <a:schemeClr val="bg1"/>
            </a:solidFill>
          </p:spPr>
          <p:txBody>
            <a:bodyPr wrap="square" rtlCol="0">
              <a:spAutoFit/>
            </a:bodyPr>
            <a:lstStyle/>
            <a:p>
              <a:endParaRPr lang="en-US" sz="3200" dirty="0"/>
            </a:p>
          </p:txBody>
        </p:sp>
        <p:sp>
          <p:nvSpPr>
            <p:cNvPr id="19" name="TextBox 18">
              <a:extLst>
                <a:ext uri="{FF2B5EF4-FFF2-40B4-BE49-F238E27FC236}">
                  <a16:creationId xmlns:a16="http://schemas.microsoft.com/office/drawing/2014/main" id="{1B389D85-550E-16DB-7A96-C0233AF3B27E}"/>
                </a:ext>
              </a:extLst>
            </p:cNvPr>
            <p:cNvSpPr txBox="1"/>
            <p:nvPr/>
          </p:nvSpPr>
          <p:spPr>
            <a:xfrm>
              <a:off x="1955565" y="6169214"/>
              <a:ext cx="228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a:t>
              </a:r>
            </a:p>
          </p:txBody>
        </p:sp>
        <p:sp>
          <p:nvSpPr>
            <p:cNvPr id="20" name="TextBox 19">
              <a:extLst>
                <a:ext uri="{FF2B5EF4-FFF2-40B4-BE49-F238E27FC236}">
                  <a16:creationId xmlns:a16="http://schemas.microsoft.com/office/drawing/2014/main" id="{78273C32-60FA-2961-75D4-39E5340A06BE}"/>
                </a:ext>
              </a:extLst>
            </p:cNvPr>
            <p:cNvSpPr txBox="1"/>
            <p:nvPr/>
          </p:nvSpPr>
          <p:spPr>
            <a:xfrm>
              <a:off x="2539530" y="6169213"/>
              <a:ext cx="228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a:t>
              </a:r>
            </a:p>
          </p:txBody>
        </p:sp>
        <p:sp>
          <p:nvSpPr>
            <p:cNvPr id="21" name="TextBox 20">
              <a:extLst>
                <a:ext uri="{FF2B5EF4-FFF2-40B4-BE49-F238E27FC236}">
                  <a16:creationId xmlns:a16="http://schemas.microsoft.com/office/drawing/2014/main" id="{439DBA04-82D1-04FA-E4D3-7D83DEA81BD0}"/>
                </a:ext>
              </a:extLst>
            </p:cNvPr>
            <p:cNvSpPr txBox="1"/>
            <p:nvPr/>
          </p:nvSpPr>
          <p:spPr>
            <a:xfrm>
              <a:off x="3115289" y="6169213"/>
              <a:ext cx="228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a:t>
              </a:r>
            </a:p>
          </p:txBody>
        </p:sp>
        <p:sp>
          <p:nvSpPr>
            <p:cNvPr id="22" name="TextBox 21">
              <a:extLst>
                <a:ext uri="{FF2B5EF4-FFF2-40B4-BE49-F238E27FC236}">
                  <a16:creationId xmlns:a16="http://schemas.microsoft.com/office/drawing/2014/main" id="{FF6C5A10-DFF6-5839-853E-8147E96B3438}"/>
                </a:ext>
              </a:extLst>
            </p:cNvPr>
            <p:cNvSpPr txBox="1"/>
            <p:nvPr/>
          </p:nvSpPr>
          <p:spPr>
            <a:xfrm>
              <a:off x="5427940" y="6169213"/>
              <a:ext cx="261425"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a:t>
              </a:r>
            </a:p>
          </p:txBody>
        </p:sp>
        <p:sp>
          <p:nvSpPr>
            <p:cNvPr id="23" name="TextBox 22">
              <a:extLst>
                <a:ext uri="{FF2B5EF4-FFF2-40B4-BE49-F238E27FC236}">
                  <a16:creationId xmlns:a16="http://schemas.microsoft.com/office/drawing/2014/main" id="{06C2DD52-C497-B60C-140F-8240373D7361}"/>
                </a:ext>
              </a:extLst>
            </p:cNvPr>
            <p:cNvSpPr txBox="1"/>
            <p:nvPr/>
          </p:nvSpPr>
          <p:spPr>
            <a:xfrm>
              <a:off x="4097527" y="6145635"/>
              <a:ext cx="609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Br</a:t>
              </a:r>
            </a:p>
          </p:txBody>
        </p:sp>
        <p:sp>
          <p:nvSpPr>
            <p:cNvPr id="24" name="TextBox 23">
              <a:extLst>
                <a:ext uri="{FF2B5EF4-FFF2-40B4-BE49-F238E27FC236}">
                  <a16:creationId xmlns:a16="http://schemas.microsoft.com/office/drawing/2014/main" id="{B0E69783-FED8-D6D6-02A3-7C88A14DD1B1}"/>
                </a:ext>
              </a:extLst>
            </p:cNvPr>
            <p:cNvSpPr txBox="1"/>
            <p:nvPr/>
          </p:nvSpPr>
          <p:spPr>
            <a:xfrm>
              <a:off x="3521768" y="6145635"/>
              <a:ext cx="609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Cl</a:t>
              </a:r>
            </a:p>
          </p:txBody>
        </p:sp>
        <p:sp>
          <p:nvSpPr>
            <p:cNvPr id="25" name="TextBox 24">
              <a:extLst>
                <a:ext uri="{FF2B5EF4-FFF2-40B4-BE49-F238E27FC236}">
                  <a16:creationId xmlns:a16="http://schemas.microsoft.com/office/drawing/2014/main" id="{1EB8F2D9-014D-0E35-7CE4-75606F3FB6DD}"/>
                </a:ext>
              </a:extLst>
            </p:cNvPr>
            <p:cNvSpPr txBox="1"/>
            <p:nvPr/>
          </p:nvSpPr>
          <p:spPr>
            <a:xfrm>
              <a:off x="3521768" y="4955521"/>
              <a:ext cx="609600"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Cl</a:t>
              </a:r>
            </a:p>
          </p:txBody>
        </p:sp>
        <p:sp>
          <p:nvSpPr>
            <p:cNvPr id="26" name="TextBox 25">
              <a:extLst>
                <a:ext uri="{FF2B5EF4-FFF2-40B4-BE49-F238E27FC236}">
                  <a16:creationId xmlns:a16="http://schemas.microsoft.com/office/drawing/2014/main" id="{6041C5B4-39F0-240C-CBC0-C8CCEC23B147}"/>
                </a:ext>
              </a:extLst>
            </p:cNvPr>
            <p:cNvSpPr txBox="1"/>
            <p:nvPr/>
          </p:nvSpPr>
          <p:spPr>
            <a:xfrm>
              <a:off x="6570940" y="5573475"/>
              <a:ext cx="261425"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a:t>
              </a:r>
            </a:p>
          </p:txBody>
        </p:sp>
        <p:sp>
          <p:nvSpPr>
            <p:cNvPr id="27" name="TextBox 26">
              <a:extLst>
                <a:ext uri="{FF2B5EF4-FFF2-40B4-BE49-F238E27FC236}">
                  <a16:creationId xmlns:a16="http://schemas.microsoft.com/office/drawing/2014/main" id="{822721F6-92FD-A344-7B03-91D017D317BE}"/>
                </a:ext>
              </a:extLst>
            </p:cNvPr>
            <p:cNvSpPr txBox="1"/>
            <p:nvPr/>
          </p:nvSpPr>
          <p:spPr>
            <a:xfrm>
              <a:off x="6003699" y="6197125"/>
              <a:ext cx="261425"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3B521908-4043-91DF-94E3-EFBFAF48BD7B}"/>
                </a:ext>
              </a:extLst>
            </p:cNvPr>
            <p:cNvSpPr txBox="1"/>
            <p:nvPr/>
          </p:nvSpPr>
          <p:spPr>
            <a:xfrm>
              <a:off x="5427940" y="4965580"/>
              <a:ext cx="261425" cy="351477"/>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a:t>
              </a:r>
            </a:p>
          </p:txBody>
        </p:sp>
      </p:grpSp>
    </p:spTree>
    <p:extLst>
      <p:ext uri="{BB962C8B-B14F-4D97-AF65-F5344CB8AC3E}">
        <p14:creationId xmlns:p14="http://schemas.microsoft.com/office/powerpoint/2010/main" val="391246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1B4EB-A6A4-5556-4E26-AE10D221BEC6}"/>
              </a:ext>
            </a:extLst>
          </p:cNvPr>
          <p:cNvSpPr txBox="1"/>
          <p:nvPr/>
        </p:nvSpPr>
        <p:spPr>
          <a:xfrm>
            <a:off x="0" y="0"/>
            <a:ext cx="9144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 </a:t>
            </a:r>
            <a:r>
              <a:rPr lang="en-US" sz="3200" u="sng" dirty="0">
                <a:latin typeface="Times New Roman" panose="02020603050405020304" pitchFamily="18" charset="0"/>
                <a:cs typeface="Times New Roman" panose="02020603050405020304" pitchFamily="18" charset="0"/>
              </a:rPr>
              <a:t>Hydrocarbons</a:t>
            </a:r>
            <a:r>
              <a:rPr lang="en-US" sz="3200" dirty="0">
                <a:latin typeface="Times New Roman" panose="02020603050405020304" pitchFamily="18" charset="0"/>
                <a:cs typeface="Times New Roman" panose="02020603050405020304" pitchFamily="18" charset="0"/>
              </a:rPr>
              <a:t> are the simplest molecules in organic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chem, made up of only hydrogen and carbon atoms.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10.  Table Q is titled:  </a:t>
            </a:r>
            <a:br>
              <a:rPr lang="en-US" sz="3200" dirty="0">
                <a:latin typeface="Times New Roman" panose="02020603050405020304" pitchFamily="18" charset="0"/>
                <a:cs typeface="Times New Roman" panose="02020603050405020304" pitchFamily="18" charset="0"/>
              </a:rPr>
            </a:br>
            <a:r>
              <a:rPr lang="en-US" sz="3200" b="1" u="sng" dirty="0">
                <a:solidFill>
                  <a:srgbClr val="FF0000"/>
                </a:solidFill>
                <a:latin typeface="Times New Roman" panose="02020603050405020304" pitchFamily="18" charset="0"/>
                <a:cs typeface="Times New Roman" panose="02020603050405020304" pitchFamily="18" charset="0"/>
              </a:rPr>
              <a:t>HOMOLOGOUS SERIES OF HYDROCARBONS</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 </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Homologous  </a:t>
            </a:r>
            <a:r>
              <a:rPr lang="en-US" sz="3200" b="1" kern="12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HOMO</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 </a:t>
            </a:r>
            <a:r>
              <a:rPr lang="en-US" sz="3200" b="1" kern="1200" dirty="0">
                <a:ln>
                  <a:noFill/>
                </a:ln>
                <a:solidFill>
                  <a:srgbClr val="3333FF"/>
                </a:solidFill>
                <a:effectLst/>
                <a:latin typeface="Times New Roman" panose="02020603050405020304" pitchFamily="18" charset="0"/>
                <a:cs typeface="Times New Roman" panose="02020603050405020304" pitchFamily="18" charset="0"/>
              </a:rPr>
              <a:t>LOGOUS</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which means</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                             </a:t>
            </a:r>
            <a:r>
              <a:rPr lang="en-US" sz="3200" b="1" kern="1200" dirty="0">
                <a:ln>
                  <a:noFill/>
                </a:ln>
                <a:solidFill>
                  <a:srgbClr val="000000"/>
                </a:solidFill>
                <a:effectLst/>
                <a:latin typeface="Times New Roman" panose="02020603050405020304" pitchFamily="18" charset="0"/>
                <a:cs typeface="Times New Roman" panose="02020603050405020304" pitchFamily="18" charset="0"/>
              </a:rPr>
              <a:t>SAME</a:t>
            </a:r>
            <a:r>
              <a:rPr lang="en-US" sz="3200" kern="1200" dirty="0">
                <a:ln>
                  <a:noFill/>
                </a:ln>
                <a:solidFill>
                  <a:srgbClr val="000000"/>
                </a:solidFill>
                <a:effectLst/>
                <a:latin typeface="Times New Roman" panose="02020603050405020304" pitchFamily="18" charset="0"/>
                <a:cs typeface="Times New Roman" panose="02020603050405020304" pitchFamily="18" charset="0"/>
              </a:rPr>
              <a:t>      </a:t>
            </a:r>
            <a:r>
              <a:rPr lang="en-US" sz="3200" b="1" kern="1200" dirty="0">
                <a:ln>
                  <a:noFill/>
                </a:ln>
                <a:solidFill>
                  <a:srgbClr val="3333FF"/>
                </a:solidFill>
                <a:effectLst/>
                <a:latin typeface="Times New Roman" panose="02020603050405020304" pitchFamily="18" charset="0"/>
                <a:cs typeface="Times New Roman" panose="02020603050405020304" pitchFamily="18" charset="0"/>
              </a:rPr>
              <a:t>BODY TYPE</a:t>
            </a:r>
            <a:r>
              <a:rPr lang="en-US" sz="3200" b="1" dirty="0">
                <a:solidFill>
                  <a:srgbClr val="3333FF"/>
                </a:solidFill>
                <a:latin typeface="Times New Roman" panose="02020603050405020304" pitchFamily="18" charset="0"/>
                <a:cs typeface="Times New Roman" panose="02020603050405020304" pitchFamily="18" charset="0"/>
              </a:rPr>
              <a:t> </a:t>
            </a:r>
            <a:endParaRPr lang="en-US"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383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DB44A-A7EC-4F3C-A6BB-A5919F58FB37}"/>
              </a:ext>
            </a:extLst>
          </p:cNvPr>
          <p:cNvSpPr txBox="1"/>
          <p:nvPr/>
        </p:nvSpPr>
        <p:spPr>
          <a:xfrm>
            <a:off x="24990" y="9777"/>
            <a:ext cx="8458200" cy="861774"/>
          </a:xfrm>
          <a:prstGeom prst="rect">
            <a:avLst/>
          </a:prstGeom>
          <a:noFill/>
        </p:spPr>
        <p:txBody>
          <a:bodyPr wrap="square" rtlCol="0">
            <a:spAutoFit/>
          </a:bodyPr>
          <a:lstStyle/>
          <a:p>
            <a:r>
              <a:rPr lang="en-US" sz="3200" dirty="0">
                <a:solidFill>
                  <a:srgbClr val="FF0000"/>
                </a:solidFill>
              </a:rPr>
              <a:t>62.  Name these…</a:t>
            </a:r>
          </a:p>
          <a:p>
            <a:endParaRPr lang="en-US" dirty="0"/>
          </a:p>
        </p:txBody>
      </p:sp>
      <p:pic>
        <p:nvPicPr>
          <p:cNvPr id="8194" name="Picture 2" descr="Image result for halocarbons">
            <a:extLst>
              <a:ext uri="{FF2B5EF4-FFF2-40B4-BE49-F238E27FC236}">
                <a16:creationId xmlns:a16="http://schemas.microsoft.com/office/drawing/2014/main" id="{B6E1DC36-D7AB-4492-B36E-6E3143EB3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43" y="2145496"/>
            <a:ext cx="2609850" cy="19201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halocarbons">
            <a:extLst>
              <a:ext uri="{FF2B5EF4-FFF2-40B4-BE49-F238E27FC236}">
                <a16:creationId xmlns:a16="http://schemas.microsoft.com/office/drawing/2014/main" id="{036A9545-9180-417F-B323-6EA211FF6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665" y="520267"/>
            <a:ext cx="2091112" cy="21764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butane">
            <a:extLst>
              <a:ext uri="{FF2B5EF4-FFF2-40B4-BE49-F238E27FC236}">
                <a16:creationId xmlns:a16="http://schemas.microsoft.com/office/drawing/2014/main" id="{9A43B598-4568-4401-A69A-E3B890A5C5B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1480"/>
          <a:stretch/>
        </p:blipFill>
        <p:spPr bwMode="auto">
          <a:xfrm>
            <a:off x="-2505" y="4888153"/>
            <a:ext cx="3305175" cy="1798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utane">
            <a:extLst>
              <a:ext uri="{FF2B5EF4-FFF2-40B4-BE49-F238E27FC236}">
                <a16:creationId xmlns:a16="http://schemas.microsoft.com/office/drawing/2014/main" id="{7FBD546D-D1C4-4080-8D30-BAB19F6170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67"/>
          <a:stretch/>
        </p:blipFill>
        <p:spPr bwMode="auto">
          <a:xfrm>
            <a:off x="3288383" y="4890432"/>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4C7BAA-3621-4219-AED7-85D4AF5CBA59}"/>
              </a:ext>
            </a:extLst>
          </p:cNvPr>
          <p:cNvSpPr txBox="1"/>
          <p:nvPr/>
        </p:nvSpPr>
        <p:spPr>
          <a:xfrm>
            <a:off x="1230983" y="6229141"/>
            <a:ext cx="626122" cy="584775"/>
          </a:xfrm>
          <a:prstGeom prst="rect">
            <a:avLst/>
          </a:prstGeom>
          <a:solidFill>
            <a:schemeClr val="bg1"/>
          </a:solidFill>
        </p:spPr>
        <p:txBody>
          <a:bodyPr wrap="square" rtlCol="0">
            <a:spAutoFit/>
          </a:bodyPr>
          <a:lstStyle/>
          <a:p>
            <a:pPr algn="ctr"/>
            <a:r>
              <a:rPr lang="en-US" sz="3200" dirty="0"/>
              <a:t>Cl</a:t>
            </a:r>
          </a:p>
        </p:txBody>
      </p:sp>
      <p:sp>
        <p:nvSpPr>
          <p:cNvPr id="8" name="TextBox 7">
            <a:extLst>
              <a:ext uri="{FF2B5EF4-FFF2-40B4-BE49-F238E27FC236}">
                <a16:creationId xmlns:a16="http://schemas.microsoft.com/office/drawing/2014/main" id="{010285D5-F039-4F49-89C7-C2482685B696}"/>
              </a:ext>
            </a:extLst>
          </p:cNvPr>
          <p:cNvSpPr txBox="1"/>
          <p:nvPr/>
        </p:nvSpPr>
        <p:spPr>
          <a:xfrm>
            <a:off x="2602583" y="6214853"/>
            <a:ext cx="626122" cy="584775"/>
          </a:xfrm>
          <a:prstGeom prst="rect">
            <a:avLst/>
          </a:prstGeom>
          <a:solidFill>
            <a:schemeClr val="bg1"/>
          </a:solidFill>
        </p:spPr>
        <p:txBody>
          <a:bodyPr wrap="square" rtlCol="0">
            <a:spAutoFit/>
          </a:bodyPr>
          <a:lstStyle/>
          <a:p>
            <a:pPr algn="ctr"/>
            <a:r>
              <a:rPr lang="en-US" sz="3200" dirty="0"/>
              <a:t>Cl</a:t>
            </a:r>
          </a:p>
        </p:txBody>
      </p:sp>
      <p:sp>
        <p:nvSpPr>
          <p:cNvPr id="9" name="TextBox 8">
            <a:extLst>
              <a:ext uri="{FF2B5EF4-FFF2-40B4-BE49-F238E27FC236}">
                <a16:creationId xmlns:a16="http://schemas.microsoft.com/office/drawing/2014/main" id="{B2789840-4B8E-4788-BB9D-B3C22999CA63}"/>
              </a:ext>
            </a:extLst>
          </p:cNvPr>
          <p:cNvSpPr txBox="1"/>
          <p:nvPr/>
        </p:nvSpPr>
        <p:spPr>
          <a:xfrm>
            <a:off x="3856530" y="6152941"/>
            <a:ext cx="626122" cy="584775"/>
          </a:xfrm>
          <a:prstGeom prst="rect">
            <a:avLst/>
          </a:prstGeom>
          <a:solidFill>
            <a:schemeClr val="bg1"/>
          </a:solidFill>
        </p:spPr>
        <p:txBody>
          <a:bodyPr wrap="square" rtlCol="0">
            <a:spAutoFit/>
          </a:bodyPr>
          <a:lstStyle/>
          <a:p>
            <a:pPr algn="ctr"/>
            <a:r>
              <a:rPr lang="en-US" sz="3200" dirty="0"/>
              <a:t>F</a:t>
            </a:r>
          </a:p>
        </p:txBody>
      </p:sp>
      <p:sp>
        <p:nvSpPr>
          <p:cNvPr id="10" name="TextBox 9">
            <a:extLst>
              <a:ext uri="{FF2B5EF4-FFF2-40B4-BE49-F238E27FC236}">
                <a16:creationId xmlns:a16="http://schemas.microsoft.com/office/drawing/2014/main" id="{89828D8F-B018-4B39-AAEF-B98BE7A0F701}"/>
              </a:ext>
            </a:extLst>
          </p:cNvPr>
          <p:cNvSpPr txBox="1"/>
          <p:nvPr/>
        </p:nvSpPr>
        <p:spPr>
          <a:xfrm>
            <a:off x="4506465" y="6214852"/>
            <a:ext cx="626122" cy="584775"/>
          </a:xfrm>
          <a:prstGeom prst="rect">
            <a:avLst/>
          </a:prstGeom>
          <a:solidFill>
            <a:schemeClr val="bg1"/>
          </a:solidFill>
        </p:spPr>
        <p:txBody>
          <a:bodyPr wrap="square" rtlCol="0">
            <a:spAutoFit/>
          </a:bodyPr>
          <a:lstStyle/>
          <a:p>
            <a:pPr algn="ctr"/>
            <a:r>
              <a:rPr lang="en-US" sz="3200" dirty="0"/>
              <a:t>F</a:t>
            </a:r>
          </a:p>
        </p:txBody>
      </p:sp>
      <p:sp>
        <p:nvSpPr>
          <p:cNvPr id="11" name="TextBox 10">
            <a:extLst>
              <a:ext uri="{FF2B5EF4-FFF2-40B4-BE49-F238E27FC236}">
                <a16:creationId xmlns:a16="http://schemas.microsoft.com/office/drawing/2014/main" id="{72CCF1FB-775C-4A59-B868-1B778F4D7F42}"/>
              </a:ext>
            </a:extLst>
          </p:cNvPr>
          <p:cNvSpPr txBox="1"/>
          <p:nvPr/>
        </p:nvSpPr>
        <p:spPr>
          <a:xfrm>
            <a:off x="5950913" y="5494859"/>
            <a:ext cx="626122" cy="584775"/>
          </a:xfrm>
          <a:prstGeom prst="rect">
            <a:avLst/>
          </a:prstGeom>
          <a:solidFill>
            <a:schemeClr val="bg1"/>
          </a:solidFill>
        </p:spPr>
        <p:txBody>
          <a:bodyPr wrap="square" rtlCol="0">
            <a:spAutoFit/>
          </a:bodyPr>
          <a:lstStyle/>
          <a:p>
            <a:pPr algn="ctr"/>
            <a:r>
              <a:rPr lang="en-US" sz="3200" dirty="0"/>
              <a:t>F</a:t>
            </a:r>
          </a:p>
        </p:txBody>
      </p:sp>
      <p:sp>
        <p:nvSpPr>
          <p:cNvPr id="12" name="TextBox 11">
            <a:extLst>
              <a:ext uri="{FF2B5EF4-FFF2-40B4-BE49-F238E27FC236}">
                <a16:creationId xmlns:a16="http://schemas.microsoft.com/office/drawing/2014/main" id="{0030ABF4-BA89-4EFA-BD6A-DD4CB2A88B26}"/>
              </a:ext>
            </a:extLst>
          </p:cNvPr>
          <p:cNvSpPr txBox="1"/>
          <p:nvPr/>
        </p:nvSpPr>
        <p:spPr>
          <a:xfrm>
            <a:off x="5193383" y="4763304"/>
            <a:ext cx="626122" cy="584775"/>
          </a:xfrm>
          <a:prstGeom prst="rect">
            <a:avLst/>
          </a:prstGeom>
          <a:solidFill>
            <a:schemeClr val="bg1"/>
          </a:solidFill>
        </p:spPr>
        <p:txBody>
          <a:bodyPr wrap="square" rtlCol="0">
            <a:spAutoFit/>
          </a:bodyPr>
          <a:lstStyle/>
          <a:p>
            <a:pPr algn="ctr"/>
            <a:r>
              <a:rPr lang="en-US" sz="3200" dirty="0"/>
              <a:t>F</a:t>
            </a:r>
          </a:p>
        </p:txBody>
      </p:sp>
      <p:sp>
        <p:nvSpPr>
          <p:cNvPr id="13" name="TextBox 12">
            <a:extLst>
              <a:ext uri="{FF2B5EF4-FFF2-40B4-BE49-F238E27FC236}">
                <a16:creationId xmlns:a16="http://schemas.microsoft.com/office/drawing/2014/main" id="{35FB49CB-2B20-46C4-92C5-7771D8E24FD8}"/>
              </a:ext>
            </a:extLst>
          </p:cNvPr>
          <p:cNvSpPr txBox="1"/>
          <p:nvPr/>
        </p:nvSpPr>
        <p:spPr>
          <a:xfrm>
            <a:off x="3831309" y="4715113"/>
            <a:ext cx="626122" cy="584775"/>
          </a:xfrm>
          <a:prstGeom prst="rect">
            <a:avLst/>
          </a:prstGeom>
          <a:solidFill>
            <a:schemeClr val="bg1"/>
          </a:solidFill>
        </p:spPr>
        <p:txBody>
          <a:bodyPr wrap="square" rtlCol="0">
            <a:spAutoFit/>
          </a:bodyPr>
          <a:lstStyle/>
          <a:p>
            <a:pPr algn="ctr"/>
            <a:r>
              <a:rPr lang="en-US" sz="3200" dirty="0"/>
              <a:t>Br</a:t>
            </a:r>
          </a:p>
        </p:txBody>
      </p:sp>
      <p:sp>
        <p:nvSpPr>
          <p:cNvPr id="14" name="TextBox 13">
            <a:extLst>
              <a:ext uri="{FF2B5EF4-FFF2-40B4-BE49-F238E27FC236}">
                <a16:creationId xmlns:a16="http://schemas.microsoft.com/office/drawing/2014/main" id="{6ACE592B-8AE3-4BBC-B595-C81D0440EC4F}"/>
              </a:ext>
            </a:extLst>
          </p:cNvPr>
          <p:cNvSpPr txBox="1"/>
          <p:nvPr/>
        </p:nvSpPr>
        <p:spPr>
          <a:xfrm>
            <a:off x="604861" y="4749225"/>
            <a:ext cx="626122" cy="584775"/>
          </a:xfrm>
          <a:prstGeom prst="rect">
            <a:avLst/>
          </a:prstGeom>
          <a:solidFill>
            <a:schemeClr val="bg1"/>
          </a:solidFill>
        </p:spPr>
        <p:txBody>
          <a:bodyPr wrap="square" rtlCol="0">
            <a:spAutoFit/>
          </a:bodyPr>
          <a:lstStyle/>
          <a:p>
            <a:pPr algn="ctr"/>
            <a:r>
              <a:rPr lang="en-US" sz="3200" dirty="0"/>
              <a:t>Br</a:t>
            </a:r>
          </a:p>
        </p:txBody>
      </p:sp>
      <p:pic>
        <p:nvPicPr>
          <p:cNvPr id="8200" name="Picture 8" descr="Image result for pentene">
            <a:extLst>
              <a:ext uri="{FF2B5EF4-FFF2-40B4-BE49-F238E27FC236}">
                <a16:creationId xmlns:a16="http://schemas.microsoft.com/office/drawing/2014/main" id="{7E0E4CCC-6C1E-46B6-9133-DF3864305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33" t="55590" r="34216" b="-1"/>
          <a:stretch/>
        </p:blipFill>
        <p:spPr bwMode="auto">
          <a:xfrm>
            <a:off x="5257801" y="171659"/>
            <a:ext cx="3811090" cy="16651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D479C1E-E040-47FC-8A01-C03A720D1650}"/>
              </a:ext>
            </a:extLst>
          </p:cNvPr>
          <p:cNvSpPr txBox="1"/>
          <p:nvPr/>
        </p:nvSpPr>
        <p:spPr>
          <a:xfrm>
            <a:off x="6328391" y="1277629"/>
            <a:ext cx="626122" cy="400110"/>
          </a:xfrm>
          <a:prstGeom prst="rect">
            <a:avLst/>
          </a:prstGeom>
          <a:solidFill>
            <a:schemeClr val="bg1"/>
          </a:solidFill>
        </p:spPr>
        <p:txBody>
          <a:bodyPr wrap="square" rtlCol="0">
            <a:spAutoFit/>
          </a:bodyPr>
          <a:lstStyle/>
          <a:p>
            <a:pPr algn="ctr"/>
            <a:r>
              <a:rPr lang="en-US" sz="2000" dirty="0"/>
              <a:t>Br</a:t>
            </a:r>
          </a:p>
        </p:txBody>
      </p:sp>
      <p:sp>
        <p:nvSpPr>
          <p:cNvPr id="18" name="TextBox 17">
            <a:extLst>
              <a:ext uri="{FF2B5EF4-FFF2-40B4-BE49-F238E27FC236}">
                <a16:creationId xmlns:a16="http://schemas.microsoft.com/office/drawing/2014/main" id="{97C7608D-FDAE-4E0E-9573-10D1EC552C91}"/>
              </a:ext>
            </a:extLst>
          </p:cNvPr>
          <p:cNvSpPr txBox="1"/>
          <p:nvPr/>
        </p:nvSpPr>
        <p:spPr>
          <a:xfrm>
            <a:off x="8023548" y="1277629"/>
            <a:ext cx="626122" cy="400110"/>
          </a:xfrm>
          <a:prstGeom prst="rect">
            <a:avLst/>
          </a:prstGeom>
          <a:solidFill>
            <a:schemeClr val="bg1"/>
          </a:solidFill>
        </p:spPr>
        <p:txBody>
          <a:bodyPr wrap="square" rtlCol="0">
            <a:spAutoFit/>
          </a:bodyPr>
          <a:lstStyle/>
          <a:p>
            <a:pPr algn="ctr"/>
            <a:r>
              <a:rPr lang="en-US" sz="2000" dirty="0"/>
              <a:t>F</a:t>
            </a:r>
          </a:p>
        </p:txBody>
      </p:sp>
      <p:sp>
        <p:nvSpPr>
          <p:cNvPr id="19" name="TextBox 18">
            <a:extLst>
              <a:ext uri="{FF2B5EF4-FFF2-40B4-BE49-F238E27FC236}">
                <a16:creationId xmlns:a16="http://schemas.microsoft.com/office/drawing/2014/main" id="{EDC25DB7-A8CA-488B-AC20-DBCC7EB0B5B8}"/>
              </a:ext>
            </a:extLst>
          </p:cNvPr>
          <p:cNvSpPr txBox="1"/>
          <p:nvPr/>
        </p:nvSpPr>
        <p:spPr>
          <a:xfrm>
            <a:off x="8030582" y="38175"/>
            <a:ext cx="626122" cy="400110"/>
          </a:xfrm>
          <a:prstGeom prst="rect">
            <a:avLst/>
          </a:prstGeom>
          <a:solidFill>
            <a:schemeClr val="bg1"/>
          </a:solidFill>
        </p:spPr>
        <p:txBody>
          <a:bodyPr wrap="square" rtlCol="0">
            <a:spAutoFit/>
          </a:bodyPr>
          <a:lstStyle/>
          <a:p>
            <a:pPr algn="ctr"/>
            <a:r>
              <a:rPr lang="en-US" sz="2000" dirty="0"/>
              <a:t>F</a:t>
            </a:r>
          </a:p>
        </p:txBody>
      </p:sp>
      <p:sp>
        <p:nvSpPr>
          <p:cNvPr id="20" name="TextBox 19">
            <a:extLst>
              <a:ext uri="{FF2B5EF4-FFF2-40B4-BE49-F238E27FC236}">
                <a16:creationId xmlns:a16="http://schemas.microsoft.com/office/drawing/2014/main" id="{BC77E7DF-81BF-434B-B4D7-6A7B3CC282BA}"/>
              </a:ext>
            </a:extLst>
          </p:cNvPr>
          <p:cNvSpPr txBox="1"/>
          <p:nvPr/>
        </p:nvSpPr>
        <p:spPr>
          <a:xfrm>
            <a:off x="5702269" y="8034"/>
            <a:ext cx="626122" cy="400110"/>
          </a:xfrm>
          <a:prstGeom prst="rect">
            <a:avLst/>
          </a:prstGeom>
          <a:solidFill>
            <a:schemeClr val="bg1"/>
          </a:solidFill>
        </p:spPr>
        <p:txBody>
          <a:bodyPr wrap="square" rtlCol="0">
            <a:spAutoFit/>
          </a:bodyPr>
          <a:lstStyle/>
          <a:p>
            <a:pPr algn="ctr"/>
            <a:r>
              <a:rPr lang="en-US" sz="2000" dirty="0"/>
              <a:t>F</a:t>
            </a:r>
          </a:p>
        </p:txBody>
      </p:sp>
      <p:sp>
        <p:nvSpPr>
          <p:cNvPr id="21" name="TextBox 20">
            <a:extLst>
              <a:ext uri="{FF2B5EF4-FFF2-40B4-BE49-F238E27FC236}">
                <a16:creationId xmlns:a16="http://schemas.microsoft.com/office/drawing/2014/main" id="{BC9B5FC0-C415-43FE-8DFB-F8DC605A2BC5}"/>
              </a:ext>
            </a:extLst>
          </p:cNvPr>
          <p:cNvSpPr txBox="1"/>
          <p:nvPr/>
        </p:nvSpPr>
        <p:spPr>
          <a:xfrm>
            <a:off x="4953000" y="678149"/>
            <a:ext cx="626122" cy="400110"/>
          </a:xfrm>
          <a:prstGeom prst="rect">
            <a:avLst/>
          </a:prstGeom>
          <a:solidFill>
            <a:schemeClr val="bg1"/>
          </a:solidFill>
        </p:spPr>
        <p:txBody>
          <a:bodyPr wrap="square" rtlCol="0">
            <a:spAutoFit/>
          </a:bodyPr>
          <a:lstStyle/>
          <a:p>
            <a:pPr algn="r"/>
            <a:r>
              <a:rPr lang="en-US" sz="2000" dirty="0"/>
              <a:t>Br</a:t>
            </a:r>
          </a:p>
        </p:txBody>
      </p:sp>
      <p:sp>
        <p:nvSpPr>
          <p:cNvPr id="23" name="TextBox 22">
            <a:extLst>
              <a:ext uri="{FF2B5EF4-FFF2-40B4-BE49-F238E27FC236}">
                <a16:creationId xmlns:a16="http://schemas.microsoft.com/office/drawing/2014/main" id="{DA1D51D2-8A8F-4915-B1F1-8C88F37740C9}"/>
              </a:ext>
            </a:extLst>
          </p:cNvPr>
          <p:cNvSpPr txBox="1"/>
          <p:nvPr/>
        </p:nvSpPr>
        <p:spPr>
          <a:xfrm>
            <a:off x="5213752" y="6229140"/>
            <a:ext cx="626122" cy="584775"/>
          </a:xfrm>
          <a:prstGeom prst="rect">
            <a:avLst/>
          </a:prstGeom>
          <a:solidFill>
            <a:schemeClr val="bg1"/>
          </a:solidFill>
        </p:spPr>
        <p:txBody>
          <a:bodyPr wrap="square" rtlCol="0">
            <a:spAutoFit/>
          </a:bodyPr>
          <a:lstStyle/>
          <a:p>
            <a:pPr algn="ctr"/>
            <a:r>
              <a:rPr lang="en-US" sz="3200" dirty="0"/>
              <a:t>Br</a:t>
            </a:r>
          </a:p>
        </p:txBody>
      </p:sp>
      <p:pic>
        <p:nvPicPr>
          <p:cNvPr id="4" name="Picture 10" descr="Image result for halomethane">
            <a:extLst>
              <a:ext uri="{FF2B5EF4-FFF2-40B4-BE49-F238E27FC236}">
                <a16:creationId xmlns:a16="http://schemas.microsoft.com/office/drawing/2014/main" id="{0A5221A2-9E0A-A285-1652-A435E575DF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9208" t="38246" r="10833" b="23331"/>
          <a:stretch/>
        </p:blipFill>
        <p:spPr bwMode="auto">
          <a:xfrm>
            <a:off x="6858105" y="2810793"/>
            <a:ext cx="2091112" cy="206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1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alocarbons">
            <a:extLst>
              <a:ext uri="{FF2B5EF4-FFF2-40B4-BE49-F238E27FC236}">
                <a16:creationId xmlns:a16="http://schemas.microsoft.com/office/drawing/2014/main" id="{B6E1DC36-D7AB-4492-B36E-6E3143EB3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43" y="2145496"/>
            <a:ext cx="2609850" cy="19201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halocarbons">
            <a:extLst>
              <a:ext uri="{FF2B5EF4-FFF2-40B4-BE49-F238E27FC236}">
                <a16:creationId xmlns:a16="http://schemas.microsoft.com/office/drawing/2014/main" id="{036A9545-9180-417F-B323-6EA211FF6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665" y="520267"/>
            <a:ext cx="2091112" cy="21764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pentene">
            <a:extLst>
              <a:ext uri="{FF2B5EF4-FFF2-40B4-BE49-F238E27FC236}">
                <a16:creationId xmlns:a16="http://schemas.microsoft.com/office/drawing/2014/main" id="{7E0E4CCC-6C1E-46B6-9133-DF3864305B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33" t="55590" r="34216" b="-1"/>
          <a:stretch/>
        </p:blipFill>
        <p:spPr bwMode="auto">
          <a:xfrm>
            <a:off x="5257801" y="171659"/>
            <a:ext cx="3811090" cy="16651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D479C1E-E040-47FC-8A01-C03A720D1650}"/>
              </a:ext>
            </a:extLst>
          </p:cNvPr>
          <p:cNvSpPr txBox="1"/>
          <p:nvPr/>
        </p:nvSpPr>
        <p:spPr>
          <a:xfrm>
            <a:off x="6328391" y="1277629"/>
            <a:ext cx="626122" cy="400110"/>
          </a:xfrm>
          <a:prstGeom prst="rect">
            <a:avLst/>
          </a:prstGeom>
          <a:solidFill>
            <a:schemeClr val="bg1"/>
          </a:solidFill>
        </p:spPr>
        <p:txBody>
          <a:bodyPr wrap="square" rtlCol="0">
            <a:spAutoFit/>
          </a:bodyPr>
          <a:lstStyle/>
          <a:p>
            <a:pPr algn="ctr"/>
            <a:r>
              <a:rPr lang="en-US" sz="2000" dirty="0"/>
              <a:t>Br</a:t>
            </a:r>
          </a:p>
        </p:txBody>
      </p:sp>
      <p:sp>
        <p:nvSpPr>
          <p:cNvPr id="18" name="TextBox 17">
            <a:extLst>
              <a:ext uri="{FF2B5EF4-FFF2-40B4-BE49-F238E27FC236}">
                <a16:creationId xmlns:a16="http://schemas.microsoft.com/office/drawing/2014/main" id="{97C7608D-FDAE-4E0E-9573-10D1EC552C91}"/>
              </a:ext>
            </a:extLst>
          </p:cNvPr>
          <p:cNvSpPr txBox="1"/>
          <p:nvPr/>
        </p:nvSpPr>
        <p:spPr>
          <a:xfrm>
            <a:off x="8023548" y="1277629"/>
            <a:ext cx="626122" cy="400110"/>
          </a:xfrm>
          <a:prstGeom prst="rect">
            <a:avLst/>
          </a:prstGeom>
          <a:solidFill>
            <a:schemeClr val="bg1"/>
          </a:solidFill>
        </p:spPr>
        <p:txBody>
          <a:bodyPr wrap="square" rtlCol="0">
            <a:spAutoFit/>
          </a:bodyPr>
          <a:lstStyle/>
          <a:p>
            <a:pPr algn="ctr"/>
            <a:r>
              <a:rPr lang="en-US" sz="2000" dirty="0"/>
              <a:t>F</a:t>
            </a:r>
          </a:p>
        </p:txBody>
      </p:sp>
      <p:sp>
        <p:nvSpPr>
          <p:cNvPr id="19" name="TextBox 18">
            <a:extLst>
              <a:ext uri="{FF2B5EF4-FFF2-40B4-BE49-F238E27FC236}">
                <a16:creationId xmlns:a16="http://schemas.microsoft.com/office/drawing/2014/main" id="{EDC25DB7-A8CA-488B-AC20-DBCC7EB0B5B8}"/>
              </a:ext>
            </a:extLst>
          </p:cNvPr>
          <p:cNvSpPr txBox="1"/>
          <p:nvPr/>
        </p:nvSpPr>
        <p:spPr>
          <a:xfrm>
            <a:off x="8030582" y="38175"/>
            <a:ext cx="626122" cy="400110"/>
          </a:xfrm>
          <a:prstGeom prst="rect">
            <a:avLst/>
          </a:prstGeom>
          <a:solidFill>
            <a:schemeClr val="bg1"/>
          </a:solidFill>
        </p:spPr>
        <p:txBody>
          <a:bodyPr wrap="square" rtlCol="0">
            <a:spAutoFit/>
          </a:bodyPr>
          <a:lstStyle/>
          <a:p>
            <a:pPr algn="ctr"/>
            <a:r>
              <a:rPr lang="en-US" sz="2000" dirty="0"/>
              <a:t>F</a:t>
            </a:r>
          </a:p>
        </p:txBody>
      </p:sp>
      <p:sp>
        <p:nvSpPr>
          <p:cNvPr id="20" name="TextBox 19">
            <a:extLst>
              <a:ext uri="{FF2B5EF4-FFF2-40B4-BE49-F238E27FC236}">
                <a16:creationId xmlns:a16="http://schemas.microsoft.com/office/drawing/2014/main" id="{BC77E7DF-81BF-434B-B4D7-6A7B3CC282BA}"/>
              </a:ext>
            </a:extLst>
          </p:cNvPr>
          <p:cNvSpPr txBox="1"/>
          <p:nvPr/>
        </p:nvSpPr>
        <p:spPr>
          <a:xfrm>
            <a:off x="5702269" y="8034"/>
            <a:ext cx="626122" cy="400110"/>
          </a:xfrm>
          <a:prstGeom prst="rect">
            <a:avLst/>
          </a:prstGeom>
          <a:solidFill>
            <a:schemeClr val="bg1"/>
          </a:solidFill>
        </p:spPr>
        <p:txBody>
          <a:bodyPr wrap="square" rtlCol="0">
            <a:spAutoFit/>
          </a:bodyPr>
          <a:lstStyle/>
          <a:p>
            <a:pPr algn="ctr"/>
            <a:r>
              <a:rPr lang="en-US" sz="2000" dirty="0"/>
              <a:t>F</a:t>
            </a:r>
          </a:p>
        </p:txBody>
      </p:sp>
      <p:sp>
        <p:nvSpPr>
          <p:cNvPr id="21" name="TextBox 20">
            <a:extLst>
              <a:ext uri="{FF2B5EF4-FFF2-40B4-BE49-F238E27FC236}">
                <a16:creationId xmlns:a16="http://schemas.microsoft.com/office/drawing/2014/main" id="{BC9B5FC0-C415-43FE-8DFB-F8DC605A2BC5}"/>
              </a:ext>
            </a:extLst>
          </p:cNvPr>
          <p:cNvSpPr txBox="1"/>
          <p:nvPr/>
        </p:nvSpPr>
        <p:spPr>
          <a:xfrm>
            <a:off x="4953000" y="678149"/>
            <a:ext cx="626122" cy="400110"/>
          </a:xfrm>
          <a:prstGeom prst="rect">
            <a:avLst/>
          </a:prstGeom>
          <a:solidFill>
            <a:schemeClr val="bg1"/>
          </a:solidFill>
        </p:spPr>
        <p:txBody>
          <a:bodyPr wrap="square" rtlCol="0">
            <a:spAutoFit/>
          </a:bodyPr>
          <a:lstStyle/>
          <a:p>
            <a:pPr algn="r"/>
            <a:r>
              <a:rPr lang="en-US" sz="2000" dirty="0"/>
              <a:t>Br</a:t>
            </a:r>
          </a:p>
        </p:txBody>
      </p:sp>
      <p:pic>
        <p:nvPicPr>
          <p:cNvPr id="8202" name="Picture 10" descr="Image result for halomethane">
            <a:extLst>
              <a:ext uri="{FF2B5EF4-FFF2-40B4-BE49-F238E27FC236}">
                <a16:creationId xmlns:a16="http://schemas.microsoft.com/office/drawing/2014/main" id="{848DE872-D13B-48EB-8E5F-F4230F765B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208" t="38246" r="10833" b="23331"/>
          <a:stretch/>
        </p:blipFill>
        <p:spPr bwMode="auto">
          <a:xfrm>
            <a:off x="6858105" y="2810793"/>
            <a:ext cx="2091112" cy="2060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F3C40A-565B-3EA2-799E-8F1924294778}"/>
              </a:ext>
            </a:extLst>
          </p:cNvPr>
          <p:cNvSpPr txBox="1"/>
          <p:nvPr/>
        </p:nvSpPr>
        <p:spPr>
          <a:xfrm>
            <a:off x="-15762" y="20952"/>
            <a:ext cx="3305175" cy="1815882"/>
          </a:xfrm>
          <a:prstGeom prst="rect">
            <a:avLst/>
          </a:prstGeom>
          <a:noFill/>
        </p:spPr>
        <p:txBody>
          <a:bodyPr wrap="square" rtlCol="0">
            <a:spAutoFit/>
          </a:bodyPr>
          <a:lstStyle/>
          <a:p>
            <a:pPr algn="r"/>
            <a:r>
              <a:rPr lang="en-US" sz="2800" dirty="0">
                <a:solidFill>
                  <a:srgbClr val="0000CC"/>
                </a:solidFill>
                <a:latin typeface="Times New Roman" panose="02020603050405020304" pitchFamily="18" charset="0"/>
                <a:cs typeface="Times New Roman" panose="02020603050405020304" pitchFamily="18" charset="0"/>
              </a:rPr>
              <a:t>Iodomethane</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1,1,2,2tetrachloro-1,2difluoroethane</a:t>
            </a:r>
          </a:p>
        </p:txBody>
      </p:sp>
      <p:cxnSp>
        <p:nvCxnSpPr>
          <p:cNvPr id="7" name="Straight Arrow Connector 6">
            <a:extLst>
              <a:ext uri="{FF2B5EF4-FFF2-40B4-BE49-F238E27FC236}">
                <a16:creationId xmlns:a16="http://schemas.microsoft.com/office/drawing/2014/main" id="{23D819EA-9A2A-880B-37E8-A72F2B182C46}"/>
              </a:ext>
            </a:extLst>
          </p:cNvPr>
          <p:cNvCxnSpPr>
            <a:cxnSpLocks/>
          </p:cNvCxnSpPr>
          <p:nvPr/>
        </p:nvCxnSpPr>
        <p:spPr>
          <a:xfrm>
            <a:off x="381000" y="1836834"/>
            <a:ext cx="381809" cy="859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B0D0DA-79AB-A43B-76C0-A8DF268C101D}"/>
              </a:ext>
            </a:extLst>
          </p:cNvPr>
          <p:cNvCxnSpPr>
            <a:cxnSpLocks/>
          </p:cNvCxnSpPr>
          <p:nvPr/>
        </p:nvCxnSpPr>
        <p:spPr>
          <a:xfrm>
            <a:off x="3195276" y="482458"/>
            <a:ext cx="665193" cy="795171"/>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13C4D0-C641-D091-268E-826411AA814B}"/>
              </a:ext>
            </a:extLst>
          </p:cNvPr>
          <p:cNvSpPr txBox="1"/>
          <p:nvPr/>
        </p:nvSpPr>
        <p:spPr>
          <a:xfrm>
            <a:off x="5300849" y="2132236"/>
            <a:ext cx="2820491" cy="1569660"/>
          </a:xfrm>
          <a:prstGeom prst="rect">
            <a:avLst/>
          </a:prstGeom>
          <a:noFill/>
        </p:spPr>
        <p:txBody>
          <a:bodyPr wrap="square" rtlCol="0">
            <a:spAutoFit/>
          </a:bodyPr>
          <a:lstStyle/>
          <a:p>
            <a:r>
              <a:rPr lang="en-US" sz="2400" dirty="0">
                <a:solidFill>
                  <a:srgbClr val="0000CC"/>
                </a:solidFill>
                <a:latin typeface="Times New Roman" panose="02020603050405020304" pitchFamily="18" charset="0"/>
                <a:cs typeface="Times New Roman" panose="02020603050405020304" pitchFamily="18" charset="0"/>
              </a:rPr>
              <a:t>1,2dibromo-1,5difloro-2pentene</a:t>
            </a:r>
          </a:p>
          <a:p>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dibromomethane</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F1D587FA-C39C-2493-D20B-EF31405B50F2}"/>
              </a:ext>
            </a:extLst>
          </p:cNvPr>
          <p:cNvCxnSpPr/>
          <p:nvPr/>
        </p:nvCxnSpPr>
        <p:spPr>
          <a:xfrm flipV="1">
            <a:off x="7163346" y="1752600"/>
            <a:ext cx="228054" cy="68580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6" descr="Image result for butane">
            <a:extLst>
              <a:ext uri="{FF2B5EF4-FFF2-40B4-BE49-F238E27FC236}">
                <a16:creationId xmlns:a16="http://schemas.microsoft.com/office/drawing/2014/main" id="{D5A07109-B14A-0677-04AD-6503488D6E5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11480"/>
          <a:stretch/>
        </p:blipFill>
        <p:spPr bwMode="auto">
          <a:xfrm>
            <a:off x="-2505" y="4888153"/>
            <a:ext cx="3305175" cy="17981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butane">
            <a:extLst>
              <a:ext uri="{FF2B5EF4-FFF2-40B4-BE49-F238E27FC236}">
                <a16:creationId xmlns:a16="http://schemas.microsoft.com/office/drawing/2014/main" id="{3BE4E05A-6A65-7D26-943E-701BF3C8070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367"/>
          <a:stretch/>
        </p:blipFill>
        <p:spPr bwMode="auto">
          <a:xfrm>
            <a:off x="3288383" y="4890432"/>
            <a:ext cx="3048000" cy="1798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629EB7F-63C0-4B15-284A-4EC9B63F9CEF}"/>
              </a:ext>
            </a:extLst>
          </p:cNvPr>
          <p:cNvSpPr txBox="1"/>
          <p:nvPr/>
        </p:nvSpPr>
        <p:spPr>
          <a:xfrm>
            <a:off x="1230983" y="6229141"/>
            <a:ext cx="626122" cy="584775"/>
          </a:xfrm>
          <a:prstGeom prst="rect">
            <a:avLst/>
          </a:prstGeom>
          <a:solidFill>
            <a:schemeClr val="bg1"/>
          </a:solidFill>
        </p:spPr>
        <p:txBody>
          <a:bodyPr wrap="square" rtlCol="0">
            <a:spAutoFit/>
          </a:bodyPr>
          <a:lstStyle/>
          <a:p>
            <a:pPr algn="ctr"/>
            <a:r>
              <a:rPr lang="en-US" sz="3200" dirty="0"/>
              <a:t>Cl</a:t>
            </a:r>
          </a:p>
        </p:txBody>
      </p:sp>
      <p:sp>
        <p:nvSpPr>
          <p:cNvPr id="30" name="TextBox 29">
            <a:extLst>
              <a:ext uri="{FF2B5EF4-FFF2-40B4-BE49-F238E27FC236}">
                <a16:creationId xmlns:a16="http://schemas.microsoft.com/office/drawing/2014/main" id="{73D02985-D092-2D4A-DD09-DA75A6C3431F}"/>
              </a:ext>
            </a:extLst>
          </p:cNvPr>
          <p:cNvSpPr txBox="1"/>
          <p:nvPr/>
        </p:nvSpPr>
        <p:spPr>
          <a:xfrm>
            <a:off x="2602583" y="6214853"/>
            <a:ext cx="626122" cy="584775"/>
          </a:xfrm>
          <a:prstGeom prst="rect">
            <a:avLst/>
          </a:prstGeom>
          <a:solidFill>
            <a:schemeClr val="bg1"/>
          </a:solidFill>
        </p:spPr>
        <p:txBody>
          <a:bodyPr wrap="square" rtlCol="0">
            <a:spAutoFit/>
          </a:bodyPr>
          <a:lstStyle/>
          <a:p>
            <a:pPr algn="ctr"/>
            <a:r>
              <a:rPr lang="en-US" sz="3200" dirty="0"/>
              <a:t>Cl</a:t>
            </a:r>
          </a:p>
        </p:txBody>
      </p:sp>
      <p:sp>
        <p:nvSpPr>
          <p:cNvPr id="31" name="TextBox 30">
            <a:extLst>
              <a:ext uri="{FF2B5EF4-FFF2-40B4-BE49-F238E27FC236}">
                <a16:creationId xmlns:a16="http://schemas.microsoft.com/office/drawing/2014/main" id="{8520CA54-CB88-2857-2829-5B443C18BBF5}"/>
              </a:ext>
            </a:extLst>
          </p:cNvPr>
          <p:cNvSpPr txBox="1"/>
          <p:nvPr/>
        </p:nvSpPr>
        <p:spPr>
          <a:xfrm>
            <a:off x="3856530" y="6152941"/>
            <a:ext cx="626122" cy="584775"/>
          </a:xfrm>
          <a:prstGeom prst="rect">
            <a:avLst/>
          </a:prstGeom>
          <a:solidFill>
            <a:schemeClr val="bg1"/>
          </a:solidFill>
        </p:spPr>
        <p:txBody>
          <a:bodyPr wrap="square" rtlCol="0">
            <a:spAutoFit/>
          </a:bodyPr>
          <a:lstStyle/>
          <a:p>
            <a:pPr algn="ctr"/>
            <a:r>
              <a:rPr lang="en-US" sz="3200" dirty="0"/>
              <a:t>F</a:t>
            </a:r>
          </a:p>
        </p:txBody>
      </p:sp>
      <p:sp>
        <p:nvSpPr>
          <p:cNvPr id="32" name="TextBox 31">
            <a:extLst>
              <a:ext uri="{FF2B5EF4-FFF2-40B4-BE49-F238E27FC236}">
                <a16:creationId xmlns:a16="http://schemas.microsoft.com/office/drawing/2014/main" id="{21E06738-EFA6-35DE-D6AC-B5A83FD2964E}"/>
              </a:ext>
            </a:extLst>
          </p:cNvPr>
          <p:cNvSpPr txBox="1"/>
          <p:nvPr/>
        </p:nvSpPr>
        <p:spPr>
          <a:xfrm>
            <a:off x="4506465" y="6214852"/>
            <a:ext cx="626122" cy="584775"/>
          </a:xfrm>
          <a:prstGeom prst="rect">
            <a:avLst/>
          </a:prstGeom>
          <a:solidFill>
            <a:schemeClr val="bg1"/>
          </a:solidFill>
        </p:spPr>
        <p:txBody>
          <a:bodyPr wrap="square" rtlCol="0">
            <a:spAutoFit/>
          </a:bodyPr>
          <a:lstStyle/>
          <a:p>
            <a:pPr algn="ctr"/>
            <a:r>
              <a:rPr lang="en-US" sz="3200" dirty="0"/>
              <a:t>F</a:t>
            </a:r>
          </a:p>
        </p:txBody>
      </p:sp>
      <p:sp>
        <p:nvSpPr>
          <p:cNvPr id="33" name="TextBox 32">
            <a:extLst>
              <a:ext uri="{FF2B5EF4-FFF2-40B4-BE49-F238E27FC236}">
                <a16:creationId xmlns:a16="http://schemas.microsoft.com/office/drawing/2014/main" id="{02316330-E19C-BD85-6455-B8D7A5B401BC}"/>
              </a:ext>
            </a:extLst>
          </p:cNvPr>
          <p:cNvSpPr txBox="1"/>
          <p:nvPr/>
        </p:nvSpPr>
        <p:spPr>
          <a:xfrm>
            <a:off x="5950913" y="5494859"/>
            <a:ext cx="626122" cy="584775"/>
          </a:xfrm>
          <a:prstGeom prst="rect">
            <a:avLst/>
          </a:prstGeom>
          <a:solidFill>
            <a:schemeClr val="bg1"/>
          </a:solidFill>
        </p:spPr>
        <p:txBody>
          <a:bodyPr wrap="square" rtlCol="0">
            <a:spAutoFit/>
          </a:bodyPr>
          <a:lstStyle/>
          <a:p>
            <a:pPr algn="ctr"/>
            <a:r>
              <a:rPr lang="en-US" sz="3200" dirty="0"/>
              <a:t>F</a:t>
            </a:r>
          </a:p>
        </p:txBody>
      </p:sp>
      <p:sp>
        <p:nvSpPr>
          <p:cNvPr id="34" name="TextBox 33">
            <a:extLst>
              <a:ext uri="{FF2B5EF4-FFF2-40B4-BE49-F238E27FC236}">
                <a16:creationId xmlns:a16="http://schemas.microsoft.com/office/drawing/2014/main" id="{394804D3-6DFA-2992-5256-6640E03CEFFF}"/>
              </a:ext>
            </a:extLst>
          </p:cNvPr>
          <p:cNvSpPr txBox="1"/>
          <p:nvPr/>
        </p:nvSpPr>
        <p:spPr>
          <a:xfrm>
            <a:off x="5193383" y="4763304"/>
            <a:ext cx="626122" cy="584775"/>
          </a:xfrm>
          <a:prstGeom prst="rect">
            <a:avLst/>
          </a:prstGeom>
          <a:solidFill>
            <a:schemeClr val="bg1"/>
          </a:solidFill>
        </p:spPr>
        <p:txBody>
          <a:bodyPr wrap="square" rtlCol="0">
            <a:spAutoFit/>
          </a:bodyPr>
          <a:lstStyle/>
          <a:p>
            <a:pPr algn="ctr"/>
            <a:r>
              <a:rPr lang="en-US" sz="3200" dirty="0"/>
              <a:t>F</a:t>
            </a:r>
          </a:p>
        </p:txBody>
      </p:sp>
      <p:sp>
        <p:nvSpPr>
          <p:cNvPr id="35" name="TextBox 34">
            <a:extLst>
              <a:ext uri="{FF2B5EF4-FFF2-40B4-BE49-F238E27FC236}">
                <a16:creationId xmlns:a16="http://schemas.microsoft.com/office/drawing/2014/main" id="{0B2DCA3E-F7AE-D6FB-D6F1-8D93E68B5156}"/>
              </a:ext>
            </a:extLst>
          </p:cNvPr>
          <p:cNvSpPr txBox="1"/>
          <p:nvPr/>
        </p:nvSpPr>
        <p:spPr>
          <a:xfrm>
            <a:off x="3831309" y="4715113"/>
            <a:ext cx="626122" cy="584775"/>
          </a:xfrm>
          <a:prstGeom prst="rect">
            <a:avLst/>
          </a:prstGeom>
          <a:solidFill>
            <a:schemeClr val="bg1"/>
          </a:solidFill>
        </p:spPr>
        <p:txBody>
          <a:bodyPr wrap="square" rtlCol="0">
            <a:spAutoFit/>
          </a:bodyPr>
          <a:lstStyle/>
          <a:p>
            <a:pPr algn="ctr"/>
            <a:r>
              <a:rPr lang="en-US" sz="3200" dirty="0"/>
              <a:t>Br</a:t>
            </a:r>
          </a:p>
        </p:txBody>
      </p:sp>
      <p:sp>
        <p:nvSpPr>
          <p:cNvPr id="36" name="TextBox 35">
            <a:extLst>
              <a:ext uri="{FF2B5EF4-FFF2-40B4-BE49-F238E27FC236}">
                <a16:creationId xmlns:a16="http://schemas.microsoft.com/office/drawing/2014/main" id="{0789A302-332D-02FA-2CEC-E6E8388E42D2}"/>
              </a:ext>
            </a:extLst>
          </p:cNvPr>
          <p:cNvSpPr txBox="1"/>
          <p:nvPr/>
        </p:nvSpPr>
        <p:spPr>
          <a:xfrm>
            <a:off x="604861" y="4749225"/>
            <a:ext cx="626122" cy="584775"/>
          </a:xfrm>
          <a:prstGeom prst="rect">
            <a:avLst/>
          </a:prstGeom>
          <a:solidFill>
            <a:schemeClr val="bg1"/>
          </a:solidFill>
        </p:spPr>
        <p:txBody>
          <a:bodyPr wrap="square" rtlCol="0">
            <a:spAutoFit/>
          </a:bodyPr>
          <a:lstStyle/>
          <a:p>
            <a:pPr algn="ctr"/>
            <a:r>
              <a:rPr lang="en-US" sz="3200" dirty="0"/>
              <a:t>Br</a:t>
            </a:r>
          </a:p>
        </p:txBody>
      </p:sp>
      <p:sp>
        <p:nvSpPr>
          <p:cNvPr id="37" name="TextBox 36">
            <a:extLst>
              <a:ext uri="{FF2B5EF4-FFF2-40B4-BE49-F238E27FC236}">
                <a16:creationId xmlns:a16="http://schemas.microsoft.com/office/drawing/2014/main" id="{DF77DEB9-8FFF-B6B1-A8ED-F8EFE73D5976}"/>
              </a:ext>
            </a:extLst>
          </p:cNvPr>
          <p:cNvSpPr txBox="1"/>
          <p:nvPr/>
        </p:nvSpPr>
        <p:spPr>
          <a:xfrm>
            <a:off x="5213752" y="6229140"/>
            <a:ext cx="626122" cy="584775"/>
          </a:xfrm>
          <a:prstGeom prst="rect">
            <a:avLst/>
          </a:prstGeom>
          <a:solidFill>
            <a:schemeClr val="bg1"/>
          </a:solidFill>
        </p:spPr>
        <p:txBody>
          <a:bodyPr wrap="square" rtlCol="0">
            <a:spAutoFit/>
          </a:bodyPr>
          <a:lstStyle/>
          <a:p>
            <a:pPr algn="ctr"/>
            <a:r>
              <a:rPr lang="en-US" sz="3200" dirty="0"/>
              <a:t>Br</a:t>
            </a:r>
          </a:p>
        </p:txBody>
      </p:sp>
      <p:sp>
        <p:nvSpPr>
          <p:cNvPr id="38" name="TextBox 37">
            <a:extLst>
              <a:ext uri="{FF2B5EF4-FFF2-40B4-BE49-F238E27FC236}">
                <a16:creationId xmlns:a16="http://schemas.microsoft.com/office/drawing/2014/main" id="{ABFF397D-97A5-EE19-2231-EDB119B6A6A0}"/>
              </a:ext>
            </a:extLst>
          </p:cNvPr>
          <p:cNvSpPr txBox="1"/>
          <p:nvPr/>
        </p:nvSpPr>
        <p:spPr>
          <a:xfrm>
            <a:off x="6602725" y="5063547"/>
            <a:ext cx="2484683" cy="1569660"/>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1,6,8 tribromo</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2,4 dichloro-6,7,8,8 tetrafluoro</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octane</a:t>
            </a:r>
          </a:p>
        </p:txBody>
      </p:sp>
    </p:spTree>
    <p:extLst>
      <p:ext uri="{BB962C8B-B14F-4D97-AF65-F5344CB8AC3E}">
        <p14:creationId xmlns:p14="http://schemas.microsoft.com/office/powerpoint/2010/main" val="2422024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66217"/>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63.       Take out Table Q, we need to “fix” it.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You write the blue text…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pic>
        <p:nvPicPr>
          <p:cNvPr id="7170" name="Picture 2" descr="https://castlelearning.com/review/reference/chem%20table%20q.gif">
            <a:extLst>
              <a:ext uri="{FF2B5EF4-FFF2-40B4-BE49-F238E27FC236}">
                <a16:creationId xmlns:a16="http://schemas.microsoft.com/office/drawing/2014/main" id="{A8824AE6-809E-4885-BEC7-46AB9C954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010" y="1427523"/>
            <a:ext cx="5585980" cy="3233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7270E9-5872-4737-9CCD-AC9E733D35A6}"/>
              </a:ext>
            </a:extLst>
          </p:cNvPr>
          <p:cNvSpPr txBox="1"/>
          <p:nvPr/>
        </p:nvSpPr>
        <p:spPr>
          <a:xfrm>
            <a:off x="102610" y="1600200"/>
            <a:ext cx="1676400" cy="3108543"/>
          </a:xfrm>
          <a:prstGeom prst="rect">
            <a:avLst/>
          </a:prstGeom>
          <a:noFill/>
        </p:spPr>
        <p:txBody>
          <a:bodyPr wrap="square" rtlCol="0">
            <a:spAutoFit/>
          </a:bodyPr>
          <a:lstStyle/>
          <a:p>
            <a:pPr algn="r"/>
            <a:r>
              <a:rPr lang="en-US" b="1" u="sng" dirty="0">
                <a:solidFill>
                  <a:srgbClr val="0000CC"/>
                </a:solidFill>
                <a:latin typeface="Times New Roman" panose="02020603050405020304" pitchFamily="18" charset="0"/>
                <a:cs typeface="Times New Roman" panose="02020603050405020304" pitchFamily="18" charset="0"/>
              </a:rPr>
              <a:t>Kind of alkane</a:t>
            </a:r>
          </a:p>
          <a:p>
            <a:pPr algn="r"/>
            <a:endParaRPr lang="en-US" sz="1400" b="1" dirty="0">
              <a:solidFill>
                <a:srgbClr val="0000CC"/>
              </a:solidFill>
              <a:latin typeface="Times New Roman" panose="02020603050405020304" pitchFamily="18" charset="0"/>
              <a:cs typeface="Times New Roman" panose="02020603050405020304" pitchFamily="18" charset="0"/>
            </a:endParaRPr>
          </a:p>
          <a:p>
            <a:pPr algn="r"/>
            <a:br>
              <a:rPr lang="en-US" b="1" dirty="0">
                <a:solidFill>
                  <a:srgbClr val="0000CC"/>
                </a:solidFill>
                <a:latin typeface="Times New Roman" panose="02020603050405020304" pitchFamily="18" charset="0"/>
                <a:cs typeface="Times New Roman" panose="02020603050405020304" pitchFamily="18" charset="0"/>
              </a:rPr>
            </a:br>
            <a:r>
              <a:rPr lang="en-US" b="1" dirty="0">
                <a:solidFill>
                  <a:srgbClr val="0000CC"/>
                </a:solidFill>
                <a:latin typeface="Times New Roman" panose="02020603050405020304" pitchFamily="18" charset="0"/>
                <a:cs typeface="Times New Roman" panose="02020603050405020304" pitchFamily="18" charset="0"/>
              </a:rPr>
              <a:t>Saturated</a:t>
            </a:r>
          </a:p>
          <a:p>
            <a:pPr algn="r"/>
            <a:br>
              <a:rPr lang="en-US" sz="2800" b="1" dirty="0">
                <a:solidFill>
                  <a:srgbClr val="0000CC"/>
                </a:solidFill>
                <a:latin typeface="Times New Roman" panose="02020603050405020304" pitchFamily="18" charset="0"/>
                <a:cs typeface="Times New Roman" panose="02020603050405020304" pitchFamily="18" charset="0"/>
              </a:rPr>
            </a:br>
            <a:r>
              <a:rPr lang="en-US" sz="1400" b="1" dirty="0">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a:p>
            <a:pPr algn="r"/>
            <a:r>
              <a:rPr lang="en-US" b="1" dirty="0">
                <a:solidFill>
                  <a:srgbClr val="0000CC"/>
                </a:solidFill>
                <a:latin typeface="Times New Roman" panose="02020603050405020304" pitchFamily="18" charset="0"/>
                <a:cs typeface="Times New Roman" panose="02020603050405020304" pitchFamily="18" charset="0"/>
              </a:rPr>
              <a:t>Unsaturated</a:t>
            </a:r>
          </a:p>
          <a:p>
            <a:pPr algn="r"/>
            <a:br>
              <a:rPr lang="en-US" sz="800" b="1" dirty="0">
                <a:solidFill>
                  <a:srgbClr val="0000CC"/>
                </a:solidFill>
                <a:latin typeface="Times New Roman" panose="02020603050405020304" pitchFamily="18" charset="0"/>
                <a:cs typeface="Times New Roman" panose="02020603050405020304" pitchFamily="18" charset="0"/>
              </a:rPr>
            </a:br>
            <a:br>
              <a:rPr lang="en-US" sz="800" b="1" dirty="0">
                <a:solidFill>
                  <a:srgbClr val="0000CC"/>
                </a:solidFill>
                <a:latin typeface="Times New Roman" panose="02020603050405020304" pitchFamily="18" charset="0"/>
                <a:cs typeface="Times New Roman" panose="02020603050405020304" pitchFamily="18" charset="0"/>
              </a:rPr>
            </a:br>
            <a:br>
              <a:rPr lang="en-US" sz="800" b="1" dirty="0">
                <a:solidFill>
                  <a:srgbClr val="0000CC"/>
                </a:solidFill>
                <a:latin typeface="Times New Roman" panose="02020603050405020304" pitchFamily="18" charset="0"/>
                <a:cs typeface="Times New Roman" panose="02020603050405020304" pitchFamily="18" charset="0"/>
              </a:rPr>
            </a:br>
            <a:endParaRPr lang="en-US" sz="800" b="1" dirty="0">
              <a:solidFill>
                <a:srgbClr val="0000CC"/>
              </a:solidFill>
              <a:latin typeface="Times New Roman" panose="02020603050405020304" pitchFamily="18" charset="0"/>
              <a:cs typeface="Times New Roman" panose="02020603050405020304" pitchFamily="18" charset="0"/>
            </a:endParaRPr>
          </a:p>
          <a:p>
            <a:pPr algn="r"/>
            <a:r>
              <a:rPr lang="en-US" b="1" dirty="0">
                <a:solidFill>
                  <a:srgbClr val="0000CC"/>
                </a:solidFill>
                <a:latin typeface="Times New Roman" panose="02020603050405020304" pitchFamily="18" charset="0"/>
                <a:cs typeface="Times New Roman" panose="02020603050405020304" pitchFamily="18" charset="0"/>
              </a:rPr>
              <a:t>Unsaturated</a:t>
            </a:r>
          </a:p>
          <a:p>
            <a:endParaRPr lang="en-US" dirty="0"/>
          </a:p>
        </p:txBody>
      </p:sp>
      <p:sp>
        <p:nvSpPr>
          <p:cNvPr id="6" name="TextBox 5">
            <a:extLst>
              <a:ext uri="{FF2B5EF4-FFF2-40B4-BE49-F238E27FC236}">
                <a16:creationId xmlns:a16="http://schemas.microsoft.com/office/drawing/2014/main" id="{37945B8C-97E4-493E-866F-FAC2F03B9629}"/>
              </a:ext>
            </a:extLst>
          </p:cNvPr>
          <p:cNvSpPr txBox="1"/>
          <p:nvPr/>
        </p:nvSpPr>
        <p:spPr>
          <a:xfrm>
            <a:off x="7364990" y="1597967"/>
            <a:ext cx="1622981" cy="3139321"/>
          </a:xfrm>
          <a:prstGeom prst="rect">
            <a:avLst/>
          </a:prstGeom>
          <a:noFill/>
        </p:spPr>
        <p:txBody>
          <a:bodyPr wrap="square" rtlCol="0">
            <a:spAutoFit/>
          </a:bodyPr>
          <a:lstStyle/>
          <a:p>
            <a:r>
              <a:rPr lang="en-US" b="1" u="sng" dirty="0">
                <a:solidFill>
                  <a:srgbClr val="0000CC"/>
                </a:solidFill>
                <a:latin typeface="Times New Roman" panose="02020603050405020304" pitchFamily="18" charset="0"/>
                <a:cs typeface="Times New Roman" panose="02020603050405020304" pitchFamily="18" charset="0"/>
              </a:rPr>
              <a:t>REACTIONS</a:t>
            </a:r>
          </a:p>
          <a:p>
            <a:endParaRPr lang="en-US" b="1" u="sng" dirty="0">
              <a:solidFill>
                <a:srgbClr val="0000CC"/>
              </a:solidFill>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Substitution</a:t>
            </a:r>
          </a:p>
          <a:p>
            <a:br>
              <a:rPr lang="en-US" sz="1000" b="1" dirty="0">
                <a:solidFill>
                  <a:srgbClr val="0000CC"/>
                </a:solidFill>
                <a:latin typeface="Times New Roman" panose="02020603050405020304" pitchFamily="18" charset="0"/>
                <a:cs typeface="Times New Roman" panose="02020603050405020304" pitchFamily="18" charset="0"/>
              </a:rPr>
            </a:br>
            <a:br>
              <a:rPr lang="en-US" sz="1000" b="1" dirty="0">
                <a:solidFill>
                  <a:srgbClr val="0000CC"/>
                </a:solidFill>
                <a:latin typeface="Times New Roman" panose="02020603050405020304" pitchFamily="18" charset="0"/>
                <a:cs typeface="Times New Roman" panose="02020603050405020304" pitchFamily="18" charset="0"/>
              </a:rPr>
            </a:br>
            <a:br>
              <a:rPr lang="en-US" sz="1000" b="1" dirty="0">
                <a:solidFill>
                  <a:srgbClr val="0000CC"/>
                </a:solidFill>
                <a:latin typeface="Times New Roman" panose="02020603050405020304" pitchFamily="18" charset="0"/>
                <a:cs typeface="Times New Roman" panose="02020603050405020304" pitchFamily="18" charset="0"/>
              </a:rPr>
            </a:br>
            <a:br>
              <a:rPr lang="en-US" sz="1000" b="1" dirty="0">
                <a:solidFill>
                  <a:srgbClr val="0000CC"/>
                </a:solidFill>
                <a:latin typeface="Times New Roman" panose="02020603050405020304" pitchFamily="18" charset="0"/>
                <a:cs typeface="Times New Roman" panose="02020603050405020304" pitchFamily="18" charset="0"/>
              </a:rPr>
            </a:br>
            <a:endParaRPr lang="en-US" sz="1000" b="1" dirty="0">
              <a:solidFill>
                <a:srgbClr val="0000CC"/>
              </a:solidFill>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Addition</a:t>
            </a:r>
          </a:p>
          <a:p>
            <a:br>
              <a:rPr lang="en-US" sz="800" b="1" dirty="0">
                <a:solidFill>
                  <a:srgbClr val="0000CC"/>
                </a:solidFill>
                <a:latin typeface="Times New Roman" panose="02020603050405020304" pitchFamily="18" charset="0"/>
                <a:cs typeface="Times New Roman" panose="02020603050405020304" pitchFamily="18" charset="0"/>
              </a:rPr>
            </a:br>
            <a:br>
              <a:rPr lang="en-US" sz="800" b="1" dirty="0">
                <a:solidFill>
                  <a:srgbClr val="0000CC"/>
                </a:solidFill>
                <a:latin typeface="Times New Roman" panose="02020603050405020304" pitchFamily="18" charset="0"/>
                <a:cs typeface="Times New Roman" panose="02020603050405020304" pitchFamily="18" charset="0"/>
              </a:rPr>
            </a:br>
            <a:br>
              <a:rPr lang="en-US" sz="800" b="1" dirty="0">
                <a:solidFill>
                  <a:srgbClr val="0000CC"/>
                </a:solidFill>
                <a:latin typeface="Times New Roman" panose="02020603050405020304" pitchFamily="18" charset="0"/>
                <a:cs typeface="Times New Roman" panose="02020603050405020304" pitchFamily="18" charset="0"/>
              </a:rPr>
            </a:br>
            <a:br>
              <a:rPr lang="en-US" sz="800" b="1" dirty="0">
                <a:solidFill>
                  <a:srgbClr val="0000CC"/>
                </a:solidFill>
                <a:latin typeface="Times New Roman" panose="02020603050405020304" pitchFamily="18" charset="0"/>
                <a:cs typeface="Times New Roman" panose="02020603050405020304" pitchFamily="18" charset="0"/>
              </a:rPr>
            </a:br>
            <a:endParaRPr lang="en-US" sz="800" b="1" dirty="0">
              <a:solidFill>
                <a:srgbClr val="0000CC"/>
              </a:solidFill>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Addition</a:t>
            </a:r>
          </a:p>
          <a:p>
            <a:endParaRPr lang="en-US" dirty="0"/>
          </a:p>
        </p:txBody>
      </p:sp>
    </p:spTree>
    <p:extLst>
      <p:ext uri="{BB962C8B-B14F-4D97-AF65-F5344CB8AC3E}">
        <p14:creationId xmlns:p14="http://schemas.microsoft.com/office/powerpoint/2010/main" val="2125361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 y="-28648"/>
            <a:ext cx="9144000" cy="4524315"/>
          </a:xfrm>
          <a:prstGeom prst="rect">
            <a:avLst/>
          </a:prstGeom>
          <a:noFill/>
        </p:spPr>
        <p:txBody>
          <a:bodyPr wrap="square" rtlCol="0">
            <a:spAutoFit/>
          </a:bodyP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All the example hydrocarbons in table Q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have 2 carbon atoms each.</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64.  </a:t>
            </a:r>
            <a:r>
              <a:rPr lang="en-US" sz="3200" u="sng" dirty="0">
                <a:solidFill>
                  <a:srgbClr val="FF0000"/>
                </a:solidFill>
                <a:latin typeface="Times New Roman" panose="02020603050405020304" pitchFamily="18" charset="0"/>
                <a:cs typeface="Times New Roman" panose="02020603050405020304" pitchFamily="18" charset="0"/>
              </a:rPr>
              <a:t>Alkanes are SATURATED</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these 2 carbon atoms can “hold” the most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hydrogen atoms = 6 H,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because they only have SINGLE BONDS.</a:t>
            </a:r>
          </a:p>
          <a:p>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887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 y="-28648"/>
            <a:ext cx="9144000" cy="6001643"/>
          </a:xfrm>
          <a:prstGeom prst="rect">
            <a:avLst/>
          </a:prstGeom>
          <a:noFill/>
        </p:spPr>
        <p:txBody>
          <a:bodyPr wrap="square" rtlCol="0">
            <a:spAutoFit/>
          </a:bodyP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All the example hydrocarbons in table Q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have 2 carbon atoms each.</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64.  </a:t>
            </a:r>
            <a:r>
              <a:rPr lang="en-US" sz="3200" u="sng" dirty="0">
                <a:solidFill>
                  <a:srgbClr val="FF0000"/>
                </a:solidFill>
                <a:latin typeface="Times New Roman" panose="02020603050405020304" pitchFamily="18" charset="0"/>
                <a:cs typeface="Times New Roman" panose="02020603050405020304" pitchFamily="18" charset="0"/>
              </a:rPr>
              <a:t>Alkanes are SATURATED</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these 2 carbon atoms can “hold” the most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hydrogen atoms = 6 H,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because they only have SINGLE BONDS.</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3333FF"/>
                </a:solidFill>
                <a:latin typeface="Times New Roman" panose="02020603050405020304" pitchFamily="18" charset="0"/>
                <a:cs typeface="Times New Roman" panose="02020603050405020304" pitchFamily="18" charset="0"/>
              </a:rPr>
              <a:t>65.  </a:t>
            </a:r>
            <a:r>
              <a:rPr lang="en-US" sz="3200" u="sng" dirty="0">
                <a:solidFill>
                  <a:srgbClr val="3333FF"/>
                </a:solidFill>
                <a:latin typeface="Times New Roman" panose="02020603050405020304" pitchFamily="18" charset="0"/>
                <a:cs typeface="Times New Roman" panose="02020603050405020304" pitchFamily="18" charset="0"/>
              </a:rPr>
              <a:t>Alkenes and Alkynes are UNSATURATED</a:t>
            </a:r>
            <a:r>
              <a:rPr lang="en-US" sz="3200" dirty="0">
                <a:solidFill>
                  <a:srgbClr val="3333FF"/>
                </a:solidFill>
                <a:latin typeface="Times New Roman" panose="02020603050405020304" pitchFamily="18" charset="0"/>
                <a:cs typeface="Times New Roman" panose="02020603050405020304" pitchFamily="18" charset="0"/>
              </a:rPr>
              <a:t>  </a:t>
            </a:r>
            <a:br>
              <a:rPr lang="en-US" sz="3200" dirty="0">
                <a:solidFill>
                  <a:srgbClr val="3333FF"/>
                </a:solidFill>
                <a:latin typeface="Times New Roman" panose="02020603050405020304" pitchFamily="18" charset="0"/>
                <a:cs typeface="Times New Roman" panose="02020603050405020304" pitchFamily="18" charset="0"/>
              </a:rPr>
            </a:br>
            <a:r>
              <a:rPr lang="en-US" sz="3200" dirty="0">
                <a:solidFill>
                  <a:srgbClr val="3333FF"/>
                </a:solidFill>
                <a:latin typeface="Times New Roman" panose="02020603050405020304" pitchFamily="18" charset="0"/>
                <a:cs typeface="Times New Roman" panose="02020603050405020304" pitchFamily="18" charset="0"/>
              </a:rPr>
              <a:t>       these have a double or triple bond, so the “hold”    </a:t>
            </a:r>
            <a:br>
              <a:rPr lang="en-US" sz="3200" dirty="0">
                <a:solidFill>
                  <a:srgbClr val="3333FF"/>
                </a:solidFill>
                <a:latin typeface="Times New Roman" panose="02020603050405020304" pitchFamily="18" charset="0"/>
                <a:cs typeface="Times New Roman" panose="02020603050405020304" pitchFamily="18" charset="0"/>
              </a:rPr>
            </a:br>
            <a:r>
              <a:rPr lang="en-US" sz="3200" dirty="0">
                <a:solidFill>
                  <a:srgbClr val="3333FF"/>
                </a:solidFill>
                <a:latin typeface="Times New Roman" panose="02020603050405020304" pitchFamily="18" charset="0"/>
                <a:cs typeface="Times New Roman" panose="02020603050405020304" pitchFamily="18" charset="0"/>
              </a:rPr>
              <a:t>       less hydrogen atoms (4 H or 2 H) than alkanes. </a:t>
            </a:r>
          </a:p>
          <a:p>
            <a:endParaRPr lang="en-US" sz="32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628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D09F1-E9F0-9275-745A-41739DD41C8C}"/>
              </a:ext>
            </a:extLst>
          </p:cNvPr>
          <p:cNvSpPr txBox="1"/>
          <p:nvPr/>
        </p:nvSpPr>
        <p:spPr>
          <a:xfrm>
            <a:off x="0" y="0"/>
            <a:ext cx="9144000" cy="6247864"/>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66.  Alkanes are saturated,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they can’t be “added” to.</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solidFill>
                  <a:srgbClr val="339933"/>
                </a:solidFill>
                <a:latin typeface="Times New Roman" panose="02020603050405020304" pitchFamily="18" charset="0"/>
                <a:cs typeface="Times New Roman" panose="02020603050405020304" pitchFamily="18" charset="0"/>
              </a:rPr>
              <a:t>67.  Alkanes can undergo </a:t>
            </a:r>
            <a:br>
              <a:rPr lang="en-US" sz="4000" dirty="0">
                <a:solidFill>
                  <a:srgbClr val="339933"/>
                </a:solidFill>
                <a:latin typeface="Times New Roman" panose="02020603050405020304" pitchFamily="18" charset="0"/>
                <a:cs typeface="Times New Roman" panose="02020603050405020304" pitchFamily="18" charset="0"/>
              </a:rPr>
            </a:br>
            <a:r>
              <a:rPr lang="en-US" sz="4000" dirty="0">
                <a:solidFill>
                  <a:srgbClr val="339933"/>
                </a:solidFill>
                <a:latin typeface="Times New Roman" panose="02020603050405020304" pitchFamily="18" charset="0"/>
                <a:cs typeface="Times New Roman" panose="02020603050405020304" pitchFamily="18" charset="0"/>
              </a:rPr>
              <a:t>       substitution reactions only.</a:t>
            </a:r>
            <a:br>
              <a:rPr lang="en-US" sz="4000" dirty="0">
                <a:solidFill>
                  <a:srgbClr val="339933"/>
                </a:solidFill>
                <a:latin typeface="Times New Roman" panose="02020603050405020304" pitchFamily="18" charset="0"/>
                <a:cs typeface="Times New Roman" panose="02020603050405020304" pitchFamily="18" charset="0"/>
              </a:rPr>
            </a:br>
            <a:r>
              <a:rPr lang="en-US" sz="4000" dirty="0">
                <a:solidFill>
                  <a:srgbClr val="339933"/>
                </a:solidFill>
                <a:latin typeface="Times New Roman" panose="02020603050405020304" pitchFamily="18" charset="0"/>
                <a:cs typeface="Times New Roman" panose="02020603050405020304" pitchFamily="18" charset="0"/>
              </a:rPr>
              <a:t>       (but not addition reactions).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solidFill>
                  <a:srgbClr val="9900CC"/>
                </a:solidFill>
                <a:latin typeface="Times New Roman" panose="02020603050405020304" pitchFamily="18" charset="0"/>
                <a:cs typeface="Times New Roman" panose="02020603050405020304" pitchFamily="18" charset="0"/>
              </a:rPr>
              <a:t>68.  Alkenes and Alkynes are unsaturated,</a:t>
            </a:r>
            <a:br>
              <a:rPr lang="en-US" sz="4000" dirty="0">
                <a:solidFill>
                  <a:srgbClr val="9900CC"/>
                </a:solidFill>
                <a:latin typeface="Times New Roman" panose="02020603050405020304" pitchFamily="18" charset="0"/>
                <a:cs typeface="Times New Roman" panose="02020603050405020304" pitchFamily="18" charset="0"/>
              </a:rPr>
            </a:br>
            <a:r>
              <a:rPr lang="en-US" sz="4000" dirty="0">
                <a:solidFill>
                  <a:srgbClr val="9900CC"/>
                </a:solidFill>
                <a:latin typeface="Times New Roman" panose="02020603050405020304" pitchFamily="18" charset="0"/>
                <a:cs typeface="Times New Roman" panose="02020603050405020304" pitchFamily="18" charset="0"/>
              </a:rPr>
              <a:t>       they undergo addition reactions only.  </a:t>
            </a:r>
            <a:br>
              <a:rPr lang="en-US" sz="4000" dirty="0">
                <a:solidFill>
                  <a:srgbClr val="9900CC"/>
                </a:solidFill>
                <a:latin typeface="Times New Roman" panose="02020603050405020304" pitchFamily="18" charset="0"/>
                <a:cs typeface="Times New Roman" panose="02020603050405020304" pitchFamily="18" charset="0"/>
              </a:rPr>
            </a:br>
            <a:r>
              <a:rPr lang="en-US" sz="4000" dirty="0">
                <a:solidFill>
                  <a:srgbClr val="9900CC"/>
                </a:solidFill>
                <a:latin typeface="Times New Roman" panose="02020603050405020304" pitchFamily="18" charset="0"/>
                <a:cs typeface="Times New Roman" panose="02020603050405020304" pitchFamily="18" charset="0"/>
              </a:rPr>
              <a:t>       (but not substitution reactions).  </a:t>
            </a:r>
          </a:p>
        </p:txBody>
      </p:sp>
    </p:spTree>
    <p:extLst>
      <p:ext uri="{BB962C8B-B14F-4D97-AF65-F5344CB8AC3E}">
        <p14:creationId xmlns:p14="http://schemas.microsoft.com/office/powerpoint/2010/main" val="1896703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73066" cy="523220"/>
          </a:xfrm>
          <a:prstGeom prst="rect">
            <a:avLst/>
          </a:prstGeom>
          <a:solidFill>
            <a:srgbClr val="FFFFC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69.  </a:t>
            </a:r>
            <a:r>
              <a:rPr lang="en-US" sz="2800" u="sng" dirty="0">
                <a:latin typeface="Times New Roman" panose="02020603050405020304" pitchFamily="18" charset="0"/>
                <a:cs typeface="Times New Roman" panose="02020603050405020304" pitchFamily="18" charset="0"/>
              </a:rPr>
              <a:t>Substitute in fluorine</a:t>
            </a:r>
            <a:r>
              <a:rPr lang="en-US" sz="2800" dirty="0">
                <a:latin typeface="Times New Roman" panose="02020603050405020304" pitchFamily="18" charset="0"/>
                <a:cs typeface="Times New Roman" panose="02020603050405020304" pitchFamily="18" charset="0"/>
              </a:rPr>
              <a:t> to ethane in a </a:t>
            </a:r>
            <a:r>
              <a:rPr lang="en-US" sz="2800" u="sng" dirty="0">
                <a:latin typeface="Times New Roman" panose="02020603050405020304" pitchFamily="18" charset="0"/>
                <a:cs typeface="Times New Roman" panose="02020603050405020304" pitchFamily="18" charset="0"/>
              </a:rPr>
              <a:t>substitution reaction</a:t>
            </a:r>
            <a:r>
              <a:rPr lang="en-US" sz="2800" dirty="0">
                <a:latin typeface="Times New Roman" panose="02020603050405020304" pitchFamily="18" charset="0"/>
                <a:cs typeface="Times New Roman" panose="02020603050405020304" pitchFamily="18" charset="0"/>
              </a:rPr>
              <a:t>.    </a:t>
            </a:r>
            <a:r>
              <a:rPr lang="en-US" sz="1400" b="1" dirty="0">
                <a:solidFill>
                  <a:srgbClr val="3333FF"/>
                </a:solidFill>
                <a:latin typeface="Times New Roman" panose="02020603050405020304" pitchFamily="18" charset="0"/>
                <a:cs typeface="Times New Roman" panose="02020603050405020304" pitchFamily="18" charset="0"/>
              </a:rPr>
              <a:t> </a:t>
            </a:r>
            <a:endParaRPr lang="en-US" altLang="en-US" sz="3600" dirty="0">
              <a:solidFill>
                <a:srgbClr val="000000"/>
              </a:solidFill>
              <a:latin typeface="Times New Roman" panose="02020603050405020304" pitchFamily="18" charset="0"/>
              <a:cs typeface="Times New Roman" panose="02020603050405020304" pitchFamily="18" charset="0"/>
            </a:endParaRPr>
          </a:p>
        </p:txBody>
      </p:sp>
      <p:pic>
        <p:nvPicPr>
          <p:cNvPr id="3"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58" y="976779"/>
            <a:ext cx="21336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2816258" y="1459379"/>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 F</a:t>
            </a:r>
            <a:r>
              <a:rPr lang="en-US" altLang="en-US" baseline="-25000">
                <a:solidFill>
                  <a:srgbClr val="FF0000"/>
                </a:solidFill>
              </a:rPr>
              <a:t>2</a:t>
            </a:r>
            <a:r>
              <a:rPr lang="en-US" altLang="en-US">
                <a:solidFill>
                  <a:srgbClr val="FF0000"/>
                </a:solidFill>
              </a:rPr>
              <a:t>  </a:t>
            </a:r>
          </a:p>
        </p:txBody>
      </p:sp>
      <p:cxnSp>
        <p:nvCxnSpPr>
          <p:cNvPr id="5" name="Straight Arrow Connector 4"/>
          <p:cNvCxnSpPr/>
          <p:nvPr/>
        </p:nvCxnSpPr>
        <p:spPr>
          <a:xfrm>
            <a:off x="3730658" y="1781642"/>
            <a:ext cx="76200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6" name="Picture 2" descr="http://images1.wikia.nocookie.net/__cb20100221091724/analytical/images/a/ae/Ethane.png"/>
          <p:cNvPicPr>
            <a:picLocks noChangeAspect="1" noChangeArrowheads="1"/>
          </p:cNvPicPr>
          <p:nvPr/>
        </p:nvPicPr>
        <p:blipFill>
          <a:blip r:embed="rId2">
            <a:extLst>
              <a:ext uri="{28A0092B-C50C-407E-A947-70E740481C1C}">
                <a14:useLocalDpi xmlns:a14="http://schemas.microsoft.com/office/drawing/2010/main" val="0"/>
              </a:ext>
            </a:extLst>
          </a:blip>
          <a:srcRect r="15901"/>
          <a:stretch>
            <a:fillRect/>
          </a:stretch>
        </p:blipFill>
        <p:spPr bwMode="auto">
          <a:xfrm>
            <a:off x="4759358" y="1010117"/>
            <a:ext cx="1793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6553233" y="1522879"/>
            <a:ext cx="235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FF0000"/>
                </a:solidFill>
              </a:rPr>
              <a:t>F    +  </a:t>
            </a:r>
            <a:r>
              <a:rPr lang="en-US" altLang="en-US">
                <a:solidFill>
                  <a:srgbClr val="000000"/>
                </a:solidFill>
              </a:rPr>
              <a:t>H</a:t>
            </a:r>
            <a:r>
              <a:rPr lang="en-US" altLang="en-US">
                <a:solidFill>
                  <a:srgbClr val="FF0000"/>
                </a:solidFill>
              </a:rPr>
              <a:t>F</a:t>
            </a:r>
          </a:p>
        </p:txBody>
      </p:sp>
      <p:sp>
        <p:nvSpPr>
          <p:cNvPr id="9" name="TextBox 8">
            <a:extLst>
              <a:ext uri="{FF2B5EF4-FFF2-40B4-BE49-F238E27FC236}">
                <a16:creationId xmlns:a16="http://schemas.microsoft.com/office/drawing/2014/main" id="{7B778BA6-6B2C-9094-2024-8EB51E7AD611}"/>
              </a:ext>
            </a:extLst>
          </p:cNvPr>
          <p:cNvSpPr txBox="1"/>
          <p:nvPr/>
        </p:nvSpPr>
        <p:spPr>
          <a:xfrm>
            <a:off x="29066" y="2979737"/>
            <a:ext cx="9144000" cy="461665"/>
          </a:xfrm>
          <a:prstGeom prst="rect">
            <a:avLst/>
          </a:prstGeom>
          <a:noFill/>
        </p:spPr>
        <p:txBody>
          <a:bodyPr wrap="square" rtlCol="0">
            <a:spAutoFit/>
          </a:bodyPr>
          <a:lstStyle/>
          <a:p>
            <a:r>
              <a:rPr lang="en-US" altLang="en-US" sz="2400" dirty="0">
                <a:solidFill>
                  <a:srgbClr val="000000"/>
                </a:solidFill>
                <a:latin typeface="Times New Roman" panose="02020603050405020304" pitchFamily="18" charset="0"/>
                <a:cs typeface="Times New Roman" panose="02020603050405020304" pitchFamily="18" charset="0"/>
              </a:rPr>
              <a:t>        Ethane  + </a:t>
            </a:r>
            <a:r>
              <a:rPr lang="en-US" altLang="en-US" sz="2400" dirty="0">
                <a:solidFill>
                  <a:srgbClr val="FF0000"/>
                </a:solidFill>
                <a:latin typeface="Times New Roman" panose="02020603050405020304" pitchFamily="18" charset="0"/>
                <a:cs typeface="Times New Roman" panose="02020603050405020304" pitchFamily="18" charset="0"/>
              </a:rPr>
              <a:t>Fluorine    →     </a:t>
            </a:r>
            <a:r>
              <a:rPr lang="en-US" altLang="en-US" sz="2400" dirty="0" err="1">
                <a:solidFill>
                  <a:schemeClr val="tx1">
                    <a:lumMod val="95000"/>
                    <a:lumOff val="5000"/>
                  </a:schemeClr>
                </a:solidFill>
                <a:latin typeface="Times New Roman" panose="02020603050405020304" pitchFamily="18" charset="0"/>
                <a:cs typeface="Times New Roman" panose="02020603050405020304" pitchFamily="18" charset="0"/>
              </a:rPr>
              <a:t>F</a:t>
            </a:r>
            <a:r>
              <a:rPr lang="en-US" altLang="en-US" sz="2400" dirty="0" err="1">
                <a:solidFill>
                  <a:srgbClr val="000000"/>
                </a:solidFill>
                <a:latin typeface="Times New Roman" panose="02020603050405020304" pitchFamily="18" charset="0"/>
                <a:cs typeface="Times New Roman" panose="02020603050405020304" pitchFamily="18" charset="0"/>
              </a:rPr>
              <a:t>luoro</a:t>
            </a:r>
            <a:r>
              <a:rPr lang="en-US" altLang="en-US" sz="2400" dirty="0">
                <a:solidFill>
                  <a:srgbClr val="000000"/>
                </a:solidFill>
                <a:latin typeface="Times New Roman" panose="02020603050405020304" pitchFamily="18" charset="0"/>
                <a:cs typeface="Times New Roman" panose="02020603050405020304" pitchFamily="18" charset="0"/>
              </a:rPr>
              <a:t>-ethane +  hydrogen </a:t>
            </a:r>
            <a:r>
              <a:rPr lang="en-US" altLang="en-US" sz="2400" dirty="0">
                <a:solidFill>
                  <a:srgbClr val="FF0000"/>
                </a:solidFill>
                <a:latin typeface="Times New Roman" panose="02020603050405020304" pitchFamily="18" charset="0"/>
                <a:cs typeface="Times New Roman" panose="02020603050405020304" pitchFamily="18" charset="0"/>
              </a:rPr>
              <a:t>monofluoride</a:t>
            </a:r>
          </a:p>
        </p:txBody>
      </p:sp>
    </p:spTree>
    <p:extLst>
      <p:ext uri="{BB962C8B-B14F-4D97-AF65-F5344CB8AC3E}">
        <p14:creationId xmlns:p14="http://schemas.microsoft.com/office/powerpoint/2010/main" val="3392678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solidFill>
            <a:srgbClr val="FFE6E5"/>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70.  Show the propane + iodine undergo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substitution reaction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(our choice here is to substitute onto the central carbon atom)</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656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solidFill>
            <a:srgbClr val="FFE6E5"/>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70.  Show the propane + iodine undergo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substitution reaction  </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(our choice here is to substitute onto the central carbon atom)</a:t>
            </a:r>
            <a:endParaRPr lang="en-US" sz="3600" b="1" i="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Illustrated Glossary of Organic Chemistry - Propane">
            <a:extLst>
              <a:ext uri="{FF2B5EF4-FFF2-40B4-BE49-F238E27FC236}">
                <a16:creationId xmlns:a16="http://schemas.microsoft.com/office/drawing/2014/main" id="{05574368-05BD-9D92-6E3F-C2CD29FDA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2488990"/>
            <a:ext cx="3124200" cy="1727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1035E1-73E1-CD73-33BF-049F29A91E08}"/>
              </a:ext>
            </a:extLst>
          </p:cNvPr>
          <p:cNvSpPr txBox="1"/>
          <p:nvPr/>
        </p:nvSpPr>
        <p:spPr>
          <a:xfrm>
            <a:off x="3429000" y="3060412"/>
            <a:ext cx="1600200" cy="584775"/>
          </a:xfrm>
          <a:prstGeom prst="rect">
            <a:avLst/>
          </a:prstGeom>
          <a:noFill/>
        </p:spPr>
        <p:txBody>
          <a:bodyPr wrap="square" rtlCol="0">
            <a:spAutoFit/>
          </a:bodyPr>
          <a:lstStyle/>
          <a:p>
            <a:r>
              <a:rPr lang="en-US" sz="3200" dirty="0">
                <a:solidFill>
                  <a:srgbClr val="339933"/>
                </a:solidFill>
                <a:latin typeface="Times New Roman" panose="02020603050405020304" pitchFamily="18" charset="0"/>
                <a:cs typeface="Times New Roman" panose="02020603050405020304" pitchFamily="18" charset="0"/>
              </a:rPr>
              <a:t>+ I</a:t>
            </a:r>
            <a:r>
              <a:rPr lang="en-US" sz="3200" baseline="-25000" dirty="0">
                <a:solidFill>
                  <a:srgbClr val="339933"/>
                </a:solidFill>
                <a:latin typeface="Times New Roman" panose="02020603050405020304" pitchFamily="18" charset="0"/>
                <a:cs typeface="Times New Roman" panose="02020603050405020304" pitchFamily="18" charset="0"/>
              </a:rPr>
              <a:t>2</a:t>
            </a:r>
            <a:r>
              <a:rPr lang="en-US" sz="3200" dirty="0">
                <a:solidFill>
                  <a:srgbClr val="339933"/>
                </a:solidFill>
                <a:latin typeface="Times New Roman" panose="02020603050405020304" pitchFamily="18" charset="0"/>
                <a:cs typeface="Times New Roman" panose="02020603050405020304" pitchFamily="18" charset="0"/>
              </a:rPr>
              <a:t> →</a:t>
            </a:r>
          </a:p>
        </p:txBody>
      </p:sp>
      <p:pic>
        <p:nvPicPr>
          <p:cNvPr id="5" name="Picture 4" descr="Illustrated Glossary of Organic Chemistry - Propane">
            <a:extLst>
              <a:ext uri="{FF2B5EF4-FFF2-40B4-BE49-F238E27FC236}">
                <a16:creationId xmlns:a16="http://schemas.microsoft.com/office/drawing/2014/main" id="{FF92472F-9E15-79D7-54D1-7B0182346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88990"/>
            <a:ext cx="3124200" cy="1727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CAC5EF-B476-4B47-6B4A-242305E8BABF}"/>
              </a:ext>
            </a:extLst>
          </p:cNvPr>
          <p:cNvSpPr txBox="1"/>
          <p:nvPr/>
        </p:nvSpPr>
        <p:spPr>
          <a:xfrm>
            <a:off x="6248400" y="3886200"/>
            <a:ext cx="533400" cy="646331"/>
          </a:xfrm>
          <a:prstGeom prst="rect">
            <a:avLst/>
          </a:prstGeom>
          <a:solidFill>
            <a:schemeClr val="bg1"/>
          </a:solidFill>
        </p:spPr>
        <p:txBody>
          <a:bodyPr wrap="square" rtlCol="0">
            <a:spAutoFit/>
          </a:bodyPr>
          <a:lstStyle/>
          <a:p>
            <a:r>
              <a:rPr lang="en-US" sz="3600" dirty="0">
                <a:solidFill>
                  <a:srgbClr val="339933"/>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C508FB8E-7BD1-F24F-7C05-656B437A6AB1}"/>
              </a:ext>
            </a:extLst>
          </p:cNvPr>
          <p:cNvSpPr txBox="1"/>
          <p:nvPr/>
        </p:nvSpPr>
        <p:spPr>
          <a:xfrm>
            <a:off x="8077200" y="3060411"/>
            <a:ext cx="1143000" cy="584775"/>
          </a:xfrm>
          <a:prstGeom prst="rect">
            <a:avLst/>
          </a:prstGeom>
          <a:noFill/>
        </p:spPr>
        <p:txBody>
          <a:bodyPr wrap="square" rtlCol="0">
            <a:spAutoFit/>
          </a:bodyPr>
          <a:lstStyle/>
          <a:p>
            <a:r>
              <a:rPr lang="en-US" sz="3200" dirty="0">
                <a:solidFill>
                  <a:srgbClr val="339933"/>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H</a:t>
            </a:r>
            <a:r>
              <a:rPr lang="en-US" sz="3200" dirty="0">
                <a:solidFill>
                  <a:srgbClr val="339933"/>
                </a:solidFill>
                <a:latin typeface="Times New Roman" panose="02020603050405020304" pitchFamily="18" charset="0"/>
                <a:cs typeface="Times New Roman" panose="02020603050405020304" pitchFamily="18" charset="0"/>
              </a:rPr>
              <a:t>I </a:t>
            </a:r>
          </a:p>
        </p:txBody>
      </p:sp>
      <p:sp>
        <p:nvSpPr>
          <p:cNvPr id="8" name="TextBox 7">
            <a:extLst>
              <a:ext uri="{FF2B5EF4-FFF2-40B4-BE49-F238E27FC236}">
                <a16:creationId xmlns:a16="http://schemas.microsoft.com/office/drawing/2014/main" id="{CC18D02D-DB59-4774-88C6-D37092840818}"/>
              </a:ext>
            </a:extLst>
          </p:cNvPr>
          <p:cNvSpPr txBox="1"/>
          <p:nvPr/>
        </p:nvSpPr>
        <p:spPr>
          <a:xfrm>
            <a:off x="4876800" y="4521213"/>
            <a:ext cx="4191000" cy="2185214"/>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2-iodopropane </a:t>
            </a:r>
            <a:br>
              <a:rPr lang="en-US" sz="40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and</a:t>
            </a:r>
            <a:br>
              <a:rPr lang="en-US" sz="3200" dirty="0">
                <a:latin typeface="Times New Roman" panose="02020603050405020304" pitchFamily="18" charset="0"/>
                <a:cs typeface="Times New Roman" panose="02020603050405020304" pitchFamily="18" charset="0"/>
              </a:rPr>
            </a:br>
            <a:r>
              <a:rPr lang="en-US" sz="3200" dirty="0">
                <a:solidFill>
                  <a:srgbClr val="339933"/>
                </a:solidFill>
                <a:latin typeface="Times New Roman" panose="02020603050405020304" pitchFamily="18" charset="0"/>
                <a:cs typeface="Times New Roman" panose="02020603050405020304" pitchFamily="18" charset="0"/>
              </a:rPr>
              <a:t>hydrogen </a:t>
            </a:r>
            <a:r>
              <a:rPr lang="en-US" sz="3200" dirty="0" err="1">
                <a:solidFill>
                  <a:srgbClr val="339933"/>
                </a:solidFill>
                <a:latin typeface="Times New Roman" panose="02020603050405020304" pitchFamily="18" charset="0"/>
                <a:cs typeface="Times New Roman" panose="02020603050405020304" pitchFamily="18" charset="0"/>
              </a:rPr>
              <a:t>monoiodide</a:t>
            </a:r>
            <a:r>
              <a:rPr lang="en-US" sz="3200" dirty="0">
                <a:solidFill>
                  <a:srgbClr val="339933"/>
                </a:solidFill>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are the products.  </a:t>
            </a:r>
          </a:p>
        </p:txBody>
      </p:sp>
    </p:spTree>
    <p:extLst>
      <p:ext uri="{BB962C8B-B14F-4D97-AF65-F5344CB8AC3E}">
        <p14:creationId xmlns:p14="http://schemas.microsoft.com/office/powerpoint/2010/main" val="292064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3" name="TextBox 2"/>
          <p:cNvSpPr txBox="1">
            <a:spLocks noChangeArrowheads="1"/>
          </p:cNvSpPr>
          <p:nvPr/>
        </p:nvSpPr>
        <p:spPr bwMode="auto">
          <a:xfrm>
            <a:off x="2667000" y="2740025"/>
            <a:ext cx="4038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0000"/>
                </a:solidFill>
                <a:effectLst/>
                <a:uLnTx/>
                <a:uFillTx/>
                <a:latin typeface="Calibri" pitchFamily="34" charset="0"/>
                <a:ea typeface="+mn-ea"/>
                <a:cs typeface="+mn-cs"/>
              </a:rPr>
              <a:t>+ Cl</a:t>
            </a:r>
            <a:r>
              <a:rPr kumimoji="0" lang="en-US" altLang="en-US" sz="4400" b="0" i="0" u="none" strike="noStrike" kern="1200" cap="none" spc="0" normalizeH="0" baseline="-25000" noProof="0">
                <a:ln>
                  <a:noFill/>
                </a:ln>
                <a:solidFill>
                  <a:srgbClr val="FF0000"/>
                </a:solidFill>
                <a:effectLst/>
                <a:uLnTx/>
                <a:uFillTx/>
                <a:latin typeface="Calibri" pitchFamily="34" charset="0"/>
                <a:ea typeface="+mn-ea"/>
                <a:cs typeface="+mn-cs"/>
              </a:rPr>
              <a:t>2 </a:t>
            </a:r>
            <a:r>
              <a:rPr kumimoji="0" lang="en-US" altLang="en-US" sz="4400" b="0" i="0" u="none" strike="noStrike" kern="1200" cap="none" spc="0" normalizeH="0" baseline="0" noProof="0">
                <a:ln>
                  <a:noFill/>
                </a:ln>
                <a:solidFill>
                  <a:srgbClr val="FF0000"/>
                </a:solidFill>
                <a:effectLst/>
                <a:uLnTx/>
                <a:uFillTx/>
                <a:latin typeface="Calibri" pitchFamily="34" charset="0"/>
                <a:ea typeface="+mn-ea"/>
                <a:cs typeface="+mn-cs"/>
              </a:rPr>
              <a:t> </a:t>
            </a:r>
          </a:p>
        </p:txBody>
      </p:sp>
      <p:sp>
        <p:nvSpPr>
          <p:cNvPr id="527364" name="TextBox 3"/>
          <p:cNvSpPr txBox="1">
            <a:spLocks noChangeArrowheads="1"/>
          </p:cNvSpPr>
          <p:nvPr/>
        </p:nvSpPr>
        <p:spPr bwMode="auto">
          <a:xfrm>
            <a:off x="0" y="0"/>
            <a:ext cx="9144000" cy="954107"/>
          </a:xfrm>
          <a:prstGeom prst="rect">
            <a:avLst/>
          </a:prstGeom>
          <a:solidFill>
            <a:srgbClr val="D1E9EB"/>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71a.  Multiple substitution reactions with</a:t>
            </a:r>
            <a:b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      saturated </a:t>
            </a:r>
            <a:r>
              <a:rPr lang="en-US" altLang="en-US" sz="2800" b="1" dirty="0">
                <a:solidFill>
                  <a:srgbClr val="FF0000"/>
                </a:solidFill>
                <a:latin typeface="Comic Sans MS" pitchFamily="66" charset="0"/>
              </a:rPr>
              <a:t>methane and chlorine.  </a:t>
            </a:r>
            <a:endParaRPr kumimoji="0" lang="en-US" altLang="en-US" sz="2800" b="1" i="0" u="sng" strike="noStrike" kern="1200" cap="none" spc="0" normalizeH="0" baseline="0" noProof="0" dirty="0">
              <a:ln>
                <a:noFill/>
              </a:ln>
              <a:solidFill>
                <a:srgbClr val="FF0000"/>
              </a:solidFill>
              <a:effectLst/>
              <a:uLnTx/>
              <a:uFillTx/>
              <a:latin typeface="Comic Sans MS" pitchFamily="66" charset="0"/>
              <a:ea typeface="+mn-ea"/>
              <a:cs typeface="+mn-cs"/>
            </a:endParaRPr>
          </a:p>
        </p:txBody>
      </p:sp>
      <p:cxnSp>
        <p:nvCxnSpPr>
          <p:cNvPr id="6" name="Straight Arrow Connector 5"/>
          <p:cNvCxnSpPr/>
          <p:nvPr/>
        </p:nvCxnSpPr>
        <p:spPr>
          <a:xfrm>
            <a:off x="3962400" y="3124200"/>
            <a:ext cx="11430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527366" name="Picture 6"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r="19904"/>
          <a:stretch>
            <a:fillRect/>
          </a:stretch>
        </p:blipFill>
        <p:spPr bwMode="auto">
          <a:xfrm>
            <a:off x="5410200" y="2079625"/>
            <a:ext cx="1647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7" name="TextBox 7"/>
          <p:cNvSpPr txBox="1">
            <a:spLocks noChangeArrowheads="1"/>
          </p:cNvSpPr>
          <p:nvPr/>
        </p:nvSpPr>
        <p:spPr bwMode="auto">
          <a:xfrm>
            <a:off x="7058025" y="2776538"/>
            <a:ext cx="2085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a:t>
            </a: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mn-cs"/>
              </a:rPr>
              <a:t>+ H</a:t>
            </a: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a:t>
            </a:r>
          </a:p>
        </p:txBody>
      </p:sp>
      <p:sp>
        <p:nvSpPr>
          <p:cNvPr id="527368" name="TextBox 17"/>
          <p:cNvSpPr txBox="1">
            <a:spLocks noChangeArrowheads="1"/>
          </p:cNvSpPr>
          <p:nvPr/>
        </p:nvSpPr>
        <p:spPr bwMode="auto">
          <a:xfrm>
            <a:off x="381000" y="4213225"/>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itchFamily="34" charset="0"/>
                <a:ea typeface="+mn-ea"/>
                <a:cs typeface="+mn-cs"/>
              </a:rPr>
              <a:t>Methane         +       chlorine        →              chloromethane      +    HCl</a:t>
            </a:r>
          </a:p>
        </p:txBody>
      </p:sp>
    </p:spTree>
    <p:extLst>
      <p:ext uri="{BB962C8B-B14F-4D97-AF65-F5344CB8AC3E}">
        <p14:creationId xmlns:p14="http://schemas.microsoft.com/office/powerpoint/2010/main" val="382235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168FC62-931D-1778-ED80-B4BB6D61C112}"/>
              </a:ext>
            </a:extLst>
          </p:cNvPr>
          <p:cNvGraphicFramePr>
            <a:graphicFrameLocks noGrp="1"/>
          </p:cNvGraphicFramePr>
          <p:nvPr>
            <p:extLst>
              <p:ext uri="{D42A27DB-BD31-4B8C-83A1-F6EECF244321}">
                <p14:modId xmlns:p14="http://schemas.microsoft.com/office/powerpoint/2010/main" val="794367259"/>
              </p:ext>
            </p:extLst>
          </p:nvPr>
        </p:nvGraphicFramePr>
        <p:xfrm>
          <a:off x="1" y="21996"/>
          <a:ext cx="9143999" cy="6836003"/>
        </p:xfrm>
        <a:graphic>
          <a:graphicData uri="http://schemas.openxmlformats.org/drawingml/2006/table">
            <a:tbl>
              <a:tblPr/>
              <a:tblGrid>
                <a:gridCol w="1692991">
                  <a:extLst>
                    <a:ext uri="{9D8B030D-6E8A-4147-A177-3AD203B41FA5}">
                      <a16:colId xmlns:a16="http://schemas.microsoft.com/office/drawing/2014/main" val="3565968957"/>
                    </a:ext>
                  </a:extLst>
                </a:gridCol>
                <a:gridCol w="5228785">
                  <a:extLst>
                    <a:ext uri="{9D8B030D-6E8A-4147-A177-3AD203B41FA5}">
                      <a16:colId xmlns:a16="http://schemas.microsoft.com/office/drawing/2014/main" val="3993319416"/>
                    </a:ext>
                  </a:extLst>
                </a:gridCol>
                <a:gridCol w="2222223">
                  <a:extLst>
                    <a:ext uri="{9D8B030D-6E8A-4147-A177-3AD203B41FA5}">
                      <a16:colId xmlns:a16="http://schemas.microsoft.com/office/drawing/2014/main" val="3626116887"/>
                    </a:ext>
                  </a:extLst>
                </a:gridCol>
              </a:tblGrid>
              <a:tr h="1698343">
                <a:tc gridSpan="2">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12.   </a:t>
                      </a:r>
                      <a:r>
                        <a:rPr lang="en-US" sz="2800" kern="1200" dirty="0">
                          <a:ln>
                            <a:noFill/>
                          </a:ln>
                          <a:solidFill>
                            <a:srgbClr val="000000"/>
                          </a:solidFill>
                          <a:effectLst/>
                          <a:latin typeface="Times New Roman" panose="02020603050405020304" pitchFamily="18" charset="0"/>
                        </a:rPr>
                        <a:t>The three “body types” or SERIES are</a:t>
                      </a: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Calibri" panose="020F0502020204030204" pitchFamily="34" charset="0"/>
                        </a:rPr>
                        <a:t>Example </a:t>
                      </a:r>
                      <a:br>
                        <a:rPr lang="en-US" sz="2000" kern="1400" dirty="0">
                          <a:ln>
                            <a:noFill/>
                          </a:ln>
                          <a:solidFill>
                            <a:srgbClr val="000000"/>
                          </a:solidFill>
                          <a:effectLst/>
                          <a:latin typeface="Calibri" panose="020F0502020204030204" pitchFamily="34" charset="0"/>
                        </a:rPr>
                      </a:br>
                      <a:r>
                        <a:rPr lang="en-US" sz="2000" kern="1400" dirty="0">
                          <a:ln>
                            <a:noFill/>
                          </a:ln>
                          <a:solidFill>
                            <a:srgbClr val="000000"/>
                          </a:solidFill>
                          <a:effectLst/>
                          <a:latin typeface="Calibri" panose="020F0502020204030204" pitchFamily="34" charset="0"/>
                        </a:rPr>
                        <a:t>carbon </a:t>
                      </a:r>
                      <a:br>
                        <a:rPr lang="en-US" sz="2000" kern="1400" dirty="0">
                          <a:ln>
                            <a:noFill/>
                          </a:ln>
                          <a:solidFill>
                            <a:srgbClr val="000000"/>
                          </a:solidFill>
                          <a:effectLst/>
                          <a:latin typeface="Calibri" panose="020F0502020204030204" pitchFamily="34" charset="0"/>
                        </a:rPr>
                      </a:br>
                      <a:r>
                        <a:rPr lang="en-US" sz="2000" kern="1400" dirty="0">
                          <a:ln>
                            <a:noFill/>
                          </a:ln>
                          <a:solidFill>
                            <a:srgbClr val="000000"/>
                          </a:solidFill>
                          <a:effectLst/>
                          <a:latin typeface="Calibri" panose="020F0502020204030204" pitchFamily="34" charset="0"/>
                        </a:rPr>
                        <a:t>bonding</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380"/>
                  </a:ext>
                </a:extLst>
              </a:tr>
              <a:tr h="1912470">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ALKANES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u="sng"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tc>
                  <a:txBody>
                    <a:bodyPr/>
                    <a:lstStyle/>
                    <a:p>
                      <a:pPr marR="0" indent="0" algn="ctr" rtl="0">
                        <a:lnSpc>
                          <a:spcPct val="119000"/>
                        </a:lnSpc>
                        <a:spcBef>
                          <a:spcPts val="0"/>
                        </a:spcBef>
                        <a:spcAft>
                          <a:spcPts val="600"/>
                        </a:spcAft>
                      </a:pP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extLst>
                  <a:ext uri="{0D108BD9-81ED-4DB2-BD59-A6C34878D82A}">
                    <a16:rowId xmlns:a16="http://schemas.microsoft.com/office/drawing/2014/main" val="120891390"/>
                  </a:ext>
                </a:extLst>
              </a:tr>
              <a:tr h="1612595">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ALKENES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887080"/>
                  </a:ext>
                </a:extLst>
              </a:tr>
              <a:tr h="1612595">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ALKYNES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u="sng"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tc>
                  <a:txBody>
                    <a:bodyPr/>
                    <a:lstStyle/>
                    <a:p>
                      <a:pPr marR="0" indent="0" algn="ctr" rtl="0">
                        <a:lnSpc>
                          <a:spcPct val="119000"/>
                        </a:lnSpc>
                        <a:spcBef>
                          <a:spcPts val="0"/>
                        </a:spcBef>
                        <a:spcAft>
                          <a:spcPts val="600"/>
                        </a:spcAft>
                      </a:pP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extLst>
                  <a:ext uri="{0D108BD9-81ED-4DB2-BD59-A6C34878D82A}">
                    <a16:rowId xmlns:a16="http://schemas.microsoft.com/office/drawing/2014/main" val="4254669488"/>
                  </a:ext>
                </a:extLst>
              </a:tr>
            </a:tbl>
          </a:graphicData>
        </a:graphic>
      </p:graphicFrame>
      <p:sp>
        <p:nvSpPr>
          <p:cNvPr id="8" name="Control 3">
            <a:extLst>
              <a:ext uri="{FF2B5EF4-FFF2-40B4-BE49-F238E27FC236}">
                <a16:creationId xmlns:a16="http://schemas.microsoft.com/office/drawing/2014/main" id="{EB1F3A01-2FD9-B9B0-F82A-07E73B20CE0A}"/>
              </a:ext>
            </a:extLst>
          </p:cNvPr>
          <p:cNvSpPr>
            <a:spLocks noChangeArrowheads="1" noChangeShapeType="1"/>
          </p:cNvSpPr>
          <p:nvPr/>
        </p:nvSpPr>
        <p:spPr bwMode="auto">
          <a:xfrm>
            <a:off x="1606550" y="10999788"/>
            <a:ext cx="6853238" cy="16430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52924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9" name="Picture 19"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r="19904"/>
          <a:stretch>
            <a:fillRect/>
          </a:stretch>
        </p:blipFill>
        <p:spPr bwMode="auto">
          <a:xfrm>
            <a:off x="228600" y="1854200"/>
            <a:ext cx="1647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70" name="TextBox 20"/>
          <p:cNvSpPr txBox="1">
            <a:spLocks noChangeArrowheads="1"/>
          </p:cNvSpPr>
          <p:nvPr/>
        </p:nvSpPr>
        <p:spPr bwMode="auto">
          <a:xfrm>
            <a:off x="1876425" y="2551113"/>
            <a:ext cx="2085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a:t>
            </a: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003399"/>
                </a:solidFill>
                <a:effectLst/>
                <a:uLnTx/>
                <a:uFillTx/>
                <a:latin typeface="Calibri" pitchFamily="34" charset="0"/>
                <a:ea typeface="+mn-ea"/>
                <a:cs typeface="+mn-cs"/>
              </a:rPr>
              <a:t>2</a:t>
            </a:r>
            <a:endPar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endParaRPr>
          </a:p>
        </p:txBody>
      </p:sp>
      <p:cxnSp>
        <p:nvCxnSpPr>
          <p:cNvPr id="22" name="Straight Arrow Connector 21"/>
          <p:cNvCxnSpPr/>
          <p:nvPr/>
        </p:nvCxnSpPr>
        <p:spPr>
          <a:xfrm>
            <a:off x="3965575" y="2921000"/>
            <a:ext cx="11430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 name="TextBox 3">
            <a:extLst>
              <a:ext uri="{FF2B5EF4-FFF2-40B4-BE49-F238E27FC236}">
                <a16:creationId xmlns:a16="http://schemas.microsoft.com/office/drawing/2014/main" id="{05F2CC16-7E36-EE75-BD47-58D5C8154339}"/>
              </a:ext>
            </a:extLst>
          </p:cNvPr>
          <p:cNvSpPr txBox="1">
            <a:spLocks noChangeArrowheads="1"/>
          </p:cNvSpPr>
          <p:nvPr/>
        </p:nvSpPr>
        <p:spPr bwMode="auto">
          <a:xfrm>
            <a:off x="0" y="0"/>
            <a:ext cx="9144000" cy="954107"/>
          </a:xfrm>
          <a:prstGeom prst="rect">
            <a:avLst/>
          </a:prstGeom>
          <a:solidFill>
            <a:srgbClr val="FFFFC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t>71b.  Multiple substitution reactions with</a:t>
            </a:r>
            <a:b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t>        saturated </a:t>
            </a:r>
            <a:r>
              <a:rPr lang="en-US" altLang="en-US" sz="2800" b="1" dirty="0">
                <a:solidFill>
                  <a:srgbClr val="339933"/>
                </a:solidFill>
                <a:latin typeface="Comic Sans MS" pitchFamily="66" charset="0"/>
              </a:rPr>
              <a:t>methane and chlorine.  </a:t>
            </a:r>
            <a:endParaRPr kumimoji="0" lang="en-US" altLang="en-US" sz="2800" b="1" i="0" u="sng" strike="noStrike" kern="1200" cap="none" spc="0" normalizeH="0" baseline="0" noProof="0" dirty="0">
              <a:ln>
                <a:noFill/>
              </a:ln>
              <a:solidFill>
                <a:srgbClr val="339933"/>
              </a:solidFill>
              <a:effectLst/>
              <a:uLnTx/>
              <a:uFillTx/>
              <a:latin typeface="Comic Sans MS" pitchFamily="66" charset="0"/>
              <a:ea typeface="+mn-ea"/>
              <a:cs typeface="+mn-cs"/>
            </a:endParaRPr>
          </a:p>
        </p:txBody>
      </p:sp>
      <p:sp>
        <p:nvSpPr>
          <p:cNvPr id="4" name="TextBox 18">
            <a:extLst>
              <a:ext uri="{FF2B5EF4-FFF2-40B4-BE49-F238E27FC236}">
                <a16:creationId xmlns:a16="http://schemas.microsoft.com/office/drawing/2014/main" id="{BC6D0EA6-C541-473F-B3B3-9A245FA223D4}"/>
              </a:ext>
            </a:extLst>
          </p:cNvPr>
          <p:cNvSpPr txBox="1">
            <a:spLocks noChangeArrowheads="1"/>
          </p:cNvSpPr>
          <p:nvPr/>
        </p:nvSpPr>
        <p:spPr bwMode="auto">
          <a:xfrm>
            <a:off x="0" y="4075907"/>
            <a:ext cx="915342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Chloromethane    +    chlorine     makes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309739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9" name="Picture 19"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r="19904"/>
          <a:stretch>
            <a:fillRect/>
          </a:stretch>
        </p:blipFill>
        <p:spPr bwMode="auto">
          <a:xfrm>
            <a:off x="228600" y="1854200"/>
            <a:ext cx="1647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70" name="TextBox 20"/>
          <p:cNvSpPr txBox="1">
            <a:spLocks noChangeArrowheads="1"/>
          </p:cNvSpPr>
          <p:nvPr/>
        </p:nvSpPr>
        <p:spPr bwMode="auto">
          <a:xfrm>
            <a:off x="1876425" y="2551113"/>
            <a:ext cx="2085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a:t>
            </a: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003399"/>
                </a:solidFill>
                <a:effectLst/>
                <a:uLnTx/>
                <a:uFillTx/>
                <a:latin typeface="Calibri" pitchFamily="34" charset="0"/>
                <a:ea typeface="+mn-ea"/>
                <a:cs typeface="+mn-cs"/>
              </a:rPr>
              <a:t>2</a:t>
            </a:r>
            <a:endPar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endParaRPr>
          </a:p>
        </p:txBody>
      </p:sp>
      <p:cxnSp>
        <p:nvCxnSpPr>
          <p:cNvPr id="22" name="Straight Arrow Connector 21"/>
          <p:cNvCxnSpPr/>
          <p:nvPr/>
        </p:nvCxnSpPr>
        <p:spPr>
          <a:xfrm>
            <a:off x="3965575" y="2921000"/>
            <a:ext cx="11430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3" name="Picture 14" descr="http://upload.wikimedia.org/wikipedia/commons/c/c0/Methane-2D-square.png">
            <a:extLst>
              <a:ext uri="{FF2B5EF4-FFF2-40B4-BE49-F238E27FC236}">
                <a16:creationId xmlns:a16="http://schemas.microsoft.com/office/drawing/2014/main" id="{E5C5ADDC-59F2-5896-7962-CB1A06B08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904" b="22449"/>
          <a:stretch>
            <a:fillRect/>
          </a:stretch>
        </p:blipFill>
        <p:spPr bwMode="auto">
          <a:xfrm>
            <a:off x="5354539" y="1880124"/>
            <a:ext cx="1647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5">
            <a:extLst>
              <a:ext uri="{FF2B5EF4-FFF2-40B4-BE49-F238E27FC236}">
                <a16:creationId xmlns:a16="http://schemas.microsoft.com/office/drawing/2014/main" id="{6BC086F7-F996-F1A8-859D-339548F9F3B0}"/>
              </a:ext>
            </a:extLst>
          </p:cNvPr>
          <p:cNvSpPr txBox="1">
            <a:spLocks noChangeArrowheads="1"/>
          </p:cNvSpPr>
          <p:nvPr/>
        </p:nvSpPr>
        <p:spPr bwMode="auto">
          <a:xfrm>
            <a:off x="7002364" y="2504012"/>
            <a:ext cx="21510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a:t>
            </a: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4400" b="0"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H</a:t>
            </a: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sp>
        <p:nvSpPr>
          <p:cNvPr id="5" name="TextBox 16">
            <a:extLst>
              <a:ext uri="{FF2B5EF4-FFF2-40B4-BE49-F238E27FC236}">
                <a16:creationId xmlns:a16="http://schemas.microsoft.com/office/drawing/2014/main" id="{1C276A12-9BCE-6D13-143E-BF89DA9EC52B}"/>
              </a:ext>
            </a:extLst>
          </p:cNvPr>
          <p:cNvSpPr txBox="1">
            <a:spLocks noChangeArrowheads="1"/>
          </p:cNvSpPr>
          <p:nvPr/>
        </p:nvSpPr>
        <p:spPr bwMode="auto">
          <a:xfrm>
            <a:off x="6121302" y="3404124"/>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sp>
        <p:nvSpPr>
          <p:cNvPr id="6" name="TextBox 18">
            <a:extLst>
              <a:ext uri="{FF2B5EF4-FFF2-40B4-BE49-F238E27FC236}">
                <a16:creationId xmlns:a16="http://schemas.microsoft.com/office/drawing/2014/main" id="{D3A1E51B-72E9-B3DA-F7DA-012C73F7EEEC}"/>
              </a:ext>
            </a:extLst>
          </p:cNvPr>
          <p:cNvSpPr txBox="1">
            <a:spLocks noChangeArrowheads="1"/>
          </p:cNvSpPr>
          <p:nvPr/>
        </p:nvSpPr>
        <p:spPr bwMode="auto">
          <a:xfrm>
            <a:off x="0" y="4075907"/>
            <a:ext cx="915342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Chloromethane    +    chlorine     makes         dichloromethane   +     HCl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7" name="TextBox 3">
            <a:extLst>
              <a:ext uri="{FF2B5EF4-FFF2-40B4-BE49-F238E27FC236}">
                <a16:creationId xmlns:a16="http://schemas.microsoft.com/office/drawing/2014/main" id="{B453133E-BA9D-8805-BFDF-8F7BD837C64D}"/>
              </a:ext>
            </a:extLst>
          </p:cNvPr>
          <p:cNvSpPr txBox="1">
            <a:spLocks noChangeArrowheads="1"/>
          </p:cNvSpPr>
          <p:nvPr/>
        </p:nvSpPr>
        <p:spPr bwMode="auto">
          <a:xfrm>
            <a:off x="0" y="0"/>
            <a:ext cx="9144000" cy="954107"/>
          </a:xfrm>
          <a:prstGeom prst="rect">
            <a:avLst/>
          </a:prstGeom>
          <a:solidFill>
            <a:srgbClr val="FFFFC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t>71b.  Multiple substitution reactions with</a:t>
            </a:r>
            <a:b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339933"/>
                </a:solidFill>
                <a:effectLst/>
                <a:uLnTx/>
                <a:uFillTx/>
                <a:latin typeface="Comic Sans MS" pitchFamily="66" charset="0"/>
                <a:ea typeface="+mn-ea"/>
                <a:cs typeface="+mn-cs"/>
              </a:rPr>
              <a:t>        saturated </a:t>
            </a:r>
            <a:r>
              <a:rPr lang="en-US" altLang="en-US" sz="2800" b="1" dirty="0">
                <a:solidFill>
                  <a:srgbClr val="339933"/>
                </a:solidFill>
                <a:latin typeface="Comic Sans MS" pitchFamily="66" charset="0"/>
              </a:rPr>
              <a:t>methane and chlorine.  </a:t>
            </a:r>
            <a:endParaRPr kumimoji="0" lang="en-US" altLang="en-US" sz="2800" b="1" i="0" u="sng" strike="noStrike" kern="1200" cap="none" spc="0" normalizeH="0" baseline="0" noProof="0" dirty="0">
              <a:ln>
                <a:noFill/>
              </a:ln>
              <a:solidFill>
                <a:srgbClr val="339933"/>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09351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DCA070-30CB-FEB4-0735-7B2DBA2F2E28}"/>
              </a:ext>
            </a:extLst>
          </p:cNvPr>
          <p:cNvSpPr txBox="1"/>
          <p:nvPr/>
        </p:nvSpPr>
        <p:spPr>
          <a:xfrm>
            <a:off x="51707" y="4691390"/>
            <a:ext cx="875347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Dichloromethane  +  chlorine  →   </a:t>
            </a:r>
          </a:p>
        </p:txBody>
      </p:sp>
      <p:pic>
        <p:nvPicPr>
          <p:cNvPr id="5" name="Picture 2" descr="http://upload.wikimedia.org/wikipedia/commons/c/c0/Methane-2D-square.png">
            <a:extLst>
              <a:ext uri="{FF2B5EF4-FFF2-40B4-BE49-F238E27FC236}">
                <a16:creationId xmlns:a16="http://schemas.microsoft.com/office/drawing/2014/main" id="{E09C9799-5A84-1BC6-92B4-ABAF5C717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904" b="22449"/>
          <a:stretch>
            <a:fillRect/>
          </a:stretch>
        </p:blipFill>
        <p:spPr bwMode="auto">
          <a:xfrm>
            <a:off x="25400" y="1931987"/>
            <a:ext cx="1647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a:extLst>
              <a:ext uri="{FF2B5EF4-FFF2-40B4-BE49-F238E27FC236}">
                <a16:creationId xmlns:a16="http://schemas.microsoft.com/office/drawing/2014/main" id="{7ABD235D-B0FF-D490-CA0C-5AAB921E00DC}"/>
              </a:ext>
            </a:extLst>
          </p:cNvPr>
          <p:cNvSpPr txBox="1">
            <a:spLocks noChangeArrowheads="1"/>
          </p:cNvSpPr>
          <p:nvPr/>
        </p:nvSpPr>
        <p:spPr bwMode="auto">
          <a:xfrm>
            <a:off x="1673225" y="2555875"/>
            <a:ext cx="267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  </a:t>
            </a: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9900CC"/>
                </a:solidFill>
                <a:effectLst/>
                <a:uLnTx/>
                <a:uFillTx/>
                <a:latin typeface="Calibri" pitchFamily="34" charset="0"/>
                <a:ea typeface="+mn-ea"/>
                <a:cs typeface="+mn-cs"/>
              </a:rPr>
              <a:t>2</a:t>
            </a:r>
          </a:p>
        </p:txBody>
      </p:sp>
      <p:sp>
        <p:nvSpPr>
          <p:cNvPr id="7" name="TextBox 4">
            <a:extLst>
              <a:ext uri="{FF2B5EF4-FFF2-40B4-BE49-F238E27FC236}">
                <a16:creationId xmlns:a16="http://schemas.microsoft.com/office/drawing/2014/main" id="{353ED742-13C2-740D-1848-540B18DE6B7C}"/>
              </a:ext>
            </a:extLst>
          </p:cNvPr>
          <p:cNvSpPr txBox="1">
            <a:spLocks noChangeArrowheads="1"/>
          </p:cNvSpPr>
          <p:nvPr/>
        </p:nvSpPr>
        <p:spPr bwMode="auto">
          <a:xfrm>
            <a:off x="792163" y="3455987"/>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3333FF"/>
                </a:solidFill>
                <a:effectLst/>
                <a:uLnTx/>
                <a:uFillTx/>
                <a:latin typeface="Calibri" pitchFamily="34" charset="0"/>
                <a:ea typeface="+mn-ea"/>
                <a:cs typeface="+mn-cs"/>
              </a:rPr>
              <a:t>Cl</a:t>
            </a:r>
          </a:p>
        </p:txBody>
      </p:sp>
      <p:cxnSp>
        <p:nvCxnSpPr>
          <p:cNvPr id="8" name="Straight Arrow Connector 7">
            <a:extLst>
              <a:ext uri="{FF2B5EF4-FFF2-40B4-BE49-F238E27FC236}">
                <a16:creationId xmlns:a16="http://schemas.microsoft.com/office/drawing/2014/main" id="{F9418381-7F9F-47F2-D82B-419E5836631E}"/>
              </a:ext>
            </a:extLst>
          </p:cNvPr>
          <p:cNvCxnSpPr/>
          <p:nvPr/>
        </p:nvCxnSpPr>
        <p:spPr>
          <a:xfrm>
            <a:off x="3657600" y="2941637"/>
            <a:ext cx="1066800"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2" name="TextBox 3">
            <a:extLst>
              <a:ext uri="{FF2B5EF4-FFF2-40B4-BE49-F238E27FC236}">
                <a16:creationId xmlns:a16="http://schemas.microsoft.com/office/drawing/2014/main" id="{D267D618-23A6-BAD3-0686-64E442A3ED6A}"/>
              </a:ext>
            </a:extLst>
          </p:cNvPr>
          <p:cNvSpPr txBox="1">
            <a:spLocks noChangeArrowheads="1"/>
          </p:cNvSpPr>
          <p:nvPr/>
        </p:nvSpPr>
        <p:spPr bwMode="auto">
          <a:xfrm>
            <a:off x="0" y="0"/>
            <a:ext cx="9144000" cy="954107"/>
          </a:xfrm>
          <a:prstGeom prst="rect">
            <a:avLst/>
          </a:prstGeom>
          <a:solidFill>
            <a:srgbClr val="FFFFC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71c.  Multiple substitution reactions with</a:t>
            </a:r>
            <a:b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        saturated </a:t>
            </a:r>
            <a:r>
              <a:rPr lang="en-US" altLang="en-US" sz="2800" b="1" dirty="0">
                <a:solidFill>
                  <a:srgbClr val="FF0000"/>
                </a:solidFill>
                <a:latin typeface="Comic Sans MS" pitchFamily="66" charset="0"/>
              </a:rPr>
              <a:t>methane and chlorine.  </a:t>
            </a:r>
            <a:endParaRPr kumimoji="0" lang="en-US" altLang="en-US" sz="2800" b="1" i="0" u="sng"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633398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1" name="Picture 2"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r="19904" b="22449"/>
          <a:stretch>
            <a:fillRect/>
          </a:stretch>
        </p:blipFill>
        <p:spPr bwMode="auto">
          <a:xfrm>
            <a:off x="25400" y="1931987"/>
            <a:ext cx="16478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12" name="TextBox 3"/>
          <p:cNvSpPr txBox="1">
            <a:spLocks noChangeArrowheads="1"/>
          </p:cNvSpPr>
          <p:nvPr/>
        </p:nvSpPr>
        <p:spPr bwMode="auto">
          <a:xfrm>
            <a:off x="1673225" y="2555875"/>
            <a:ext cx="267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  </a:t>
            </a: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9900CC"/>
                </a:solidFill>
                <a:effectLst/>
                <a:uLnTx/>
                <a:uFillTx/>
                <a:latin typeface="Calibri" pitchFamily="34" charset="0"/>
                <a:ea typeface="+mn-ea"/>
                <a:cs typeface="+mn-cs"/>
              </a:rPr>
              <a:t>2</a:t>
            </a:r>
          </a:p>
        </p:txBody>
      </p:sp>
      <p:sp>
        <p:nvSpPr>
          <p:cNvPr id="529413" name="TextBox 4"/>
          <p:cNvSpPr txBox="1">
            <a:spLocks noChangeArrowheads="1"/>
          </p:cNvSpPr>
          <p:nvPr/>
        </p:nvSpPr>
        <p:spPr bwMode="auto">
          <a:xfrm>
            <a:off x="792163" y="3455987"/>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3333FF"/>
                </a:solidFill>
                <a:effectLst/>
                <a:uLnTx/>
                <a:uFillTx/>
                <a:latin typeface="Calibri" pitchFamily="34" charset="0"/>
                <a:ea typeface="+mn-ea"/>
                <a:cs typeface="+mn-cs"/>
              </a:rPr>
              <a:t>Cl</a:t>
            </a:r>
          </a:p>
        </p:txBody>
      </p:sp>
      <p:cxnSp>
        <p:nvCxnSpPr>
          <p:cNvPr id="7" name="Straight Arrow Connector 6"/>
          <p:cNvCxnSpPr/>
          <p:nvPr/>
        </p:nvCxnSpPr>
        <p:spPr>
          <a:xfrm>
            <a:off x="3657600" y="2941637"/>
            <a:ext cx="1066800"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pic>
        <p:nvPicPr>
          <p:cNvPr id="529415" name="Picture 7" descr="http://upload.wikimedia.org/wikipedia/commons/c/c0/Methane-2D-square.png"/>
          <p:cNvPicPr>
            <a:picLocks noChangeAspect="1" noChangeArrowheads="1"/>
          </p:cNvPicPr>
          <p:nvPr/>
        </p:nvPicPr>
        <p:blipFill>
          <a:blip r:embed="rId2">
            <a:extLst>
              <a:ext uri="{28A0092B-C50C-407E-A947-70E740481C1C}">
                <a14:useLocalDpi xmlns:a14="http://schemas.microsoft.com/office/drawing/2010/main" val="0"/>
              </a:ext>
            </a:extLst>
          </a:blip>
          <a:srcRect t="23299" r="21490" b="22449"/>
          <a:stretch>
            <a:fillRect/>
          </a:stretch>
        </p:blipFill>
        <p:spPr bwMode="auto">
          <a:xfrm>
            <a:off x="5095875" y="2428875"/>
            <a:ext cx="16144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16" name="TextBox 8"/>
          <p:cNvSpPr txBox="1">
            <a:spLocks noChangeArrowheads="1"/>
          </p:cNvSpPr>
          <p:nvPr/>
        </p:nvSpPr>
        <p:spPr bwMode="auto">
          <a:xfrm>
            <a:off x="5805488" y="1616075"/>
            <a:ext cx="638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p>
        </p:txBody>
      </p:sp>
      <p:sp>
        <p:nvSpPr>
          <p:cNvPr id="529417" name="TextBox 9"/>
          <p:cNvSpPr txBox="1">
            <a:spLocks noChangeArrowheads="1"/>
          </p:cNvSpPr>
          <p:nvPr/>
        </p:nvSpPr>
        <p:spPr bwMode="auto">
          <a:xfrm>
            <a:off x="6777038" y="2624137"/>
            <a:ext cx="228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a:t>
            </a: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mn-cs"/>
              </a:rPr>
              <a:t>+  H</a:t>
            </a: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p>
        </p:txBody>
      </p:sp>
      <p:sp>
        <p:nvSpPr>
          <p:cNvPr id="529418" name="TextBox 10"/>
          <p:cNvSpPr txBox="1">
            <a:spLocks noChangeArrowheads="1"/>
          </p:cNvSpPr>
          <p:nvPr/>
        </p:nvSpPr>
        <p:spPr bwMode="auto">
          <a:xfrm>
            <a:off x="5829300" y="3573462"/>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sp>
        <p:nvSpPr>
          <p:cNvPr id="2" name="TextBox 1"/>
          <p:cNvSpPr txBox="1"/>
          <p:nvPr/>
        </p:nvSpPr>
        <p:spPr>
          <a:xfrm>
            <a:off x="51707" y="4691390"/>
            <a:ext cx="875347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Dichloromethane  +  chlorine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trichloromethane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HCl</a:t>
            </a:r>
          </a:p>
        </p:txBody>
      </p:sp>
      <p:sp>
        <p:nvSpPr>
          <p:cNvPr id="4" name="TextBox 3">
            <a:extLst>
              <a:ext uri="{FF2B5EF4-FFF2-40B4-BE49-F238E27FC236}">
                <a16:creationId xmlns:a16="http://schemas.microsoft.com/office/drawing/2014/main" id="{682835B0-09EA-8200-AFC3-5C07686BC435}"/>
              </a:ext>
            </a:extLst>
          </p:cNvPr>
          <p:cNvSpPr txBox="1">
            <a:spLocks noChangeArrowheads="1"/>
          </p:cNvSpPr>
          <p:nvPr/>
        </p:nvSpPr>
        <p:spPr bwMode="auto">
          <a:xfrm>
            <a:off x="0" y="0"/>
            <a:ext cx="9144000" cy="954107"/>
          </a:xfrm>
          <a:prstGeom prst="rect">
            <a:avLst/>
          </a:prstGeom>
          <a:solidFill>
            <a:srgbClr val="FFFFC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71c.  Multiple substitution reactions with</a:t>
            </a:r>
            <a:b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        saturated </a:t>
            </a:r>
            <a:r>
              <a:rPr lang="en-US" altLang="en-US" sz="2800" b="1" dirty="0">
                <a:solidFill>
                  <a:srgbClr val="FF0000"/>
                </a:solidFill>
                <a:latin typeface="Comic Sans MS" pitchFamily="66" charset="0"/>
              </a:rPr>
              <a:t>methane and chlorine.  </a:t>
            </a:r>
            <a:endParaRPr kumimoji="0" lang="en-US" altLang="en-US" sz="2800" b="1" i="0" u="sng" strike="noStrike" kern="1200" cap="none" spc="0" normalizeH="0" baseline="0" noProof="0" dirty="0">
              <a:ln>
                <a:noFill/>
              </a:ln>
              <a:solidFill>
                <a:srgbClr val="FF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91757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TextBox 3"/>
          <p:cNvSpPr txBox="1">
            <a:spLocks noChangeArrowheads="1"/>
          </p:cNvSpPr>
          <p:nvPr/>
        </p:nvSpPr>
        <p:spPr bwMode="auto">
          <a:xfrm>
            <a:off x="1673225" y="2555875"/>
            <a:ext cx="267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  </a:t>
            </a: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9900CC"/>
                </a:solidFill>
                <a:effectLst/>
                <a:uLnTx/>
                <a:uFillTx/>
                <a:latin typeface="Calibri" pitchFamily="34" charset="0"/>
                <a:ea typeface="+mn-ea"/>
                <a:cs typeface="+mn-cs"/>
              </a:rPr>
              <a:t>2</a:t>
            </a:r>
          </a:p>
        </p:txBody>
      </p:sp>
      <p:cxnSp>
        <p:nvCxnSpPr>
          <p:cNvPr id="7" name="Straight Arrow Connector 6"/>
          <p:cNvCxnSpPr/>
          <p:nvPr/>
        </p:nvCxnSpPr>
        <p:spPr>
          <a:xfrm>
            <a:off x="3657600" y="2941637"/>
            <a:ext cx="1066800"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51707" y="4691390"/>
            <a:ext cx="900656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Trichloromethane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chlorine  →   </a:t>
            </a:r>
          </a:p>
        </p:txBody>
      </p:sp>
      <p:pic>
        <p:nvPicPr>
          <p:cNvPr id="12" name="Picture 7" descr="http://upload.wikimedia.org/wikipedia/commons/c/c0/Methane-2D-square.png">
            <a:extLst>
              <a:ext uri="{FF2B5EF4-FFF2-40B4-BE49-F238E27FC236}">
                <a16:creationId xmlns:a16="http://schemas.microsoft.com/office/drawing/2014/main" id="{729A6F71-0A5C-41B4-BC33-5B80B737F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299" r="21490" b="22449"/>
          <a:stretch>
            <a:fillRect/>
          </a:stretch>
        </p:blipFill>
        <p:spPr bwMode="auto">
          <a:xfrm>
            <a:off x="130629" y="2374902"/>
            <a:ext cx="16144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a:extLst>
              <a:ext uri="{FF2B5EF4-FFF2-40B4-BE49-F238E27FC236}">
                <a16:creationId xmlns:a16="http://schemas.microsoft.com/office/drawing/2014/main" id="{175055FE-4A72-4F03-BFA4-63263172DB24}"/>
              </a:ext>
            </a:extLst>
          </p:cNvPr>
          <p:cNvSpPr txBox="1">
            <a:spLocks noChangeArrowheads="1"/>
          </p:cNvSpPr>
          <p:nvPr/>
        </p:nvSpPr>
        <p:spPr bwMode="auto">
          <a:xfrm>
            <a:off x="840242" y="1562102"/>
            <a:ext cx="638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p>
        </p:txBody>
      </p:sp>
      <p:sp>
        <p:nvSpPr>
          <p:cNvPr id="14" name="TextBox 10">
            <a:extLst>
              <a:ext uri="{FF2B5EF4-FFF2-40B4-BE49-F238E27FC236}">
                <a16:creationId xmlns:a16="http://schemas.microsoft.com/office/drawing/2014/main" id="{D1DBF1F0-F797-45A3-93DA-683D8A2272A7}"/>
              </a:ext>
            </a:extLst>
          </p:cNvPr>
          <p:cNvSpPr txBox="1">
            <a:spLocks noChangeArrowheads="1"/>
          </p:cNvSpPr>
          <p:nvPr/>
        </p:nvSpPr>
        <p:spPr bwMode="auto">
          <a:xfrm>
            <a:off x="864054" y="3519489"/>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sp>
        <p:nvSpPr>
          <p:cNvPr id="4" name="TextBox 3">
            <a:extLst>
              <a:ext uri="{FF2B5EF4-FFF2-40B4-BE49-F238E27FC236}">
                <a16:creationId xmlns:a16="http://schemas.microsoft.com/office/drawing/2014/main" id="{3C922F7B-8BAE-90C5-CF37-028239483EB7}"/>
              </a:ext>
            </a:extLst>
          </p:cNvPr>
          <p:cNvSpPr txBox="1">
            <a:spLocks noChangeArrowheads="1"/>
          </p:cNvSpPr>
          <p:nvPr/>
        </p:nvSpPr>
        <p:spPr bwMode="auto">
          <a:xfrm>
            <a:off x="0" y="0"/>
            <a:ext cx="9144000" cy="954107"/>
          </a:xfrm>
          <a:prstGeom prst="rect">
            <a:avLst/>
          </a:prstGeom>
          <a:solidFill>
            <a:srgbClr val="FFE6E5"/>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71d.  Multiple substitution reactions with</a:t>
            </a:r>
            <a:b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        saturated </a:t>
            </a:r>
            <a:r>
              <a:rPr lang="en-US" altLang="en-US" sz="2800" b="1" dirty="0">
                <a:solidFill>
                  <a:schemeClr val="tx1">
                    <a:lumMod val="95000"/>
                    <a:lumOff val="5000"/>
                  </a:schemeClr>
                </a:solidFill>
                <a:latin typeface="Comic Sans MS" pitchFamily="66" charset="0"/>
              </a:rPr>
              <a:t>methane and chlorine.  </a:t>
            </a:r>
            <a:endParaRPr kumimoji="0" lang="en-US" altLang="en-US" sz="2800" b="1" i="0" u="sng"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674541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TextBox 3"/>
          <p:cNvSpPr txBox="1">
            <a:spLocks noChangeArrowheads="1"/>
          </p:cNvSpPr>
          <p:nvPr/>
        </p:nvSpPr>
        <p:spPr bwMode="auto">
          <a:xfrm>
            <a:off x="1673225" y="2555875"/>
            <a:ext cx="267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Cl  +  </a:t>
            </a: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r>
              <a:rPr kumimoji="0" lang="en-US" altLang="en-US" sz="4400" b="0" i="0" u="none" strike="noStrike" kern="1200" cap="none" spc="0" normalizeH="0" baseline="-25000" noProof="0" dirty="0">
                <a:ln>
                  <a:noFill/>
                </a:ln>
                <a:solidFill>
                  <a:srgbClr val="9900CC"/>
                </a:solidFill>
                <a:effectLst/>
                <a:uLnTx/>
                <a:uFillTx/>
                <a:latin typeface="Calibri" pitchFamily="34" charset="0"/>
                <a:ea typeface="+mn-ea"/>
                <a:cs typeface="+mn-cs"/>
              </a:rPr>
              <a:t>2</a:t>
            </a:r>
          </a:p>
        </p:txBody>
      </p:sp>
      <p:cxnSp>
        <p:nvCxnSpPr>
          <p:cNvPr id="7" name="Straight Arrow Connector 6"/>
          <p:cNvCxnSpPr/>
          <p:nvPr/>
        </p:nvCxnSpPr>
        <p:spPr>
          <a:xfrm>
            <a:off x="3657600" y="2941637"/>
            <a:ext cx="1066800"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51706" y="4691390"/>
            <a:ext cx="9092293"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Trichloromethane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chlorine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Tetrachlormethane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&amp; HCl</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This is the organic name.  You could also call this </a:t>
            </a:r>
            <a:r>
              <a:rPr kumimoji="0" lang="en-US" sz="32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arbon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tetrachloride</a:t>
            </a:r>
            <a:r>
              <a:rPr lang="en-US" sz="3200" dirty="0">
                <a:solidFill>
                  <a:srgbClr val="FF0000"/>
                </a:solidFill>
                <a:latin typeface="Times New Roman" panose="02020603050405020304" pitchFamily="18" charset="0"/>
                <a:cs typeface="Times New Roman" panose="02020603050405020304" pitchFamily="18" charset="0"/>
              </a:rPr>
              <a:t>, same thing.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pic>
        <p:nvPicPr>
          <p:cNvPr id="12" name="Picture 7" descr="http://upload.wikimedia.org/wikipedia/commons/c/c0/Methane-2D-square.png">
            <a:extLst>
              <a:ext uri="{FF2B5EF4-FFF2-40B4-BE49-F238E27FC236}">
                <a16:creationId xmlns:a16="http://schemas.microsoft.com/office/drawing/2014/main" id="{729A6F71-0A5C-41B4-BC33-5B80B737F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299" r="21490" b="22449"/>
          <a:stretch>
            <a:fillRect/>
          </a:stretch>
        </p:blipFill>
        <p:spPr bwMode="auto">
          <a:xfrm>
            <a:off x="130629" y="2374902"/>
            <a:ext cx="16144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a:extLst>
              <a:ext uri="{FF2B5EF4-FFF2-40B4-BE49-F238E27FC236}">
                <a16:creationId xmlns:a16="http://schemas.microsoft.com/office/drawing/2014/main" id="{175055FE-4A72-4F03-BFA4-63263172DB24}"/>
              </a:ext>
            </a:extLst>
          </p:cNvPr>
          <p:cNvSpPr txBox="1">
            <a:spLocks noChangeArrowheads="1"/>
          </p:cNvSpPr>
          <p:nvPr/>
        </p:nvSpPr>
        <p:spPr bwMode="auto">
          <a:xfrm>
            <a:off x="840242" y="1562102"/>
            <a:ext cx="638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p>
        </p:txBody>
      </p:sp>
      <p:sp>
        <p:nvSpPr>
          <p:cNvPr id="14" name="TextBox 10">
            <a:extLst>
              <a:ext uri="{FF2B5EF4-FFF2-40B4-BE49-F238E27FC236}">
                <a16:creationId xmlns:a16="http://schemas.microsoft.com/office/drawing/2014/main" id="{D1DBF1F0-F797-45A3-93DA-683D8A2272A7}"/>
              </a:ext>
            </a:extLst>
          </p:cNvPr>
          <p:cNvSpPr txBox="1">
            <a:spLocks noChangeArrowheads="1"/>
          </p:cNvSpPr>
          <p:nvPr/>
        </p:nvSpPr>
        <p:spPr bwMode="auto">
          <a:xfrm>
            <a:off x="864054" y="3519489"/>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pic>
        <p:nvPicPr>
          <p:cNvPr id="9" name="Picture 7" descr="http://upload.wikimedia.org/wikipedia/commons/c/c0/Methane-2D-square.png">
            <a:extLst>
              <a:ext uri="{FF2B5EF4-FFF2-40B4-BE49-F238E27FC236}">
                <a16:creationId xmlns:a16="http://schemas.microsoft.com/office/drawing/2014/main" id="{F5F6E061-E14A-42C8-B4B0-09A2AAB56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299" r="21490" b="22449"/>
          <a:stretch>
            <a:fillRect/>
          </a:stretch>
        </p:blipFill>
        <p:spPr bwMode="auto">
          <a:xfrm>
            <a:off x="4963110" y="2374902"/>
            <a:ext cx="16144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B4CC1AF1-E063-43E7-A6C4-245B2E2965F8}"/>
              </a:ext>
            </a:extLst>
          </p:cNvPr>
          <p:cNvSpPr txBox="1">
            <a:spLocks noChangeArrowheads="1"/>
          </p:cNvSpPr>
          <p:nvPr/>
        </p:nvSpPr>
        <p:spPr bwMode="auto">
          <a:xfrm>
            <a:off x="5672723" y="1562102"/>
            <a:ext cx="638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9900CC"/>
                </a:solidFill>
                <a:effectLst/>
                <a:uLnTx/>
                <a:uFillTx/>
                <a:latin typeface="Calibri" pitchFamily="34" charset="0"/>
                <a:ea typeface="+mn-ea"/>
                <a:cs typeface="+mn-cs"/>
              </a:rPr>
              <a:t>Cl</a:t>
            </a:r>
          </a:p>
        </p:txBody>
      </p:sp>
      <p:sp>
        <p:nvSpPr>
          <p:cNvPr id="11" name="TextBox 10">
            <a:extLst>
              <a:ext uri="{FF2B5EF4-FFF2-40B4-BE49-F238E27FC236}">
                <a16:creationId xmlns:a16="http://schemas.microsoft.com/office/drawing/2014/main" id="{7B01CD59-2B7A-4EB2-A2AF-DC9EA3403848}"/>
              </a:ext>
            </a:extLst>
          </p:cNvPr>
          <p:cNvSpPr txBox="1">
            <a:spLocks noChangeArrowheads="1"/>
          </p:cNvSpPr>
          <p:nvPr/>
        </p:nvSpPr>
        <p:spPr bwMode="auto">
          <a:xfrm>
            <a:off x="5696535" y="3519489"/>
            <a:ext cx="638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3399"/>
                </a:solidFill>
                <a:effectLst/>
                <a:uLnTx/>
                <a:uFillTx/>
                <a:latin typeface="Calibri" pitchFamily="34" charset="0"/>
                <a:ea typeface="+mn-ea"/>
                <a:cs typeface="+mn-cs"/>
              </a:rPr>
              <a:t>Cl</a:t>
            </a:r>
          </a:p>
        </p:txBody>
      </p:sp>
      <p:sp>
        <p:nvSpPr>
          <p:cNvPr id="18" name="TextBox 3">
            <a:extLst>
              <a:ext uri="{FF2B5EF4-FFF2-40B4-BE49-F238E27FC236}">
                <a16:creationId xmlns:a16="http://schemas.microsoft.com/office/drawing/2014/main" id="{143FB46E-C530-4BE4-868A-9C93F5A4C0A7}"/>
              </a:ext>
            </a:extLst>
          </p:cNvPr>
          <p:cNvSpPr txBox="1">
            <a:spLocks noChangeArrowheads="1"/>
          </p:cNvSpPr>
          <p:nvPr/>
        </p:nvSpPr>
        <p:spPr bwMode="auto">
          <a:xfrm>
            <a:off x="6646261" y="2568576"/>
            <a:ext cx="2670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chemeClr val="tx1">
                    <a:lumMod val="95000"/>
                    <a:lumOff val="5000"/>
                  </a:schemeClr>
                </a:solidFill>
                <a:effectLst/>
                <a:uLnTx/>
                <a:uFillTx/>
                <a:latin typeface="Calibri" pitchFamily="34" charset="0"/>
                <a:ea typeface="+mn-ea"/>
                <a:cs typeface="+mn-cs"/>
              </a:rPr>
              <a:t>Cl</a:t>
            </a:r>
            <a:r>
              <a:rPr kumimoji="0" lang="en-US" altLang="en-US" sz="4400" b="0" i="0" u="none" strike="noStrike" kern="1200" cap="none" spc="0" normalizeH="0" baseline="0" noProof="0" dirty="0">
                <a:ln>
                  <a:noFill/>
                </a:ln>
                <a:solidFill>
                  <a:srgbClr val="FF0000"/>
                </a:solidFill>
                <a:effectLst/>
                <a:uLnTx/>
                <a:uFillTx/>
                <a:latin typeface="Calibri" pitchFamily="34" charset="0"/>
                <a:ea typeface="+mn-ea"/>
                <a:cs typeface="+mn-cs"/>
              </a:rPr>
              <a:t>  +  HCl</a:t>
            </a:r>
            <a:endParaRPr kumimoji="0" lang="en-US" altLang="en-US" sz="4400" b="0" i="0" u="none" strike="noStrike" kern="1200" cap="none" spc="0" normalizeH="0" baseline="-25000" noProof="0" dirty="0">
              <a:ln>
                <a:noFill/>
              </a:ln>
              <a:solidFill>
                <a:srgbClr val="9900CC"/>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3675132E-09BC-4A6C-9184-E2119F73EE6B}"/>
              </a:ext>
            </a:extLst>
          </p:cNvPr>
          <p:cNvSpPr txBox="1"/>
          <p:nvPr/>
        </p:nvSpPr>
        <p:spPr>
          <a:xfrm>
            <a:off x="4805518" y="2630378"/>
            <a:ext cx="709613" cy="646331"/>
          </a:xfrm>
          <a:prstGeom prst="rect">
            <a:avLst/>
          </a:prstGeom>
          <a:solidFill>
            <a:schemeClr val="bg1"/>
          </a:solidFill>
        </p:spPr>
        <p:txBody>
          <a:bodyPr wrap="square" rtlCol="0">
            <a:spAutoFit/>
          </a:bodyPr>
          <a:lstStyle/>
          <a:p>
            <a:pPr algn="r"/>
            <a:r>
              <a:rPr lang="en-US" sz="3600" dirty="0"/>
              <a:t>Cl</a:t>
            </a:r>
          </a:p>
        </p:txBody>
      </p:sp>
      <p:sp>
        <p:nvSpPr>
          <p:cNvPr id="5" name="TextBox 4">
            <a:extLst>
              <a:ext uri="{FF2B5EF4-FFF2-40B4-BE49-F238E27FC236}">
                <a16:creationId xmlns:a16="http://schemas.microsoft.com/office/drawing/2014/main" id="{7CC8D637-9A15-0F28-CC66-0536D6411522}"/>
              </a:ext>
            </a:extLst>
          </p:cNvPr>
          <p:cNvSpPr txBox="1">
            <a:spLocks noChangeArrowheads="1"/>
          </p:cNvSpPr>
          <p:nvPr/>
        </p:nvSpPr>
        <p:spPr bwMode="auto">
          <a:xfrm>
            <a:off x="0" y="0"/>
            <a:ext cx="9144000" cy="954107"/>
          </a:xfrm>
          <a:prstGeom prst="rect">
            <a:avLst/>
          </a:prstGeom>
          <a:solidFill>
            <a:srgbClr val="FFE6E5"/>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71d.  Multiple substitution reactions with</a:t>
            </a:r>
            <a:b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rPr>
              <a:t>        saturated </a:t>
            </a:r>
            <a:r>
              <a:rPr lang="en-US" altLang="en-US" sz="2800" b="1" dirty="0">
                <a:solidFill>
                  <a:schemeClr val="tx1">
                    <a:lumMod val="95000"/>
                    <a:lumOff val="5000"/>
                  </a:schemeClr>
                </a:solidFill>
                <a:latin typeface="Comic Sans MS" pitchFamily="66" charset="0"/>
              </a:rPr>
              <a:t>methane and chlorine.  </a:t>
            </a:r>
            <a:endParaRPr kumimoji="0" lang="en-US" altLang="en-US" sz="2800" b="1" i="0" u="sng" strike="noStrike" kern="1200" cap="none" spc="0" normalizeH="0" baseline="0" noProof="0" dirty="0">
              <a:ln>
                <a:noFill/>
              </a:ln>
              <a:solidFill>
                <a:schemeClr val="tx1">
                  <a:lumMod val="95000"/>
                  <a:lumOff val="5000"/>
                </a:scheme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920899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extBox 1"/>
          <p:cNvSpPr txBox="1">
            <a:spLocks noChangeArrowheads="1"/>
          </p:cNvSpPr>
          <p:nvPr/>
        </p:nvSpPr>
        <p:spPr bwMode="auto">
          <a:xfrm>
            <a:off x="0" y="-9427"/>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3600" dirty="0">
                <a:latin typeface="Times New Roman" panose="02020603050405020304" pitchFamily="18" charset="0"/>
                <a:cs typeface="Times New Roman" panose="02020603050405020304" pitchFamily="18" charset="0"/>
              </a:rPr>
              <a:t>72.  Halogens can be substituted into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       saturated hydrocarbons, alkanes.</a:t>
            </a:r>
            <a:br>
              <a:rPr lang="en-US" altLang="en-US" sz="3600" dirty="0">
                <a:latin typeface="Times New Roman" panose="02020603050405020304" pitchFamily="18" charset="0"/>
                <a:cs typeface="Times New Roman" panose="02020603050405020304" pitchFamily="18" charset="0"/>
              </a:rPr>
            </a:br>
            <a:endParaRPr lang="en-US" altLang="en-US" sz="3600" dirty="0">
              <a:latin typeface="Times New Roman" panose="02020603050405020304" pitchFamily="18" charset="0"/>
              <a:cs typeface="Times New Roman" panose="02020603050405020304" pitchFamily="18" charset="0"/>
            </a:endParaRPr>
          </a:p>
          <a:p>
            <a:pPr>
              <a:spcBef>
                <a:spcPct val="0"/>
              </a:spcBef>
              <a:buFontTx/>
              <a:buNone/>
            </a:pPr>
            <a:r>
              <a:rPr lang="en-US" altLang="en-US" sz="3600" dirty="0">
                <a:solidFill>
                  <a:srgbClr val="339933"/>
                </a:solidFill>
                <a:latin typeface="Times New Roman" panose="02020603050405020304" pitchFamily="18" charset="0"/>
                <a:cs typeface="Times New Roman" panose="02020603050405020304" pitchFamily="18" charset="0"/>
              </a:rPr>
              <a:t>73.  It happens ONE HALOGEN AT A TIME.</a:t>
            </a:r>
          </a:p>
          <a:p>
            <a:pPr>
              <a:spcBef>
                <a:spcPct val="0"/>
              </a:spcBef>
              <a:buFontTx/>
              <a:buNone/>
            </a:pP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extBox 1"/>
          <p:cNvSpPr txBox="1">
            <a:spLocks noChangeArrowheads="1"/>
          </p:cNvSpPr>
          <p:nvPr/>
        </p:nvSpPr>
        <p:spPr bwMode="auto">
          <a:xfrm>
            <a:off x="0" y="-9427"/>
            <a:ext cx="9144000" cy="683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None/>
            </a:pPr>
            <a:r>
              <a:rPr lang="en-US" sz="3600" dirty="0">
                <a:latin typeface="Times New Roman" panose="02020603050405020304" pitchFamily="18" charset="0"/>
                <a:cs typeface="Times New Roman" panose="02020603050405020304" pitchFamily="18" charset="0"/>
              </a:rPr>
              <a:t>74.  When you combine halogens with</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unsaturated hydrocarbons (alkenes/alkynes)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different reaction happens called an</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6000" u="sng" dirty="0">
                <a:latin typeface="Times New Roman" panose="02020603050405020304" pitchFamily="18" charset="0"/>
                <a:cs typeface="Times New Roman" panose="02020603050405020304" pitchFamily="18" charset="0"/>
              </a:rPr>
              <a:t>ADDITION REACTION</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a:buNone/>
            </a:pPr>
            <a:r>
              <a:rPr lang="en-US" dirty="0">
                <a:solidFill>
                  <a:srgbClr val="FF0000"/>
                </a:solidFill>
                <a:latin typeface="Times New Roman" panose="02020603050405020304" pitchFamily="18" charset="0"/>
                <a:cs typeface="Times New Roman" panose="02020603050405020304" pitchFamily="18" charset="0"/>
              </a:rPr>
              <a:t>That’s because when the double bond “opens up”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to a single bond, and it opens up 2 spots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for BOTH halogens to join the molecule, </a:t>
            </a: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3333FF"/>
                </a:solidFill>
                <a:latin typeface="Times New Roman" panose="02020603050405020304" pitchFamily="18" charset="0"/>
                <a:cs typeface="Times New Roman" panose="02020603050405020304" pitchFamily="18" charset="0"/>
              </a:rPr>
              <a:t>or, a triple bond opens up into a double bond, </a:t>
            </a:r>
            <a:br>
              <a:rPr lang="en-US" dirty="0">
                <a:solidFill>
                  <a:srgbClr val="3333FF"/>
                </a:solidFill>
                <a:latin typeface="Times New Roman" panose="02020603050405020304" pitchFamily="18" charset="0"/>
                <a:cs typeface="Times New Roman" panose="02020603050405020304" pitchFamily="18" charset="0"/>
              </a:rPr>
            </a:br>
            <a:r>
              <a:rPr lang="en-US" dirty="0">
                <a:solidFill>
                  <a:srgbClr val="3333FF"/>
                </a:solidFill>
                <a:latin typeface="Times New Roman" panose="02020603050405020304" pitchFamily="18" charset="0"/>
                <a:cs typeface="Times New Roman" panose="02020603050405020304" pitchFamily="18" charset="0"/>
              </a:rPr>
              <a:t>        and again, you ADD both halogens at once.    </a:t>
            </a:r>
          </a:p>
        </p:txBody>
      </p:sp>
    </p:spTree>
    <p:extLst>
      <p:ext uri="{BB962C8B-B14F-4D97-AF65-F5344CB8AC3E}">
        <p14:creationId xmlns:p14="http://schemas.microsoft.com/office/powerpoint/2010/main" val="99492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Box 1"/>
          <p:cNvSpPr txBox="1">
            <a:spLocks noChangeArrowheads="1"/>
          </p:cNvSpPr>
          <p:nvPr/>
        </p:nvSpPr>
        <p:spPr bwMode="auto">
          <a:xfrm>
            <a:off x="0" y="0"/>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75.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Ethene + Bromine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80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9030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Box 1"/>
          <p:cNvSpPr txBox="1">
            <a:spLocks noChangeArrowheads="1"/>
          </p:cNvSpPr>
          <p:nvPr/>
        </p:nvSpPr>
        <p:spPr bwMode="auto">
          <a:xfrm>
            <a:off x="0" y="0"/>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75.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Ethene + Bromine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8000" dirty="0">
              <a:solidFill>
                <a:srgbClr val="3333FF"/>
              </a:solidFill>
              <a:latin typeface="Times New Roman" panose="02020603050405020304" pitchFamily="18" charset="0"/>
              <a:cs typeface="Times New Roman" panose="02020603050405020304" pitchFamily="18" charset="0"/>
            </a:endParaRPr>
          </a:p>
        </p:txBody>
      </p:sp>
      <p:pic>
        <p:nvPicPr>
          <p:cNvPr id="12290" name="Picture 2">
            <a:extLst>
              <a:ext uri="{FF2B5EF4-FFF2-40B4-BE49-F238E27FC236}">
                <a16:creationId xmlns:a16="http://schemas.microsoft.com/office/drawing/2014/main" id="{A66B121A-76B3-E6A6-395D-5AD3C5F80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0"/>
            <a:ext cx="2185988"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A3887-3CA9-4564-AFF9-12169C0967D8}"/>
              </a:ext>
            </a:extLst>
          </p:cNvPr>
          <p:cNvSpPr txBox="1"/>
          <p:nvPr/>
        </p:nvSpPr>
        <p:spPr>
          <a:xfrm>
            <a:off x="2438400" y="3733800"/>
            <a:ext cx="23622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a:solidFill>
                  <a:srgbClr val="3333FF"/>
                </a:solidFill>
                <a:latin typeface="Times New Roman" panose="02020603050405020304" pitchFamily="18" charset="0"/>
                <a:cs typeface="Times New Roman" panose="02020603050405020304" pitchFamily="18" charset="0"/>
              </a:rPr>
              <a:t>Br</a:t>
            </a:r>
            <a:r>
              <a:rPr lang="en-US" sz="3600" baseline="-25000" dirty="0">
                <a:solidFill>
                  <a:srgbClr val="3333FF"/>
                </a:solidFill>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t>
            </a:r>
          </a:p>
        </p:txBody>
      </p:sp>
      <p:pic>
        <p:nvPicPr>
          <p:cNvPr id="12292" name="Picture 4" descr="Ethane Molecular Formula, Structure &amp; Uses | What is Ethane? - Video &amp;  Lesson Transcript | Study.com">
            <a:extLst>
              <a:ext uri="{FF2B5EF4-FFF2-40B4-BE49-F238E27FC236}">
                <a16:creationId xmlns:a16="http://schemas.microsoft.com/office/drawing/2014/main" id="{8118C9A1-ECC4-9620-1FBF-09EDE1F23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933700"/>
            <a:ext cx="302895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03EBB6-1B1A-FB82-62A5-DCC1F5250E06}"/>
              </a:ext>
            </a:extLst>
          </p:cNvPr>
          <p:cNvSpPr txBox="1"/>
          <p:nvPr/>
        </p:nvSpPr>
        <p:spPr>
          <a:xfrm>
            <a:off x="7696200" y="3753534"/>
            <a:ext cx="1143000" cy="646331"/>
          </a:xfrm>
          <a:prstGeom prst="rect">
            <a:avLst/>
          </a:prstGeom>
          <a:solidFill>
            <a:schemeClr val="bg1"/>
          </a:solidFill>
        </p:spPr>
        <p:txBody>
          <a:bodyPr wrap="square" rtlCol="0">
            <a:spAutoFit/>
          </a:bodyPr>
          <a:lstStyle/>
          <a:p>
            <a:r>
              <a:rPr lang="en-US" sz="3600" dirty="0">
                <a:solidFill>
                  <a:srgbClr val="3333FF"/>
                </a:solidFill>
                <a:latin typeface="Times New Roman" panose="02020603050405020304" pitchFamily="18" charset="0"/>
                <a:cs typeface="Times New Roman" panose="02020603050405020304" pitchFamily="18" charset="0"/>
              </a:rPr>
              <a:t>Br</a:t>
            </a:r>
          </a:p>
        </p:txBody>
      </p:sp>
      <p:sp>
        <p:nvSpPr>
          <p:cNvPr id="4" name="TextBox 3">
            <a:extLst>
              <a:ext uri="{FF2B5EF4-FFF2-40B4-BE49-F238E27FC236}">
                <a16:creationId xmlns:a16="http://schemas.microsoft.com/office/drawing/2014/main" id="{A48CDC67-9CC4-5BA9-DA90-338C2131E993}"/>
              </a:ext>
            </a:extLst>
          </p:cNvPr>
          <p:cNvSpPr txBox="1"/>
          <p:nvPr/>
        </p:nvSpPr>
        <p:spPr>
          <a:xfrm>
            <a:off x="4818668" y="3733799"/>
            <a:ext cx="768088" cy="646331"/>
          </a:xfrm>
          <a:prstGeom prst="rect">
            <a:avLst/>
          </a:prstGeom>
          <a:solidFill>
            <a:schemeClr val="bg1"/>
          </a:solidFill>
        </p:spPr>
        <p:txBody>
          <a:bodyPr wrap="square" rtlCol="0">
            <a:spAutoFit/>
          </a:bodyPr>
          <a:lstStyle/>
          <a:p>
            <a:pPr algn="r"/>
            <a:r>
              <a:rPr lang="en-US" sz="3600" dirty="0">
                <a:solidFill>
                  <a:srgbClr val="3333FF"/>
                </a:solidFill>
                <a:latin typeface="Times New Roman" panose="02020603050405020304" pitchFamily="18" charset="0"/>
                <a:cs typeface="Times New Roman" panose="02020603050405020304" pitchFamily="18" charset="0"/>
              </a:rPr>
              <a:t>Br</a:t>
            </a:r>
          </a:p>
        </p:txBody>
      </p:sp>
      <p:sp>
        <p:nvSpPr>
          <p:cNvPr id="5" name="TextBox 4">
            <a:extLst>
              <a:ext uri="{FF2B5EF4-FFF2-40B4-BE49-F238E27FC236}">
                <a16:creationId xmlns:a16="http://schemas.microsoft.com/office/drawing/2014/main" id="{83576CFE-DBC5-EB3D-9E98-4C7514C3D85D}"/>
              </a:ext>
            </a:extLst>
          </p:cNvPr>
          <p:cNvSpPr txBox="1"/>
          <p:nvPr/>
        </p:nvSpPr>
        <p:spPr>
          <a:xfrm>
            <a:off x="5410200" y="5498812"/>
            <a:ext cx="3636488" cy="584775"/>
          </a:xfrm>
          <a:prstGeom prst="rect">
            <a:avLst/>
          </a:prstGeom>
          <a:noFill/>
        </p:spPr>
        <p:txBody>
          <a:bodyPr wrap="square" rtlCol="0">
            <a:spAutoFit/>
          </a:bodyPr>
          <a:lstStyle/>
          <a:p>
            <a:r>
              <a:rPr lang="en-US" sz="3200" dirty="0">
                <a:solidFill>
                  <a:srgbClr val="3333FF"/>
                </a:solidFill>
                <a:latin typeface="Times New Roman" panose="02020603050405020304" pitchFamily="18" charset="0"/>
                <a:cs typeface="Times New Roman" panose="02020603050405020304" pitchFamily="18" charset="0"/>
              </a:rPr>
              <a:t>1,2 dibromoethane</a:t>
            </a:r>
          </a:p>
        </p:txBody>
      </p:sp>
    </p:spTree>
    <p:extLst>
      <p:ext uri="{BB962C8B-B14F-4D97-AF65-F5344CB8AC3E}">
        <p14:creationId xmlns:p14="http://schemas.microsoft.com/office/powerpoint/2010/main" val="211420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168FC62-931D-1778-ED80-B4BB6D61C112}"/>
              </a:ext>
            </a:extLst>
          </p:cNvPr>
          <p:cNvGraphicFramePr>
            <a:graphicFrameLocks noGrp="1"/>
          </p:cNvGraphicFramePr>
          <p:nvPr/>
        </p:nvGraphicFramePr>
        <p:xfrm>
          <a:off x="1" y="21996"/>
          <a:ext cx="9143999" cy="6836003"/>
        </p:xfrm>
        <a:graphic>
          <a:graphicData uri="http://schemas.openxmlformats.org/drawingml/2006/table">
            <a:tbl>
              <a:tblPr/>
              <a:tblGrid>
                <a:gridCol w="1692991">
                  <a:extLst>
                    <a:ext uri="{9D8B030D-6E8A-4147-A177-3AD203B41FA5}">
                      <a16:colId xmlns:a16="http://schemas.microsoft.com/office/drawing/2014/main" val="3565968957"/>
                    </a:ext>
                  </a:extLst>
                </a:gridCol>
                <a:gridCol w="5228785">
                  <a:extLst>
                    <a:ext uri="{9D8B030D-6E8A-4147-A177-3AD203B41FA5}">
                      <a16:colId xmlns:a16="http://schemas.microsoft.com/office/drawing/2014/main" val="3993319416"/>
                    </a:ext>
                  </a:extLst>
                </a:gridCol>
                <a:gridCol w="2222223">
                  <a:extLst>
                    <a:ext uri="{9D8B030D-6E8A-4147-A177-3AD203B41FA5}">
                      <a16:colId xmlns:a16="http://schemas.microsoft.com/office/drawing/2014/main" val="3626116887"/>
                    </a:ext>
                  </a:extLst>
                </a:gridCol>
              </a:tblGrid>
              <a:tr h="1698343">
                <a:tc gridSpan="2">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rPr>
                        <a:t>12.   </a:t>
                      </a:r>
                      <a:r>
                        <a:rPr lang="en-US" sz="2800" kern="1200" dirty="0">
                          <a:ln>
                            <a:noFill/>
                          </a:ln>
                          <a:solidFill>
                            <a:srgbClr val="000000"/>
                          </a:solidFill>
                          <a:effectLst/>
                          <a:latin typeface="Times New Roman" panose="02020603050405020304" pitchFamily="18" charset="0"/>
                        </a:rPr>
                        <a:t>The three “body types” or SERIES are</a:t>
                      </a:r>
                      <a:r>
                        <a:rPr lang="en-US" sz="2800" kern="1400" dirty="0">
                          <a:ln>
                            <a:noFill/>
                          </a:ln>
                          <a:solidFill>
                            <a:srgbClr val="000000"/>
                          </a:solidFill>
                          <a:effectLst/>
                          <a:latin typeface="Times New Roman" panose="02020603050405020304" pitchFamily="18" charset="0"/>
                        </a:rPr>
                        <a:t>  </a:t>
                      </a:r>
                      <a:endParaRPr lang="en-US" sz="2800" kern="1400" dirty="0">
                        <a:ln>
                          <a:noFill/>
                        </a:ln>
                        <a:solidFill>
                          <a:srgbClr val="000000"/>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Calibri" panose="020F0502020204030204" pitchFamily="34" charset="0"/>
                        </a:rPr>
                        <a:t>Example </a:t>
                      </a:r>
                      <a:br>
                        <a:rPr lang="en-US" sz="2000" kern="1400" dirty="0">
                          <a:ln>
                            <a:noFill/>
                          </a:ln>
                          <a:solidFill>
                            <a:srgbClr val="000000"/>
                          </a:solidFill>
                          <a:effectLst/>
                          <a:latin typeface="Calibri" panose="020F0502020204030204" pitchFamily="34" charset="0"/>
                        </a:rPr>
                      </a:br>
                      <a:r>
                        <a:rPr lang="en-US" sz="2000" kern="1400" dirty="0">
                          <a:ln>
                            <a:noFill/>
                          </a:ln>
                          <a:solidFill>
                            <a:srgbClr val="000000"/>
                          </a:solidFill>
                          <a:effectLst/>
                          <a:latin typeface="Calibri" panose="020F0502020204030204" pitchFamily="34" charset="0"/>
                        </a:rPr>
                        <a:t>carbon </a:t>
                      </a:r>
                      <a:br>
                        <a:rPr lang="en-US" sz="2000" kern="1400" dirty="0">
                          <a:ln>
                            <a:noFill/>
                          </a:ln>
                          <a:solidFill>
                            <a:srgbClr val="000000"/>
                          </a:solidFill>
                          <a:effectLst/>
                          <a:latin typeface="Calibri" panose="020F0502020204030204" pitchFamily="34" charset="0"/>
                        </a:rPr>
                      </a:br>
                      <a:r>
                        <a:rPr lang="en-US" sz="2000" kern="1400" dirty="0">
                          <a:ln>
                            <a:noFill/>
                          </a:ln>
                          <a:solidFill>
                            <a:srgbClr val="000000"/>
                          </a:solidFill>
                          <a:effectLst/>
                          <a:latin typeface="Calibri" panose="020F0502020204030204" pitchFamily="34" charset="0"/>
                        </a:rPr>
                        <a:t>bonding</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380"/>
                  </a:ext>
                </a:extLst>
              </a:tr>
              <a:tr h="1912470">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ALKANES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chemeClr val="tx1">
                              <a:lumMod val="95000"/>
                              <a:lumOff val="5000"/>
                            </a:schemeClr>
                          </a:solidFill>
                          <a:effectLst/>
                          <a:latin typeface="Times New Roman" panose="02020603050405020304" pitchFamily="18" charset="0"/>
                        </a:rPr>
                        <a:t>Which have</a:t>
                      </a:r>
                      <a:br>
                        <a:rPr lang="en-US" sz="2400" kern="1400" dirty="0">
                          <a:ln>
                            <a:noFill/>
                          </a:ln>
                          <a:solidFill>
                            <a:schemeClr val="tx1">
                              <a:lumMod val="95000"/>
                              <a:lumOff val="5000"/>
                            </a:schemeClr>
                          </a:solidFill>
                          <a:effectLst/>
                          <a:latin typeface="Times New Roman" panose="02020603050405020304" pitchFamily="18" charset="0"/>
                        </a:rPr>
                      </a:br>
                      <a:r>
                        <a:rPr lang="en-US" sz="2400" kern="1400" dirty="0">
                          <a:ln>
                            <a:noFill/>
                          </a:ln>
                          <a:solidFill>
                            <a:schemeClr val="tx1">
                              <a:lumMod val="95000"/>
                              <a:lumOff val="5000"/>
                            </a:schemeClr>
                          </a:solidFill>
                          <a:effectLst/>
                          <a:latin typeface="Times New Roman" panose="02020603050405020304" pitchFamily="18" charset="0"/>
                        </a:rPr>
                        <a:t> </a:t>
                      </a: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ONLY single bonds carbon to carbon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tc>
                  <a:txBody>
                    <a:bodyPr/>
                    <a:lstStyle/>
                    <a:p>
                      <a:pPr marR="0" indent="0" algn="ctr" rtl="0">
                        <a:lnSpc>
                          <a:spcPct val="119000"/>
                        </a:lnSpc>
                        <a:spcBef>
                          <a:spcPts val="0"/>
                        </a:spcBef>
                        <a:spcAft>
                          <a:spcPts val="600"/>
                        </a:spcAft>
                      </a:pPr>
                      <a:r>
                        <a:rPr lang="en-US" sz="4400" dirty="0">
                          <a:latin typeface="Times New Roman" panose="02020603050405020304" pitchFamily="18" charset="0"/>
                          <a:cs typeface="Times New Roman" panose="02020603050405020304" pitchFamily="18" charset="0"/>
                        </a:rPr>
                        <a:t>C – C </a:t>
                      </a:r>
                      <a:r>
                        <a:rPr lang="en-US" sz="4400" kern="1400" dirty="0">
                          <a:ln>
                            <a:noFill/>
                          </a:ln>
                          <a:solidFill>
                            <a:schemeClr val="tx1">
                              <a:lumMod val="95000"/>
                              <a:lumOff val="5000"/>
                            </a:schemeClr>
                          </a:solidFill>
                          <a:effectLst/>
                          <a:latin typeface="Times New Roman" panose="02020603050405020304" pitchFamily="18" charset="0"/>
                        </a:rPr>
                        <a:t> </a:t>
                      </a: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1"/>
                    </a:solidFill>
                  </a:tcPr>
                </a:tc>
                <a:extLst>
                  <a:ext uri="{0D108BD9-81ED-4DB2-BD59-A6C34878D82A}">
                    <a16:rowId xmlns:a16="http://schemas.microsoft.com/office/drawing/2014/main" val="120891390"/>
                  </a:ext>
                </a:extLst>
              </a:tr>
              <a:tr h="1612595">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ALKENES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tx1">
                              <a:lumMod val="95000"/>
                              <a:lumOff val="5000"/>
                            </a:schemeClr>
                          </a:solidFill>
                          <a:effectLst/>
                          <a:latin typeface="Times New Roman" panose="02020603050405020304" pitchFamily="18" charset="0"/>
                        </a:rPr>
                        <a:t>Which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have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a double bonded carbon to carbon </a:t>
                      </a:r>
                      <a:endParaRPr lang="en-US" sz="2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400" dirty="0">
                          <a:solidFill>
                            <a:srgbClr val="FF0000"/>
                          </a:solidFill>
                          <a:latin typeface="Times New Roman" panose="02020603050405020304" pitchFamily="18" charset="0"/>
                          <a:cs typeface="Times New Roman" panose="02020603050405020304" pitchFamily="18" charset="0"/>
                        </a:rPr>
                        <a:t>C = C </a:t>
                      </a:r>
                      <a:r>
                        <a:rPr lang="en-US" sz="4400" kern="1400" dirty="0">
                          <a:ln>
                            <a:noFill/>
                          </a:ln>
                          <a:solidFill>
                            <a:schemeClr val="tx1">
                              <a:lumMod val="95000"/>
                              <a:lumOff val="5000"/>
                            </a:schemeClr>
                          </a:solidFill>
                          <a:effectLst/>
                          <a:latin typeface="Times New Roman" panose="02020603050405020304" pitchFamily="18" charset="0"/>
                        </a:rPr>
                        <a:t> </a:t>
                      </a: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887080"/>
                  </a:ext>
                </a:extLst>
              </a:tr>
              <a:tr h="1612595">
                <a:tc>
                  <a:txBody>
                    <a:bodyPr/>
                    <a:lstStyle/>
                    <a:p>
                      <a:pPr marR="0" indent="0" algn="ctr" rtl="0">
                        <a:lnSpc>
                          <a:spcPct val="119000"/>
                        </a:lnSpc>
                        <a:spcBef>
                          <a:spcPts val="0"/>
                        </a:spcBef>
                        <a:spcAft>
                          <a:spcPts val="600"/>
                        </a:spcAft>
                      </a:pPr>
                      <a:r>
                        <a:rPr lang="en-US" sz="2400" b="1" kern="1400" dirty="0">
                          <a:ln>
                            <a:noFill/>
                          </a:ln>
                          <a:solidFill>
                            <a:schemeClr val="tx1">
                              <a:lumMod val="95000"/>
                              <a:lumOff val="5000"/>
                            </a:schemeClr>
                          </a:solidFill>
                          <a:effectLst/>
                          <a:latin typeface="Times New Roman" panose="02020603050405020304" pitchFamily="18" charset="0"/>
                        </a:rPr>
                        <a:t>ALKYNES</a:t>
                      </a:r>
                      <a:endParaRPr lang="en-US" sz="2400" b="1"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chemeClr val="tx1">
                              <a:lumMod val="95000"/>
                              <a:lumOff val="5000"/>
                            </a:schemeClr>
                          </a:solidFill>
                          <a:effectLst/>
                          <a:latin typeface="Times New Roman" panose="02020603050405020304" pitchFamily="18" charset="0"/>
                        </a:rPr>
                        <a:t>Which have</a:t>
                      </a:r>
                      <a:br>
                        <a:rPr lang="en-US" sz="2400" kern="1400" dirty="0">
                          <a:ln>
                            <a:noFill/>
                          </a:ln>
                          <a:solidFill>
                            <a:schemeClr val="tx1">
                              <a:lumMod val="95000"/>
                              <a:lumOff val="5000"/>
                            </a:schemeClr>
                          </a:solidFill>
                          <a:effectLst/>
                          <a:latin typeface="Times New Roman" panose="02020603050405020304" pitchFamily="18" charset="0"/>
                        </a:rPr>
                      </a:b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a triple bonded carbon to carbon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tc>
                  <a:txBody>
                    <a:bodyPr/>
                    <a:lstStyle/>
                    <a:p>
                      <a:pPr marR="0" indent="0" algn="ctr" rtl="0">
                        <a:lnSpc>
                          <a:spcPct val="119000"/>
                        </a:lnSpc>
                        <a:spcBef>
                          <a:spcPts val="0"/>
                        </a:spcBef>
                        <a:spcAft>
                          <a:spcPts val="600"/>
                        </a:spcAft>
                      </a:pPr>
                      <a:r>
                        <a:rPr lang="en-US" sz="4400" dirty="0">
                          <a:solidFill>
                            <a:srgbClr val="3333FF"/>
                          </a:solidFill>
                          <a:latin typeface="Times New Roman" panose="02020603050405020304" pitchFamily="18" charset="0"/>
                          <a:cs typeface="Times New Roman" panose="02020603050405020304" pitchFamily="18" charset="0"/>
                        </a:rPr>
                        <a:t>C ≡ C</a:t>
                      </a:r>
                      <a:endParaRPr lang="en-US" sz="44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E6E5"/>
                    </a:solidFill>
                  </a:tcPr>
                </a:tc>
                <a:extLst>
                  <a:ext uri="{0D108BD9-81ED-4DB2-BD59-A6C34878D82A}">
                    <a16:rowId xmlns:a16="http://schemas.microsoft.com/office/drawing/2014/main" val="4254669488"/>
                  </a:ext>
                </a:extLst>
              </a:tr>
            </a:tbl>
          </a:graphicData>
        </a:graphic>
      </p:graphicFrame>
      <p:sp>
        <p:nvSpPr>
          <p:cNvPr id="8" name="Control 3">
            <a:extLst>
              <a:ext uri="{FF2B5EF4-FFF2-40B4-BE49-F238E27FC236}">
                <a16:creationId xmlns:a16="http://schemas.microsoft.com/office/drawing/2014/main" id="{EB1F3A01-2FD9-B9B0-F82A-07E73B20CE0A}"/>
              </a:ext>
            </a:extLst>
          </p:cNvPr>
          <p:cNvSpPr>
            <a:spLocks noChangeArrowheads="1" noChangeShapeType="1"/>
          </p:cNvSpPr>
          <p:nvPr/>
        </p:nvSpPr>
        <p:spPr bwMode="auto">
          <a:xfrm>
            <a:off x="1606550" y="10999788"/>
            <a:ext cx="6853238" cy="16430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0148122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Box 1"/>
          <p:cNvSpPr txBox="1">
            <a:spLocks noChangeArrowheads="1"/>
          </p:cNvSpPr>
          <p:nvPr/>
        </p:nvSpPr>
        <p:spPr bwMode="auto">
          <a:xfrm>
            <a:off x="-3142" y="12569"/>
            <a:ext cx="8991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76.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2-pentene + fluorine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80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7087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Box 1"/>
          <p:cNvSpPr txBox="1">
            <a:spLocks noChangeArrowheads="1"/>
          </p:cNvSpPr>
          <p:nvPr/>
        </p:nvSpPr>
        <p:spPr bwMode="auto">
          <a:xfrm>
            <a:off x="-3142" y="12569"/>
            <a:ext cx="8991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76.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2-pentene + fluorine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8000" dirty="0">
              <a:solidFill>
                <a:srgbClr val="3333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DC051CF-9E13-EA9C-7CCF-DE3D653CB254}"/>
              </a:ext>
            </a:extLst>
          </p:cNvPr>
          <p:cNvSpPr txBox="1"/>
          <p:nvPr/>
        </p:nvSpPr>
        <p:spPr>
          <a:xfrm>
            <a:off x="3962400" y="3433713"/>
            <a:ext cx="23622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a:solidFill>
                  <a:srgbClr val="339933"/>
                </a:solidFill>
                <a:latin typeface="Times New Roman" panose="02020603050405020304" pitchFamily="18" charset="0"/>
                <a:cs typeface="Times New Roman" panose="02020603050405020304" pitchFamily="18" charset="0"/>
              </a:rPr>
              <a:t>F</a:t>
            </a:r>
            <a:r>
              <a:rPr lang="en-US" sz="3600" baseline="-25000" dirty="0">
                <a:solidFill>
                  <a:srgbClr val="339933"/>
                </a:solidFill>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t>
            </a:r>
          </a:p>
        </p:txBody>
      </p:sp>
      <p:pic>
        <p:nvPicPr>
          <p:cNvPr id="15364" name="Picture 4" descr="What is the bond line notation for pentane? + Example">
            <a:extLst>
              <a:ext uri="{FF2B5EF4-FFF2-40B4-BE49-F238E27FC236}">
                <a16:creationId xmlns:a16="http://schemas.microsoft.com/office/drawing/2014/main" id="{6E3DE2C7-C429-FA97-4AD6-ADC0823AD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2" y="3105150"/>
            <a:ext cx="3467100" cy="13144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A1DB054-E718-11FE-CC34-ED9E9EDF20B0}"/>
              </a:ext>
            </a:extLst>
          </p:cNvPr>
          <p:cNvGrpSpPr/>
          <p:nvPr/>
        </p:nvGrpSpPr>
        <p:grpSpPr>
          <a:xfrm>
            <a:off x="152400" y="3200400"/>
            <a:ext cx="3467100" cy="1676400"/>
            <a:chOff x="152400" y="3200400"/>
            <a:chExt cx="3467100" cy="1676400"/>
          </a:xfrm>
        </p:grpSpPr>
        <p:pic>
          <p:nvPicPr>
            <p:cNvPr id="15366" name="Picture 6" descr="What is the bond line notation for pentane? + Example">
              <a:extLst>
                <a:ext uri="{FF2B5EF4-FFF2-40B4-BE49-F238E27FC236}">
                  <a16:creationId xmlns:a16="http://schemas.microsoft.com/office/drawing/2014/main" id="{F0BA1A77-39B9-7A65-0338-303BBF3AC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3467100" cy="131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7F4898-9453-2AA1-4CFD-690FC28B1F4F}"/>
                </a:ext>
              </a:extLst>
            </p:cNvPr>
            <p:cNvSpPr txBox="1"/>
            <p:nvPr/>
          </p:nvSpPr>
          <p:spPr>
            <a:xfrm>
              <a:off x="1219200" y="3962400"/>
              <a:ext cx="914400" cy="914400"/>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13545EF5-CB26-EFFB-D4F7-A988583D296F}"/>
                </a:ext>
              </a:extLst>
            </p:cNvPr>
            <p:cNvSpPr/>
            <p:nvPr/>
          </p:nvSpPr>
          <p:spPr>
            <a:xfrm>
              <a:off x="1447800" y="3807783"/>
              <a:ext cx="304800" cy="119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49805F-EA74-286C-970B-FC6DC9989872}"/>
                </a:ext>
              </a:extLst>
            </p:cNvPr>
            <p:cNvSpPr/>
            <p:nvPr/>
          </p:nvSpPr>
          <p:spPr>
            <a:xfrm rot="16020135">
              <a:off x="1568880" y="3807781"/>
              <a:ext cx="304800" cy="119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5A311C5-3290-61D3-B4E9-A68A606CF1DB}"/>
                </a:ext>
              </a:extLst>
            </p:cNvPr>
            <p:cNvCxnSpPr>
              <a:cxnSpLocks/>
            </p:cNvCxnSpPr>
            <p:nvPr/>
          </p:nvCxnSpPr>
          <p:spPr>
            <a:xfrm>
              <a:off x="1483995" y="3807783"/>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A36E1DD-5FE6-9512-C92C-2AFB17480D75}"/>
                </a:ext>
              </a:extLst>
            </p:cNvPr>
            <p:cNvCxnSpPr>
              <a:cxnSpLocks/>
            </p:cNvCxnSpPr>
            <p:nvPr/>
          </p:nvCxnSpPr>
          <p:spPr>
            <a:xfrm flipV="1">
              <a:off x="1483995" y="3864301"/>
              <a:ext cx="304800" cy="3"/>
            </a:xfrm>
            <a:prstGeom prst="line">
              <a:avLst/>
            </a:prstGeom>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16AFB5A6-75DF-4ACB-7C03-02C24E390D97}"/>
              </a:ext>
            </a:extLst>
          </p:cNvPr>
          <p:cNvSpPr txBox="1"/>
          <p:nvPr/>
        </p:nvSpPr>
        <p:spPr>
          <a:xfrm>
            <a:off x="6553200" y="4188767"/>
            <a:ext cx="914400" cy="461665"/>
          </a:xfrm>
          <a:prstGeom prst="rect">
            <a:avLst/>
          </a:prstGeom>
          <a:solidFill>
            <a:schemeClr val="bg1"/>
          </a:solidFill>
        </p:spPr>
        <p:txBody>
          <a:bodyPr wrap="square" rtlCol="0">
            <a:spAutoFit/>
          </a:bodyPr>
          <a:lstStyle/>
          <a:p>
            <a:r>
              <a:rPr lang="en-US" sz="2400" dirty="0">
                <a:solidFill>
                  <a:srgbClr val="339933"/>
                </a:solidFill>
                <a:latin typeface="Times New Roman" panose="02020603050405020304" pitchFamily="18" charset="0"/>
                <a:cs typeface="Times New Roman" panose="02020603050405020304" pitchFamily="18" charset="0"/>
              </a:rPr>
              <a:t>F     </a:t>
            </a:r>
            <a:r>
              <a:rPr lang="en-US" sz="2400" dirty="0" err="1">
                <a:solidFill>
                  <a:srgbClr val="339933"/>
                </a:solidFill>
                <a:latin typeface="Times New Roman" panose="02020603050405020304" pitchFamily="18" charset="0"/>
                <a:cs typeface="Times New Roman" panose="02020603050405020304" pitchFamily="18" charset="0"/>
              </a:rPr>
              <a:t>F</a:t>
            </a:r>
            <a:endParaRPr lang="en-US" sz="2400" dirty="0">
              <a:solidFill>
                <a:srgbClr val="339933"/>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61EA688-B07E-74A8-73B8-0ADC899EDAE7}"/>
              </a:ext>
            </a:extLst>
          </p:cNvPr>
          <p:cNvSpPr txBox="1"/>
          <p:nvPr/>
        </p:nvSpPr>
        <p:spPr>
          <a:xfrm>
            <a:off x="5468332" y="4761995"/>
            <a:ext cx="3578258" cy="584775"/>
          </a:xfrm>
          <a:prstGeom prst="rect">
            <a:avLst/>
          </a:prstGeom>
          <a:noFill/>
        </p:spPr>
        <p:txBody>
          <a:bodyPr wrap="square" rtlCol="0">
            <a:spAutoFit/>
          </a:bodyPr>
          <a:lstStyle/>
          <a:p>
            <a:r>
              <a:rPr lang="en-US" sz="3200" dirty="0">
                <a:solidFill>
                  <a:srgbClr val="339933"/>
                </a:solidFill>
                <a:latin typeface="Times New Roman" panose="02020603050405020304" pitchFamily="18" charset="0"/>
                <a:cs typeface="Times New Roman" panose="02020603050405020304" pitchFamily="18" charset="0"/>
              </a:rPr>
              <a:t>2,3 difluoro pentane</a:t>
            </a:r>
          </a:p>
        </p:txBody>
      </p:sp>
    </p:spTree>
    <p:extLst>
      <p:ext uri="{BB962C8B-B14F-4D97-AF65-F5344CB8AC3E}">
        <p14:creationId xmlns:p14="http://schemas.microsoft.com/office/powerpoint/2010/main" val="26294895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Box 1"/>
          <p:cNvSpPr txBox="1">
            <a:spLocks noChangeArrowheads="1"/>
          </p:cNvSpPr>
          <p:nvPr/>
        </p:nvSpPr>
        <p:spPr bwMode="auto">
          <a:xfrm>
            <a:off x="0" y="0"/>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77.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Ethyne + chlorine →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4400" dirty="0">
              <a:solidFill>
                <a:srgbClr val="3333FF"/>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6600" dirty="0">
              <a:solidFill>
                <a:srgbClr val="FF0000"/>
              </a:solidFill>
              <a:latin typeface="Arial" pitchFamily="34" charset="0"/>
            </a:endParaRPr>
          </a:p>
          <a:p>
            <a:pPr>
              <a:spcBef>
                <a:spcPct val="0"/>
              </a:spcBef>
              <a:buFontTx/>
              <a:buNone/>
            </a:pPr>
            <a:endParaRPr lang="en-US" altLang="en-US" sz="5400" dirty="0">
              <a:solidFill>
                <a:prstClr val="black"/>
              </a:solidFill>
              <a:latin typeface="Arial" pitchFamily="34" charset="0"/>
            </a:endParaRPr>
          </a:p>
        </p:txBody>
      </p:sp>
    </p:spTree>
    <p:extLst>
      <p:ext uri="{BB962C8B-B14F-4D97-AF65-F5344CB8AC3E}">
        <p14:creationId xmlns:p14="http://schemas.microsoft.com/office/powerpoint/2010/main" val="2582122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Box 1"/>
          <p:cNvSpPr txBox="1">
            <a:spLocks noChangeArrowheads="1"/>
          </p:cNvSpPr>
          <p:nvPr/>
        </p:nvSpPr>
        <p:spPr bwMode="auto">
          <a:xfrm>
            <a:off x="0" y="0"/>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77.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itchFamily="18" charset="0"/>
                <a:cs typeface="Times New Roman" pitchFamily="18" charset="0"/>
              </a:rPr>
              <a:t>Ethyne + chlorine →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4400" dirty="0">
              <a:solidFill>
                <a:srgbClr val="3333FF"/>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6600" dirty="0">
              <a:solidFill>
                <a:srgbClr val="FF0000"/>
              </a:solidFill>
              <a:latin typeface="Arial" pitchFamily="34" charset="0"/>
            </a:endParaRPr>
          </a:p>
          <a:p>
            <a:pPr>
              <a:spcBef>
                <a:spcPct val="0"/>
              </a:spcBef>
              <a:buFontTx/>
              <a:buNone/>
            </a:pPr>
            <a:endParaRPr lang="en-US" altLang="en-US" sz="5400" dirty="0">
              <a:solidFill>
                <a:prstClr val="black"/>
              </a:solidFill>
              <a:latin typeface="Arial" pitchFamily="34" charset="0"/>
            </a:endParaRPr>
          </a:p>
        </p:txBody>
      </p:sp>
      <p:pic>
        <p:nvPicPr>
          <p:cNvPr id="16386" name="Picture 2">
            <a:extLst>
              <a:ext uri="{FF2B5EF4-FFF2-40B4-BE49-F238E27FC236}">
                <a16:creationId xmlns:a16="http://schemas.microsoft.com/office/drawing/2014/main" id="{DEE2059A-B8A2-6EC5-876B-4A997A168A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18371"/>
            <a:ext cx="3867489" cy="836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E0B530-9317-2F4F-CDD8-A5AB65057AC5}"/>
              </a:ext>
            </a:extLst>
          </p:cNvPr>
          <p:cNvSpPr txBox="1"/>
          <p:nvPr/>
        </p:nvSpPr>
        <p:spPr>
          <a:xfrm>
            <a:off x="3962400" y="3433713"/>
            <a:ext cx="2362200" cy="70788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Cl</a:t>
            </a:r>
            <a:r>
              <a:rPr lang="en-US" sz="4000" baseline="-25000" dirty="0">
                <a:solidFill>
                  <a:srgbClr val="FF0000"/>
                </a:solidFill>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a:t>
            </a:r>
          </a:p>
        </p:txBody>
      </p:sp>
      <p:pic>
        <p:nvPicPr>
          <p:cNvPr id="16388" name="Picture 4" descr="ethene - Wiktionary">
            <a:extLst>
              <a:ext uri="{FF2B5EF4-FFF2-40B4-BE49-F238E27FC236}">
                <a16:creationId xmlns:a16="http://schemas.microsoft.com/office/drawing/2014/main" id="{39A92F6E-01B7-508B-8C51-A052073DE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590800"/>
            <a:ext cx="2895106" cy="2703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B6F2F-81D8-E95B-CCC2-537DBD892262}"/>
              </a:ext>
            </a:extLst>
          </p:cNvPr>
          <p:cNvSpPr txBox="1"/>
          <p:nvPr/>
        </p:nvSpPr>
        <p:spPr>
          <a:xfrm>
            <a:off x="5943600" y="4599791"/>
            <a:ext cx="990600" cy="769441"/>
          </a:xfrm>
          <a:prstGeom prst="rect">
            <a:avLst/>
          </a:prstGeom>
          <a:solidFill>
            <a:schemeClr val="bg1"/>
          </a:solid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Cl</a:t>
            </a:r>
          </a:p>
        </p:txBody>
      </p:sp>
      <p:sp>
        <p:nvSpPr>
          <p:cNvPr id="4" name="TextBox 3">
            <a:extLst>
              <a:ext uri="{FF2B5EF4-FFF2-40B4-BE49-F238E27FC236}">
                <a16:creationId xmlns:a16="http://schemas.microsoft.com/office/drawing/2014/main" id="{94DF221F-3DC9-736F-8631-6681819F2366}"/>
              </a:ext>
            </a:extLst>
          </p:cNvPr>
          <p:cNvSpPr txBox="1"/>
          <p:nvPr/>
        </p:nvSpPr>
        <p:spPr>
          <a:xfrm>
            <a:off x="8000753" y="4619430"/>
            <a:ext cx="990600" cy="769441"/>
          </a:xfrm>
          <a:prstGeom prst="rect">
            <a:avLst/>
          </a:prstGeom>
          <a:solidFill>
            <a:schemeClr val="bg1"/>
          </a:solid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Cl</a:t>
            </a:r>
          </a:p>
        </p:txBody>
      </p:sp>
      <p:sp>
        <p:nvSpPr>
          <p:cNvPr id="5" name="TextBox 4">
            <a:extLst>
              <a:ext uri="{FF2B5EF4-FFF2-40B4-BE49-F238E27FC236}">
                <a16:creationId xmlns:a16="http://schemas.microsoft.com/office/drawing/2014/main" id="{1459945A-C5BA-0962-843D-ED1B830A3079}"/>
              </a:ext>
            </a:extLst>
          </p:cNvPr>
          <p:cNvSpPr txBox="1"/>
          <p:nvPr/>
        </p:nvSpPr>
        <p:spPr>
          <a:xfrm>
            <a:off x="5794342" y="5560929"/>
            <a:ext cx="335280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1,2 </a:t>
            </a:r>
            <a:r>
              <a:rPr lang="en-US" sz="3200" dirty="0" err="1">
                <a:solidFill>
                  <a:srgbClr val="FF0000"/>
                </a:solidFill>
                <a:latin typeface="Times New Roman" panose="02020603050405020304" pitchFamily="18" charset="0"/>
                <a:cs typeface="Times New Roman" panose="02020603050405020304" pitchFamily="18" charset="0"/>
              </a:rPr>
              <a:t>dichloro</a:t>
            </a:r>
            <a:r>
              <a:rPr lang="en-US" sz="3200" dirty="0">
                <a:solidFill>
                  <a:srgbClr val="FF0000"/>
                </a:solidFill>
                <a:latin typeface="Times New Roman" panose="02020603050405020304" pitchFamily="18" charset="0"/>
                <a:cs typeface="Times New Roman" panose="02020603050405020304" pitchFamily="18" charset="0"/>
              </a:rPr>
              <a:t> ethene</a:t>
            </a:r>
          </a:p>
        </p:txBody>
      </p:sp>
    </p:spTree>
    <p:extLst>
      <p:ext uri="{BB962C8B-B14F-4D97-AF65-F5344CB8AC3E}">
        <p14:creationId xmlns:p14="http://schemas.microsoft.com/office/powerpoint/2010/main" val="457903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Box 1"/>
          <p:cNvSpPr txBox="1">
            <a:spLocks noChangeArrowheads="1"/>
          </p:cNvSpPr>
          <p:nvPr/>
        </p:nvSpPr>
        <p:spPr bwMode="auto">
          <a:xfrm>
            <a:off x="10212" y="0"/>
            <a:ext cx="9144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78.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anose="02020603050405020304" pitchFamily="18" charset="0"/>
                <a:cs typeface="Times New Roman" panose="02020603050405020304" pitchFamily="18" charset="0"/>
              </a:rPr>
              <a:t>1-pentyne + iodine </a:t>
            </a:r>
            <a:r>
              <a:rPr lang="en-US" altLang="en-US" dirty="0">
                <a:solidFill>
                  <a:prstClr val="black"/>
                </a:solidFill>
                <a:latin typeface="Times New Roman" panose="02020603050405020304" pitchFamily="18" charset="0"/>
                <a:cs typeface="Times New Roman" pitchFamily="18" charset="0"/>
              </a:rPr>
              <a:t>→</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4400" dirty="0">
              <a:solidFill>
                <a:srgbClr val="3333FF"/>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5400" dirty="0">
              <a:solidFill>
                <a:srgbClr val="FF0000"/>
              </a:solidFill>
              <a:latin typeface="Arial" pitchFamily="34" charset="0"/>
            </a:endParaRPr>
          </a:p>
          <a:p>
            <a:pPr>
              <a:spcBef>
                <a:spcPct val="0"/>
              </a:spcBef>
              <a:buFontTx/>
              <a:buNone/>
            </a:pPr>
            <a:endParaRPr lang="en-US" altLang="en-US" sz="5400" dirty="0">
              <a:solidFill>
                <a:prstClr val="black"/>
              </a:solidFill>
              <a:latin typeface="Arial" pitchFamily="34" charset="0"/>
            </a:endParaRPr>
          </a:p>
        </p:txBody>
      </p:sp>
    </p:spTree>
    <p:extLst>
      <p:ext uri="{BB962C8B-B14F-4D97-AF65-F5344CB8AC3E}">
        <p14:creationId xmlns:p14="http://schemas.microsoft.com/office/powerpoint/2010/main" val="13223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Box 1"/>
          <p:cNvSpPr txBox="1">
            <a:spLocks noChangeArrowheads="1"/>
          </p:cNvSpPr>
          <p:nvPr/>
        </p:nvSpPr>
        <p:spPr bwMode="auto">
          <a:xfrm>
            <a:off x="10212" y="0"/>
            <a:ext cx="91337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5400" dirty="0">
                <a:solidFill>
                  <a:srgbClr val="3333FF"/>
                </a:solidFill>
                <a:latin typeface="Times New Roman" panose="02020603050405020304" pitchFamily="18" charset="0"/>
                <a:cs typeface="Times New Roman" panose="02020603050405020304" pitchFamily="18" charset="0"/>
              </a:rPr>
              <a:t>78.  Addition reactions…</a:t>
            </a:r>
            <a:br>
              <a:rPr lang="en-US" altLang="en-US" sz="5400" dirty="0">
                <a:solidFill>
                  <a:srgbClr val="3333FF"/>
                </a:solidFill>
                <a:latin typeface="Times New Roman" panose="02020603050405020304" pitchFamily="18" charset="0"/>
                <a:cs typeface="Times New Roman" panose="02020603050405020304" pitchFamily="18" charset="0"/>
              </a:rPr>
            </a:br>
            <a:r>
              <a:rPr lang="en-US" altLang="en-US" sz="5400" dirty="0">
                <a:solidFill>
                  <a:srgbClr val="3333FF"/>
                </a:solidFill>
                <a:latin typeface="Times New Roman" panose="02020603050405020304" pitchFamily="18" charset="0"/>
                <a:cs typeface="Times New Roman" panose="02020603050405020304" pitchFamily="18" charset="0"/>
              </a:rPr>
              <a:t>       </a:t>
            </a:r>
            <a:r>
              <a:rPr lang="en-US" altLang="en-US" sz="5400" dirty="0">
                <a:solidFill>
                  <a:prstClr val="black"/>
                </a:solidFill>
                <a:latin typeface="Times New Roman" panose="02020603050405020304" pitchFamily="18" charset="0"/>
                <a:cs typeface="Times New Roman" panose="02020603050405020304" pitchFamily="18" charset="0"/>
              </a:rPr>
              <a:t>1-pentyne + iodine </a:t>
            </a:r>
            <a:r>
              <a:rPr lang="en-US" altLang="en-US" dirty="0">
                <a:solidFill>
                  <a:prstClr val="black"/>
                </a:solidFill>
                <a:latin typeface="Times New Roman" panose="02020603050405020304" pitchFamily="18" charset="0"/>
                <a:cs typeface="Times New Roman" pitchFamily="18" charset="0"/>
              </a:rPr>
              <a:t>→</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(unsaturated hydrocarbon + halogen…)</a:t>
            </a:r>
            <a:endParaRPr lang="en-US" altLang="en-US" sz="4400" dirty="0">
              <a:solidFill>
                <a:srgbClr val="3333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2CAD9CE-3266-2593-D74E-456F5D4AF908}"/>
              </a:ext>
            </a:extLst>
          </p:cNvPr>
          <p:cNvSpPr/>
          <p:nvPr/>
        </p:nvSpPr>
        <p:spPr>
          <a:xfrm>
            <a:off x="3352800" y="2667000"/>
            <a:ext cx="762001"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board with writing on it&#10;&#10;Description automatically generated with medium confidence">
            <a:extLst>
              <a:ext uri="{FF2B5EF4-FFF2-40B4-BE49-F238E27FC236}">
                <a16:creationId xmlns:a16="http://schemas.microsoft.com/office/drawing/2014/main" id="{4181F4C8-20CF-EED7-6052-828AF2372F6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0962" t="8836" r="26815" b="37831"/>
          <a:stretch/>
        </p:blipFill>
        <p:spPr>
          <a:xfrm>
            <a:off x="0" y="2694213"/>
            <a:ext cx="6477000" cy="4163787"/>
          </a:xfrm>
          <a:prstGeom prst="rect">
            <a:avLst/>
          </a:prstGeom>
        </p:spPr>
      </p:pic>
      <p:sp>
        <p:nvSpPr>
          <p:cNvPr id="7" name="TextBox 6">
            <a:extLst>
              <a:ext uri="{FF2B5EF4-FFF2-40B4-BE49-F238E27FC236}">
                <a16:creationId xmlns:a16="http://schemas.microsoft.com/office/drawing/2014/main" id="{57747444-1A31-3FA0-D411-E379FD5523F8}"/>
              </a:ext>
            </a:extLst>
          </p:cNvPr>
          <p:cNvSpPr txBox="1"/>
          <p:nvPr/>
        </p:nvSpPr>
        <p:spPr>
          <a:xfrm>
            <a:off x="6629400" y="4419600"/>
            <a:ext cx="236220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Product is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rgbClr val="339933"/>
                </a:solidFill>
                <a:latin typeface="Times New Roman" panose="02020603050405020304" pitchFamily="18" charset="0"/>
                <a:cs typeface="Times New Roman" panose="02020603050405020304" pitchFamily="18" charset="0"/>
              </a:rPr>
              <a:t>1,2 di-</a:t>
            </a:r>
            <a:r>
              <a:rPr lang="en-US" sz="3200" dirty="0" err="1">
                <a:solidFill>
                  <a:srgbClr val="339933"/>
                </a:solidFill>
                <a:latin typeface="Times New Roman" panose="02020603050405020304" pitchFamily="18" charset="0"/>
                <a:cs typeface="Times New Roman" panose="02020603050405020304" pitchFamily="18" charset="0"/>
              </a:rPr>
              <a:t>iodo</a:t>
            </a:r>
            <a:endParaRPr lang="en-US" sz="3200" dirty="0">
              <a:solidFill>
                <a:srgbClr val="339933"/>
              </a:solidFill>
              <a:latin typeface="Times New Roman" panose="02020603050405020304" pitchFamily="18" charset="0"/>
              <a:cs typeface="Times New Roman" panose="02020603050405020304" pitchFamily="18" charset="0"/>
            </a:endParaRPr>
          </a:p>
          <a:p>
            <a:r>
              <a:rPr lang="en-US" sz="3200" dirty="0">
                <a:solidFill>
                  <a:srgbClr val="339933"/>
                </a:solidFill>
                <a:latin typeface="Times New Roman" panose="02020603050405020304" pitchFamily="18" charset="0"/>
                <a:cs typeface="Times New Roman" panose="02020603050405020304" pitchFamily="18" charset="0"/>
              </a:rPr>
              <a:t>1-pentene</a:t>
            </a:r>
            <a:endParaRPr lang="en-US" dirty="0">
              <a:solidFill>
                <a:srgbClr val="33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07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Subtitle 2"/>
          <p:cNvSpPr>
            <a:spLocks noGrp="1"/>
          </p:cNvSpPr>
          <p:nvPr>
            <p:ph type="subTitle" idx="1"/>
          </p:nvPr>
        </p:nvSpPr>
        <p:spPr>
          <a:xfrm>
            <a:off x="0" y="0"/>
            <a:ext cx="9144000" cy="1447800"/>
          </a:xfrm>
        </p:spPr>
        <p:txBody>
          <a:bodyPr/>
          <a:lstStyle/>
          <a:p>
            <a:pPr algn="l" eaLnBrk="1" hangingPunct="1"/>
            <a:r>
              <a:rPr lang="en-US" altLang="en-US" sz="6600" dirty="0">
                <a:solidFill>
                  <a:schemeClr val="tx1"/>
                </a:solidFill>
                <a:latin typeface="Comic Sans MS" pitchFamily="66" charset="0"/>
              </a:rPr>
              <a:t>   Alcohols &amp; Ethers </a:t>
            </a:r>
            <a:br>
              <a:rPr lang="en-US" altLang="en-US" sz="6600" dirty="0">
                <a:solidFill>
                  <a:schemeClr val="tx1"/>
                </a:solidFill>
                <a:latin typeface="Comic Sans MS" pitchFamily="66" charset="0"/>
              </a:rPr>
            </a:br>
            <a:r>
              <a:rPr lang="en-US" altLang="en-US" sz="4400" dirty="0">
                <a:solidFill>
                  <a:srgbClr val="3333FF"/>
                </a:solidFill>
                <a:latin typeface="Comic Sans MS" pitchFamily="66" charset="0"/>
              </a:rPr>
              <a:t>79.  Draw their functional groups   </a:t>
            </a:r>
            <a:br>
              <a:rPr lang="en-US" altLang="en-US" sz="4400" dirty="0">
                <a:solidFill>
                  <a:srgbClr val="3333FF"/>
                </a:solidFill>
                <a:latin typeface="Comic Sans MS" pitchFamily="66" charset="0"/>
              </a:rPr>
            </a:br>
            <a:r>
              <a:rPr lang="en-US" altLang="en-US" sz="4400" dirty="0">
                <a:solidFill>
                  <a:srgbClr val="3333FF"/>
                </a:solidFill>
                <a:latin typeface="Comic Sans MS" pitchFamily="66" charset="0"/>
              </a:rPr>
              <a:t>               (column 2 only)  </a:t>
            </a:r>
          </a:p>
          <a:p>
            <a:pPr eaLnBrk="1" hangingPunct="1"/>
            <a:r>
              <a:rPr lang="en-US" altLang="en-US" sz="6600" dirty="0">
                <a:solidFill>
                  <a:schemeClr val="tx1"/>
                </a:solidFill>
                <a:latin typeface="Comic Sans MS" pitchFamily="66" charset="0"/>
              </a:rPr>
              <a:t> </a:t>
            </a:r>
          </a:p>
          <a:p>
            <a:pPr algn="l" eaLnBrk="1" hangingPunct="1"/>
            <a:endParaRPr lang="en-US" altLang="en-US" dirty="0">
              <a:solidFill>
                <a:schemeClr val="tx1"/>
              </a:solidFill>
              <a:latin typeface="Comic Sans MS" pitchFamily="66" charset="0"/>
            </a:endParaRPr>
          </a:p>
        </p:txBody>
      </p:sp>
      <p:grpSp>
        <p:nvGrpSpPr>
          <p:cNvPr id="2" name="Group 1">
            <a:extLst>
              <a:ext uri="{FF2B5EF4-FFF2-40B4-BE49-F238E27FC236}">
                <a16:creationId xmlns:a16="http://schemas.microsoft.com/office/drawing/2014/main" id="{FEF615F9-EA84-D166-7864-DBD16738ACAF}"/>
              </a:ext>
            </a:extLst>
          </p:cNvPr>
          <p:cNvGrpSpPr/>
          <p:nvPr/>
        </p:nvGrpSpPr>
        <p:grpSpPr>
          <a:xfrm>
            <a:off x="914400" y="3411248"/>
            <a:ext cx="6849695" cy="3218152"/>
            <a:chOff x="152400" y="1981200"/>
            <a:chExt cx="6849695" cy="3218152"/>
          </a:xfrm>
        </p:grpSpPr>
        <p:pic>
          <p:nvPicPr>
            <p:cNvPr id="4" name="Picture 3" descr="Table&#10;&#10;Description automatically generated">
              <a:extLst>
                <a:ext uri="{FF2B5EF4-FFF2-40B4-BE49-F238E27FC236}">
                  <a16:creationId xmlns:a16="http://schemas.microsoft.com/office/drawing/2014/main" id="{E72705F2-475A-3721-BA7D-7335B112DEB5}"/>
                </a:ext>
              </a:extLst>
            </p:cNvPr>
            <p:cNvPicPr>
              <a:picLocks noChangeAspect="1"/>
            </p:cNvPicPr>
            <p:nvPr/>
          </p:nvPicPr>
          <p:blipFill rotWithShape="1">
            <a:blip r:embed="rId2">
              <a:extLst>
                <a:ext uri="{28A0092B-C50C-407E-A947-70E740481C1C}">
                  <a14:useLocalDpi xmlns:a14="http://schemas.microsoft.com/office/drawing/2010/main" val="0"/>
                </a:ext>
              </a:extLst>
            </a:blip>
            <a:srcRect t="20436" b="63148"/>
            <a:stretch/>
          </p:blipFill>
          <p:spPr>
            <a:xfrm>
              <a:off x="152400" y="1981200"/>
              <a:ext cx="6849695" cy="990600"/>
            </a:xfrm>
            <a:prstGeom prst="rect">
              <a:avLst/>
            </a:prstGeom>
          </p:spPr>
        </p:pic>
        <p:pic>
          <p:nvPicPr>
            <p:cNvPr id="5" name="Picture 4" descr="Table&#10;&#10;Description automatically generated">
              <a:extLst>
                <a:ext uri="{FF2B5EF4-FFF2-40B4-BE49-F238E27FC236}">
                  <a16:creationId xmlns:a16="http://schemas.microsoft.com/office/drawing/2014/main" id="{32348EF7-BACB-736E-4A40-EE93A35D105A}"/>
                </a:ext>
              </a:extLst>
            </p:cNvPr>
            <p:cNvPicPr>
              <a:picLocks noChangeAspect="1"/>
            </p:cNvPicPr>
            <p:nvPr/>
          </p:nvPicPr>
          <p:blipFill rotWithShape="1">
            <a:blip r:embed="rId2">
              <a:extLst>
                <a:ext uri="{28A0092B-C50C-407E-A947-70E740481C1C}">
                  <a14:useLocalDpi xmlns:a14="http://schemas.microsoft.com/office/drawing/2010/main" val="0"/>
                </a:ext>
              </a:extLst>
            </a:blip>
            <a:srcRect l="3503" t="63877" b="-729"/>
            <a:stretch/>
          </p:blipFill>
          <p:spPr>
            <a:xfrm>
              <a:off x="380999" y="2971800"/>
              <a:ext cx="6621095" cy="2227552"/>
            </a:xfrm>
            <a:prstGeom prst="rect">
              <a:avLst/>
            </a:prstGeom>
          </p:spPr>
        </p:pic>
      </p:grpSp>
      <p:sp>
        <p:nvSpPr>
          <p:cNvPr id="3" name="Arrow: Down 2">
            <a:extLst>
              <a:ext uri="{FF2B5EF4-FFF2-40B4-BE49-F238E27FC236}">
                <a16:creationId xmlns:a16="http://schemas.microsoft.com/office/drawing/2014/main" id="{FB695B03-72A0-75C0-87C1-38F66F89B8B8}"/>
              </a:ext>
            </a:extLst>
          </p:cNvPr>
          <p:cNvSpPr/>
          <p:nvPr/>
        </p:nvSpPr>
        <p:spPr>
          <a:xfrm>
            <a:off x="4453546" y="2362200"/>
            <a:ext cx="423254" cy="990600"/>
          </a:xfrm>
          <a:prstGeom prst="down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83655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Box 2"/>
          <p:cNvSpPr txBox="1">
            <a:spLocks noChangeArrowheads="1"/>
          </p:cNvSpPr>
          <p:nvPr/>
        </p:nvSpPr>
        <p:spPr bwMode="auto">
          <a:xfrm>
            <a:off x="0" y="0"/>
            <a:ext cx="9143999"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8000" u="sng" dirty="0">
                <a:solidFill>
                  <a:schemeClr val="tx1">
                    <a:lumMod val="95000"/>
                    <a:lumOff val="5000"/>
                  </a:schemeClr>
                </a:solidFill>
                <a:latin typeface="Times New Roman" panose="02020603050405020304" pitchFamily="18" charset="0"/>
                <a:cs typeface="Times New Roman" panose="02020603050405020304" pitchFamily="18" charset="0"/>
              </a:rPr>
              <a:t>Alcohols</a:t>
            </a:r>
          </a:p>
          <a:p>
            <a:pPr eaLnBrk="1" hangingPunct="1">
              <a:spcBef>
                <a:spcPct val="0"/>
              </a:spcBef>
              <a:buNone/>
            </a:pP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80.  Alcohols have an “–OH” group  which is </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b="1" u="sng" dirty="0">
                <a:solidFill>
                  <a:srgbClr val="FF0000"/>
                </a:solidFill>
                <a:latin typeface="Times New Roman" panose="02020603050405020304" pitchFamily="18" charset="0"/>
                <a:cs typeface="Times New Roman" panose="02020603050405020304" pitchFamily="18" charset="0"/>
              </a:rPr>
              <a:t>NOT a hydroxide</a:t>
            </a:r>
            <a:r>
              <a:rPr lang="en-US" altLang="en-US" sz="2800" dirty="0">
                <a:solidFill>
                  <a:srgbClr val="FF0000"/>
                </a:solidFill>
                <a:latin typeface="Times New Roman" panose="02020603050405020304" pitchFamily="18" charset="0"/>
                <a:cs typeface="Times New Roman" panose="02020603050405020304" pitchFamily="18" charset="0"/>
              </a:rPr>
              <a:t>.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Alcohols are MOLECULAR not ionic.  </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hangingPunct="1">
              <a:spcBef>
                <a:spcPct val="0"/>
              </a:spcBef>
              <a:buFontTx/>
              <a:buAutoNum type="arabicPeriod" startAt="81"/>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When the hydroxide anion is ionically bonded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to a metal, that’s an Arrhenius base.  (</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NaOH</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or </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KOH</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a:t>
            </a:r>
          </a:p>
          <a:p>
            <a:pPr marL="514350" indent="-514350" eaLnBrk="1" hangingPunct="1">
              <a:spcBef>
                <a:spcPct val="0"/>
              </a:spcBef>
              <a:buFontTx/>
              <a:buAutoNum type="arabicPeriod" startAt="81"/>
            </a:pPr>
            <a:r>
              <a:rPr lang="en-US" altLang="en-US" sz="2800" dirty="0">
                <a:solidFill>
                  <a:srgbClr val="3333FF"/>
                </a:solidFill>
                <a:latin typeface="Times New Roman" panose="02020603050405020304" pitchFamily="18" charset="0"/>
                <a:cs typeface="Times New Roman" panose="02020603050405020304" pitchFamily="18" charset="0"/>
              </a:rPr>
              <a:t>  Alcohols are</a:t>
            </a:r>
            <a:r>
              <a:rPr lang="en-US" altLang="en-US" sz="2800" i="1" dirty="0">
                <a:solidFill>
                  <a:srgbClr val="3333FF"/>
                </a:solidFill>
                <a:latin typeface="Times New Roman" panose="02020603050405020304" pitchFamily="18" charset="0"/>
                <a:cs typeface="Times New Roman" panose="02020603050405020304" pitchFamily="18" charset="0"/>
              </a:rPr>
              <a:t> not bases.  </a:t>
            </a:r>
          </a:p>
          <a:p>
            <a:pPr eaLnBrk="1" hangingPunct="1">
              <a:spcBef>
                <a:spcPct val="0"/>
              </a:spcBef>
              <a:buFontTx/>
              <a:buNone/>
            </a:pPr>
            <a:endParaRPr lang="en-US" altLang="en-US" sz="2800"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extBox 1"/>
          <p:cNvSpPr txBox="1">
            <a:spLocks noChangeArrowheads="1"/>
          </p:cNvSpPr>
          <p:nvPr/>
        </p:nvSpPr>
        <p:spPr bwMode="auto">
          <a:xfrm>
            <a:off x="0" y="-471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83.  Draw METHANOL (one carbon alcohol)</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and then ETHANOL  (2 carbon alcohol)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extBox 1"/>
          <p:cNvSpPr txBox="1">
            <a:spLocks noChangeArrowheads="1"/>
          </p:cNvSpPr>
          <p:nvPr/>
        </p:nvSpPr>
        <p:spPr bwMode="auto">
          <a:xfrm>
            <a:off x="0" y="-4713"/>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83.  Draw METHANOL (one carbon alcohol)</a:t>
            </a:r>
          </a:p>
        </p:txBody>
      </p:sp>
      <p:sp>
        <p:nvSpPr>
          <p:cNvPr id="2" name="TextBox 1">
            <a:extLst>
              <a:ext uri="{FF2B5EF4-FFF2-40B4-BE49-F238E27FC236}">
                <a16:creationId xmlns:a16="http://schemas.microsoft.com/office/drawing/2014/main" id="{02605DDA-FDA8-4DC6-FF72-259E823AD8AE}"/>
              </a:ext>
            </a:extLst>
          </p:cNvPr>
          <p:cNvSpPr txBox="1">
            <a:spLocks noChangeArrowheads="1"/>
          </p:cNvSpPr>
          <p:nvPr/>
        </p:nvSpPr>
        <p:spPr bwMode="auto">
          <a:xfrm>
            <a:off x="0" y="-471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83.  Draw METHANOL (one carbon alcohol)</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and then ETHANOL  (2 carbon alcohol)</a:t>
            </a:r>
          </a:p>
        </p:txBody>
      </p:sp>
      <p:pic>
        <p:nvPicPr>
          <p:cNvPr id="2050" name="Picture 2" descr="Methanol toxicity - Wikipedia">
            <a:extLst>
              <a:ext uri="{FF2B5EF4-FFF2-40B4-BE49-F238E27FC236}">
                <a16:creationId xmlns:a16="http://schemas.microsoft.com/office/drawing/2014/main" id="{22163B06-8902-472E-C14B-DFAB15698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0"/>
            <a:ext cx="3019805" cy="26699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DC4F96F-4525-3911-0E43-371A2D3E1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973" y="1905000"/>
            <a:ext cx="5281027"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1E8FC7-3C80-7642-81FA-939B389E2AF6}"/>
              </a:ext>
            </a:extLst>
          </p:cNvPr>
          <p:cNvSpPr txBox="1"/>
          <p:nvPr/>
        </p:nvSpPr>
        <p:spPr>
          <a:xfrm>
            <a:off x="0" y="5923746"/>
            <a:ext cx="9144000" cy="954107"/>
          </a:xfrm>
          <a:prstGeom prst="rect">
            <a:avLst/>
          </a:prstGeom>
          <a:solidFill>
            <a:srgbClr val="FFFF00"/>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Notice the  –</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OH functional group.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These are NOT ionic, they are molecular.  </a:t>
            </a:r>
          </a:p>
        </p:txBody>
      </p:sp>
    </p:spTree>
    <p:extLst>
      <p:ext uri="{BB962C8B-B14F-4D97-AF65-F5344CB8AC3E}">
        <p14:creationId xmlns:p14="http://schemas.microsoft.com/office/powerpoint/2010/main" val="10157179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5192</Words>
  <Application>Microsoft Office PowerPoint</Application>
  <PresentationFormat>On-screen Show (4:3)</PresentationFormat>
  <Paragraphs>810</Paragraphs>
  <Slides>127</Slides>
  <Notes>2</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127</vt:i4>
      </vt:variant>
    </vt:vector>
  </HeadingPairs>
  <TitlesOfParts>
    <vt:vector size="150" baseType="lpstr">
      <vt:lpstr>Arial</vt:lpstr>
      <vt:lpstr>Calibri</vt:lpstr>
      <vt:lpstr>Comic Sans MS</vt:lpstr>
      <vt:lpstr>Times New Roman</vt:lpstr>
      <vt:lpstr>Verdana</vt:lpstr>
      <vt:lpstr>Default Design</vt:lpstr>
      <vt:lpstr>Office Theme</vt:lpstr>
      <vt:lpstr>1_Office Theme</vt:lpstr>
      <vt:lpstr>11_Office Theme</vt:lpstr>
      <vt:lpstr>22_Office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39_Office Theme</vt:lpstr>
      <vt:lpstr>41_Office Theme</vt:lpstr>
      <vt:lpstr>43_Office Theme</vt:lpstr>
      <vt:lpstr>12_Office Theme</vt:lpstr>
      <vt:lpstr>  Welcome to Organic Chem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Organic Chem Class #3</vt:lpstr>
      <vt:lpstr>Organic Chem Class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 Class #2</dc:title>
  <dc:creator>charlie b</dc:creator>
  <cp:lastModifiedBy>ARBUISO, CHARLES B</cp:lastModifiedBy>
  <cp:revision>295</cp:revision>
  <dcterms:created xsi:type="dcterms:W3CDTF">2012-04-26T20:47:06Z</dcterms:created>
  <dcterms:modified xsi:type="dcterms:W3CDTF">2024-04-24T00:54:48Z</dcterms:modified>
</cp:coreProperties>
</file>