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1"/>
  </p:notesMasterIdLst>
  <p:sldIdLst>
    <p:sldId id="356" r:id="rId3"/>
    <p:sldId id="518" r:id="rId4"/>
    <p:sldId id="355" r:id="rId5"/>
    <p:sldId id="430" r:id="rId6"/>
    <p:sldId id="429" r:id="rId7"/>
    <p:sldId id="353" r:id="rId8"/>
    <p:sldId id="357" r:id="rId9"/>
    <p:sldId id="431" r:id="rId10"/>
    <p:sldId id="569" r:id="rId11"/>
    <p:sldId id="358" r:id="rId12"/>
    <p:sldId id="515" r:id="rId13"/>
    <p:sldId id="516" r:id="rId14"/>
    <p:sldId id="570" r:id="rId15"/>
    <p:sldId id="359" r:id="rId16"/>
    <p:sldId id="360" r:id="rId17"/>
    <p:sldId id="442" r:id="rId18"/>
    <p:sldId id="433" r:id="rId19"/>
    <p:sldId id="434" r:id="rId20"/>
    <p:sldId id="435" r:id="rId21"/>
    <p:sldId id="436" r:id="rId22"/>
    <p:sldId id="432" r:id="rId23"/>
    <p:sldId id="361" r:id="rId24"/>
    <p:sldId id="571" r:id="rId25"/>
    <p:sldId id="437" r:id="rId26"/>
    <p:sldId id="438" r:id="rId27"/>
    <p:sldId id="439" r:id="rId28"/>
    <p:sldId id="440" r:id="rId29"/>
    <p:sldId id="362" r:id="rId30"/>
    <p:sldId id="443" r:id="rId31"/>
    <p:sldId id="444" r:id="rId32"/>
    <p:sldId id="445" r:id="rId33"/>
    <p:sldId id="364" r:id="rId34"/>
    <p:sldId id="446" r:id="rId35"/>
    <p:sldId id="447" r:id="rId36"/>
    <p:sldId id="448" r:id="rId37"/>
    <p:sldId id="449" r:id="rId38"/>
    <p:sldId id="366" r:id="rId39"/>
    <p:sldId id="367" r:id="rId40"/>
    <p:sldId id="572" r:id="rId41"/>
    <p:sldId id="368" r:id="rId42"/>
    <p:sldId id="450" r:id="rId43"/>
    <p:sldId id="451" r:id="rId44"/>
    <p:sldId id="452" r:id="rId45"/>
    <p:sldId id="453" r:id="rId46"/>
    <p:sldId id="567" r:id="rId47"/>
    <p:sldId id="568" r:id="rId48"/>
    <p:sldId id="441" r:id="rId49"/>
    <p:sldId id="370" r:id="rId50"/>
    <p:sldId id="371" r:id="rId51"/>
    <p:sldId id="455" r:id="rId52"/>
    <p:sldId id="456" r:id="rId53"/>
    <p:sldId id="457" r:id="rId54"/>
    <p:sldId id="458" r:id="rId55"/>
    <p:sldId id="372" r:id="rId56"/>
    <p:sldId id="459" r:id="rId57"/>
    <p:sldId id="460" r:id="rId58"/>
    <p:sldId id="461" r:id="rId59"/>
    <p:sldId id="462" r:id="rId60"/>
    <p:sldId id="463" r:id="rId61"/>
    <p:sldId id="373" r:id="rId62"/>
    <p:sldId id="374" r:id="rId63"/>
    <p:sldId id="466" r:id="rId64"/>
    <p:sldId id="464" r:id="rId65"/>
    <p:sldId id="375" r:id="rId66"/>
    <p:sldId id="376" r:id="rId67"/>
    <p:sldId id="519" r:id="rId68"/>
    <p:sldId id="521" r:id="rId69"/>
    <p:sldId id="522" r:id="rId70"/>
    <p:sldId id="523" r:id="rId71"/>
    <p:sldId id="378" r:id="rId72"/>
    <p:sldId id="573" r:id="rId73"/>
    <p:sldId id="379" r:id="rId74"/>
    <p:sldId id="470" r:id="rId75"/>
    <p:sldId id="471" r:id="rId76"/>
    <p:sldId id="381" r:id="rId77"/>
    <p:sldId id="524" r:id="rId78"/>
    <p:sldId id="525" r:id="rId79"/>
    <p:sldId id="472" r:id="rId80"/>
    <p:sldId id="485" r:id="rId81"/>
    <p:sldId id="474" r:id="rId82"/>
    <p:sldId id="526" r:id="rId83"/>
    <p:sldId id="527" r:id="rId84"/>
    <p:sldId id="528" r:id="rId85"/>
    <p:sldId id="529" r:id="rId86"/>
    <p:sldId id="473" r:id="rId87"/>
    <p:sldId id="530" r:id="rId88"/>
    <p:sldId id="384" r:id="rId89"/>
    <p:sldId id="535" r:id="rId90"/>
    <p:sldId id="537" r:id="rId91"/>
    <p:sldId id="538" r:id="rId92"/>
    <p:sldId id="540" r:id="rId93"/>
    <p:sldId id="541" r:id="rId94"/>
    <p:sldId id="386" r:id="rId95"/>
    <p:sldId id="387" r:id="rId96"/>
    <p:sldId id="389" r:id="rId97"/>
    <p:sldId id="477" r:id="rId98"/>
    <p:sldId id="390" r:id="rId99"/>
    <p:sldId id="391" r:id="rId100"/>
    <p:sldId id="392" r:id="rId101"/>
    <p:sldId id="574" r:id="rId102"/>
    <p:sldId id="576" r:id="rId103"/>
    <p:sldId id="393" r:id="rId104"/>
    <p:sldId id="575" r:id="rId105"/>
    <p:sldId id="478" r:id="rId106"/>
    <p:sldId id="543" r:id="rId107"/>
    <p:sldId id="394" r:id="rId108"/>
    <p:sldId id="549" r:id="rId109"/>
    <p:sldId id="550" r:id="rId110"/>
    <p:sldId id="551" r:id="rId111"/>
    <p:sldId id="552" r:id="rId112"/>
    <p:sldId id="553" r:id="rId113"/>
    <p:sldId id="554" r:id="rId114"/>
    <p:sldId id="555" r:id="rId115"/>
    <p:sldId id="556" r:id="rId116"/>
    <p:sldId id="557" r:id="rId117"/>
    <p:sldId id="558" r:id="rId118"/>
    <p:sldId id="396" r:id="rId119"/>
    <p:sldId id="398" r:id="rId120"/>
    <p:sldId id="559" r:id="rId121"/>
    <p:sldId id="479" r:id="rId122"/>
    <p:sldId id="564" r:id="rId123"/>
    <p:sldId id="561" r:id="rId124"/>
    <p:sldId id="565" r:id="rId125"/>
    <p:sldId id="400" r:id="rId126"/>
    <p:sldId id="401" r:id="rId127"/>
    <p:sldId id="481" r:id="rId128"/>
    <p:sldId id="482" r:id="rId129"/>
    <p:sldId id="577" r:id="rId130"/>
    <p:sldId id="486" r:id="rId131"/>
    <p:sldId id="402" r:id="rId132"/>
    <p:sldId id="403" r:id="rId133"/>
    <p:sldId id="404" r:id="rId134"/>
    <p:sldId id="405" r:id="rId135"/>
    <p:sldId id="487" r:id="rId136"/>
    <p:sldId id="488" r:id="rId137"/>
    <p:sldId id="489" r:id="rId138"/>
    <p:sldId id="490" r:id="rId139"/>
    <p:sldId id="491" r:id="rId140"/>
    <p:sldId id="406" r:id="rId141"/>
    <p:sldId id="492" r:id="rId142"/>
    <p:sldId id="513" r:id="rId143"/>
    <p:sldId id="578" r:id="rId144"/>
    <p:sldId id="579" r:id="rId145"/>
    <p:sldId id="580" r:id="rId146"/>
    <p:sldId id="581" r:id="rId147"/>
    <p:sldId id="582" r:id="rId148"/>
    <p:sldId id="427" r:id="rId149"/>
    <p:sldId id="583" r:id="rId150"/>
    <p:sldId id="584" r:id="rId151"/>
    <p:sldId id="585" r:id="rId152"/>
    <p:sldId id="428" r:id="rId153"/>
    <p:sldId id="500" r:id="rId154"/>
    <p:sldId id="501" r:id="rId155"/>
    <p:sldId id="502" r:id="rId156"/>
    <p:sldId id="503" r:id="rId157"/>
    <p:sldId id="504" r:id="rId158"/>
    <p:sldId id="586" r:id="rId159"/>
    <p:sldId id="408" r:id="rId160"/>
    <p:sldId id="506" r:id="rId161"/>
    <p:sldId id="514" r:id="rId162"/>
    <p:sldId id="587" r:id="rId163"/>
    <p:sldId id="426" r:id="rId164"/>
    <p:sldId id="410" r:id="rId165"/>
    <p:sldId id="411" r:id="rId166"/>
    <p:sldId id="507" r:id="rId167"/>
    <p:sldId id="588" r:id="rId168"/>
    <p:sldId id="412" r:id="rId169"/>
    <p:sldId id="413" r:id="rId170"/>
    <p:sldId id="508" r:id="rId171"/>
    <p:sldId id="589" r:id="rId172"/>
    <p:sldId id="414" r:id="rId173"/>
    <p:sldId id="509" r:id="rId174"/>
    <p:sldId id="590" r:id="rId175"/>
    <p:sldId id="592" r:id="rId176"/>
    <p:sldId id="416" r:id="rId177"/>
    <p:sldId id="417" r:id="rId178"/>
    <p:sldId id="510" r:id="rId179"/>
    <p:sldId id="593" r:id="rId180"/>
    <p:sldId id="418" r:id="rId181"/>
    <p:sldId id="419" r:id="rId182"/>
    <p:sldId id="511" r:id="rId183"/>
    <p:sldId id="594" r:id="rId184"/>
    <p:sldId id="512" r:id="rId185"/>
    <p:sldId id="421" r:id="rId186"/>
    <p:sldId id="422" r:id="rId187"/>
    <p:sldId id="423" r:id="rId188"/>
    <p:sldId id="424" r:id="rId189"/>
    <p:sldId id="425" r:id="rId1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CC"/>
    <a:srgbClr val="FFE1E1"/>
    <a:srgbClr val="FFC5C5"/>
    <a:srgbClr val="FF0000"/>
    <a:srgbClr val="FFFF99"/>
    <a:srgbClr val="003399"/>
    <a:srgbClr val="0033CC"/>
    <a:srgbClr val="FF9797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5226" autoAdjust="0"/>
  </p:normalViewPr>
  <p:slideViewPr>
    <p:cSldViewPr>
      <p:cViewPr varScale="1">
        <p:scale>
          <a:sx n="86" d="100"/>
          <a:sy n="86" d="100"/>
        </p:scale>
        <p:origin x="16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presProps" Target="presProp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viewProps" Target="viewProps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tableStyles" Target="tableStyles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7E71-D021-4EA5-BA51-3C3CD31B163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AAC03-BCB9-4B0B-BBEA-EBCDDEB5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AAC03-BCB9-4B0B-BBEA-EBCDDEB538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AAC03-BCB9-4B0B-BBEA-EBCDDEB538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38FF-7B0C-4216-A4E0-4827F6AB8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71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DA15-BA79-42C0-B797-B95F2C420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0964-EA4C-4699-9282-80B90CC7F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27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DEF3-BB85-4F39-AD5C-E277C1B31F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A2E9-224A-4CA8-8257-5E7A3C7DDF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6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EEA00-48E1-46B3-BE7F-2BA78C9F28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2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E2E5-94FA-4B47-9F0D-D936ECCEF0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D88B-C612-4964-BC05-4519E9029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8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B8CDA-E991-40EF-B17B-7BDD834E56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53115-5D0C-4145-91C5-046890D079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0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9D4D0-1322-4D79-B90E-8D4096343B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39B-9A9C-49F6-B6BE-91515C67D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C699B-701F-4C5C-9BA0-F2D7309005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5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BFF2-4BE6-4601-9B56-4D8B17DFDD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F3DE-5CFA-4162-9A92-917CE725EA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8074-EBE9-4919-BC39-338B38CAB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0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B07D-5252-4DB9-B55D-6DE0DBB2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5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4E37-B675-4AF6-B710-46251FAC5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1934-679D-4F23-9A6C-23F354A8E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15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901E-77A6-493D-92D2-13044BC7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AF3D-DFFB-437C-8EBC-388A816C3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69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6F79-B4A8-4E50-9BED-1A2742D14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5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988B8E-A342-4D7C-BDF0-61DB7EF96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3884D8-4367-429E-B8A2-0B368D1B21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47792"/>
            <a:ext cx="9118209" cy="4486208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phases chemistry, how substances change phase from solid, liquid and gas.  (etc.)</a:t>
            </a: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for class -1 through 23.  </a:t>
            </a:r>
          </a:p>
        </p:txBody>
      </p:sp>
    </p:spTree>
    <p:extLst>
      <p:ext uri="{BB962C8B-B14F-4D97-AF65-F5344CB8AC3E}">
        <p14:creationId xmlns:p14="http://schemas.microsoft.com/office/powerpoint/2010/main" val="188746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EFB3B-15A3-499D-9D7E-366247F9001D}"/>
              </a:ext>
            </a:extLst>
          </p:cNvPr>
          <p:cNvSpPr/>
          <p:nvPr/>
        </p:nvSpPr>
        <p:spPr>
          <a:xfrm>
            <a:off x="0" y="0"/>
            <a:ext cx="9144000" cy="169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 A heating curve shows the specific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3890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165975" y="1317788"/>
            <a:ext cx="1947072" cy="48320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  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dotted line is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b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926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165975" y="1317788"/>
            <a:ext cx="1947072" cy="3539430"/>
          </a:xfrm>
          <a:prstGeom prst="rect">
            <a:avLst/>
          </a:prstGeom>
          <a:solidFill>
            <a:srgbClr val="FFC5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arrows and names of phase changes.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EF8B63-0904-9F33-8FAB-9AADB0653C06}"/>
              </a:ext>
            </a:extLst>
          </p:cNvPr>
          <p:cNvCxnSpPr/>
          <p:nvPr/>
        </p:nvCxnSpPr>
        <p:spPr>
          <a:xfrm flipV="1">
            <a:off x="1501823" y="2472919"/>
            <a:ext cx="13716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B27503-BD07-D61A-A675-D6C10A0B57FB}"/>
              </a:ext>
            </a:extLst>
          </p:cNvPr>
          <p:cNvCxnSpPr>
            <a:cxnSpLocks/>
          </p:cNvCxnSpPr>
          <p:nvPr/>
        </p:nvCxnSpPr>
        <p:spPr>
          <a:xfrm flipH="1">
            <a:off x="1352502" y="2347937"/>
            <a:ext cx="1371600" cy="3048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3F8C1-4165-D750-4279-04649E80E1C3}"/>
              </a:ext>
            </a:extLst>
          </p:cNvPr>
          <p:cNvSpPr txBox="1"/>
          <p:nvPr/>
        </p:nvSpPr>
        <p:spPr>
          <a:xfrm rot="20833225">
            <a:off x="1456872" y="210353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freezing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0C4B06-2F8D-FB02-35A9-B489ECF1BDC3}"/>
              </a:ext>
            </a:extLst>
          </p:cNvPr>
          <p:cNvSpPr txBox="1"/>
          <p:nvPr/>
        </p:nvSpPr>
        <p:spPr>
          <a:xfrm rot="20833225">
            <a:off x="1703389" y="2697781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melting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50C568-1799-06E7-8D00-706BD24230D0}"/>
              </a:ext>
            </a:extLst>
          </p:cNvPr>
          <p:cNvCxnSpPr>
            <a:cxnSpLocks/>
          </p:cNvCxnSpPr>
          <p:nvPr/>
        </p:nvCxnSpPr>
        <p:spPr>
          <a:xfrm>
            <a:off x="5382803" y="2613092"/>
            <a:ext cx="999022" cy="58124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0083A2-8ED5-B7D4-E509-E4D4A5B92FFA}"/>
              </a:ext>
            </a:extLst>
          </p:cNvPr>
          <p:cNvCxnSpPr>
            <a:cxnSpLocks/>
          </p:cNvCxnSpPr>
          <p:nvPr/>
        </p:nvCxnSpPr>
        <p:spPr>
          <a:xfrm flipH="1" flipV="1">
            <a:off x="5419242" y="2449090"/>
            <a:ext cx="969303" cy="5887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EE2CB8-E5A7-A670-9569-E5DC44EE14BE}"/>
              </a:ext>
            </a:extLst>
          </p:cNvPr>
          <p:cNvSpPr txBox="1"/>
          <p:nvPr/>
        </p:nvSpPr>
        <p:spPr>
          <a:xfrm rot="1690679">
            <a:off x="5443510" y="239822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condensing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B0AA7-D113-6F90-E27D-1BDA0F875CDA}"/>
              </a:ext>
            </a:extLst>
          </p:cNvPr>
          <p:cNvSpPr txBox="1"/>
          <p:nvPr/>
        </p:nvSpPr>
        <p:spPr>
          <a:xfrm rot="1845054">
            <a:off x="5111554" y="2904692"/>
            <a:ext cx="13548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vaporizing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5E1BEDB-B3D5-9BC8-80F1-3831F3B04875}"/>
              </a:ext>
            </a:extLst>
          </p:cNvPr>
          <p:cNvCxnSpPr>
            <a:cxnSpLocks/>
          </p:cNvCxnSpPr>
          <p:nvPr/>
        </p:nvCxnSpPr>
        <p:spPr>
          <a:xfrm>
            <a:off x="1883883" y="4852031"/>
            <a:ext cx="260740" cy="653454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EC1E4A-F871-064E-5E07-C36F1C217943}"/>
              </a:ext>
            </a:extLst>
          </p:cNvPr>
          <p:cNvCxnSpPr>
            <a:cxnSpLocks/>
          </p:cNvCxnSpPr>
          <p:nvPr/>
        </p:nvCxnSpPr>
        <p:spPr>
          <a:xfrm flipH="1" flipV="1">
            <a:off x="1669482" y="4857218"/>
            <a:ext cx="265875" cy="6821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87D1A5E-0375-0B68-62D7-0B8331C5D1AA}"/>
              </a:ext>
            </a:extLst>
          </p:cNvPr>
          <p:cNvSpPr txBox="1"/>
          <p:nvPr/>
        </p:nvSpPr>
        <p:spPr>
          <a:xfrm rot="20833225">
            <a:off x="1209708" y="4514798"/>
            <a:ext cx="11197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deposition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F3F800-1CBE-C6A9-D312-9F6E51F63E01}"/>
              </a:ext>
            </a:extLst>
          </p:cNvPr>
          <p:cNvSpPr txBox="1"/>
          <p:nvPr/>
        </p:nvSpPr>
        <p:spPr>
          <a:xfrm rot="20833225">
            <a:off x="2234300" y="5378950"/>
            <a:ext cx="10080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sublimation</a:t>
            </a:r>
          </a:p>
        </p:txBody>
      </p:sp>
    </p:spTree>
    <p:extLst>
      <p:ext uri="{BB962C8B-B14F-4D97-AF65-F5344CB8AC3E}">
        <p14:creationId xmlns:p14="http://schemas.microsoft.com/office/powerpoint/2010/main" val="9101348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C330A-03DD-421B-958A-5A5A143D6BD4}"/>
              </a:ext>
            </a:extLst>
          </p:cNvPr>
          <p:cNvSpPr txBox="1"/>
          <p:nvPr/>
        </p:nvSpPr>
        <p:spPr>
          <a:xfrm>
            <a:off x="0" y="1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NORMAL FREEZING POINT</a:t>
            </a:r>
          </a:p>
          <a:p>
            <a:br>
              <a:rPr lang="en-US" sz="3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WATER WILL NORMALLY FREEZE OR MELT at 0⁰C at NORMAL PRESSURE OF 101.3 kPa.  </a:t>
            </a:r>
            <a:br>
              <a:rPr lang="en-US" sz="32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normal freezing point = the normal melting point </a:t>
            </a:r>
          </a:p>
          <a:p>
            <a:endParaRPr lang="en-US" sz="3200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483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C330A-03DD-421B-958A-5A5A143D6BD4}"/>
              </a:ext>
            </a:extLst>
          </p:cNvPr>
          <p:cNvSpPr txBox="1"/>
          <p:nvPr/>
        </p:nvSpPr>
        <p:spPr>
          <a:xfrm>
            <a:off x="0" y="1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NORMAL FREEZING POINT</a:t>
            </a:r>
          </a:p>
          <a:p>
            <a:br>
              <a:rPr lang="en-US" sz="32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WATER WILL NORMALLY FREEZE OR MELT at 0⁰C at NORMAL PRESSURE OF 101.3 kPa.  </a:t>
            </a:r>
            <a:br>
              <a:rPr lang="en-US" sz="32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normal freezing point = the normal melting point </a:t>
            </a:r>
          </a:p>
          <a:p>
            <a:endParaRPr lang="en-US" sz="3200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NORMAL BOILING POINT</a:t>
            </a:r>
          </a:p>
          <a:p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WATER WILL NORMALLY BOIL OR CONDENSE</a:t>
            </a:r>
            <a:b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at 100⁰C at NORMAL PRESSURE OF 101.3 kPa.  </a:t>
            </a:r>
            <a:b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Normal boiling point = Normal condensing point</a:t>
            </a: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562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C330A-03DD-421B-958A-5A5A143D6BD4}"/>
              </a:ext>
            </a:extLst>
          </p:cNvPr>
          <p:cNvSpPr txBox="1"/>
          <p:nvPr/>
        </p:nvSpPr>
        <p:spPr>
          <a:xfrm>
            <a:off x="0" y="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TRIPLE POINT is a weird point. </a:t>
            </a:r>
            <a:b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this point, 273.16 K &amp; 4.58 kPa water exists in all 3 phases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THE SAME TIME!</a:t>
            </a:r>
            <a:br>
              <a:rPr 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of the phase changes will occur </a:t>
            </a:r>
            <a:b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once.  </a:t>
            </a:r>
            <a:b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not too cold, and </a:t>
            </a:r>
            <a:b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 quite zero pressure.  </a:t>
            </a:r>
          </a:p>
          <a:p>
            <a:pPr algn="ctr"/>
            <a:endParaRPr lang="en-US" sz="3200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605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C330A-03DD-421B-958A-5A5A143D6BD4}"/>
              </a:ext>
            </a:extLst>
          </p:cNvPr>
          <p:cNvSpPr txBox="1"/>
          <p:nvPr/>
        </p:nvSpPr>
        <p:spPr>
          <a:xfrm>
            <a:off x="0" y="1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CRITICAL POINT: </a:t>
            </a:r>
            <a:b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AT THIS WEIRD POINT </a:t>
            </a:r>
            <a:b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374 Kelvin and 22,080 kPa (for water) </a:t>
            </a:r>
            <a:b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It can no longer be determined if this is a gas a liquid beyond this point.  </a:t>
            </a:r>
          </a:p>
          <a:p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496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_____________________________ 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____________________________ 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_____________________________ 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_________________ 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6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____________________________ 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_____________________________ 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_________________ 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300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_____________________________ 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_________________ 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005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_____________________________ 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_________________ 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9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EFB3B-15A3-499D-9D7E-366247F9001D}"/>
              </a:ext>
            </a:extLst>
          </p:cNvPr>
          <p:cNvSpPr/>
          <p:nvPr/>
        </p:nvSpPr>
        <p:spPr>
          <a:xfrm>
            <a:off x="0" y="0"/>
            <a:ext cx="9144000" cy="308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 A heating curve shows the specific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 A Cooling curves show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18134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_________________ 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80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ACETONE, nail polish remover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_________________ __________________________________________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4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ACETONE, nail polish remover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WATER, you knew that!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______________, and each box is equal to __________________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54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ACETONE, nail polish remover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WATER, you knew that!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kPa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each box is equal to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10 kPa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__________________, and each box is equal to _______________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I promise to look at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168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39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ACETONE, nail polish remover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WATER, you knew that!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kPa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each box is equal to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10 kPa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CENTIGRADE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each box is equal to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_______________.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Promise to look at only ____________ graph at a time.  I promise!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374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75D27-4B14-47E8-8D53-C8F140E22C0E}"/>
              </a:ext>
            </a:extLst>
          </p:cNvPr>
          <p:cNvSpPr/>
          <p:nvPr/>
        </p:nvSpPr>
        <p:spPr>
          <a:xfrm>
            <a:off x="0" y="0"/>
            <a:ext cx="9144000" cy="639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Take out Table H (for Happy).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50.  The title for this table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OF 4 LIQUIDS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51.  The four liquids are: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PROPANONE, ETHANOL, WATER, and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52.  Another name for ethanoic acid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ETHANOIC ACID or VINEGAR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53.  Ethanol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ALCOHOL that’s IN WINE AND BEER, etc.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54.  Propanone is a ketone.  A similar, common, ketone is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ACETONE, nail polish remover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55. 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Wata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is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WATER, you knew that!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56.  The Y axis scale in in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kPa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each box is equal to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10 kPa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57.  The X axis scale is in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CENTIGRADE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each box is equal to 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58.  There are 4 graphs on this table only to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CONFUSE YOU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Promise to look at only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ONE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graph at a time. 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060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A4052-AB8B-4F9C-9FCB-78D5529A8A1A}"/>
              </a:ext>
            </a:extLst>
          </p:cNvPr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9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is the measure   </a:t>
            </a:r>
            <a:b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of the </a:t>
            </a:r>
            <a:r>
              <a:rPr lang="en-US" sz="4800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extra pressure</a:t>
            </a:r>
            <a: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a closed </a:t>
            </a:r>
            <a:b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system caused by the </a:t>
            </a:r>
            <a:b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evaporation of a liquid → gas.  </a:t>
            </a:r>
          </a:p>
          <a:p>
            <a:pPr marL="342900" indent="-342900">
              <a:buAutoNum type="arabicPeriod" startAt="59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story will help you with this,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 and pencils down… </a:t>
            </a:r>
          </a:p>
        </p:txBody>
      </p:sp>
    </p:spTree>
    <p:extLst>
      <p:ext uri="{BB962C8B-B14F-4D97-AF65-F5344CB8AC3E}">
        <p14:creationId xmlns:p14="http://schemas.microsoft.com/office/powerpoint/2010/main" val="33737192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4060ea-25c6-46a4-bdf1-bdc1400b7928_1">
            <a:extLst>
              <a:ext uri="{FF2B5EF4-FFF2-40B4-BE49-F238E27FC236}">
                <a16:creationId xmlns:a16="http://schemas.microsoft.com/office/drawing/2014/main" id="{9E0ADA51-BD34-432D-A7DD-03233174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20268"/>
            <a:ext cx="2181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age result for water in a glass bottle">
            <a:extLst>
              <a:ext uri="{FF2B5EF4-FFF2-40B4-BE49-F238E27FC236}">
                <a16:creationId xmlns:a16="http://schemas.microsoft.com/office/drawing/2014/main" id="{B6032EF5-2732-4D8E-83C0-E47B5CE5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294108" y="1928812"/>
            <a:ext cx="1820863" cy="474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4F849-BBEE-490C-8A50-65A1C6D21A05}"/>
              </a:ext>
            </a:extLst>
          </p:cNvPr>
          <p:cNvSpPr txBox="1"/>
          <p:nvPr/>
        </p:nvSpPr>
        <p:spPr>
          <a:xfrm>
            <a:off x="152400" y="228600"/>
            <a:ext cx="8839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  The can and this bottle are both examples of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systems.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them up could cause an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EXPLOSION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increasing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pressure.  </a:t>
            </a: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pressure increases because heat turns the water into steam, </a:t>
            </a:r>
            <a:b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higher kinetic energy, causing stronger and </a:t>
            </a:r>
            <a:b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more particle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for a story </a:t>
            </a:r>
            <a:b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1972 </a:t>
            </a:r>
            <a:r>
              <a:rPr lang="en-US" sz="4800" dirty="0">
                <a:solidFill>
                  <a:srgbClr val="0000CC"/>
                </a:solidFill>
                <a:latin typeface="Wingdings" panose="05000000000000000000" pitchFamily="2" charset="2"/>
                <a:cs typeface="Times New Roman" panose="02020603050405020304" pitchFamily="18" charset="0"/>
              </a:rPr>
              <a:t>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315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-18143" y="0"/>
            <a:ext cx="8915400" cy="7516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  What is the vapor pressure 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for water at 20°C?  _______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(about room temperature)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  The pressure in the gap 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now ~ _________________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486422" y="1409612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 flipV="1">
            <a:off x="5791200" y="2362200"/>
            <a:ext cx="24384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321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-18143" y="0"/>
            <a:ext cx="8915400" cy="861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  What is the vapor pressure 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for water at 25°C? </a:t>
            </a: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ABOUT 3 kPa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  The pressure in this gap </a:t>
            </a:r>
            <a:b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now </a:t>
            </a: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101.3 plus 3 kPa.  </a:t>
            </a:r>
            <a:b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THAT’S ~104.3 kPa.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486422" y="1409612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>
            <a:off x="5562600" y="1409612"/>
            <a:ext cx="2282371" cy="876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1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EFB3B-15A3-499D-9D7E-366247F9001D}"/>
              </a:ext>
            </a:extLst>
          </p:cNvPr>
          <p:cNvSpPr/>
          <p:nvPr/>
        </p:nvSpPr>
        <p:spPr>
          <a:xfrm>
            <a:off x="0" y="0"/>
            <a:ext cx="9144000" cy="40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 A heating curve shows the specific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 A Cooling curves show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 The necessary information for either a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 includes the </a:t>
            </a:r>
            <a:r>
              <a:rPr lang="en-US" sz="2400" b="1" u="sng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u="sng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 </a:t>
            </a:r>
            <a:endParaRPr lang="en-US" sz="2400" kern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48075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0" y="304800"/>
            <a:ext cx="8915400" cy="400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  What is the vapor pressure if you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raise the temp to 70°C?  _____________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323137" y="0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 flipV="1">
            <a:off x="6324600" y="914400"/>
            <a:ext cx="1752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74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0" y="304800"/>
            <a:ext cx="8915400" cy="620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 What is the vapor pressure if you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raise the temp to 70°C?  _____________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VAPOR PRESSURE is </a:t>
            </a:r>
            <a:r>
              <a:rPr lang="en-US" sz="40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30 kPa</a:t>
            </a: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b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TOTAL PRESSURE INCREASES </a:t>
            </a:r>
            <a:b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TO ABOUT 131.3 kPa.</a:t>
            </a:r>
            <a:endParaRPr lang="en-US" sz="4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323137" y="0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 flipV="1">
            <a:off x="6324600" y="914400"/>
            <a:ext cx="1752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311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0" y="0"/>
            <a:ext cx="9144000" cy="165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64.  If the bottle is pressure rated to 165 kPa and you </a:t>
            </a:r>
            <a:b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heat it up to 90°C, what will happen?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323137" y="3372983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>
            <a:off x="6019800" y="1131308"/>
            <a:ext cx="1981200" cy="3059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289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5F40-1AF4-423A-A826-53FA7CD651BB}"/>
              </a:ext>
            </a:extLst>
          </p:cNvPr>
          <p:cNvSpPr/>
          <p:nvPr/>
        </p:nvSpPr>
        <p:spPr>
          <a:xfrm>
            <a:off x="0" y="0"/>
            <a:ext cx="9144000" cy="492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64.  If the bottle is pressure rated to 165 kPa and you </a:t>
            </a:r>
            <a:b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heat it up to 90°C, what will happen?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b="1" kern="1400" dirty="0">
                <a:latin typeface="Times New Roman" panose="02020603050405020304" pitchFamily="18" charset="0"/>
              </a:rPr>
              <a:t>AT 90°C, VAPOR PRESSURE </a:t>
            </a:r>
            <a:br>
              <a:rPr lang="en-US" sz="3200" b="1" kern="1400" dirty="0">
                <a:latin typeface="Times New Roman" panose="02020603050405020304" pitchFamily="18" charset="0"/>
              </a:rPr>
            </a:br>
            <a:r>
              <a:rPr lang="en-US" sz="3200" b="1" kern="1400" dirty="0">
                <a:latin typeface="Times New Roman" panose="02020603050405020304" pitchFamily="18" charset="0"/>
              </a:rPr>
              <a:t>INCREASES TO 70 kPa, </a:t>
            </a:r>
            <a:br>
              <a:rPr lang="en-US" sz="3200" b="1" kern="1400" dirty="0">
                <a:latin typeface="Times New Roman" panose="02020603050405020304" pitchFamily="18" charset="0"/>
              </a:rPr>
            </a:br>
            <a:r>
              <a:rPr lang="en-US" sz="3200" b="1" kern="1400" dirty="0">
                <a:latin typeface="Times New Roman" panose="02020603050405020304" pitchFamily="18" charset="0"/>
              </a:rPr>
              <a:t>COMBINED to the 101.3 kPa </a:t>
            </a:r>
            <a:br>
              <a:rPr lang="en-US" sz="3200" b="1" kern="1400" dirty="0">
                <a:latin typeface="Times New Roman" panose="02020603050405020304" pitchFamily="18" charset="0"/>
              </a:rPr>
            </a:br>
            <a:r>
              <a:rPr lang="en-US" sz="3200" b="1" kern="1400" dirty="0">
                <a:latin typeface="Times New Roman" panose="02020603050405020304" pitchFamily="18" charset="0"/>
              </a:rPr>
              <a:t>air pressure it started with, that</a:t>
            </a:r>
            <a:br>
              <a:rPr lang="en-US" sz="3200" b="1" kern="1400" dirty="0">
                <a:latin typeface="Times New Roman" panose="02020603050405020304" pitchFamily="18" charset="0"/>
              </a:rPr>
            </a:br>
            <a:r>
              <a:rPr lang="en-US" sz="3200" b="1" kern="1400" dirty="0">
                <a:latin typeface="Times New Roman" panose="02020603050405020304" pitchFamily="18" charset="0"/>
              </a:rPr>
              <a:t>means that the bottle will</a:t>
            </a:r>
            <a:br>
              <a:rPr lang="en-US" sz="3200" b="1" kern="1400" dirty="0">
                <a:latin typeface="Times New Roman" panose="02020603050405020304" pitchFamily="18" charset="0"/>
              </a:rPr>
            </a:br>
            <a:r>
              <a:rPr lang="en-US" sz="32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PROBABLY EXPLODE.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Image result for water in a glass bottle">
            <a:extLst>
              <a:ext uri="{FF2B5EF4-FFF2-40B4-BE49-F238E27FC236}">
                <a16:creationId xmlns:a16="http://schemas.microsoft.com/office/drawing/2014/main" id="{774B3E43-D988-431B-85FB-0B62A555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28333"/>
          <a:stretch>
            <a:fillRect/>
          </a:stretch>
        </p:blipFill>
        <p:spPr bwMode="auto">
          <a:xfrm>
            <a:off x="7323137" y="3372983"/>
            <a:ext cx="1820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67E917-9E51-47DD-95DF-99E1420E11F9}"/>
              </a:ext>
            </a:extLst>
          </p:cNvPr>
          <p:cNvCxnSpPr>
            <a:cxnSpLocks/>
          </p:cNvCxnSpPr>
          <p:nvPr/>
        </p:nvCxnSpPr>
        <p:spPr>
          <a:xfrm>
            <a:off x="6019800" y="1131308"/>
            <a:ext cx="1981200" cy="3059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570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rlenmeyer flask drawing">
            <a:extLst>
              <a:ext uri="{FF2B5EF4-FFF2-40B4-BE49-F238E27FC236}">
                <a16:creationId xmlns:a16="http://schemas.microsoft.com/office/drawing/2014/main" id="{BCBAAC74-8FE1-4502-AE54-D5345CC2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1104900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age result for erlenmeyer flask drawing">
            <a:extLst>
              <a:ext uri="{FF2B5EF4-FFF2-40B4-BE49-F238E27FC236}">
                <a16:creationId xmlns:a16="http://schemas.microsoft.com/office/drawing/2014/main" id="{5788BB0D-5905-4B25-AD22-F67B0948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103313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erlenmeyer flask drawing">
            <a:extLst>
              <a:ext uri="{FF2B5EF4-FFF2-40B4-BE49-F238E27FC236}">
                <a16:creationId xmlns:a16="http://schemas.microsoft.com/office/drawing/2014/main" id="{088587A3-D3BD-486E-BFB7-43507CE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28600"/>
            <a:ext cx="1106487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54D83-6970-48A2-9445-323FA66EF22D}"/>
              </a:ext>
            </a:extLst>
          </p:cNvPr>
          <p:cNvSpPr txBox="1"/>
          <p:nvPr/>
        </p:nvSpPr>
        <p:spPr>
          <a:xfrm>
            <a:off x="3048000" y="196532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ETHANOL            ETHANONIC ACID       PROPANONE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2EA1-E694-4A93-A902-82247F1DC7AE}"/>
              </a:ext>
            </a:extLst>
          </p:cNvPr>
          <p:cNvSpPr txBox="1"/>
          <p:nvPr/>
        </p:nvSpPr>
        <p:spPr>
          <a:xfrm>
            <a:off x="228600" y="3810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 corked bottles containing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equal amounts of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 liquid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(sealed systems).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4C6114-7E6B-4B18-B89C-DA5E4AD58E7B}"/>
              </a:ext>
            </a:extLst>
          </p:cNvPr>
          <p:cNvSpPr/>
          <p:nvPr/>
        </p:nvSpPr>
        <p:spPr>
          <a:xfrm>
            <a:off x="3512457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AB43DA-EB4D-49DB-9183-D78387D186B8}"/>
              </a:ext>
            </a:extLst>
          </p:cNvPr>
          <p:cNvSpPr/>
          <p:nvPr/>
        </p:nvSpPr>
        <p:spPr>
          <a:xfrm>
            <a:off x="5636985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7E3611-9161-4FAA-A6C1-DB460AA839A9}"/>
              </a:ext>
            </a:extLst>
          </p:cNvPr>
          <p:cNvSpPr/>
          <p:nvPr/>
        </p:nvSpPr>
        <p:spPr>
          <a:xfrm>
            <a:off x="7786007" y="14296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A850A-836F-4CE5-A973-5FBE1BFBA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95999"/>
              </p:ext>
            </p:extLst>
          </p:nvPr>
        </p:nvGraphicFramePr>
        <p:xfrm>
          <a:off x="695779" y="2639918"/>
          <a:ext cx="8372021" cy="360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01">
                  <a:extLst>
                    <a:ext uri="{9D8B030D-6E8A-4147-A177-3AD203B41FA5}">
                      <a16:colId xmlns:a16="http://schemas.microsoft.com/office/drawing/2014/main" val="1182196729"/>
                    </a:ext>
                  </a:extLst>
                </a:gridCol>
                <a:gridCol w="1465320">
                  <a:extLst>
                    <a:ext uri="{9D8B030D-6E8A-4147-A177-3AD203B41FA5}">
                      <a16:colId xmlns:a16="http://schemas.microsoft.com/office/drawing/2014/main" val="2966813618"/>
                    </a:ext>
                  </a:extLst>
                </a:gridCol>
                <a:gridCol w="2083428">
                  <a:extLst>
                    <a:ext uri="{9D8B030D-6E8A-4147-A177-3AD203B41FA5}">
                      <a16:colId xmlns:a16="http://schemas.microsoft.com/office/drawing/2014/main" val="1228139299"/>
                    </a:ext>
                  </a:extLst>
                </a:gridCol>
                <a:gridCol w="2264117">
                  <a:extLst>
                    <a:ext uri="{9D8B030D-6E8A-4147-A177-3AD203B41FA5}">
                      <a16:colId xmlns:a16="http://schemas.microsoft.com/office/drawing/2014/main" val="512461453"/>
                    </a:ext>
                  </a:extLst>
                </a:gridCol>
                <a:gridCol w="1824655">
                  <a:extLst>
                    <a:ext uri="{9D8B030D-6E8A-4147-A177-3AD203B41FA5}">
                      <a16:colId xmlns:a16="http://schemas.microsoft.com/office/drawing/2014/main" val="841286698"/>
                    </a:ext>
                  </a:extLst>
                </a:gridCol>
              </a:tblGrid>
              <a:tr h="105199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Ethanoic Acid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Propanone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6799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2703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909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75°C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324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30B5A8-DB7F-4190-97AB-D19B64E7F90D}"/>
              </a:ext>
            </a:extLst>
          </p:cNvPr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 Work left to right… </a:t>
            </a:r>
          </a:p>
        </p:txBody>
      </p:sp>
    </p:spTree>
    <p:extLst>
      <p:ext uri="{BB962C8B-B14F-4D97-AF65-F5344CB8AC3E}">
        <p14:creationId xmlns:p14="http://schemas.microsoft.com/office/powerpoint/2010/main" val="4686779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rlenmeyer flask drawing">
            <a:extLst>
              <a:ext uri="{FF2B5EF4-FFF2-40B4-BE49-F238E27FC236}">
                <a16:creationId xmlns:a16="http://schemas.microsoft.com/office/drawing/2014/main" id="{BCBAAC74-8FE1-4502-AE54-D5345CC2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1104900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age result for erlenmeyer flask drawing">
            <a:extLst>
              <a:ext uri="{FF2B5EF4-FFF2-40B4-BE49-F238E27FC236}">
                <a16:creationId xmlns:a16="http://schemas.microsoft.com/office/drawing/2014/main" id="{5788BB0D-5905-4B25-AD22-F67B0948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103313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erlenmeyer flask drawing">
            <a:extLst>
              <a:ext uri="{FF2B5EF4-FFF2-40B4-BE49-F238E27FC236}">
                <a16:creationId xmlns:a16="http://schemas.microsoft.com/office/drawing/2014/main" id="{088587A3-D3BD-486E-BFB7-43507CE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28600"/>
            <a:ext cx="1106487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54D83-6970-48A2-9445-323FA66EF22D}"/>
              </a:ext>
            </a:extLst>
          </p:cNvPr>
          <p:cNvSpPr txBox="1"/>
          <p:nvPr/>
        </p:nvSpPr>
        <p:spPr>
          <a:xfrm>
            <a:off x="3048000" y="196532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ETHANOL            ETHANONIC ACID       PROPANONE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2EA1-E694-4A93-A902-82247F1DC7AE}"/>
              </a:ext>
            </a:extLst>
          </p:cNvPr>
          <p:cNvSpPr txBox="1"/>
          <p:nvPr/>
        </p:nvSpPr>
        <p:spPr>
          <a:xfrm>
            <a:off x="228600" y="3810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 corked bottles containing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equal amounts of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 liquid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(sealed systems).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4C6114-7E6B-4B18-B89C-DA5E4AD58E7B}"/>
              </a:ext>
            </a:extLst>
          </p:cNvPr>
          <p:cNvSpPr/>
          <p:nvPr/>
        </p:nvSpPr>
        <p:spPr>
          <a:xfrm>
            <a:off x="3512457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AB43DA-EB4D-49DB-9183-D78387D186B8}"/>
              </a:ext>
            </a:extLst>
          </p:cNvPr>
          <p:cNvSpPr/>
          <p:nvPr/>
        </p:nvSpPr>
        <p:spPr>
          <a:xfrm>
            <a:off x="5636985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7E3611-9161-4FAA-A6C1-DB460AA839A9}"/>
              </a:ext>
            </a:extLst>
          </p:cNvPr>
          <p:cNvSpPr/>
          <p:nvPr/>
        </p:nvSpPr>
        <p:spPr>
          <a:xfrm>
            <a:off x="7786007" y="14296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A850A-836F-4CE5-A973-5FBE1BFBA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0368"/>
              </p:ext>
            </p:extLst>
          </p:nvPr>
        </p:nvGraphicFramePr>
        <p:xfrm>
          <a:off x="695779" y="2639918"/>
          <a:ext cx="8372021" cy="360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01">
                  <a:extLst>
                    <a:ext uri="{9D8B030D-6E8A-4147-A177-3AD203B41FA5}">
                      <a16:colId xmlns:a16="http://schemas.microsoft.com/office/drawing/2014/main" val="1182196729"/>
                    </a:ext>
                  </a:extLst>
                </a:gridCol>
                <a:gridCol w="1465320">
                  <a:extLst>
                    <a:ext uri="{9D8B030D-6E8A-4147-A177-3AD203B41FA5}">
                      <a16:colId xmlns:a16="http://schemas.microsoft.com/office/drawing/2014/main" val="2966813618"/>
                    </a:ext>
                  </a:extLst>
                </a:gridCol>
                <a:gridCol w="2083428">
                  <a:extLst>
                    <a:ext uri="{9D8B030D-6E8A-4147-A177-3AD203B41FA5}">
                      <a16:colId xmlns:a16="http://schemas.microsoft.com/office/drawing/2014/main" val="1228139299"/>
                    </a:ext>
                  </a:extLst>
                </a:gridCol>
                <a:gridCol w="2264117">
                  <a:extLst>
                    <a:ext uri="{9D8B030D-6E8A-4147-A177-3AD203B41FA5}">
                      <a16:colId xmlns:a16="http://schemas.microsoft.com/office/drawing/2014/main" val="512461453"/>
                    </a:ext>
                  </a:extLst>
                </a:gridCol>
                <a:gridCol w="1824655">
                  <a:extLst>
                    <a:ext uri="{9D8B030D-6E8A-4147-A177-3AD203B41FA5}">
                      <a16:colId xmlns:a16="http://schemas.microsoft.com/office/drawing/2014/main" val="841286698"/>
                    </a:ext>
                  </a:extLst>
                </a:gridCol>
              </a:tblGrid>
              <a:tr h="105199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Ethanoic Acid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Propanone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6799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2703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909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75°C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3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8BE6A1-1090-B9FE-E4F0-B97F280982CD}"/>
              </a:ext>
            </a:extLst>
          </p:cNvPr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 Work left to right… </a:t>
            </a:r>
          </a:p>
        </p:txBody>
      </p:sp>
    </p:spTree>
    <p:extLst>
      <p:ext uri="{BB962C8B-B14F-4D97-AF65-F5344CB8AC3E}">
        <p14:creationId xmlns:p14="http://schemas.microsoft.com/office/powerpoint/2010/main" val="41120624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rlenmeyer flask drawing">
            <a:extLst>
              <a:ext uri="{FF2B5EF4-FFF2-40B4-BE49-F238E27FC236}">
                <a16:creationId xmlns:a16="http://schemas.microsoft.com/office/drawing/2014/main" id="{BCBAAC74-8FE1-4502-AE54-D5345CC2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1104900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age result for erlenmeyer flask drawing">
            <a:extLst>
              <a:ext uri="{FF2B5EF4-FFF2-40B4-BE49-F238E27FC236}">
                <a16:creationId xmlns:a16="http://schemas.microsoft.com/office/drawing/2014/main" id="{5788BB0D-5905-4B25-AD22-F67B0948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103313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erlenmeyer flask drawing">
            <a:extLst>
              <a:ext uri="{FF2B5EF4-FFF2-40B4-BE49-F238E27FC236}">
                <a16:creationId xmlns:a16="http://schemas.microsoft.com/office/drawing/2014/main" id="{088587A3-D3BD-486E-BFB7-43507CE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28600"/>
            <a:ext cx="1106487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54D83-6970-48A2-9445-323FA66EF22D}"/>
              </a:ext>
            </a:extLst>
          </p:cNvPr>
          <p:cNvSpPr txBox="1"/>
          <p:nvPr/>
        </p:nvSpPr>
        <p:spPr>
          <a:xfrm>
            <a:off x="3048000" y="196532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ETHANOL            ETHANONIC ACID       PROPANONE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2EA1-E694-4A93-A902-82247F1DC7AE}"/>
              </a:ext>
            </a:extLst>
          </p:cNvPr>
          <p:cNvSpPr txBox="1"/>
          <p:nvPr/>
        </p:nvSpPr>
        <p:spPr>
          <a:xfrm>
            <a:off x="228600" y="3810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 corked bottles containing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equal amounts of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 liquid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(sealed systems).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4C6114-7E6B-4B18-B89C-DA5E4AD58E7B}"/>
              </a:ext>
            </a:extLst>
          </p:cNvPr>
          <p:cNvSpPr/>
          <p:nvPr/>
        </p:nvSpPr>
        <p:spPr>
          <a:xfrm>
            <a:off x="3512457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AB43DA-EB4D-49DB-9183-D78387D186B8}"/>
              </a:ext>
            </a:extLst>
          </p:cNvPr>
          <p:cNvSpPr/>
          <p:nvPr/>
        </p:nvSpPr>
        <p:spPr>
          <a:xfrm>
            <a:off x="5636985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7E3611-9161-4FAA-A6C1-DB460AA839A9}"/>
              </a:ext>
            </a:extLst>
          </p:cNvPr>
          <p:cNvSpPr/>
          <p:nvPr/>
        </p:nvSpPr>
        <p:spPr>
          <a:xfrm>
            <a:off x="7786007" y="14296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A850A-836F-4CE5-A973-5FBE1BFBA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96642"/>
              </p:ext>
            </p:extLst>
          </p:nvPr>
        </p:nvGraphicFramePr>
        <p:xfrm>
          <a:off x="695779" y="2639918"/>
          <a:ext cx="8372021" cy="360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01">
                  <a:extLst>
                    <a:ext uri="{9D8B030D-6E8A-4147-A177-3AD203B41FA5}">
                      <a16:colId xmlns:a16="http://schemas.microsoft.com/office/drawing/2014/main" val="1182196729"/>
                    </a:ext>
                  </a:extLst>
                </a:gridCol>
                <a:gridCol w="1465320">
                  <a:extLst>
                    <a:ext uri="{9D8B030D-6E8A-4147-A177-3AD203B41FA5}">
                      <a16:colId xmlns:a16="http://schemas.microsoft.com/office/drawing/2014/main" val="2966813618"/>
                    </a:ext>
                  </a:extLst>
                </a:gridCol>
                <a:gridCol w="2083428">
                  <a:extLst>
                    <a:ext uri="{9D8B030D-6E8A-4147-A177-3AD203B41FA5}">
                      <a16:colId xmlns:a16="http://schemas.microsoft.com/office/drawing/2014/main" val="1228139299"/>
                    </a:ext>
                  </a:extLst>
                </a:gridCol>
                <a:gridCol w="2264117">
                  <a:extLst>
                    <a:ext uri="{9D8B030D-6E8A-4147-A177-3AD203B41FA5}">
                      <a16:colId xmlns:a16="http://schemas.microsoft.com/office/drawing/2014/main" val="512461453"/>
                    </a:ext>
                  </a:extLst>
                </a:gridCol>
                <a:gridCol w="1824655">
                  <a:extLst>
                    <a:ext uri="{9D8B030D-6E8A-4147-A177-3AD203B41FA5}">
                      <a16:colId xmlns:a16="http://schemas.microsoft.com/office/drawing/2014/main" val="841286698"/>
                    </a:ext>
                  </a:extLst>
                </a:gridCol>
              </a:tblGrid>
              <a:tr h="105199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Ethanoic Acid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Propanone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6799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2703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909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75°C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3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A68E25-A66F-697F-DA13-9C41766C0547}"/>
              </a:ext>
            </a:extLst>
          </p:cNvPr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67. Work left to right… </a:t>
            </a:r>
          </a:p>
        </p:txBody>
      </p:sp>
    </p:spTree>
    <p:extLst>
      <p:ext uri="{BB962C8B-B14F-4D97-AF65-F5344CB8AC3E}">
        <p14:creationId xmlns:p14="http://schemas.microsoft.com/office/powerpoint/2010/main" val="18550596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rlenmeyer flask drawing">
            <a:extLst>
              <a:ext uri="{FF2B5EF4-FFF2-40B4-BE49-F238E27FC236}">
                <a16:creationId xmlns:a16="http://schemas.microsoft.com/office/drawing/2014/main" id="{BCBAAC74-8FE1-4502-AE54-D5345CC2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1104900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age result for erlenmeyer flask drawing">
            <a:extLst>
              <a:ext uri="{FF2B5EF4-FFF2-40B4-BE49-F238E27FC236}">
                <a16:creationId xmlns:a16="http://schemas.microsoft.com/office/drawing/2014/main" id="{5788BB0D-5905-4B25-AD22-F67B0948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103313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erlenmeyer flask drawing">
            <a:extLst>
              <a:ext uri="{FF2B5EF4-FFF2-40B4-BE49-F238E27FC236}">
                <a16:creationId xmlns:a16="http://schemas.microsoft.com/office/drawing/2014/main" id="{088587A3-D3BD-486E-BFB7-43507CE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28600"/>
            <a:ext cx="1106487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54D83-6970-48A2-9445-323FA66EF22D}"/>
              </a:ext>
            </a:extLst>
          </p:cNvPr>
          <p:cNvSpPr txBox="1"/>
          <p:nvPr/>
        </p:nvSpPr>
        <p:spPr>
          <a:xfrm>
            <a:off x="3048000" y="196532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ETHANOL            ETHANONIC ACID       PROPANONE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2EA1-E694-4A93-A902-82247F1DC7AE}"/>
              </a:ext>
            </a:extLst>
          </p:cNvPr>
          <p:cNvSpPr txBox="1"/>
          <p:nvPr/>
        </p:nvSpPr>
        <p:spPr>
          <a:xfrm>
            <a:off x="-1" y="0"/>
            <a:ext cx="3246211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 Which bottle would burst </a:t>
            </a:r>
            <a:b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if they’re </a:t>
            </a:r>
            <a:b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heated up </a:t>
            </a:r>
            <a:b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slowly?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4C6114-7E6B-4B18-B89C-DA5E4AD58E7B}"/>
              </a:ext>
            </a:extLst>
          </p:cNvPr>
          <p:cNvSpPr/>
          <p:nvPr/>
        </p:nvSpPr>
        <p:spPr>
          <a:xfrm>
            <a:off x="3512457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AB43DA-EB4D-49DB-9183-D78387D186B8}"/>
              </a:ext>
            </a:extLst>
          </p:cNvPr>
          <p:cNvSpPr/>
          <p:nvPr/>
        </p:nvSpPr>
        <p:spPr>
          <a:xfrm>
            <a:off x="5636985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7E3611-9161-4FAA-A6C1-DB460AA839A9}"/>
              </a:ext>
            </a:extLst>
          </p:cNvPr>
          <p:cNvSpPr/>
          <p:nvPr/>
        </p:nvSpPr>
        <p:spPr>
          <a:xfrm>
            <a:off x="7786007" y="14296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A850A-836F-4CE5-A973-5FBE1BFBA8BA}"/>
              </a:ext>
            </a:extLst>
          </p:cNvPr>
          <p:cNvGraphicFramePr>
            <a:graphicFrameLocks noGrp="1"/>
          </p:cNvGraphicFramePr>
          <p:nvPr/>
        </p:nvGraphicFramePr>
        <p:xfrm>
          <a:off x="695779" y="2639918"/>
          <a:ext cx="8372021" cy="360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01">
                  <a:extLst>
                    <a:ext uri="{9D8B030D-6E8A-4147-A177-3AD203B41FA5}">
                      <a16:colId xmlns:a16="http://schemas.microsoft.com/office/drawing/2014/main" val="1182196729"/>
                    </a:ext>
                  </a:extLst>
                </a:gridCol>
                <a:gridCol w="1465320">
                  <a:extLst>
                    <a:ext uri="{9D8B030D-6E8A-4147-A177-3AD203B41FA5}">
                      <a16:colId xmlns:a16="http://schemas.microsoft.com/office/drawing/2014/main" val="2966813618"/>
                    </a:ext>
                  </a:extLst>
                </a:gridCol>
                <a:gridCol w="2083428">
                  <a:extLst>
                    <a:ext uri="{9D8B030D-6E8A-4147-A177-3AD203B41FA5}">
                      <a16:colId xmlns:a16="http://schemas.microsoft.com/office/drawing/2014/main" val="1228139299"/>
                    </a:ext>
                  </a:extLst>
                </a:gridCol>
                <a:gridCol w="2264117">
                  <a:extLst>
                    <a:ext uri="{9D8B030D-6E8A-4147-A177-3AD203B41FA5}">
                      <a16:colId xmlns:a16="http://schemas.microsoft.com/office/drawing/2014/main" val="512461453"/>
                    </a:ext>
                  </a:extLst>
                </a:gridCol>
                <a:gridCol w="1824655">
                  <a:extLst>
                    <a:ext uri="{9D8B030D-6E8A-4147-A177-3AD203B41FA5}">
                      <a16:colId xmlns:a16="http://schemas.microsoft.com/office/drawing/2014/main" val="841286698"/>
                    </a:ext>
                  </a:extLst>
                </a:gridCol>
              </a:tblGrid>
              <a:tr h="105199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Ethanoic Acid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Propanone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6799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2703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909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75°C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3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8715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rlenmeyer flask drawing">
            <a:extLst>
              <a:ext uri="{FF2B5EF4-FFF2-40B4-BE49-F238E27FC236}">
                <a16:creationId xmlns:a16="http://schemas.microsoft.com/office/drawing/2014/main" id="{BCBAAC74-8FE1-4502-AE54-D5345CC2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1104900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age result for erlenmeyer flask drawing">
            <a:extLst>
              <a:ext uri="{FF2B5EF4-FFF2-40B4-BE49-F238E27FC236}">
                <a16:creationId xmlns:a16="http://schemas.microsoft.com/office/drawing/2014/main" id="{5788BB0D-5905-4B25-AD22-F67B0948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103313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erlenmeyer flask drawing">
            <a:extLst>
              <a:ext uri="{FF2B5EF4-FFF2-40B4-BE49-F238E27FC236}">
                <a16:creationId xmlns:a16="http://schemas.microsoft.com/office/drawing/2014/main" id="{088587A3-D3BD-486E-BFB7-43507CE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28600"/>
            <a:ext cx="1106487" cy="1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54D83-6970-48A2-9445-323FA66EF22D}"/>
              </a:ext>
            </a:extLst>
          </p:cNvPr>
          <p:cNvSpPr txBox="1"/>
          <p:nvPr/>
        </p:nvSpPr>
        <p:spPr>
          <a:xfrm>
            <a:off x="3048000" y="196532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ETHANOL            ETHANONIC ACID       PROPANONE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2EA1-E694-4A93-A902-82247F1DC7AE}"/>
              </a:ext>
            </a:extLst>
          </p:cNvPr>
          <p:cNvSpPr txBox="1"/>
          <p:nvPr/>
        </p:nvSpPr>
        <p:spPr>
          <a:xfrm>
            <a:off x="-1" y="0"/>
            <a:ext cx="3246211" cy="206210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  Propanone bursts first, it has the highest 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Pressure. 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4C6114-7E6B-4B18-B89C-DA5E4AD58E7B}"/>
              </a:ext>
            </a:extLst>
          </p:cNvPr>
          <p:cNvSpPr/>
          <p:nvPr/>
        </p:nvSpPr>
        <p:spPr>
          <a:xfrm>
            <a:off x="3512457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AB43DA-EB4D-49DB-9183-D78387D186B8}"/>
              </a:ext>
            </a:extLst>
          </p:cNvPr>
          <p:cNvSpPr/>
          <p:nvPr/>
        </p:nvSpPr>
        <p:spPr>
          <a:xfrm>
            <a:off x="5636985" y="13788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7E3611-9161-4FAA-A6C1-DB460AA839A9}"/>
              </a:ext>
            </a:extLst>
          </p:cNvPr>
          <p:cNvSpPr/>
          <p:nvPr/>
        </p:nvSpPr>
        <p:spPr>
          <a:xfrm>
            <a:off x="7786007" y="1429657"/>
            <a:ext cx="841829" cy="101600"/>
          </a:xfrm>
          <a:custGeom>
            <a:avLst/>
            <a:gdLst>
              <a:gd name="connsiteX0" fmla="*/ 0 w 841829"/>
              <a:gd name="connsiteY0" fmla="*/ 0 h 101600"/>
              <a:gd name="connsiteX1" fmla="*/ 72572 w 841829"/>
              <a:gd name="connsiteY1" fmla="*/ 29029 h 101600"/>
              <a:gd name="connsiteX2" fmla="*/ 101600 w 841829"/>
              <a:gd name="connsiteY2" fmla="*/ 72572 h 101600"/>
              <a:gd name="connsiteX3" fmla="*/ 217714 w 841829"/>
              <a:gd name="connsiteY3" fmla="*/ 58057 h 101600"/>
              <a:gd name="connsiteX4" fmla="*/ 304800 w 841829"/>
              <a:gd name="connsiteY4" fmla="*/ 29029 h 101600"/>
              <a:gd name="connsiteX5" fmla="*/ 464457 w 841829"/>
              <a:gd name="connsiteY5" fmla="*/ 72572 h 101600"/>
              <a:gd name="connsiteX6" fmla="*/ 522514 w 841829"/>
              <a:gd name="connsiteY6" fmla="*/ 101600 h 101600"/>
              <a:gd name="connsiteX7" fmla="*/ 754743 w 841829"/>
              <a:gd name="connsiteY7" fmla="*/ 87086 h 101600"/>
              <a:gd name="connsiteX8" fmla="*/ 841829 w 841829"/>
              <a:gd name="connsiteY8" fmla="*/ 43543 h 101600"/>
              <a:gd name="connsiteX9" fmla="*/ 841829 w 841829"/>
              <a:gd name="connsiteY9" fmla="*/ 29029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9" h="101600">
                <a:moveTo>
                  <a:pt x="0" y="0"/>
                </a:moveTo>
                <a:cubicBezTo>
                  <a:pt x="24191" y="9676"/>
                  <a:pt x="51371" y="13885"/>
                  <a:pt x="72572" y="29029"/>
                </a:cubicBezTo>
                <a:cubicBezTo>
                  <a:pt x="86767" y="39168"/>
                  <a:pt x="84495" y="69151"/>
                  <a:pt x="101600" y="72572"/>
                </a:cubicBezTo>
                <a:cubicBezTo>
                  <a:pt x="139848" y="80222"/>
                  <a:pt x="179009" y="62895"/>
                  <a:pt x="217714" y="58057"/>
                </a:cubicBezTo>
                <a:cubicBezTo>
                  <a:pt x="246743" y="48381"/>
                  <a:pt x="274795" y="23028"/>
                  <a:pt x="304800" y="29029"/>
                </a:cubicBezTo>
                <a:cubicBezTo>
                  <a:pt x="357892" y="39647"/>
                  <a:pt x="415346" y="48017"/>
                  <a:pt x="464457" y="72572"/>
                </a:cubicBezTo>
                <a:lnTo>
                  <a:pt x="522514" y="101600"/>
                </a:lnTo>
                <a:cubicBezTo>
                  <a:pt x="599924" y="96762"/>
                  <a:pt x="677608" y="95205"/>
                  <a:pt x="754743" y="87086"/>
                </a:cubicBezTo>
                <a:cubicBezTo>
                  <a:pt x="781131" y="84308"/>
                  <a:pt x="823984" y="61388"/>
                  <a:pt x="841829" y="43543"/>
                </a:cubicBezTo>
                <a:lnTo>
                  <a:pt x="841829" y="2902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A850A-836F-4CE5-A973-5FBE1BFBA8BA}"/>
              </a:ext>
            </a:extLst>
          </p:cNvPr>
          <p:cNvGraphicFramePr>
            <a:graphicFrameLocks noGrp="1"/>
          </p:cNvGraphicFramePr>
          <p:nvPr/>
        </p:nvGraphicFramePr>
        <p:xfrm>
          <a:off x="695779" y="2639918"/>
          <a:ext cx="8372021" cy="360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01">
                  <a:extLst>
                    <a:ext uri="{9D8B030D-6E8A-4147-A177-3AD203B41FA5}">
                      <a16:colId xmlns:a16="http://schemas.microsoft.com/office/drawing/2014/main" val="1182196729"/>
                    </a:ext>
                  </a:extLst>
                </a:gridCol>
                <a:gridCol w="1465320">
                  <a:extLst>
                    <a:ext uri="{9D8B030D-6E8A-4147-A177-3AD203B41FA5}">
                      <a16:colId xmlns:a16="http://schemas.microsoft.com/office/drawing/2014/main" val="2966813618"/>
                    </a:ext>
                  </a:extLst>
                </a:gridCol>
                <a:gridCol w="2083428">
                  <a:extLst>
                    <a:ext uri="{9D8B030D-6E8A-4147-A177-3AD203B41FA5}">
                      <a16:colId xmlns:a16="http://schemas.microsoft.com/office/drawing/2014/main" val="1228139299"/>
                    </a:ext>
                  </a:extLst>
                </a:gridCol>
                <a:gridCol w="2264117">
                  <a:extLst>
                    <a:ext uri="{9D8B030D-6E8A-4147-A177-3AD203B41FA5}">
                      <a16:colId xmlns:a16="http://schemas.microsoft.com/office/drawing/2014/main" val="512461453"/>
                    </a:ext>
                  </a:extLst>
                </a:gridCol>
                <a:gridCol w="1824655">
                  <a:extLst>
                    <a:ext uri="{9D8B030D-6E8A-4147-A177-3AD203B41FA5}">
                      <a16:colId xmlns:a16="http://schemas.microsoft.com/office/drawing/2014/main" val="841286698"/>
                    </a:ext>
                  </a:extLst>
                </a:gridCol>
              </a:tblGrid>
              <a:tr h="105199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Ethanoic Acid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Propanone</a:t>
                      </a:r>
                      <a:b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in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6799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2703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45°C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909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75°C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3247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9F1838-6476-4562-B57A-DB461A63A6B1}"/>
              </a:ext>
            </a:extLst>
          </p:cNvPr>
          <p:cNvCxnSpPr>
            <a:cxnSpLocks/>
          </p:cNvCxnSpPr>
          <p:nvPr/>
        </p:nvCxnSpPr>
        <p:spPr>
          <a:xfrm flipH="1" flipV="1">
            <a:off x="7501505" y="914400"/>
            <a:ext cx="284502" cy="772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AE1C66-C266-ABAC-6F9A-41F9E1D6F0B7}"/>
              </a:ext>
            </a:extLst>
          </p:cNvPr>
          <p:cNvCxnSpPr/>
          <p:nvPr/>
        </p:nvCxnSpPr>
        <p:spPr>
          <a:xfrm flipH="1" flipV="1">
            <a:off x="7741104" y="1031051"/>
            <a:ext cx="394607" cy="616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EED745-3E61-8EB7-E4BF-6FCB3780175F}"/>
              </a:ext>
            </a:extLst>
          </p:cNvPr>
          <p:cNvCxnSpPr>
            <a:cxnSpLocks/>
          </p:cNvCxnSpPr>
          <p:nvPr/>
        </p:nvCxnSpPr>
        <p:spPr>
          <a:xfrm flipV="1">
            <a:off x="7938407" y="725791"/>
            <a:ext cx="824593" cy="95786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D82384-F139-93FC-C71F-5BB38C027B5B}"/>
              </a:ext>
            </a:extLst>
          </p:cNvPr>
          <p:cNvCxnSpPr>
            <a:cxnSpLocks/>
          </p:cNvCxnSpPr>
          <p:nvPr/>
        </p:nvCxnSpPr>
        <p:spPr>
          <a:xfrm flipV="1">
            <a:off x="7978094" y="1326599"/>
            <a:ext cx="1089706" cy="44295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50BB64-BA5F-A7DA-2371-3F671D959AB0}"/>
              </a:ext>
            </a:extLst>
          </p:cNvPr>
          <p:cNvCxnSpPr>
            <a:cxnSpLocks/>
          </p:cNvCxnSpPr>
          <p:nvPr/>
        </p:nvCxnSpPr>
        <p:spPr>
          <a:xfrm flipH="1" flipV="1">
            <a:off x="7830910" y="710521"/>
            <a:ext cx="550863" cy="10897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174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3A611-B5BD-4CE3-BED2-83F628426072}"/>
              </a:ext>
            </a:extLst>
          </p:cNvPr>
          <p:cNvSpPr txBox="1"/>
          <p:nvPr/>
        </p:nvSpPr>
        <p:spPr>
          <a:xfrm>
            <a:off x="0" y="2362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Class 4 Starts next…</a:t>
            </a:r>
          </a:p>
          <a:p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69 - 97 (the end)</a:t>
            </a:r>
          </a:p>
        </p:txBody>
      </p:sp>
    </p:spTree>
    <p:extLst>
      <p:ext uri="{BB962C8B-B14F-4D97-AF65-F5344CB8AC3E}">
        <p14:creationId xmlns:p14="http://schemas.microsoft.com/office/powerpoint/2010/main" val="33777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EFB3B-15A3-499D-9D7E-366247F9001D}"/>
              </a:ext>
            </a:extLst>
          </p:cNvPr>
          <p:cNvSpPr/>
          <p:nvPr/>
        </p:nvSpPr>
        <p:spPr>
          <a:xfrm>
            <a:off x="0" y="0"/>
            <a:ext cx="9144000" cy="603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 A heating curve shows the specific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 A Cooling curves show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the different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substance, as heat is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 The necessary information for either a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 includes the </a:t>
            </a:r>
            <a:r>
              <a:rPr lang="en-US" sz="2400" b="1" u="sng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u="sng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 </a:t>
            </a:r>
            <a:endParaRPr lang="en-US" sz="2400" kern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 The melting point = the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 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 The boiling point = the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CONDENSING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614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C7DCC-F307-48C8-B357-BC684D3E3A0C}"/>
              </a:ext>
            </a:extLst>
          </p:cNvPr>
          <p:cNvSpPr txBox="1"/>
          <p:nvPr/>
        </p:nvSpPr>
        <p:spPr>
          <a:xfrm>
            <a:off x="0" y="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68.  Once more, vapor pressure is described as: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88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C7DCC-F307-48C8-B357-BC684D3E3A0C}"/>
              </a:ext>
            </a:extLst>
          </p:cNvPr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68.  Once more, vapor pressure is described as: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 pressure inside of a closed system, caused by the evaporation 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liquid.  </a:t>
            </a:r>
          </a:p>
          <a:p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liquids evaporate easier (higher VP)</a:t>
            </a:r>
            <a:b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 liquids evaporate worse (lower VP).  </a:t>
            </a:r>
          </a:p>
        </p:txBody>
      </p:sp>
    </p:spTree>
    <p:extLst>
      <p:ext uri="{BB962C8B-B14F-4D97-AF65-F5344CB8AC3E}">
        <p14:creationId xmlns:p14="http://schemas.microsoft.com/office/powerpoint/2010/main" val="18491495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6858000" cy="630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471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63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at the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Witch’s house in Boulder</a:t>
            </a:r>
            <a:b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 boiling point of water atop of Mr. Everest, where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there is very low air pressure.  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4894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63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propanone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(water is in the liquid phase here)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at the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Witch’s house in Boulder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 boiling point of water atop of Mr. Everest, where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there is very low air pressure.  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258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40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propanone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(water is in the liquid phase here)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at the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Witch’s house in Boulder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 boiling point of water atop of Mr. Everest, where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there is very low air pressure.  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805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40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propanone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(water is in the liquid phase here)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 lower boiling point of water</a:t>
            </a:r>
            <a:b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at a lower pressure than normal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 boiling point of water atop of Mr. Everest, where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there is very low air pressure.  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08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63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propanone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(water is in the liquid phase here)</a:t>
            </a:r>
            <a:b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 lower boiling point of water</a:t>
            </a:r>
            <a:b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at a lower pressure than normal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 boiling point of water atop of Mr. Everest, where </a:t>
            </a:r>
            <a:b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there is very low air pressure.  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182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BFFDE31-22F2-4254-B90E-E9E5BF81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E46C40D9-177D-489E-A70C-71B8D262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06C6219-6AC1-4A80-AF17-D1C21C4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860CAFCF-D359-4AC8-A301-6906C0CE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230438"/>
            <a:ext cx="236537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550674-0797-4D8C-9E84-D283A5FA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235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7AB3FCB-3CB5-451E-84C2-A806F59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2230438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61C2B6-0C9C-4F13-B0B3-21EFE79D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223520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32657B-E8E9-40ED-9BC8-0F01E9CC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2573338"/>
            <a:ext cx="234950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86851D-4547-4584-B908-D9A37FF3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5781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87B18E8-1479-476A-803F-4B953157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1571625"/>
            <a:ext cx="236537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37B0843-6601-418D-8BCF-8A5D33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15748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F88450F-10A0-4D98-9137-4DB3631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4591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46B0815-9928-4BEF-A831-621059FE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463925"/>
            <a:ext cx="168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9A807-1284-4E2E-857A-12C60E79AB03}"/>
              </a:ext>
            </a:extLst>
          </p:cNvPr>
          <p:cNvSpPr/>
          <p:nvPr/>
        </p:nvSpPr>
        <p:spPr>
          <a:xfrm>
            <a:off x="0" y="152400"/>
            <a:ext cx="9144000" cy="640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Let’s look at table H again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70.  Point 1 is called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water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71. Point 2 is called the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propanone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(water is in the liquid phase here)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72.  Point 3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normal boiling point of ethanoic acid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73.  Point 4 is called the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 lower boiling point of water</a:t>
            </a:r>
            <a:b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at a lower pressure than normal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74.  Point 5 is called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 boiling point of water deep in a cave where there is high pressure.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75.  Point 6 is called the </a:t>
            </a: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approximate boiling point of water atop of Mr. Everest, </a:t>
            </a:r>
            <a:b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where there is very low air pressure. 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8624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674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  In fact, the curve labeled water represents _____________ of the ________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water at different pressures.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77.  What is the boiling point of ethanol at 70 kPa?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 in addition to telling the vapor pressure for these 4 liquids, at different temperatures, you can read this graph backwards.  If you know the pressure, it will tell you the boiling point of each liquid too. 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2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F6AE6-0480-45E4-A0BB-9E652BEBA889}"/>
              </a:ext>
            </a:extLst>
          </p:cNvPr>
          <p:cNvSpPr txBox="1"/>
          <p:nvPr/>
        </p:nvSpPr>
        <p:spPr>
          <a:xfrm>
            <a:off x="0" y="843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We will draw the heating curve for water.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Note:  Start the graph at absolute zero! 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</p:spTree>
    <p:extLst>
      <p:ext uri="{BB962C8B-B14F-4D97-AF65-F5344CB8AC3E}">
        <p14:creationId xmlns:p14="http://schemas.microsoft.com/office/powerpoint/2010/main" val="22624138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674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  In fact, the curve labeled water represents </a:t>
            </a:r>
            <a:r>
              <a:rPr lang="en-US" sz="20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0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water at different pressures.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77.  What is the boiling point of ethanol at 70 kPa?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 in addition to telling the vapor pressure for these 4 liquids, at different temperatures, you can read this graph backwards.  If you know the pressure, it will tell you the boiling point of each liquid too.   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0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 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 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 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740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3052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196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802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b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b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 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5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b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b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0239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4549C-D3CF-47C9-831C-7583F984B320}"/>
              </a:ext>
            </a:extLst>
          </p:cNvPr>
          <p:cNvSpPr/>
          <p:nvPr/>
        </p:nvSpPr>
        <p:spPr>
          <a:xfrm>
            <a:off x="0" y="22079"/>
            <a:ext cx="9144000" cy="48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  What is the boiling point of ethanol at 60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  What is the boiling point of propanone at 70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b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 What is the boiling point of ethanol at 150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b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   What is the boiling point of water at 180 kPa? 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  What is the boiling point of ethanol at 30 kPa? </a:t>
            </a:r>
            <a:r>
              <a:rPr lang="en-US" sz="28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50°C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kern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2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295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9E662-5DD7-473E-AC9E-DC7D8F607209}"/>
              </a:ext>
            </a:extLst>
          </p:cNvPr>
          <p:cNvSpPr/>
          <p:nvPr/>
        </p:nvSpPr>
        <p:spPr>
          <a:xfrm>
            <a:off x="0" y="0"/>
            <a:ext cx="9144000" cy="58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H can also tell us what phase the liquids are at.  Pick a point and determine if you are in front of the curve (exceeding the BP - so gas phase) or behind the curve (not at the BP yet - so liquid phase).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  Mark Point “A” at Normal pressure and 65°C.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 phase is water?   SOLID     LIQUID      GAS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Mark Point “B” at 90 kPa and 95°C.</a:t>
            </a:r>
            <a:b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What phase is water?   SOLID     LIQUID      GAS  </a:t>
            </a:r>
            <a:endParaRPr lang="en-US" sz="20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688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9E662-5DD7-473E-AC9E-DC7D8F607209}"/>
              </a:ext>
            </a:extLst>
          </p:cNvPr>
          <p:cNvSpPr/>
          <p:nvPr/>
        </p:nvSpPr>
        <p:spPr>
          <a:xfrm>
            <a:off x="0" y="0"/>
            <a:ext cx="9144000" cy="58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H can also tell us what phase the liquids are at.  Pick a point and determine if you are in front of the curve (exceeding the BP - so gas phase) or behind the curve (not at the BP yet - so liquid phase).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  Mark Point “A” at Normal pressure and 115°C.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 phase is water?   SOLID     LIQUID      GAS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Mark Point “B” at 90 kPa and 95°C.</a:t>
            </a:r>
            <a:b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What phase is water?   SOLID     LIQUID      GAS  </a:t>
            </a:r>
            <a:endParaRPr lang="en-US" sz="20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7566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9E662-5DD7-473E-AC9E-DC7D8F607209}"/>
              </a:ext>
            </a:extLst>
          </p:cNvPr>
          <p:cNvSpPr/>
          <p:nvPr/>
        </p:nvSpPr>
        <p:spPr>
          <a:xfrm>
            <a:off x="0" y="0"/>
            <a:ext cx="9144000" cy="58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H can also tell us what phase the liquids are at.  Pick a point and determine if you are in front of the curve (exceeding the BP - so gas phase) or behind the curve (not at the BP yet - so liquid phase).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  Mark Point “A” at Normal pressure and 115°C.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 phase is water?   SOLID     LIQUID      GAS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Mark Point “B” at 90 kPa and 95°C.</a:t>
            </a:r>
            <a:b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What phase is water?   SOLID     LIQUID      GAS  </a:t>
            </a:r>
            <a:endParaRPr lang="en-US" sz="20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D7191-0001-380A-EC76-51B2AA1710E6}"/>
              </a:ext>
            </a:extLst>
          </p:cNvPr>
          <p:cNvSpPr/>
          <p:nvPr/>
        </p:nvSpPr>
        <p:spPr>
          <a:xfrm rot="21443874">
            <a:off x="7998158" y="2474050"/>
            <a:ext cx="1152424" cy="844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</p:spTree>
    <p:extLst>
      <p:ext uri="{BB962C8B-B14F-4D97-AF65-F5344CB8AC3E}">
        <p14:creationId xmlns:p14="http://schemas.microsoft.com/office/powerpoint/2010/main" val="2941650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9E662-5DD7-473E-AC9E-DC7D8F607209}"/>
              </a:ext>
            </a:extLst>
          </p:cNvPr>
          <p:cNvSpPr/>
          <p:nvPr/>
        </p:nvSpPr>
        <p:spPr>
          <a:xfrm>
            <a:off x="0" y="0"/>
            <a:ext cx="9144000" cy="58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H can also tell us what phase the liquids are at.  Pick a point and determine if you are in front of the curve (exceeding the BP - so gas phase) or behind the curve (not at the BP yet - so liquid phase).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  Mark Point “A” at Normal pressure and 115°C.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 phase is water?   SOLID     LIQUID      GAS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 Mark Point “B” at 90 kPa and 95°C.</a:t>
            </a:r>
            <a:b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What phase is water?   SOLID     LIQUID      GAS  </a:t>
            </a:r>
            <a:endParaRPr lang="en-US" sz="20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D7191-0001-380A-EC76-51B2AA1710E6}"/>
              </a:ext>
            </a:extLst>
          </p:cNvPr>
          <p:cNvSpPr/>
          <p:nvPr/>
        </p:nvSpPr>
        <p:spPr>
          <a:xfrm rot="21443874">
            <a:off x="7998158" y="2474050"/>
            <a:ext cx="1152424" cy="844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46C737-AA64-F150-D9D2-894DD4558AE2}"/>
              </a:ext>
            </a:extLst>
          </p:cNvPr>
          <p:cNvSpPr/>
          <p:nvPr/>
        </p:nvSpPr>
        <p:spPr>
          <a:xfrm rot="21443874">
            <a:off x="5963800" y="4993730"/>
            <a:ext cx="1815452" cy="931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436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6" y="152400"/>
            <a:ext cx="4222750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___  What phase is ethanol?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_____  What phase is ethanoic acid?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_______  What phase is ethanol? 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______  What phase is water? 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520296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6" y="152400"/>
            <a:ext cx="4222750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___  What phase is ethanol?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_____  What phase is ethanoic acid?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_______  What phase is ethanol? 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______  What phase is water? 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53101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5" y="152400"/>
            <a:ext cx="4416651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_____  What phase is ethanoic acid?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_______  What phase is ethanol? 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______  What phase is water? 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68736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5" y="152400"/>
            <a:ext cx="4416651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ethanoic acid?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_______  What phase is ethanol? 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______  What phase is water? 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387760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5" y="152400"/>
            <a:ext cx="4416651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ethanoic acid?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GAS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______  What phase is water? ______________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2217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99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5" y="152400"/>
            <a:ext cx="4416651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ethanoic acid?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GAS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</a:t>
            </a:r>
            <a:r>
              <a:rPr lang="en-US" kern="1400" dirty="0">
                <a:solidFill>
                  <a:srgbClr val="339933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water? </a:t>
            </a:r>
            <a:r>
              <a:rPr lang="en-US" kern="1400" dirty="0">
                <a:solidFill>
                  <a:srgbClr val="339933"/>
                </a:solidFill>
                <a:latin typeface="Times New Roman" panose="02020603050405020304" pitchFamily="18" charset="0"/>
              </a:rPr>
              <a:t>LIQ + GAS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________________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695157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51E604B-045E-4F86-83B6-49CAF7D7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152400"/>
            <a:ext cx="50466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3">
            <a:extLst>
              <a:ext uri="{FF2B5EF4-FFF2-40B4-BE49-F238E27FC236}">
                <a16:creationId xmlns:a16="http://schemas.microsoft.com/office/drawing/2014/main" id="{D5B81DF2-460F-43E7-9AF6-358570AC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284413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B0030A-1E6C-402C-9654-3E20A472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28917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2CCF6B9-BC66-4114-86FF-E157AD1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1336675"/>
            <a:ext cx="234950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4DDDB-D13F-42F5-A3A1-67CE986C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2" y="1341438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4FE9280-0001-4F95-BACE-DB0C6512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619375"/>
            <a:ext cx="234950" cy="23018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6C0AAA8-BB89-46CF-8DDB-6CD1E2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2" y="2622550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938607-59E7-4076-A5F4-5C71B2D2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2" y="1706563"/>
            <a:ext cx="236538" cy="2301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6844B27-B2ED-4F9C-9968-375ABA9F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7" y="1711325"/>
            <a:ext cx="1666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7A873B0-584E-45A8-B24A-1332B980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134143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A71CDF1-5C59-42AA-8714-01EEA638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134620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99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B3A0A18-5F6A-4B13-A21F-CB13EE86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455988"/>
            <a:ext cx="236537" cy="231775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6CE95A4-A543-4034-9583-1506571F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0750"/>
            <a:ext cx="166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94C-6053-42CB-A31D-0DBCF5C101B1}"/>
              </a:ext>
            </a:extLst>
          </p:cNvPr>
          <p:cNvSpPr/>
          <p:nvPr/>
        </p:nvSpPr>
        <p:spPr>
          <a:xfrm>
            <a:off x="42635" y="152400"/>
            <a:ext cx="4416651" cy="54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85.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1, what phase is propanone?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86.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Point 2, what phase is propanone?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87.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 point 3, what phase is water? 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ethanoic acid? </a:t>
            </a:r>
            <a:r>
              <a:rPr lang="en-US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LIQ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88.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4, what phase is ethanoic acid?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LIQ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ethanol? </a:t>
            </a:r>
            <a:r>
              <a:rPr lang="en-US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GAS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89.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5, what phase is ethanol?  </a:t>
            </a:r>
            <a:r>
              <a:rPr lang="en-US" kern="1400" dirty="0">
                <a:solidFill>
                  <a:srgbClr val="339933"/>
                </a:solidFill>
                <a:latin typeface="Times New Roman" panose="02020603050405020304" pitchFamily="18" charset="0"/>
              </a:rPr>
              <a:t>GAS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What phase is water? </a:t>
            </a:r>
            <a:r>
              <a:rPr lang="en-US" kern="1400" dirty="0">
                <a:solidFill>
                  <a:srgbClr val="339933"/>
                </a:solidFill>
                <a:latin typeface="Times New Roman" panose="02020603050405020304" pitchFamily="18" charset="0"/>
              </a:rPr>
              <a:t>LIQ + GAS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90.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Point 6, what phase are all of these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substances?  </a:t>
            </a:r>
            <a:r>
              <a:rPr lang="en-US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ALL GASES</a:t>
            </a:r>
            <a:endParaRPr lang="en-US" sz="12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9417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30615-A62A-412D-AB72-B3CFAE7A59BE}"/>
              </a:ext>
            </a:extLst>
          </p:cNvPr>
          <p:cNvSpPr/>
          <p:nvPr/>
        </p:nvSpPr>
        <p:spPr>
          <a:xfrm>
            <a:off x="0" y="0"/>
            <a:ext cx="9144000" cy="26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Air and Gas Pressure Conversion Math </a:t>
            </a:r>
            <a:r>
              <a:rPr lang="en-US" sz="24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(take out table A)</a:t>
            </a:r>
            <a:endParaRPr lang="en-US" sz="12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91.  On a cold day the air pressure in Vestal is higher than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normal (cold air is more dense than warm air, it “settles”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onto the Earth a bit more than usual).  The pressure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registers at 1.20 atm.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Convert 1.20 atm into kilopascals. </a:t>
            </a:r>
            <a:endParaRPr lang="en-US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1477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30615-A62A-412D-AB72-B3CFAE7A59BE}"/>
              </a:ext>
            </a:extLst>
          </p:cNvPr>
          <p:cNvSpPr/>
          <p:nvPr/>
        </p:nvSpPr>
        <p:spPr>
          <a:xfrm>
            <a:off x="0" y="0"/>
            <a:ext cx="9144000" cy="26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Air and Gas Pressure Conversion Math </a:t>
            </a:r>
            <a:r>
              <a:rPr lang="en-US" sz="24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(take out table A)</a:t>
            </a:r>
            <a:endParaRPr lang="en-US" sz="12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91.  On a cold day the air pressure in Vestal is higher than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normal (cold air is more dense than warm air, it “settles”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onto the Earth a bit more than usual).  The pressure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registers at 1.20 atm. 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Convert 1.20 atm into kilopascals.  </a:t>
            </a:r>
            <a:endParaRPr lang="en-US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AC7580A-5E20-4D43-9733-43533A0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73525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1.20 atm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474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F6AE6-0480-45E4-A0BB-9E652BEBA889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“A” is cold, but not zero Kelvin.  Very cold ice, but it warms up…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</p:spTree>
    <p:extLst>
      <p:ext uri="{BB962C8B-B14F-4D97-AF65-F5344CB8AC3E}">
        <p14:creationId xmlns:p14="http://schemas.microsoft.com/office/powerpoint/2010/main" val="35587773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30615-A62A-412D-AB72-B3CFAE7A59BE}"/>
              </a:ext>
            </a:extLst>
          </p:cNvPr>
          <p:cNvSpPr/>
          <p:nvPr/>
        </p:nvSpPr>
        <p:spPr>
          <a:xfrm>
            <a:off x="0" y="0"/>
            <a:ext cx="9144000" cy="26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Air and Gas Pressure Conversion Math </a:t>
            </a:r>
            <a:r>
              <a:rPr lang="en-US" sz="24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(take out table A)</a:t>
            </a:r>
            <a:endParaRPr lang="en-US" sz="12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91.  On a cold day the air pressure in Vestal is higher than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normal (cold air is more dense than warm air, it “settles”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onto the Earth a bit more than usual).  The pressure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registers at 1.20 atm. 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Convert 1.20 atm into kilopascals. </a:t>
            </a:r>
            <a:endParaRPr lang="en-US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AC7580A-5E20-4D43-9733-43533A0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73525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1.20 atm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21132C1-BC35-4047-9632-C864CE57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73525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</a:rPr>
              <a:t>X                     </a:t>
            </a:r>
            <a:r>
              <a:rPr lang="en-US" altLang="en-US" sz="3600" dirty="0">
                <a:latin typeface="Comic Sans MS" pitchFamily="66" charset="0"/>
              </a:rPr>
              <a:t>=</a:t>
            </a:r>
            <a:r>
              <a:rPr lang="en-US" altLang="en-US" dirty="0">
                <a:latin typeface="Comic Sans MS" pitchFamily="66" charset="0"/>
              </a:rPr>
              <a:t>   </a:t>
            </a:r>
            <a:r>
              <a:rPr lang="en-US" altLang="en-US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EBA4CFD-88ED-4B93-A6DE-F61B0CED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073525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101.3 kPa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 atm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30746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30615-A62A-412D-AB72-B3CFAE7A59BE}"/>
              </a:ext>
            </a:extLst>
          </p:cNvPr>
          <p:cNvSpPr/>
          <p:nvPr/>
        </p:nvSpPr>
        <p:spPr>
          <a:xfrm>
            <a:off x="0" y="0"/>
            <a:ext cx="9144000" cy="26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Air and Gas Pressure Conversion Math </a:t>
            </a:r>
            <a:r>
              <a:rPr lang="en-US" sz="24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(take out table A)</a:t>
            </a:r>
            <a:endParaRPr lang="en-US" sz="12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91.  On a cold day the air pressure in Vestal is higher than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normal (cold air is more dense than warm air, it “settles”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onto the Earth a bit more than usual).  The pressure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registers at 1.20 atm. 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Convert 1.20 atm into kilopascals. </a:t>
            </a:r>
            <a:endParaRPr lang="en-US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AC7580A-5E20-4D43-9733-43533A0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73525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1.20 atm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21132C1-BC35-4047-9632-C864CE57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73525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</a:rPr>
              <a:t>X                     </a:t>
            </a:r>
            <a:r>
              <a:rPr lang="en-US" altLang="en-US" sz="3600" dirty="0">
                <a:latin typeface="Comic Sans MS" pitchFamily="66" charset="0"/>
              </a:rPr>
              <a:t>=</a:t>
            </a:r>
            <a:r>
              <a:rPr lang="en-US" altLang="en-US" dirty="0">
                <a:latin typeface="Comic Sans MS" pitchFamily="66" charset="0"/>
              </a:rPr>
              <a:t>   </a:t>
            </a:r>
            <a:r>
              <a:rPr lang="en-US" altLang="en-US" sz="4000" dirty="0">
                <a:solidFill>
                  <a:srgbClr val="FF0000"/>
                </a:solidFill>
                <a:latin typeface="Comic Sans MS" pitchFamily="66" charset="0"/>
              </a:rPr>
              <a:t>122 kPa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EBA4CFD-88ED-4B93-A6DE-F61B0CED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073525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101.3 kPa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 atm</a:t>
            </a:r>
            <a:endParaRPr lang="en-US" altLang="en-US" sz="2400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2DEA90E-272A-491C-800B-B8D853B06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5600" y="4264251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9237BB2A-05A4-47B8-B361-B911553BA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949413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2685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114EB-E5CF-4408-A3E7-D909B84ED10D}"/>
              </a:ext>
            </a:extLst>
          </p:cNvPr>
          <p:cNvSpPr txBox="1"/>
          <p:nvPr/>
        </p:nvSpPr>
        <p:spPr>
          <a:xfrm>
            <a:off x="0" y="152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out. 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time for 2 demos to PROVE that gases are REAL (from a UE 4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grader) and that gases exert pressure.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do both demos at home, tonight, for your family.  </a:t>
            </a:r>
          </a:p>
        </p:txBody>
      </p:sp>
      <p:pic>
        <p:nvPicPr>
          <p:cNvPr id="13314" name="Picture 2" descr="Image result for full glass of water">
            <a:extLst>
              <a:ext uri="{FF2B5EF4-FFF2-40B4-BE49-F238E27FC236}">
                <a16:creationId xmlns:a16="http://schemas.microsoft.com/office/drawing/2014/main" id="{EE315B2C-47DE-4629-8763-A7D9CEC5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8052"/>
            <a:ext cx="284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like magic">
            <a:extLst>
              <a:ext uri="{FF2B5EF4-FFF2-40B4-BE49-F238E27FC236}">
                <a16:creationId xmlns:a16="http://schemas.microsoft.com/office/drawing/2014/main" id="{2D57D0C8-E8BF-446A-BF23-75E47C4F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648200"/>
            <a:ext cx="4648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5020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4B490-6984-4A50-9296-2797800A4809}"/>
              </a:ext>
            </a:extLst>
          </p:cNvPr>
          <p:cNvSpPr/>
          <p:nvPr/>
        </p:nvSpPr>
        <p:spPr>
          <a:xfrm>
            <a:off x="0" y="152400"/>
            <a:ext cx="8610600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92.  Convert 145 kPa into atmospheres.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64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4B490-6984-4A50-9296-2797800A4809}"/>
              </a:ext>
            </a:extLst>
          </p:cNvPr>
          <p:cNvSpPr/>
          <p:nvPr/>
        </p:nvSpPr>
        <p:spPr>
          <a:xfrm>
            <a:off x="0" y="152400"/>
            <a:ext cx="8610600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92.  Convert 145 kPa into atmospheres.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A9419C-1B94-47B2-9597-D9396AC0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27262"/>
            <a:ext cx="1828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latin typeface="Comic Sans MS" pitchFamily="66" charset="0"/>
              </a:rPr>
              <a:t>145 kPa</a:t>
            </a:r>
            <a:br>
              <a:rPr lang="en-US" altLang="en-US" sz="3600" u="sng">
                <a:latin typeface="Comic Sans MS" pitchFamily="66" charset="0"/>
              </a:rPr>
            </a:br>
            <a:r>
              <a:rPr lang="en-US" altLang="en-US" sz="3600"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233433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4B490-6984-4A50-9296-2797800A4809}"/>
              </a:ext>
            </a:extLst>
          </p:cNvPr>
          <p:cNvSpPr/>
          <p:nvPr/>
        </p:nvSpPr>
        <p:spPr>
          <a:xfrm>
            <a:off x="0" y="152400"/>
            <a:ext cx="8610600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92.  Convert 145 kPa into atmospheres.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A9419C-1B94-47B2-9597-D9396AC0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27262"/>
            <a:ext cx="1828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latin typeface="Comic Sans MS" pitchFamily="66" charset="0"/>
              </a:rPr>
              <a:t>145 kPa</a:t>
            </a:r>
            <a:br>
              <a:rPr lang="en-US" altLang="en-US" sz="3600" u="sng">
                <a:latin typeface="Comic Sans MS" pitchFamily="66" charset="0"/>
              </a:rPr>
            </a:br>
            <a:r>
              <a:rPr lang="en-US" altLang="en-US" sz="3600">
                <a:latin typeface="Comic Sans MS" pitchFamily="66" charset="0"/>
              </a:rPr>
              <a:t>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8372CB0-6981-4F45-8D1D-D8903595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27262"/>
            <a:ext cx="624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itchFamily="66" charset="0"/>
              </a:rPr>
              <a:t>X                     </a:t>
            </a:r>
            <a:r>
              <a:rPr lang="en-US" altLang="en-US" sz="3600">
                <a:latin typeface="Comic Sans MS" pitchFamily="66" charset="0"/>
              </a:rPr>
              <a:t>=</a:t>
            </a:r>
            <a:r>
              <a:rPr lang="en-US" altLang="en-US">
                <a:latin typeface="Comic Sans MS" pitchFamily="66" charset="0"/>
              </a:rPr>
              <a:t>   </a:t>
            </a:r>
            <a:r>
              <a:rPr lang="en-US" altLang="en-US" sz="4000">
                <a:solidFill>
                  <a:srgbClr val="FF0000"/>
                </a:solidFill>
                <a:latin typeface="Comic Sans MS" pitchFamily="66" charset="0"/>
              </a:rPr>
              <a:t>1.43 atm 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F260DBD-12D3-4B60-B4CE-1079B182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227262"/>
            <a:ext cx="2209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 </a:t>
            </a:r>
            <a:r>
              <a:rPr lang="en-US" altLang="en-US" sz="3600" u="sng" dirty="0" err="1">
                <a:latin typeface="Comic Sans MS" pitchFamily="66" charset="0"/>
              </a:rPr>
              <a:t>atm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101.3 kPa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26814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4B490-6984-4A50-9296-2797800A4809}"/>
              </a:ext>
            </a:extLst>
          </p:cNvPr>
          <p:cNvSpPr/>
          <p:nvPr/>
        </p:nvSpPr>
        <p:spPr>
          <a:xfrm>
            <a:off x="0" y="152400"/>
            <a:ext cx="8610600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92.  Convert 145 kPa into atmospheres.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A9419C-1B94-47B2-9597-D9396AC0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27262"/>
            <a:ext cx="1828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latin typeface="Comic Sans MS" pitchFamily="66" charset="0"/>
              </a:rPr>
              <a:t>145 kPa</a:t>
            </a:r>
            <a:br>
              <a:rPr lang="en-US" altLang="en-US" sz="3600" u="sng">
                <a:latin typeface="Comic Sans MS" pitchFamily="66" charset="0"/>
              </a:rPr>
            </a:br>
            <a:r>
              <a:rPr lang="en-US" altLang="en-US" sz="3600">
                <a:latin typeface="Comic Sans MS" pitchFamily="66" charset="0"/>
              </a:rPr>
              <a:t>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8372CB0-6981-4F45-8D1D-D8903595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27262"/>
            <a:ext cx="624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itchFamily="66" charset="0"/>
              </a:rPr>
              <a:t>X                     </a:t>
            </a:r>
            <a:r>
              <a:rPr lang="en-US" altLang="en-US" sz="3600">
                <a:latin typeface="Comic Sans MS" pitchFamily="66" charset="0"/>
              </a:rPr>
              <a:t>=</a:t>
            </a:r>
            <a:r>
              <a:rPr lang="en-US" altLang="en-US">
                <a:latin typeface="Comic Sans MS" pitchFamily="66" charset="0"/>
              </a:rPr>
              <a:t>   </a:t>
            </a:r>
            <a:r>
              <a:rPr lang="en-US" altLang="en-US" sz="4000">
                <a:solidFill>
                  <a:srgbClr val="FF0000"/>
                </a:solidFill>
                <a:latin typeface="Comic Sans MS" pitchFamily="66" charset="0"/>
              </a:rPr>
              <a:t>1.43 atm 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F260DBD-12D3-4B60-B4CE-1079B182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227262"/>
            <a:ext cx="2209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>
                <a:latin typeface="Comic Sans MS" pitchFamily="66" charset="0"/>
              </a:rPr>
              <a:t>1 </a:t>
            </a:r>
            <a:r>
              <a:rPr lang="en-US" altLang="en-US" sz="3600" u="sng" dirty="0" err="1">
                <a:latin typeface="Comic Sans MS" pitchFamily="66" charset="0"/>
              </a:rPr>
              <a:t>atm</a:t>
            </a:r>
            <a:br>
              <a:rPr lang="en-US" altLang="en-US" sz="3600" u="sng" dirty="0">
                <a:latin typeface="Comic Sans MS" pitchFamily="66" charset="0"/>
              </a:rPr>
            </a:br>
            <a:r>
              <a:rPr lang="en-US" altLang="en-US" sz="3600" dirty="0">
                <a:latin typeface="Comic Sans MS" pitchFamily="66" charset="0"/>
              </a:rPr>
              <a:t>101.3 kPa</a:t>
            </a:r>
            <a:endParaRPr lang="en-US" altLang="en-US" sz="2400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95B5D06-1D73-441D-BDCA-046CC9E545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420937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E42D04A-AF44-4048-D8B1-3EA5447D2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029743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499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44B89-E9DF-4671-BD95-A3AA5C4FB2A5}"/>
              </a:ext>
            </a:extLst>
          </p:cNvPr>
          <p:cNvSpPr/>
          <p:nvPr/>
        </p:nvSpPr>
        <p:spPr>
          <a:xfrm>
            <a:off x="76218" y="228600"/>
            <a:ext cx="8991564" cy="91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93.  Convert 905 mm Hg into kPa.  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5180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44B89-E9DF-4671-BD95-A3AA5C4FB2A5}"/>
              </a:ext>
            </a:extLst>
          </p:cNvPr>
          <p:cNvSpPr/>
          <p:nvPr/>
        </p:nvSpPr>
        <p:spPr>
          <a:xfrm>
            <a:off x="76218" y="228600"/>
            <a:ext cx="8991564" cy="91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93.  Convert 905 mm Hg into kPa.  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CFF846B-F96B-4168-90CD-AD2B8579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2233613"/>
            <a:ext cx="321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  <a:t>905 mm Hg</a:t>
            </a:r>
            <a:b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en-US" sz="400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2190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44B89-E9DF-4671-BD95-A3AA5C4FB2A5}"/>
              </a:ext>
            </a:extLst>
          </p:cNvPr>
          <p:cNvSpPr/>
          <p:nvPr/>
        </p:nvSpPr>
        <p:spPr>
          <a:xfrm>
            <a:off x="76218" y="228600"/>
            <a:ext cx="8991564" cy="91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93.  Convert 905 mm Hg into kPa.  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CFF846B-F96B-4168-90CD-AD2B8579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2233613"/>
            <a:ext cx="321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  <a:t>905 mm Hg</a:t>
            </a:r>
            <a:b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en-US" sz="400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AAEBFF9-6361-49E5-A563-26B0BBB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0"/>
            <a:ext cx="5867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itchFamily="66" charset="0"/>
              </a:rPr>
              <a:t>X                      </a:t>
            </a:r>
            <a:r>
              <a:rPr lang="en-US" altLang="en-US" sz="4400" dirty="0">
                <a:solidFill>
                  <a:srgbClr val="FF0000"/>
                </a:solidFill>
                <a:latin typeface="Comic Sans MS" pitchFamily="66" charset="0"/>
              </a:rPr>
              <a:t>=</a:t>
            </a:r>
            <a:endParaRPr lang="en-US" alt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B2AB7B5-6A23-4FA7-BEF2-3ACC83F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62175"/>
            <a:ext cx="30480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>
                <a:solidFill>
                  <a:srgbClr val="FF0000"/>
                </a:solidFill>
                <a:latin typeface="Comic Sans MS" pitchFamily="66" charset="0"/>
              </a:rPr>
              <a:t>101.3 kPa</a:t>
            </a:r>
            <a:br>
              <a:rPr lang="en-US" altLang="en-US" sz="4000" u="sng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Comic Sans MS" pitchFamily="66" charset="0"/>
              </a:rPr>
              <a:t>760 mm Hg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155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1981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222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049904" y="43908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0FF24-48A8-F7F6-2C83-73ADB52F8EE6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BC represents MELTING ice, at the melting point… which is ONE temperature.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3642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44B89-E9DF-4671-BD95-A3AA5C4FB2A5}"/>
              </a:ext>
            </a:extLst>
          </p:cNvPr>
          <p:cNvSpPr/>
          <p:nvPr/>
        </p:nvSpPr>
        <p:spPr>
          <a:xfrm>
            <a:off x="76218" y="228600"/>
            <a:ext cx="8991564" cy="91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93.  Convert 905 mm Hg into kPa.  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CFF846B-F96B-4168-90CD-AD2B8579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2233613"/>
            <a:ext cx="321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  <a:t>905 mm Hg</a:t>
            </a:r>
            <a:br>
              <a:rPr lang="en-US" altLang="en-US" sz="4000" u="sng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en-US" sz="400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AAEBFF9-6361-49E5-A563-26B0BBB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0"/>
            <a:ext cx="5867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X                      </a:t>
            </a:r>
            <a:r>
              <a:rPr lang="en-US" altLang="en-US" sz="4400">
                <a:solidFill>
                  <a:srgbClr val="FF0000"/>
                </a:solidFill>
                <a:latin typeface="Comic Sans MS" pitchFamily="66" charset="0"/>
              </a:rPr>
              <a:t>= 121 kPa</a:t>
            </a:r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B2AB7B5-6A23-4FA7-BEF2-3ACC83F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62175"/>
            <a:ext cx="30480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>
                <a:solidFill>
                  <a:srgbClr val="FF0000"/>
                </a:solidFill>
                <a:latin typeface="Comic Sans MS" pitchFamily="66" charset="0"/>
              </a:rPr>
              <a:t>101.3 kPa</a:t>
            </a:r>
            <a:br>
              <a:rPr lang="en-US" altLang="en-US" sz="4000" u="sng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Comic Sans MS" pitchFamily="66" charset="0"/>
              </a:rPr>
              <a:t>760 mm Hg</a:t>
            </a:r>
            <a:endParaRPr lang="en-US" altLang="en-US" sz="2800" dirty="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30924C8-2706-485A-99FA-1E37E8740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9100" y="2568575"/>
            <a:ext cx="1371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1149A722-ABC1-497C-A1C5-570F773CE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3048000"/>
            <a:ext cx="1371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1075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872A5-4421-4C16-8204-00635645F876}"/>
              </a:ext>
            </a:extLst>
          </p:cNvPr>
          <p:cNvSpPr/>
          <p:nvPr/>
        </p:nvSpPr>
        <p:spPr>
          <a:xfrm>
            <a:off x="0" y="152400"/>
            <a:ext cx="9144000" cy="136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94.  Convert 31.0 kPa (pressure on Mr. Everest) </a:t>
            </a:r>
            <a:b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atmospheres.</a:t>
            </a:r>
            <a:endParaRPr lang="en-US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111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872A5-4421-4C16-8204-00635645F876}"/>
              </a:ext>
            </a:extLst>
          </p:cNvPr>
          <p:cNvSpPr/>
          <p:nvPr/>
        </p:nvSpPr>
        <p:spPr>
          <a:xfrm>
            <a:off x="0" y="152400"/>
            <a:ext cx="9144000" cy="136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94.  Convert 31.0 kPa (pressure on Mr. Everest) </a:t>
            </a:r>
            <a:b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atmospheres.</a:t>
            </a:r>
            <a:endParaRPr lang="en-US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AAECB-677C-41A4-890D-A138FBDC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2278341"/>
            <a:ext cx="251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/>
              <a:t>31.0 kPa</a:t>
            </a:r>
            <a:br>
              <a:rPr lang="en-US" altLang="en-US" sz="4400" u="sng"/>
            </a:br>
            <a:r>
              <a:rPr lang="en-US" altLang="en-US" sz="4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05614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872A5-4421-4C16-8204-00635645F876}"/>
              </a:ext>
            </a:extLst>
          </p:cNvPr>
          <p:cNvSpPr/>
          <p:nvPr/>
        </p:nvSpPr>
        <p:spPr>
          <a:xfrm>
            <a:off x="0" y="152400"/>
            <a:ext cx="9144000" cy="136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94.  Convert 31.0 kPa (pressure on Mr. Everest) </a:t>
            </a:r>
            <a:b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atmospheres.</a:t>
            </a:r>
            <a:endParaRPr lang="en-US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AAECB-677C-41A4-890D-A138FBDC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2278341"/>
            <a:ext cx="251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/>
              <a:t>31.0 kPa</a:t>
            </a:r>
            <a:br>
              <a:rPr lang="en-US" altLang="en-US" sz="4400" u="sng"/>
            </a:br>
            <a:r>
              <a:rPr lang="en-US" altLang="en-US" sz="440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DF4D9-C45A-4F84-9EDB-03AFC9BD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78341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32D69-1362-4E84-A6CD-B6ECBC68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78004"/>
            <a:ext cx="2705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/>
              <a:t>1 atm</a:t>
            </a:r>
            <a:br>
              <a:rPr lang="en-US" altLang="en-US" sz="4400" u="sng"/>
            </a:br>
            <a:r>
              <a:rPr lang="en-US" altLang="en-US" sz="4400"/>
              <a:t>101.3 kPa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8EBD6-1E9F-48AF-8890-7E5F9AEB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78004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9C5E28-F500-92EC-0314-85AB0E0AD45F}"/>
              </a:ext>
            </a:extLst>
          </p:cNvPr>
          <p:cNvCxnSpPr/>
          <p:nvPr/>
        </p:nvCxnSpPr>
        <p:spPr>
          <a:xfrm flipH="1">
            <a:off x="1295400" y="2362200"/>
            <a:ext cx="11811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41256B-B2C4-B491-F354-E876403BB738}"/>
              </a:ext>
            </a:extLst>
          </p:cNvPr>
          <p:cNvCxnSpPr/>
          <p:nvPr/>
        </p:nvCxnSpPr>
        <p:spPr>
          <a:xfrm flipH="1">
            <a:off x="4991100" y="3144154"/>
            <a:ext cx="11811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6366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872A5-4421-4C16-8204-00635645F876}"/>
              </a:ext>
            </a:extLst>
          </p:cNvPr>
          <p:cNvSpPr/>
          <p:nvPr/>
        </p:nvSpPr>
        <p:spPr>
          <a:xfrm>
            <a:off x="0" y="152400"/>
            <a:ext cx="9144000" cy="136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94.  Convert 31.0 kPa (pressure on Mr. Everest) </a:t>
            </a:r>
            <a:b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atmospheres.</a:t>
            </a:r>
            <a:endParaRPr lang="en-US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AAECB-677C-41A4-890D-A138FBDC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2278341"/>
            <a:ext cx="251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/>
              <a:t>31.0 kPa</a:t>
            </a:r>
            <a:br>
              <a:rPr lang="en-US" altLang="en-US" sz="4400" u="sng"/>
            </a:br>
            <a:r>
              <a:rPr lang="en-US" altLang="en-US" sz="440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DF4D9-C45A-4F84-9EDB-03AFC9BD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78341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32D69-1362-4E84-A6CD-B6ECBC68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78004"/>
            <a:ext cx="2705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/>
              <a:t>1 atm</a:t>
            </a:r>
            <a:br>
              <a:rPr lang="en-US" altLang="en-US" sz="4400" u="sng"/>
            </a:br>
            <a:r>
              <a:rPr lang="en-US" altLang="en-US" sz="4400"/>
              <a:t>101.3 kPa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8EBD6-1E9F-48AF-8890-7E5F9AEB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78004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9C5E28-F500-92EC-0314-85AB0E0AD45F}"/>
              </a:ext>
            </a:extLst>
          </p:cNvPr>
          <p:cNvCxnSpPr/>
          <p:nvPr/>
        </p:nvCxnSpPr>
        <p:spPr>
          <a:xfrm flipH="1">
            <a:off x="1295400" y="2362200"/>
            <a:ext cx="11811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41256B-B2C4-B491-F354-E876403BB738}"/>
              </a:ext>
            </a:extLst>
          </p:cNvPr>
          <p:cNvCxnSpPr/>
          <p:nvPr/>
        </p:nvCxnSpPr>
        <p:spPr>
          <a:xfrm flipH="1">
            <a:off x="4991100" y="3144154"/>
            <a:ext cx="11811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80C587-FBA9-56AD-556A-9FEE5187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803" y="2514600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0.306 atm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          </a:t>
            </a:r>
            <a:r>
              <a:rPr lang="en-US" altLang="en-US" sz="2400" dirty="0">
                <a:solidFill>
                  <a:srgbClr val="FF0000"/>
                </a:solidFill>
              </a:rPr>
              <a:t>3 SF</a:t>
            </a:r>
          </a:p>
        </p:txBody>
      </p:sp>
    </p:spTree>
    <p:extLst>
      <p:ext uri="{BB962C8B-B14F-4D97-AF65-F5344CB8AC3E}">
        <p14:creationId xmlns:p14="http://schemas.microsoft.com/office/powerpoint/2010/main" val="173190486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D867A-3E98-4BB0-A261-BB7E19890099}"/>
              </a:ext>
            </a:extLst>
          </p:cNvPr>
          <p:cNvSpPr/>
          <p:nvPr/>
        </p:nvSpPr>
        <p:spPr>
          <a:xfrm>
            <a:off x="-25400" y="152400"/>
            <a:ext cx="8915400" cy="12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95.  Convert the high pressure of 2.68 atm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pounds per square inch.  </a:t>
            </a: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4619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D867A-3E98-4BB0-A261-BB7E19890099}"/>
              </a:ext>
            </a:extLst>
          </p:cNvPr>
          <p:cNvSpPr/>
          <p:nvPr/>
        </p:nvSpPr>
        <p:spPr>
          <a:xfrm>
            <a:off x="-25400" y="152400"/>
            <a:ext cx="8915400" cy="12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95.  Convert the high pressure of 2.68 atm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pounds per square inch.  </a:t>
            </a: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875B7-AD9B-4AA6-9AD9-4A26F00A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2.68 atm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171823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D867A-3E98-4BB0-A261-BB7E19890099}"/>
              </a:ext>
            </a:extLst>
          </p:cNvPr>
          <p:cNvSpPr/>
          <p:nvPr/>
        </p:nvSpPr>
        <p:spPr>
          <a:xfrm>
            <a:off x="-25400" y="152400"/>
            <a:ext cx="8915400" cy="12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95.  Convert the high pressure of 2.68 atm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pounds per square inch.  </a:t>
            </a: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875B7-AD9B-4AA6-9AD9-4A26F00A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2.68 atm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BDCB8-C6A8-433C-8E46-E56E9CAA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098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C3C8E-CE9F-4864-B619-1D79BF3B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2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14.7 psi</a:t>
            </a:r>
            <a:br>
              <a:rPr lang="en-US" altLang="en-US" sz="4400" u="sng" dirty="0"/>
            </a:br>
            <a:r>
              <a:rPr lang="en-US" altLang="en-US" sz="4400" dirty="0"/>
              <a:t>1 atm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F3929-4D4D-411D-81F0-3B260562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=</a:t>
            </a:r>
            <a:endParaRPr lang="en-US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148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D867A-3E98-4BB0-A261-BB7E19890099}"/>
              </a:ext>
            </a:extLst>
          </p:cNvPr>
          <p:cNvSpPr/>
          <p:nvPr/>
        </p:nvSpPr>
        <p:spPr>
          <a:xfrm>
            <a:off x="-25400" y="152400"/>
            <a:ext cx="8915400" cy="12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95.  Convert the high pressure of 2.68 atm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into pounds per square inch.  </a:t>
            </a: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875B7-AD9B-4AA6-9AD9-4A26F00A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2.68 atm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BDCB8-C6A8-433C-8E46-E56E9CAA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098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C3C8E-CE9F-4864-B619-1D79BF3B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2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14.7 psi</a:t>
            </a:r>
            <a:br>
              <a:rPr lang="en-US" altLang="en-US" sz="4400" u="sng" dirty="0"/>
            </a:br>
            <a:r>
              <a:rPr lang="en-US" altLang="en-US" sz="4400" dirty="0"/>
              <a:t>1 atm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F3929-4D4D-411D-81F0-3B260562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=</a:t>
            </a:r>
            <a:endParaRPr lang="en-US" altLang="en-US" sz="7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EE7A3-2C66-45B7-8BDC-716FF0BDBAA8}"/>
              </a:ext>
            </a:extLst>
          </p:cNvPr>
          <p:cNvCxnSpPr/>
          <p:nvPr/>
        </p:nvCxnSpPr>
        <p:spPr>
          <a:xfrm flipH="1">
            <a:off x="1676400" y="2228850"/>
            <a:ext cx="914400" cy="581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BDC990-EE64-48BC-9370-3A7E7EF4C371}"/>
              </a:ext>
            </a:extLst>
          </p:cNvPr>
          <p:cNvCxnSpPr/>
          <p:nvPr/>
        </p:nvCxnSpPr>
        <p:spPr>
          <a:xfrm flipH="1">
            <a:off x="4762502" y="3074988"/>
            <a:ext cx="914400" cy="581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BEFB15-4085-499F-A594-1E34BA410664}"/>
              </a:ext>
            </a:extLst>
          </p:cNvPr>
          <p:cNvSpPr txBox="1"/>
          <p:nvPr/>
        </p:nvSpPr>
        <p:spPr>
          <a:xfrm>
            <a:off x="6830788" y="2418217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39.4 psi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3326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BCF4A-8AF1-496A-90F6-295AC20E0C3C}"/>
              </a:ext>
            </a:extLst>
          </p:cNvPr>
          <p:cNvSpPr/>
          <p:nvPr/>
        </p:nvSpPr>
        <p:spPr>
          <a:xfrm>
            <a:off x="14514" y="304800"/>
            <a:ext cx="91440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pressure inside an official NBA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basketball is 8.50 psi, convert that to mm of Hg.  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828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1981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2971800" y="22831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27100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222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179568" y="18514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049904" y="43908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35B6-A054-1EB1-16AD-26CE972CC2B2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CD represents water warming from very cold, to hot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2536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BCF4A-8AF1-496A-90F6-295AC20E0C3C}"/>
              </a:ext>
            </a:extLst>
          </p:cNvPr>
          <p:cNvSpPr/>
          <p:nvPr/>
        </p:nvSpPr>
        <p:spPr>
          <a:xfrm>
            <a:off x="14514" y="304800"/>
            <a:ext cx="91440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pressure inside an official NBA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basketball is 8.50 psi, convert that to mm of Hg.  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7B9AA-8CBB-414C-BFAB-A2807398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8.50 psi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270681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BCF4A-8AF1-496A-90F6-295AC20E0C3C}"/>
              </a:ext>
            </a:extLst>
          </p:cNvPr>
          <p:cNvSpPr/>
          <p:nvPr/>
        </p:nvSpPr>
        <p:spPr>
          <a:xfrm>
            <a:off x="14514" y="304800"/>
            <a:ext cx="91440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pressure inside an official NBA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basketball is 8.50 psi, convert that to mm of Hg.  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7B9AA-8CBB-414C-BFAB-A2807398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8.50 psi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41369-BB80-4916-94E4-1F06CF60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612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E590-5220-49BD-8EE5-04E217C3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612" y="2228850"/>
            <a:ext cx="31477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760 mm Hg</a:t>
            </a:r>
            <a:br>
              <a:rPr lang="en-US" altLang="en-US" sz="4400" u="sng" dirty="0"/>
            </a:br>
            <a:r>
              <a:rPr lang="en-US" altLang="en-US" sz="4400" dirty="0"/>
              <a:t>14.7 psi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8D32-3A7B-4BC5-895C-3C9C9F88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98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1737536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BCF4A-8AF1-496A-90F6-295AC20E0C3C}"/>
              </a:ext>
            </a:extLst>
          </p:cNvPr>
          <p:cNvSpPr/>
          <p:nvPr/>
        </p:nvSpPr>
        <p:spPr>
          <a:xfrm>
            <a:off x="14514" y="304800"/>
            <a:ext cx="91440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pressure inside an official NBA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basketball is 8.50 psi, convert that to mm of Hg.  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7B9AA-8CBB-414C-BFAB-A2807398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8.50 psi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41369-BB80-4916-94E4-1F06CF60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612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E590-5220-49BD-8EE5-04E217C3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612" y="2228850"/>
            <a:ext cx="31477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760 mm Hg</a:t>
            </a:r>
            <a:br>
              <a:rPr lang="en-US" altLang="en-US" sz="4400" u="sng" dirty="0"/>
            </a:br>
            <a:r>
              <a:rPr lang="en-US" altLang="en-US" sz="4400" dirty="0"/>
              <a:t>14.7 psi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8D32-3A7B-4BC5-895C-3C9C9F88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98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E1D7D7-6036-4C9E-8ADE-96762A5890B8}"/>
              </a:ext>
            </a:extLst>
          </p:cNvPr>
          <p:cNvCxnSpPr/>
          <p:nvPr/>
        </p:nvCxnSpPr>
        <p:spPr>
          <a:xfrm flipH="1">
            <a:off x="1905000" y="2209800"/>
            <a:ext cx="685800" cy="7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6E0B09-F4F4-4D6A-996F-8771CB5EB8AC}"/>
              </a:ext>
            </a:extLst>
          </p:cNvPr>
          <p:cNvCxnSpPr/>
          <p:nvPr/>
        </p:nvCxnSpPr>
        <p:spPr>
          <a:xfrm flipH="1">
            <a:off x="5462810" y="2952294"/>
            <a:ext cx="685800" cy="7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4966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BCF4A-8AF1-496A-90F6-295AC20E0C3C}"/>
              </a:ext>
            </a:extLst>
          </p:cNvPr>
          <p:cNvSpPr/>
          <p:nvPr/>
        </p:nvSpPr>
        <p:spPr>
          <a:xfrm>
            <a:off x="14514" y="304800"/>
            <a:ext cx="91440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</a:t>
            </a:r>
            <a:r>
              <a:rPr lang="en-US" sz="2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pressure inside an official NBA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basketball is 8.50 psi, convert that to mm of Hg.  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7B9AA-8CBB-414C-BFAB-A2807398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" y="2209800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8.50 psi</a:t>
            </a:r>
            <a:br>
              <a:rPr lang="en-US" altLang="en-US" sz="4400" u="sng" dirty="0"/>
            </a:br>
            <a:r>
              <a:rPr lang="en-US" alt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41369-BB80-4916-94E4-1F06CF60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612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E590-5220-49BD-8EE5-04E217C3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612" y="2228850"/>
            <a:ext cx="31477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760 mm Hg</a:t>
            </a:r>
            <a:br>
              <a:rPr lang="en-US" altLang="en-US" sz="4400" u="sng" dirty="0"/>
            </a:br>
            <a:r>
              <a:rPr lang="en-US" altLang="en-US" sz="4400" dirty="0"/>
              <a:t>14.7 psi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8D32-3A7B-4BC5-895C-3C9C9F88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98" y="22288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E1D7D7-6036-4C9E-8ADE-96762A5890B8}"/>
              </a:ext>
            </a:extLst>
          </p:cNvPr>
          <p:cNvCxnSpPr/>
          <p:nvPr/>
        </p:nvCxnSpPr>
        <p:spPr>
          <a:xfrm flipH="1">
            <a:off x="1905000" y="2209800"/>
            <a:ext cx="685800" cy="7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6E0B09-F4F4-4D6A-996F-8771CB5EB8AC}"/>
              </a:ext>
            </a:extLst>
          </p:cNvPr>
          <p:cNvCxnSpPr/>
          <p:nvPr/>
        </p:nvCxnSpPr>
        <p:spPr>
          <a:xfrm flipH="1">
            <a:off x="5462810" y="2952294"/>
            <a:ext cx="685800" cy="7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04FD19-8C09-453A-97E5-CC82207C33A3}"/>
              </a:ext>
            </a:extLst>
          </p:cNvPr>
          <p:cNvSpPr txBox="1"/>
          <p:nvPr/>
        </p:nvSpPr>
        <p:spPr>
          <a:xfrm>
            <a:off x="1614712" y="4673778"/>
            <a:ext cx="121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6460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C4BC3-58C2-48D3-A513-45A17BA2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73777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5B136-4590-467F-B8DB-5E38D249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73776"/>
            <a:ext cx="655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=  </a:t>
            </a:r>
            <a:r>
              <a:rPr lang="en-US" altLang="en-US" sz="7200" dirty="0">
                <a:solidFill>
                  <a:srgbClr val="FF0000"/>
                </a:solidFill>
              </a:rPr>
              <a:t>439 mm Hg</a:t>
            </a:r>
          </a:p>
        </p:txBody>
      </p:sp>
    </p:spTree>
    <p:extLst>
      <p:ext uri="{BB962C8B-B14F-4D97-AF65-F5344CB8AC3E}">
        <p14:creationId xmlns:p14="http://schemas.microsoft.com/office/powerpoint/2010/main" val="392917991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22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Kinetic Molecular Theory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75260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theory explains how gases “work”.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do gases exist as gases?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they stay gases?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the particles of gas act (atoms or molecules)?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ow should we understand gases in our minds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6748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93FA28A-CDA6-42BF-A403-6AFDE3C5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97.  The kinetic molecular theory of gases   </a:t>
            </a:r>
            <a:b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states that gases 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are made up of small particles such as   </a:t>
            </a:r>
            <a:b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atoms or molecules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and that these particles will act as if they</a:t>
            </a:r>
            <a:b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are small, hard spheres.  </a:t>
            </a:r>
            <a:b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aren’t really, they do have shapes, and </a:t>
            </a:r>
            <a:br>
              <a:rPr lang="en-US" altLang="en-US" sz="36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aren’t spheres, but they act as if this is true.</a:t>
            </a:r>
          </a:p>
        </p:txBody>
      </p:sp>
    </p:spTree>
    <p:extLst>
      <p:ext uri="{BB962C8B-B14F-4D97-AF65-F5344CB8AC3E}">
        <p14:creationId xmlns:p14="http://schemas.microsoft.com/office/powerpoint/2010/main" val="141280008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79126E0-04BC-4FF0-9D5C-5E90B6E4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They have no attraction for or any repulsion for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any other gas particles. 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true either. The attraction and</a:t>
            </a:r>
            <a:b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repulsion gas particles have for one another is very   </a:t>
            </a:r>
            <a:b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small.  It only has some impact when gases are   </a:t>
            </a:r>
            <a:b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crazy cold and slow moving.  Generally it has</a:t>
            </a:r>
            <a:b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real effect on gases. </a:t>
            </a:r>
            <a:b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The particles move very fast, and only in straight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lines.  It’s very geometric, no spiraling particles.  </a:t>
            </a:r>
          </a:p>
        </p:txBody>
      </p:sp>
    </p:spTree>
    <p:extLst>
      <p:ext uri="{BB962C8B-B14F-4D97-AF65-F5344CB8AC3E}">
        <p14:creationId xmlns:p14="http://schemas.microsoft.com/office/powerpoint/2010/main" val="252931167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BE86203-86B3-4CCB-A27F-8331118C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852" y="0"/>
            <a:ext cx="91440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 All collisions are elastic:  when the gas particles hit each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other all their energy is transferred, none is lost. 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true, but the loss of energy is small, and the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addition of energy all the time from the Sun, and the Earth 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more than makes up for it.  Gases generally stay gases.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 Collisions result in pressures being exerted. 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collisions the higher the pressure.  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stronger the collisions, the higher the gas pressure too.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1199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8A366BC-81FD-41A1-AC7D-770AD5078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297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 Particles are separated by vast distances from each other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relative to the size of the particles.  Gases are mostly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empty space, and particle size is insignificant. 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particles do take up some space, but it’s very tiny.  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 theory, the particles act as if they take up no space at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all, but that’s silly.  Gas atoms and molecules have real</a:t>
            </a:r>
            <a:b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volume</a:t>
            </a:r>
            <a:r>
              <a:rPr lang="en-US" altLang="en-US" sz="2800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crazy small but not zero.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0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1981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2971800" y="22831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20538" y="22831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27100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42746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222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476999" y="21713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179568" y="18514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049904" y="43908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1175E-42EB-9A32-07DE-0F1015EF7CC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DE is the vaporization of the liquid water into steam, at the ONE boiling point.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8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47792"/>
            <a:ext cx="9118209" cy="140293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 to phases chemistry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all 6 phases changes by name.</a:t>
            </a:r>
            <a:br>
              <a:rPr lang="en-US" dirty="0"/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Image result for three phases of matter">
            <a:extLst>
              <a:ext uri="{FF2B5EF4-FFF2-40B4-BE49-F238E27FC236}">
                <a16:creationId xmlns:a16="http://schemas.microsoft.com/office/drawing/2014/main" id="{72D5500C-1580-48A3-A6E5-B0A99032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4194" r="67505" b="22053"/>
          <a:stretch/>
        </p:blipFill>
        <p:spPr bwMode="auto">
          <a:xfrm>
            <a:off x="76200" y="2794138"/>
            <a:ext cx="19050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ree phases of matter">
            <a:extLst>
              <a:ext uri="{FF2B5EF4-FFF2-40B4-BE49-F238E27FC236}">
                <a16:creationId xmlns:a16="http://schemas.microsoft.com/office/drawing/2014/main" id="{80178B3D-50BB-4A58-8911-DFB3F08B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21155" r="2870" b="21834"/>
          <a:stretch/>
        </p:blipFill>
        <p:spPr bwMode="auto">
          <a:xfrm>
            <a:off x="7087772" y="2641738"/>
            <a:ext cx="20304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ree phases of matter">
            <a:extLst>
              <a:ext uri="{FF2B5EF4-FFF2-40B4-BE49-F238E27FC236}">
                <a16:creationId xmlns:a16="http://schemas.microsoft.com/office/drawing/2014/main" id="{8D004420-29EC-4E65-8400-411DED1C1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21030" r="36004" b="21959"/>
          <a:stretch/>
        </p:blipFill>
        <p:spPr bwMode="auto">
          <a:xfrm>
            <a:off x="3428999" y="2641738"/>
            <a:ext cx="19050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22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1981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2971800" y="22831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20538" y="22831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477000" y="10610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27100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42746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222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6934200" y="13940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10398" y="13940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476999" y="21713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179568" y="18514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049904" y="43908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BF638-EEEC-C3B1-50BF-6B0DC1742790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EF shows steam getting as HOT AS YOU CAN MAKE IT….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51B18-1E67-4E14-A360-1421463F7F70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3F6C9-0A8C-420A-861A-3C51AA523228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Heat added at a constant rate →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371599" y="44958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1981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2971800" y="22831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20538" y="22831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477000" y="10610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27100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427469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222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1931668" y="44507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22070" y="51040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6934200" y="13940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10398" y="13940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476999" y="21713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179568" y="18514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049904" y="43908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864995" y="41087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948690" y="49969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2F4AF-9F94-DDC0-EC4B-4C7D91EE9886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Let’s fill in the boxes and grasp what is happening here with energy.  First row…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52095"/>
              </p:ext>
            </p:extLst>
          </p:nvPr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5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/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81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30043"/>
              </p:ext>
            </p:extLst>
          </p:nvPr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S→L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4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47660"/>
              </p:ext>
            </p:extLst>
          </p:nvPr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S→L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5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46803"/>
              </p:ext>
            </p:extLst>
          </p:nvPr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S→L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↑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L→G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6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94132-B877-4E07-978D-B5A552C357FE}"/>
              </a:ext>
            </a:extLst>
          </p:cNvPr>
          <p:cNvCxnSpPr>
            <a:cxnSpLocks/>
          </p:cNvCxnSpPr>
          <p:nvPr/>
        </p:nvCxnSpPr>
        <p:spPr>
          <a:xfrm>
            <a:off x="1447800" y="146685"/>
            <a:ext cx="0" cy="480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1B65A-E492-418C-ABAA-257ED65EB8BC}"/>
              </a:ext>
            </a:extLst>
          </p:cNvPr>
          <p:cNvSpPr txBox="1"/>
          <p:nvPr/>
        </p:nvSpPr>
        <p:spPr>
          <a:xfrm>
            <a:off x="2438400" y="1466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Heating Curve for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E52A-76DE-4A08-AA25-E6AD6E21DA77}"/>
              </a:ext>
            </a:extLst>
          </p:cNvPr>
          <p:cNvSpPr txBox="1"/>
          <p:nvPr/>
        </p:nvSpPr>
        <p:spPr>
          <a:xfrm>
            <a:off x="320041" y="20067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Kelvin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FF649-C971-4510-9AE6-6F553D8AD581}"/>
              </a:ext>
            </a:extLst>
          </p:cNvPr>
          <p:cNvCxnSpPr>
            <a:cxnSpLocks/>
          </p:cNvCxnSpPr>
          <p:nvPr/>
        </p:nvCxnSpPr>
        <p:spPr>
          <a:xfrm flipV="1">
            <a:off x="1447799" y="3581400"/>
            <a:ext cx="609601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3433-38D8-4FFB-ADEA-68C6379C903E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110C6-CFA7-4F38-8820-7CA19E772D72}"/>
              </a:ext>
            </a:extLst>
          </p:cNvPr>
          <p:cNvCxnSpPr>
            <a:cxnSpLocks/>
          </p:cNvCxnSpPr>
          <p:nvPr/>
        </p:nvCxnSpPr>
        <p:spPr>
          <a:xfrm flipV="1">
            <a:off x="3048000" y="1368742"/>
            <a:ext cx="1348738" cy="2212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7A145-7558-4C6E-8D28-56CA13BB1B68}"/>
              </a:ext>
            </a:extLst>
          </p:cNvPr>
          <p:cNvCxnSpPr>
            <a:cxnSpLocks/>
          </p:cNvCxnSpPr>
          <p:nvPr/>
        </p:nvCxnSpPr>
        <p:spPr>
          <a:xfrm>
            <a:off x="4396738" y="1368742"/>
            <a:ext cx="2156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D11F-3B80-4BEB-8B03-385300E933CB}"/>
              </a:ext>
            </a:extLst>
          </p:cNvPr>
          <p:cNvCxnSpPr>
            <a:cxnSpLocks/>
          </p:cNvCxnSpPr>
          <p:nvPr/>
        </p:nvCxnSpPr>
        <p:spPr>
          <a:xfrm flipV="1">
            <a:off x="6553200" y="146685"/>
            <a:ext cx="742946" cy="12220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BADAD5F-1F23-48F0-A70A-63E6187B0777}"/>
              </a:ext>
            </a:extLst>
          </p:cNvPr>
          <p:cNvSpPr/>
          <p:nvPr/>
        </p:nvSpPr>
        <p:spPr>
          <a:xfrm>
            <a:off x="434720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4AF478-0A4C-473E-8207-25EC04032D61}"/>
              </a:ext>
            </a:extLst>
          </p:cNvPr>
          <p:cNvSpPr/>
          <p:nvPr/>
        </p:nvSpPr>
        <p:spPr>
          <a:xfrm>
            <a:off x="6503669" y="13063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9E2E8A-A175-4555-8E0F-8AE71407B01D}"/>
              </a:ext>
            </a:extLst>
          </p:cNvPr>
          <p:cNvSpPr/>
          <p:nvPr/>
        </p:nvSpPr>
        <p:spPr>
          <a:xfrm>
            <a:off x="29984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1B10C-339C-4765-A0BC-008D60AB33B1}"/>
              </a:ext>
            </a:extLst>
          </p:cNvPr>
          <p:cNvSpPr/>
          <p:nvPr/>
        </p:nvSpPr>
        <p:spPr>
          <a:xfrm>
            <a:off x="2007868" y="353630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FDBE00-F247-414F-9E8D-CEE0349EAB85}"/>
              </a:ext>
            </a:extLst>
          </p:cNvPr>
          <p:cNvSpPr/>
          <p:nvPr/>
        </p:nvSpPr>
        <p:spPr>
          <a:xfrm>
            <a:off x="1398270" y="4189657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17BC62-521F-4EE4-B558-DA7D0BF6547B}"/>
              </a:ext>
            </a:extLst>
          </p:cNvPr>
          <p:cNvSpPr/>
          <p:nvPr/>
        </p:nvSpPr>
        <p:spPr>
          <a:xfrm>
            <a:off x="7010400" y="479644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5CDCB-C485-4545-89E2-2DECF24B1D07}"/>
              </a:ext>
            </a:extLst>
          </p:cNvPr>
          <p:cNvSpPr txBox="1"/>
          <p:nvPr/>
        </p:nvSpPr>
        <p:spPr>
          <a:xfrm>
            <a:off x="7086598" y="47964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6B8CB-1400-47D1-90EA-F72403CFE697}"/>
              </a:ext>
            </a:extLst>
          </p:cNvPr>
          <p:cNvSpPr txBox="1"/>
          <p:nvPr/>
        </p:nvSpPr>
        <p:spPr>
          <a:xfrm>
            <a:off x="6553199" y="125697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4E30-F3A3-4A94-B0B6-F67DD0DFFACC}"/>
              </a:ext>
            </a:extLst>
          </p:cNvPr>
          <p:cNvSpPr txBox="1"/>
          <p:nvPr/>
        </p:nvSpPr>
        <p:spPr>
          <a:xfrm>
            <a:off x="4255768" y="93701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04B2F-D447-4CE0-9E17-294C7CC15666}"/>
              </a:ext>
            </a:extLst>
          </p:cNvPr>
          <p:cNvSpPr txBox="1"/>
          <p:nvPr/>
        </p:nvSpPr>
        <p:spPr>
          <a:xfrm>
            <a:off x="3126104" y="3476415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9369-CBDD-438F-BDA8-E57A7649129F}"/>
              </a:ext>
            </a:extLst>
          </p:cNvPr>
          <p:cNvSpPr txBox="1"/>
          <p:nvPr/>
        </p:nvSpPr>
        <p:spPr>
          <a:xfrm>
            <a:off x="1941195" y="31943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F32D9-CFAC-4371-8EFB-2E5541AE2392}"/>
              </a:ext>
            </a:extLst>
          </p:cNvPr>
          <p:cNvSpPr txBox="1"/>
          <p:nvPr/>
        </p:nvSpPr>
        <p:spPr>
          <a:xfrm>
            <a:off x="1024890" y="40825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42F652-CA5B-4AA5-8387-0AD2F374D66F}"/>
              </a:ext>
            </a:extLst>
          </p:cNvPr>
          <p:cNvCxnSpPr>
            <a:cxnSpLocks/>
          </p:cNvCxnSpPr>
          <p:nvPr/>
        </p:nvCxnSpPr>
        <p:spPr>
          <a:xfrm flipH="1">
            <a:off x="1024890" y="35814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BABC28-89C6-4172-B6E3-8523AE26C322}"/>
              </a:ext>
            </a:extLst>
          </p:cNvPr>
          <p:cNvSpPr txBox="1"/>
          <p:nvPr/>
        </p:nvSpPr>
        <p:spPr>
          <a:xfrm>
            <a:off x="301941" y="33967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0770FE-E88F-4169-8906-AB00501B791F}"/>
              </a:ext>
            </a:extLst>
          </p:cNvPr>
          <p:cNvCxnSpPr>
            <a:cxnSpLocks/>
          </p:cNvCxnSpPr>
          <p:nvPr/>
        </p:nvCxnSpPr>
        <p:spPr>
          <a:xfrm flipH="1">
            <a:off x="996315" y="13687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0DF788-B69B-4000-A1E4-7BE31040DD14}"/>
              </a:ext>
            </a:extLst>
          </p:cNvPr>
          <p:cNvSpPr txBox="1"/>
          <p:nvPr/>
        </p:nvSpPr>
        <p:spPr>
          <a:xfrm>
            <a:off x="355280" y="11732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905844-C91A-44EF-911E-013A2B86CAC8}"/>
              </a:ext>
            </a:extLst>
          </p:cNvPr>
          <p:cNvGraphicFramePr>
            <a:graphicFrameLocks noGrp="1"/>
          </p:cNvGraphicFramePr>
          <p:nvPr/>
        </p:nvGraphicFramePr>
        <p:xfrm>
          <a:off x="3673786" y="2889266"/>
          <a:ext cx="5275902" cy="2850336"/>
        </p:xfrm>
        <a:graphic>
          <a:graphicData uri="http://schemas.openxmlformats.org/drawingml/2006/table">
            <a:tbl>
              <a:tblPr/>
              <a:tblGrid>
                <a:gridCol w="816150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930528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1008072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63160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4951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S→L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4175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↑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L→G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4175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↑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</a:t>
                      </a: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gas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  <p:sp>
        <p:nvSpPr>
          <p:cNvPr id="22" name="Control 2">
            <a:extLst>
              <a:ext uri="{FF2B5EF4-FFF2-40B4-BE49-F238E27FC236}">
                <a16:creationId xmlns:a16="http://schemas.microsoft.com/office/drawing/2014/main" id="{043CE6B8-4E8F-402E-A32B-C95B0FFC914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661525"/>
            <a:ext cx="6848475" cy="2532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F1D3A-99FC-4CEB-9EC1-C5CD3AC3DAFF}"/>
              </a:ext>
            </a:extLst>
          </p:cNvPr>
          <p:cNvCxnSpPr/>
          <p:nvPr/>
        </p:nvCxnSpPr>
        <p:spPr>
          <a:xfrm>
            <a:off x="1447799" y="4953000"/>
            <a:ext cx="20097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12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23778A-A27F-456A-9C87-669D41C3CBCF}"/>
              </a:ext>
            </a:extLst>
          </p:cNvPr>
          <p:cNvSpPr/>
          <p:nvPr/>
        </p:nvSpPr>
        <p:spPr>
          <a:xfrm>
            <a:off x="0" y="0"/>
            <a:ext cx="9144000" cy="430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Temperature is deemed hotter when the particles are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moving  _____________________.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Colder temperatures indicate that the substance’s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particles are moving  _______________.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The “energy of motion” is called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_________________  energy.</a:t>
            </a:r>
          </a:p>
        </p:txBody>
      </p:sp>
      <p:pic>
        <p:nvPicPr>
          <p:cNvPr id="9218" name="Picture 2" descr="Image result for moving particles gif">
            <a:extLst>
              <a:ext uri="{FF2B5EF4-FFF2-40B4-BE49-F238E27FC236}">
                <a16:creationId xmlns:a16="http://schemas.microsoft.com/office/drawing/2014/main" id="{3F601CCC-4F9E-419D-A53D-FD137867B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06528"/>
            <a:ext cx="3314700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st moving particles gif">
            <a:extLst>
              <a:ext uri="{FF2B5EF4-FFF2-40B4-BE49-F238E27FC236}">
                <a16:creationId xmlns:a16="http://schemas.microsoft.com/office/drawing/2014/main" id="{40F204CC-AA9A-403D-9DCF-B43F16F9F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5295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06013-FD61-4CF6-B331-2497116E4445}"/>
              </a:ext>
            </a:extLst>
          </p:cNvPr>
          <p:cNvSpPr txBox="1"/>
          <p:nvPr/>
        </p:nvSpPr>
        <p:spPr>
          <a:xfrm>
            <a:off x="4267200" y="4876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cooler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hotter→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23778A-A27F-456A-9C87-669D41C3CBCF}"/>
              </a:ext>
            </a:extLst>
          </p:cNvPr>
          <p:cNvSpPr/>
          <p:nvPr/>
        </p:nvSpPr>
        <p:spPr>
          <a:xfrm>
            <a:off x="0" y="0"/>
            <a:ext cx="9144000" cy="430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Temperature is deemed hotter when the particles are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moving 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Colder temperatures indicate that the substance’s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particles are moving  _______________.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The “energy of motion” is called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_________________  energy.</a:t>
            </a:r>
          </a:p>
        </p:txBody>
      </p:sp>
      <p:pic>
        <p:nvPicPr>
          <p:cNvPr id="9218" name="Picture 2" descr="Image result for moving particles gif">
            <a:extLst>
              <a:ext uri="{FF2B5EF4-FFF2-40B4-BE49-F238E27FC236}">
                <a16:creationId xmlns:a16="http://schemas.microsoft.com/office/drawing/2014/main" id="{3F601CCC-4F9E-419D-A53D-FD137867B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06528"/>
            <a:ext cx="3314700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st moving particles gif">
            <a:extLst>
              <a:ext uri="{FF2B5EF4-FFF2-40B4-BE49-F238E27FC236}">
                <a16:creationId xmlns:a16="http://schemas.microsoft.com/office/drawing/2014/main" id="{40F204CC-AA9A-403D-9DCF-B43F16F9F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5295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06013-FD61-4CF6-B331-2497116E4445}"/>
              </a:ext>
            </a:extLst>
          </p:cNvPr>
          <p:cNvSpPr txBox="1"/>
          <p:nvPr/>
        </p:nvSpPr>
        <p:spPr>
          <a:xfrm>
            <a:off x="4267200" y="4876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cooler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hotter→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31"/>
            <a:ext cx="9118209" cy="102760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 Intro to phases chemistry</a:t>
            </a:r>
          </a:p>
        </p:txBody>
      </p:sp>
      <p:pic>
        <p:nvPicPr>
          <p:cNvPr id="1026" name="Picture 2" descr="Image result for three phases of matter">
            <a:extLst>
              <a:ext uri="{FF2B5EF4-FFF2-40B4-BE49-F238E27FC236}">
                <a16:creationId xmlns:a16="http://schemas.microsoft.com/office/drawing/2014/main" id="{72D5500C-1580-48A3-A6E5-B0A99032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4194" r="67505" b="22053"/>
          <a:stretch/>
        </p:blipFill>
        <p:spPr bwMode="auto">
          <a:xfrm>
            <a:off x="76200" y="2794138"/>
            <a:ext cx="19050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ree phases of matter">
            <a:extLst>
              <a:ext uri="{FF2B5EF4-FFF2-40B4-BE49-F238E27FC236}">
                <a16:creationId xmlns:a16="http://schemas.microsoft.com/office/drawing/2014/main" id="{80178B3D-50BB-4A58-8911-DFB3F08B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21155" r="2870" b="21834"/>
          <a:stretch/>
        </p:blipFill>
        <p:spPr bwMode="auto">
          <a:xfrm>
            <a:off x="7087772" y="2641738"/>
            <a:ext cx="20304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ree phases of matter">
            <a:extLst>
              <a:ext uri="{FF2B5EF4-FFF2-40B4-BE49-F238E27FC236}">
                <a16:creationId xmlns:a16="http://schemas.microsoft.com/office/drawing/2014/main" id="{8D004420-29EC-4E65-8400-411DED1C1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21030" r="36004" b="21959"/>
          <a:stretch/>
        </p:blipFill>
        <p:spPr bwMode="auto">
          <a:xfrm>
            <a:off x="3428999" y="2641738"/>
            <a:ext cx="19050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CD2373-6C53-4D59-9929-BBF8A65A6D7E}"/>
              </a:ext>
            </a:extLst>
          </p:cNvPr>
          <p:cNvCxnSpPr/>
          <p:nvPr/>
        </p:nvCxnSpPr>
        <p:spPr>
          <a:xfrm>
            <a:off x="2133600" y="37085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6BBA1-DC49-4ED3-B179-5E2D7740CAE3}"/>
              </a:ext>
            </a:extLst>
          </p:cNvPr>
          <p:cNvCxnSpPr>
            <a:cxnSpLocks/>
          </p:cNvCxnSpPr>
          <p:nvPr/>
        </p:nvCxnSpPr>
        <p:spPr>
          <a:xfrm flipH="1">
            <a:off x="2133600" y="39371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15831-C1E2-46AF-8541-47E6711EE389}"/>
              </a:ext>
            </a:extLst>
          </p:cNvPr>
          <p:cNvSpPr txBox="1"/>
          <p:nvPr/>
        </p:nvSpPr>
        <p:spPr>
          <a:xfrm>
            <a:off x="1981201" y="3128615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30BE0-1C68-4436-A72E-E7778F171523}"/>
              </a:ext>
            </a:extLst>
          </p:cNvPr>
          <p:cNvSpPr txBox="1"/>
          <p:nvPr/>
        </p:nvSpPr>
        <p:spPr>
          <a:xfrm>
            <a:off x="1948375" y="3969529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</a:p>
        </p:txBody>
      </p:sp>
    </p:spTree>
    <p:extLst>
      <p:ext uri="{BB962C8B-B14F-4D97-AF65-F5344CB8AC3E}">
        <p14:creationId xmlns:p14="http://schemas.microsoft.com/office/powerpoint/2010/main" val="427509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23778A-A27F-456A-9C87-669D41C3CBCF}"/>
              </a:ext>
            </a:extLst>
          </p:cNvPr>
          <p:cNvSpPr/>
          <p:nvPr/>
        </p:nvSpPr>
        <p:spPr>
          <a:xfrm>
            <a:off x="0" y="0"/>
            <a:ext cx="9144000" cy="430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Temperature is deemed hotter when the particles are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moving 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Colder temperatures indicate that the substance’s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particles are moving 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The “energy of motion” is called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_________________  energy.</a:t>
            </a:r>
          </a:p>
        </p:txBody>
      </p:sp>
      <p:pic>
        <p:nvPicPr>
          <p:cNvPr id="9218" name="Picture 2" descr="Image result for moving particles gif">
            <a:extLst>
              <a:ext uri="{FF2B5EF4-FFF2-40B4-BE49-F238E27FC236}">
                <a16:creationId xmlns:a16="http://schemas.microsoft.com/office/drawing/2014/main" id="{3F601CCC-4F9E-419D-A53D-FD137867B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06528"/>
            <a:ext cx="3314700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st moving particles gif">
            <a:extLst>
              <a:ext uri="{FF2B5EF4-FFF2-40B4-BE49-F238E27FC236}">
                <a16:creationId xmlns:a16="http://schemas.microsoft.com/office/drawing/2014/main" id="{40F204CC-AA9A-403D-9DCF-B43F16F9F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5295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06013-FD61-4CF6-B331-2497116E4445}"/>
              </a:ext>
            </a:extLst>
          </p:cNvPr>
          <p:cNvSpPr txBox="1"/>
          <p:nvPr/>
        </p:nvSpPr>
        <p:spPr>
          <a:xfrm>
            <a:off x="4267200" y="4876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cooler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hotter→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5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23778A-A27F-456A-9C87-669D41C3CBCF}"/>
              </a:ext>
            </a:extLst>
          </p:cNvPr>
          <p:cNvSpPr/>
          <p:nvPr/>
        </p:nvSpPr>
        <p:spPr>
          <a:xfrm>
            <a:off x="0" y="0"/>
            <a:ext cx="9144000" cy="430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Temperature is deemed hotter when the particles are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moving 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Colder temperatures indicate that the substance’s 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particles are moving 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The “energy of motion” is called 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800" b="1" kern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energy.</a:t>
            </a:r>
          </a:p>
        </p:txBody>
      </p:sp>
      <p:pic>
        <p:nvPicPr>
          <p:cNvPr id="9218" name="Picture 2" descr="Image result for moving particles gif">
            <a:extLst>
              <a:ext uri="{FF2B5EF4-FFF2-40B4-BE49-F238E27FC236}">
                <a16:creationId xmlns:a16="http://schemas.microsoft.com/office/drawing/2014/main" id="{3F601CCC-4F9E-419D-A53D-FD137867B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06528"/>
            <a:ext cx="3314700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st moving particles gif">
            <a:extLst>
              <a:ext uri="{FF2B5EF4-FFF2-40B4-BE49-F238E27FC236}">
                <a16:creationId xmlns:a16="http://schemas.microsoft.com/office/drawing/2014/main" id="{40F204CC-AA9A-403D-9DCF-B43F16F9F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5295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06013-FD61-4CF6-B331-2497116E4445}"/>
              </a:ext>
            </a:extLst>
          </p:cNvPr>
          <p:cNvSpPr txBox="1"/>
          <p:nvPr/>
        </p:nvSpPr>
        <p:spPr>
          <a:xfrm>
            <a:off x="4267200" y="4876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cooler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hotter→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7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86477-4328-4190-85C4-2053309FFC24}"/>
              </a:ext>
            </a:extLst>
          </p:cNvPr>
          <p:cNvSpPr/>
          <p:nvPr/>
        </p:nvSpPr>
        <p:spPr>
          <a:xfrm>
            <a:off x="0" y="304801"/>
            <a:ext cx="91440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What ever the Temperature does, the Kinetic Energy ___________.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 If the temperature increases, the kinetic energy _______________.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If the temperature decreases, the kinetic energy ________________.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 If the temperature stays steady, then the </a:t>
            </a:r>
            <a:b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kinetic energy __________________.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29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86477-4328-4190-85C4-2053309FFC24}"/>
              </a:ext>
            </a:extLst>
          </p:cNvPr>
          <p:cNvSpPr/>
          <p:nvPr/>
        </p:nvSpPr>
        <p:spPr>
          <a:xfrm>
            <a:off x="0" y="304801"/>
            <a:ext cx="91440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What ever the Temperature does, the Kinetic Energy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TOO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 If the temperature increases, the kinetic energy _______________.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If the temperature decreases, the kinetic energy ________________.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 If the temperature stays steady, then the </a:t>
            </a:r>
            <a:b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kinetic energy __________________.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8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86477-4328-4190-85C4-2053309FFC24}"/>
              </a:ext>
            </a:extLst>
          </p:cNvPr>
          <p:cNvSpPr/>
          <p:nvPr/>
        </p:nvSpPr>
        <p:spPr>
          <a:xfrm>
            <a:off x="0" y="304801"/>
            <a:ext cx="91440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What ever the Temperature does, the Kinetic Energy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TOO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 If the temperature increases, the kinetic energy INCREASES TOO.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If the temperature decreases, the kinetic energy ________________.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 If the temperature stays steady, then the </a:t>
            </a:r>
            <a:b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kinetic energy __________________.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2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86477-4328-4190-85C4-2053309FFC24}"/>
              </a:ext>
            </a:extLst>
          </p:cNvPr>
          <p:cNvSpPr/>
          <p:nvPr/>
        </p:nvSpPr>
        <p:spPr>
          <a:xfrm>
            <a:off x="0" y="304801"/>
            <a:ext cx="91440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What ever the Temperature does, the Kinetic Energy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TOO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 If the temperature increases, the kinetic energy INCREASES TOO.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If the temperature decreases, the kinetic energy DECREASES TOO.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 If the temperature stays steady, then the </a:t>
            </a:r>
            <a:b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kinetic energy __________________.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86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86477-4328-4190-85C4-2053309FFC24}"/>
              </a:ext>
            </a:extLst>
          </p:cNvPr>
          <p:cNvSpPr/>
          <p:nvPr/>
        </p:nvSpPr>
        <p:spPr>
          <a:xfrm>
            <a:off x="0" y="304801"/>
            <a:ext cx="91440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What ever the Temperature does, the Kinetic Energy 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TOO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 If the temperature increases, the kinetic energy INCREASES TOO.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If the temperature decreases, the kinetic energy DECREASES TOO.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 If the temperature stays steady, then the </a:t>
            </a:r>
            <a:b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kinetic energy STAYS STEADY TOO.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C6CBB-331E-4C63-B87E-5E6CBF429389}"/>
              </a:ext>
            </a:extLst>
          </p:cNvPr>
          <p:cNvSpPr/>
          <p:nvPr/>
        </p:nvSpPr>
        <p:spPr>
          <a:xfrm>
            <a:off x="0" y="155604"/>
            <a:ext cx="9144000" cy="535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18.  During a phase change on the heating curve, segment BC, heat energy is being added at a constant rate, but the temperature (and the Kinetic Energy) stay steady.  The Law of Conservation of Energy says: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Energy cannot be created or destroyed in a    </a:t>
            </a:r>
            <a:b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chemical reaction, or during a physical change, </a:t>
            </a:r>
            <a:b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but it can be transferred.</a:t>
            </a:r>
            <a:br>
              <a:rPr lang="en-US" sz="3200" i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How do we explain heat energy being added while the Kinetic Energy remains steady?</a:t>
            </a:r>
            <a:br>
              <a:rPr lang="en-US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61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C6CBB-331E-4C63-B87E-5E6CBF429389}"/>
              </a:ext>
            </a:extLst>
          </p:cNvPr>
          <p:cNvSpPr/>
          <p:nvPr/>
        </p:nvSpPr>
        <p:spPr>
          <a:xfrm>
            <a:off x="0" y="10357"/>
            <a:ext cx="9144000" cy="692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Heat Energy is added, </a:t>
            </a:r>
            <a:b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energy of the system </a:t>
            </a:r>
            <a:b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MUST increase, </a:t>
            </a:r>
            <a:b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if the kinetic energy does not increase, then the</a:t>
            </a:r>
            <a:b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54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ENERGY increases.  </a:t>
            </a:r>
            <a:endParaRPr lang="en-US" sz="4000" kern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7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C6CBB-331E-4C63-B87E-5E6CBF429389}"/>
              </a:ext>
            </a:extLst>
          </p:cNvPr>
          <p:cNvSpPr/>
          <p:nvPr/>
        </p:nvSpPr>
        <p:spPr>
          <a:xfrm>
            <a:off x="0" y="10357"/>
            <a:ext cx="9144000" cy="200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i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Potential Energy </a:t>
            </a:r>
            <a:br>
              <a:rPr lang="en-US" sz="5400" i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5400" i="1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is the energy of PHASE. </a:t>
            </a:r>
            <a:endParaRPr lang="en-US" sz="1800" i="1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C7281D-FBBE-E42E-22C1-EDE455F8A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70169"/>
              </p:ext>
            </p:extLst>
          </p:nvPr>
        </p:nvGraphicFramePr>
        <p:xfrm>
          <a:off x="228600" y="1981200"/>
          <a:ext cx="86868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4058314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2955769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0827468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</a:t>
                      </a:r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Increasing PE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Decreasing 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8256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05419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Lowest</a:t>
                      </a:r>
                      <a:b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458346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0FD3ED59-43D8-28F5-9DF6-855B96E08033}"/>
              </a:ext>
            </a:extLst>
          </p:cNvPr>
          <p:cNvSpPr/>
          <p:nvPr/>
        </p:nvSpPr>
        <p:spPr>
          <a:xfrm rot="16200000">
            <a:off x="5667284" y="3467100"/>
            <a:ext cx="2286000" cy="685800"/>
          </a:xfrm>
          <a:prstGeom prst="rightArrow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64B33EF-57D6-7497-C36B-E79ACF6AE123}"/>
              </a:ext>
            </a:extLst>
          </p:cNvPr>
          <p:cNvSpPr/>
          <p:nvPr/>
        </p:nvSpPr>
        <p:spPr>
          <a:xfrm rot="5400000">
            <a:off x="6891292" y="4610100"/>
            <a:ext cx="2286000" cy="685800"/>
          </a:xfrm>
          <a:prstGeom prst="rightArrow">
            <a:avLst/>
          </a:prstGeom>
          <a:solidFill>
            <a:srgbClr val="B3B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5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31"/>
            <a:ext cx="9118209" cy="102760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 Intro to phases chemistry</a:t>
            </a:r>
          </a:p>
        </p:txBody>
      </p:sp>
      <p:pic>
        <p:nvPicPr>
          <p:cNvPr id="1026" name="Picture 2" descr="Image result for three phases of matter">
            <a:extLst>
              <a:ext uri="{FF2B5EF4-FFF2-40B4-BE49-F238E27FC236}">
                <a16:creationId xmlns:a16="http://schemas.microsoft.com/office/drawing/2014/main" id="{72D5500C-1580-48A3-A6E5-B0A99032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4194" r="67505" b="22053"/>
          <a:stretch/>
        </p:blipFill>
        <p:spPr bwMode="auto">
          <a:xfrm>
            <a:off x="76200" y="2794138"/>
            <a:ext cx="19050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ree phases of matter">
            <a:extLst>
              <a:ext uri="{FF2B5EF4-FFF2-40B4-BE49-F238E27FC236}">
                <a16:creationId xmlns:a16="http://schemas.microsoft.com/office/drawing/2014/main" id="{80178B3D-50BB-4A58-8911-DFB3F08B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21155" r="2870" b="21834"/>
          <a:stretch/>
        </p:blipFill>
        <p:spPr bwMode="auto">
          <a:xfrm>
            <a:off x="7087772" y="2641738"/>
            <a:ext cx="20304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ree phases of matter">
            <a:extLst>
              <a:ext uri="{FF2B5EF4-FFF2-40B4-BE49-F238E27FC236}">
                <a16:creationId xmlns:a16="http://schemas.microsoft.com/office/drawing/2014/main" id="{8D004420-29EC-4E65-8400-411DED1C1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21030" r="36004" b="21959"/>
          <a:stretch/>
        </p:blipFill>
        <p:spPr bwMode="auto">
          <a:xfrm>
            <a:off x="3428999" y="2641738"/>
            <a:ext cx="19050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CD2373-6C53-4D59-9929-BBF8A65A6D7E}"/>
              </a:ext>
            </a:extLst>
          </p:cNvPr>
          <p:cNvCxnSpPr/>
          <p:nvPr/>
        </p:nvCxnSpPr>
        <p:spPr>
          <a:xfrm>
            <a:off x="2133600" y="37085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7BAFF6-DCF0-4C3E-916D-0F295423C14D}"/>
              </a:ext>
            </a:extLst>
          </p:cNvPr>
          <p:cNvCxnSpPr/>
          <p:nvPr/>
        </p:nvCxnSpPr>
        <p:spPr>
          <a:xfrm>
            <a:off x="5715000" y="37085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6BBA1-DC49-4ED3-B179-5E2D7740CAE3}"/>
              </a:ext>
            </a:extLst>
          </p:cNvPr>
          <p:cNvCxnSpPr>
            <a:cxnSpLocks/>
          </p:cNvCxnSpPr>
          <p:nvPr/>
        </p:nvCxnSpPr>
        <p:spPr>
          <a:xfrm flipH="1">
            <a:off x="2133600" y="39371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EA16D9-9E1F-486D-945E-5F56F3777737}"/>
              </a:ext>
            </a:extLst>
          </p:cNvPr>
          <p:cNvCxnSpPr>
            <a:cxnSpLocks/>
          </p:cNvCxnSpPr>
          <p:nvPr/>
        </p:nvCxnSpPr>
        <p:spPr>
          <a:xfrm flipH="1">
            <a:off x="5638800" y="39371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15831-C1E2-46AF-8541-47E6711EE389}"/>
              </a:ext>
            </a:extLst>
          </p:cNvPr>
          <p:cNvSpPr txBox="1"/>
          <p:nvPr/>
        </p:nvSpPr>
        <p:spPr>
          <a:xfrm>
            <a:off x="1981201" y="3128615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30BE0-1C68-4436-A72E-E7778F171523}"/>
              </a:ext>
            </a:extLst>
          </p:cNvPr>
          <p:cNvSpPr txBox="1"/>
          <p:nvPr/>
        </p:nvSpPr>
        <p:spPr>
          <a:xfrm>
            <a:off x="1948375" y="3969529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1AC1F-E772-43AE-8628-5FA19EBC2B2E}"/>
              </a:ext>
            </a:extLst>
          </p:cNvPr>
          <p:cNvSpPr txBox="1"/>
          <p:nvPr/>
        </p:nvSpPr>
        <p:spPr>
          <a:xfrm>
            <a:off x="5366826" y="3098938"/>
            <a:ext cx="179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F435C-53E4-4B15-A856-AAACA154D6D9}"/>
              </a:ext>
            </a:extLst>
          </p:cNvPr>
          <p:cNvSpPr txBox="1"/>
          <p:nvPr/>
        </p:nvSpPr>
        <p:spPr>
          <a:xfrm>
            <a:off x="5257799" y="394805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condensing</a:t>
            </a:r>
          </a:p>
        </p:txBody>
      </p:sp>
    </p:spTree>
    <p:extLst>
      <p:ext uri="{BB962C8B-B14F-4D97-AF65-F5344CB8AC3E}">
        <p14:creationId xmlns:p14="http://schemas.microsoft.com/office/powerpoint/2010/main" val="2479534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Solid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____________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______________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__________________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5508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Solid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____________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______________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__________________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1852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____________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______________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__________________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4457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______________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__________________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5335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1206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E34ED-4C61-46B5-8512-6A1DA6056F66}"/>
              </a:ext>
            </a:extLst>
          </p:cNvPr>
          <p:cNvSpPr/>
          <p:nvPr/>
        </p:nvSpPr>
        <p:spPr>
          <a:xfrm>
            <a:off x="0" y="304800"/>
            <a:ext cx="9144000" cy="639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 Which phase has the most potential energy?  Solid   Liquid 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  Which phase has the LEAST potential energy? 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Liquid    Gas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  During a phase change for H</a:t>
            </a:r>
            <a:r>
              <a:rPr lang="en-US" sz="2400" kern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solid to liquid, energy is added,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temperature remain at 273 Kelvin.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 energy increases during this phase change?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sz="24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 The ice has a </a:t>
            </a:r>
            <a:r>
              <a:rPr lang="en-US" sz="2400" b="1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energy, while the liquid has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Energy.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  Can both kinetic and potential energy change at the same time?  </a:t>
            </a:r>
            <a:r>
              <a:rPr lang="en-US" sz="24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028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5FCAF-76C1-86A9-D577-38DB97C4A73E}"/>
              </a:ext>
            </a:extLst>
          </p:cNvPr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Lastly, using just your arms to dance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Let’s do low kinetic energy first.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Next, let’s do high kinetic energy.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Last, something to think about… Why is it good to 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believe that you have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KINETIC ENERGY,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believe you’re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KINETIC ENERGY?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Oh, Read the PHASES BASICS TONIGHT</a:t>
            </a:r>
            <a:r>
              <a:rPr lang="en-US" sz="3200" b="1" dirty="0"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0042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CB51B-F11A-4754-B3CA-B463AB29E766}"/>
              </a:ext>
            </a:extLst>
          </p:cNvPr>
          <p:cNvSpPr txBox="1"/>
          <p:nvPr/>
        </p:nvSpPr>
        <p:spPr>
          <a:xfrm>
            <a:off x="0" y="2362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Class 2 Starts next…</a:t>
            </a:r>
          </a:p>
          <a:p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# 24 - 36 </a:t>
            </a:r>
          </a:p>
        </p:txBody>
      </p:sp>
    </p:spTree>
    <p:extLst>
      <p:ext uri="{BB962C8B-B14F-4D97-AF65-F5344CB8AC3E}">
        <p14:creationId xmlns:p14="http://schemas.microsoft.com/office/powerpoint/2010/main" val="461369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116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24.  Draw the cooling curve for rubidium.  </a:t>
            </a:r>
            <a:b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b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714501" y="5566082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is removed at a constant rate →</a:t>
            </a:r>
          </a:p>
        </p:txBody>
      </p:sp>
    </p:spTree>
    <p:extLst>
      <p:ext uri="{BB962C8B-B14F-4D97-AF65-F5344CB8AC3E}">
        <p14:creationId xmlns:p14="http://schemas.microsoft.com/office/powerpoint/2010/main" val="1956832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24.  AB is hot </a:t>
            </a:r>
            <a:r>
              <a:rPr lang="en-US" sz="2000" kern="1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hot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hot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steam cooling down to the condensation point (boiling point too)     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76399" y="560881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411939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31"/>
            <a:ext cx="9118209" cy="102760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 Intro to phases chemistry</a:t>
            </a:r>
          </a:p>
        </p:txBody>
      </p:sp>
      <p:pic>
        <p:nvPicPr>
          <p:cNvPr id="1026" name="Picture 2" descr="Image result for three phases of matter">
            <a:extLst>
              <a:ext uri="{FF2B5EF4-FFF2-40B4-BE49-F238E27FC236}">
                <a16:creationId xmlns:a16="http://schemas.microsoft.com/office/drawing/2014/main" id="{72D5500C-1580-48A3-A6E5-B0A990323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4194" r="67505" b="22053"/>
          <a:stretch/>
        </p:blipFill>
        <p:spPr bwMode="auto">
          <a:xfrm>
            <a:off x="76200" y="2794138"/>
            <a:ext cx="19050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ree phases of matter">
            <a:extLst>
              <a:ext uri="{FF2B5EF4-FFF2-40B4-BE49-F238E27FC236}">
                <a16:creationId xmlns:a16="http://schemas.microsoft.com/office/drawing/2014/main" id="{80178B3D-50BB-4A58-8911-DFB3F08B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21155" r="2870" b="21834"/>
          <a:stretch/>
        </p:blipFill>
        <p:spPr bwMode="auto">
          <a:xfrm>
            <a:off x="7087772" y="2641738"/>
            <a:ext cx="20304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ree phases of matter">
            <a:extLst>
              <a:ext uri="{FF2B5EF4-FFF2-40B4-BE49-F238E27FC236}">
                <a16:creationId xmlns:a16="http://schemas.microsoft.com/office/drawing/2014/main" id="{8D004420-29EC-4E65-8400-411DED1C1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21030" r="36004" b="21959"/>
          <a:stretch/>
        </p:blipFill>
        <p:spPr bwMode="auto">
          <a:xfrm>
            <a:off x="3428999" y="2641738"/>
            <a:ext cx="19050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CD2373-6C53-4D59-9929-BBF8A65A6D7E}"/>
              </a:ext>
            </a:extLst>
          </p:cNvPr>
          <p:cNvCxnSpPr/>
          <p:nvPr/>
        </p:nvCxnSpPr>
        <p:spPr>
          <a:xfrm>
            <a:off x="2133600" y="37085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7BAFF6-DCF0-4C3E-916D-0F295423C14D}"/>
              </a:ext>
            </a:extLst>
          </p:cNvPr>
          <p:cNvCxnSpPr/>
          <p:nvPr/>
        </p:nvCxnSpPr>
        <p:spPr>
          <a:xfrm>
            <a:off x="5715000" y="37085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6BBA1-DC49-4ED3-B179-5E2D7740CAE3}"/>
              </a:ext>
            </a:extLst>
          </p:cNvPr>
          <p:cNvCxnSpPr>
            <a:cxnSpLocks/>
          </p:cNvCxnSpPr>
          <p:nvPr/>
        </p:nvCxnSpPr>
        <p:spPr>
          <a:xfrm flipH="1">
            <a:off x="2133600" y="39371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EA16D9-9E1F-486D-945E-5F56F3777737}"/>
              </a:ext>
            </a:extLst>
          </p:cNvPr>
          <p:cNvCxnSpPr>
            <a:cxnSpLocks/>
          </p:cNvCxnSpPr>
          <p:nvPr/>
        </p:nvCxnSpPr>
        <p:spPr>
          <a:xfrm flipH="1">
            <a:off x="5638800" y="3937138"/>
            <a:ext cx="11430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15831-C1E2-46AF-8541-47E6711EE389}"/>
              </a:ext>
            </a:extLst>
          </p:cNvPr>
          <p:cNvSpPr txBox="1"/>
          <p:nvPr/>
        </p:nvSpPr>
        <p:spPr>
          <a:xfrm>
            <a:off x="1981201" y="3128615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30BE0-1C68-4436-A72E-E7778F171523}"/>
              </a:ext>
            </a:extLst>
          </p:cNvPr>
          <p:cNvSpPr txBox="1"/>
          <p:nvPr/>
        </p:nvSpPr>
        <p:spPr>
          <a:xfrm>
            <a:off x="1948375" y="3969529"/>
            <a:ext cx="144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1AC1F-E772-43AE-8628-5FA19EBC2B2E}"/>
              </a:ext>
            </a:extLst>
          </p:cNvPr>
          <p:cNvSpPr txBox="1"/>
          <p:nvPr/>
        </p:nvSpPr>
        <p:spPr>
          <a:xfrm>
            <a:off x="5366826" y="3098938"/>
            <a:ext cx="179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F435C-53E4-4B15-A856-AAACA154D6D9}"/>
              </a:ext>
            </a:extLst>
          </p:cNvPr>
          <p:cNvSpPr txBox="1"/>
          <p:nvPr/>
        </p:nvSpPr>
        <p:spPr>
          <a:xfrm>
            <a:off x="5257799" y="394805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condensing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AE238C8F-92B8-4C98-9B2B-8875370ECBC0}"/>
              </a:ext>
            </a:extLst>
          </p:cNvPr>
          <p:cNvSpPr/>
          <p:nvPr/>
        </p:nvSpPr>
        <p:spPr>
          <a:xfrm rot="21359360">
            <a:off x="874352" y="1169194"/>
            <a:ext cx="7395294" cy="2452964"/>
          </a:xfrm>
          <a:prstGeom prst="blockArc">
            <a:avLst>
              <a:gd name="adj1" fmla="val 10761481"/>
              <a:gd name="adj2" fmla="val 0"/>
              <a:gd name="adj3" fmla="val 25000"/>
            </a:avLst>
          </a:prstGeom>
          <a:solidFill>
            <a:srgbClr val="DE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B5E17F36-CC4B-42FA-8A9C-AE6FC336FE34}"/>
              </a:ext>
            </a:extLst>
          </p:cNvPr>
          <p:cNvSpPr/>
          <p:nvPr/>
        </p:nvSpPr>
        <p:spPr>
          <a:xfrm rot="10578686">
            <a:off x="1064489" y="4300589"/>
            <a:ext cx="7184207" cy="2209395"/>
          </a:xfrm>
          <a:prstGeom prst="blockArc">
            <a:avLst>
              <a:gd name="adj1" fmla="val 10934337"/>
              <a:gd name="adj2" fmla="val 0"/>
              <a:gd name="adj3" fmla="val 25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55217-3F74-439B-9A6A-9FF206E71F16}"/>
              </a:ext>
            </a:extLst>
          </p:cNvPr>
          <p:cNvSpPr txBox="1"/>
          <p:nvPr/>
        </p:nvSpPr>
        <p:spPr>
          <a:xfrm>
            <a:off x="3233497" y="5921344"/>
            <a:ext cx="21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F6AC50-C359-4B24-AF06-C93A4733DF08}"/>
              </a:ext>
            </a:extLst>
          </p:cNvPr>
          <p:cNvSpPr txBox="1"/>
          <p:nvPr/>
        </p:nvSpPr>
        <p:spPr>
          <a:xfrm rot="21398837">
            <a:off x="3428999" y="122410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Sublimation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DCCAF41-A289-4771-8041-3C1E14E4812F}"/>
              </a:ext>
            </a:extLst>
          </p:cNvPr>
          <p:cNvSpPr/>
          <p:nvPr/>
        </p:nvSpPr>
        <p:spPr>
          <a:xfrm rot="9810044">
            <a:off x="7615327" y="1930735"/>
            <a:ext cx="837273" cy="823732"/>
          </a:xfrm>
          <a:prstGeom prst="triangle">
            <a:avLst>
              <a:gd name="adj" fmla="val 44334"/>
            </a:avLst>
          </a:prstGeom>
          <a:solidFill>
            <a:srgbClr val="DE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9AC24AF-B13F-4D7F-81E7-12C2A4D65E2F}"/>
              </a:ext>
            </a:extLst>
          </p:cNvPr>
          <p:cNvSpPr/>
          <p:nvPr/>
        </p:nvSpPr>
        <p:spPr>
          <a:xfrm rot="20176077">
            <a:off x="888624" y="5141128"/>
            <a:ext cx="837273" cy="687291"/>
          </a:xfrm>
          <a:prstGeom prst="triangle">
            <a:avLst>
              <a:gd name="adj" fmla="val 291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49BD15-7F5B-49B2-A953-62435E88A871}"/>
              </a:ext>
            </a:extLst>
          </p:cNvPr>
          <p:cNvCxnSpPr>
            <a:cxnSpLocks/>
          </p:cNvCxnSpPr>
          <p:nvPr/>
        </p:nvCxnSpPr>
        <p:spPr>
          <a:xfrm>
            <a:off x="5638800" y="1471996"/>
            <a:ext cx="840223" cy="69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CFFE2E-3ACA-41BC-9B2A-67A226969334}"/>
              </a:ext>
            </a:extLst>
          </p:cNvPr>
          <p:cNvCxnSpPr>
            <a:cxnSpLocks/>
          </p:cNvCxnSpPr>
          <p:nvPr/>
        </p:nvCxnSpPr>
        <p:spPr>
          <a:xfrm rot="10800000">
            <a:off x="2341106" y="6135186"/>
            <a:ext cx="840223" cy="69073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02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24.  BC is the condensing point (one temp)  B to C is gas to liquid        </a:t>
            </a:r>
            <a:endParaRPr lang="en-US" sz="2000" kern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76399" y="560881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809360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24.  CD is </a:t>
            </a:r>
            <a:r>
              <a:rPr lang="en-US" sz="2000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hot liquid </a:t>
            </a:r>
            <a:r>
              <a:rPr lang="en-US" sz="2000" kern="1400" dirty="0">
                <a:solidFill>
                  <a:srgbClr val="0033CC"/>
                </a:solidFill>
                <a:latin typeface="Times New Roman" panose="02020603050405020304" pitchFamily="18" charset="0"/>
              </a:rPr>
              <a:t>to cold liquid        </a:t>
            </a:r>
            <a:endParaRPr lang="en-US" sz="2000" kern="1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76399" y="560881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1871485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24.  </a:t>
            </a:r>
            <a:r>
              <a:rPr lang="en-US" sz="2000" kern="1400" dirty="0">
                <a:solidFill>
                  <a:srgbClr val="339933"/>
                </a:solidFill>
                <a:latin typeface="Times New Roman" panose="02020603050405020304" pitchFamily="18" charset="0"/>
              </a:rPr>
              <a:t>DE the coldest liquid “freezes” into a solid         </a:t>
            </a:r>
            <a:endParaRPr lang="en-US" sz="2000" kern="14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76399" y="560881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2308646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79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24.  EF the solid rubidium gets as cold as you can make it (above absolute zero!) </a:t>
            </a:r>
            <a:b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55F7EF-F5B5-428B-94AD-CBE84A69B414}"/>
              </a:ext>
            </a:extLst>
          </p:cNvPr>
          <p:cNvCxnSpPr/>
          <p:nvPr/>
        </p:nvCxnSpPr>
        <p:spPr>
          <a:xfrm>
            <a:off x="1371600" y="5486400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76399" y="560881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3453468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517A5-6E08-4790-9403-6DF70653F1ED}"/>
              </a:ext>
            </a:extLst>
          </p:cNvPr>
          <p:cNvSpPr/>
          <p:nvPr/>
        </p:nvSpPr>
        <p:spPr>
          <a:xfrm>
            <a:off x="0" y="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 25.  Fill in the boxes, same as for heating curve, but “upside down”</a:t>
            </a:r>
            <a:endParaRPr lang="en-US" sz="2000" kern="1400" dirty="0">
              <a:solidFill>
                <a:srgbClr val="0000CC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59853"/>
              </p:ext>
            </p:extLst>
          </p:nvPr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41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46089"/>
              </p:ext>
            </p:extLst>
          </p:nvPr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83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27495"/>
              </p:ext>
            </p:extLst>
          </p:nvPr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 →L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98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64571"/>
              </p:ext>
            </p:extLst>
          </p:nvPr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 →L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58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38440"/>
              </p:ext>
            </p:extLst>
          </p:nvPr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 →L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 → S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44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7E486D-CF22-42DA-9EC6-84D91A0CC375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81070-AF25-4FEE-BC27-01E616D1E879}"/>
              </a:ext>
            </a:extLst>
          </p:cNvPr>
          <p:cNvSpPr txBox="1"/>
          <p:nvPr/>
        </p:nvSpPr>
        <p:spPr>
          <a:xfrm>
            <a:off x="2362200" y="1061085"/>
            <a:ext cx="57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 COOLING Curve for RUBIDIUM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4382C-FFFB-4B9F-9B6A-D113D3DFA6D9}"/>
              </a:ext>
            </a:extLst>
          </p:cNvPr>
          <p:cNvSpPr txBox="1"/>
          <p:nvPr/>
        </p:nvSpPr>
        <p:spPr>
          <a:xfrm>
            <a:off x="243841" y="2921168"/>
            <a:ext cx="91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B681-B2EC-4448-B17B-9DABE718E746}"/>
              </a:ext>
            </a:extLst>
          </p:cNvPr>
          <p:cNvSpPr txBox="1"/>
          <p:nvPr/>
        </p:nvSpPr>
        <p:spPr>
          <a:xfrm>
            <a:off x="1622238" y="6334123"/>
            <a:ext cx="579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Heat REMOVED at a constant rate →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87015-AB5C-4AD0-B26B-5266BAF9039E}"/>
              </a:ext>
            </a:extLst>
          </p:cNvPr>
          <p:cNvCxnSpPr/>
          <p:nvPr/>
        </p:nvCxnSpPr>
        <p:spPr>
          <a:xfrm>
            <a:off x="1371600" y="1061085"/>
            <a:ext cx="0" cy="442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05AC7-3312-4356-83EA-F2210BE0F5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44928" y="1662010"/>
            <a:ext cx="612678" cy="571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F6C4D-74DC-44F2-9A1F-416A0FEDB032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6840860" y="4485070"/>
            <a:ext cx="882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A91BA-37A9-464F-B1C9-D43660D983D1}"/>
              </a:ext>
            </a:extLst>
          </p:cNvPr>
          <p:cNvCxnSpPr>
            <a:cxnSpLocks/>
          </p:cNvCxnSpPr>
          <p:nvPr/>
        </p:nvCxnSpPr>
        <p:spPr>
          <a:xfrm flipH="1" flipV="1">
            <a:off x="5383534" y="2289288"/>
            <a:ext cx="1423989" cy="218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A256A-3955-47BE-ACBF-C8E111EB141C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2057400" y="2283141"/>
            <a:ext cx="3375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9839A-F322-483A-BF05-1E966A9970ED}"/>
              </a:ext>
            </a:extLst>
          </p:cNvPr>
          <p:cNvCxnSpPr>
            <a:cxnSpLocks/>
          </p:cNvCxnSpPr>
          <p:nvPr/>
        </p:nvCxnSpPr>
        <p:spPr>
          <a:xfrm>
            <a:off x="7755261" y="4474338"/>
            <a:ext cx="855339" cy="8614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6BD6CA-4C13-431F-A5B9-B51C82E0FF73}"/>
              </a:ext>
            </a:extLst>
          </p:cNvPr>
          <p:cNvSpPr/>
          <p:nvPr/>
        </p:nvSpPr>
        <p:spPr>
          <a:xfrm>
            <a:off x="5334004" y="222075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25160-17FA-4F56-A98C-828233061075}"/>
              </a:ext>
            </a:extLst>
          </p:cNvPr>
          <p:cNvSpPr/>
          <p:nvPr/>
        </p:nvSpPr>
        <p:spPr>
          <a:xfrm>
            <a:off x="7722873" y="4422681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DA82B1-1C54-4185-B1A7-54001A29988B}"/>
              </a:ext>
            </a:extLst>
          </p:cNvPr>
          <p:cNvSpPr/>
          <p:nvPr/>
        </p:nvSpPr>
        <p:spPr>
          <a:xfrm>
            <a:off x="1943099" y="2214842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BAA20A-25D5-4140-B02E-8B472F9D7BB3}"/>
              </a:ext>
            </a:extLst>
          </p:cNvPr>
          <p:cNvSpPr/>
          <p:nvPr/>
        </p:nvSpPr>
        <p:spPr>
          <a:xfrm>
            <a:off x="6743705" y="4422681"/>
            <a:ext cx="97155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8FD8F4-77F6-4639-A6E9-27FE71A93334}"/>
              </a:ext>
            </a:extLst>
          </p:cNvPr>
          <p:cNvSpPr/>
          <p:nvPr/>
        </p:nvSpPr>
        <p:spPr>
          <a:xfrm>
            <a:off x="1348739" y="1627820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E50773-F808-4384-A069-01F958514B77}"/>
              </a:ext>
            </a:extLst>
          </p:cNvPr>
          <p:cNvSpPr/>
          <p:nvPr/>
        </p:nvSpPr>
        <p:spPr>
          <a:xfrm>
            <a:off x="8295325" y="5015436"/>
            <a:ext cx="99061" cy="12477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5F6CA-AED3-4EAD-8407-6D2CFF663F03}"/>
              </a:ext>
            </a:extLst>
          </p:cNvPr>
          <p:cNvSpPr txBox="1"/>
          <p:nvPr/>
        </p:nvSpPr>
        <p:spPr>
          <a:xfrm>
            <a:off x="8203887" y="467569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4866-4D19-4CE6-B183-AB2B74AB19D6}"/>
              </a:ext>
            </a:extLst>
          </p:cNvPr>
          <p:cNvSpPr txBox="1"/>
          <p:nvPr/>
        </p:nvSpPr>
        <p:spPr>
          <a:xfrm>
            <a:off x="7680964" y="402752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B8365-7DBB-4DC0-822A-CB71707858AC}"/>
              </a:ext>
            </a:extLst>
          </p:cNvPr>
          <p:cNvSpPr txBox="1"/>
          <p:nvPr/>
        </p:nvSpPr>
        <p:spPr>
          <a:xfrm>
            <a:off x="6673224" y="4549471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D5EA2-57F5-4F64-8667-CAD9CB94B6A1}"/>
              </a:ext>
            </a:extLst>
          </p:cNvPr>
          <p:cNvSpPr txBox="1"/>
          <p:nvPr/>
        </p:nvSpPr>
        <p:spPr>
          <a:xfrm>
            <a:off x="5281835" y="186378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230E5-ECD2-423F-912B-C44EFC341C3C}"/>
              </a:ext>
            </a:extLst>
          </p:cNvPr>
          <p:cNvSpPr txBox="1"/>
          <p:nvPr/>
        </p:nvSpPr>
        <p:spPr>
          <a:xfrm>
            <a:off x="1878331" y="23690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53743-A2B3-4862-8604-7AC0FFB2170E}"/>
              </a:ext>
            </a:extLst>
          </p:cNvPr>
          <p:cNvSpPr txBox="1"/>
          <p:nvPr/>
        </p:nvSpPr>
        <p:spPr>
          <a:xfrm>
            <a:off x="1024892" y="1415879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FCBD3-384A-4DC3-BB1E-AE5556BC6999}"/>
              </a:ext>
            </a:extLst>
          </p:cNvPr>
          <p:cNvCxnSpPr>
            <a:cxnSpLocks/>
          </p:cNvCxnSpPr>
          <p:nvPr/>
        </p:nvCxnSpPr>
        <p:spPr>
          <a:xfrm flipH="1">
            <a:off x="948690" y="4495800"/>
            <a:ext cx="4229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8ABD6D-E744-4752-8F85-DFF82B4BDE1C}"/>
              </a:ext>
            </a:extLst>
          </p:cNvPr>
          <p:cNvSpPr txBox="1"/>
          <p:nvPr/>
        </p:nvSpPr>
        <p:spPr>
          <a:xfrm>
            <a:off x="225741" y="4311134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4CF79-6F1A-4EA6-AA8F-13A1FD698662}"/>
              </a:ext>
            </a:extLst>
          </p:cNvPr>
          <p:cNvCxnSpPr>
            <a:cxnSpLocks/>
          </p:cNvCxnSpPr>
          <p:nvPr/>
        </p:nvCxnSpPr>
        <p:spPr>
          <a:xfrm flipH="1">
            <a:off x="920115" y="2283140"/>
            <a:ext cx="451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820670-3EDA-4A4A-A6AE-3BE3EDC903F3}"/>
              </a:ext>
            </a:extLst>
          </p:cNvPr>
          <p:cNvSpPr txBox="1"/>
          <p:nvPr/>
        </p:nvSpPr>
        <p:spPr>
          <a:xfrm>
            <a:off x="279080" y="2087686"/>
            <a:ext cx="7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ED20AE-5996-4E4E-A8BE-8B096ED80B7D}"/>
              </a:ext>
            </a:extLst>
          </p:cNvPr>
          <p:cNvSpPr txBox="1"/>
          <p:nvPr/>
        </p:nvSpPr>
        <p:spPr>
          <a:xfrm>
            <a:off x="1371599" y="3067230"/>
            <a:ext cx="47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Fill in this chart to describe what’s happening 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6C1EF75-749D-42E4-B98E-0D8CB6EA864F}"/>
              </a:ext>
            </a:extLst>
          </p:cNvPr>
          <p:cNvGraphicFramePr>
            <a:graphicFrameLocks noGrp="1"/>
          </p:cNvGraphicFramePr>
          <p:nvPr/>
        </p:nvGraphicFramePr>
        <p:xfrm>
          <a:off x="1439270" y="3845827"/>
          <a:ext cx="4990133" cy="2425907"/>
        </p:xfrm>
        <a:graphic>
          <a:graphicData uri="http://schemas.openxmlformats.org/drawingml/2006/table">
            <a:tbl>
              <a:tblPr/>
              <a:tblGrid>
                <a:gridCol w="771943">
                  <a:extLst>
                    <a:ext uri="{9D8B030D-6E8A-4147-A177-3AD203B41FA5}">
                      <a16:colId xmlns:a16="http://schemas.microsoft.com/office/drawing/2014/main" val="1784075696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122922890"/>
                    </a:ext>
                  </a:extLst>
                </a:gridCol>
                <a:gridCol w="953470">
                  <a:extLst>
                    <a:ext uri="{9D8B030D-6E8A-4147-A177-3AD203B41FA5}">
                      <a16:colId xmlns:a16="http://schemas.microsoft.com/office/drawing/2014/main" val="571392443"/>
                    </a:ext>
                  </a:extLst>
                </a:gridCol>
                <a:gridCol w="1100158">
                  <a:extLst>
                    <a:ext uri="{9D8B030D-6E8A-4147-A177-3AD203B41FA5}">
                      <a16:colId xmlns:a16="http://schemas.microsoft.com/office/drawing/2014/main" val="694415894"/>
                    </a:ext>
                  </a:extLst>
                </a:gridCol>
                <a:gridCol w="1284436">
                  <a:extLst>
                    <a:ext uri="{9D8B030D-6E8A-4147-A177-3AD203B41FA5}">
                      <a16:colId xmlns:a16="http://schemas.microsoft.com/office/drawing/2014/main" val="58829555"/>
                    </a:ext>
                  </a:extLst>
                </a:gridCol>
              </a:tblGrid>
              <a:tr h="7336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b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KINETIC ENERGY CHANGE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ENERGY CHANGE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OR PHASES</a:t>
                      </a:r>
                      <a:b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7145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1847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 →L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6056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↓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liquid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39199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↔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 → S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9544"/>
                  </a:ext>
                </a:extLst>
              </a:tr>
              <a:tr h="3253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↓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↔ 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solid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BE227F5A-FC15-4C31-9AA4-6EFCF73E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1" name="AutoShape 3">
            <a:extLst>
              <a:ext uri="{FF2B5EF4-FFF2-40B4-BE49-F238E27FC236}">
                <a16:creationId xmlns:a16="http://schemas.microsoft.com/office/drawing/2014/main" id="{409CD719-A5E3-4E08-9D03-C602B5C9BD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2552700"/>
            <a:ext cx="807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Oval 4">
            <a:extLst>
              <a:ext uri="{FF2B5EF4-FFF2-40B4-BE49-F238E27FC236}">
                <a16:creationId xmlns:a16="http://schemas.microsoft.com/office/drawing/2014/main" id="{DF7B8066-EFF9-49E4-8CCC-17A438DC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3" name="AutoShape 5">
            <a:extLst>
              <a:ext uri="{FF2B5EF4-FFF2-40B4-BE49-F238E27FC236}">
                <a16:creationId xmlns:a16="http://schemas.microsoft.com/office/drawing/2014/main" id="{11EAD632-676F-44D7-8999-7DB4ADA164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90712" y="2638425"/>
            <a:ext cx="352425" cy="6858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4" name="AutoShape 6">
            <a:extLst>
              <a:ext uri="{FF2B5EF4-FFF2-40B4-BE49-F238E27FC236}">
                <a16:creationId xmlns:a16="http://schemas.microsoft.com/office/drawing/2014/main" id="{1217833E-715B-49D1-AE16-26475BE9D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05525" y="2638425"/>
            <a:ext cx="457200" cy="7143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5" name="AutoShape 7">
            <a:extLst>
              <a:ext uri="{FF2B5EF4-FFF2-40B4-BE49-F238E27FC236}">
                <a16:creationId xmlns:a16="http://schemas.microsoft.com/office/drawing/2014/main" id="{BE579D8A-D172-44AB-B59C-92FCBF2248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3625" y="2667000"/>
            <a:ext cx="409575" cy="65722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6" name="AutoShape 8">
            <a:extLst>
              <a:ext uri="{FF2B5EF4-FFF2-40B4-BE49-F238E27FC236}">
                <a16:creationId xmlns:a16="http://schemas.microsoft.com/office/drawing/2014/main" id="{8BC61624-79FA-43C8-BCDF-9EE1F415A33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67500" y="2657475"/>
            <a:ext cx="495300" cy="676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3EB2D2-80B6-447A-88A2-95F3C040D502}"/>
              </a:ext>
            </a:extLst>
          </p:cNvPr>
          <p:cNvSpPr txBox="1"/>
          <p:nvPr/>
        </p:nvSpPr>
        <p:spPr>
          <a:xfrm>
            <a:off x="2286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Indicate the “important” temperatures for water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(as standard pressure), and all three phases.  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070995-EECD-49C7-AE51-FD183FEAAEEA}"/>
              </a:ext>
            </a:extLst>
          </p:cNvPr>
          <p:cNvCxnSpPr/>
          <p:nvPr/>
        </p:nvCxnSpPr>
        <p:spPr>
          <a:xfrm>
            <a:off x="609600" y="4114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E647F-5A44-457D-8B3B-1DF16F4BEC98}"/>
              </a:ext>
            </a:extLst>
          </p:cNvPr>
          <p:cNvCxnSpPr/>
          <p:nvPr/>
        </p:nvCxnSpPr>
        <p:spPr>
          <a:xfrm>
            <a:off x="2743200" y="4114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943C33-D682-462E-8BA2-7A127913C369}"/>
              </a:ext>
            </a:extLst>
          </p:cNvPr>
          <p:cNvCxnSpPr/>
          <p:nvPr/>
        </p:nvCxnSpPr>
        <p:spPr>
          <a:xfrm>
            <a:off x="4953000" y="4091354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46D20C-9EE4-4B88-BE2F-38062A0F443B}"/>
              </a:ext>
            </a:extLst>
          </p:cNvPr>
          <p:cNvCxnSpPr/>
          <p:nvPr/>
        </p:nvCxnSpPr>
        <p:spPr>
          <a:xfrm>
            <a:off x="7086600" y="4091354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BDC29D28-41D8-4737-A09B-01673DB04D8F}"/>
              </a:ext>
            </a:extLst>
          </p:cNvPr>
          <p:cNvSpPr/>
          <p:nvPr/>
        </p:nvSpPr>
        <p:spPr>
          <a:xfrm>
            <a:off x="5334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CF3DF4E-B8F9-45C6-974A-53251937760A}"/>
              </a:ext>
            </a:extLst>
          </p:cNvPr>
          <p:cNvSpPr/>
          <p:nvPr/>
        </p:nvSpPr>
        <p:spPr>
          <a:xfrm>
            <a:off x="67818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1ED46710-509C-47FF-97D0-2134B18D6644}"/>
              </a:ext>
            </a:extLst>
          </p:cNvPr>
          <p:cNvSpPr/>
          <p:nvPr/>
        </p:nvSpPr>
        <p:spPr>
          <a:xfrm>
            <a:off x="2514600" y="1533525"/>
            <a:ext cx="3886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01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035C8D-2CF3-4E1D-974C-FD936152A80A}"/>
              </a:ext>
            </a:extLst>
          </p:cNvPr>
          <p:cNvSpPr/>
          <p:nvPr/>
        </p:nvSpPr>
        <p:spPr>
          <a:xfrm>
            <a:off x="0" y="15240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30.  On one graph, draw the </a:t>
            </a:r>
            <a:r>
              <a:rPr lang="en-US" sz="2000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heating curve for lead</a:t>
            </a:r>
            <a:r>
              <a:rPr lang="en-US" sz="2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and the </a:t>
            </a:r>
            <a:r>
              <a:rPr lang="en-US" sz="2000" u="sng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cooling curve for bismuth</a:t>
            </a:r>
            <a:r>
              <a:rPr lang="en-US" sz="2000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(!)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2C5BD-F635-4414-90AC-03C0879A0A52}"/>
              </a:ext>
            </a:extLst>
          </p:cNvPr>
          <p:cNvCxnSpPr/>
          <p:nvPr/>
        </p:nvCxnSpPr>
        <p:spPr>
          <a:xfrm>
            <a:off x="1524000" y="914400"/>
            <a:ext cx="0" cy="548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E1EFD-0EB0-4E06-B366-A848AF4E2E15}"/>
              </a:ext>
            </a:extLst>
          </p:cNvPr>
          <p:cNvCxnSpPr>
            <a:cxnSpLocks/>
          </p:cNvCxnSpPr>
          <p:nvPr/>
        </p:nvCxnSpPr>
        <p:spPr>
          <a:xfrm flipH="1">
            <a:off x="1524000" y="6400800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53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035C8D-2CF3-4E1D-974C-FD936152A80A}"/>
              </a:ext>
            </a:extLst>
          </p:cNvPr>
          <p:cNvSpPr/>
          <p:nvPr/>
        </p:nvSpPr>
        <p:spPr>
          <a:xfrm>
            <a:off x="0" y="15240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30.  </a:t>
            </a:r>
            <a:r>
              <a:rPr lang="en-US" sz="2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heating curve for lead</a:t>
            </a:r>
            <a:r>
              <a:rPr lang="en-US" sz="2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b="1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 cooling curve for bismuth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2C5BD-F635-4414-90AC-03C0879A0A52}"/>
              </a:ext>
            </a:extLst>
          </p:cNvPr>
          <p:cNvCxnSpPr/>
          <p:nvPr/>
        </p:nvCxnSpPr>
        <p:spPr>
          <a:xfrm>
            <a:off x="1524000" y="914400"/>
            <a:ext cx="0" cy="548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E1EFD-0EB0-4E06-B366-A848AF4E2E15}"/>
              </a:ext>
            </a:extLst>
          </p:cNvPr>
          <p:cNvCxnSpPr>
            <a:cxnSpLocks/>
          </p:cNvCxnSpPr>
          <p:nvPr/>
        </p:nvCxnSpPr>
        <p:spPr>
          <a:xfrm flipH="1">
            <a:off x="1524000" y="6400800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76AD6-561E-44E2-914F-87338C0FE88A}"/>
              </a:ext>
            </a:extLst>
          </p:cNvPr>
          <p:cNvCxnSpPr>
            <a:cxnSpLocks/>
          </p:cNvCxnSpPr>
          <p:nvPr/>
        </p:nvCxnSpPr>
        <p:spPr>
          <a:xfrm>
            <a:off x="1219200" y="53340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A3BFC-3A51-40CD-A6F3-04A6A6B746C2}"/>
              </a:ext>
            </a:extLst>
          </p:cNvPr>
          <p:cNvCxnSpPr>
            <a:cxnSpLocks/>
          </p:cNvCxnSpPr>
          <p:nvPr/>
        </p:nvCxnSpPr>
        <p:spPr>
          <a:xfrm flipH="1">
            <a:off x="1219200" y="48768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A45385-7A14-405E-8636-6D4FFA40E564}"/>
              </a:ext>
            </a:extLst>
          </p:cNvPr>
          <p:cNvCxnSpPr>
            <a:cxnSpLocks/>
          </p:cNvCxnSpPr>
          <p:nvPr/>
        </p:nvCxnSpPr>
        <p:spPr>
          <a:xfrm>
            <a:off x="1219200" y="25146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5D8492-0B8A-4CE7-BA94-DCD2913FD004}"/>
              </a:ext>
            </a:extLst>
          </p:cNvPr>
          <p:cNvCxnSpPr>
            <a:cxnSpLocks/>
          </p:cNvCxnSpPr>
          <p:nvPr/>
        </p:nvCxnSpPr>
        <p:spPr>
          <a:xfrm flipH="1">
            <a:off x="1219200" y="1600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2E6973-5493-43E2-BCE9-164015728943}"/>
              </a:ext>
            </a:extLst>
          </p:cNvPr>
          <p:cNvSpPr txBox="1"/>
          <p:nvPr/>
        </p:nvSpPr>
        <p:spPr>
          <a:xfrm>
            <a:off x="457200" y="4724400"/>
            <a:ext cx="7619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  <a:p>
            <a:pPr algn="r"/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774C3-D7B9-4DAA-8D7D-C9B9B1921F46}"/>
              </a:ext>
            </a:extLst>
          </p:cNvPr>
          <p:cNvSpPr txBox="1"/>
          <p:nvPr/>
        </p:nvSpPr>
        <p:spPr>
          <a:xfrm>
            <a:off x="228602" y="1425714"/>
            <a:ext cx="9905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r"/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F625B-4FC0-4E6D-841B-33F8C9CBA0DF}"/>
              </a:ext>
            </a:extLst>
          </p:cNvPr>
          <p:cNvSpPr txBox="1"/>
          <p:nvPr/>
        </p:nvSpPr>
        <p:spPr>
          <a:xfrm>
            <a:off x="228602" y="3048000"/>
            <a:ext cx="99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9F5D2-13BE-4E8E-A494-4A274BCC8981}"/>
              </a:ext>
            </a:extLst>
          </p:cNvPr>
          <p:cNvSpPr txBox="1"/>
          <p:nvPr/>
        </p:nvSpPr>
        <p:spPr>
          <a:xfrm>
            <a:off x="1752600" y="6400800"/>
            <a:ext cx="71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added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Removed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a constant rate →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EB786-9812-41E7-81F1-6B4B0A47E453}"/>
              </a:ext>
            </a:extLst>
          </p:cNvPr>
          <p:cNvSpPr txBox="1"/>
          <p:nvPr/>
        </p:nvSpPr>
        <p:spPr>
          <a:xfrm>
            <a:off x="5181608" y="1219200"/>
            <a:ext cx="37337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From Table S</a:t>
            </a:r>
          </a:p>
          <a:p>
            <a:pPr algn="ctr"/>
            <a:endParaRPr lang="en-US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LEAD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Melting point:  600 K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Boiling point:  2022 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BISMUTH</a:t>
            </a:r>
            <a:br>
              <a:rPr lang="en-US" dirty="0"/>
            </a:br>
            <a:r>
              <a:rPr lang="en-US" dirty="0"/>
              <a:t>Melting point:  544 K</a:t>
            </a:r>
          </a:p>
          <a:p>
            <a:pPr algn="ctr"/>
            <a:r>
              <a:rPr lang="en-US" dirty="0"/>
              <a:t>Boiling point:  1837 K</a:t>
            </a:r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0000CC"/>
                </a:solidFill>
              </a:rPr>
              <a:t>Now draw one graph at a time, heating curve for lead first.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84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5AB68-CF8B-4AF8-979B-E12AD7554DC1}"/>
              </a:ext>
            </a:extLst>
          </p:cNvPr>
          <p:cNvSpPr/>
          <p:nvPr/>
        </p:nvSpPr>
        <p:spPr>
          <a:xfrm>
            <a:off x="0" y="15240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30.  </a:t>
            </a:r>
            <a:r>
              <a:rPr lang="en-US" sz="2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heating curve for lead</a:t>
            </a:r>
            <a:r>
              <a:rPr lang="en-US" sz="2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b="1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 cooling curve for bismuth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DA682A-8585-4DC9-9784-24985FD0FDB5}"/>
              </a:ext>
            </a:extLst>
          </p:cNvPr>
          <p:cNvCxnSpPr/>
          <p:nvPr/>
        </p:nvCxnSpPr>
        <p:spPr>
          <a:xfrm>
            <a:off x="1524000" y="914400"/>
            <a:ext cx="0" cy="548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0A1A9-6F77-4A0D-AACB-9904461EF6EE}"/>
              </a:ext>
            </a:extLst>
          </p:cNvPr>
          <p:cNvCxnSpPr>
            <a:cxnSpLocks/>
          </p:cNvCxnSpPr>
          <p:nvPr/>
        </p:nvCxnSpPr>
        <p:spPr>
          <a:xfrm flipH="1">
            <a:off x="1524000" y="6400800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FFA2FA-6FF1-450B-B296-F1BED3798510}"/>
              </a:ext>
            </a:extLst>
          </p:cNvPr>
          <p:cNvCxnSpPr>
            <a:cxnSpLocks/>
          </p:cNvCxnSpPr>
          <p:nvPr/>
        </p:nvCxnSpPr>
        <p:spPr>
          <a:xfrm>
            <a:off x="1219200" y="53340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7F74D8-A002-4237-82E3-4737E2C457EA}"/>
              </a:ext>
            </a:extLst>
          </p:cNvPr>
          <p:cNvCxnSpPr>
            <a:cxnSpLocks/>
          </p:cNvCxnSpPr>
          <p:nvPr/>
        </p:nvCxnSpPr>
        <p:spPr>
          <a:xfrm flipH="1">
            <a:off x="1219200" y="48768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4ADCCD-42CE-4ED0-95BC-ACDB508E0742}"/>
              </a:ext>
            </a:extLst>
          </p:cNvPr>
          <p:cNvCxnSpPr>
            <a:cxnSpLocks/>
          </p:cNvCxnSpPr>
          <p:nvPr/>
        </p:nvCxnSpPr>
        <p:spPr>
          <a:xfrm>
            <a:off x="1219200" y="25146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252043-D5F3-4AC6-B42B-4D4D58916747}"/>
              </a:ext>
            </a:extLst>
          </p:cNvPr>
          <p:cNvCxnSpPr>
            <a:cxnSpLocks/>
          </p:cNvCxnSpPr>
          <p:nvPr/>
        </p:nvCxnSpPr>
        <p:spPr>
          <a:xfrm flipH="1">
            <a:off x="1219200" y="1600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F0FF36-0E61-4E4F-8272-4B81D9FD1313}"/>
              </a:ext>
            </a:extLst>
          </p:cNvPr>
          <p:cNvSpPr txBox="1"/>
          <p:nvPr/>
        </p:nvSpPr>
        <p:spPr>
          <a:xfrm>
            <a:off x="457200" y="4724400"/>
            <a:ext cx="7619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  <a:p>
            <a:pPr algn="r"/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006CF-45B7-41ED-BC27-D4D1C78D1921}"/>
              </a:ext>
            </a:extLst>
          </p:cNvPr>
          <p:cNvSpPr txBox="1"/>
          <p:nvPr/>
        </p:nvSpPr>
        <p:spPr>
          <a:xfrm>
            <a:off x="228602" y="1425714"/>
            <a:ext cx="9905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r"/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BE320-D23A-4D5D-ABE2-9D18B40514C8}"/>
              </a:ext>
            </a:extLst>
          </p:cNvPr>
          <p:cNvSpPr txBox="1"/>
          <p:nvPr/>
        </p:nvSpPr>
        <p:spPr>
          <a:xfrm>
            <a:off x="228602" y="3048000"/>
            <a:ext cx="99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C60A9-CDCE-4F32-AFD8-05FA98C1D4E4}"/>
              </a:ext>
            </a:extLst>
          </p:cNvPr>
          <p:cNvSpPr txBox="1"/>
          <p:nvPr/>
        </p:nvSpPr>
        <p:spPr>
          <a:xfrm>
            <a:off x="1752600" y="6400800"/>
            <a:ext cx="71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added (or removed) at a constant rate →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D51C25-0FC2-4BC0-8B2F-8F3FDE83C552}"/>
              </a:ext>
            </a:extLst>
          </p:cNvPr>
          <p:cNvCxnSpPr/>
          <p:nvPr/>
        </p:nvCxnSpPr>
        <p:spPr>
          <a:xfrm flipV="1">
            <a:off x="1524000" y="4876800"/>
            <a:ext cx="6858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ACD0AA-F2D9-4A5C-ADCB-EF5B584BB149}"/>
              </a:ext>
            </a:extLst>
          </p:cNvPr>
          <p:cNvCxnSpPr/>
          <p:nvPr/>
        </p:nvCxnSpPr>
        <p:spPr>
          <a:xfrm>
            <a:off x="2209800" y="4876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111454-75D8-4387-B85F-3365CCBC58F6}"/>
              </a:ext>
            </a:extLst>
          </p:cNvPr>
          <p:cNvSpPr/>
          <p:nvPr/>
        </p:nvSpPr>
        <p:spPr>
          <a:xfrm>
            <a:off x="2133600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2B9DC9-9DFF-40D8-8387-5A0D3A7EA16B}"/>
              </a:ext>
            </a:extLst>
          </p:cNvPr>
          <p:cNvSpPr/>
          <p:nvPr/>
        </p:nvSpPr>
        <p:spPr>
          <a:xfrm>
            <a:off x="1447800" y="6086475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5353A-E68A-462E-A8D0-7F80CD6D71A2}"/>
              </a:ext>
            </a:extLst>
          </p:cNvPr>
          <p:cNvSpPr/>
          <p:nvPr/>
        </p:nvSpPr>
        <p:spPr>
          <a:xfrm>
            <a:off x="2819399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E47ACF-4960-42A4-9360-1E0594E1E0DA}"/>
              </a:ext>
            </a:extLst>
          </p:cNvPr>
          <p:cNvCxnSpPr>
            <a:cxnSpLocks/>
          </p:cNvCxnSpPr>
          <p:nvPr/>
        </p:nvCxnSpPr>
        <p:spPr>
          <a:xfrm flipV="1">
            <a:off x="2895596" y="1600200"/>
            <a:ext cx="1676404" cy="327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856ADA-26E7-41EB-9366-A7F7C02DC635}"/>
              </a:ext>
            </a:extLst>
          </p:cNvPr>
          <p:cNvCxnSpPr>
            <a:cxnSpLocks/>
          </p:cNvCxnSpPr>
          <p:nvPr/>
        </p:nvCxnSpPr>
        <p:spPr>
          <a:xfrm>
            <a:off x="4572000" y="16002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28F6FF8-305C-46C6-90E9-3C87A15AA1D3}"/>
              </a:ext>
            </a:extLst>
          </p:cNvPr>
          <p:cNvSpPr/>
          <p:nvPr/>
        </p:nvSpPr>
        <p:spPr>
          <a:xfrm>
            <a:off x="4495800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C9EC18-CA46-4C22-A324-CD1297840EA4}"/>
              </a:ext>
            </a:extLst>
          </p:cNvPr>
          <p:cNvSpPr/>
          <p:nvPr/>
        </p:nvSpPr>
        <p:spPr>
          <a:xfrm>
            <a:off x="7772403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5DC70C-E652-4208-B16E-2067D38EF2FF}"/>
              </a:ext>
            </a:extLst>
          </p:cNvPr>
          <p:cNvCxnSpPr>
            <a:cxnSpLocks/>
          </p:cNvCxnSpPr>
          <p:nvPr/>
        </p:nvCxnSpPr>
        <p:spPr>
          <a:xfrm flipV="1">
            <a:off x="7848600" y="762000"/>
            <a:ext cx="533400" cy="83818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90D0E4B-199C-47D7-B395-09E57FA69D62}"/>
              </a:ext>
            </a:extLst>
          </p:cNvPr>
          <p:cNvSpPr/>
          <p:nvPr/>
        </p:nvSpPr>
        <p:spPr>
          <a:xfrm>
            <a:off x="8115300" y="978549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E3112-637A-4FBD-96F9-965FD6AAA710}"/>
              </a:ext>
            </a:extLst>
          </p:cNvPr>
          <p:cNvSpPr txBox="1"/>
          <p:nvPr/>
        </p:nvSpPr>
        <p:spPr>
          <a:xfrm>
            <a:off x="1089658" y="603509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D3AFE-D963-495E-9594-E806CC37F244}"/>
              </a:ext>
            </a:extLst>
          </p:cNvPr>
          <p:cNvSpPr txBox="1"/>
          <p:nvPr/>
        </p:nvSpPr>
        <p:spPr>
          <a:xfrm>
            <a:off x="2040252" y="43873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C48F2-5D0F-4A19-8B74-2FE1A05311C4}"/>
              </a:ext>
            </a:extLst>
          </p:cNvPr>
          <p:cNvSpPr txBox="1"/>
          <p:nvPr/>
        </p:nvSpPr>
        <p:spPr>
          <a:xfrm>
            <a:off x="2868926" y="490756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4DA92A-774C-46AD-A2EF-6AC2B38C59F9}"/>
              </a:ext>
            </a:extLst>
          </p:cNvPr>
          <p:cNvSpPr txBox="1"/>
          <p:nvPr/>
        </p:nvSpPr>
        <p:spPr>
          <a:xfrm>
            <a:off x="4431028" y="110703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4EC054-45BC-4CC1-A6E0-0D4504347627}"/>
              </a:ext>
            </a:extLst>
          </p:cNvPr>
          <p:cNvSpPr txBox="1"/>
          <p:nvPr/>
        </p:nvSpPr>
        <p:spPr>
          <a:xfrm>
            <a:off x="7757635" y="169504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DF8686-7B65-4CBD-A234-599FD31C93E3}"/>
              </a:ext>
            </a:extLst>
          </p:cNvPr>
          <p:cNvSpPr txBox="1"/>
          <p:nvPr/>
        </p:nvSpPr>
        <p:spPr>
          <a:xfrm>
            <a:off x="7833361" y="74510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188602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035C8D-2CF3-4E1D-974C-FD936152A80A}"/>
              </a:ext>
            </a:extLst>
          </p:cNvPr>
          <p:cNvSpPr/>
          <p:nvPr/>
        </p:nvSpPr>
        <p:spPr>
          <a:xfrm>
            <a:off x="0" y="152400"/>
            <a:ext cx="9144000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30.  </a:t>
            </a:r>
            <a:r>
              <a:rPr lang="en-US" sz="2000" b="1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heating curve for lead</a:t>
            </a:r>
            <a:r>
              <a:rPr lang="en-US" sz="2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b="1" kern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 cooling curve for bismuth </a:t>
            </a:r>
            <a:r>
              <a:rPr lang="en-US" sz="20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sz="2000" kern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2C5BD-F635-4414-90AC-03C0879A0A52}"/>
              </a:ext>
            </a:extLst>
          </p:cNvPr>
          <p:cNvCxnSpPr/>
          <p:nvPr/>
        </p:nvCxnSpPr>
        <p:spPr>
          <a:xfrm>
            <a:off x="1524000" y="914400"/>
            <a:ext cx="0" cy="548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E1EFD-0EB0-4E06-B366-A848AF4E2E15}"/>
              </a:ext>
            </a:extLst>
          </p:cNvPr>
          <p:cNvCxnSpPr>
            <a:cxnSpLocks/>
          </p:cNvCxnSpPr>
          <p:nvPr/>
        </p:nvCxnSpPr>
        <p:spPr>
          <a:xfrm flipH="1">
            <a:off x="1524000" y="6400800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76AD6-561E-44E2-914F-87338C0FE88A}"/>
              </a:ext>
            </a:extLst>
          </p:cNvPr>
          <p:cNvCxnSpPr>
            <a:cxnSpLocks/>
          </p:cNvCxnSpPr>
          <p:nvPr/>
        </p:nvCxnSpPr>
        <p:spPr>
          <a:xfrm>
            <a:off x="1219200" y="53340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A3BFC-3A51-40CD-A6F3-04A6A6B746C2}"/>
              </a:ext>
            </a:extLst>
          </p:cNvPr>
          <p:cNvCxnSpPr>
            <a:cxnSpLocks/>
          </p:cNvCxnSpPr>
          <p:nvPr/>
        </p:nvCxnSpPr>
        <p:spPr>
          <a:xfrm flipH="1">
            <a:off x="1219200" y="48768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A45385-7A14-405E-8636-6D4FFA40E564}"/>
              </a:ext>
            </a:extLst>
          </p:cNvPr>
          <p:cNvCxnSpPr>
            <a:cxnSpLocks/>
          </p:cNvCxnSpPr>
          <p:nvPr/>
        </p:nvCxnSpPr>
        <p:spPr>
          <a:xfrm>
            <a:off x="1219200" y="25146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5D8492-0B8A-4CE7-BA94-DCD2913FD004}"/>
              </a:ext>
            </a:extLst>
          </p:cNvPr>
          <p:cNvCxnSpPr>
            <a:cxnSpLocks/>
          </p:cNvCxnSpPr>
          <p:nvPr/>
        </p:nvCxnSpPr>
        <p:spPr>
          <a:xfrm flipH="1">
            <a:off x="1219200" y="1600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2E6973-5493-43E2-BCE9-164015728943}"/>
              </a:ext>
            </a:extLst>
          </p:cNvPr>
          <p:cNvSpPr txBox="1"/>
          <p:nvPr/>
        </p:nvSpPr>
        <p:spPr>
          <a:xfrm>
            <a:off x="457200" y="4724400"/>
            <a:ext cx="7619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  <a:p>
            <a:pPr algn="r"/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774C3-D7B9-4DAA-8D7D-C9B9B1921F46}"/>
              </a:ext>
            </a:extLst>
          </p:cNvPr>
          <p:cNvSpPr txBox="1"/>
          <p:nvPr/>
        </p:nvSpPr>
        <p:spPr>
          <a:xfrm>
            <a:off x="228602" y="1425714"/>
            <a:ext cx="9905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r"/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F625B-4FC0-4E6D-841B-33F8C9CBA0DF}"/>
              </a:ext>
            </a:extLst>
          </p:cNvPr>
          <p:cNvSpPr txBox="1"/>
          <p:nvPr/>
        </p:nvSpPr>
        <p:spPr>
          <a:xfrm>
            <a:off x="228602" y="3048000"/>
            <a:ext cx="99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9F5D2-13BE-4E8E-A494-4A274BCC8981}"/>
              </a:ext>
            </a:extLst>
          </p:cNvPr>
          <p:cNvSpPr txBox="1"/>
          <p:nvPr/>
        </p:nvSpPr>
        <p:spPr>
          <a:xfrm>
            <a:off x="1752600" y="6400800"/>
            <a:ext cx="71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added (or removed) at a constant rate →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7011D9-3D02-4224-944E-A24BB5803E87}"/>
              </a:ext>
            </a:extLst>
          </p:cNvPr>
          <p:cNvCxnSpPr/>
          <p:nvPr/>
        </p:nvCxnSpPr>
        <p:spPr>
          <a:xfrm flipV="1">
            <a:off x="1524000" y="4876800"/>
            <a:ext cx="6858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51EF89-46E1-4671-8902-3597BE7D1289}"/>
              </a:ext>
            </a:extLst>
          </p:cNvPr>
          <p:cNvCxnSpPr/>
          <p:nvPr/>
        </p:nvCxnSpPr>
        <p:spPr>
          <a:xfrm>
            <a:off x="2209800" y="4876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9EEE751-E7CF-47C0-9853-27CDACFD6D95}"/>
              </a:ext>
            </a:extLst>
          </p:cNvPr>
          <p:cNvSpPr/>
          <p:nvPr/>
        </p:nvSpPr>
        <p:spPr>
          <a:xfrm>
            <a:off x="2133600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4A349F-E442-457B-9DA9-F000ED71BB80}"/>
              </a:ext>
            </a:extLst>
          </p:cNvPr>
          <p:cNvSpPr/>
          <p:nvPr/>
        </p:nvSpPr>
        <p:spPr>
          <a:xfrm>
            <a:off x="1447800" y="6086475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2C0B47-BFBF-4A98-A275-B5570DC6A019}"/>
              </a:ext>
            </a:extLst>
          </p:cNvPr>
          <p:cNvSpPr/>
          <p:nvPr/>
        </p:nvSpPr>
        <p:spPr>
          <a:xfrm>
            <a:off x="2819399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B4F49A-4839-4290-B2A2-19C4EEC858F6}"/>
              </a:ext>
            </a:extLst>
          </p:cNvPr>
          <p:cNvCxnSpPr>
            <a:cxnSpLocks/>
          </p:cNvCxnSpPr>
          <p:nvPr/>
        </p:nvCxnSpPr>
        <p:spPr>
          <a:xfrm flipV="1">
            <a:off x="2895596" y="1600200"/>
            <a:ext cx="1676404" cy="327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DDD941-0171-4F18-925B-FC705881F50A}"/>
              </a:ext>
            </a:extLst>
          </p:cNvPr>
          <p:cNvCxnSpPr>
            <a:cxnSpLocks/>
          </p:cNvCxnSpPr>
          <p:nvPr/>
        </p:nvCxnSpPr>
        <p:spPr>
          <a:xfrm>
            <a:off x="4572000" y="16002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CB1F734-9129-4802-A5F7-78A797A76FCE}"/>
              </a:ext>
            </a:extLst>
          </p:cNvPr>
          <p:cNvSpPr/>
          <p:nvPr/>
        </p:nvSpPr>
        <p:spPr>
          <a:xfrm>
            <a:off x="4495800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66A5A6-5E76-43DF-931C-786237FC9B71}"/>
              </a:ext>
            </a:extLst>
          </p:cNvPr>
          <p:cNvSpPr/>
          <p:nvPr/>
        </p:nvSpPr>
        <p:spPr>
          <a:xfrm>
            <a:off x="7772403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A996F2-4C51-47C0-8045-E7A794AA4390}"/>
              </a:ext>
            </a:extLst>
          </p:cNvPr>
          <p:cNvCxnSpPr>
            <a:cxnSpLocks/>
          </p:cNvCxnSpPr>
          <p:nvPr/>
        </p:nvCxnSpPr>
        <p:spPr>
          <a:xfrm flipV="1">
            <a:off x="7848600" y="762000"/>
            <a:ext cx="533400" cy="83818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88342F9-DA90-4375-911F-7236E81E7709}"/>
              </a:ext>
            </a:extLst>
          </p:cNvPr>
          <p:cNvSpPr/>
          <p:nvPr/>
        </p:nvSpPr>
        <p:spPr>
          <a:xfrm>
            <a:off x="8115300" y="978549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83C5F-3CAC-408D-86E9-AC270EFA0580}"/>
              </a:ext>
            </a:extLst>
          </p:cNvPr>
          <p:cNvCxnSpPr>
            <a:cxnSpLocks/>
          </p:cNvCxnSpPr>
          <p:nvPr/>
        </p:nvCxnSpPr>
        <p:spPr>
          <a:xfrm>
            <a:off x="1523998" y="1905000"/>
            <a:ext cx="685799" cy="600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A872AC-2AFB-4A5F-A5DA-175EE8264FE4}"/>
              </a:ext>
            </a:extLst>
          </p:cNvPr>
          <p:cNvCxnSpPr>
            <a:cxnSpLocks/>
          </p:cNvCxnSpPr>
          <p:nvPr/>
        </p:nvCxnSpPr>
        <p:spPr>
          <a:xfrm>
            <a:off x="2209800" y="2514600"/>
            <a:ext cx="3429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D17E4A5-E609-46AB-888F-320CA09C6D96}"/>
              </a:ext>
            </a:extLst>
          </p:cNvPr>
          <p:cNvSpPr/>
          <p:nvPr/>
        </p:nvSpPr>
        <p:spPr>
          <a:xfrm>
            <a:off x="2128838" y="2438400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B0377E-D987-4164-BDC0-8399E629FBDB}"/>
              </a:ext>
            </a:extLst>
          </p:cNvPr>
          <p:cNvSpPr/>
          <p:nvPr/>
        </p:nvSpPr>
        <p:spPr>
          <a:xfrm>
            <a:off x="1447799" y="1842798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995A06-A511-44FB-9932-3BC036CBC786}"/>
              </a:ext>
            </a:extLst>
          </p:cNvPr>
          <p:cNvCxnSpPr/>
          <p:nvPr/>
        </p:nvCxnSpPr>
        <p:spPr>
          <a:xfrm>
            <a:off x="5638800" y="2514584"/>
            <a:ext cx="1828800" cy="2819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8EA65E-AA39-4E08-9EC9-4490526F2E5E}"/>
              </a:ext>
            </a:extLst>
          </p:cNvPr>
          <p:cNvCxnSpPr/>
          <p:nvPr/>
        </p:nvCxnSpPr>
        <p:spPr>
          <a:xfrm>
            <a:off x="7449460" y="5334000"/>
            <a:ext cx="685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3943F1B-C4F5-428D-BA55-F1A7EC4125A6}"/>
              </a:ext>
            </a:extLst>
          </p:cNvPr>
          <p:cNvSpPr/>
          <p:nvPr/>
        </p:nvSpPr>
        <p:spPr>
          <a:xfrm>
            <a:off x="5586407" y="2438446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43173A-1F63-4741-A2A5-CE190392FF12}"/>
              </a:ext>
            </a:extLst>
          </p:cNvPr>
          <p:cNvSpPr/>
          <p:nvPr/>
        </p:nvSpPr>
        <p:spPr>
          <a:xfrm>
            <a:off x="7391401" y="5276895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2DE58D-96B8-4A73-BA66-D5AE7D10B875}"/>
              </a:ext>
            </a:extLst>
          </p:cNvPr>
          <p:cNvCxnSpPr/>
          <p:nvPr/>
        </p:nvCxnSpPr>
        <p:spPr>
          <a:xfrm>
            <a:off x="8115300" y="5334000"/>
            <a:ext cx="647700" cy="88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09EF21DE-7597-4178-9DA6-50BFD00FC0C1}"/>
              </a:ext>
            </a:extLst>
          </p:cNvPr>
          <p:cNvSpPr/>
          <p:nvPr/>
        </p:nvSpPr>
        <p:spPr>
          <a:xfrm>
            <a:off x="8077201" y="5276957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618FAB9-489A-4804-B094-22ED5FBBFCEF}"/>
              </a:ext>
            </a:extLst>
          </p:cNvPr>
          <p:cNvSpPr/>
          <p:nvPr/>
        </p:nvSpPr>
        <p:spPr>
          <a:xfrm>
            <a:off x="8448675" y="5829356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49623A-E84B-4855-8296-06EDB83E4228}"/>
              </a:ext>
            </a:extLst>
          </p:cNvPr>
          <p:cNvSpPr txBox="1"/>
          <p:nvPr/>
        </p:nvSpPr>
        <p:spPr>
          <a:xfrm>
            <a:off x="1089658" y="603509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7C7FD3-4A12-4057-ABD6-4C53CEB58164}"/>
              </a:ext>
            </a:extLst>
          </p:cNvPr>
          <p:cNvSpPr txBox="1"/>
          <p:nvPr/>
        </p:nvSpPr>
        <p:spPr>
          <a:xfrm>
            <a:off x="2040252" y="43873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C0D023-24C5-4451-9987-56D64519AC01}"/>
              </a:ext>
            </a:extLst>
          </p:cNvPr>
          <p:cNvSpPr txBox="1"/>
          <p:nvPr/>
        </p:nvSpPr>
        <p:spPr>
          <a:xfrm>
            <a:off x="2868926" y="490756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6DA01A-7132-4D10-A4CC-28748DCC1E82}"/>
              </a:ext>
            </a:extLst>
          </p:cNvPr>
          <p:cNvSpPr txBox="1"/>
          <p:nvPr/>
        </p:nvSpPr>
        <p:spPr>
          <a:xfrm>
            <a:off x="4431028" y="110703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D1CADE-5D29-4B7E-85E9-6D47C8AF4DBF}"/>
              </a:ext>
            </a:extLst>
          </p:cNvPr>
          <p:cNvSpPr txBox="1"/>
          <p:nvPr/>
        </p:nvSpPr>
        <p:spPr>
          <a:xfrm>
            <a:off x="7757635" y="169504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4B7244-F61E-4093-866B-3303A1491F02}"/>
              </a:ext>
            </a:extLst>
          </p:cNvPr>
          <p:cNvSpPr txBox="1"/>
          <p:nvPr/>
        </p:nvSpPr>
        <p:spPr>
          <a:xfrm>
            <a:off x="7833361" y="74510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6B4BAC-2056-4437-A47F-BFBDF97ACE4A}"/>
              </a:ext>
            </a:extLst>
          </p:cNvPr>
          <p:cNvSpPr txBox="1"/>
          <p:nvPr/>
        </p:nvSpPr>
        <p:spPr>
          <a:xfrm>
            <a:off x="1104426" y="180348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EDB651-E7C3-4DE1-A101-C3ED1E714273}"/>
              </a:ext>
            </a:extLst>
          </p:cNvPr>
          <p:cNvSpPr txBox="1"/>
          <p:nvPr/>
        </p:nvSpPr>
        <p:spPr>
          <a:xfrm>
            <a:off x="2074068" y="26669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238333-464F-4B55-9E2C-DF301774E9F2}"/>
              </a:ext>
            </a:extLst>
          </p:cNvPr>
          <p:cNvSpPr txBox="1"/>
          <p:nvPr/>
        </p:nvSpPr>
        <p:spPr>
          <a:xfrm>
            <a:off x="5597834" y="20830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D30BA-B824-4464-BDCE-B00D9FDA9E55}"/>
              </a:ext>
            </a:extLst>
          </p:cNvPr>
          <p:cNvSpPr txBox="1"/>
          <p:nvPr/>
        </p:nvSpPr>
        <p:spPr>
          <a:xfrm>
            <a:off x="7288531" y="548630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43EF82-97C3-4324-BA70-5E0E4A717CC2}"/>
              </a:ext>
            </a:extLst>
          </p:cNvPr>
          <p:cNvSpPr txBox="1"/>
          <p:nvPr/>
        </p:nvSpPr>
        <p:spPr>
          <a:xfrm>
            <a:off x="8012427" y="490756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E4D024-73C0-4FB2-93B9-EDF37DCB9AF5}"/>
              </a:ext>
            </a:extLst>
          </p:cNvPr>
          <p:cNvSpPr txBox="1"/>
          <p:nvPr/>
        </p:nvSpPr>
        <p:spPr>
          <a:xfrm>
            <a:off x="8633458" y="55922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77896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035C8D-2CF3-4E1D-974C-FD936152A80A}"/>
              </a:ext>
            </a:extLst>
          </p:cNvPr>
          <p:cNvSpPr/>
          <p:nvPr/>
        </p:nvSpPr>
        <p:spPr>
          <a:xfrm>
            <a:off x="0" y="7074"/>
            <a:ext cx="9144000" cy="79932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SPECIAL NOTE:  The HOT phase change (the higher one) is ALWAYS LONGER than the COLD phase change.  ALWAYS.  The hot phase change is a bigger energy event.  </a:t>
            </a:r>
            <a:endParaRPr lang="en-US" sz="20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2C5BD-F635-4414-90AC-03C0879A0A52}"/>
              </a:ext>
            </a:extLst>
          </p:cNvPr>
          <p:cNvCxnSpPr/>
          <p:nvPr/>
        </p:nvCxnSpPr>
        <p:spPr>
          <a:xfrm>
            <a:off x="1524000" y="914400"/>
            <a:ext cx="0" cy="548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E1EFD-0EB0-4E06-B366-A848AF4E2E15}"/>
              </a:ext>
            </a:extLst>
          </p:cNvPr>
          <p:cNvCxnSpPr>
            <a:cxnSpLocks/>
          </p:cNvCxnSpPr>
          <p:nvPr/>
        </p:nvCxnSpPr>
        <p:spPr>
          <a:xfrm flipH="1">
            <a:off x="1524000" y="6400800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76AD6-561E-44E2-914F-87338C0FE88A}"/>
              </a:ext>
            </a:extLst>
          </p:cNvPr>
          <p:cNvCxnSpPr>
            <a:cxnSpLocks/>
          </p:cNvCxnSpPr>
          <p:nvPr/>
        </p:nvCxnSpPr>
        <p:spPr>
          <a:xfrm>
            <a:off x="1219200" y="53340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A3BFC-3A51-40CD-A6F3-04A6A6B746C2}"/>
              </a:ext>
            </a:extLst>
          </p:cNvPr>
          <p:cNvCxnSpPr>
            <a:cxnSpLocks/>
          </p:cNvCxnSpPr>
          <p:nvPr/>
        </p:nvCxnSpPr>
        <p:spPr>
          <a:xfrm flipH="1">
            <a:off x="1219200" y="48768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A45385-7A14-405E-8636-6D4FFA40E564}"/>
              </a:ext>
            </a:extLst>
          </p:cNvPr>
          <p:cNvCxnSpPr>
            <a:cxnSpLocks/>
          </p:cNvCxnSpPr>
          <p:nvPr/>
        </p:nvCxnSpPr>
        <p:spPr>
          <a:xfrm>
            <a:off x="1219200" y="25146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5D8492-0B8A-4CE7-BA94-DCD2913FD004}"/>
              </a:ext>
            </a:extLst>
          </p:cNvPr>
          <p:cNvCxnSpPr>
            <a:cxnSpLocks/>
          </p:cNvCxnSpPr>
          <p:nvPr/>
        </p:nvCxnSpPr>
        <p:spPr>
          <a:xfrm flipH="1">
            <a:off x="1219200" y="1600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2E6973-5493-43E2-BCE9-164015728943}"/>
              </a:ext>
            </a:extLst>
          </p:cNvPr>
          <p:cNvSpPr txBox="1"/>
          <p:nvPr/>
        </p:nvSpPr>
        <p:spPr>
          <a:xfrm>
            <a:off x="457200" y="4724400"/>
            <a:ext cx="7619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  <a:p>
            <a:pPr algn="r"/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774C3-D7B9-4DAA-8D7D-C9B9B1921F46}"/>
              </a:ext>
            </a:extLst>
          </p:cNvPr>
          <p:cNvSpPr txBox="1"/>
          <p:nvPr/>
        </p:nvSpPr>
        <p:spPr>
          <a:xfrm>
            <a:off x="228602" y="1425714"/>
            <a:ext cx="9905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r"/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F625B-4FC0-4E6D-841B-33F8C9CBA0DF}"/>
              </a:ext>
            </a:extLst>
          </p:cNvPr>
          <p:cNvSpPr txBox="1"/>
          <p:nvPr/>
        </p:nvSpPr>
        <p:spPr>
          <a:xfrm>
            <a:off x="228602" y="3048000"/>
            <a:ext cx="99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Temp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In 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Kelvin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9F5D2-13BE-4E8E-A494-4A274BCC8981}"/>
              </a:ext>
            </a:extLst>
          </p:cNvPr>
          <p:cNvSpPr txBox="1"/>
          <p:nvPr/>
        </p:nvSpPr>
        <p:spPr>
          <a:xfrm>
            <a:off x="1752600" y="6400800"/>
            <a:ext cx="71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added (or removed) at a constant rate →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7011D9-3D02-4224-944E-A24BB5803E87}"/>
              </a:ext>
            </a:extLst>
          </p:cNvPr>
          <p:cNvCxnSpPr/>
          <p:nvPr/>
        </p:nvCxnSpPr>
        <p:spPr>
          <a:xfrm flipV="1">
            <a:off x="1524000" y="4876800"/>
            <a:ext cx="6858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51EF89-46E1-4671-8902-3597BE7D1289}"/>
              </a:ext>
            </a:extLst>
          </p:cNvPr>
          <p:cNvCxnSpPr/>
          <p:nvPr/>
        </p:nvCxnSpPr>
        <p:spPr>
          <a:xfrm>
            <a:off x="2209800" y="4876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9EEE751-E7CF-47C0-9853-27CDACFD6D95}"/>
              </a:ext>
            </a:extLst>
          </p:cNvPr>
          <p:cNvSpPr/>
          <p:nvPr/>
        </p:nvSpPr>
        <p:spPr>
          <a:xfrm>
            <a:off x="2133600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4A349F-E442-457B-9DA9-F000ED71BB80}"/>
              </a:ext>
            </a:extLst>
          </p:cNvPr>
          <p:cNvSpPr/>
          <p:nvPr/>
        </p:nvSpPr>
        <p:spPr>
          <a:xfrm>
            <a:off x="1447800" y="6086475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2C0B47-BFBF-4A98-A275-B5570DC6A019}"/>
              </a:ext>
            </a:extLst>
          </p:cNvPr>
          <p:cNvSpPr/>
          <p:nvPr/>
        </p:nvSpPr>
        <p:spPr>
          <a:xfrm>
            <a:off x="2819399" y="48006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B4F49A-4839-4290-B2A2-19C4EEC858F6}"/>
              </a:ext>
            </a:extLst>
          </p:cNvPr>
          <p:cNvCxnSpPr>
            <a:cxnSpLocks/>
          </p:cNvCxnSpPr>
          <p:nvPr/>
        </p:nvCxnSpPr>
        <p:spPr>
          <a:xfrm flipV="1">
            <a:off x="2895596" y="1600200"/>
            <a:ext cx="1676404" cy="327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DDD941-0171-4F18-925B-FC705881F50A}"/>
              </a:ext>
            </a:extLst>
          </p:cNvPr>
          <p:cNvCxnSpPr>
            <a:cxnSpLocks/>
          </p:cNvCxnSpPr>
          <p:nvPr/>
        </p:nvCxnSpPr>
        <p:spPr>
          <a:xfrm>
            <a:off x="4572000" y="16002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CB1F734-9129-4802-A5F7-78A797A76FCE}"/>
              </a:ext>
            </a:extLst>
          </p:cNvPr>
          <p:cNvSpPr/>
          <p:nvPr/>
        </p:nvSpPr>
        <p:spPr>
          <a:xfrm>
            <a:off x="4495800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66A5A6-5E76-43DF-931C-786237FC9B71}"/>
              </a:ext>
            </a:extLst>
          </p:cNvPr>
          <p:cNvSpPr/>
          <p:nvPr/>
        </p:nvSpPr>
        <p:spPr>
          <a:xfrm>
            <a:off x="7772403" y="1524000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A996F2-4C51-47C0-8045-E7A794AA4390}"/>
              </a:ext>
            </a:extLst>
          </p:cNvPr>
          <p:cNvCxnSpPr>
            <a:cxnSpLocks/>
          </p:cNvCxnSpPr>
          <p:nvPr/>
        </p:nvCxnSpPr>
        <p:spPr>
          <a:xfrm flipV="1">
            <a:off x="7848600" y="762000"/>
            <a:ext cx="533400" cy="83818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88342F9-DA90-4375-911F-7236E81E7709}"/>
              </a:ext>
            </a:extLst>
          </p:cNvPr>
          <p:cNvSpPr/>
          <p:nvPr/>
        </p:nvSpPr>
        <p:spPr>
          <a:xfrm>
            <a:off x="8115300" y="978549"/>
            <a:ext cx="152397" cy="152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83C5F-3CAC-408D-86E9-AC270EFA0580}"/>
              </a:ext>
            </a:extLst>
          </p:cNvPr>
          <p:cNvCxnSpPr>
            <a:cxnSpLocks/>
          </p:cNvCxnSpPr>
          <p:nvPr/>
        </p:nvCxnSpPr>
        <p:spPr>
          <a:xfrm>
            <a:off x="1523998" y="1905000"/>
            <a:ext cx="685799" cy="600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A872AC-2AFB-4A5F-A5DA-175EE8264FE4}"/>
              </a:ext>
            </a:extLst>
          </p:cNvPr>
          <p:cNvCxnSpPr>
            <a:cxnSpLocks/>
          </p:cNvCxnSpPr>
          <p:nvPr/>
        </p:nvCxnSpPr>
        <p:spPr>
          <a:xfrm>
            <a:off x="2209800" y="2514600"/>
            <a:ext cx="3429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D17E4A5-E609-46AB-888F-320CA09C6D96}"/>
              </a:ext>
            </a:extLst>
          </p:cNvPr>
          <p:cNvSpPr/>
          <p:nvPr/>
        </p:nvSpPr>
        <p:spPr>
          <a:xfrm>
            <a:off x="2128838" y="2438400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B0377E-D987-4164-BDC0-8399E629FBDB}"/>
              </a:ext>
            </a:extLst>
          </p:cNvPr>
          <p:cNvSpPr/>
          <p:nvPr/>
        </p:nvSpPr>
        <p:spPr>
          <a:xfrm>
            <a:off x="1447799" y="1842798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995A06-A511-44FB-9932-3BC036CBC786}"/>
              </a:ext>
            </a:extLst>
          </p:cNvPr>
          <p:cNvCxnSpPr/>
          <p:nvPr/>
        </p:nvCxnSpPr>
        <p:spPr>
          <a:xfrm>
            <a:off x="5638800" y="2514584"/>
            <a:ext cx="1828800" cy="2819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8EA65E-AA39-4E08-9EC9-4490526F2E5E}"/>
              </a:ext>
            </a:extLst>
          </p:cNvPr>
          <p:cNvCxnSpPr/>
          <p:nvPr/>
        </p:nvCxnSpPr>
        <p:spPr>
          <a:xfrm>
            <a:off x="7449460" y="5334000"/>
            <a:ext cx="685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3943F1B-C4F5-428D-BA55-F1A7EC4125A6}"/>
              </a:ext>
            </a:extLst>
          </p:cNvPr>
          <p:cNvSpPr/>
          <p:nvPr/>
        </p:nvSpPr>
        <p:spPr>
          <a:xfrm>
            <a:off x="5586407" y="2438446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43173A-1F63-4741-A2A5-CE190392FF12}"/>
              </a:ext>
            </a:extLst>
          </p:cNvPr>
          <p:cNvSpPr/>
          <p:nvPr/>
        </p:nvSpPr>
        <p:spPr>
          <a:xfrm>
            <a:off x="7391401" y="5276895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2DE58D-96B8-4A73-BA66-D5AE7D10B875}"/>
              </a:ext>
            </a:extLst>
          </p:cNvPr>
          <p:cNvCxnSpPr/>
          <p:nvPr/>
        </p:nvCxnSpPr>
        <p:spPr>
          <a:xfrm>
            <a:off x="8115300" y="5334000"/>
            <a:ext cx="647700" cy="88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09EF21DE-7597-4178-9DA6-50BFD00FC0C1}"/>
              </a:ext>
            </a:extLst>
          </p:cNvPr>
          <p:cNvSpPr/>
          <p:nvPr/>
        </p:nvSpPr>
        <p:spPr>
          <a:xfrm>
            <a:off x="8077201" y="5276957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618FAB9-489A-4804-B094-22ED5FBBFCEF}"/>
              </a:ext>
            </a:extLst>
          </p:cNvPr>
          <p:cNvSpPr/>
          <p:nvPr/>
        </p:nvSpPr>
        <p:spPr>
          <a:xfrm>
            <a:off x="8448675" y="5829356"/>
            <a:ext cx="152397" cy="1523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49623A-E84B-4855-8296-06EDB83E4228}"/>
              </a:ext>
            </a:extLst>
          </p:cNvPr>
          <p:cNvSpPr txBox="1"/>
          <p:nvPr/>
        </p:nvSpPr>
        <p:spPr>
          <a:xfrm>
            <a:off x="1089658" y="603509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7C7FD3-4A12-4057-ABD6-4C53CEB58164}"/>
              </a:ext>
            </a:extLst>
          </p:cNvPr>
          <p:cNvSpPr txBox="1"/>
          <p:nvPr/>
        </p:nvSpPr>
        <p:spPr>
          <a:xfrm>
            <a:off x="2040252" y="43873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C0D023-24C5-4451-9987-56D64519AC01}"/>
              </a:ext>
            </a:extLst>
          </p:cNvPr>
          <p:cNvSpPr txBox="1"/>
          <p:nvPr/>
        </p:nvSpPr>
        <p:spPr>
          <a:xfrm>
            <a:off x="2868926" y="490756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6DA01A-7132-4D10-A4CC-28748DCC1E82}"/>
              </a:ext>
            </a:extLst>
          </p:cNvPr>
          <p:cNvSpPr txBox="1"/>
          <p:nvPr/>
        </p:nvSpPr>
        <p:spPr>
          <a:xfrm>
            <a:off x="4431028" y="110703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D1CADE-5D29-4B7E-85E9-6D47C8AF4DBF}"/>
              </a:ext>
            </a:extLst>
          </p:cNvPr>
          <p:cNvSpPr txBox="1"/>
          <p:nvPr/>
        </p:nvSpPr>
        <p:spPr>
          <a:xfrm>
            <a:off x="7757635" y="1695048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4B7244-F61E-4093-866B-3303A1491F02}"/>
              </a:ext>
            </a:extLst>
          </p:cNvPr>
          <p:cNvSpPr txBox="1"/>
          <p:nvPr/>
        </p:nvSpPr>
        <p:spPr>
          <a:xfrm>
            <a:off x="7833361" y="745100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6B4BAC-2056-4437-A47F-BFBDF97ACE4A}"/>
              </a:ext>
            </a:extLst>
          </p:cNvPr>
          <p:cNvSpPr txBox="1"/>
          <p:nvPr/>
        </p:nvSpPr>
        <p:spPr>
          <a:xfrm>
            <a:off x="1104426" y="180348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EDB651-E7C3-4DE1-A101-C3ED1E714273}"/>
              </a:ext>
            </a:extLst>
          </p:cNvPr>
          <p:cNvSpPr txBox="1"/>
          <p:nvPr/>
        </p:nvSpPr>
        <p:spPr>
          <a:xfrm>
            <a:off x="2074068" y="2666922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238333-464F-4B55-9E2C-DF301774E9F2}"/>
              </a:ext>
            </a:extLst>
          </p:cNvPr>
          <p:cNvSpPr txBox="1"/>
          <p:nvPr/>
        </p:nvSpPr>
        <p:spPr>
          <a:xfrm>
            <a:off x="5597834" y="2083034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D30BA-B824-4464-BDCE-B00D9FDA9E55}"/>
              </a:ext>
            </a:extLst>
          </p:cNvPr>
          <p:cNvSpPr txBox="1"/>
          <p:nvPr/>
        </p:nvSpPr>
        <p:spPr>
          <a:xfrm>
            <a:off x="7288531" y="548630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43EF82-97C3-4324-BA70-5E0E4A717CC2}"/>
              </a:ext>
            </a:extLst>
          </p:cNvPr>
          <p:cNvSpPr txBox="1"/>
          <p:nvPr/>
        </p:nvSpPr>
        <p:spPr>
          <a:xfrm>
            <a:off x="8012427" y="4907563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E4D024-73C0-4FB2-93B9-EDF37DCB9AF5}"/>
              </a:ext>
            </a:extLst>
          </p:cNvPr>
          <p:cNvSpPr txBox="1"/>
          <p:nvPr/>
        </p:nvSpPr>
        <p:spPr>
          <a:xfrm>
            <a:off x="8633458" y="5592216"/>
            <a:ext cx="2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52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62C94-01CD-4F5C-9192-7B04BD2B8F99}"/>
              </a:ext>
            </a:extLst>
          </p:cNvPr>
          <p:cNvSpPr/>
          <p:nvPr/>
        </p:nvSpPr>
        <p:spPr>
          <a:xfrm>
            <a:off x="0" y="0"/>
            <a:ext cx="9144000" cy="163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kern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solids, liquids and gases?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 True or False, nearly every substance can be a solid, liquid or a gas?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42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62C94-01CD-4F5C-9192-7B04BD2B8F99}"/>
              </a:ext>
            </a:extLst>
          </p:cNvPr>
          <p:cNvSpPr/>
          <p:nvPr/>
        </p:nvSpPr>
        <p:spPr>
          <a:xfrm>
            <a:off x="0" y="0"/>
            <a:ext cx="9144000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kern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solids, liquids and gases?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31. 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False, nearly every substance can be a solid, liquid or a gas?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 An exceptions is </a:t>
            </a:r>
            <a:r>
              <a:rPr lang="en-US" sz="2400" u="sng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mixed solid, but combusts before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melts.  All elements and </a:t>
            </a:r>
            <a:r>
              <a:rPr lang="en-US" sz="2400" i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compounds can be at any phase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proper temperature and pressure conditions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1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62C94-01CD-4F5C-9192-7B04BD2B8F99}"/>
              </a:ext>
            </a:extLst>
          </p:cNvPr>
          <p:cNvSpPr/>
          <p:nvPr/>
        </p:nvSpPr>
        <p:spPr>
          <a:xfrm>
            <a:off x="0" y="0"/>
            <a:ext cx="9144000" cy="421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kern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solids, liquids and gases?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31. 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False, nearly every substance can be a solid, liquid or a gas?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  An exceptions is </a:t>
            </a:r>
            <a:r>
              <a:rPr lang="en-US" sz="2400" u="sng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mixed solid, but combusts before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melts.  All elements and </a:t>
            </a:r>
            <a:r>
              <a:rPr lang="en-US" sz="2400" i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compounds can be at any phase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proper temperature and pressure conditions.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 Where do we find the element melting and boiling points? _______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065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62C94-01CD-4F5C-9192-7B04BD2B8F99}"/>
              </a:ext>
            </a:extLst>
          </p:cNvPr>
          <p:cNvSpPr/>
          <p:nvPr/>
        </p:nvSpPr>
        <p:spPr>
          <a:xfrm>
            <a:off x="0" y="0"/>
            <a:ext cx="9144000" cy="490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kern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solids, liquids and gases?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31. 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False, nearly every substance can be a solid, liquid or a gas?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  An exceptions is </a:t>
            </a:r>
            <a:r>
              <a:rPr lang="en-US" sz="2400" u="sng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mixed solid, but combusts before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melts.  All elements and </a:t>
            </a:r>
            <a:r>
              <a:rPr lang="en-US" sz="2400" i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compounds can be at any phase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proper temperature and pressure conditions. 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 Where do we find the element melting and boiling points? 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S</a:t>
            </a:r>
            <a:b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 Where do we find the element freezing and condensing points? ____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32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62C94-01CD-4F5C-9192-7B04BD2B8F99}"/>
              </a:ext>
            </a:extLst>
          </p:cNvPr>
          <p:cNvSpPr/>
          <p:nvPr/>
        </p:nvSpPr>
        <p:spPr>
          <a:xfrm>
            <a:off x="0" y="0"/>
            <a:ext cx="9144000" cy="570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kern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solids, liquids and gases?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31. 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False, nearly every substance can be a solid, liquid or a gas? 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  An exceptions is </a:t>
            </a:r>
            <a:r>
              <a:rPr lang="en-US" sz="2400" u="sng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mixed solid, but combusts before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melts.  All elements and </a:t>
            </a:r>
            <a:r>
              <a:rPr lang="en-US" sz="2400" i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compounds can be at any phase 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proper temperature and pressure conditions.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 Where do we find the element melting and boiling points? </a:t>
            </a: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S</a:t>
            </a:r>
            <a:b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AutoNum type="arabicPeriod" startAt="34"/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we find the element freezing and condensing points?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S!  </a:t>
            </a:r>
            <a:b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= Freezing point.  Boiling point = Condensation point.  </a:t>
            </a:r>
          </a:p>
        </p:txBody>
      </p:sp>
    </p:spTree>
    <p:extLst>
      <p:ext uri="{BB962C8B-B14F-4D97-AF65-F5344CB8AC3E}">
        <p14:creationId xmlns:p14="http://schemas.microsoft.com/office/powerpoint/2010/main" val="33943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BE227F5A-FC15-4C31-9AA4-6EFCF73E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1" name="AutoShape 3">
            <a:extLst>
              <a:ext uri="{FF2B5EF4-FFF2-40B4-BE49-F238E27FC236}">
                <a16:creationId xmlns:a16="http://schemas.microsoft.com/office/drawing/2014/main" id="{409CD719-A5E3-4E08-9D03-C602B5C9BD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2552700"/>
            <a:ext cx="807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Oval 4">
            <a:extLst>
              <a:ext uri="{FF2B5EF4-FFF2-40B4-BE49-F238E27FC236}">
                <a16:creationId xmlns:a16="http://schemas.microsoft.com/office/drawing/2014/main" id="{DF7B8066-EFF9-49E4-8CCC-17A438DC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3" name="AutoShape 5">
            <a:extLst>
              <a:ext uri="{FF2B5EF4-FFF2-40B4-BE49-F238E27FC236}">
                <a16:creationId xmlns:a16="http://schemas.microsoft.com/office/drawing/2014/main" id="{11EAD632-676F-44D7-8999-7DB4ADA164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90712" y="2638425"/>
            <a:ext cx="352425" cy="6858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4" name="AutoShape 6">
            <a:extLst>
              <a:ext uri="{FF2B5EF4-FFF2-40B4-BE49-F238E27FC236}">
                <a16:creationId xmlns:a16="http://schemas.microsoft.com/office/drawing/2014/main" id="{1217833E-715B-49D1-AE16-26475BE9D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05525" y="2638425"/>
            <a:ext cx="457200" cy="7143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5" name="AutoShape 7">
            <a:extLst>
              <a:ext uri="{FF2B5EF4-FFF2-40B4-BE49-F238E27FC236}">
                <a16:creationId xmlns:a16="http://schemas.microsoft.com/office/drawing/2014/main" id="{BE579D8A-D172-44AB-B59C-92FCBF2248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3625" y="2667000"/>
            <a:ext cx="409575" cy="65722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6" name="AutoShape 8">
            <a:extLst>
              <a:ext uri="{FF2B5EF4-FFF2-40B4-BE49-F238E27FC236}">
                <a16:creationId xmlns:a16="http://schemas.microsoft.com/office/drawing/2014/main" id="{8BC61624-79FA-43C8-BCDF-9EE1F415A33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67500" y="2657475"/>
            <a:ext cx="495300" cy="676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3EB2D2-80B6-447A-88A2-95F3C040D502}"/>
              </a:ext>
            </a:extLst>
          </p:cNvPr>
          <p:cNvSpPr txBox="1"/>
          <p:nvPr/>
        </p:nvSpPr>
        <p:spPr>
          <a:xfrm>
            <a:off x="2286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Indicate the “important” temperatures for water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(as standard pressure), and all three phases. 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78E08-8BB2-42BF-94BF-1A4A14F3D78B}"/>
              </a:ext>
            </a:extLst>
          </p:cNvPr>
          <p:cNvSpPr txBox="1"/>
          <p:nvPr/>
        </p:nvSpPr>
        <p:spPr>
          <a:xfrm>
            <a:off x="762000" y="1699603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solid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506A9-AA4F-4D53-AEE0-B391FC1B1805}"/>
              </a:ext>
            </a:extLst>
          </p:cNvPr>
          <p:cNvSpPr txBox="1"/>
          <p:nvPr/>
        </p:nvSpPr>
        <p:spPr>
          <a:xfrm>
            <a:off x="2571702" y="1565700"/>
            <a:ext cx="382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Cold            </a:t>
            </a:r>
            <a:r>
              <a:rPr lang="en-US" sz="2400" b="1" dirty="0">
                <a:solidFill>
                  <a:srgbClr val="FF0000"/>
                </a:solidFill>
              </a:rPr>
              <a:t>                 Hot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liquid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liquid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71D82-0250-40F6-B177-901139113BD7}"/>
              </a:ext>
            </a:extLst>
          </p:cNvPr>
          <p:cNvSpPr txBox="1"/>
          <p:nvPr/>
        </p:nvSpPr>
        <p:spPr>
          <a:xfrm>
            <a:off x="6781800" y="1685816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gas</a:t>
            </a: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A0AC26C3-91D3-92CF-FA8B-5E1047D6033C}"/>
              </a:ext>
            </a:extLst>
          </p:cNvPr>
          <p:cNvSpPr/>
          <p:nvPr/>
        </p:nvSpPr>
        <p:spPr>
          <a:xfrm>
            <a:off x="5334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5E9D68D8-E27D-958F-AC53-B26AA59AE902}"/>
              </a:ext>
            </a:extLst>
          </p:cNvPr>
          <p:cNvSpPr/>
          <p:nvPr/>
        </p:nvSpPr>
        <p:spPr>
          <a:xfrm>
            <a:off x="67818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A8D81663-541D-C8B3-1C90-EA9CBEB4F764}"/>
              </a:ext>
            </a:extLst>
          </p:cNvPr>
          <p:cNvSpPr/>
          <p:nvPr/>
        </p:nvSpPr>
        <p:spPr>
          <a:xfrm>
            <a:off x="2514600" y="1533525"/>
            <a:ext cx="3886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40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>
            <a:extLst>
              <a:ext uri="{FF2B5EF4-FFF2-40B4-BE49-F238E27FC236}">
                <a16:creationId xmlns:a16="http://schemas.microsoft.com/office/drawing/2014/main" id="{2B1796D3-772E-4953-87CA-19EC41FC2B4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5295900"/>
            <a:ext cx="6858000" cy="3095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FE77F-65AA-43B1-9EC8-DDC3EC0862F5}"/>
              </a:ext>
            </a:extLst>
          </p:cNvPr>
          <p:cNvSpPr txBox="1"/>
          <p:nvPr/>
        </p:nvSpPr>
        <p:spPr>
          <a:xfrm>
            <a:off x="-1" y="1427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Fill in this chart outlining some important details of the 3 phases.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D6A5D-EDFF-4BD1-B14B-5374853BBF8A}"/>
              </a:ext>
            </a:extLst>
          </p:cNvPr>
          <p:cNvSpPr txBox="1"/>
          <p:nvPr/>
        </p:nvSpPr>
        <p:spPr>
          <a:xfrm>
            <a:off x="-32658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straight across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96543-00CD-4F2A-8048-B6E7A1997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88877"/>
              </p:ext>
            </p:extLst>
          </p:nvPr>
        </p:nvGraphicFramePr>
        <p:xfrm>
          <a:off x="0" y="1219201"/>
          <a:ext cx="9143999" cy="4876800"/>
        </p:xfrm>
        <a:graphic>
          <a:graphicData uri="http://schemas.openxmlformats.org/drawingml/2006/table">
            <a:tbl>
              <a:tblPr/>
              <a:tblGrid>
                <a:gridCol w="859692">
                  <a:extLst>
                    <a:ext uri="{9D8B030D-6E8A-4147-A177-3AD203B41FA5}">
                      <a16:colId xmlns:a16="http://schemas.microsoft.com/office/drawing/2014/main" val="999450702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121990888"/>
                    </a:ext>
                  </a:extLst>
                </a:gridCol>
                <a:gridCol w="1898311">
                  <a:extLst>
                    <a:ext uri="{9D8B030D-6E8A-4147-A177-3AD203B41FA5}">
                      <a16:colId xmlns:a16="http://schemas.microsoft.com/office/drawing/2014/main" val="1543032569"/>
                    </a:ext>
                  </a:extLst>
                </a:gridCol>
                <a:gridCol w="1845687">
                  <a:extLst>
                    <a:ext uri="{9D8B030D-6E8A-4147-A177-3AD203B41FA5}">
                      <a16:colId xmlns:a16="http://schemas.microsoft.com/office/drawing/2014/main" val="3163592444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2682753081"/>
                    </a:ext>
                  </a:extLst>
                </a:gridCol>
                <a:gridCol w="1797538">
                  <a:extLst>
                    <a:ext uri="{9D8B030D-6E8A-4147-A177-3AD203B41FA5}">
                      <a16:colId xmlns:a16="http://schemas.microsoft.com/office/drawing/2014/main" val="4113723955"/>
                    </a:ext>
                  </a:extLst>
                </a:gridCol>
              </a:tblGrid>
              <a:tr h="1119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Attraction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Movement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Particles are...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Density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Compressibility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66551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1272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60928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2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046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>
            <a:extLst>
              <a:ext uri="{FF2B5EF4-FFF2-40B4-BE49-F238E27FC236}">
                <a16:creationId xmlns:a16="http://schemas.microsoft.com/office/drawing/2014/main" id="{2B1796D3-772E-4953-87CA-19EC41FC2B4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5295900"/>
            <a:ext cx="6858000" cy="3095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D6A5D-EDFF-4BD1-B14B-5374853BBF8A}"/>
              </a:ext>
            </a:extLst>
          </p:cNvPr>
          <p:cNvSpPr txBox="1"/>
          <p:nvPr/>
        </p:nvSpPr>
        <p:spPr>
          <a:xfrm>
            <a:off x="-32658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straight across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96543-00CD-4F2A-8048-B6E7A1997364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1"/>
          <a:ext cx="9143999" cy="4880956"/>
        </p:xfrm>
        <a:graphic>
          <a:graphicData uri="http://schemas.openxmlformats.org/drawingml/2006/table">
            <a:tbl>
              <a:tblPr/>
              <a:tblGrid>
                <a:gridCol w="859692">
                  <a:extLst>
                    <a:ext uri="{9D8B030D-6E8A-4147-A177-3AD203B41FA5}">
                      <a16:colId xmlns:a16="http://schemas.microsoft.com/office/drawing/2014/main" val="999450702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121990888"/>
                    </a:ext>
                  </a:extLst>
                </a:gridCol>
                <a:gridCol w="1898311">
                  <a:extLst>
                    <a:ext uri="{9D8B030D-6E8A-4147-A177-3AD203B41FA5}">
                      <a16:colId xmlns:a16="http://schemas.microsoft.com/office/drawing/2014/main" val="1543032569"/>
                    </a:ext>
                  </a:extLst>
                </a:gridCol>
                <a:gridCol w="1845687">
                  <a:extLst>
                    <a:ext uri="{9D8B030D-6E8A-4147-A177-3AD203B41FA5}">
                      <a16:colId xmlns:a16="http://schemas.microsoft.com/office/drawing/2014/main" val="3163592444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2682753081"/>
                    </a:ext>
                  </a:extLst>
                </a:gridCol>
                <a:gridCol w="1797538">
                  <a:extLst>
                    <a:ext uri="{9D8B030D-6E8A-4147-A177-3AD203B41FA5}">
                      <a16:colId xmlns:a16="http://schemas.microsoft.com/office/drawing/2014/main" val="4113723955"/>
                    </a:ext>
                  </a:extLst>
                </a:gridCol>
              </a:tblGrid>
              <a:tr h="1119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Attraction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Movement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Particles are...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Density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Compressibility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66551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strong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none other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than a slight vibration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stuck together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usually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the highest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1272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60928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247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9FA4DB-2A65-1B5B-2690-BB54B6C869E9}"/>
              </a:ext>
            </a:extLst>
          </p:cNvPr>
          <p:cNvSpPr txBox="1"/>
          <p:nvPr/>
        </p:nvSpPr>
        <p:spPr>
          <a:xfrm>
            <a:off x="0" y="29375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Particles in Solids, Liquids and Gases</a:t>
            </a:r>
          </a:p>
        </p:txBody>
      </p:sp>
    </p:spTree>
    <p:extLst>
      <p:ext uri="{BB962C8B-B14F-4D97-AF65-F5344CB8AC3E}">
        <p14:creationId xmlns:p14="http://schemas.microsoft.com/office/powerpoint/2010/main" val="1714420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11FE5B-0B26-4B08-8ADF-886DC97B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49940"/>
              </p:ext>
            </p:extLst>
          </p:nvPr>
        </p:nvGraphicFramePr>
        <p:xfrm>
          <a:off x="0" y="1219201"/>
          <a:ext cx="9143999" cy="4880956"/>
        </p:xfrm>
        <a:graphic>
          <a:graphicData uri="http://schemas.openxmlformats.org/drawingml/2006/table">
            <a:tbl>
              <a:tblPr/>
              <a:tblGrid>
                <a:gridCol w="859692">
                  <a:extLst>
                    <a:ext uri="{9D8B030D-6E8A-4147-A177-3AD203B41FA5}">
                      <a16:colId xmlns:a16="http://schemas.microsoft.com/office/drawing/2014/main" val="999450702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121990888"/>
                    </a:ext>
                  </a:extLst>
                </a:gridCol>
                <a:gridCol w="1898311">
                  <a:extLst>
                    <a:ext uri="{9D8B030D-6E8A-4147-A177-3AD203B41FA5}">
                      <a16:colId xmlns:a16="http://schemas.microsoft.com/office/drawing/2014/main" val="1543032569"/>
                    </a:ext>
                  </a:extLst>
                </a:gridCol>
                <a:gridCol w="1845687">
                  <a:extLst>
                    <a:ext uri="{9D8B030D-6E8A-4147-A177-3AD203B41FA5}">
                      <a16:colId xmlns:a16="http://schemas.microsoft.com/office/drawing/2014/main" val="3163592444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2682753081"/>
                    </a:ext>
                  </a:extLst>
                </a:gridCol>
                <a:gridCol w="1797538">
                  <a:extLst>
                    <a:ext uri="{9D8B030D-6E8A-4147-A177-3AD203B41FA5}">
                      <a16:colId xmlns:a16="http://schemas.microsoft.com/office/drawing/2014/main" val="4113723955"/>
                    </a:ext>
                  </a:extLst>
                </a:gridCol>
              </a:tblGrid>
              <a:tr h="1119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Attraction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Movement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Particles are...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Density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Compressibility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66551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strong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none other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than a slight vibration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stuck together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usually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the highest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1272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60928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24713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2B1796D3-772E-4953-87CA-19EC41FC2B4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5295900"/>
            <a:ext cx="6858000" cy="3095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A71D9-8A6D-DAD9-9FE6-7BF544A326CC}"/>
              </a:ext>
            </a:extLst>
          </p:cNvPr>
          <p:cNvSpPr txBox="1"/>
          <p:nvPr/>
        </p:nvSpPr>
        <p:spPr>
          <a:xfrm>
            <a:off x="0" y="29375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Particles in Solids, Liquids and Gases</a:t>
            </a:r>
          </a:p>
        </p:txBody>
      </p:sp>
    </p:spTree>
    <p:extLst>
      <p:ext uri="{BB962C8B-B14F-4D97-AF65-F5344CB8AC3E}">
        <p14:creationId xmlns:p14="http://schemas.microsoft.com/office/powerpoint/2010/main" val="19431567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11FE5B-0B26-4B08-8ADF-886DC97B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96898"/>
              </p:ext>
            </p:extLst>
          </p:nvPr>
        </p:nvGraphicFramePr>
        <p:xfrm>
          <a:off x="0" y="1219201"/>
          <a:ext cx="9143999" cy="4880956"/>
        </p:xfrm>
        <a:graphic>
          <a:graphicData uri="http://schemas.openxmlformats.org/drawingml/2006/table">
            <a:tbl>
              <a:tblPr/>
              <a:tblGrid>
                <a:gridCol w="859692">
                  <a:extLst>
                    <a:ext uri="{9D8B030D-6E8A-4147-A177-3AD203B41FA5}">
                      <a16:colId xmlns:a16="http://schemas.microsoft.com/office/drawing/2014/main" val="999450702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121990888"/>
                    </a:ext>
                  </a:extLst>
                </a:gridCol>
                <a:gridCol w="1898311">
                  <a:extLst>
                    <a:ext uri="{9D8B030D-6E8A-4147-A177-3AD203B41FA5}">
                      <a16:colId xmlns:a16="http://schemas.microsoft.com/office/drawing/2014/main" val="1543032569"/>
                    </a:ext>
                  </a:extLst>
                </a:gridCol>
                <a:gridCol w="1845687">
                  <a:extLst>
                    <a:ext uri="{9D8B030D-6E8A-4147-A177-3AD203B41FA5}">
                      <a16:colId xmlns:a16="http://schemas.microsoft.com/office/drawing/2014/main" val="3163592444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2682753081"/>
                    </a:ext>
                  </a:extLst>
                </a:gridCol>
                <a:gridCol w="1797538">
                  <a:extLst>
                    <a:ext uri="{9D8B030D-6E8A-4147-A177-3AD203B41FA5}">
                      <a16:colId xmlns:a16="http://schemas.microsoft.com/office/drawing/2014/main" val="4113723955"/>
                    </a:ext>
                  </a:extLst>
                </a:gridCol>
              </a:tblGrid>
              <a:tr h="1119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Attraction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Movement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Particles are...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Density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Compressibility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66551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strong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none other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than a slight vibration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stuck together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usually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the highest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1272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pretty strong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particles flow all over each other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sticky but not stuck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usually medium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60928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24713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2B1796D3-772E-4953-87CA-19EC41FC2B4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5295900"/>
            <a:ext cx="6858000" cy="3095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B9D4E-6EBF-E593-B5B1-6DAD1A518F3C}"/>
              </a:ext>
            </a:extLst>
          </p:cNvPr>
          <p:cNvSpPr txBox="1"/>
          <p:nvPr/>
        </p:nvSpPr>
        <p:spPr>
          <a:xfrm>
            <a:off x="0" y="29375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39933"/>
                </a:solidFill>
              </a:rPr>
              <a:t>Particles in Solids, Liquids and Gases</a:t>
            </a:r>
          </a:p>
        </p:txBody>
      </p:sp>
    </p:spTree>
    <p:extLst>
      <p:ext uri="{BB962C8B-B14F-4D97-AF65-F5344CB8AC3E}">
        <p14:creationId xmlns:p14="http://schemas.microsoft.com/office/powerpoint/2010/main" val="480815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11FE5B-0B26-4B08-8ADF-886DC97B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573097"/>
              </p:ext>
            </p:extLst>
          </p:nvPr>
        </p:nvGraphicFramePr>
        <p:xfrm>
          <a:off x="0" y="1219201"/>
          <a:ext cx="9143999" cy="4886439"/>
        </p:xfrm>
        <a:graphic>
          <a:graphicData uri="http://schemas.openxmlformats.org/drawingml/2006/table">
            <a:tbl>
              <a:tblPr/>
              <a:tblGrid>
                <a:gridCol w="859692">
                  <a:extLst>
                    <a:ext uri="{9D8B030D-6E8A-4147-A177-3AD203B41FA5}">
                      <a16:colId xmlns:a16="http://schemas.microsoft.com/office/drawing/2014/main" val="999450702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121990888"/>
                    </a:ext>
                  </a:extLst>
                </a:gridCol>
                <a:gridCol w="1898311">
                  <a:extLst>
                    <a:ext uri="{9D8B030D-6E8A-4147-A177-3AD203B41FA5}">
                      <a16:colId xmlns:a16="http://schemas.microsoft.com/office/drawing/2014/main" val="1543032569"/>
                    </a:ext>
                  </a:extLst>
                </a:gridCol>
                <a:gridCol w="1845687">
                  <a:extLst>
                    <a:ext uri="{9D8B030D-6E8A-4147-A177-3AD203B41FA5}">
                      <a16:colId xmlns:a16="http://schemas.microsoft.com/office/drawing/2014/main" val="3163592444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2682753081"/>
                    </a:ext>
                  </a:extLst>
                </a:gridCol>
                <a:gridCol w="1797538">
                  <a:extLst>
                    <a:ext uri="{9D8B030D-6E8A-4147-A177-3AD203B41FA5}">
                      <a16:colId xmlns:a16="http://schemas.microsoft.com/office/drawing/2014/main" val="4113723955"/>
                    </a:ext>
                  </a:extLst>
                </a:gridCol>
              </a:tblGrid>
              <a:tr h="1119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Attraction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Movement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Particles are...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Density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Compressibility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66551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strong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none other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than a slight vibration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stuck together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usually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the highest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1272"/>
                  </a:ext>
                </a:extLst>
              </a:tr>
              <a:tr h="1131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</a:t>
                      </a:r>
                      <a:endParaRPr lang="en-US" sz="2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pretty strong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particles flow all over each other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sticky but not stuck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usually medium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almost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zero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60928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 weak, nearly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nonexistent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 rapid, in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straight lines, with many collisions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Hardly ever touching except to collide off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of each other 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 always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lowest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 gases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compress </a:t>
                      </a:r>
                      <a:b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a lot!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24713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2B1796D3-772E-4953-87CA-19EC41FC2B4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00200" y="5295900"/>
            <a:ext cx="6858000" cy="3095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1D77C-B485-9BC7-4532-E47EE0DC6621}"/>
              </a:ext>
            </a:extLst>
          </p:cNvPr>
          <p:cNvSpPr txBox="1"/>
          <p:nvPr/>
        </p:nvSpPr>
        <p:spPr>
          <a:xfrm>
            <a:off x="0" y="29375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Particles in Solids, Liquids and Gases</a:t>
            </a:r>
          </a:p>
        </p:txBody>
      </p:sp>
    </p:spTree>
    <p:extLst>
      <p:ext uri="{BB962C8B-B14F-4D97-AF65-F5344CB8AC3E}">
        <p14:creationId xmlns:p14="http://schemas.microsoft.com/office/powerpoint/2010/main" val="1337480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65D197-C930-471A-9956-437A892E9873}"/>
              </a:ext>
            </a:extLst>
          </p:cNvPr>
          <p:cNvSpPr/>
          <p:nvPr/>
        </p:nvSpPr>
        <p:spPr>
          <a:xfrm>
            <a:off x="6522091" y="18669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F2D76E8-38DF-4A5C-8F6B-31EF76111685}"/>
              </a:ext>
            </a:extLst>
          </p:cNvPr>
          <p:cNvSpPr/>
          <p:nvPr/>
        </p:nvSpPr>
        <p:spPr>
          <a:xfrm>
            <a:off x="3479237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C9BB80-8D1E-444D-9E58-30F786D96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76107"/>
              </p:ext>
            </p:extLst>
          </p:nvPr>
        </p:nvGraphicFramePr>
        <p:xfrm>
          <a:off x="0" y="6230"/>
          <a:ext cx="9144000" cy="685177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813767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04069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5363901"/>
                    </a:ext>
                  </a:extLst>
                </a:gridCol>
              </a:tblGrid>
              <a:tr h="881992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36.  Draw the particle diagrams of a solid, liquid and a gas in the boxes below. 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7222"/>
                  </a:ext>
                </a:extLst>
              </a:tr>
              <a:tr h="596977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01814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0416262E-F0C6-48FB-9E1C-29E68773854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212263"/>
            <a:ext cx="6848475" cy="2835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7FA859-BBAD-465C-88FC-5A2FF3E60F8C}"/>
              </a:ext>
            </a:extLst>
          </p:cNvPr>
          <p:cNvSpPr/>
          <p:nvPr/>
        </p:nvSpPr>
        <p:spPr>
          <a:xfrm>
            <a:off x="381000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7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65D197-C930-471A-9956-437A892E9873}"/>
              </a:ext>
            </a:extLst>
          </p:cNvPr>
          <p:cNvSpPr/>
          <p:nvPr/>
        </p:nvSpPr>
        <p:spPr>
          <a:xfrm>
            <a:off x="6522091" y="18669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F2D76E8-38DF-4A5C-8F6B-31EF76111685}"/>
              </a:ext>
            </a:extLst>
          </p:cNvPr>
          <p:cNvSpPr/>
          <p:nvPr/>
        </p:nvSpPr>
        <p:spPr>
          <a:xfrm>
            <a:off x="3479237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C9BB80-8D1E-444D-9E58-30F786D96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8353"/>
              </p:ext>
            </p:extLst>
          </p:nvPr>
        </p:nvGraphicFramePr>
        <p:xfrm>
          <a:off x="0" y="6230"/>
          <a:ext cx="9144000" cy="685177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813767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04069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5363901"/>
                    </a:ext>
                  </a:extLst>
                </a:gridCol>
              </a:tblGrid>
              <a:tr h="881992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36.  Draw the particle diagrams of a solid, liquid and a gas in the boxes below. 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7222"/>
                  </a:ext>
                </a:extLst>
              </a:tr>
              <a:tr h="596977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01814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0416262E-F0C6-48FB-9E1C-29E68773854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212263"/>
            <a:ext cx="6848475" cy="2835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Matter Class #4 Objective: Particle Diagrams for solids, liquids, gases,  atoms, molecules, compounds, and mixtures. Then finish up Lab # 5,6, and 7.  Lots. - ppt download">
            <a:extLst>
              <a:ext uri="{FF2B5EF4-FFF2-40B4-BE49-F238E27FC236}">
                <a16:creationId xmlns:a16="http://schemas.microsoft.com/office/drawing/2014/main" id="{D1EA1DD1-3D49-4863-9225-BB04AF9D4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93376B-5455-44F7-942A-EE583499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091" y="35696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9E294F-DCCF-4B26-AB45-2E2481D7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091" y="40268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783403-93FA-40D3-82B7-A5C3D6DE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91" y="26552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F8290-6810-43A6-8724-FE2AE502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491" y="26552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A639D-AD41-461E-B242-375A0FB4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91" y="1981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9DD98D-150C-4735-9A0C-93DB1548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981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4D391D-AB15-4AA6-87AE-FCC955F2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B6BB99-DD34-4463-A21E-4876E7A9B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235" y="3820058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336C27-F7F7-4AA6-84BD-5CCCD0E5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035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4E690B-2DFB-4C90-80DE-033EA023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265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9F543F-026D-4C33-BF07-D956A49B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065" y="4048658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7FA859-BBAD-465C-88FC-5A2FF3E60F8C}"/>
              </a:ext>
            </a:extLst>
          </p:cNvPr>
          <p:cNvSpPr/>
          <p:nvPr/>
        </p:nvSpPr>
        <p:spPr>
          <a:xfrm>
            <a:off x="381000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7A7F00-8F73-46E5-AE39-27AC797E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18" y="3429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8D9605-7628-4EAF-AD5B-76E0931C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163" y="3886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FD8F83-E600-42A4-B2E7-CFBF9383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198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CB4160-C002-4AA2-B2FF-A2F81C85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2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A09E1E-045B-42A8-9841-F178C960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11BBEFA-F5E6-4961-BDFA-B8CD85DB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8C6DE8-144C-442D-B6DE-E7F05BAF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71D2944-85BB-47E1-BB6C-D9164D15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211BE4A-9F99-476F-87D1-D2C1C71A2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DCA7BF4-138B-4338-9C8E-32142965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071B055-8F2C-4A8F-BE3B-6D6115CF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18" y="3048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BC77CA-7C9A-4460-A64B-CEF68632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18" y="3429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480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65D197-C930-471A-9956-437A892E9873}"/>
              </a:ext>
            </a:extLst>
          </p:cNvPr>
          <p:cNvSpPr/>
          <p:nvPr/>
        </p:nvSpPr>
        <p:spPr>
          <a:xfrm>
            <a:off x="6522091" y="18669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F2D76E8-38DF-4A5C-8F6B-31EF76111685}"/>
              </a:ext>
            </a:extLst>
          </p:cNvPr>
          <p:cNvSpPr/>
          <p:nvPr/>
        </p:nvSpPr>
        <p:spPr>
          <a:xfrm>
            <a:off x="3479237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C9BB80-8D1E-444D-9E58-30F786D96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8405"/>
              </p:ext>
            </p:extLst>
          </p:nvPr>
        </p:nvGraphicFramePr>
        <p:xfrm>
          <a:off x="0" y="6230"/>
          <a:ext cx="9144000" cy="685177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813767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04069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5363901"/>
                    </a:ext>
                  </a:extLst>
                </a:gridCol>
              </a:tblGrid>
              <a:tr h="881992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36.  Draw the particle diagrams of a solid, liquid and a gas in the boxes below. 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7222"/>
                  </a:ext>
                </a:extLst>
              </a:tr>
              <a:tr h="596977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 are rigidly arranged, orderly, repetitively spaced.  They have a definite shape.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DO NOT take shape 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container. 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 in constant motion 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touch each other.  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do not have definite shape.  They DO TAKE 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shape of the container.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 are in fast motion, 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touching when colliding.  They have no shape, they</a:t>
                      </a:r>
                      <a:b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 any container they’re in.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01814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0416262E-F0C6-48FB-9E1C-29E68773854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14488" y="9212263"/>
            <a:ext cx="6848475" cy="2835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Matter Class #4 Objective: Particle Diagrams for solids, liquids, gases,  atoms, molecules, compounds, and mixtures. Then finish up Lab # 5,6, and 7.  Lots. - ppt download">
            <a:extLst>
              <a:ext uri="{FF2B5EF4-FFF2-40B4-BE49-F238E27FC236}">
                <a16:creationId xmlns:a16="http://schemas.microsoft.com/office/drawing/2014/main" id="{D1EA1DD1-3D49-4863-9225-BB04AF9D4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93376B-5455-44F7-942A-EE583499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091" y="35696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9E294F-DCCF-4B26-AB45-2E2481D7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091" y="40268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783403-93FA-40D3-82B7-A5C3D6DE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91" y="26552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F8290-6810-43A6-8724-FE2AE502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491" y="2655263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A639D-AD41-461E-B242-375A0FB4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491" y="1981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9DD98D-150C-4735-9A0C-93DB1548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981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4D391D-AB15-4AA6-87AE-FCC955F2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B6BB99-DD34-4463-A21E-4876E7A9B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235" y="3820058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336C27-F7F7-4AA6-84BD-5CCCD0E5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035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4E690B-2DFB-4C90-80DE-033EA023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265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9F543F-026D-4C33-BF07-D956A49B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065" y="4048658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7FA859-BBAD-465C-88FC-5A2FF3E60F8C}"/>
              </a:ext>
            </a:extLst>
          </p:cNvPr>
          <p:cNvSpPr/>
          <p:nvPr/>
        </p:nvSpPr>
        <p:spPr>
          <a:xfrm>
            <a:off x="381000" y="1828800"/>
            <a:ext cx="23622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7A7F00-8F73-46E5-AE39-27AC797E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18" y="3429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8D9605-7628-4EAF-AD5B-76E0931C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163" y="38862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FD8F83-E600-42A4-B2E7-CFBF9383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198" y="4185971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CB4160-C002-4AA2-B2FF-A2F81C85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2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A09E1E-045B-42A8-9841-F178C960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11BBEFA-F5E6-4961-BDFA-B8CD85DB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8" y="3810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8C6DE8-144C-442D-B6DE-E7F05BAF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71D2944-85BB-47E1-BB6C-D9164D15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211BE4A-9F99-476F-87D1-D2C1C71A2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DCA7BF4-138B-4338-9C8E-32142965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8" y="4191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071B055-8F2C-4A8F-BE3B-6D6115CF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18" y="3048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BC77CA-7C9A-4460-A64B-CEF68632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18" y="3429000"/>
            <a:ext cx="457200" cy="4572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436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3DF4C-7D04-4E8F-9B96-804D401FEFE2}"/>
              </a:ext>
            </a:extLst>
          </p:cNvPr>
          <p:cNvSpPr txBox="1"/>
          <p:nvPr/>
        </p:nvSpPr>
        <p:spPr>
          <a:xfrm>
            <a:off x="0" y="2362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Class 3 Starts next…</a:t>
            </a:r>
          </a:p>
          <a:p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37 - 68</a:t>
            </a:r>
          </a:p>
        </p:txBody>
      </p:sp>
    </p:spTree>
    <p:extLst>
      <p:ext uri="{BB962C8B-B14F-4D97-AF65-F5344CB8AC3E}">
        <p14:creationId xmlns:p14="http://schemas.microsoft.com/office/powerpoint/2010/main" val="20168572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053C4B-FC46-425D-A1DC-65BA72DFC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14635" y="-614632"/>
            <a:ext cx="3428999" cy="46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E44DEE-8515-43AA-83BE-106C94231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088834" y="2802835"/>
            <a:ext cx="3429001" cy="46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C256D2-9231-4B6C-8E0D-A5951FD47292}"/>
              </a:ext>
            </a:extLst>
          </p:cNvPr>
          <p:cNvSpPr txBox="1"/>
          <p:nvPr/>
        </p:nvSpPr>
        <p:spPr>
          <a:xfrm>
            <a:off x="8382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Story </a:t>
            </a:r>
          </a:p>
        </p:txBody>
      </p:sp>
    </p:spTree>
    <p:extLst>
      <p:ext uri="{BB962C8B-B14F-4D97-AF65-F5344CB8AC3E}">
        <p14:creationId xmlns:p14="http://schemas.microsoft.com/office/powerpoint/2010/main" val="4403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EB2D2-80B6-447A-88A2-95F3C040D502}"/>
              </a:ext>
            </a:extLst>
          </p:cNvPr>
          <p:cNvSpPr txBox="1"/>
          <p:nvPr/>
        </p:nvSpPr>
        <p:spPr>
          <a:xfrm>
            <a:off x="2286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Indicate the “important” temperatures for water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(as standard pressure), and all three phases.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D0478-1A39-471B-9484-B2902B837EF8}"/>
              </a:ext>
            </a:extLst>
          </p:cNvPr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D10746CD-76F0-DC4C-1092-CB68928B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3">
            <a:extLst>
              <a:ext uri="{FF2B5EF4-FFF2-40B4-BE49-F238E27FC236}">
                <a16:creationId xmlns:a16="http://schemas.microsoft.com/office/drawing/2014/main" id="{04EBC55D-77D8-716B-3EAD-FE897BB3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2552700"/>
            <a:ext cx="807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F7488F6D-3C70-6D36-2B8D-2472C352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AutoShape 5">
            <a:extLst>
              <a:ext uri="{FF2B5EF4-FFF2-40B4-BE49-F238E27FC236}">
                <a16:creationId xmlns:a16="http://schemas.microsoft.com/office/drawing/2014/main" id="{1E59709D-9AF8-57D7-DCDA-BAC355325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90712" y="2638425"/>
            <a:ext cx="352425" cy="6858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2" name="AutoShape 6">
            <a:extLst>
              <a:ext uri="{FF2B5EF4-FFF2-40B4-BE49-F238E27FC236}">
                <a16:creationId xmlns:a16="http://schemas.microsoft.com/office/drawing/2014/main" id="{636FCC4B-B93E-5DB8-3FCE-89119F98DF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05525" y="2638425"/>
            <a:ext cx="457200" cy="7143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3" name="AutoShape 7">
            <a:extLst>
              <a:ext uri="{FF2B5EF4-FFF2-40B4-BE49-F238E27FC236}">
                <a16:creationId xmlns:a16="http://schemas.microsoft.com/office/drawing/2014/main" id="{0439D477-F9F1-9281-BAA7-8487E3A2F7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3625" y="2667000"/>
            <a:ext cx="409575" cy="65722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4" name="AutoShape 8">
            <a:extLst>
              <a:ext uri="{FF2B5EF4-FFF2-40B4-BE49-F238E27FC236}">
                <a16:creationId xmlns:a16="http://schemas.microsoft.com/office/drawing/2014/main" id="{BB1C2A19-E7D4-98AD-A689-4186C05A467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67500" y="2657475"/>
            <a:ext cx="495300" cy="676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6DFD95-E856-0A88-56CB-1F26D543A360}"/>
              </a:ext>
            </a:extLst>
          </p:cNvPr>
          <p:cNvSpPr txBox="1"/>
          <p:nvPr/>
        </p:nvSpPr>
        <p:spPr>
          <a:xfrm>
            <a:off x="762000" y="1699603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solid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354DCB-1711-7883-A6C7-A1751208E155}"/>
              </a:ext>
            </a:extLst>
          </p:cNvPr>
          <p:cNvSpPr txBox="1"/>
          <p:nvPr/>
        </p:nvSpPr>
        <p:spPr>
          <a:xfrm>
            <a:off x="2571702" y="1565700"/>
            <a:ext cx="382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Cold            </a:t>
            </a:r>
            <a:r>
              <a:rPr lang="en-US" sz="2400" b="1" dirty="0">
                <a:solidFill>
                  <a:srgbClr val="FF0000"/>
                </a:solidFill>
              </a:rPr>
              <a:t>                 Hot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liquid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liquid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3FB57-939C-D4E3-02CE-E2703A7A9381}"/>
              </a:ext>
            </a:extLst>
          </p:cNvPr>
          <p:cNvSpPr txBox="1"/>
          <p:nvPr/>
        </p:nvSpPr>
        <p:spPr>
          <a:xfrm>
            <a:off x="6781800" y="1685816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gas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38C01B23-B5BF-7122-A653-1A7F8E26340F}"/>
              </a:ext>
            </a:extLst>
          </p:cNvPr>
          <p:cNvSpPr/>
          <p:nvPr/>
        </p:nvSpPr>
        <p:spPr>
          <a:xfrm>
            <a:off x="5334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0CE53ADA-4735-41E9-E36A-5F0813A9949C}"/>
              </a:ext>
            </a:extLst>
          </p:cNvPr>
          <p:cNvSpPr/>
          <p:nvPr/>
        </p:nvSpPr>
        <p:spPr>
          <a:xfrm>
            <a:off x="67818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65F1F488-465B-79CE-387E-DAA493EC7B50}"/>
              </a:ext>
            </a:extLst>
          </p:cNvPr>
          <p:cNvSpPr/>
          <p:nvPr/>
        </p:nvSpPr>
        <p:spPr>
          <a:xfrm>
            <a:off x="2514600" y="1533525"/>
            <a:ext cx="3886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3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33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Gas (air) Pressure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  Gas (air) Pressure is caused by the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particles.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 The more collisions the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pressure.  If you put your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balloon outside in the winter it shrinks.  The cold atmosphere absorbs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energy out of the balloon gas, and the helium atoms slow down.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 they are slower, the collisions are both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makes for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pressure, which makes good kids cry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58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33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Gas (air) Pressure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  Gas (air) Pressure is caused by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COLLISIONS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particles.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 The more collisions the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pressure.  If you put your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balloon outside in the winter it shrinks.  The cold atmosphere absorbs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energy out of the balloon gas, and the helium atoms slow down.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 they are slower, the collisions are both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makes for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pressure, which makes good kids cry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2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33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Gas (air) Pressure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  Gas (air) Pressure is caused by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COLLISIONS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particles.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 The more collisions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GREATER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pressure.  If you put your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balloon outside in the winter it shrinks.  The cold atmosphere absorbs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energy out of the balloon gas, and the helium atoms slow down.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 they are slower, the collisions are both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makes for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pressure, which makes good kids cry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82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33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Gas (air) Pressure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  Gas (air) Pressure is caused by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COLLISIONS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particles.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 The more collisions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GREATER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pressure.  If you put your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balloon outside in the winter it shrinks.  The cold atmosphere absorbs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energy out of the balloon gas, and the helium atoms slow down.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 they are slower, the collisions are both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WEAKER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FEWER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makes for </a:t>
            </a:r>
            <a:r>
              <a:rPr lang="en-US" sz="2400" b="1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pressure, which makes good kids cry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917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33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Gas (air) Pressure</a:t>
            </a: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  Gas (air) Pressure is caused by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COLLISIONS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particles.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 The more collisions the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GREATER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pressure.  If you put your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balloon outside in the winter it shrinks.  The cold atmosphere absorbs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energy out of the balloon gas, and the helium atoms slow down.  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 they are slower, the collisions are both</a:t>
            </a:r>
            <a:b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WEAKER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FEWER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makes for </a:t>
            </a:r>
            <a:r>
              <a:rPr lang="en-US" sz="24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LOWER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pressure, which makes good kids cry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611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600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Gas (air) Pressure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39.   If you bring the balloon into a warm house, the heat “recharges” the energy in the helium, causing both 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 and more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___________________________, which 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expands the balloons,</a:t>
            </a: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   and that makes kids _________________ again. 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30860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F89CA-18FB-445D-8082-AFA4579D398C}"/>
              </a:ext>
            </a:extLst>
          </p:cNvPr>
          <p:cNvSpPr/>
          <p:nvPr/>
        </p:nvSpPr>
        <p:spPr>
          <a:xfrm>
            <a:off x="0" y="0"/>
            <a:ext cx="9144000" cy="494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Gas (air) Pressure</a:t>
            </a:r>
            <a:b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39.   If you bring the balloon into a warm house, the heat “recharges” the energy in the helium, causing both 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6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STRONGER</a:t>
            </a: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 and more </a:t>
            </a:r>
            <a:r>
              <a:rPr lang="en-US" sz="36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FREQUENT</a:t>
            </a: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, which 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expands the balloons, and that makes kids </a:t>
            </a:r>
            <a:b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6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SMILE</a:t>
            </a:r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 again. 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 descr="Image result for stick kid happy and sad">
            <a:extLst>
              <a:ext uri="{FF2B5EF4-FFF2-40B4-BE49-F238E27FC236}">
                <a16:creationId xmlns:a16="http://schemas.microsoft.com/office/drawing/2014/main" id="{A13A3BE3-EAC6-4C08-8C77-F916AAFC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03642"/>
            <a:ext cx="8303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D0B8FB-984B-40A3-965C-CB29CCC9A9E2}"/>
              </a:ext>
            </a:extLst>
          </p:cNvPr>
          <p:cNvSpPr/>
          <p:nvPr/>
        </p:nvSpPr>
        <p:spPr>
          <a:xfrm>
            <a:off x="7148566" y="4955009"/>
            <a:ext cx="543310" cy="968633"/>
          </a:xfrm>
          <a:custGeom>
            <a:avLst/>
            <a:gdLst>
              <a:gd name="connsiteX0" fmla="*/ 0 w 638628"/>
              <a:gd name="connsiteY0" fmla="*/ 1016000 h 1016000"/>
              <a:gd name="connsiteX1" fmla="*/ 43542 w 638628"/>
              <a:gd name="connsiteY1" fmla="*/ 740228 h 1016000"/>
              <a:gd name="connsiteX2" fmla="*/ 58057 w 638628"/>
              <a:gd name="connsiteY2" fmla="*/ 696686 h 1016000"/>
              <a:gd name="connsiteX3" fmla="*/ 87085 w 638628"/>
              <a:gd name="connsiteY3" fmla="*/ 653143 h 1016000"/>
              <a:gd name="connsiteX4" fmla="*/ 101600 w 638628"/>
              <a:gd name="connsiteY4" fmla="*/ 609600 h 1016000"/>
              <a:gd name="connsiteX5" fmla="*/ 145142 w 638628"/>
              <a:gd name="connsiteY5" fmla="*/ 580571 h 1016000"/>
              <a:gd name="connsiteX6" fmla="*/ 232228 w 638628"/>
              <a:gd name="connsiteY6" fmla="*/ 493486 h 1016000"/>
              <a:gd name="connsiteX7" fmla="*/ 275771 w 638628"/>
              <a:gd name="connsiteY7" fmla="*/ 449943 h 1016000"/>
              <a:gd name="connsiteX8" fmla="*/ 319314 w 638628"/>
              <a:gd name="connsiteY8" fmla="*/ 420914 h 1016000"/>
              <a:gd name="connsiteX9" fmla="*/ 449942 w 638628"/>
              <a:gd name="connsiteY9" fmla="*/ 319314 h 1016000"/>
              <a:gd name="connsiteX10" fmla="*/ 508000 w 638628"/>
              <a:gd name="connsiteY10" fmla="*/ 232228 h 1016000"/>
              <a:gd name="connsiteX11" fmla="*/ 537028 w 638628"/>
              <a:gd name="connsiteY11" fmla="*/ 188686 h 1016000"/>
              <a:gd name="connsiteX12" fmla="*/ 609600 w 638628"/>
              <a:gd name="connsiteY12" fmla="*/ 72571 h 1016000"/>
              <a:gd name="connsiteX13" fmla="*/ 638628 w 638628"/>
              <a:gd name="connsiteY13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628" h="1016000">
                <a:moveTo>
                  <a:pt x="0" y="1016000"/>
                </a:moveTo>
                <a:cubicBezTo>
                  <a:pt x="11094" y="893963"/>
                  <a:pt x="6803" y="850436"/>
                  <a:pt x="43542" y="740228"/>
                </a:cubicBezTo>
                <a:cubicBezTo>
                  <a:pt x="48380" y="725714"/>
                  <a:pt x="51215" y="710370"/>
                  <a:pt x="58057" y="696686"/>
                </a:cubicBezTo>
                <a:cubicBezTo>
                  <a:pt x="65858" y="681084"/>
                  <a:pt x="79284" y="668745"/>
                  <a:pt x="87085" y="653143"/>
                </a:cubicBezTo>
                <a:cubicBezTo>
                  <a:pt x="93927" y="639459"/>
                  <a:pt x="92043" y="621547"/>
                  <a:pt x="101600" y="609600"/>
                </a:cubicBezTo>
                <a:cubicBezTo>
                  <a:pt x="112497" y="595979"/>
                  <a:pt x="132104" y="592160"/>
                  <a:pt x="145142" y="580571"/>
                </a:cubicBezTo>
                <a:cubicBezTo>
                  <a:pt x="175825" y="553297"/>
                  <a:pt x="203199" y="522514"/>
                  <a:pt x="232228" y="493486"/>
                </a:cubicBezTo>
                <a:cubicBezTo>
                  <a:pt x="246742" y="478972"/>
                  <a:pt x="258692" y="461329"/>
                  <a:pt x="275771" y="449943"/>
                </a:cubicBezTo>
                <a:cubicBezTo>
                  <a:pt x="290285" y="440267"/>
                  <a:pt x="306276" y="432503"/>
                  <a:pt x="319314" y="420914"/>
                </a:cubicBezTo>
                <a:cubicBezTo>
                  <a:pt x="436798" y="316483"/>
                  <a:pt x="360157" y="349242"/>
                  <a:pt x="449942" y="319314"/>
                </a:cubicBezTo>
                <a:lnTo>
                  <a:pt x="508000" y="232228"/>
                </a:lnTo>
                <a:cubicBezTo>
                  <a:pt x="517676" y="217714"/>
                  <a:pt x="529227" y="204288"/>
                  <a:pt x="537028" y="188686"/>
                </a:cubicBezTo>
                <a:cubicBezTo>
                  <a:pt x="576875" y="108991"/>
                  <a:pt x="553075" y="147938"/>
                  <a:pt x="609600" y="72571"/>
                </a:cubicBezTo>
                <a:cubicBezTo>
                  <a:pt x="627535" y="18765"/>
                  <a:pt x="617272" y="42712"/>
                  <a:pt x="63862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462C74-B8D8-4FFE-9924-9F139DDE0BAB}"/>
              </a:ext>
            </a:extLst>
          </p:cNvPr>
          <p:cNvSpPr/>
          <p:nvPr/>
        </p:nvSpPr>
        <p:spPr>
          <a:xfrm>
            <a:off x="7356193" y="3841739"/>
            <a:ext cx="747486" cy="101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AEBE1-41B2-4184-AB6F-7D647B8B2E3B}"/>
              </a:ext>
            </a:extLst>
          </p:cNvPr>
          <p:cNvSpPr txBox="1"/>
          <p:nvPr/>
        </p:nvSpPr>
        <p:spPr>
          <a:xfrm>
            <a:off x="7410622" y="39957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Wingdings" panose="05000000000000000000" pitchFamily="2" charset="2"/>
              </a:rPr>
              <a:t>J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7D7461-F09B-4900-A257-C8CA816807BF}"/>
              </a:ext>
            </a:extLst>
          </p:cNvPr>
          <p:cNvSpPr/>
          <p:nvPr/>
        </p:nvSpPr>
        <p:spPr>
          <a:xfrm rot="19822352">
            <a:off x="7593487" y="4882438"/>
            <a:ext cx="152400" cy="7780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C18929-F3F5-4F22-8E12-888A4DB24354}"/>
              </a:ext>
            </a:extLst>
          </p:cNvPr>
          <p:cNvSpPr/>
          <p:nvPr/>
        </p:nvSpPr>
        <p:spPr>
          <a:xfrm rot="14755156">
            <a:off x="7667732" y="4912163"/>
            <a:ext cx="152400" cy="7780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Image result for stick kid happy and sad">
            <a:extLst>
              <a:ext uri="{FF2B5EF4-FFF2-40B4-BE49-F238E27FC236}">
                <a16:creationId xmlns:a16="http://schemas.microsoft.com/office/drawing/2014/main" id="{B0929D2D-2DFD-436A-843F-24E7F381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47" y="5290966"/>
            <a:ext cx="8303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2E7C086-2A21-4079-903C-10C8B6256EE1}"/>
              </a:ext>
            </a:extLst>
          </p:cNvPr>
          <p:cNvSpPr/>
          <p:nvPr/>
        </p:nvSpPr>
        <p:spPr>
          <a:xfrm rot="5863115">
            <a:off x="3989851" y="5835216"/>
            <a:ext cx="747486" cy="101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C34C1-4CE4-400A-9C85-54DC4921D179}"/>
              </a:ext>
            </a:extLst>
          </p:cNvPr>
          <p:cNvSpPr txBox="1"/>
          <p:nvPr/>
        </p:nvSpPr>
        <p:spPr>
          <a:xfrm rot="695890">
            <a:off x="4057476" y="596946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Wingdings" panose="05000000000000000000" pitchFamily="2" charset="2"/>
              </a:rPr>
              <a:t>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FBD7AB-5C70-41BF-B878-FA698367021F}"/>
              </a:ext>
            </a:extLst>
          </p:cNvPr>
          <p:cNvSpPr/>
          <p:nvPr/>
        </p:nvSpPr>
        <p:spPr>
          <a:xfrm rot="20409483">
            <a:off x="3717622" y="6241853"/>
            <a:ext cx="152400" cy="7780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B20149-12E2-44A9-8A3C-11ABEDDE9162}"/>
              </a:ext>
            </a:extLst>
          </p:cNvPr>
          <p:cNvSpPr/>
          <p:nvPr/>
        </p:nvSpPr>
        <p:spPr>
          <a:xfrm rot="14755156">
            <a:off x="3747893" y="6136673"/>
            <a:ext cx="152400" cy="7780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557C4-58CF-41F8-B580-0100FC706B41}"/>
              </a:ext>
            </a:extLst>
          </p:cNvPr>
          <p:cNvSpPr txBox="1"/>
          <p:nvPr/>
        </p:nvSpPr>
        <p:spPr>
          <a:xfrm>
            <a:off x="2609244" y="5596673"/>
            <a:ext cx="364218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15" name="Picture 2" descr="Image result for stick kid happy and sad">
            <a:extLst>
              <a:ext uri="{FF2B5EF4-FFF2-40B4-BE49-F238E27FC236}">
                <a16:creationId xmlns:a16="http://schemas.microsoft.com/office/drawing/2014/main" id="{F2A3E627-D9EC-498F-987F-C9459C12E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20513" r="26126" b="69231"/>
          <a:stretch/>
        </p:blipFill>
        <p:spPr bwMode="auto">
          <a:xfrm rot="10800000">
            <a:off x="2644604" y="5596673"/>
            <a:ext cx="32885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D7DEE2-661B-4499-AC2F-052CBFBBF574}"/>
              </a:ext>
            </a:extLst>
          </p:cNvPr>
          <p:cNvSpPr/>
          <p:nvPr/>
        </p:nvSpPr>
        <p:spPr>
          <a:xfrm>
            <a:off x="3175982" y="5925115"/>
            <a:ext cx="676275" cy="333546"/>
          </a:xfrm>
          <a:custGeom>
            <a:avLst/>
            <a:gdLst>
              <a:gd name="connsiteX0" fmla="*/ 676275 w 676275"/>
              <a:gd name="connsiteY0" fmla="*/ 333546 h 333546"/>
              <a:gd name="connsiteX1" fmla="*/ 604837 w 676275"/>
              <a:gd name="connsiteY1" fmla="*/ 309733 h 333546"/>
              <a:gd name="connsiteX2" fmla="*/ 566737 w 676275"/>
              <a:gd name="connsiteY2" fmla="*/ 300208 h 333546"/>
              <a:gd name="connsiteX3" fmla="*/ 547687 w 676275"/>
              <a:gd name="connsiteY3" fmla="*/ 295446 h 333546"/>
              <a:gd name="connsiteX4" fmla="*/ 361950 w 676275"/>
              <a:gd name="connsiteY4" fmla="*/ 290683 h 333546"/>
              <a:gd name="connsiteX5" fmla="*/ 333375 w 676275"/>
              <a:gd name="connsiteY5" fmla="*/ 281158 h 333546"/>
              <a:gd name="connsiteX6" fmla="*/ 319087 w 676275"/>
              <a:gd name="connsiteY6" fmla="*/ 271633 h 333546"/>
              <a:gd name="connsiteX7" fmla="*/ 304800 w 676275"/>
              <a:gd name="connsiteY7" fmla="*/ 266871 h 333546"/>
              <a:gd name="connsiteX8" fmla="*/ 271462 w 676275"/>
              <a:gd name="connsiteY8" fmla="*/ 252583 h 333546"/>
              <a:gd name="connsiteX9" fmla="*/ 261937 w 676275"/>
              <a:gd name="connsiteY9" fmla="*/ 238296 h 333546"/>
              <a:gd name="connsiteX10" fmla="*/ 247650 w 676275"/>
              <a:gd name="connsiteY10" fmla="*/ 224008 h 333546"/>
              <a:gd name="connsiteX11" fmla="*/ 238125 w 676275"/>
              <a:gd name="connsiteY11" fmla="*/ 204958 h 333546"/>
              <a:gd name="connsiteX12" fmla="*/ 209550 w 676275"/>
              <a:gd name="connsiteY12" fmla="*/ 171621 h 333546"/>
              <a:gd name="connsiteX13" fmla="*/ 195262 w 676275"/>
              <a:gd name="connsiteY13" fmla="*/ 152571 h 333546"/>
              <a:gd name="connsiteX14" fmla="*/ 185737 w 676275"/>
              <a:gd name="connsiteY14" fmla="*/ 138283 h 333546"/>
              <a:gd name="connsiteX15" fmla="*/ 176212 w 676275"/>
              <a:gd name="connsiteY15" fmla="*/ 119233 h 333546"/>
              <a:gd name="connsiteX16" fmla="*/ 161925 w 676275"/>
              <a:gd name="connsiteY16" fmla="*/ 104946 h 333546"/>
              <a:gd name="connsiteX17" fmla="*/ 152400 w 676275"/>
              <a:gd name="connsiteY17" fmla="*/ 90658 h 333546"/>
              <a:gd name="connsiteX18" fmla="*/ 119062 w 676275"/>
              <a:gd name="connsiteY18" fmla="*/ 66846 h 333546"/>
              <a:gd name="connsiteX19" fmla="*/ 109537 w 676275"/>
              <a:gd name="connsiteY19" fmla="*/ 52558 h 333546"/>
              <a:gd name="connsiteX20" fmla="*/ 76200 w 676275"/>
              <a:gd name="connsiteY20" fmla="*/ 43033 h 333546"/>
              <a:gd name="connsiteX21" fmla="*/ 57150 w 676275"/>
              <a:gd name="connsiteY21" fmla="*/ 33508 h 333546"/>
              <a:gd name="connsiteX22" fmla="*/ 42862 w 676275"/>
              <a:gd name="connsiteY22" fmla="*/ 28746 h 333546"/>
              <a:gd name="connsiteX23" fmla="*/ 33337 w 676275"/>
              <a:gd name="connsiteY23" fmla="*/ 14458 h 333546"/>
              <a:gd name="connsiteX24" fmla="*/ 4762 w 676275"/>
              <a:gd name="connsiteY24" fmla="*/ 171 h 333546"/>
              <a:gd name="connsiteX25" fmla="*/ 0 w 676275"/>
              <a:gd name="connsiteY25" fmla="*/ 171 h 3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6275" h="333546">
                <a:moveTo>
                  <a:pt x="676275" y="333546"/>
                </a:moveTo>
                <a:cubicBezTo>
                  <a:pt x="622374" y="301205"/>
                  <a:pt x="689882" y="338079"/>
                  <a:pt x="604837" y="309733"/>
                </a:cubicBezTo>
                <a:cubicBezTo>
                  <a:pt x="579309" y="301224"/>
                  <a:pt x="601216" y="307870"/>
                  <a:pt x="566737" y="300208"/>
                </a:cubicBezTo>
                <a:cubicBezTo>
                  <a:pt x="560347" y="298788"/>
                  <a:pt x="554225" y="295750"/>
                  <a:pt x="547687" y="295446"/>
                </a:cubicBezTo>
                <a:cubicBezTo>
                  <a:pt x="485821" y="292569"/>
                  <a:pt x="423862" y="292271"/>
                  <a:pt x="361950" y="290683"/>
                </a:cubicBezTo>
                <a:cubicBezTo>
                  <a:pt x="352425" y="287508"/>
                  <a:pt x="342550" y="285236"/>
                  <a:pt x="333375" y="281158"/>
                </a:cubicBezTo>
                <a:cubicBezTo>
                  <a:pt x="328144" y="278833"/>
                  <a:pt x="324207" y="274193"/>
                  <a:pt x="319087" y="271633"/>
                </a:cubicBezTo>
                <a:cubicBezTo>
                  <a:pt x="314597" y="269388"/>
                  <a:pt x="309414" y="268848"/>
                  <a:pt x="304800" y="266871"/>
                </a:cubicBezTo>
                <a:cubicBezTo>
                  <a:pt x="263596" y="249213"/>
                  <a:pt x="304975" y="263755"/>
                  <a:pt x="271462" y="252583"/>
                </a:cubicBezTo>
                <a:cubicBezTo>
                  <a:pt x="268287" y="247821"/>
                  <a:pt x="265601" y="242693"/>
                  <a:pt x="261937" y="238296"/>
                </a:cubicBezTo>
                <a:cubicBezTo>
                  <a:pt x="257625" y="233122"/>
                  <a:pt x="251565" y="229489"/>
                  <a:pt x="247650" y="224008"/>
                </a:cubicBezTo>
                <a:cubicBezTo>
                  <a:pt x="243524" y="218231"/>
                  <a:pt x="241888" y="210978"/>
                  <a:pt x="238125" y="204958"/>
                </a:cubicBezTo>
                <a:cubicBezTo>
                  <a:pt x="222056" y="179249"/>
                  <a:pt x="227532" y="192599"/>
                  <a:pt x="209550" y="171621"/>
                </a:cubicBezTo>
                <a:cubicBezTo>
                  <a:pt x="204384" y="165594"/>
                  <a:pt x="199876" y="159030"/>
                  <a:pt x="195262" y="152571"/>
                </a:cubicBezTo>
                <a:cubicBezTo>
                  <a:pt x="191935" y="147913"/>
                  <a:pt x="188577" y="143253"/>
                  <a:pt x="185737" y="138283"/>
                </a:cubicBezTo>
                <a:cubicBezTo>
                  <a:pt x="182215" y="132119"/>
                  <a:pt x="180338" y="125010"/>
                  <a:pt x="176212" y="119233"/>
                </a:cubicBezTo>
                <a:cubicBezTo>
                  <a:pt x="172297" y="113753"/>
                  <a:pt x="166237" y="110120"/>
                  <a:pt x="161925" y="104946"/>
                </a:cubicBezTo>
                <a:cubicBezTo>
                  <a:pt x="158261" y="100549"/>
                  <a:pt x="156447" y="94705"/>
                  <a:pt x="152400" y="90658"/>
                </a:cubicBezTo>
                <a:cubicBezTo>
                  <a:pt x="146493" y="84751"/>
                  <a:pt x="127174" y="72254"/>
                  <a:pt x="119062" y="66846"/>
                </a:cubicBezTo>
                <a:cubicBezTo>
                  <a:pt x="115887" y="62083"/>
                  <a:pt x="114007" y="56134"/>
                  <a:pt x="109537" y="52558"/>
                </a:cubicBezTo>
                <a:cubicBezTo>
                  <a:pt x="106153" y="49851"/>
                  <a:pt x="77806" y="43635"/>
                  <a:pt x="76200" y="43033"/>
                </a:cubicBezTo>
                <a:cubicBezTo>
                  <a:pt x="69553" y="40540"/>
                  <a:pt x="63676" y="36305"/>
                  <a:pt x="57150" y="33508"/>
                </a:cubicBezTo>
                <a:cubicBezTo>
                  <a:pt x="52536" y="31531"/>
                  <a:pt x="47625" y="30333"/>
                  <a:pt x="42862" y="28746"/>
                </a:cubicBezTo>
                <a:cubicBezTo>
                  <a:pt x="39687" y="23983"/>
                  <a:pt x="37384" y="18506"/>
                  <a:pt x="33337" y="14458"/>
                </a:cubicBezTo>
                <a:cubicBezTo>
                  <a:pt x="25576" y="6697"/>
                  <a:pt x="15092" y="2753"/>
                  <a:pt x="4762" y="171"/>
                </a:cubicBezTo>
                <a:cubicBezTo>
                  <a:pt x="3222" y="-214"/>
                  <a:pt x="1587" y="171"/>
                  <a:pt x="0" y="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B6003-BBC9-49F6-A96D-C69068644053}"/>
              </a:ext>
            </a:extLst>
          </p:cNvPr>
          <p:cNvSpPr txBox="1"/>
          <p:nvPr/>
        </p:nvSpPr>
        <p:spPr>
          <a:xfrm>
            <a:off x="274090" y="5938688"/>
            <a:ext cx="22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CC"/>
                </a:solidFill>
                <a:latin typeface="Modern Love" panose="04090805081005020601" pitchFamily="82" charset="0"/>
              </a:rPr>
              <a:t>COLD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17C3D-77FD-4926-81FD-2608F955C4B7}"/>
              </a:ext>
            </a:extLst>
          </p:cNvPr>
          <p:cNvSpPr txBox="1"/>
          <p:nvPr/>
        </p:nvSpPr>
        <p:spPr>
          <a:xfrm>
            <a:off x="6956365" y="5916386"/>
            <a:ext cx="22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WARM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5068D4B-76CB-4967-96EE-89A8D9474466}"/>
              </a:ext>
            </a:extLst>
          </p:cNvPr>
          <p:cNvSpPr/>
          <p:nvPr/>
        </p:nvSpPr>
        <p:spPr>
          <a:xfrm rot="5400000">
            <a:off x="1829244" y="5200593"/>
            <a:ext cx="729116" cy="609600"/>
          </a:xfrm>
          <a:prstGeom prst="arc">
            <a:avLst>
              <a:gd name="adj1" fmla="val 16200000"/>
              <a:gd name="adj2" fmla="val 203974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8E2DA2D-5FC7-8C1B-049D-CF71E56F4657}"/>
              </a:ext>
            </a:extLst>
          </p:cNvPr>
          <p:cNvSpPr/>
          <p:nvPr/>
        </p:nvSpPr>
        <p:spPr>
          <a:xfrm rot="5400000">
            <a:off x="5805897" y="5213960"/>
            <a:ext cx="729116" cy="609600"/>
          </a:xfrm>
          <a:prstGeom prst="arc">
            <a:avLst>
              <a:gd name="adj1" fmla="val 16200000"/>
              <a:gd name="adj2" fmla="val 203974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912E8B8-5E49-44B4-41B3-3094DD93C982}"/>
              </a:ext>
            </a:extLst>
          </p:cNvPr>
          <p:cNvSpPr/>
          <p:nvPr/>
        </p:nvSpPr>
        <p:spPr>
          <a:xfrm rot="5400000" flipV="1">
            <a:off x="6961386" y="5230803"/>
            <a:ext cx="729116" cy="575913"/>
          </a:xfrm>
          <a:prstGeom prst="arc">
            <a:avLst>
              <a:gd name="adj1" fmla="val 16200000"/>
              <a:gd name="adj2" fmla="val 203974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565DB84-B8CC-62D2-7634-D466BF84B4D1}"/>
              </a:ext>
            </a:extLst>
          </p:cNvPr>
          <p:cNvSpPr/>
          <p:nvPr/>
        </p:nvSpPr>
        <p:spPr>
          <a:xfrm rot="5400000" flipV="1">
            <a:off x="3013129" y="5208819"/>
            <a:ext cx="756134" cy="635488"/>
          </a:xfrm>
          <a:prstGeom prst="arc">
            <a:avLst>
              <a:gd name="adj1" fmla="val 16200000"/>
              <a:gd name="adj2" fmla="val 203974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63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B414F-1DE7-4168-90A1-46DA14275BD1}"/>
              </a:ext>
            </a:extLst>
          </p:cNvPr>
          <p:cNvSpPr/>
          <p:nvPr/>
        </p:nvSpPr>
        <p:spPr>
          <a:xfrm>
            <a:off x="0" y="21771"/>
            <a:ext cx="9144000" cy="345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 (or air) pressure is measured in four units in chemistry.  Most are weirdo, but you will learn them all.  Take out table A.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 Normal or Standard Pressure is ___ atmospheres,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which is shortened to ___________.</a:t>
            </a:r>
            <a:br>
              <a:rPr lang="en-US" sz="28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276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B414F-1DE7-4168-90A1-46DA14275BD1}"/>
              </a:ext>
            </a:extLst>
          </p:cNvPr>
          <p:cNvSpPr/>
          <p:nvPr/>
        </p:nvSpPr>
        <p:spPr>
          <a:xfrm>
            <a:off x="0" y="21771"/>
            <a:ext cx="9144000" cy="455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 (or air) pressure is measured in four units in chemistry.  Most are weirdo, but you will learn them all.  Take out table A.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 Normal or Standard Pressure is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atmospheres,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which is shortened to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atm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Or it’s ______ kilopascals.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Normal is abbreviated as ____________.</a:t>
            </a:r>
            <a:br>
              <a:rPr lang="en-US" sz="28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328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B414F-1DE7-4168-90A1-46DA14275BD1}"/>
              </a:ext>
            </a:extLst>
          </p:cNvPr>
          <p:cNvSpPr/>
          <p:nvPr/>
        </p:nvSpPr>
        <p:spPr>
          <a:xfrm>
            <a:off x="0" y="21771"/>
            <a:ext cx="9144000" cy="609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 (or air) pressure is measured in four units in chemistry.  Most are weirdo, but you will learn them all.  Take out table A.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 Normal or Standard Pressure is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atmospheres,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which is shortened to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atm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Or it’s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kilopascals.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Normal is abbreviated as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 kPa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 In America we use ______________________units.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Normal is ____. </a:t>
            </a:r>
            <a:br>
              <a:rPr lang="en-US" sz="28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8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EB2D2-80B6-447A-88A2-95F3C040D502}"/>
              </a:ext>
            </a:extLst>
          </p:cNvPr>
          <p:cNvSpPr txBox="1"/>
          <p:nvPr/>
        </p:nvSpPr>
        <p:spPr>
          <a:xfrm>
            <a:off x="2286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Indicate the “important” temperatures for water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(as standard pressure), and all three phases.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D0478-1A39-471B-9484-B2902B837EF8}"/>
              </a:ext>
            </a:extLst>
          </p:cNvPr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D10746CD-76F0-DC4C-1092-CB68928B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3">
            <a:extLst>
              <a:ext uri="{FF2B5EF4-FFF2-40B4-BE49-F238E27FC236}">
                <a16:creationId xmlns:a16="http://schemas.microsoft.com/office/drawing/2014/main" id="{04EBC55D-77D8-716B-3EAD-FE897BB3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2552700"/>
            <a:ext cx="807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F7488F6D-3C70-6D36-2B8D-2472C352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2500312"/>
            <a:ext cx="92075" cy="104775"/>
          </a:xfrm>
          <a:prstGeom prst="ellipse">
            <a:avLst/>
          </a:prstGeom>
          <a:solidFill>
            <a:srgbClr val="0C0C0C"/>
          </a:solidFill>
          <a:ln w="25400" algn="ctr">
            <a:solidFill>
              <a:srgbClr val="0C0C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AutoShape 5">
            <a:extLst>
              <a:ext uri="{FF2B5EF4-FFF2-40B4-BE49-F238E27FC236}">
                <a16:creationId xmlns:a16="http://schemas.microsoft.com/office/drawing/2014/main" id="{1E59709D-9AF8-57D7-DCDA-BAC355325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90712" y="2638425"/>
            <a:ext cx="352425" cy="6858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2" name="AutoShape 6">
            <a:extLst>
              <a:ext uri="{FF2B5EF4-FFF2-40B4-BE49-F238E27FC236}">
                <a16:creationId xmlns:a16="http://schemas.microsoft.com/office/drawing/2014/main" id="{636FCC4B-B93E-5DB8-3FCE-89119F98DF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05525" y="2638425"/>
            <a:ext cx="457200" cy="7143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3" name="AutoShape 7">
            <a:extLst>
              <a:ext uri="{FF2B5EF4-FFF2-40B4-BE49-F238E27FC236}">
                <a16:creationId xmlns:a16="http://schemas.microsoft.com/office/drawing/2014/main" id="{0439D477-F9F1-9281-BAA7-8487E3A2F7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3625" y="2667000"/>
            <a:ext cx="409575" cy="65722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4" name="AutoShape 8">
            <a:extLst>
              <a:ext uri="{FF2B5EF4-FFF2-40B4-BE49-F238E27FC236}">
                <a16:creationId xmlns:a16="http://schemas.microsoft.com/office/drawing/2014/main" id="{BB1C2A19-E7D4-98AD-A689-4186C05A467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67500" y="2657475"/>
            <a:ext cx="495300" cy="676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6DFD95-E856-0A88-56CB-1F26D543A360}"/>
              </a:ext>
            </a:extLst>
          </p:cNvPr>
          <p:cNvSpPr txBox="1"/>
          <p:nvPr/>
        </p:nvSpPr>
        <p:spPr>
          <a:xfrm>
            <a:off x="762000" y="1699603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solid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354DCB-1711-7883-A6C7-A1751208E155}"/>
              </a:ext>
            </a:extLst>
          </p:cNvPr>
          <p:cNvSpPr txBox="1"/>
          <p:nvPr/>
        </p:nvSpPr>
        <p:spPr>
          <a:xfrm>
            <a:off x="2571702" y="1565700"/>
            <a:ext cx="382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Cold            </a:t>
            </a:r>
            <a:r>
              <a:rPr lang="en-US" sz="2400" b="1" dirty="0">
                <a:solidFill>
                  <a:srgbClr val="FF0000"/>
                </a:solidFill>
              </a:rPr>
              <a:t>                 Hot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liquid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liquid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3FB57-939C-D4E3-02CE-E2703A7A9381}"/>
              </a:ext>
            </a:extLst>
          </p:cNvPr>
          <p:cNvSpPr txBox="1"/>
          <p:nvPr/>
        </p:nvSpPr>
        <p:spPr>
          <a:xfrm>
            <a:off x="6781800" y="1685816"/>
            <a:ext cx="12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gas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38C01B23-B5BF-7122-A653-1A7F8E26340F}"/>
              </a:ext>
            </a:extLst>
          </p:cNvPr>
          <p:cNvSpPr/>
          <p:nvPr/>
        </p:nvSpPr>
        <p:spPr>
          <a:xfrm>
            <a:off x="5334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0CE53ADA-4735-41E9-E36A-5F0813A9949C}"/>
              </a:ext>
            </a:extLst>
          </p:cNvPr>
          <p:cNvSpPr/>
          <p:nvPr/>
        </p:nvSpPr>
        <p:spPr>
          <a:xfrm>
            <a:off x="6781800" y="1523999"/>
            <a:ext cx="1600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65F1F488-465B-79CE-387E-DAA493EC7B50}"/>
              </a:ext>
            </a:extLst>
          </p:cNvPr>
          <p:cNvSpPr/>
          <p:nvPr/>
        </p:nvSpPr>
        <p:spPr>
          <a:xfrm>
            <a:off x="2514600" y="1533525"/>
            <a:ext cx="3886200" cy="91440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7DECE-11CF-A475-8A85-4BA9D72C3C4C}"/>
              </a:ext>
            </a:extLst>
          </p:cNvPr>
          <p:cNvSpPr txBox="1"/>
          <p:nvPr/>
        </p:nvSpPr>
        <p:spPr>
          <a:xfrm>
            <a:off x="0" y="4179114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b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b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 POINT </a:t>
            </a:r>
            <a:b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cold phase change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6DCA-88F1-C957-083D-25D2D620DBF2}"/>
              </a:ext>
            </a:extLst>
          </p:cNvPr>
          <p:cNvSpPr txBox="1"/>
          <p:nvPr/>
        </p:nvSpPr>
        <p:spPr>
          <a:xfrm>
            <a:off x="4743450" y="4180344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CONDENSING POINT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hot phase change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843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B414F-1DE7-4168-90A1-46DA14275BD1}"/>
              </a:ext>
            </a:extLst>
          </p:cNvPr>
          <p:cNvSpPr/>
          <p:nvPr/>
        </p:nvSpPr>
        <p:spPr>
          <a:xfrm>
            <a:off x="0" y="21771"/>
            <a:ext cx="9144000" cy="5502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</a:rPr>
              <a:t>Gas (or air) pressure is measured in four units in chemistry.  Most are weirdo, but you will learn them all.  Take out table A.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 Normal or Standard Pressure is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atmospheres,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which is shortened to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atm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Or it’s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kilopascals.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Normal is abbreviated as </a:t>
            </a:r>
            <a:r>
              <a:rPr lang="en-US" sz="2800" kern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 kPa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 In America we use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POUNDS PER SQUARE INCH 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units. 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Normal is </a:t>
            </a:r>
            <a:r>
              <a:rPr lang="en-US" sz="2800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14.7 psi</a:t>
            </a:r>
            <a: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072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1275-95BD-4042-BC9D-DC6603F68D72}"/>
              </a:ext>
            </a:extLst>
          </p:cNvPr>
          <p:cNvSpPr txBox="1"/>
          <p:nvPr/>
        </p:nvSpPr>
        <p:spPr>
          <a:xfrm>
            <a:off x="0" y="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 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was originally measured by a device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called a _________________________.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Since they used mercury and a metric ruler,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normal was originally decided to be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_____________________ </a:t>
            </a:r>
          </a:p>
          <a:p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by a nice guy named    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355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1275-95BD-4042-BC9D-DC6603F68D72}"/>
              </a:ext>
            </a:extLst>
          </p:cNvPr>
          <p:cNvSpPr txBox="1"/>
          <p:nvPr/>
        </p:nvSpPr>
        <p:spPr>
          <a:xfrm>
            <a:off x="0" y="0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 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was originally measured by a device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called a </a:t>
            </a:r>
            <a:r>
              <a:rPr lang="en-US" sz="32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BAROMETER</a:t>
            </a: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Since they used mercury and a metric ruler,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normal was declared to be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u="sng" kern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mm OF MERCURY </a:t>
            </a:r>
          </a:p>
          <a:p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by a nice guy named       </a:t>
            </a:r>
            <a:b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u="sng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EVANGLISTA TORRICELLI</a:t>
            </a:r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3406-185F-478D-8DAB-767CFDB7F7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532174"/>
            <a:ext cx="2895600" cy="43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90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9E25E96-021B-49D5-A921-5FEB878B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" y="37730"/>
            <a:ext cx="2886075" cy="3352800"/>
          </a:xfrm>
          <a:custGeom>
            <a:avLst/>
            <a:gdLst>
              <a:gd name="G0" fmla="+- 1648 0 0"/>
              <a:gd name="G1" fmla="+- 11657471 0 0"/>
              <a:gd name="G2" fmla="+- 0 0 11657471"/>
              <a:gd name="T0" fmla="*/ 0 256 1"/>
              <a:gd name="T1" fmla="*/ 180 256 1"/>
              <a:gd name="G3" fmla="+- 11657471 T0 T1"/>
              <a:gd name="T2" fmla="*/ 0 256 1"/>
              <a:gd name="T3" fmla="*/ 90 256 1"/>
              <a:gd name="G4" fmla="+- 11657471 T2 T3"/>
              <a:gd name="G5" fmla="*/ G4 2 1"/>
              <a:gd name="T4" fmla="*/ 90 256 1"/>
              <a:gd name="T5" fmla="*/ 0 256 1"/>
              <a:gd name="G6" fmla="+- 11657471 T4 T5"/>
              <a:gd name="G7" fmla="*/ G6 2 1"/>
              <a:gd name="G8" fmla="abs 116574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648"/>
              <a:gd name="G18" fmla="*/ 1648 1 2"/>
              <a:gd name="G19" fmla="+- G18 5400 0"/>
              <a:gd name="G20" fmla="cos G19 11657471"/>
              <a:gd name="G21" fmla="sin G19 11657471"/>
              <a:gd name="G22" fmla="+- G20 10800 0"/>
              <a:gd name="G23" fmla="+- G21 10800 0"/>
              <a:gd name="G24" fmla="+- 10800 0 G20"/>
              <a:gd name="G25" fmla="+- 1648 10800 0"/>
              <a:gd name="G26" fmla="?: G9 G17 G25"/>
              <a:gd name="G27" fmla="?: G9 0 21600"/>
              <a:gd name="G28" fmla="cos 10800 11657471"/>
              <a:gd name="G29" fmla="sin 10800 11657471"/>
              <a:gd name="G30" fmla="sin 1648 11657471"/>
              <a:gd name="G31" fmla="+- G28 10800 0"/>
              <a:gd name="G32" fmla="+- G29 10800 0"/>
              <a:gd name="G33" fmla="+- G30 10800 0"/>
              <a:gd name="G34" fmla="?: G4 0 G31"/>
              <a:gd name="G35" fmla="?: 11657471 G34 0"/>
              <a:gd name="G36" fmla="?: G6 G35 G31"/>
              <a:gd name="G37" fmla="+- 21600 0 G36"/>
              <a:gd name="G38" fmla="?: G4 0 G33"/>
              <a:gd name="G39" fmla="?: 116574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80 w 21600"/>
              <a:gd name="T15" fmla="*/ 11030 h 21600"/>
              <a:gd name="T16" fmla="*/ 10800 w 21600"/>
              <a:gd name="T17" fmla="*/ 9152 h 21600"/>
              <a:gd name="T18" fmla="*/ 17020 w 21600"/>
              <a:gd name="T19" fmla="*/ 1103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153" y="10860"/>
                </a:moveTo>
                <a:cubicBezTo>
                  <a:pt x="9152" y="10840"/>
                  <a:pt x="9152" y="10820"/>
                  <a:pt x="9152" y="10800"/>
                </a:cubicBezTo>
                <a:cubicBezTo>
                  <a:pt x="9152" y="9889"/>
                  <a:pt x="9889" y="9152"/>
                  <a:pt x="10800" y="9152"/>
                </a:cubicBezTo>
                <a:cubicBezTo>
                  <a:pt x="11710" y="9152"/>
                  <a:pt x="12448" y="9889"/>
                  <a:pt x="12448" y="10800"/>
                </a:cubicBezTo>
                <a:cubicBezTo>
                  <a:pt x="12447" y="10820"/>
                  <a:pt x="12447" y="10840"/>
                  <a:pt x="12446" y="10860"/>
                </a:cubicBezTo>
                <a:lnTo>
                  <a:pt x="21592" y="11199"/>
                </a:lnTo>
                <a:cubicBezTo>
                  <a:pt x="21597" y="11066"/>
                  <a:pt x="21600" y="1093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933"/>
                  <a:pt x="2" y="11066"/>
                  <a:pt x="7" y="11199"/>
                </a:cubicBezTo>
                <a:close/>
              </a:path>
            </a:pathLst>
          </a:custGeom>
          <a:solidFill>
            <a:srgbClr val="F3F3F3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Image result for stick man">
            <a:extLst>
              <a:ext uri="{FF2B5EF4-FFF2-40B4-BE49-F238E27FC236}">
                <a16:creationId xmlns:a16="http://schemas.microsoft.com/office/drawing/2014/main" id="{AC8531A6-CB71-4811-AECB-618035E5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95" y="1461718"/>
            <a:ext cx="35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2" name="AutoShape 4">
            <a:extLst>
              <a:ext uri="{FF2B5EF4-FFF2-40B4-BE49-F238E27FC236}">
                <a16:creationId xmlns:a16="http://schemas.microsoft.com/office/drawing/2014/main" id="{D3CCA7E6-8AEE-4902-B308-C0294036D3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3258" y="42493"/>
            <a:ext cx="9525" cy="1362075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7173" name="AutoShape 5">
            <a:extLst>
              <a:ext uri="{FF2B5EF4-FFF2-40B4-BE49-F238E27FC236}">
                <a16:creationId xmlns:a16="http://schemas.microsoft.com/office/drawing/2014/main" id="{F1033D20-FC57-4B5E-A18B-BBA9A6F5F3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983" y="261568"/>
            <a:ext cx="542925" cy="1171575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EECD9616-6AF5-4636-818A-F1543669B84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7883" y="385393"/>
            <a:ext cx="733425" cy="1085850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7175" name="Picture 7">
            <a:extLst>
              <a:ext uri="{FF2B5EF4-FFF2-40B4-BE49-F238E27FC236}">
                <a16:creationId xmlns:a16="http://schemas.microsoft.com/office/drawing/2014/main" id="{F5179AC3-11C0-409C-83F5-14BC3FA5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50" y="409575"/>
            <a:ext cx="362426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15568F-3A66-4FD1-8072-6A98B38D7984}"/>
              </a:ext>
            </a:extLst>
          </p:cNvPr>
          <p:cNvSpPr txBox="1"/>
          <p:nvPr/>
        </p:nvSpPr>
        <p:spPr>
          <a:xfrm>
            <a:off x="0" y="2226183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WHOLE atmosphere is pressing down on you, you “feel”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 of pressure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feel it because you were born into it and never once noticed it.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square inch of your skin, and your eyes too, are being pressed with 14.7 pounds.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BECB5-DBF5-4BE6-A05C-42DFFFB517B4}"/>
              </a:ext>
            </a:extLst>
          </p:cNvPr>
          <p:cNvSpPr txBox="1"/>
          <p:nvPr/>
        </p:nvSpPr>
        <p:spPr>
          <a:xfrm>
            <a:off x="4572000" y="2895600"/>
            <a:ext cx="438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air presses down onto the bowl of mercury, it pushes up through the vacuum tube.  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metric ruler, it was decided that when the Hg pushed up to 760 mm in height, that meant that the air pressure was normal, or STANDARD.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7C6ED-9A01-4D0D-A80A-8448D9EBBCF7}"/>
              </a:ext>
            </a:extLst>
          </p:cNvPr>
          <p:cNvCxnSpPr/>
          <p:nvPr/>
        </p:nvCxnSpPr>
        <p:spPr>
          <a:xfrm>
            <a:off x="6463" y="1947493"/>
            <a:ext cx="2886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291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hemistry reference table A">
            <a:extLst>
              <a:ext uri="{FF2B5EF4-FFF2-40B4-BE49-F238E27FC236}">
                <a16:creationId xmlns:a16="http://schemas.microsoft.com/office/drawing/2014/main" id="{FF8FE047-66DB-45BE-82F5-B1412D503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46" b="50000"/>
          <a:stretch/>
        </p:blipFill>
        <p:spPr bwMode="auto">
          <a:xfrm>
            <a:off x="3733800" y="2743200"/>
            <a:ext cx="52330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DEFEAE-049F-4612-B7A0-E03CB360AC3F}"/>
              </a:ext>
            </a:extLst>
          </p:cNvPr>
          <p:cNvSpPr txBox="1"/>
          <p:nvPr/>
        </p:nvSpPr>
        <p:spPr>
          <a:xfrm>
            <a:off x="152400" y="304800"/>
            <a:ext cx="88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now, take out your reference tables to page 1.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Table A, write this into your table for safekeeping: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167FB-E64C-4E34-BAC3-557BACA73E70}"/>
              </a:ext>
            </a:extLst>
          </p:cNvPr>
          <p:cNvSpPr txBox="1"/>
          <p:nvPr/>
        </p:nvSpPr>
        <p:spPr>
          <a:xfrm>
            <a:off x="0" y="1630233"/>
            <a:ext cx="9144000" cy="1077218"/>
          </a:xfrm>
          <a:prstGeom prst="rect">
            <a:avLst/>
          </a:prstGeom>
          <a:solidFill>
            <a:srgbClr val="0000C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 = 101.3 kPa = 760 mm Hg = 14.7 psi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6F1B5D35-FCE4-468A-A2AF-4B5E42893B4C}"/>
              </a:ext>
            </a:extLst>
          </p:cNvPr>
          <p:cNvSpPr/>
          <p:nvPr/>
        </p:nvSpPr>
        <p:spPr>
          <a:xfrm flipV="1">
            <a:off x="1600200" y="2667000"/>
            <a:ext cx="2413680" cy="2819400"/>
          </a:xfrm>
          <a:prstGeom prst="bentArrow">
            <a:avLst>
              <a:gd name="adj1" fmla="val 25000"/>
              <a:gd name="adj2" fmla="val 23795"/>
              <a:gd name="adj3" fmla="val 25000"/>
              <a:gd name="adj4" fmla="val 4375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60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0" y="1"/>
            <a:ext cx="9144000" cy="154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PHASE diagram will show the phase of a substance at a variety of temperatures and pressures. </a:t>
            </a:r>
            <a:br>
              <a:rPr lang="en-US" kern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kern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</a:t>
            </a:r>
            <a:r>
              <a:rPr lang="en-US" sz="2800" kern="1400" dirty="0">
                <a:solidFill>
                  <a:srgbClr val="33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phase diagram for water</a:t>
            </a:r>
            <a:endParaRPr lang="en-US" kern="1400" dirty="0">
              <a:solidFill>
                <a:srgbClr val="33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(kPa)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085149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239000" y="1709336"/>
            <a:ext cx="1590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  Point 1  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  Point 2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 </a:t>
            </a:r>
          </a:p>
        </p:txBody>
      </p:sp>
    </p:spTree>
    <p:extLst>
      <p:ext uri="{BB962C8B-B14F-4D97-AF65-F5344CB8AC3E}">
        <p14:creationId xmlns:p14="http://schemas.microsoft.com/office/powerpoint/2010/main" val="755178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146128" y="1295400"/>
            <a:ext cx="19470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  Point 1 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FREEZING POINT FOR WATER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  Point 2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BOILING POINT FOR WATER</a:t>
            </a:r>
          </a:p>
        </p:txBody>
      </p:sp>
    </p:spTree>
    <p:extLst>
      <p:ext uri="{BB962C8B-B14F-4D97-AF65-F5344CB8AC3E}">
        <p14:creationId xmlns:p14="http://schemas.microsoft.com/office/powerpoint/2010/main" val="2117313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146128" y="1295400"/>
            <a:ext cx="1947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 Point 3 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 </a:t>
            </a:r>
            <a:r>
              <a:rPr lang="en-US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 Point 4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3499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E280F-CA14-4357-A4EE-46CF0D28E30E}"/>
              </a:ext>
            </a:extLst>
          </p:cNvPr>
          <p:cNvSpPr/>
          <p:nvPr/>
        </p:nvSpPr>
        <p:spPr>
          <a:xfrm>
            <a:off x="838200" y="321057"/>
            <a:ext cx="7000875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phase diagram for water</a:t>
            </a:r>
            <a:endParaRPr lang="en-US" sz="4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6F9EB-E6B8-4769-9063-69600C0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1471211"/>
            <a:ext cx="5895975" cy="41529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19" name="AutoShape 3">
            <a:extLst>
              <a:ext uri="{FF2B5EF4-FFF2-40B4-BE49-F238E27FC236}">
                <a16:creationId xmlns:a16="http://schemas.microsoft.com/office/drawing/2014/main" id="{3D965EEE-AEE7-47C4-87C8-0BBDE32E0C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5450" y="1461686"/>
            <a:ext cx="762000" cy="3829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Arc 4">
            <a:extLst>
              <a:ext uri="{FF2B5EF4-FFF2-40B4-BE49-F238E27FC236}">
                <a16:creationId xmlns:a16="http://schemas.microsoft.com/office/drawing/2014/main" id="{9F6484D4-C85B-4A7C-A5E2-B45314F24921}"/>
              </a:ext>
            </a:extLst>
          </p:cNvPr>
          <p:cNvSpPr>
            <a:spLocks/>
          </p:cNvSpPr>
          <p:nvPr/>
        </p:nvSpPr>
        <p:spPr bwMode="auto">
          <a:xfrm flipV="1">
            <a:off x="476250" y="1852211"/>
            <a:ext cx="5781675" cy="3640137"/>
          </a:xfrm>
          <a:custGeom>
            <a:avLst/>
            <a:gdLst>
              <a:gd name="G0" fmla="+- 0 0 0"/>
              <a:gd name="G1" fmla="+- 21438 0 0"/>
              <a:gd name="G2" fmla="+- 21600 0 0"/>
              <a:gd name="T0" fmla="*/ 2640 w 21600"/>
              <a:gd name="T1" fmla="*/ 0 h 21438"/>
              <a:gd name="T2" fmla="*/ 21600 w 21600"/>
              <a:gd name="T3" fmla="*/ 21338 h 21438"/>
              <a:gd name="T4" fmla="*/ 0 w 21600"/>
              <a:gd name="T5" fmla="*/ 21438 h 2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8" fill="none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</a:path>
              <a:path w="21600" h="21438" stroke="0" extrusionOk="0">
                <a:moveTo>
                  <a:pt x="2640" y="-1"/>
                </a:moveTo>
                <a:cubicBezTo>
                  <a:pt x="13428" y="1328"/>
                  <a:pt x="21549" y="10467"/>
                  <a:pt x="21599" y="21338"/>
                </a:cubicBezTo>
                <a:lnTo>
                  <a:pt x="0" y="2143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21" name="AutoShape 5">
            <a:extLst>
              <a:ext uri="{FF2B5EF4-FFF2-40B4-BE49-F238E27FC236}">
                <a16:creationId xmlns:a16="http://schemas.microsoft.com/office/drawing/2014/main" id="{5C168402-F868-4138-8519-4D8B23947D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9175" y="3566711"/>
            <a:ext cx="6067425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Oval 6">
            <a:extLst>
              <a:ext uri="{FF2B5EF4-FFF2-40B4-BE49-F238E27FC236}">
                <a16:creationId xmlns:a16="http://schemas.microsoft.com/office/drawing/2014/main" id="{8E102AA7-3878-420D-ABDE-1D72A71F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9413BA3-7D91-4ED3-9C0A-D725CD67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2431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7D2E785-0A53-4B17-96FE-10A9FFBE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519086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9779848-E84C-45B8-A411-D2256865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1852211"/>
            <a:ext cx="103188" cy="9525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1AE1210-703E-4BA6-A30E-F87F7B16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654023"/>
            <a:ext cx="201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6C928C6-B283-447F-A9A7-E7AADC6A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41273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BAC57E0-E2B6-4116-9C98-6E8B5F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00498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47A18D-1B5F-414E-BF36-F168437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709336"/>
            <a:ext cx="203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230" name="AutoShape 14">
            <a:extLst>
              <a:ext uri="{FF2B5EF4-FFF2-40B4-BE49-F238E27FC236}">
                <a16:creationId xmlns:a16="http://schemas.microsoft.com/office/drawing/2014/main" id="{D984D04E-A0A5-46B5-9B19-2D8BCCCF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3438" y="5617761"/>
            <a:ext cx="1587" cy="1714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9231" name="AutoShape 15">
            <a:extLst>
              <a:ext uri="{FF2B5EF4-FFF2-40B4-BE49-F238E27FC236}">
                <a16:creationId xmlns:a16="http://schemas.microsoft.com/office/drawing/2014/main" id="{6BB77FC7-6251-42FE-A576-7765AE684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4513" y="5617761"/>
            <a:ext cx="1587" cy="168275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6C1DF-6DC4-4CAC-8EA8-D167F86E5498}"/>
              </a:ext>
            </a:extLst>
          </p:cNvPr>
          <p:cNvSpPr txBox="1"/>
          <p:nvPr/>
        </p:nvSpPr>
        <p:spPr>
          <a:xfrm>
            <a:off x="0" y="4114800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Pressure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kPa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9AA14-18BD-408E-9487-700EF614BA40}"/>
              </a:ext>
            </a:extLst>
          </p:cNvPr>
          <p:cNvSpPr txBox="1"/>
          <p:nvPr/>
        </p:nvSpPr>
        <p:spPr>
          <a:xfrm>
            <a:off x="-86859" y="3319917"/>
            <a:ext cx="10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67B9C-AD27-4683-BABA-93983E463347}"/>
              </a:ext>
            </a:extLst>
          </p:cNvPr>
          <p:cNvSpPr txBox="1"/>
          <p:nvPr/>
        </p:nvSpPr>
        <p:spPr>
          <a:xfrm>
            <a:off x="1905000" y="5943600"/>
            <a:ext cx="4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7D9C83-1645-495B-9ABC-69212FF783D4}"/>
              </a:ext>
            </a:extLst>
          </p:cNvPr>
          <p:cNvSpPr txBox="1"/>
          <p:nvPr/>
        </p:nvSpPr>
        <p:spPr>
          <a:xfrm>
            <a:off x="5260975" y="5862236"/>
            <a:ext cx="10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CB56E-C976-400D-8C78-BDD3DB89BCAD}"/>
              </a:ext>
            </a:extLst>
          </p:cNvPr>
          <p:cNvSpPr txBox="1"/>
          <p:nvPr/>
        </p:nvSpPr>
        <p:spPr>
          <a:xfrm>
            <a:off x="2743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EB6AD-AA04-4EDD-A6F2-318E536F3D75}"/>
              </a:ext>
            </a:extLst>
          </p:cNvPr>
          <p:cNvSpPr txBox="1"/>
          <p:nvPr/>
        </p:nvSpPr>
        <p:spPr>
          <a:xfrm>
            <a:off x="7165975" y="1317788"/>
            <a:ext cx="1947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 Point 3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POINT. ALL 3 PHASES, AND ALL 6 PHASE CHANGES OCCUR AT THE SAME TIME.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 Point 4 </a:t>
            </a:r>
            <a:b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 the</a:t>
            </a:r>
            <a:b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   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POINT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and liquid cannot be discerned.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040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12420</Words>
  <Application>Microsoft Office PowerPoint</Application>
  <PresentationFormat>On-screen Show (4:3)</PresentationFormat>
  <Paragraphs>1717</Paragraphs>
  <Slides>188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188</vt:i4>
      </vt:variant>
    </vt:vector>
  </HeadingPairs>
  <TitlesOfParts>
    <vt:vector size="199" baseType="lpstr">
      <vt:lpstr>Arial</vt:lpstr>
      <vt:lpstr>Arial Black</vt:lpstr>
      <vt:lpstr>Calibri</vt:lpstr>
      <vt:lpstr>Californian FB</vt:lpstr>
      <vt:lpstr>Cavolini</vt:lpstr>
      <vt:lpstr>Comic Sans MS</vt:lpstr>
      <vt:lpstr>Modern Love</vt:lpstr>
      <vt:lpstr>Times New Roman</vt:lpstr>
      <vt:lpstr>Wingdings</vt:lpstr>
      <vt:lpstr>Default Design</vt:lpstr>
      <vt:lpstr>1_Default Design</vt:lpstr>
      <vt:lpstr>Objective: Introduction to phases chemistry, how substances change phase from solid, liquid and gas.  (etc.)  Notes for class -1 through 23.  </vt:lpstr>
      <vt:lpstr>Intro to phases chemistry  1. Fill in all 6 phases changes by name. . </vt:lpstr>
      <vt:lpstr>Objective:  Intro to phases chemistry</vt:lpstr>
      <vt:lpstr>Objective:  Intro to phases chemistry</vt:lpstr>
      <vt:lpstr>Objective:  Intro to phases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OB:  Intro to phases chemistry</dc:title>
  <dc:creator>charlie b</dc:creator>
  <cp:lastModifiedBy>ARBUISO, CHARLES B</cp:lastModifiedBy>
  <cp:revision>200</cp:revision>
  <dcterms:created xsi:type="dcterms:W3CDTF">2011-12-14T20:18:14Z</dcterms:created>
  <dcterms:modified xsi:type="dcterms:W3CDTF">2023-12-17T06:06:14Z</dcterms:modified>
</cp:coreProperties>
</file>