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24"/>
  </p:notesMasterIdLst>
  <p:sldIdLst>
    <p:sldId id="256" r:id="rId7"/>
    <p:sldId id="380" r:id="rId8"/>
    <p:sldId id="383" r:id="rId9"/>
    <p:sldId id="441" r:id="rId10"/>
    <p:sldId id="384" r:id="rId11"/>
    <p:sldId id="385" r:id="rId12"/>
    <p:sldId id="386" r:id="rId13"/>
    <p:sldId id="387" r:id="rId14"/>
    <p:sldId id="388" r:id="rId15"/>
    <p:sldId id="389" r:id="rId16"/>
    <p:sldId id="649" r:id="rId17"/>
    <p:sldId id="442" r:id="rId18"/>
    <p:sldId id="390" r:id="rId19"/>
    <p:sldId id="381" r:id="rId20"/>
    <p:sldId id="391" r:id="rId21"/>
    <p:sldId id="262" r:id="rId22"/>
    <p:sldId id="272" r:id="rId23"/>
    <p:sldId id="448" r:id="rId24"/>
    <p:sldId id="263" r:id="rId25"/>
    <p:sldId id="273" r:id="rId26"/>
    <p:sldId id="449" r:id="rId27"/>
    <p:sldId id="274" r:id="rId28"/>
    <p:sldId id="276" r:id="rId29"/>
    <p:sldId id="650" r:id="rId30"/>
    <p:sldId id="264" r:id="rId31"/>
    <p:sldId id="433" r:id="rId32"/>
    <p:sldId id="451" r:id="rId33"/>
    <p:sldId id="452" r:id="rId34"/>
    <p:sldId id="453" r:id="rId35"/>
    <p:sldId id="455" r:id="rId36"/>
    <p:sldId id="454" r:id="rId37"/>
    <p:sldId id="456" r:id="rId38"/>
    <p:sldId id="279" r:id="rId39"/>
    <p:sldId id="280" r:id="rId40"/>
    <p:sldId id="651" r:id="rId41"/>
    <p:sldId id="281" r:id="rId42"/>
    <p:sldId id="282" r:id="rId43"/>
    <p:sldId id="653" r:id="rId44"/>
    <p:sldId id="438" r:id="rId45"/>
    <p:sldId id="654" r:id="rId46"/>
    <p:sldId id="284" r:id="rId47"/>
    <p:sldId id="473" r:id="rId48"/>
    <p:sldId id="286" r:id="rId49"/>
    <p:sldId id="474" r:id="rId50"/>
    <p:sldId id="288" r:id="rId51"/>
    <p:sldId id="655" r:id="rId52"/>
    <p:sldId id="656" r:id="rId53"/>
    <p:sldId id="290" r:id="rId54"/>
    <p:sldId id="658" r:id="rId55"/>
    <p:sldId id="659" r:id="rId56"/>
    <p:sldId id="439" r:id="rId57"/>
    <p:sldId id="479" r:id="rId58"/>
    <p:sldId id="444" r:id="rId59"/>
    <p:sldId id="364" r:id="rId60"/>
    <p:sldId id="660" r:id="rId61"/>
    <p:sldId id="661" r:id="rId62"/>
    <p:sldId id="487" r:id="rId63"/>
    <p:sldId id="293" r:id="rId64"/>
    <p:sldId id="393" r:id="rId65"/>
    <p:sldId id="662" r:id="rId66"/>
    <p:sldId id="458" r:id="rId67"/>
    <p:sldId id="459" r:id="rId68"/>
    <p:sldId id="663" r:id="rId69"/>
    <p:sldId id="394" r:id="rId70"/>
    <p:sldId id="664" r:id="rId71"/>
    <p:sldId id="665" r:id="rId72"/>
    <p:sldId id="395" r:id="rId73"/>
    <p:sldId id="396" r:id="rId74"/>
    <p:sldId id="397" r:id="rId75"/>
    <p:sldId id="398" r:id="rId76"/>
    <p:sldId id="399" r:id="rId77"/>
    <p:sldId id="400" r:id="rId78"/>
    <p:sldId id="460" r:id="rId79"/>
    <p:sldId id="401" r:id="rId80"/>
    <p:sldId id="489" r:id="rId81"/>
    <p:sldId id="402" r:id="rId82"/>
    <p:sldId id="488" r:id="rId83"/>
    <p:sldId id="403" r:id="rId84"/>
    <p:sldId id="302" r:id="rId85"/>
    <p:sldId id="303" r:id="rId86"/>
    <p:sldId id="304" r:id="rId87"/>
    <p:sldId id="362" r:id="rId88"/>
    <p:sldId id="464" r:id="rId89"/>
    <p:sldId id="463" r:id="rId90"/>
    <p:sldId id="490" r:id="rId91"/>
    <p:sldId id="500" r:id="rId92"/>
    <p:sldId id="405" r:id="rId93"/>
    <p:sldId id="493" r:id="rId94"/>
    <p:sldId id="506" r:id="rId95"/>
    <p:sldId id="406" r:id="rId96"/>
    <p:sldId id="468" r:id="rId97"/>
    <p:sldId id="466" r:id="rId98"/>
    <p:sldId id="499" r:id="rId99"/>
    <p:sldId id="467" r:id="rId100"/>
    <p:sldId id="470" r:id="rId101"/>
    <p:sldId id="311" r:id="rId102"/>
    <p:sldId id="445" r:id="rId103"/>
    <p:sldId id="666" r:id="rId104"/>
    <p:sldId id="408" r:id="rId105"/>
    <p:sldId id="509" r:id="rId106"/>
    <p:sldId id="667" r:id="rId107"/>
    <p:sldId id="672" r:id="rId108"/>
    <p:sldId id="674" r:id="rId109"/>
    <p:sldId id="413" r:id="rId110"/>
    <p:sldId id="675" r:id="rId111"/>
    <p:sldId id="317" r:id="rId112"/>
    <p:sldId id="421" r:id="rId113"/>
    <p:sldId id="508" r:id="rId114"/>
    <p:sldId id="515" r:id="rId115"/>
    <p:sldId id="517" r:id="rId116"/>
    <p:sldId id="359" r:id="rId117"/>
    <p:sldId id="440" r:id="rId118"/>
    <p:sldId id="518" r:id="rId119"/>
    <p:sldId id="519" r:id="rId120"/>
    <p:sldId id="524" r:id="rId121"/>
    <p:sldId id="523" r:id="rId122"/>
    <p:sldId id="522" r:id="rId123"/>
    <p:sldId id="521" r:id="rId124"/>
    <p:sldId id="520" r:id="rId125"/>
    <p:sldId id="525" r:id="rId126"/>
    <p:sldId id="526" r:id="rId127"/>
    <p:sldId id="323" r:id="rId128"/>
    <p:sldId id="527" r:id="rId129"/>
    <p:sldId id="528" r:id="rId130"/>
    <p:sldId id="532" r:id="rId131"/>
    <p:sldId id="534" r:id="rId132"/>
    <p:sldId id="535" r:id="rId133"/>
    <p:sldId id="325" r:id="rId134"/>
    <p:sldId id="536" r:id="rId135"/>
    <p:sldId id="539" r:id="rId136"/>
    <p:sldId id="540" r:id="rId137"/>
    <p:sldId id="541" r:id="rId138"/>
    <p:sldId id="542" r:id="rId139"/>
    <p:sldId id="328" r:id="rId140"/>
    <p:sldId id="329" r:id="rId141"/>
    <p:sldId id="446" r:id="rId142"/>
    <p:sldId id="543" r:id="rId143"/>
    <p:sldId id="427" r:id="rId144"/>
    <p:sldId id="549" r:id="rId145"/>
    <p:sldId id="545" r:id="rId146"/>
    <p:sldId id="550" r:id="rId147"/>
    <p:sldId id="580" r:id="rId148"/>
    <p:sldId id="425" r:id="rId149"/>
    <p:sldId id="332" r:id="rId150"/>
    <p:sldId id="676" r:id="rId151"/>
    <p:sldId id="447" r:id="rId152"/>
    <p:sldId id="556" r:id="rId153"/>
    <p:sldId id="561" r:id="rId154"/>
    <p:sldId id="336" r:id="rId155"/>
    <p:sldId id="360" r:id="rId156"/>
    <p:sldId id="568" r:id="rId157"/>
    <p:sldId id="337" r:id="rId158"/>
    <p:sldId id="361" r:id="rId159"/>
    <p:sldId id="575" r:id="rId160"/>
    <p:sldId id="339" r:id="rId161"/>
    <p:sldId id="340" r:id="rId162"/>
    <p:sldId id="341" r:id="rId163"/>
    <p:sldId id="585" r:id="rId164"/>
    <p:sldId id="586" r:id="rId165"/>
    <p:sldId id="587" r:id="rId166"/>
    <p:sldId id="588" r:id="rId167"/>
    <p:sldId id="584" r:id="rId168"/>
    <p:sldId id="589" r:id="rId169"/>
    <p:sldId id="590" r:id="rId170"/>
    <p:sldId id="591" r:id="rId171"/>
    <p:sldId id="592" r:id="rId172"/>
    <p:sldId id="593" r:id="rId173"/>
    <p:sldId id="345" r:id="rId174"/>
    <p:sldId id="595" r:id="rId175"/>
    <p:sldId id="596" r:id="rId176"/>
    <p:sldId id="594" r:id="rId177"/>
    <p:sldId id="647" r:id="rId178"/>
    <p:sldId id="600" r:id="rId179"/>
    <p:sldId id="648" r:id="rId180"/>
    <p:sldId id="601" r:id="rId181"/>
    <p:sldId id="602" r:id="rId182"/>
    <p:sldId id="603" r:id="rId183"/>
    <p:sldId id="597" r:id="rId184"/>
    <p:sldId id="604" r:id="rId185"/>
    <p:sldId id="605" r:id="rId186"/>
    <p:sldId id="348" r:id="rId187"/>
    <p:sldId id="607" r:id="rId188"/>
    <p:sldId id="606" r:id="rId189"/>
    <p:sldId id="608" r:id="rId190"/>
    <p:sldId id="609" r:id="rId191"/>
    <p:sldId id="610" r:id="rId192"/>
    <p:sldId id="611" r:id="rId193"/>
    <p:sldId id="612" r:id="rId194"/>
    <p:sldId id="613" r:id="rId195"/>
    <p:sldId id="349" r:id="rId196"/>
    <p:sldId id="615" r:id="rId197"/>
    <p:sldId id="642" r:id="rId198"/>
    <p:sldId id="616" r:id="rId199"/>
    <p:sldId id="617" r:id="rId200"/>
    <p:sldId id="643" r:id="rId201"/>
    <p:sldId id="644" r:id="rId202"/>
    <p:sldId id="645" r:id="rId203"/>
    <p:sldId id="646" r:id="rId204"/>
    <p:sldId id="640" r:id="rId205"/>
    <p:sldId id="641" r:id="rId206"/>
    <p:sldId id="353" r:id="rId207"/>
    <p:sldId id="431" r:id="rId208"/>
    <p:sldId id="625" r:id="rId209"/>
    <p:sldId id="626" r:id="rId210"/>
    <p:sldId id="627" r:id="rId211"/>
    <p:sldId id="628" r:id="rId212"/>
    <p:sldId id="629" r:id="rId213"/>
    <p:sldId id="630" r:id="rId214"/>
    <p:sldId id="631" r:id="rId215"/>
    <p:sldId id="624" r:id="rId216"/>
    <p:sldId id="633" r:id="rId217"/>
    <p:sldId id="634" r:id="rId218"/>
    <p:sldId id="635" r:id="rId219"/>
    <p:sldId id="636" r:id="rId220"/>
    <p:sldId id="637" r:id="rId221"/>
    <p:sldId id="356" r:id="rId222"/>
    <p:sldId id="577" r:id="rId2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6600"/>
    <a:srgbClr val="4F81BD"/>
    <a:srgbClr val="FFFFBD"/>
    <a:srgbClr val="FF0000"/>
    <a:srgbClr val="800080"/>
    <a:srgbClr val="F7E3E1"/>
    <a:srgbClr val="CC9900"/>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424" autoAdjust="0"/>
  </p:normalViewPr>
  <p:slideViewPr>
    <p:cSldViewPr showGuides="1">
      <p:cViewPr varScale="1">
        <p:scale>
          <a:sx n="86" d="100"/>
          <a:sy n="86" d="100"/>
        </p:scale>
        <p:origin x="113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226" Type="http://schemas.openxmlformats.org/officeDocument/2006/relationships/viewProps" Target="viewProp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slide" Target="slides/slide210.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206" Type="http://schemas.openxmlformats.org/officeDocument/2006/relationships/slide" Target="slides/slide200.xml"/><Relationship Id="rId227" Type="http://schemas.openxmlformats.org/officeDocument/2006/relationships/theme" Target="theme/theme1.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217" Type="http://schemas.openxmlformats.org/officeDocument/2006/relationships/slide" Target="slides/slide211.xml"/><Relationship Id="rId6" Type="http://schemas.openxmlformats.org/officeDocument/2006/relationships/slideMaster" Target="slideMasters/slideMaster6.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207" Type="http://schemas.openxmlformats.org/officeDocument/2006/relationships/slide" Target="slides/slide201.xml"/><Relationship Id="rId228" Type="http://schemas.openxmlformats.org/officeDocument/2006/relationships/tableStyles" Target="tableStyles.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18" Type="http://schemas.openxmlformats.org/officeDocument/2006/relationships/slide" Target="slides/slide212.xml"/><Relationship Id="rId24" Type="http://schemas.openxmlformats.org/officeDocument/2006/relationships/slide" Target="slides/slide18.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31" Type="http://schemas.openxmlformats.org/officeDocument/2006/relationships/slide" Target="slides/slide125.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208" Type="http://schemas.openxmlformats.org/officeDocument/2006/relationships/slide" Target="slides/slide202.xml"/><Relationship Id="rId14" Type="http://schemas.openxmlformats.org/officeDocument/2006/relationships/slide" Target="slides/slide8.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8" Type="http://schemas.openxmlformats.org/officeDocument/2006/relationships/slide" Target="slides/slide2.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219" Type="http://schemas.openxmlformats.org/officeDocument/2006/relationships/slide" Target="slides/slide213.xml"/><Relationship Id="rId3" Type="http://schemas.openxmlformats.org/officeDocument/2006/relationships/slideMaster" Target="slideMasters/slideMaster3.xml"/><Relationship Id="rId214" Type="http://schemas.openxmlformats.org/officeDocument/2006/relationships/slide" Target="slides/slide208.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slide" Target="slides/slide203.xml"/><Relationship Id="rId190" Type="http://schemas.openxmlformats.org/officeDocument/2006/relationships/slide" Target="slides/slide184.xml"/><Relationship Id="rId204" Type="http://schemas.openxmlformats.org/officeDocument/2006/relationships/slide" Target="slides/slide198.xml"/><Relationship Id="rId220" Type="http://schemas.openxmlformats.org/officeDocument/2006/relationships/slide" Target="slides/slide214.xml"/><Relationship Id="rId225"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slide" Target="slides/slide204.xml"/><Relationship Id="rId215" Type="http://schemas.openxmlformats.org/officeDocument/2006/relationships/slide" Target="slides/slide209.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slide" Target="slides/slide195.xml"/><Relationship Id="rId222" Type="http://schemas.openxmlformats.org/officeDocument/2006/relationships/slide" Target="slides/slide216.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slideMaster" Target="slideMasters/slideMaster1.xml"/><Relationship Id="rId212" Type="http://schemas.openxmlformats.org/officeDocument/2006/relationships/slide" Target="slides/slide206.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slide" Target="slides/slide196.xml"/><Relationship Id="rId223" Type="http://schemas.openxmlformats.org/officeDocument/2006/relationships/slide" Target="slides/slide217.xml"/><Relationship Id="rId18" Type="http://schemas.openxmlformats.org/officeDocument/2006/relationships/slide" Target="slides/slide12.xml"/><Relationship Id="rId39" Type="http://schemas.openxmlformats.org/officeDocument/2006/relationships/slide" Target="slides/slide33.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13" Type="http://schemas.openxmlformats.org/officeDocument/2006/relationships/slide" Target="slides/slide207.xml"/><Relationship Id="rId2" Type="http://schemas.openxmlformats.org/officeDocument/2006/relationships/slideMaster" Target="slideMasters/slideMaster2.xml"/><Relationship Id="rId29" Type="http://schemas.openxmlformats.org/officeDocument/2006/relationships/slide" Target="slides/slide23.xml"/><Relationship Id="rId40" Type="http://schemas.openxmlformats.org/officeDocument/2006/relationships/slide" Target="slides/slide34.xml"/><Relationship Id="rId115" Type="http://schemas.openxmlformats.org/officeDocument/2006/relationships/slide" Target="slides/slide109.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99" Type="http://schemas.openxmlformats.org/officeDocument/2006/relationships/slide" Target="slides/slide193.xml"/><Relationship Id="rId203" Type="http://schemas.openxmlformats.org/officeDocument/2006/relationships/slide" Target="slides/slide197.xml"/><Relationship Id="rId19" Type="http://schemas.openxmlformats.org/officeDocument/2006/relationships/slide" Target="slides/slide13.xml"/><Relationship Id="rId224" Type="http://schemas.openxmlformats.org/officeDocument/2006/relationships/notesMaster" Target="notesMasters/notesMaster1.xml"/><Relationship Id="rId30" Type="http://schemas.openxmlformats.org/officeDocument/2006/relationships/slide" Target="slides/slide2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189" Type="http://schemas.openxmlformats.org/officeDocument/2006/relationships/slide" Target="slides/slide1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20E39-BAAF-49B6-8C10-86B1E52F6731}" type="datetimeFigureOut">
              <a:rPr lang="en-US" smtClean="0"/>
              <a:t>11/19/2022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2C4A6-3FBC-4A2D-81B0-EF3E1CBCD273}" type="slidenum">
              <a:rPr lang="en-US" smtClean="0"/>
              <a:t>‹#›</a:t>
            </a:fld>
            <a:endParaRPr lang="en-US"/>
          </a:p>
        </p:txBody>
      </p:sp>
    </p:spTree>
    <p:extLst>
      <p:ext uri="{BB962C8B-B14F-4D97-AF65-F5344CB8AC3E}">
        <p14:creationId xmlns:p14="http://schemas.microsoft.com/office/powerpoint/2010/main" val="233672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8B0B528-72BA-4F18-9C43-E92BBC152D30}" type="datetimeFigureOut">
              <a:rPr lang="en-US"/>
              <a:pPr>
                <a:defRPr/>
              </a:pPr>
              <a:t>11/19/2022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D6240B-F1AA-486C-A973-5E77FE8391C4}" type="slidenum">
              <a:rPr lang="en-US" altLang="en-US"/>
              <a:pPr/>
              <a:t>‹#›</a:t>
            </a:fld>
            <a:endParaRPr lang="en-US" altLang="en-US"/>
          </a:p>
        </p:txBody>
      </p:sp>
    </p:spTree>
    <p:extLst>
      <p:ext uri="{BB962C8B-B14F-4D97-AF65-F5344CB8AC3E}">
        <p14:creationId xmlns:p14="http://schemas.microsoft.com/office/powerpoint/2010/main" val="312757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6A0B1B-C689-432E-8809-FC8B441A68D5}" type="datetimeFigureOut">
              <a:rPr lang="en-US"/>
              <a:pPr>
                <a:defRPr/>
              </a:pPr>
              <a:t>11/19/2022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8AD921-2FDF-4BEC-9CB0-20C49BCE232E}" type="slidenum">
              <a:rPr lang="en-US" altLang="en-US"/>
              <a:pPr/>
              <a:t>‹#›</a:t>
            </a:fld>
            <a:endParaRPr lang="en-US" altLang="en-US"/>
          </a:p>
        </p:txBody>
      </p:sp>
    </p:spTree>
    <p:extLst>
      <p:ext uri="{BB962C8B-B14F-4D97-AF65-F5344CB8AC3E}">
        <p14:creationId xmlns:p14="http://schemas.microsoft.com/office/powerpoint/2010/main" val="84714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B5DB5D-B239-4D66-AD7E-32818D5981D9}" type="datetimeFigureOut">
              <a:rPr lang="en-US"/>
              <a:pPr>
                <a:defRPr/>
              </a:pPr>
              <a:t>11/19/2022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BB57BC-7F36-42B8-A01C-5D0F9E8CC077}" type="slidenum">
              <a:rPr lang="en-US" altLang="en-US"/>
              <a:pPr/>
              <a:t>‹#›</a:t>
            </a:fld>
            <a:endParaRPr lang="en-US" altLang="en-US"/>
          </a:p>
        </p:txBody>
      </p:sp>
    </p:spTree>
    <p:extLst>
      <p:ext uri="{BB962C8B-B14F-4D97-AF65-F5344CB8AC3E}">
        <p14:creationId xmlns:p14="http://schemas.microsoft.com/office/powerpoint/2010/main" val="326892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E9406A-A593-4E4E-8585-9D5965CF8E4B}"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1153637-12A6-4E88-8308-6109131FFFB5}" type="slidenum">
              <a:rPr lang="en-US" altLang="en-US"/>
              <a:pPr/>
              <a:t>‹#›</a:t>
            </a:fld>
            <a:endParaRPr lang="en-US" altLang="en-US"/>
          </a:p>
        </p:txBody>
      </p:sp>
    </p:spTree>
    <p:extLst>
      <p:ext uri="{BB962C8B-B14F-4D97-AF65-F5344CB8AC3E}">
        <p14:creationId xmlns:p14="http://schemas.microsoft.com/office/powerpoint/2010/main" val="1484503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30AB5D-DD8E-4859-B6FA-D6BFEDCCD3A8}"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F660F6-990A-4C61-960C-5F9F474BBB37}" type="slidenum">
              <a:rPr lang="en-US" altLang="en-US"/>
              <a:pPr/>
              <a:t>‹#›</a:t>
            </a:fld>
            <a:endParaRPr lang="en-US" altLang="en-US"/>
          </a:p>
        </p:txBody>
      </p:sp>
    </p:spTree>
    <p:extLst>
      <p:ext uri="{BB962C8B-B14F-4D97-AF65-F5344CB8AC3E}">
        <p14:creationId xmlns:p14="http://schemas.microsoft.com/office/powerpoint/2010/main" val="389579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0AA4671-5189-4533-8CD4-E3D45C8B5F97}"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C553D4-B5BE-459F-AAC7-3D5C6BD9237A}" type="slidenum">
              <a:rPr lang="en-US" altLang="en-US"/>
              <a:pPr/>
              <a:t>‹#›</a:t>
            </a:fld>
            <a:endParaRPr lang="en-US" altLang="en-US"/>
          </a:p>
        </p:txBody>
      </p:sp>
    </p:spTree>
    <p:extLst>
      <p:ext uri="{BB962C8B-B14F-4D97-AF65-F5344CB8AC3E}">
        <p14:creationId xmlns:p14="http://schemas.microsoft.com/office/powerpoint/2010/main" val="2702453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7F4DC8-A6B7-4C7A-930C-02F0E0D53817}" type="datetimeFigureOut">
              <a:rPr lang="en-US">
                <a:solidFill>
                  <a:prstClr val="black">
                    <a:tint val="75000"/>
                  </a:prstClr>
                </a:solidFill>
              </a:rPr>
              <a:pPr>
                <a:defRPr/>
              </a:pPr>
              <a:t>11/19/2022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B8B0A6B-35F6-4F89-8C90-A6A9383BB039}" type="slidenum">
              <a:rPr lang="en-US" altLang="en-US"/>
              <a:pPr/>
              <a:t>‹#›</a:t>
            </a:fld>
            <a:endParaRPr lang="en-US" altLang="en-US"/>
          </a:p>
        </p:txBody>
      </p:sp>
    </p:spTree>
    <p:extLst>
      <p:ext uri="{BB962C8B-B14F-4D97-AF65-F5344CB8AC3E}">
        <p14:creationId xmlns:p14="http://schemas.microsoft.com/office/powerpoint/2010/main" val="17474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E397C2-924F-4F62-9743-52460A84CAC8}" type="datetimeFigureOut">
              <a:rPr lang="en-US">
                <a:solidFill>
                  <a:prstClr val="black">
                    <a:tint val="75000"/>
                  </a:prstClr>
                </a:solidFill>
              </a:rPr>
              <a:pPr>
                <a:defRPr/>
              </a:pPr>
              <a:t>11/19/2022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15AF7CD-D020-4ECA-84E7-0130E9472C11}" type="slidenum">
              <a:rPr lang="en-US" altLang="en-US"/>
              <a:pPr/>
              <a:t>‹#›</a:t>
            </a:fld>
            <a:endParaRPr lang="en-US" altLang="en-US"/>
          </a:p>
        </p:txBody>
      </p:sp>
    </p:spTree>
    <p:extLst>
      <p:ext uri="{BB962C8B-B14F-4D97-AF65-F5344CB8AC3E}">
        <p14:creationId xmlns:p14="http://schemas.microsoft.com/office/powerpoint/2010/main" val="366753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A986A74-D222-449A-BB2F-484019F2D32D}" type="datetimeFigureOut">
              <a:rPr lang="en-US">
                <a:solidFill>
                  <a:prstClr val="black">
                    <a:tint val="75000"/>
                  </a:prstClr>
                </a:solidFill>
              </a:rPr>
              <a:pPr>
                <a:defRPr/>
              </a:pPr>
              <a:t>11/19/2022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B63D1B8-A10B-404B-9244-EF652682E2E9}" type="slidenum">
              <a:rPr lang="en-US" altLang="en-US"/>
              <a:pPr/>
              <a:t>‹#›</a:t>
            </a:fld>
            <a:endParaRPr lang="en-US" altLang="en-US"/>
          </a:p>
        </p:txBody>
      </p:sp>
    </p:spTree>
    <p:extLst>
      <p:ext uri="{BB962C8B-B14F-4D97-AF65-F5344CB8AC3E}">
        <p14:creationId xmlns:p14="http://schemas.microsoft.com/office/powerpoint/2010/main" val="3540712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3F9DA7-E673-4D33-BFD7-280642E47F3F}" type="datetimeFigureOut">
              <a:rPr lang="en-US">
                <a:solidFill>
                  <a:prstClr val="black">
                    <a:tint val="75000"/>
                  </a:prstClr>
                </a:solidFill>
              </a:rPr>
              <a:pPr>
                <a:defRPr/>
              </a:pPr>
              <a:t>11/19/2022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F5CAC8B-CC94-463D-BB4F-9D014482792D}" type="slidenum">
              <a:rPr lang="en-US" altLang="en-US"/>
              <a:pPr/>
              <a:t>‹#›</a:t>
            </a:fld>
            <a:endParaRPr lang="en-US" altLang="en-US"/>
          </a:p>
        </p:txBody>
      </p:sp>
    </p:spTree>
    <p:extLst>
      <p:ext uri="{BB962C8B-B14F-4D97-AF65-F5344CB8AC3E}">
        <p14:creationId xmlns:p14="http://schemas.microsoft.com/office/powerpoint/2010/main" val="314839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E897DD-8DAB-4308-96B0-D129D5CA28D5}" type="datetimeFigureOut">
              <a:rPr lang="en-US">
                <a:solidFill>
                  <a:prstClr val="black">
                    <a:tint val="75000"/>
                  </a:prstClr>
                </a:solidFill>
              </a:rPr>
              <a:pPr>
                <a:defRPr/>
              </a:pPr>
              <a:t>11/19/2022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8EFCEAB-C7AF-4611-A7EC-5BE70072F158}" type="slidenum">
              <a:rPr lang="en-US" altLang="en-US"/>
              <a:pPr/>
              <a:t>‹#›</a:t>
            </a:fld>
            <a:endParaRPr lang="en-US" altLang="en-US"/>
          </a:p>
        </p:txBody>
      </p:sp>
    </p:spTree>
    <p:extLst>
      <p:ext uri="{BB962C8B-B14F-4D97-AF65-F5344CB8AC3E}">
        <p14:creationId xmlns:p14="http://schemas.microsoft.com/office/powerpoint/2010/main" val="268921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2F337B-EC83-4CC8-9351-F61B366860F8}" type="datetimeFigureOut">
              <a:rPr lang="en-US"/>
              <a:pPr>
                <a:defRPr/>
              </a:pPr>
              <a:t>11/19/2022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E7C45F-7517-47C2-9608-90BE9CA1BC17}" type="slidenum">
              <a:rPr lang="en-US" altLang="en-US"/>
              <a:pPr/>
              <a:t>‹#›</a:t>
            </a:fld>
            <a:endParaRPr lang="en-US" altLang="en-US"/>
          </a:p>
        </p:txBody>
      </p:sp>
    </p:spTree>
    <p:extLst>
      <p:ext uri="{BB962C8B-B14F-4D97-AF65-F5344CB8AC3E}">
        <p14:creationId xmlns:p14="http://schemas.microsoft.com/office/powerpoint/2010/main" val="150622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4C8BD2-5B76-4132-A206-FEF959F2E996}" type="datetimeFigureOut">
              <a:rPr lang="en-US">
                <a:solidFill>
                  <a:prstClr val="black">
                    <a:tint val="75000"/>
                  </a:prstClr>
                </a:solidFill>
              </a:rPr>
              <a:pPr>
                <a:defRPr/>
              </a:pPr>
              <a:t>11/19/2022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E12781F-F0A4-4220-84F0-CEF3EC7BB3F4}" type="slidenum">
              <a:rPr lang="en-US" altLang="en-US"/>
              <a:pPr/>
              <a:t>‹#›</a:t>
            </a:fld>
            <a:endParaRPr lang="en-US" altLang="en-US"/>
          </a:p>
        </p:txBody>
      </p:sp>
    </p:spTree>
    <p:extLst>
      <p:ext uri="{BB962C8B-B14F-4D97-AF65-F5344CB8AC3E}">
        <p14:creationId xmlns:p14="http://schemas.microsoft.com/office/powerpoint/2010/main" val="203940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3E0FD0-08AF-4493-BD1F-DE5B891BEC60}"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E0CD5D-DE0E-47BE-8CE0-D0B08733134B}" type="slidenum">
              <a:rPr lang="en-US" altLang="en-US"/>
              <a:pPr/>
              <a:t>‹#›</a:t>
            </a:fld>
            <a:endParaRPr lang="en-US" altLang="en-US"/>
          </a:p>
        </p:txBody>
      </p:sp>
    </p:spTree>
    <p:extLst>
      <p:ext uri="{BB962C8B-B14F-4D97-AF65-F5344CB8AC3E}">
        <p14:creationId xmlns:p14="http://schemas.microsoft.com/office/powerpoint/2010/main" val="298760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13861-AD14-42CC-87C0-3E25A15C7746}"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B480B57-994C-4547-B348-42331F22179D}" type="slidenum">
              <a:rPr lang="en-US" altLang="en-US"/>
              <a:pPr/>
              <a:t>‹#›</a:t>
            </a:fld>
            <a:endParaRPr lang="en-US" altLang="en-US"/>
          </a:p>
        </p:txBody>
      </p:sp>
    </p:spTree>
    <p:extLst>
      <p:ext uri="{BB962C8B-B14F-4D97-AF65-F5344CB8AC3E}">
        <p14:creationId xmlns:p14="http://schemas.microsoft.com/office/powerpoint/2010/main" val="168740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1D732A-8803-4F86-9D48-404DF9670946}"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D2CAC03-06F1-4E41-8523-D271F5E0ED1D}" type="slidenum">
              <a:rPr lang="en-US" altLang="en-US"/>
              <a:pPr/>
              <a:t>‹#›</a:t>
            </a:fld>
            <a:endParaRPr lang="en-US" altLang="en-US"/>
          </a:p>
        </p:txBody>
      </p:sp>
    </p:spTree>
    <p:extLst>
      <p:ext uri="{BB962C8B-B14F-4D97-AF65-F5344CB8AC3E}">
        <p14:creationId xmlns:p14="http://schemas.microsoft.com/office/powerpoint/2010/main" val="364561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386993-D269-472F-BC78-88327E12AA3F}"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E8F36D1-10B2-4958-ACC3-E83DD671B7EE}" type="slidenum">
              <a:rPr lang="en-US" altLang="en-US"/>
              <a:pPr/>
              <a:t>‹#›</a:t>
            </a:fld>
            <a:endParaRPr lang="en-US" altLang="en-US"/>
          </a:p>
        </p:txBody>
      </p:sp>
    </p:spTree>
    <p:extLst>
      <p:ext uri="{BB962C8B-B14F-4D97-AF65-F5344CB8AC3E}">
        <p14:creationId xmlns:p14="http://schemas.microsoft.com/office/powerpoint/2010/main" val="4231055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7A6BDE-C040-48EF-AD8B-AA74FFAC69FA}"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50A681E-153F-4B50-84E4-1A0592BCEA24}" type="slidenum">
              <a:rPr lang="en-US" altLang="en-US"/>
              <a:pPr/>
              <a:t>‹#›</a:t>
            </a:fld>
            <a:endParaRPr lang="en-US" altLang="en-US"/>
          </a:p>
        </p:txBody>
      </p:sp>
    </p:spTree>
    <p:extLst>
      <p:ext uri="{BB962C8B-B14F-4D97-AF65-F5344CB8AC3E}">
        <p14:creationId xmlns:p14="http://schemas.microsoft.com/office/powerpoint/2010/main" val="312435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B13FF8E-10DD-4296-98D8-08B2C98F6098}" type="datetimeFigureOut">
              <a:rPr lang="en-US">
                <a:solidFill>
                  <a:prstClr val="black">
                    <a:tint val="75000"/>
                  </a:prstClr>
                </a:solidFill>
              </a:rPr>
              <a:pPr>
                <a:defRPr/>
              </a:pPr>
              <a:t>11/19/2022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B4DF3E-D7B3-4825-BB19-12D2B42E56DE}" type="slidenum">
              <a:rPr lang="en-US" altLang="en-US"/>
              <a:pPr/>
              <a:t>‹#›</a:t>
            </a:fld>
            <a:endParaRPr lang="en-US" altLang="en-US"/>
          </a:p>
        </p:txBody>
      </p:sp>
    </p:spTree>
    <p:extLst>
      <p:ext uri="{BB962C8B-B14F-4D97-AF65-F5344CB8AC3E}">
        <p14:creationId xmlns:p14="http://schemas.microsoft.com/office/powerpoint/2010/main" val="193274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518978-6CA9-4162-BC75-6C9927A187A6}" type="datetimeFigureOut">
              <a:rPr lang="en-US">
                <a:solidFill>
                  <a:prstClr val="black">
                    <a:tint val="75000"/>
                  </a:prstClr>
                </a:solidFill>
              </a:rPr>
              <a:pPr>
                <a:defRPr/>
              </a:pPr>
              <a:t>11/19/2022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945320B-600D-47FC-9749-C86B17089AFD}" type="slidenum">
              <a:rPr lang="en-US" altLang="en-US"/>
              <a:pPr/>
              <a:t>‹#›</a:t>
            </a:fld>
            <a:endParaRPr lang="en-US" altLang="en-US"/>
          </a:p>
        </p:txBody>
      </p:sp>
    </p:spTree>
    <p:extLst>
      <p:ext uri="{BB962C8B-B14F-4D97-AF65-F5344CB8AC3E}">
        <p14:creationId xmlns:p14="http://schemas.microsoft.com/office/powerpoint/2010/main" val="411292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B8AF4E-4D25-43BC-86AB-05E6A726EA76}" type="datetimeFigureOut">
              <a:rPr lang="en-US">
                <a:solidFill>
                  <a:prstClr val="black">
                    <a:tint val="75000"/>
                  </a:prstClr>
                </a:solidFill>
              </a:rPr>
              <a:pPr>
                <a:defRPr/>
              </a:pPr>
              <a:t>11/19/2022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182AF34-F836-435F-AB72-1CECDA87E366}" type="slidenum">
              <a:rPr lang="en-US" altLang="en-US"/>
              <a:pPr/>
              <a:t>‹#›</a:t>
            </a:fld>
            <a:endParaRPr lang="en-US" altLang="en-US"/>
          </a:p>
        </p:txBody>
      </p:sp>
    </p:spTree>
    <p:extLst>
      <p:ext uri="{BB962C8B-B14F-4D97-AF65-F5344CB8AC3E}">
        <p14:creationId xmlns:p14="http://schemas.microsoft.com/office/powerpoint/2010/main" val="1795582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8F8CBC-E747-4900-B73B-C8035281C323}" type="datetimeFigureOut">
              <a:rPr lang="en-US">
                <a:solidFill>
                  <a:prstClr val="black">
                    <a:tint val="75000"/>
                  </a:prstClr>
                </a:solidFill>
              </a:rPr>
              <a:pPr>
                <a:defRPr/>
              </a:pPr>
              <a:t>11/19/2022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33205CD-B75A-405A-B740-E2ECF56E230E}" type="slidenum">
              <a:rPr lang="en-US" altLang="en-US"/>
              <a:pPr/>
              <a:t>‹#›</a:t>
            </a:fld>
            <a:endParaRPr lang="en-US" altLang="en-US"/>
          </a:p>
        </p:txBody>
      </p:sp>
    </p:spTree>
    <p:extLst>
      <p:ext uri="{BB962C8B-B14F-4D97-AF65-F5344CB8AC3E}">
        <p14:creationId xmlns:p14="http://schemas.microsoft.com/office/powerpoint/2010/main" val="172612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161CAA-5242-4C18-A9D4-923C39CBC611}" type="datetimeFigureOut">
              <a:rPr lang="en-US"/>
              <a:pPr>
                <a:defRPr/>
              </a:pPr>
              <a:t>11/19/2022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EFD775-4065-47B2-AC35-AB2F89255247}" type="slidenum">
              <a:rPr lang="en-US" altLang="en-US"/>
              <a:pPr/>
              <a:t>‹#›</a:t>
            </a:fld>
            <a:endParaRPr lang="en-US" altLang="en-US"/>
          </a:p>
        </p:txBody>
      </p:sp>
    </p:spTree>
    <p:extLst>
      <p:ext uri="{BB962C8B-B14F-4D97-AF65-F5344CB8AC3E}">
        <p14:creationId xmlns:p14="http://schemas.microsoft.com/office/powerpoint/2010/main" val="1982415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373823-F52E-4352-97AC-BF9538073A8D}" type="datetimeFigureOut">
              <a:rPr lang="en-US">
                <a:solidFill>
                  <a:prstClr val="black">
                    <a:tint val="75000"/>
                  </a:prstClr>
                </a:solidFill>
              </a:rPr>
              <a:pPr>
                <a:defRPr/>
              </a:pPr>
              <a:t>11/19/2022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86C7CA-A0BE-46B1-AD79-AD900C2B928B}" type="slidenum">
              <a:rPr lang="en-US" altLang="en-US"/>
              <a:pPr/>
              <a:t>‹#›</a:t>
            </a:fld>
            <a:endParaRPr lang="en-US" altLang="en-US"/>
          </a:p>
        </p:txBody>
      </p:sp>
    </p:spTree>
    <p:extLst>
      <p:ext uri="{BB962C8B-B14F-4D97-AF65-F5344CB8AC3E}">
        <p14:creationId xmlns:p14="http://schemas.microsoft.com/office/powerpoint/2010/main" val="38936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ABEAD7-F459-4E1E-9085-5B382113014A}" type="datetimeFigureOut">
              <a:rPr lang="en-US">
                <a:solidFill>
                  <a:prstClr val="black">
                    <a:tint val="75000"/>
                  </a:prstClr>
                </a:solidFill>
              </a:rPr>
              <a:pPr>
                <a:defRPr/>
              </a:pPr>
              <a:t>11/19/2022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E88FB38-F90C-4368-A211-04F3B01C09B4}" type="slidenum">
              <a:rPr lang="en-US" altLang="en-US"/>
              <a:pPr/>
              <a:t>‹#›</a:t>
            </a:fld>
            <a:endParaRPr lang="en-US" altLang="en-US"/>
          </a:p>
        </p:txBody>
      </p:sp>
    </p:spTree>
    <p:extLst>
      <p:ext uri="{BB962C8B-B14F-4D97-AF65-F5344CB8AC3E}">
        <p14:creationId xmlns:p14="http://schemas.microsoft.com/office/powerpoint/2010/main" val="1204240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DF0040-6AD0-4FF8-9881-1952BED992CA}"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A1EB5D-4FD4-44BA-89C8-897F6FC6DA66}" type="slidenum">
              <a:rPr lang="en-US" altLang="en-US"/>
              <a:pPr/>
              <a:t>‹#›</a:t>
            </a:fld>
            <a:endParaRPr lang="en-US" altLang="en-US"/>
          </a:p>
        </p:txBody>
      </p:sp>
    </p:spTree>
    <p:extLst>
      <p:ext uri="{BB962C8B-B14F-4D97-AF65-F5344CB8AC3E}">
        <p14:creationId xmlns:p14="http://schemas.microsoft.com/office/powerpoint/2010/main" val="169292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B4732F-2BC1-46F0-B9B5-6AFA554D2467}"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107D243-94B5-4121-B65B-963A4C81831E}" type="slidenum">
              <a:rPr lang="en-US" altLang="en-US"/>
              <a:pPr/>
              <a:t>‹#›</a:t>
            </a:fld>
            <a:endParaRPr lang="en-US" altLang="en-US"/>
          </a:p>
        </p:txBody>
      </p:sp>
    </p:spTree>
    <p:extLst>
      <p:ext uri="{BB962C8B-B14F-4D97-AF65-F5344CB8AC3E}">
        <p14:creationId xmlns:p14="http://schemas.microsoft.com/office/powerpoint/2010/main" val="3428636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85702-40D4-49FE-B1E6-01605CF9A0E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4631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B48E74-AC01-43BC-B596-6383FEF1A6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423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F66419-A1ED-4D74-B220-D03D439C19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3376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7167CF-AED1-4076-B9E6-F7BB8696A4B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7083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C24A7F-F308-4D05-8827-D1C0C695B54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26216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109839-A593-4883-86EF-D1F3A0D4BF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260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91D10D0-2B11-48A1-A027-9E3A0F376484}" type="datetimeFigureOut">
              <a:rPr lang="en-US"/>
              <a:pPr>
                <a:defRPr/>
              </a:pPr>
              <a:t>11/19/2022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D5E3AB-99D5-41F1-9330-28C9BEB4F3F5}" type="slidenum">
              <a:rPr lang="en-US" altLang="en-US"/>
              <a:pPr/>
              <a:t>‹#›</a:t>
            </a:fld>
            <a:endParaRPr lang="en-US" altLang="en-US"/>
          </a:p>
        </p:txBody>
      </p:sp>
    </p:spTree>
    <p:extLst>
      <p:ext uri="{BB962C8B-B14F-4D97-AF65-F5344CB8AC3E}">
        <p14:creationId xmlns:p14="http://schemas.microsoft.com/office/powerpoint/2010/main" val="1246187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422DE8-B895-4F92-BA73-5D92FBB683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0027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058797-D843-4019-89FD-BA2486D966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6708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9803A2-D39D-402E-9847-17246D855E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8572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E9B82-396B-4211-B1BA-1BC73551CA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3613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F7CFA-B4E2-4927-83FA-0630D4293E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0062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E4C5BF-D3C3-4575-B1F9-8FE53DB2131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0030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3CA64-7A0C-42F0-B827-E0449310E8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2744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7F24B-6D80-4BC5-873C-7E5FACE09F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0182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3104B-0CAC-4760-A0E2-7B588689DA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584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59267B-89C1-42F1-BAA8-1FE4C0CE4F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513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6AA35EE-3C2D-4EA3-9D84-F7ED3C1AC8B6}" type="datetimeFigureOut">
              <a:rPr lang="en-US"/>
              <a:pPr>
                <a:defRPr/>
              </a:pPr>
              <a:t>11/19/2022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A45CC2-697F-4E9C-861C-95DA50DBA703}" type="slidenum">
              <a:rPr lang="en-US" altLang="en-US"/>
              <a:pPr/>
              <a:t>‹#›</a:t>
            </a:fld>
            <a:endParaRPr lang="en-US" altLang="en-US"/>
          </a:p>
        </p:txBody>
      </p:sp>
    </p:spTree>
    <p:extLst>
      <p:ext uri="{BB962C8B-B14F-4D97-AF65-F5344CB8AC3E}">
        <p14:creationId xmlns:p14="http://schemas.microsoft.com/office/powerpoint/2010/main" val="2312096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1AA21-99D1-4681-B013-40D3D65492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1973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9743D1-7513-4AE4-870B-468AB54762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9028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D68CD4-9ADB-4E2D-96F7-D63F3416520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3262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7CEF79-C757-4D3C-9E43-BEF47BA10C5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8505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E9AB3C-CD7B-4EBA-84E5-F57BCDDD32F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2684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E3B1-109A-4A99-A717-DAA2FA71F0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3962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47D582-FE50-4575-961F-68DABA5F4E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3407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5C30A8C-8C2B-4D7E-B6BE-72B24C93B8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819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CE9CF4-336A-45F7-BDB2-2763B375C0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2288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2E50AFB-89B2-4DE4-9954-D92999648D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924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C23770-1E4B-4C06-985F-3FBC42B8634F}" type="datetimeFigureOut">
              <a:rPr lang="en-US"/>
              <a:pPr>
                <a:defRPr/>
              </a:pPr>
              <a:t>11/19/2022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64229BB-E76C-4C5E-B62E-D573E66E728C}" type="slidenum">
              <a:rPr lang="en-US" altLang="en-US"/>
              <a:pPr/>
              <a:t>‹#›</a:t>
            </a:fld>
            <a:endParaRPr lang="en-US" altLang="en-US"/>
          </a:p>
        </p:txBody>
      </p:sp>
    </p:spTree>
    <p:extLst>
      <p:ext uri="{BB962C8B-B14F-4D97-AF65-F5344CB8AC3E}">
        <p14:creationId xmlns:p14="http://schemas.microsoft.com/office/powerpoint/2010/main" val="3412709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8CE316-9403-42F3-8D0F-B39891F673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1154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FA4C5B6-1E57-4582-95B7-69C76231FE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767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53BEBFC-ED8D-4DB2-8068-5A927F8583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7841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1339D4-09DB-4F8A-925B-AA3E4A7B3A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3327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5498AB-25C2-4C4C-B4B6-7BFB25214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3013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B7C0D3-3729-46F6-BE2A-1C4C4F4681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5341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B2FA99-D756-49DF-9D53-D3AD00152D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883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110208-60AC-457F-9A44-589B23CB8478}" type="datetimeFigureOut">
              <a:rPr lang="en-US"/>
              <a:pPr>
                <a:defRPr/>
              </a:pPr>
              <a:t>11/19/2022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381CD19-D8F5-43B2-A841-1090C7091A90}" type="slidenum">
              <a:rPr lang="en-US" altLang="en-US"/>
              <a:pPr/>
              <a:t>‹#›</a:t>
            </a:fld>
            <a:endParaRPr lang="en-US" altLang="en-US"/>
          </a:p>
        </p:txBody>
      </p:sp>
    </p:spTree>
    <p:extLst>
      <p:ext uri="{BB962C8B-B14F-4D97-AF65-F5344CB8AC3E}">
        <p14:creationId xmlns:p14="http://schemas.microsoft.com/office/powerpoint/2010/main" val="183201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E7B399-75F9-4BCF-8B2B-933BCA3B1A0B}" type="datetimeFigureOut">
              <a:rPr lang="en-US"/>
              <a:pPr>
                <a:defRPr/>
              </a:pPr>
              <a:t>11/19/2022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294FF4-EA3A-43A7-B34E-D22CCFE49916}" type="slidenum">
              <a:rPr lang="en-US" altLang="en-US"/>
              <a:pPr/>
              <a:t>‹#›</a:t>
            </a:fld>
            <a:endParaRPr lang="en-US" altLang="en-US"/>
          </a:p>
        </p:txBody>
      </p:sp>
    </p:spTree>
    <p:extLst>
      <p:ext uri="{BB962C8B-B14F-4D97-AF65-F5344CB8AC3E}">
        <p14:creationId xmlns:p14="http://schemas.microsoft.com/office/powerpoint/2010/main" val="335115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6D48FE-456E-4FC8-99DE-27CED57A928D}" type="datetimeFigureOut">
              <a:rPr lang="en-US"/>
              <a:pPr>
                <a:defRPr/>
              </a:pPr>
              <a:t>11/19/2022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C0AE28-E6D3-44E3-83DD-DF65646E96A9}" type="slidenum">
              <a:rPr lang="en-US" altLang="en-US"/>
              <a:pPr/>
              <a:t>‹#›</a:t>
            </a:fld>
            <a:endParaRPr lang="en-US" altLang="en-US"/>
          </a:p>
        </p:txBody>
      </p:sp>
    </p:spTree>
    <p:extLst>
      <p:ext uri="{BB962C8B-B14F-4D97-AF65-F5344CB8AC3E}">
        <p14:creationId xmlns:p14="http://schemas.microsoft.com/office/powerpoint/2010/main" val="227277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02BE38-6116-4212-94F9-A7E308870DE6}" type="datetimeFigureOut">
              <a:rPr lang="en-US"/>
              <a:pPr>
                <a:defRPr/>
              </a:pPr>
              <a:t>11/19/2022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D9D0F5F-699A-4984-A549-414A3CC627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D218E7-E0FD-4E9E-B772-BF2180977238}"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68D5E32-2B4A-4AA4-9AFA-F842975ABB95}" type="slidenum">
              <a:rPr lang="en-US" altLang="en-US" smtClean="0"/>
              <a:pPr/>
              <a:t>‹#›</a:t>
            </a:fld>
            <a:endParaRPr lang="en-US" altLang="en-US"/>
          </a:p>
        </p:txBody>
      </p:sp>
    </p:spTree>
    <p:extLst>
      <p:ext uri="{BB962C8B-B14F-4D97-AF65-F5344CB8AC3E}">
        <p14:creationId xmlns:p14="http://schemas.microsoft.com/office/powerpoint/2010/main" val="2817744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E54B2A-DE8A-4ADB-9127-74394CE03E80}" type="datetimeFigureOut">
              <a:rPr lang="en-US">
                <a:solidFill>
                  <a:prstClr val="black">
                    <a:tint val="75000"/>
                  </a:prstClr>
                </a:solidFill>
              </a:rPr>
              <a:pPr>
                <a:def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591D14B-B760-496B-9883-0405B06EE5B9}" type="slidenum">
              <a:rPr lang="en-US" altLang="en-US" smtClean="0"/>
              <a:pPr/>
              <a:t>‹#›</a:t>
            </a:fld>
            <a:endParaRPr lang="en-US" altLang="en-US"/>
          </a:p>
        </p:txBody>
      </p:sp>
    </p:spTree>
    <p:extLst>
      <p:ext uri="{BB962C8B-B14F-4D97-AF65-F5344CB8AC3E}">
        <p14:creationId xmlns:p14="http://schemas.microsoft.com/office/powerpoint/2010/main" val="952417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E22EB45-AC4C-413D-828A-CFDA7EA23B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9874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36C17C9-46BB-4C25-B354-E024695358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8421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621890-2FE9-46A5-AE30-3C20D5C159A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7857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914400"/>
          </a:xfrm>
        </p:spPr>
        <p:txBody>
          <a:bodyPr/>
          <a:lstStyle/>
          <a:p>
            <a:pPr algn="l" eaLnBrk="1" hangingPunct="1"/>
            <a:r>
              <a:rPr lang="en-US" altLang="en-US" sz="3600" dirty="0">
                <a:latin typeface="Times New Roman" panose="02020603050405020304" pitchFamily="18" charset="0"/>
                <a:cs typeface="Times New Roman" panose="02020603050405020304" pitchFamily="18" charset="0"/>
              </a:rPr>
              <a:t>Intro to the first of 5 chemical reactions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a:t> </a:t>
            </a:r>
          </a:p>
        </p:txBody>
      </p:sp>
      <p:sp>
        <p:nvSpPr>
          <p:cNvPr id="2052" name="TextBox 3"/>
          <p:cNvSpPr txBox="1">
            <a:spLocks noChangeArrowheads="1"/>
          </p:cNvSpPr>
          <p:nvPr/>
        </p:nvSpPr>
        <p:spPr bwMode="auto">
          <a:xfrm>
            <a:off x="0" y="1562487"/>
            <a:ext cx="9144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AutoNum type="arabicPeriod"/>
            </a:pPr>
            <a:r>
              <a:rPr lang="en-US" altLang="en-US" sz="2400" dirty="0">
                <a:latin typeface="Times New Roman" panose="02020603050405020304" pitchFamily="18" charset="0"/>
                <a:cs typeface="Times New Roman" panose="02020603050405020304" pitchFamily="18" charset="0"/>
              </a:rPr>
              <a:t>In a chemical reaction, sometimes bonds are broken and sometimes new bonds form, and sometimes both happen.  </a:t>
            </a:r>
            <a:r>
              <a:rPr lang="en-US" altLang="en-US" sz="2400" dirty="0">
                <a:solidFill>
                  <a:srgbClr val="FF0000"/>
                </a:solidFill>
                <a:latin typeface="Times New Roman" panose="02020603050405020304" pitchFamily="18" charset="0"/>
                <a:cs typeface="Times New Roman" panose="02020603050405020304" pitchFamily="18" charset="0"/>
              </a:rPr>
              <a:t>Every time a reaction occurs new substances form.</a:t>
            </a:r>
            <a:r>
              <a:rPr lang="en-US" altLang="en-US" sz="2400" dirty="0">
                <a:latin typeface="Times New Roman" panose="02020603050405020304" pitchFamily="18" charset="0"/>
                <a:cs typeface="Times New Roman" panose="02020603050405020304" pitchFamily="18" charset="0"/>
              </a:rPr>
              <a:t>  These new substances have their own properties that are not like the properties of the reactants. </a:t>
            </a:r>
            <a:r>
              <a:rPr lang="en-US" altLang="en-US" sz="2400" dirty="0">
                <a:solidFill>
                  <a:srgbClr val="0000FF"/>
                </a:solidFill>
                <a:latin typeface="Times New Roman" panose="02020603050405020304" pitchFamily="18" charset="0"/>
                <a:cs typeface="Times New Roman" panose="02020603050405020304" pitchFamily="18" charset="0"/>
              </a:rPr>
              <a:t>There are 5 of kinds of reactions that we learn about.</a:t>
            </a:r>
          </a:p>
          <a:p>
            <a:pPr eaLnBrk="1" hangingPunct="1"/>
            <a:endParaRPr lang="en-US" altLang="en-US" dirty="0">
              <a:latin typeface="Times New Roman" panose="02020603050405020304" pitchFamily="18" charset="0"/>
              <a:cs typeface="Times New Roman" panose="02020603050405020304" pitchFamily="18" charset="0"/>
            </a:endParaRPr>
          </a:p>
          <a:p>
            <a:pPr algn="ctr" eaLnBrk="1" hangingPunct="1"/>
            <a:r>
              <a:rPr lang="en-US" altLang="en-US" sz="4800" dirty="0">
                <a:solidFill>
                  <a:srgbClr val="FF0000"/>
                </a:solidFill>
                <a:latin typeface="Times New Roman" panose="02020603050405020304" pitchFamily="18" charset="0"/>
                <a:cs typeface="Times New Roman" panose="02020603050405020304" pitchFamily="18" charset="0"/>
              </a:rPr>
              <a:t>The first kind of reaction is called the SYNTHESIS REACTION.  </a:t>
            </a:r>
          </a:p>
          <a:p>
            <a:pPr algn="ctr" eaLnBrk="1" hangingPunct="1"/>
            <a:r>
              <a:rPr lang="en-US" altLang="en-US" sz="3200" b="1" i="1" dirty="0">
                <a:solidFill>
                  <a:schemeClr val="tx1">
                    <a:lumMod val="95000"/>
                    <a:lumOff val="5000"/>
                  </a:schemeClr>
                </a:solidFill>
                <a:latin typeface="Times New Roman" panose="02020603050405020304" pitchFamily="18" charset="0"/>
                <a:cs typeface="Times New Roman" panose="02020603050405020304" pitchFamily="18" charset="0"/>
              </a:rPr>
              <a:t>It may be called a combination reaction</a:t>
            </a:r>
          </a:p>
          <a:p>
            <a:pPr eaLnBrk="1" hangingPunct="1"/>
            <a:endParaRPr lang="en-US" altLang="en-US"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AAE2-3F05-4629-A639-7232592E0D9C}"/>
              </a:ext>
            </a:extLst>
          </p:cNvPr>
          <p:cNvSpPr txBox="1"/>
          <p:nvPr/>
        </p:nvSpPr>
        <p:spPr>
          <a:xfrm>
            <a:off x="0" y="0"/>
            <a:ext cx="9144000" cy="393954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15.  Balanced…. </a:t>
            </a:r>
          </a:p>
          <a:p>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Hydrogen and oxygen gases make water…</a:t>
            </a:r>
          </a:p>
          <a:p>
            <a:pPr algn="ct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6600" dirty="0">
                <a:latin typeface="Times New Roman" panose="02020603050405020304" pitchFamily="18" charset="0"/>
                <a:cs typeface="Times New Roman" panose="02020603050405020304" pitchFamily="18" charset="0"/>
              </a:rPr>
              <a:t>2H</a:t>
            </a:r>
            <a:r>
              <a:rPr lang="en-US" sz="6600" baseline="-25000" dirty="0">
                <a:latin typeface="Times New Roman" panose="02020603050405020304" pitchFamily="18" charset="0"/>
                <a:cs typeface="Times New Roman" panose="02020603050405020304" pitchFamily="18" charset="0"/>
              </a:rPr>
              <a:t>2(G)</a:t>
            </a:r>
            <a:r>
              <a:rPr lang="en-US" sz="6600" dirty="0">
                <a:latin typeface="Times New Roman" panose="02020603050405020304" pitchFamily="18" charset="0"/>
                <a:cs typeface="Times New Roman" panose="02020603050405020304" pitchFamily="18" charset="0"/>
              </a:rPr>
              <a:t> + O</a:t>
            </a:r>
            <a:r>
              <a:rPr lang="en-US" sz="6600" baseline="-25000" dirty="0">
                <a:latin typeface="Times New Roman" panose="02020603050405020304" pitchFamily="18" charset="0"/>
                <a:cs typeface="Times New Roman" panose="02020603050405020304" pitchFamily="18" charset="0"/>
              </a:rPr>
              <a:t>2(G)</a:t>
            </a:r>
            <a:r>
              <a:rPr lang="en-US" sz="6600" dirty="0">
                <a:latin typeface="Times New Roman" panose="02020603050405020304" pitchFamily="18" charset="0"/>
                <a:cs typeface="Times New Roman" panose="02020603050405020304" pitchFamily="18" charset="0"/>
              </a:rPr>
              <a:t> → 2H</a:t>
            </a:r>
            <a:r>
              <a:rPr lang="en-US" sz="6600" baseline="-25000" dirty="0">
                <a:latin typeface="Times New Roman" panose="02020603050405020304" pitchFamily="18" charset="0"/>
                <a:cs typeface="Times New Roman" panose="02020603050405020304" pitchFamily="18" charset="0"/>
              </a:rPr>
              <a:t>2</a:t>
            </a:r>
            <a:r>
              <a:rPr lang="en-US" sz="6600" dirty="0">
                <a:latin typeface="Times New Roman" panose="02020603050405020304" pitchFamily="18" charset="0"/>
                <a:cs typeface="Times New Roman" panose="02020603050405020304" pitchFamily="18" charset="0"/>
              </a:rPr>
              <a:t>O</a:t>
            </a:r>
            <a:r>
              <a:rPr lang="en-US" sz="6600" baseline="-25000" dirty="0">
                <a:latin typeface="Times New Roman" panose="02020603050405020304" pitchFamily="18" charset="0"/>
                <a:cs typeface="Times New Roman" panose="02020603050405020304" pitchFamily="18" charset="0"/>
              </a:rPr>
              <a:t>(G)</a:t>
            </a:r>
            <a:br>
              <a:rPr lang="en-US" sz="6600" baseline="-25000" dirty="0">
                <a:latin typeface="Times New Roman" panose="02020603050405020304" pitchFamily="18" charset="0"/>
                <a:cs typeface="Times New Roman" panose="02020603050405020304" pitchFamily="18" charset="0"/>
              </a:rPr>
            </a:br>
            <a:endParaRPr lang="en-US" sz="66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0775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1E053-93B7-40A0-8225-F3C4A5C0979E}"/>
              </a:ext>
            </a:extLst>
          </p:cNvPr>
          <p:cNvSpPr txBox="1"/>
          <p:nvPr/>
        </p:nvSpPr>
        <p:spPr>
          <a:xfrm>
            <a:off x="0" y="197346"/>
            <a:ext cx="9067800" cy="2000548"/>
          </a:xfrm>
          <a:prstGeom prst="rect">
            <a:avLst/>
          </a:prstGeom>
          <a:noFill/>
        </p:spPr>
        <p:txBody>
          <a:bodyPr wrap="square" rtlCol="0">
            <a:spAutoFit/>
          </a:bodyPr>
          <a:lstStyle/>
          <a:p>
            <a:r>
              <a:rPr lang="en-US" altLang="en-US" sz="2800" dirty="0">
                <a:solidFill>
                  <a:srgbClr val="0000FF"/>
                </a:solidFill>
                <a:latin typeface="Times New Roman" panose="02020603050405020304" pitchFamily="18" charset="0"/>
                <a:cs typeface="Times New Roman" panose="02020603050405020304" pitchFamily="18" charset="0"/>
              </a:rPr>
              <a:t>Copper (II) nitrate + lithium chromate solutions combine…</a:t>
            </a:r>
          </a:p>
          <a:p>
            <a:endParaRPr lang="en-US" altLang="en-US" sz="3200" dirty="0">
              <a:solidFill>
                <a:srgbClr val="0000FF"/>
              </a:solidFill>
              <a:latin typeface="Times New Roman" panose="02020603050405020304" pitchFamily="18" charset="0"/>
              <a:cs typeface="Times New Roman" panose="02020603050405020304" pitchFamily="18" charset="0"/>
            </a:endParaRPr>
          </a:p>
          <a:p>
            <a:r>
              <a:rPr lang="en-US" altLang="en-US" sz="2400" dirty="0">
                <a:solidFill>
                  <a:schemeClr val="tx1">
                    <a:lumMod val="95000"/>
                    <a:lumOff val="5000"/>
                  </a:schemeClr>
                </a:solidFill>
                <a:latin typeface="Comic Sans MS" panose="030F0702030302020204" pitchFamily="66" charset="0"/>
              </a:rPr>
              <a:t>74.  First we must write the formulas </a:t>
            </a:r>
            <a:r>
              <a:rPr lang="en-US" altLang="en-US" sz="2400" b="1" dirty="0">
                <a:solidFill>
                  <a:schemeClr val="tx1">
                    <a:lumMod val="95000"/>
                    <a:lumOff val="5000"/>
                  </a:schemeClr>
                </a:solidFill>
                <a:latin typeface="Comic Sans MS" panose="030F0702030302020204" pitchFamily="66" charset="0"/>
              </a:rPr>
              <a:t>correctly</a:t>
            </a:r>
            <a:r>
              <a:rPr lang="en-US" altLang="en-US" sz="2400" dirty="0">
                <a:solidFill>
                  <a:schemeClr val="tx1">
                    <a:lumMod val="95000"/>
                    <a:lumOff val="5000"/>
                  </a:schemeClr>
                </a:solidFill>
                <a:latin typeface="Comic Sans MS" panose="030F0702030302020204" pitchFamily="66" charset="0"/>
              </a:rPr>
              <a:t> </a:t>
            </a:r>
            <a:r>
              <a:rPr lang="en-US" altLang="en-US" dirty="0">
                <a:solidFill>
                  <a:srgbClr val="0000FF"/>
                </a:solidFill>
                <a:latin typeface="Comic Sans MS" panose="030F0702030302020204" pitchFamily="66" charset="0"/>
              </a:rPr>
              <a:t>(watch charges)</a:t>
            </a:r>
            <a:endParaRPr lang="en-US" altLang="en-US" sz="2400" dirty="0">
              <a:solidFill>
                <a:srgbClr val="0000FF"/>
              </a:solidFill>
              <a:latin typeface="Comic Sans MS" panose="030F0702030302020204" pitchFamily="66" charset="0"/>
            </a:endParaRPr>
          </a:p>
          <a:p>
            <a:endParaRPr lang="en-US" altLang="en-US" sz="2400" dirty="0">
              <a:solidFill>
                <a:schemeClr val="tx1">
                  <a:lumMod val="95000"/>
                  <a:lumOff val="5000"/>
                </a:schemeClr>
              </a:solidFill>
              <a:latin typeface="Comic Sans MS" panose="030F0702030302020204" pitchFamily="66" charset="0"/>
              <a:cs typeface="Times New Roman" panose="02020603050405020304" pitchFamily="18" charset="0"/>
            </a:endParaRPr>
          </a:p>
          <a:p>
            <a:r>
              <a:rPr lang="en-US" sz="1200" dirty="0"/>
              <a:t>               </a:t>
            </a:r>
            <a:r>
              <a:rPr lang="en-US" sz="1600" dirty="0">
                <a:solidFill>
                  <a:srgbClr val="0000FF"/>
                </a:solidFill>
              </a:rPr>
              <a:t>Make sure you have lots of room, these are LLOOOONNNNNGGGGG equations!</a:t>
            </a:r>
            <a:endParaRPr lang="en-US" sz="1200" dirty="0">
              <a:solidFill>
                <a:srgbClr val="0000FF"/>
              </a:solidFill>
            </a:endParaRPr>
          </a:p>
        </p:txBody>
      </p:sp>
      <p:sp>
        <p:nvSpPr>
          <p:cNvPr id="3" name="Text Box 6">
            <a:extLst>
              <a:ext uri="{FF2B5EF4-FFF2-40B4-BE49-F238E27FC236}">
                <a16:creationId xmlns:a16="http://schemas.microsoft.com/office/drawing/2014/main" id="{569300AC-43B9-4113-8013-CD8577C48489}"/>
              </a:ext>
            </a:extLst>
          </p:cNvPr>
          <p:cNvSpPr txBox="1">
            <a:spLocks noChangeArrowheads="1"/>
          </p:cNvSpPr>
          <p:nvPr/>
        </p:nvSpPr>
        <p:spPr bwMode="auto">
          <a:xfrm>
            <a:off x="0" y="2662100"/>
            <a:ext cx="9144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Cu</a:t>
            </a:r>
            <a:r>
              <a:rPr lang="en-US" altLang="en-US" sz="2400" baseline="30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NO</a:t>
            </a:r>
            <a:r>
              <a:rPr lang="en-US" altLang="en-US" sz="2400" baseline="-25000" dirty="0">
                <a:solidFill>
                  <a:srgbClr val="000000"/>
                </a:solidFill>
                <a:latin typeface="Times New Roman" panose="02020603050405020304" pitchFamily="18" charset="0"/>
                <a:cs typeface="Times New Roman" panose="02020603050405020304" pitchFamily="18" charset="0"/>
              </a:rPr>
              <a:t>3</a:t>
            </a:r>
            <a:r>
              <a:rPr lang="en-US" altLang="en-US" sz="2400" baseline="30000" dirty="0">
                <a:solidFill>
                  <a:srgbClr val="000000"/>
                </a:solidFill>
                <a:latin typeface="Times New Roman" panose="02020603050405020304" pitchFamily="18" charset="0"/>
                <a:cs typeface="Times New Roman" panose="02020603050405020304" pitchFamily="18" charset="0"/>
              </a:rPr>
              <a:t>-1</a:t>
            </a:r>
            <a:r>
              <a:rPr lang="en-US" altLang="en-US" sz="2400" dirty="0">
                <a:solidFill>
                  <a:srgbClr val="000000"/>
                </a:solidFill>
                <a:latin typeface="Times New Roman" panose="02020603050405020304" pitchFamily="18" charset="0"/>
                <a:cs typeface="Times New Roman" panose="02020603050405020304" pitchFamily="18" charset="0"/>
              </a:rPr>
              <a:t>         Li</a:t>
            </a:r>
            <a:r>
              <a:rPr lang="en-US" altLang="en-US" sz="2400" baseline="30000" dirty="0">
                <a:solidFill>
                  <a:srgbClr val="000000"/>
                </a:solidFill>
                <a:latin typeface="Times New Roman" panose="02020603050405020304" pitchFamily="18" charset="0"/>
                <a:cs typeface="Times New Roman" panose="02020603050405020304" pitchFamily="18" charset="0"/>
              </a:rPr>
              <a:t>+1</a:t>
            </a:r>
            <a:r>
              <a:rPr lang="en-US" altLang="en-US" sz="2400" dirty="0">
                <a:solidFill>
                  <a:srgbClr val="000000"/>
                </a:solidFill>
                <a:latin typeface="Times New Roman" panose="02020603050405020304" pitchFamily="18" charset="0"/>
                <a:cs typeface="Times New Roman" panose="02020603050405020304" pitchFamily="18" charset="0"/>
              </a:rPr>
              <a:t>   CrO</a:t>
            </a:r>
            <a:r>
              <a:rPr lang="en-US" altLang="en-US" sz="2400" baseline="-25000" dirty="0">
                <a:solidFill>
                  <a:srgbClr val="000000"/>
                </a:solidFill>
                <a:latin typeface="Times New Roman" panose="02020603050405020304" pitchFamily="18" charset="0"/>
                <a:cs typeface="Times New Roman" panose="02020603050405020304" pitchFamily="18" charset="0"/>
              </a:rPr>
              <a:t>4</a:t>
            </a:r>
            <a:r>
              <a:rPr lang="en-US" altLang="en-US" sz="2400" baseline="30000" dirty="0">
                <a:solidFill>
                  <a:srgbClr val="000000"/>
                </a:solidFill>
                <a:latin typeface="Times New Roman" panose="02020603050405020304" pitchFamily="18" charset="0"/>
                <a:cs typeface="Times New Roman" panose="02020603050405020304" pitchFamily="18" charset="0"/>
              </a:rPr>
              <a:t>-2</a:t>
            </a: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_Cu(NO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_Li</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4(AQ)</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a:t>
            </a: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5400" dirty="0">
                <a:solidFill>
                  <a:srgbClr val="FF3300"/>
                </a:solidFill>
                <a:latin typeface="Times New Roman" panose="02020603050405020304" pitchFamily="18" charset="0"/>
                <a:cs typeface="Times New Roman" panose="02020603050405020304" pitchFamily="18" charset="0"/>
              </a:rPr>
              <a:t>Switched, fixed, balanced…</a:t>
            </a:r>
            <a:endParaRPr lang="en-US" altLang="en-US" sz="6000" u="sng"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0286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1E053-93B7-40A0-8225-F3C4A5C0979E}"/>
              </a:ext>
            </a:extLst>
          </p:cNvPr>
          <p:cNvSpPr txBox="1"/>
          <p:nvPr/>
        </p:nvSpPr>
        <p:spPr>
          <a:xfrm>
            <a:off x="0" y="197346"/>
            <a:ext cx="9067800" cy="1754326"/>
          </a:xfrm>
          <a:prstGeom prst="rect">
            <a:avLst/>
          </a:prstGeom>
          <a:noFill/>
        </p:spPr>
        <p:txBody>
          <a:bodyPr wrap="square" rtlCol="0">
            <a:spAutoFit/>
          </a:bodyPr>
          <a:lstStyle/>
          <a:p>
            <a:r>
              <a:rPr lang="en-US" altLang="en-US" sz="2800" dirty="0">
                <a:solidFill>
                  <a:srgbClr val="0000FF"/>
                </a:solidFill>
                <a:latin typeface="Times New Roman" panose="02020603050405020304" pitchFamily="18" charset="0"/>
                <a:cs typeface="Times New Roman" panose="02020603050405020304" pitchFamily="18" charset="0"/>
              </a:rPr>
              <a:t>Copper (II) nitrate + lithium chromate solutions combine…</a:t>
            </a:r>
          </a:p>
          <a:p>
            <a:endParaRPr lang="en-US" altLang="en-US" sz="3200" dirty="0">
              <a:solidFill>
                <a:srgbClr val="0000FF"/>
              </a:solidFill>
              <a:latin typeface="Times New Roman" panose="02020603050405020304" pitchFamily="18" charset="0"/>
              <a:cs typeface="Times New Roman" panose="02020603050405020304" pitchFamily="18" charset="0"/>
            </a:endParaRPr>
          </a:p>
          <a:p>
            <a:r>
              <a:rPr lang="en-US" altLang="en-US" sz="2400" dirty="0">
                <a:solidFill>
                  <a:schemeClr val="tx1">
                    <a:lumMod val="95000"/>
                    <a:lumOff val="5000"/>
                  </a:schemeClr>
                </a:solidFill>
                <a:latin typeface="Comic Sans MS" panose="030F0702030302020204" pitchFamily="66" charset="0"/>
              </a:rPr>
              <a:t>74.  Switched, cations get new anions.  Cations stay in front.</a:t>
            </a:r>
            <a:br>
              <a:rPr lang="en-US" altLang="en-US" sz="2400" dirty="0">
                <a:solidFill>
                  <a:schemeClr val="tx1">
                    <a:lumMod val="95000"/>
                    <a:lumOff val="5000"/>
                  </a:schemeClr>
                </a:solidFill>
                <a:latin typeface="Comic Sans MS" panose="030F0702030302020204" pitchFamily="66" charset="0"/>
              </a:rPr>
            </a:br>
            <a:r>
              <a:rPr lang="en-US" altLang="en-US" sz="2400" dirty="0">
                <a:solidFill>
                  <a:schemeClr val="tx1">
                    <a:lumMod val="95000"/>
                    <a:lumOff val="5000"/>
                  </a:schemeClr>
                </a:solidFill>
                <a:latin typeface="Comic Sans MS" panose="030F0702030302020204" pitchFamily="66" charset="0"/>
              </a:rPr>
              <a:t>       Now fix the formulas, check the ions out.  </a:t>
            </a:r>
            <a:endParaRPr lang="en-US" sz="1200" dirty="0">
              <a:solidFill>
                <a:srgbClr val="0000FF"/>
              </a:solidFill>
            </a:endParaRPr>
          </a:p>
        </p:txBody>
      </p:sp>
      <p:sp>
        <p:nvSpPr>
          <p:cNvPr id="3" name="Text Box 6">
            <a:extLst>
              <a:ext uri="{FF2B5EF4-FFF2-40B4-BE49-F238E27FC236}">
                <a16:creationId xmlns:a16="http://schemas.microsoft.com/office/drawing/2014/main" id="{569300AC-43B9-4113-8013-CD8577C48489}"/>
              </a:ext>
            </a:extLst>
          </p:cNvPr>
          <p:cNvSpPr txBox="1">
            <a:spLocks noChangeArrowheads="1"/>
          </p:cNvSpPr>
          <p:nvPr/>
        </p:nvSpPr>
        <p:spPr bwMode="auto">
          <a:xfrm>
            <a:off x="0" y="26621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Cu</a:t>
            </a:r>
            <a:r>
              <a:rPr lang="en-US" altLang="en-US" sz="2400" baseline="30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000000"/>
                </a:solidFill>
                <a:latin typeface="Times New Roman" panose="02020603050405020304" pitchFamily="18" charset="0"/>
                <a:cs typeface="Times New Roman" panose="02020603050405020304" pitchFamily="18" charset="0"/>
              </a:rPr>
              <a:t>   NO</a:t>
            </a:r>
            <a:r>
              <a:rPr lang="en-US" altLang="en-US" sz="2400" baseline="-25000" dirty="0">
                <a:solidFill>
                  <a:srgbClr val="000000"/>
                </a:solidFill>
                <a:latin typeface="Times New Roman" panose="02020603050405020304" pitchFamily="18" charset="0"/>
                <a:cs typeface="Times New Roman" panose="02020603050405020304" pitchFamily="18" charset="0"/>
              </a:rPr>
              <a:t>3</a:t>
            </a:r>
            <a:r>
              <a:rPr lang="en-US" altLang="en-US" sz="2400" baseline="30000" dirty="0">
                <a:solidFill>
                  <a:srgbClr val="000000"/>
                </a:solidFill>
                <a:latin typeface="Times New Roman" panose="02020603050405020304" pitchFamily="18" charset="0"/>
                <a:cs typeface="Times New Roman" panose="02020603050405020304" pitchFamily="18" charset="0"/>
              </a:rPr>
              <a:t>-1</a:t>
            </a:r>
            <a:r>
              <a:rPr lang="en-US" altLang="en-US" sz="2400" dirty="0">
                <a:solidFill>
                  <a:srgbClr val="000000"/>
                </a:solidFill>
                <a:latin typeface="Times New Roman" panose="02020603050405020304" pitchFamily="18" charset="0"/>
                <a:cs typeface="Times New Roman" panose="02020603050405020304" pitchFamily="18" charset="0"/>
              </a:rPr>
              <a:t>         Li</a:t>
            </a:r>
            <a:r>
              <a:rPr lang="en-US" altLang="en-US" sz="2400" baseline="30000" dirty="0">
                <a:solidFill>
                  <a:srgbClr val="000000"/>
                </a:solidFill>
                <a:latin typeface="Times New Roman" panose="02020603050405020304" pitchFamily="18" charset="0"/>
                <a:cs typeface="Times New Roman" panose="02020603050405020304" pitchFamily="18" charset="0"/>
              </a:rPr>
              <a:t>+1</a:t>
            </a:r>
            <a:r>
              <a:rPr lang="en-US" altLang="en-US" sz="2400" dirty="0">
                <a:solidFill>
                  <a:srgbClr val="000000"/>
                </a:solidFill>
                <a:latin typeface="Times New Roman" panose="02020603050405020304" pitchFamily="18" charset="0"/>
                <a:cs typeface="Times New Roman" panose="02020603050405020304" pitchFamily="18" charset="0"/>
              </a:rPr>
              <a:t>   CrO</a:t>
            </a:r>
            <a:r>
              <a:rPr lang="en-US" altLang="en-US" sz="2400" baseline="-25000" dirty="0">
                <a:solidFill>
                  <a:srgbClr val="000000"/>
                </a:solidFill>
                <a:latin typeface="Times New Roman" panose="02020603050405020304" pitchFamily="18" charset="0"/>
                <a:cs typeface="Times New Roman" panose="02020603050405020304" pitchFamily="18" charset="0"/>
              </a:rPr>
              <a:t>4</a:t>
            </a:r>
            <a:r>
              <a:rPr lang="en-US" altLang="en-US" sz="2400" baseline="30000" dirty="0">
                <a:solidFill>
                  <a:srgbClr val="00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              Cu</a:t>
            </a:r>
            <a:r>
              <a:rPr lang="en-US" altLang="en-US" sz="2400" baseline="300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       CrO</a:t>
            </a:r>
            <a:r>
              <a:rPr lang="en-US" altLang="en-US" sz="2400" baseline="-25000" dirty="0">
                <a:solidFill>
                  <a:srgbClr val="FF0000"/>
                </a:solidFill>
                <a:latin typeface="Times New Roman" panose="02020603050405020304" pitchFamily="18" charset="0"/>
                <a:cs typeface="Times New Roman" panose="02020603050405020304" pitchFamily="18" charset="0"/>
              </a:rPr>
              <a:t>4</a:t>
            </a:r>
            <a:r>
              <a:rPr lang="en-US" altLang="en-US" sz="2400" baseline="30000" dirty="0">
                <a:solidFill>
                  <a:srgbClr val="FF0000"/>
                </a:solidFill>
                <a:latin typeface="Times New Roman" panose="02020603050405020304" pitchFamily="18" charset="0"/>
                <a:cs typeface="Times New Roman" panose="02020603050405020304" pitchFamily="18" charset="0"/>
              </a:rPr>
              <a:t>-2          </a:t>
            </a:r>
            <a:r>
              <a:rPr lang="en-US" altLang="en-US" sz="2400" dirty="0">
                <a:solidFill>
                  <a:srgbClr val="FF0000"/>
                </a:solidFill>
                <a:latin typeface="Times New Roman" panose="02020603050405020304" pitchFamily="18" charset="0"/>
                <a:cs typeface="Times New Roman" panose="02020603050405020304" pitchFamily="18" charset="0"/>
              </a:rPr>
              <a:t>Li</a:t>
            </a:r>
            <a:r>
              <a:rPr lang="en-US" altLang="en-US" sz="2400" baseline="30000" dirty="0">
                <a:solidFill>
                  <a:srgbClr val="FF0000"/>
                </a:solidFill>
                <a:latin typeface="Times New Roman" panose="02020603050405020304" pitchFamily="18" charset="0"/>
                <a:cs typeface="Times New Roman" panose="02020603050405020304" pitchFamily="18" charset="0"/>
              </a:rPr>
              <a:t>+1     </a:t>
            </a:r>
            <a:r>
              <a:rPr lang="en-US" altLang="en-US" sz="2400" dirty="0">
                <a:solidFill>
                  <a:srgbClr val="FF0000"/>
                </a:solidFill>
                <a:latin typeface="Times New Roman" panose="02020603050405020304" pitchFamily="18" charset="0"/>
                <a:cs typeface="Times New Roman" panose="02020603050405020304" pitchFamily="18" charset="0"/>
              </a:rPr>
              <a:t>NO</a:t>
            </a:r>
            <a:r>
              <a:rPr lang="en-US" altLang="en-US" sz="2400" baseline="-25000" dirty="0">
                <a:solidFill>
                  <a:srgbClr val="FF0000"/>
                </a:solidFill>
                <a:latin typeface="Times New Roman" panose="02020603050405020304" pitchFamily="18" charset="0"/>
                <a:cs typeface="Times New Roman" panose="02020603050405020304" pitchFamily="18" charset="0"/>
              </a:rPr>
              <a:t>3</a:t>
            </a:r>
            <a:r>
              <a:rPr lang="en-US" altLang="en-US" sz="2400" baseline="30000" dirty="0">
                <a:solidFill>
                  <a:srgbClr val="FF0000"/>
                </a:solidFill>
                <a:latin typeface="Times New Roman" panose="02020603050405020304" pitchFamily="18" charset="0"/>
                <a:cs typeface="Times New Roman" panose="02020603050405020304" pitchFamily="18" charset="0"/>
              </a:rPr>
              <a:t>-1</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_Cu(NO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_Li</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4(AQ)</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_CuCrO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     )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LiNO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2310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1E053-93B7-40A0-8225-F3C4A5C0979E}"/>
              </a:ext>
            </a:extLst>
          </p:cNvPr>
          <p:cNvSpPr txBox="1"/>
          <p:nvPr/>
        </p:nvSpPr>
        <p:spPr>
          <a:xfrm>
            <a:off x="0" y="197346"/>
            <a:ext cx="9067800" cy="1384995"/>
          </a:xfrm>
          <a:prstGeom prst="rect">
            <a:avLst/>
          </a:prstGeom>
          <a:noFill/>
        </p:spPr>
        <p:txBody>
          <a:bodyPr wrap="square" rtlCol="0">
            <a:spAutoFit/>
          </a:bodyPr>
          <a:lstStyle/>
          <a:p>
            <a:r>
              <a:rPr lang="en-US" altLang="en-US" sz="2800" dirty="0">
                <a:solidFill>
                  <a:srgbClr val="0000FF"/>
                </a:solidFill>
                <a:latin typeface="Times New Roman" panose="02020603050405020304" pitchFamily="18" charset="0"/>
                <a:cs typeface="Times New Roman" panose="02020603050405020304" pitchFamily="18" charset="0"/>
              </a:rPr>
              <a:t>Copper (II) nitrate + lithium chromate solutions combine…</a:t>
            </a:r>
          </a:p>
          <a:p>
            <a:endParaRPr lang="en-US" altLang="en-US" sz="3200" dirty="0">
              <a:solidFill>
                <a:srgbClr val="0000FF"/>
              </a:solidFill>
              <a:latin typeface="Times New Roman" panose="02020603050405020304" pitchFamily="18" charset="0"/>
              <a:cs typeface="Times New Roman" panose="02020603050405020304" pitchFamily="18" charset="0"/>
            </a:endParaRPr>
          </a:p>
          <a:p>
            <a:r>
              <a:rPr lang="en-US" altLang="en-US" sz="2400" dirty="0">
                <a:solidFill>
                  <a:schemeClr val="tx1">
                    <a:lumMod val="95000"/>
                    <a:lumOff val="5000"/>
                  </a:schemeClr>
                </a:solidFill>
                <a:latin typeface="Comic Sans MS" panose="030F0702030302020204" pitchFamily="66" charset="0"/>
              </a:rPr>
              <a:t>74.  Balanced easy!</a:t>
            </a:r>
            <a:endParaRPr lang="en-US" sz="1200" dirty="0">
              <a:solidFill>
                <a:srgbClr val="0000FF"/>
              </a:solidFill>
            </a:endParaRPr>
          </a:p>
        </p:txBody>
      </p:sp>
      <p:sp>
        <p:nvSpPr>
          <p:cNvPr id="3" name="Text Box 6">
            <a:extLst>
              <a:ext uri="{FF2B5EF4-FFF2-40B4-BE49-F238E27FC236}">
                <a16:creationId xmlns:a16="http://schemas.microsoft.com/office/drawing/2014/main" id="{569300AC-43B9-4113-8013-CD8577C48489}"/>
              </a:ext>
            </a:extLst>
          </p:cNvPr>
          <p:cNvSpPr txBox="1">
            <a:spLocks noChangeArrowheads="1"/>
          </p:cNvSpPr>
          <p:nvPr/>
        </p:nvSpPr>
        <p:spPr bwMode="auto">
          <a:xfrm>
            <a:off x="0" y="26621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_Cu(NO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_Li</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4(AQ)</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CuCrO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     )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LiNO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4400" dirty="0">
                <a:solidFill>
                  <a:srgbClr val="FF3300"/>
                </a:solidFill>
                <a:latin typeface="Times New Roman" panose="02020603050405020304" pitchFamily="18" charset="0"/>
                <a:cs typeface="Times New Roman" panose="02020603050405020304" pitchFamily="18" charset="0"/>
              </a:rPr>
              <a:t>Switched, fixed, balanced, </a:t>
            </a:r>
            <a:r>
              <a:rPr lang="en-US" altLang="en-US" sz="4400" u="sng" dirty="0">
                <a:solidFill>
                  <a:srgbClr val="FF3300"/>
                </a:solidFill>
                <a:latin typeface="Times New Roman" panose="02020603050405020304" pitchFamily="18" charset="0"/>
                <a:cs typeface="Times New Roman" panose="02020603050405020304" pitchFamily="18" charset="0"/>
              </a:rPr>
              <a:t>now </a:t>
            </a:r>
            <a:r>
              <a:rPr lang="en-US" altLang="en-US" sz="4400" u="sng" dirty="0" err="1">
                <a:solidFill>
                  <a:srgbClr val="FF3300"/>
                </a:solidFill>
                <a:latin typeface="Times New Roman" panose="02020603050405020304" pitchFamily="18" charset="0"/>
                <a:cs typeface="Times New Roman" panose="02020603050405020304" pitchFamily="18" charset="0"/>
              </a:rPr>
              <a:t>F’em</a:t>
            </a:r>
            <a:r>
              <a:rPr lang="en-US" altLang="en-US" sz="4400" u="sng" dirty="0">
                <a:solidFill>
                  <a:srgbClr val="FF3300"/>
                </a:solidFill>
                <a:latin typeface="Times New Roman" panose="02020603050405020304" pitchFamily="18" charset="0"/>
                <a:cs typeface="Times New Roman" panose="02020603050405020304" pitchFamily="18" charset="0"/>
              </a:rPr>
              <a:t>.  </a:t>
            </a:r>
            <a:endParaRPr lang="en-US" altLang="en-US" sz="4800" u="sng"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9376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21E053-93B7-40A0-8225-F3C4A5C0979E}"/>
              </a:ext>
            </a:extLst>
          </p:cNvPr>
          <p:cNvSpPr txBox="1"/>
          <p:nvPr/>
        </p:nvSpPr>
        <p:spPr>
          <a:xfrm>
            <a:off x="0" y="197346"/>
            <a:ext cx="9067800" cy="1384995"/>
          </a:xfrm>
          <a:prstGeom prst="rect">
            <a:avLst/>
          </a:prstGeom>
          <a:noFill/>
        </p:spPr>
        <p:txBody>
          <a:bodyPr wrap="square" rtlCol="0">
            <a:spAutoFit/>
          </a:bodyPr>
          <a:lstStyle/>
          <a:p>
            <a:r>
              <a:rPr lang="en-US" altLang="en-US" sz="2800" dirty="0">
                <a:solidFill>
                  <a:srgbClr val="0000FF"/>
                </a:solidFill>
                <a:latin typeface="Times New Roman" panose="02020603050405020304" pitchFamily="18" charset="0"/>
                <a:cs typeface="Times New Roman" panose="02020603050405020304" pitchFamily="18" charset="0"/>
              </a:rPr>
              <a:t>Copper (II) nitrate + lithium chromate solutions combine…</a:t>
            </a:r>
          </a:p>
          <a:p>
            <a:endParaRPr lang="en-US" altLang="en-US" sz="3200" dirty="0">
              <a:solidFill>
                <a:srgbClr val="0000FF"/>
              </a:solidFill>
              <a:latin typeface="Times New Roman" panose="02020603050405020304" pitchFamily="18" charset="0"/>
              <a:cs typeface="Times New Roman" panose="02020603050405020304" pitchFamily="18" charset="0"/>
            </a:endParaRPr>
          </a:p>
          <a:p>
            <a:r>
              <a:rPr lang="en-US" altLang="en-US" sz="2400" dirty="0">
                <a:solidFill>
                  <a:schemeClr val="tx1">
                    <a:lumMod val="95000"/>
                    <a:lumOff val="5000"/>
                  </a:schemeClr>
                </a:solidFill>
                <a:latin typeface="Comic Sans MS" panose="030F0702030302020204" pitchFamily="66" charset="0"/>
              </a:rPr>
              <a:t>74.  Balanced easy!</a:t>
            </a:r>
            <a:endParaRPr lang="en-US" sz="1200" dirty="0">
              <a:solidFill>
                <a:srgbClr val="0000FF"/>
              </a:solidFill>
            </a:endParaRPr>
          </a:p>
        </p:txBody>
      </p:sp>
      <p:sp>
        <p:nvSpPr>
          <p:cNvPr id="3" name="Text Box 6">
            <a:extLst>
              <a:ext uri="{FF2B5EF4-FFF2-40B4-BE49-F238E27FC236}">
                <a16:creationId xmlns:a16="http://schemas.microsoft.com/office/drawing/2014/main" id="{569300AC-43B9-4113-8013-CD8577C48489}"/>
              </a:ext>
            </a:extLst>
          </p:cNvPr>
          <p:cNvSpPr txBox="1">
            <a:spLocks noChangeArrowheads="1"/>
          </p:cNvSpPr>
          <p:nvPr/>
        </p:nvSpPr>
        <p:spPr bwMode="auto">
          <a:xfrm>
            <a:off x="0" y="26621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400" baseline="30000" dirty="0">
              <a:solidFill>
                <a:srgbClr val="000000"/>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_Cu(NO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_Li</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4(AQ)</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CuCrO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400" baseline="-25000" dirty="0">
                <a:solidFill>
                  <a:srgbClr val="0000FF"/>
                </a:solidFill>
                <a:latin typeface="Times New Roman" panose="02020603050405020304" pitchFamily="18" charset="0"/>
                <a:cs typeface="Times New Roman" panose="02020603050405020304" pitchFamily="18" charset="0"/>
              </a:rPr>
              <a:t>S</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LiNO</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baseline="-25000" dirty="0">
                <a:solidFill>
                  <a:srgbClr val="0000FF"/>
                </a:solidFill>
                <a:latin typeface="Times New Roman" panose="02020603050405020304" pitchFamily="18" charset="0"/>
                <a:cs typeface="Times New Roman" panose="02020603050405020304" pitchFamily="18" charset="0"/>
              </a:rPr>
              <a:t>AQ</a:t>
            </a:r>
            <a:r>
              <a:rPr lang="en-US" altLang="en-US" sz="24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4400" dirty="0">
                <a:solidFill>
                  <a:srgbClr val="FF3300"/>
                </a:solidFill>
                <a:latin typeface="Times New Roman" panose="02020603050405020304" pitchFamily="18" charset="0"/>
                <a:cs typeface="Times New Roman" panose="02020603050405020304" pitchFamily="18" charset="0"/>
              </a:rPr>
              <a:t>Done.</a:t>
            </a:r>
            <a:endParaRPr lang="en-US" altLang="en-US" sz="4800" u="sng"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6516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51600-0F1A-4EB0-9FCE-68F73F368C23}"/>
              </a:ext>
            </a:extLst>
          </p:cNvPr>
          <p:cNvSpPr txBox="1"/>
          <p:nvPr/>
        </p:nvSpPr>
        <p:spPr>
          <a:xfrm>
            <a:off x="16998" y="104818"/>
            <a:ext cx="9076006"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Label the tops of each of the 4 columns, AQ or </a:t>
            </a:r>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like this now.  </a:t>
            </a:r>
          </a:p>
        </p:txBody>
      </p:sp>
      <p:pic>
        <p:nvPicPr>
          <p:cNvPr id="3" name="Picture 2" descr="Image result for table f chemistry reference table">
            <a:extLst>
              <a:ext uri="{FF2B5EF4-FFF2-40B4-BE49-F238E27FC236}">
                <a16:creationId xmlns:a16="http://schemas.microsoft.com/office/drawing/2014/main" id="{CCACBDA0-7107-437B-80C1-E5DA82F7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9" y="882203"/>
            <a:ext cx="9110003" cy="5978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AFD191-628C-4B18-ABED-B981269B8898}"/>
              </a:ext>
            </a:extLst>
          </p:cNvPr>
          <p:cNvSpPr txBox="1"/>
          <p:nvPr/>
        </p:nvSpPr>
        <p:spPr>
          <a:xfrm>
            <a:off x="439578" y="1066800"/>
            <a:ext cx="1143000" cy="769441"/>
          </a:xfrm>
          <a:prstGeom prst="rect">
            <a:avLst/>
          </a:prstGeom>
          <a:solidFill>
            <a:schemeClr val="bg1"/>
          </a:solidFill>
        </p:spPr>
        <p:txBody>
          <a:bodyPr wrap="square" rtlCol="0">
            <a:spAutoFit/>
          </a:bodyPr>
          <a:lstStyle/>
          <a:p>
            <a:pPr algn="ctr"/>
            <a:r>
              <a:rPr lang="en-US" sz="4400" b="1" dirty="0">
                <a:solidFill>
                  <a:srgbClr val="FF0000"/>
                </a:solidFill>
                <a:latin typeface="Comic Sans MS" panose="030F0702030302020204" pitchFamily="66" charset="0"/>
              </a:rPr>
              <a:t>AQ</a:t>
            </a:r>
          </a:p>
        </p:txBody>
      </p:sp>
      <p:sp>
        <p:nvSpPr>
          <p:cNvPr id="8" name="TextBox 7">
            <a:extLst>
              <a:ext uri="{FF2B5EF4-FFF2-40B4-BE49-F238E27FC236}">
                <a16:creationId xmlns:a16="http://schemas.microsoft.com/office/drawing/2014/main" id="{5E950F8B-C845-4F7E-8718-466E4E3EFC27}"/>
              </a:ext>
            </a:extLst>
          </p:cNvPr>
          <p:cNvSpPr txBox="1"/>
          <p:nvPr/>
        </p:nvSpPr>
        <p:spPr>
          <a:xfrm>
            <a:off x="7620000" y="1368429"/>
            <a:ext cx="1143000" cy="769441"/>
          </a:xfrm>
          <a:prstGeom prst="rect">
            <a:avLst/>
          </a:prstGeom>
          <a:solidFill>
            <a:schemeClr val="bg1"/>
          </a:solidFill>
        </p:spPr>
        <p:txBody>
          <a:bodyPr wrap="square" rtlCol="0">
            <a:spAutoFit/>
          </a:bodyPr>
          <a:lstStyle/>
          <a:p>
            <a:pPr algn="ctr"/>
            <a:r>
              <a:rPr lang="en-US" sz="4400" b="1" dirty="0">
                <a:solidFill>
                  <a:srgbClr val="FF0000"/>
                </a:solidFill>
                <a:latin typeface="Comic Sans MS" panose="030F0702030302020204" pitchFamily="66" charset="0"/>
              </a:rPr>
              <a:t>AQ</a:t>
            </a:r>
          </a:p>
        </p:txBody>
      </p:sp>
      <p:sp>
        <p:nvSpPr>
          <p:cNvPr id="9" name="TextBox 8">
            <a:extLst>
              <a:ext uri="{FF2B5EF4-FFF2-40B4-BE49-F238E27FC236}">
                <a16:creationId xmlns:a16="http://schemas.microsoft.com/office/drawing/2014/main" id="{82408A89-6340-483D-9FC6-8260E5DD93A0}"/>
              </a:ext>
            </a:extLst>
          </p:cNvPr>
          <p:cNvSpPr txBox="1"/>
          <p:nvPr/>
        </p:nvSpPr>
        <p:spPr>
          <a:xfrm>
            <a:off x="2932049" y="1576287"/>
            <a:ext cx="1143000" cy="769441"/>
          </a:xfrm>
          <a:prstGeom prst="rect">
            <a:avLst/>
          </a:prstGeom>
          <a:noFill/>
        </p:spPr>
        <p:txBody>
          <a:bodyPr wrap="square" rtlCol="0">
            <a:spAutoFit/>
          </a:bodyPr>
          <a:lstStyle/>
          <a:p>
            <a:pPr algn="ctr"/>
            <a:r>
              <a:rPr lang="en-US" sz="4400" b="1" dirty="0">
                <a:solidFill>
                  <a:srgbClr val="0000FF"/>
                </a:solidFill>
                <a:latin typeface="Comic Sans MS" panose="030F0702030302020204" pitchFamily="66" charset="0"/>
              </a:rPr>
              <a:t>S</a:t>
            </a:r>
          </a:p>
        </p:txBody>
      </p:sp>
      <p:sp>
        <p:nvSpPr>
          <p:cNvPr id="10" name="TextBox 9">
            <a:extLst>
              <a:ext uri="{FF2B5EF4-FFF2-40B4-BE49-F238E27FC236}">
                <a16:creationId xmlns:a16="http://schemas.microsoft.com/office/drawing/2014/main" id="{3D3A7C72-B7E2-4C68-9C89-020D08176850}"/>
              </a:ext>
            </a:extLst>
          </p:cNvPr>
          <p:cNvSpPr txBox="1"/>
          <p:nvPr/>
        </p:nvSpPr>
        <p:spPr>
          <a:xfrm>
            <a:off x="5943600" y="1411169"/>
            <a:ext cx="714777" cy="769441"/>
          </a:xfrm>
          <a:prstGeom prst="rect">
            <a:avLst/>
          </a:prstGeom>
          <a:noFill/>
        </p:spPr>
        <p:txBody>
          <a:bodyPr wrap="square" rtlCol="0">
            <a:spAutoFit/>
          </a:bodyPr>
          <a:lstStyle/>
          <a:p>
            <a:pPr algn="ctr"/>
            <a:r>
              <a:rPr lang="en-US" sz="4400" b="1" dirty="0">
                <a:solidFill>
                  <a:srgbClr val="0000FF"/>
                </a:solidFill>
                <a:latin typeface="Comic Sans MS" panose="030F0702030302020204" pitchFamily="66" charset="0"/>
              </a:rPr>
              <a:t>S</a:t>
            </a:r>
          </a:p>
        </p:txBody>
      </p:sp>
    </p:spTree>
    <p:extLst>
      <p:ext uri="{BB962C8B-B14F-4D97-AF65-F5344CB8AC3E}">
        <p14:creationId xmlns:p14="http://schemas.microsoft.com/office/powerpoint/2010/main" val="15622729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51600-0F1A-4EB0-9FCE-68F73F368C23}"/>
              </a:ext>
            </a:extLst>
          </p:cNvPr>
          <p:cNvSpPr txBox="1"/>
          <p:nvPr/>
        </p:nvSpPr>
        <p:spPr>
          <a:xfrm>
            <a:off x="16998" y="104818"/>
            <a:ext cx="9076006"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Label the tops of each of the 4 columns, AQ or </a:t>
            </a:r>
            <a:r>
              <a:rPr 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like this now.  </a:t>
            </a:r>
          </a:p>
        </p:txBody>
      </p:sp>
      <p:pic>
        <p:nvPicPr>
          <p:cNvPr id="3" name="Picture 2" descr="Image result for table f chemistry reference table">
            <a:extLst>
              <a:ext uri="{FF2B5EF4-FFF2-40B4-BE49-F238E27FC236}">
                <a16:creationId xmlns:a16="http://schemas.microsoft.com/office/drawing/2014/main" id="{CCACBDA0-7107-437B-80C1-E5DA82F7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9" y="882203"/>
            <a:ext cx="9110003" cy="5978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AFD191-628C-4B18-ABED-B981269B8898}"/>
              </a:ext>
            </a:extLst>
          </p:cNvPr>
          <p:cNvSpPr txBox="1"/>
          <p:nvPr/>
        </p:nvSpPr>
        <p:spPr>
          <a:xfrm>
            <a:off x="439578" y="1066800"/>
            <a:ext cx="1143000" cy="769441"/>
          </a:xfrm>
          <a:prstGeom prst="rect">
            <a:avLst/>
          </a:prstGeom>
          <a:solidFill>
            <a:schemeClr val="bg1"/>
          </a:solidFill>
        </p:spPr>
        <p:txBody>
          <a:bodyPr wrap="square" rtlCol="0">
            <a:spAutoFit/>
          </a:bodyPr>
          <a:lstStyle/>
          <a:p>
            <a:pPr algn="ctr"/>
            <a:r>
              <a:rPr lang="en-US" sz="4400" b="1" dirty="0">
                <a:solidFill>
                  <a:srgbClr val="FF0000"/>
                </a:solidFill>
                <a:latin typeface="Comic Sans MS" panose="030F0702030302020204" pitchFamily="66" charset="0"/>
              </a:rPr>
              <a:t>AQ</a:t>
            </a:r>
          </a:p>
        </p:txBody>
      </p:sp>
      <p:sp>
        <p:nvSpPr>
          <p:cNvPr id="8" name="TextBox 7">
            <a:extLst>
              <a:ext uri="{FF2B5EF4-FFF2-40B4-BE49-F238E27FC236}">
                <a16:creationId xmlns:a16="http://schemas.microsoft.com/office/drawing/2014/main" id="{5E950F8B-C845-4F7E-8718-466E4E3EFC27}"/>
              </a:ext>
            </a:extLst>
          </p:cNvPr>
          <p:cNvSpPr txBox="1"/>
          <p:nvPr/>
        </p:nvSpPr>
        <p:spPr>
          <a:xfrm>
            <a:off x="7620000" y="1368429"/>
            <a:ext cx="1143000" cy="769441"/>
          </a:xfrm>
          <a:prstGeom prst="rect">
            <a:avLst/>
          </a:prstGeom>
          <a:solidFill>
            <a:schemeClr val="bg1"/>
          </a:solidFill>
        </p:spPr>
        <p:txBody>
          <a:bodyPr wrap="square" rtlCol="0">
            <a:spAutoFit/>
          </a:bodyPr>
          <a:lstStyle/>
          <a:p>
            <a:pPr algn="ctr"/>
            <a:r>
              <a:rPr lang="en-US" sz="4400" b="1" dirty="0">
                <a:solidFill>
                  <a:srgbClr val="FF0000"/>
                </a:solidFill>
                <a:latin typeface="Comic Sans MS" panose="030F0702030302020204" pitchFamily="66" charset="0"/>
              </a:rPr>
              <a:t>AQ</a:t>
            </a:r>
          </a:p>
        </p:txBody>
      </p:sp>
      <p:sp>
        <p:nvSpPr>
          <p:cNvPr id="9" name="TextBox 8">
            <a:extLst>
              <a:ext uri="{FF2B5EF4-FFF2-40B4-BE49-F238E27FC236}">
                <a16:creationId xmlns:a16="http://schemas.microsoft.com/office/drawing/2014/main" id="{82408A89-6340-483D-9FC6-8260E5DD93A0}"/>
              </a:ext>
            </a:extLst>
          </p:cNvPr>
          <p:cNvSpPr txBox="1"/>
          <p:nvPr/>
        </p:nvSpPr>
        <p:spPr>
          <a:xfrm>
            <a:off x="2932049" y="1576287"/>
            <a:ext cx="1143000" cy="769441"/>
          </a:xfrm>
          <a:prstGeom prst="rect">
            <a:avLst/>
          </a:prstGeom>
          <a:noFill/>
        </p:spPr>
        <p:txBody>
          <a:bodyPr wrap="square" rtlCol="0">
            <a:spAutoFit/>
          </a:bodyPr>
          <a:lstStyle/>
          <a:p>
            <a:pPr algn="ctr"/>
            <a:r>
              <a:rPr lang="en-US" sz="4400" b="1" dirty="0">
                <a:solidFill>
                  <a:srgbClr val="0000FF"/>
                </a:solidFill>
                <a:latin typeface="Comic Sans MS" panose="030F0702030302020204" pitchFamily="66" charset="0"/>
              </a:rPr>
              <a:t>S</a:t>
            </a:r>
          </a:p>
        </p:txBody>
      </p:sp>
      <p:sp>
        <p:nvSpPr>
          <p:cNvPr id="10" name="TextBox 9">
            <a:extLst>
              <a:ext uri="{FF2B5EF4-FFF2-40B4-BE49-F238E27FC236}">
                <a16:creationId xmlns:a16="http://schemas.microsoft.com/office/drawing/2014/main" id="{3D3A7C72-B7E2-4C68-9C89-020D08176850}"/>
              </a:ext>
            </a:extLst>
          </p:cNvPr>
          <p:cNvSpPr txBox="1"/>
          <p:nvPr/>
        </p:nvSpPr>
        <p:spPr>
          <a:xfrm>
            <a:off x="5943600" y="1411169"/>
            <a:ext cx="714777" cy="769441"/>
          </a:xfrm>
          <a:prstGeom prst="rect">
            <a:avLst/>
          </a:prstGeom>
          <a:noFill/>
        </p:spPr>
        <p:txBody>
          <a:bodyPr wrap="square" rtlCol="0">
            <a:spAutoFit/>
          </a:bodyPr>
          <a:lstStyle/>
          <a:p>
            <a:pPr algn="ctr"/>
            <a:r>
              <a:rPr lang="en-US" sz="4400" b="1" dirty="0">
                <a:solidFill>
                  <a:srgbClr val="0000FF"/>
                </a:solidFill>
                <a:latin typeface="Comic Sans MS" panose="030F0702030302020204" pitchFamily="66" charset="0"/>
              </a:rPr>
              <a:t>S</a:t>
            </a:r>
          </a:p>
        </p:txBody>
      </p:sp>
      <p:cxnSp>
        <p:nvCxnSpPr>
          <p:cNvPr id="11" name="Straight Arrow Connector 10">
            <a:extLst>
              <a:ext uri="{FF2B5EF4-FFF2-40B4-BE49-F238E27FC236}">
                <a16:creationId xmlns:a16="http://schemas.microsoft.com/office/drawing/2014/main" id="{4EEA1195-96F9-FEBA-5306-C7B971D3A8CC}"/>
              </a:ext>
            </a:extLst>
          </p:cNvPr>
          <p:cNvCxnSpPr>
            <a:cxnSpLocks/>
          </p:cNvCxnSpPr>
          <p:nvPr/>
        </p:nvCxnSpPr>
        <p:spPr>
          <a:xfrm flipH="1" flipV="1">
            <a:off x="1905000" y="2667000"/>
            <a:ext cx="1828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C34F19-7EF4-8190-B760-8FBAC0D49374}"/>
              </a:ext>
            </a:extLst>
          </p:cNvPr>
          <p:cNvCxnSpPr>
            <a:cxnSpLocks/>
          </p:cNvCxnSpPr>
          <p:nvPr/>
        </p:nvCxnSpPr>
        <p:spPr>
          <a:xfrm flipH="1" flipV="1">
            <a:off x="1880586" y="3464334"/>
            <a:ext cx="18288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ED68779-A5F9-F501-6E6D-EA8F89FEB52D}"/>
              </a:ext>
            </a:extLst>
          </p:cNvPr>
          <p:cNvCxnSpPr>
            <a:cxnSpLocks/>
          </p:cNvCxnSpPr>
          <p:nvPr/>
        </p:nvCxnSpPr>
        <p:spPr>
          <a:xfrm flipH="1" flipV="1">
            <a:off x="5257800" y="3352800"/>
            <a:ext cx="1143000" cy="34013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11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524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78.</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Second Word equation:</a:t>
            </a:r>
          </a:p>
          <a:p>
            <a:pPr>
              <a:spcBef>
                <a:spcPct val="5000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Sodium chloride + lead (II) acetate solutions</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combine…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000" i="1" dirty="0">
                <a:solidFill>
                  <a:srgbClr val="FF0000"/>
                </a:solidFill>
                <a:latin typeface="Times New Roman" panose="02020603050405020304" pitchFamily="18" charset="0"/>
                <a:cs typeface="Times New Roman" panose="02020603050405020304" pitchFamily="18" charset="0"/>
              </a:rPr>
              <a:t>write out all ions to get formulas correct.  Then do it again for the products. </a:t>
            </a:r>
          </a:p>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1800" dirty="0">
              <a:solidFill>
                <a:srgbClr val="000000"/>
              </a:solidFill>
            </a:endParaRPr>
          </a:p>
          <a:p>
            <a:pPr>
              <a:spcBef>
                <a:spcPct val="50000"/>
              </a:spcBef>
              <a:buFontTx/>
              <a:buNone/>
            </a:pPr>
            <a:endParaRPr lang="en-US" altLang="en-US" sz="1800" dirty="0">
              <a:solidFill>
                <a:srgbClr val="000000"/>
              </a:solidFill>
            </a:endParaRPr>
          </a:p>
          <a:p>
            <a:pPr>
              <a:spcBef>
                <a:spcPct val="50000"/>
              </a:spcBef>
              <a:buFontTx/>
              <a:buNone/>
            </a:pPr>
            <a:endParaRPr lang="en-US" altLang="en-US" sz="1800" dirty="0">
              <a:solidFill>
                <a:srgbClr val="000000"/>
              </a:solidFill>
            </a:endParaRPr>
          </a:p>
          <a:p>
            <a:pPr>
              <a:spcBef>
                <a:spcPct val="50000"/>
              </a:spcBef>
              <a:buFontTx/>
              <a:buNone/>
            </a:pPr>
            <a:r>
              <a:rPr lang="en-US" altLang="en-US" sz="1800" b="1" dirty="0">
                <a:solidFill>
                  <a:srgbClr val="006600"/>
                </a:solidFill>
              </a:rPr>
              <a:t> </a:t>
            </a:r>
            <a:endParaRPr lang="en-US" altLang="en-US" sz="1800" dirty="0">
              <a:solidFill>
                <a:srgbClr val="000000"/>
              </a:solidFill>
            </a:endParaRPr>
          </a:p>
        </p:txBody>
      </p:sp>
    </p:spTree>
    <p:extLst>
      <p:ext uri="{BB962C8B-B14F-4D97-AF65-F5344CB8AC3E}">
        <p14:creationId xmlns:p14="http://schemas.microsoft.com/office/powerpoint/2010/main" val="502488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52400"/>
            <a:ext cx="9144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79.</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Sodium chloride + lead (II) acetate solutions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combine into sodium acetate and lead (II) chloride </a:t>
            </a:r>
            <a:endParaRPr lang="en-US" altLang="en-US" sz="44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Na</a:t>
            </a:r>
            <a:r>
              <a:rPr lang="en-US" altLang="en-US" sz="1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Cl</a:t>
            </a:r>
            <a:r>
              <a:rPr lang="en-US" altLang="en-US" sz="1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Pb</a:t>
            </a:r>
            <a:r>
              <a:rPr lang="en-US" altLang="en-US" sz="1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en-US" altLang="en-US" sz="1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1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1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altLang="en-US" baseline="30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__NaCl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__Pb(C</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800" baseline="-250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1975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5240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79.</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Sodium chloride + lead (II) acetate solutions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combine into sodium acetate and lead (II) chloride </a:t>
            </a:r>
            <a:endParaRPr lang="en-US" altLang="en-US" sz="44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Na</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    Cl</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             Pb</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en-US" altLang="en-US" sz="1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1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1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Na</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en-US" altLang="en-US" sz="1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1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1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altLang="en-US" sz="16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__NaCl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__Pb(C</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rgbClr val="FF0000"/>
                </a:solidFill>
                <a:latin typeface="Times New Roman" panose="02020603050405020304" pitchFamily="18" charset="0"/>
                <a:cs typeface="Times New Roman" panose="02020603050405020304" pitchFamily="18" charset="0"/>
              </a:rPr>
              <a:t>_NaC</a:t>
            </a:r>
            <a:r>
              <a:rPr lang="en-US" altLang="en-US" sz="2800" baseline="-25000" dirty="0">
                <a:solidFill>
                  <a:srgbClr val="FF0000"/>
                </a:solidFill>
                <a:latin typeface="Times New Roman" panose="02020603050405020304" pitchFamily="18" charset="0"/>
                <a:cs typeface="Times New Roman" panose="02020603050405020304" pitchFamily="18" charset="0"/>
              </a:rPr>
              <a:t>2</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3</a:t>
            </a:r>
            <a:r>
              <a:rPr lang="en-US" altLang="en-US" sz="2800" dirty="0">
                <a:solidFill>
                  <a:srgbClr val="FF0000"/>
                </a:solidFill>
                <a:latin typeface="Times New Roman" panose="02020603050405020304" pitchFamily="18"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cs typeface="Times New Roman" panose="02020603050405020304" pitchFamily="18" charset="0"/>
              </a:rPr>
              <a:t>2(    )</a:t>
            </a:r>
            <a:r>
              <a:rPr lang="en-US" altLang="en-US" sz="2800" dirty="0">
                <a:solidFill>
                  <a:srgbClr val="FF0000"/>
                </a:solidFill>
                <a:latin typeface="Times New Roman" panose="02020603050405020304" pitchFamily="18" charset="0"/>
                <a:cs typeface="Times New Roman" panose="02020603050405020304" pitchFamily="18" charset="0"/>
              </a:rPr>
              <a:t> + _PbCl</a:t>
            </a:r>
            <a:r>
              <a:rPr lang="en-US" altLang="en-US" sz="2800" baseline="-25000" dirty="0">
                <a:solidFill>
                  <a:srgbClr val="FF0000"/>
                </a:solidFill>
                <a:latin typeface="Times New Roman" panose="02020603050405020304" pitchFamily="18" charset="0"/>
                <a:cs typeface="Times New Roman" panose="02020603050405020304" pitchFamily="18" charset="0"/>
              </a:rPr>
              <a:t>2(   )  </a:t>
            </a:r>
            <a:endParaRPr lang="en-US" altLang="en-US" sz="2800" baseline="-250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312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52400"/>
            <a:ext cx="91440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79.</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Sodium chloride + lead (II) acetate solutions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combine into sodium acetate and lead (II) chloride </a:t>
            </a:r>
            <a:endParaRPr lang="en-US" altLang="en-US" sz="44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rPr>
              <a:t>the skeleton is fine now, start talking to yourself.  </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NaCl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__Pb(C</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rgbClr val="FF0000"/>
                </a:solidFill>
                <a:latin typeface="Times New Roman" panose="02020603050405020304" pitchFamily="18" charset="0"/>
                <a:cs typeface="Times New Roman" panose="02020603050405020304" pitchFamily="18" charset="0"/>
              </a:rPr>
              <a:t>_NaC</a:t>
            </a:r>
            <a:r>
              <a:rPr lang="en-US" altLang="en-US" sz="2800" baseline="-25000" dirty="0">
                <a:solidFill>
                  <a:srgbClr val="FF0000"/>
                </a:solidFill>
                <a:latin typeface="Times New Roman" panose="02020603050405020304" pitchFamily="18" charset="0"/>
                <a:cs typeface="Times New Roman" panose="02020603050405020304" pitchFamily="18" charset="0"/>
              </a:rPr>
              <a:t>2</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3</a:t>
            </a:r>
            <a:r>
              <a:rPr lang="en-US" altLang="en-US" sz="2800" dirty="0">
                <a:solidFill>
                  <a:srgbClr val="FF0000"/>
                </a:solidFill>
                <a:latin typeface="Times New Roman" panose="02020603050405020304" pitchFamily="18" charset="0"/>
                <a:cs typeface="Times New Roman" panose="02020603050405020304" pitchFamily="18" charset="0"/>
              </a:rPr>
              <a:t>O</a:t>
            </a:r>
            <a:r>
              <a:rPr lang="en-US" altLang="en-US" sz="2800" baseline="-25000" dirty="0">
                <a:solidFill>
                  <a:srgbClr val="FF0000"/>
                </a:solidFill>
                <a:latin typeface="Times New Roman" panose="02020603050405020304" pitchFamily="18" charset="0"/>
                <a:cs typeface="Times New Roman" panose="02020603050405020304" pitchFamily="18" charset="0"/>
              </a:rPr>
              <a:t>2(    )</a:t>
            </a:r>
            <a:r>
              <a:rPr lang="en-US" altLang="en-US" sz="2800" dirty="0">
                <a:solidFill>
                  <a:srgbClr val="FF0000"/>
                </a:solidFill>
                <a:latin typeface="Times New Roman" panose="02020603050405020304" pitchFamily="18" charset="0"/>
                <a:cs typeface="Times New Roman" panose="02020603050405020304" pitchFamily="18" charset="0"/>
              </a:rPr>
              <a:t> + _PbCl</a:t>
            </a:r>
            <a:r>
              <a:rPr lang="en-US" altLang="en-US" sz="2800" baseline="-25000" dirty="0">
                <a:solidFill>
                  <a:srgbClr val="FF0000"/>
                </a:solidFill>
                <a:latin typeface="Times New Roman" panose="02020603050405020304" pitchFamily="18" charset="0"/>
                <a:cs typeface="Times New Roman" panose="02020603050405020304" pitchFamily="18" charset="0"/>
              </a:rPr>
              <a:t>2(   )  </a:t>
            </a:r>
          </a:p>
          <a:p>
            <a:pPr>
              <a:spcBef>
                <a:spcPct val="50000"/>
              </a:spcBef>
              <a:buNone/>
            </a:pPr>
            <a:endParaRPr lang="en-US" altLang="en-US" sz="2800" baseline="-250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sz="2800" baseline="-25000" dirty="0">
                <a:solidFill>
                  <a:srgbClr val="FF0000"/>
                </a:solidFill>
                <a:latin typeface="Times New Roman" panose="02020603050405020304" pitchFamily="18" charset="0"/>
                <a:cs typeface="Times New Roman" panose="02020603050405020304" pitchFamily="18" charset="0"/>
              </a:rPr>
              <a:t>2 Na in front, 1 Na in back – fix this by putting a 2 in front of the sodium acetate.  </a:t>
            </a:r>
            <a:r>
              <a:rPr lang="en-US" altLang="en-US" sz="2800" baseline="-25000" dirty="0">
                <a:solidFill>
                  <a:srgbClr val="0000FF"/>
                </a:solidFill>
                <a:latin typeface="Times New Roman" panose="02020603050405020304" pitchFamily="18" charset="0"/>
                <a:cs typeface="Times New Roman" panose="02020603050405020304" pitchFamily="18" charset="0"/>
              </a:rPr>
              <a:t>Start over. </a:t>
            </a:r>
          </a:p>
        </p:txBody>
      </p:sp>
    </p:spTree>
    <p:extLst>
      <p:ext uri="{BB962C8B-B14F-4D97-AF65-F5344CB8AC3E}">
        <p14:creationId xmlns:p14="http://schemas.microsoft.com/office/powerpoint/2010/main" val="39730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AAE2-3F05-4629-A639-7232592E0D9C}"/>
              </a:ext>
            </a:extLst>
          </p:cNvPr>
          <p:cNvSpPr txBox="1"/>
          <p:nvPr/>
        </p:nvSpPr>
        <p:spPr>
          <a:xfrm>
            <a:off x="0" y="0"/>
            <a:ext cx="9144000" cy="640175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15.  Balanced…. </a:t>
            </a:r>
          </a:p>
          <a:p>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Hydrogen and oxygen gases make water…</a:t>
            </a:r>
          </a:p>
          <a:p>
            <a:pPr algn="ct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6600" dirty="0">
                <a:latin typeface="Times New Roman" panose="02020603050405020304" pitchFamily="18" charset="0"/>
                <a:cs typeface="Times New Roman" panose="02020603050405020304" pitchFamily="18" charset="0"/>
              </a:rPr>
              <a:t>2H</a:t>
            </a:r>
            <a:r>
              <a:rPr lang="en-US" sz="6600" baseline="-25000" dirty="0">
                <a:latin typeface="Times New Roman" panose="02020603050405020304" pitchFamily="18" charset="0"/>
                <a:cs typeface="Times New Roman" panose="02020603050405020304" pitchFamily="18" charset="0"/>
              </a:rPr>
              <a:t>2(G)</a:t>
            </a:r>
            <a:r>
              <a:rPr lang="en-US" sz="6600" dirty="0">
                <a:latin typeface="Times New Roman" panose="02020603050405020304" pitchFamily="18" charset="0"/>
                <a:cs typeface="Times New Roman" panose="02020603050405020304" pitchFamily="18" charset="0"/>
              </a:rPr>
              <a:t> + O</a:t>
            </a:r>
            <a:r>
              <a:rPr lang="en-US" sz="6600" baseline="-25000" dirty="0">
                <a:latin typeface="Times New Roman" panose="02020603050405020304" pitchFamily="18" charset="0"/>
                <a:cs typeface="Times New Roman" panose="02020603050405020304" pitchFamily="18" charset="0"/>
              </a:rPr>
              <a:t>2(G)</a:t>
            </a:r>
            <a:r>
              <a:rPr lang="en-US" sz="6600" dirty="0">
                <a:latin typeface="Times New Roman" panose="02020603050405020304" pitchFamily="18" charset="0"/>
                <a:cs typeface="Times New Roman" panose="02020603050405020304" pitchFamily="18" charset="0"/>
              </a:rPr>
              <a:t> → 2H</a:t>
            </a:r>
            <a:r>
              <a:rPr lang="en-US" sz="6600" baseline="-25000" dirty="0">
                <a:latin typeface="Times New Roman" panose="02020603050405020304" pitchFamily="18" charset="0"/>
                <a:cs typeface="Times New Roman" panose="02020603050405020304" pitchFamily="18" charset="0"/>
              </a:rPr>
              <a:t>2</a:t>
            </a:r>
            <a:r>
              <a:rPr lang="en-US" sz="6600" dirty="0">
                <a:latin typeface="Times New Roman" panose="02020603050405020304" pitchFamily="18" charset="0"/>
                <a:cs typeface="Times New Roman" panose="02020603050405020304" pitchFamily="18" charset="0"/>
              </a:rPr>
              <a:t>O</a:t>
            </a:r>
            <a:r>
              <a:rPr lang="en-US" sz="6600" baseline="-25000" dirty="0">
                <a:latin typeface="Times New Roman" panose="02020603050405020304" pitchFamily="18" charset="0"/>
                <a:cs typeface="Times New Roman" panose="02020603050405020304" pitchFamily="18" charset="0"/>
              </a:rPr>
              <a:t>(G)</a:t>
            </a:r>
            <a:br>
              <a:rPr lang="en-US" sz="6600" baseline="-25000" dirty="0">
                <a:latin typeface="Times New Roman" panose="02020603050405020304" pitchFamily="18" charset="0"/>
                <a:cs typeface="Times New Roman" panose="02020603050405020304" pitchFamily="18" charset="0"/>
              </a:rPr>
            </a:br>
            <a:endParaRPr lang="en-US" sz="6600" baseline="-25000" dirty="0">
              <a:latin typeface="Times New Roman" panose="02020603050405020304" pitchFamily="18" charset="0"/>
              <a:cs typeface="Times New Roman" panose="02020603050405020304" pitchFamily="18" charset="0"/>
            </a:endParaRPr>
          </a:p>
          <a:p>
            <a:r>
              <a:rPr lang="en-US" sz="6000" baseline="-25000" dirty="0">
                <a:solidFill>
                  <a:srgbClr val="0000FF"/>
                </a:solidFill>
                <a:latin typeface="Times New Roman" panose="02020603050405020304" pitchFamily="18" charset="0"/>
                <a:cs typeface="Times New Roman" panose="02020603050405020304" pitchFamily="18" charset="0"/>
              </a:rPr>
              <a:t>16.  There are the </a:t>
            </a:r>
            <a:r>
              <a:rPr lang="en-US" sz="6000" u="sng" baseline="-25000" dirty="0">
                <a:solidFill>
                  <a:srgbClr val="0000FF"/>
                </a:solidFill>
                <a:latin typeface="Times New Roman" panose="02020603050405020304" pitchFamily="18" charset="0"/>
                <a:cs typeface="Times New Roman" panose="02020603050405020304" pitchFamily="18" charset="0"/>
              </a:rPr>
              <a:t>same number</a:t>
            </a:r>
            <a:r>
              <a:rPr lang="en-US" sz="6000" baseline="-25000" dirty="0">
                <a:solidFill>
                  <a:srgbClr val="0000FF"/>
                </a:solidFill>
                <a:latin typeface="Times New Roman" panose="02020603050405020304" pitchFamily="18" charset="0"/>
                <a:cs typeface="Times New Roman" panose="02020603050405020304" pitchFamily="18" charset="0"/>
              </a:rPr>
              <a:t> of atoms on the reactant side as the product side.  Matter can’t be created or destroyed in a chemical reaction (or physical change).  </a:t>
            </a:r>
            <a:endParaRPr lang="en-US" sz="6600" baseline="-25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703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52400"/>
            <a:ext cx="9144000" cy="59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Sodium chloride + lead (II) acetate solutions</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combine into sodium acetate and lead (II) chloride </a:t>
            </a:r>
            <a:endParaRPr lang="en-US" altLang="en-US" sz="44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 </a:t>
            </a:r>
          </a:p>
          <a:p>
            <a:pPr>
              <a:spcBef>
                <a:spcPct val="50000"/>
              </a:spcBef>
              <a:buNone/>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NaCl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Pb(C</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NaC</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PbCl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baseline="-25000" dirty="0">
                <a:solidFill>
                  <a:srgbClr val="0000FF"/>
                </a:solidFill>
                <a:latin typeface="Times New Roman" panose="02020603050405020304" pitchFamily="18" charset="0"/>
                <a:cs typeface="Times New Roman" panose="02020603050405020304" pitchFamily="18" charset="0"/>
              </a:rPr>
              <a:t>S</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p>
          <a:p>
            <a:pPr>
              <a:spcBef>
                <a:spcPct val="50000"/>
              </a:spcBef>
              <a:buNone/>
            </a:pPr>
            <a:br>
              <a:rPr lang="en-US" altLang="en-US" sz="2800" baseline="-25000" dirty="0">
                <a:solidFill>
                  <a:srgbClr val="FF3300"/>
                </a:solidFill>
                <a:latin typeface="Times New Roman" panose="02020603050405020304" pitchFamily="18" charset="0"/>
                <a:cs typeface="Times New Roman" panose="02020603050405020304" pitchFamily="18" charset="0"/>
              </a:rPr>
            </a:br>
            <a:br>
              <a:rPr lang="en-US" altLang="en-US" sz="2800" baseline="-25000" dirty="0">
                <a:solidFill>
                  <a:srgbClr val="FF3300"/>
                </a:solidFill>
                <a:latin typeface="Times New Roman" panose="02020603050405020304" pitchFamily="18" charset="0"/>
                <a:cs typeface="Times New Roman" panose="02020603050405020304" pitchFamily="18" charset="0"/>
              </a:rPr>
            </a:br>
            <a:endParaRPr lang="en-US" altLang="en-US" sz="2800" baseline="-25000" dirty="0">
              <a:solidFill>
                <a:srgbClr val="FF3300"/>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rgbClr val="FF0000"/>
                </a:solidFill>
                <a:latin typeface="Times New Roman" panose="02020603050405020304" pitchFamily="18" charset="0"/>
                <a:cs typeface="Times New Roman" panose="02020603050405020304" pitchFamily="18" charset="0"/>
              </a:rPr>
              <a:t>Table F if your name is chloride, you are probably insoluble (S)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but there are exceptions.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For instance, Na is an exception (the reactant NaCl is AQ).</a:t>
            </a:r>
          </a:p>
          <a:p>
            <a:pPr>
              <a:spcBef>
                <a:spcPct val="50000"/>
              </a:spcBef>
              <a:buNone/>
            </a:pPr>
            <a:r>
              <a:rPr lang="en-US" altLang="en-US" dirty="0">
                <a:solidFill>
                  <a:srgbClr val="0000FF"/>
                </a:solidFill>
                <a:latin typeface="Times New Roman" panose="02020603050405020304" pitchFamily="18" charset="0"/>
                <a:cs typeface="Times New Roman" panose="02020603050405020304" pitchFamily="18" charset="0"/>
              </a:rPr>
              <a:t>Lead IS an exception, PbCl</a:t>
            </a:r>
            <a:r>
              <a:rPr lang="en-US" altLang="en-US" baseline="-25000" dirty="0">
                <a:solidFill>
                  <a:srgbClr val="0000FF"/>
                </a:solidFill>
                <a:latin typeface="Times New Roman" panose="02020603050405020304" pitchFamily="18" charset="0"/>
                <a:cs typeface="Times New Roman" panose="02020603050405020304" pitchFamily="18" charset="0"/>
              </a:rPr>
              <a:t>2</a:t>
            </a:r>
            <a:r>
              <a:rPr lang="en-US" altLang="en-US" dirty="0">
                <a:solidFill>
                  <a:srgbClr val="0000FF"/>
                </a:solidFill>
                <a:latin typeface="Times New Roman" panose="02020603050405020304" pitchFamily="18" charset="0"/>
                <a:cs typeface="Times New Roman" panose="02020603050405020304" pitchFamily="18" charset="0"/>
              </a:rPr>
              <a:t> is (S)</a:t>
            </a:r>
          </a:p>
        </p:txBody>
      </p:sp>
      <p:cxnSp>
        <p:nvCxnSpPr>
          <p:cNvPr id="4" name="Straight Arrow Connector 3">
            <a:extLst>
              <a:ext uri="{FF2B5EF4-FFF2-40B4-BE49-F238E27FC236}">
                <a16:creationId xmlns:a16="http://schemas.microsoft.com/office/drawing/2014/main" id="{9EAFA62B-524B-40C6-9BAE-E17259667181}"/>
              </a:ext>
            </a:extLst>
          </p:cNvPr>
          <p:cNvCxnSpPr/>
          <p:nvPr/>
        </p:nvCxnSpPr>
        <p:spPr>
          <a:xfrm flipV="1">
            <a:off x="7848600" y="3124200"/>
            <a:ext cx="914400" cy="1143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110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2500" dirty="0">
                <a:solidFill>
                  <a:schemeClr val="tx1">
                    <a:lumMod val="95000"/>
                    <a:lumOff val="5000"/>
                  </a:schemeClr>
                </a:solidFill>
                <a:latin typeface="Times New Roman" panose="02020603050405020304" pitchFamily="18" charset="0"/>
                <a:cs typeface="Times New Roman" panose="02020603050405020304" pitchFamily="18" charset="0"/>
              </a:rPr>
              <a:t>81.  Write the IONS and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2554222680"/>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Ag</a:t>
                      </a:r>
                      <a:r>
                        <a:rPr lang="en-US" sz="2000" kern="1400" baseline="30000" dirty="0">
                          <a:solidFill>
                            <a:srgbClr val="0000FF"/>
                          </a:solidFill>
                          <a:effectLst/>
                          <a:latin typeface="Times New Roman" panose="02020603050405020304" pitchFamily="18" charset="0"/>
                          <a:cs typeface="Times New Roman" panose="02020603050405020304" pitchFamily="18" charset="0"/>
                        </a:rPr>
                        <a:t>+1     </a:t>
                      </a:r>
                      <a:r>
                        <a:rPr lang="en-US" sz="2000" kern="1400" dirty="0">
                          <a:solidFill>
                            <a:srgbClr val="0000FF"/>
                          </a:solidFill>
                          <a:effectLst/>
                          <a:latin typeface="Times New Roman" panose="02020603050405020304" pitchFamily="18" charset="0"/>
                          <a:cs typeface="Times New Roman" panose="02020603050405020304" pitchFamily="18" charset="0"/>
                        </a:rPr>
                        <a:t>Cl</a:t>
                      </a:r>
                      <a:r>
                        <a:rPr lang="en-US" sz="20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0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
        <p:nvSpPr>
          <p:cNvPr id="5" name="Control 1"/>
          <p:cNvSpPr>
            <a:spLocks noChangeArrowheads="1" noChangeShapeType="1"/>
          </p:cNvSpPr>
          <p:nvPr/>
        </p:nvSpPr>
        <p:spPr bwMode="auto">
          <a:xfrm>
            <a:off x="1974850" y="6121400"/>
            <a:ext cx="6858000" cy="50800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9296295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1872061806"/>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1255639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4208064842"/>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39075071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2041769398"/>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12669366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1845047766"/>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19216185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1988431696"/>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Ba</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Ba(C</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30357926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373875029"/>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Ba</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Ba(C</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Al</a:t>
                      </a:r>
                      <a:r>
                        <a:rPr lang="en-US" sz="2400" kern="1400" baseline="30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    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Al(ClO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4302552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4048685845"/>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Ba</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Ba(C</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Al</a:t>
                      </a:r>
                      <a:r>
                        <a:rPr lang="en-US" sz="2400" kern="1400" baseline="30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    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Al(ClO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Pb</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Br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PbBr</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28540171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1637805424"/>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Ba</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Ba(C</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Al</a:t>
                      </a:r>
                      <a:r>
                        <a:rPr lang="en-US" sz="2400" kern="1400" baseline="30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    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Al(ClO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Pb</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Br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PbBr</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Li</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S</a:t>
                      </a:r>
                      <a:r>
                        <a:rPr lang="en-US" sz="2400" kern="1400" baseline="30000" dirty="0">
                          <a:solidFill>
                            <a:srgbClr val="0000FF"/>
                          </a:solidFill>
                          <a:effectLst/>
                          <a:latin typeface="Times New Roman" panose="02020603050405020304" pitchFamily="18" charset="0"/>
                          <a:cs typeface="Times New Roman" panose="02020603050405020304" pitchFamily="18" charset="0"/>
                        </a:rPr>
                        <a:t>-2</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Li</a:t>
                      </a:r>
                      <a:r>
                        <a:rPr lang="en-US" sz="2400" kern="1400" baseline="-25000" dirty="0">
                          <a:solidFill>
                            <a:srgbClr val="0000FF"/>
                          </a:solidFill>
                          <a:effectLst/>
                          <a:latin typeface="Times New Roman" panose="02020603050405020304" pitchFamily="18" charset="0"/>
                          <a:cs typeface="Times New Roman" panose="02020603050405020304" pitchFamily="18" charset="0"/>
                        </a:rPr>
                        <a:t>2</a:t>
                      </a:r>
                      <a:r>
                        <a:rPr lang="en-US" sz="24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291515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7A9834-6C94-4B1D-B402-A4B7B3FEC0B0}"/>
              </a:ext>
            </a:extLst>
          </p:cNvPr>
          <p:cNvSpPr txBox="1"/>
          <p:nvPr/>
        </p:nvSpPr>
        <p:spPr>
          <a:xfrm>
            <a:off x="0" y="2133600"/>
            <a:ext cx="9144000" cy="4154984"/>
          </a:xfrm>
          <a:prstGeom prst="rect">
            <a:avLst/>
          </a:prstGeom>
          <a:noFill/>
        </p:spPr>
        <p:txBody>
          <a:bodyPr wrap="squar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Just do it.</a:t>
            </a:r>
          </a:p>
          <a:p>
            <a:pPr algn="ct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sz="7200" dirty="0">
              <a:solidFill>
                <a:schemeClr val="bg1"/>
              </a:solidFill>
              <a:latin typeface="Times New Roman" panose="02020603050405020304" pitchFamily="18" charset="0"/>
              <a:cs typeface="Times New Roman" panose="02020603050405020304" pitchFamily="18" charset="0"/>
            </a:endParaRPr>
          </a:p>
          <a:p>
            <a:pPr algn="ctr"/>
            <a:br>
              <a:rPr lang="en-US" sz="1600" dirty="0">
                <a:solidFill>
                  <a:schemeClr val="bg1"/>
                </a:solidFill>
                <a:latin typeface="Times New Roman" panose="02020603050405020304" pitchFamily="18" charset="0"/>
                <a:cs typeface="Times New Roman" panose="02020603050405020304" pitchFamily="18" charset="0"/>
              </a:rPr>
            </a:b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Stop torturing the students Charlie, blow up the balloon already.  </a:t>
            </a:r>
          </a:p>
        </p:txBody>
      </p:sp>
    </p:spTree>
    <p:extLst>
      <p:ext uri="{BB962C8B-B14F-4D97-AF65-F5344CB8AC3E}">
        <p14:creationId xmlns:p14="http://schemas.microsoft.com/office/powerpoint/2010/main" val="16539889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2620913858"/>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Ba</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Ba(C</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Al</a:t>
                      </a:r>
                      <a:r>
                        <a:rPr lang="en-US" sz="2400" kern="1400" baseline="30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    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Al(ClO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Pb</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Br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PbBr</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Li</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S</a:t>
                      </a:r>
                      <a:r>
                        <a:rPr lang="en-US" sz="2400" kern="1400" baseline="30000" dirty="0">
                          <a:solidFill>
                            <a:srgbClr val="0000FF"/>
                          </a:solidFill>
                          <a:effectLst/>
                          <a:latin typeface="Times New Roman" panose="02020603050405020304" pitchFamily="18" charset="0"/>
                          <a:cs typeface="Times New Roman" panose="02020603050405020304" pitchFamily="18" charset="0"/>
                        </a:rPr>
                        <a:t>-2</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Li</a:t>
                      </a:r>
                      <a:r>
                        <a:rPr lang="en-US" sz="2400" kern="1400" baseline="-25000" dirty="0">
                          <a:solidFill>
                            <a:srgbClr val="0000FF"/>
                          </a:solidFill>
                          <a:effectLst/>
                          <a:latin typeface="Times New Roman" panose="02020603050405020304" pitchFamily="18" charset="0"/>
                          <a:cs typeface="Times New Roman" panose="02020603050405020304" pitchFamily="18" charset="0"/>
                        </a:rPr>
                        <a:t>2</a:t>
                      </a:r>
                      <a:r>
                        <a:rPr lang="en-US" sz="24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NH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CrO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(NH</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CrO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baseline="-250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endParaRPr lang="en-US" sz="2400" kern="1400" dirty="0">
                        <a:solidFill>
                          <a:srgbClr val="FF33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604273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9144000" cy="838200"/>
          </a:xfrm>
        </p:spPr>
        <p:txBody>
          <a:bodyPr/>
          <a:lstStyle/>
          <a:p>
            <a:pPr algn="l"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81.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Write the formulas. Are these AQ or S in water?</a:t>
            </a:r>
          </a:p>
        </p:txBody>
      </p:sp>
      <p:graphicFrame>
        <p:nvGraphicFramePr>
          <p:cNvPr id="4" name="Table 3"/>
          <p:cNvGraphicFramePr>
            <a:graphicFrameLocks noGrp="1"/>
          </p:cNvGraphicFramePr>
          <p:nvPr>
            <p:extLst>
              <p:ext uri="{D42A27DB-BD31-4B8C-83A1-F6EECF244321}">
                <p14:modId xmlns:p14="http://schemas.microsoft.com/office/powerpoint/2010/main" val="832303708"/>
              </p:ext>
            </p:extLst>
          </p:nvPr>
        </p:nvGraphicFramePr>
        <p:xfrm>
          <a:off x="0" y="838200"/>
          <a:ext cx="9144001" cy="6019799"/>
        </p:xfrm>
        <a:graphic>
          <a:graphicData uri="http://schemas.openxmlformats.org/drawingml/2006/table">
            <a:tbl>
              <a:tblPr/>
              <a:tblGrid>
                <a:gridCol w="2362200">
                  <a:extLst>
                    <a:ext uri="{9D8B030D-6E8A-4147-A177-3AD203B41FA5}">
                      <a16:colId xmlns:a16="http://schemas.microsoft.com/office/drawing/2014/main" val="20000"/>
                    </a:ext>
                  </a:extLst>
                </a:gridCol>
                <a:gridCol w="2439283">
                  <a:extLst>
                    <a:ext uri="{9D8B030D-6E8A-4147-A177-3AD203B41FA5}">
                      <a16:colId xmlns:a16="http://schemas.microsoft.com/office/drawing/2014/main" val="3979677241"/>
                    </a:ext>
                  </a:extLst>
                </a:gridCol>
                <a:gridCol w="3047117">
                  <a:extLst>
                    <a:ext uri="{9D8B030D-6E8A-4147-A177-3AD203B41FA5}">
                      <a16:colId xmlns:a16="http://schemas.microsoft.com/office/drawing/2014/main" val="20001"/>
                    </a:ext>
                  </a:extLst>
                </a:gridCol>
                <a:gridCol w="1295401">
                  <a:extLst>
                    <a:ext uri="{9D8B030D-6E8A-4147-A177-3AD203B41FA5}">
                      <a16:colId xmlns:a16="http://schemas.microsoft.com/office/drawing/2014/main" val="20002"/>
                    </a:ext>
                  </a:extLst>
                </a:gridCol>
              </a:tblGrid>
              <a:tr h="505289">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Compound</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IONS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FORMULA</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AQ or S ?</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Silver chloride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a:t>
                      </a:r>
                      <a:r>
                        <a:rPr lang="en-US" sz="2400" kern="1400" baseline="30000" dirty="0">
                          <a:solidFill>
                            <a:srgbClr val="0000FF"/>
                          </a:solidFill>
                          <a:effectLst/>
                          <a:latin typeface="Times New Roman" panose="02020603050405020304" pitchFamily="18" charset="0"/>
                          <a:cs typeface="Times New Roman" panose="02020603050405020304" pitchFamily="18" charset="0"/>
                        </a:rPr>
                        <a:t>+1     </a:t>
                      </a:r>
                      <a:r>
                        <a:rPr lang="en-US" sz="2400" kern="1400" dirty="0">
                          <a:solidFill>
                            <a:srgbClr val="0000FF"/>
                          </a:solidFill>
                          <a:effectLst/>
                          <a:latin typeface="Times New Roman" panose="02020603050405020304" pitchFamily="18" charset="0"/>
                          <a:cs typeface="Times New Roman" panose="02020603050405020304" pitchFamily="18" charset="0"/>
                        </a:rPr>
                        <a:t>Cl</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AgCl</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900">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Magnesium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Mg</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   </a:t>
                      </a:r>
                      <a:r>
                        <a:rPr lang="en-US" sz="2400" kern="140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NO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Mg(NO</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9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Sodium hydroxide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Na</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OH</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NaOH</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11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000000"/>
                          </a:solidFill>
                          <a:effectLst/>
                          <a:latin typeface="Times New Roman" panose="02020603050405020304" pitchFamily="18" charset="0"/>
                          <a:cs typeface="Times New Roman" panose="02020603050405020304" pitchFamily="18" charset="0"/>
                        </a:rPr>
                        <a:t>Strontium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Sr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SO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SrSO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9900">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000" kern="1400" dirty="0">
                          <a:solidFill>
                            <a:srgbClr val="FF0000"/>
                          </a:solidFill>
                          <a:effectLst/>
                          <a:latin typeface="Times New Roman" panose="02020603050405020304" pitchFamily="18" charset="0"/>
                          <a:cs typeface="Times New Roman" panose="02020603050405020304" pitchFamily="18" charset="0"/>
                        </a:rPr>
                        <a:t>Calcium nitrate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Ca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dirty="0">
                          <a:solidFill>
                            <a:srgbClr val="FF0000"/>
                          </a:solidFill>
                          <a:effectLst/>
                          <a:latin typeface="Times New Roman" panose="02020603050405020304" pitchFamily="18" charset="0"/>
                          <a:cs typeface="Times New Roman" panose="02020603050405020304" pitchFamily="18" charset="0"/>
                        </a:rPr>
                        <a:t>     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Ca(NO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2 </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011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Barium acetate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Ba</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3</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Ba(C</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H</a:t>
                      </a:r>
                      <a:r>
                        <a:rPr lang="en-US" sz="2400" kern="1400" baseline="-25000" dirty="0">
                          <a:solidFill>
                            <a:srgbClr val="000000"/>
                          </a:solidFill>
                          <a:effectLst/>
                          <a:latin typeface="Times New Roman" panose="02020603050405020304" pitchFamily="18" charset="0"/>
                          <a:cs typeface="Times New Roman" panose="02020603050405020304" pitchFamily="18" charset="0"/>
                        </a:rPr>
                        <a:t>3</a:t>
                      </a:r>
                      <a:r>
                        <a:rPr lang="en-US" sz="2400" kern="1400" dirty="0">
                          <a:solidFill>
                            <a:srgbClr val="000000"/>
                          </a:solidFill>
                          <a:effectLst/>
                          <a:latin typeface="Times New Roman" panose="02020603050405020304" pitchFamily="18" charset="0"/>
                          <a:cs typeface="Times New Roman" panose="02020603050405020304" pitchFamily="18" charset="0"/>
                        </a:rPr>
                        <a:t>O</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9900">
                <a:tc>
                  <a:txBody>
                    <a:bodyPr/>
                    <a:lstStyle/>
                    <a:p>
                      <a:pPr marR="0" indent="0" algn="ctr" rtl="0">
                        <a:lnSpc>
                          <a:spcPct val="119000"/>
                        </a:lnSpc>
                        <a:spcBef>
                          <a:spcPts val="0"/>
                        </a:spcBef>
                        <a:spcAft>
                          <a:spcPts val="600"/>
                        </a:spcAft>
                      </a:pPr>
                      <a:r>
                        <a:rPr lang="en-US" sz="2000" kern="1400" dirty="0">
                          <a:solidFill>
                            <a:srgbClr val="FF0000"/>
                          </a:solidFill>
                          <a:effectLst/>
                          <a:latin typeface="Times New Roman" panose="02020603050405020304" pitchFamily="18" charset="0"/>
                          <a:cs typeface="Times New Roman" panose="02020603050405020304" pitchFamily="18" charset="0"/>
                        </a:rPr>
                        <a:t>Aluminum chlorate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Al</a:t>
                      </a:r>
                      <a:r>
                        <a:rPr lang="en-US" sz="2400" kern="1400" baseline="30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    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baseline="30000" dirty="0">
                          <a:solidFill>
                            <a:srgbClr val="FF0000"/>
                          </a:solidFill>
                          <a:effectLst/>
                          <a:latin typeface="Times New Roman" panose="02020603050405020304" pitchFamily="18" charset="0"/>
                          <a:cs typeface="Times New Roman" panose="02020603050405020304" pitchFamily="18" charset="0"/>
                        </a:rPr>
                        <a:t>-1</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Al(ClO</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r>
                        <a:rPr lang="en-US" sz="2400" kern="1400" dirty="0">
                          <a:solidFill>
                            <a:srgbClr val="FF0000"/>
                          </a:solidFill>
                          <a:effectLst/>
                          <a:latin typeface="Times New Roman" panose="02020603050405020304" pitchFamily="18" charset="0"/>
                          <a:cs typeface="Times New Roman" panose="02020603050405020304" pitchFamily="18" charset="0"/>
                        </a:rPr>
                        <a:t>)</a:t>
                      </a:r>
                      <a:r>
                        <a:rPr lang="en-US" sz="2400" kern="1400" baseline="-25000" dirty="0">
                          <a:solidFill>
                            <a:srgbClr val="FF0000"/>
                          </a:solidFill>
                          <a:effectLst/>
                          <a:latin typeface="Times New Roman" panose="02020603050405020304" pitchFamily="18" charset="0"/>
                          <a:cs typeface="Times New Roman" panose="02020603050405020304" pitchFamily="18" charset="0"/>
                        </a:rPr>
                        <a:t>3</a:t>
                      </a: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9900">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Lead (II) bromide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Pb</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Br</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PbBr</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01100">
                <a:tc>
                  <a:txBody>
                    <a:bodyPr/>
                    <a:lstStyle/>
                    <a:p>
                      <a:pPr marR="0" indent="0" algn="ctr" rtl="0">
                        <a:lnSpc>
                          <a:spcPct val="119000"/>
                        </a:lnSpc>
                        <a:spcBef>
                          <a:spcPts val="0"/>
                        </a:spcBef>
                        <a:spcAft>
                          <a:spcPts val="600"/>
                        </a:spcAft>
                      </a:pPr>
                      <a:r>
                        <a:rPr lang="en-US" sz="2000" kern="1400" dirty="0">
                          <a:solidFill>
                            <a:srgbClr val="0000FF"/>
                          </a:solidFill>
                          <a:effectLst/>
                          <a:latin typeface="Times New Roman" panose="02020603050405020304" pitchFamily="18" charset="0"/>
                          <a:cs typeface="Times New Roman" panose="02020603050405020304" pitchFamily="18" charset="0"/>
                        </a:rPr>
                        <a:t>Lithium sulfide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Li</a:t>
                      </a:r>
                      <a:r>
                        <a:rPr lang="en-US" sz="2400" kern="1400" baseline="30000" dirty="0">
                          <a:solidFill>
                            <a:srgbClr val="0000FF"/>
                          </a:solidFill>
                          <a:effectLst/>
                          <a:latin typeface="Times New Roman" panose="02020603050405020304" pitchFamily="18" charset="0"/>
                          <a:cs typeface="Times New Roman" panose="02020603050405020304" pitchFamily="18" charset="0"/>
                        </a:rPr>
                        <a:t>+1</a:t>
                      </a:r>
                      <a:r>
                        <a:rPr lang="en-US" sz="2400" kern="1400" dirty="0">
                          <a:solidFill>
                            <a:srgbClr val="0000FF"/>
                          </a:solidFill>
                          <a:effectLst/>
                          <a:latin typeface="Times New Roman" panose="02020603050405020304" pitchFamily="18" charset="0"/>
                          <a:cs typeface="Times New Roman" panose="02020603050405020304" pitchFamily="18" charset="0"/>
                        </a:rPr>
                        <a:t>    S</a:t>
                      </a:r>
                      <a:r>
                        <a:rPr lang="en-US" sz="2400" kern="1400" baseline="30000" dirty="0">
                          <a:solidFill>
                            <a:srgbClr val="0000FF"/>
                          </a:solidFill>
                          <a:effectLst/>
                          <a:latin typeface="Times New Roman" panose="02020603050405020304" pitchFamily="18" charset="0"/>
                          <a:cs typeface="Times New Roman" panose="02020603050405020304" pitchFamily="18" charset="0"/>
                        </a:rPr>
                        <a:t>-2</a:t>
                      </a:r>
                      <a:endParaRPr lang="en-US" sz="2400" kern="1400" dirty="0">
                        <a:solidFill>
                          <a:srgbClr val="0000FF"/>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   Li</a:t>
                      </a:r>
                      <a:r>
                        <a:rPr lang="en-US" sz="2400" kern="1400" baseline="-25000" dirty="0">
                          <a:solidFill>
                            <a:srgbClr val="0000FF"/>
                          </a:solidFill>
                          <a:effectLst/>
                          <a:latin typeface="Times New Roman" panose="02020603050405020304" pitchFamily="18" charset="0"/>
                          <a:cs typeface="Times New Roman" panose="02020603050405020304" pitchFamily="18" charset="0"/>
                        </a:rPr>
                        <a:t>2</a:t>
                      </a:r>
                      <a:r>
                        <a:rPr lang="en-US" sz="2400" kern="1400" dirty="0">
                          <a:solidFill>
                            <a:srgbClr val="0000FF"/>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FF"/>
                          </a:solidFill>
                          <a:effectLst/>
                          <a:latin typeface="Times New Roman" panose="02020603050405020304" pitchFamily="18" charset="0"/>
                          <a:cs typeface="Times New Roman" panose="02020603050405020304" pitchFamily="18" charset="0"/>
                        </a:rPr>
                        <a:t>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505305">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Ammonium chromate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NH</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   CrO</a:t>
                      </a:r>
                      <a:r>
                        <a:rPr lang="en-US" sz="2400" kern="1400" baseline="-25000" dirty="0">
                          <a:solidFill>
                            <a:schemeClr val="tx1">
                              <a:lumMod val="95000"/>
                              <a:lumOff val="5000"/>
                            </a:schemeClr>
                          </a:solidFill>
                          <a:effectLst/>
                          <a:latin typeface="Times New Roman" panose="02020603050405020304" pitchFamily="18" charset="0"/>
                          <a:cs typeface="Times New Roman" panose="02020603050405020304" pitchFamily="18" charset="0"/>
                        </a:rPr>
                        <a:t>4</a:t>
                      </a:r>
                      <a:r>
                        <a:rPr lang="en-US" sz="2400" kern="1400" baseline="30000" dirty="0">
                          <a:solidFill>
                            <a:schemeClr val="tx1">
                              <a:lumMod val="95000"/>
                              <a:lumOff val="5000"/>
                            </a:schemeClr>
                          </a:solidFill>
                          <a:effectLst/>
                          <a:latin typeface="Times New Roman" panose="02020603050405020304" pitchFamily="18" charset="0"/>
                          <a:cs typeface="Times New Roman" panose="02020603050405020304" pitchFamily="18" charset="0"/>
                        </a:rPr>
                        <a:t>-2</a:t>
                      </a:r>
                      <a:endPar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(NH</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r>
                        <a:rPr lang="en-US" sz="2400" kern="1400" dirty="0">
                          <a:solidFill>
                            <a:srgbClr val="000000"/>
                          </a:solidFill>
                          <a:effectLst/>
                          <a:latin typeface="Times New Roman" panose="02020603050405020304" pitchFamily="18" charset="0"/>
                          <a:cs typeface="Times New Roman" panose="02020603050405020304" pitchFamily="18" charset="0"/>
                        </a:rPr>
                        <a:t>)</a:t>
                      </a:r>
                      <a:r>
                        <a:rPr lang="en-US" sz="2400" kern="1400" baseline="-25000" dirty="0">
                          <a:solidFill>
                            <a:srgbClr val="000000"/>
                          </a:solidFill>
                          <a:effectLst/>
                          <a:latin typeface="Times New Roman" panose="02020603050405020304" pitchFamily="18" charset="0"/>
                          <a:cs typeface="Times New Roman" panose="02020603050405020304" pitchFamily="18" charset="0"/>
                        </a:rPr>
                        <a:t>2</a:t>
                      </a:r>
                      <a:r>
                        <a:rPr lang="en-US" sz="2400" kern="1400" dirty="0">
                          <a:solidFill>
                            <a:srgbClr val="000000"/>
                          </a:solidFill>
                          <a:effectLst/>
                          <a:latin typeface="Times New Roman" panose="02020603050405020304" pitchFamily="18" charset="0"/>
                          <a:cs typeface="Times New Roman" panose="02020603050405020304" pitchFamily="18" charset="0"/>
                        </a:rPr>
                        <a:t>CrO</a:t>
                      </a:r>
                      <a:r>
                        <a:rPr lang="en-US" sz="2400" kern="1400" baseline="-25000" dirty="0">
                          <a:solidFill>
                            <a:srgbClr val="000000"/>
                          </a:solidFill>
                          <a:effectLst/>
                          <a:latin typeface="Times New Roman" panose="02020603050405020304" pitchFamily="18" charset="0"/>
                          <a:cs typeface="Times New Roman" panose="02020603050405020304" pitchFamily="18" charset="0"/>
                        </a:rPr>
                        <a:t>4</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000000"/>
                          </a:solidFill>
                          <a:effectLst/>
                          <a:latin typeface="Times New Roman" panose="02020603050405020304" pitchFamily="18" charset="0"/>
                          <a:cs typeface="Times New Roman" panose="02020603050405020304" pitchFamily="18" charset="0"/>
                        </a:rPr>
                        <a:t> AQ</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5305">
                <a:tc>
                  <a:txBody>
                    <a:bodyPr/>
                    <a:lstStyle/>
                    <a:p>
                      <a:pPr marR="0" indent="0" algn="ctr" rtl="0">
                        <a:lnSpc>
                          <a:spcPct val="119000"/>
                        </a:lnSpc>
                        <a:spcBef>
                          <a:spcPts val="0"/>
                        </a:spcBef>
                        <a:spcAft>
                          <a:spcPts val="600"/>
                        </a:spcAft>
                      </a:pPr>
                      <a:r>
                        <a:rPr lang="en-US" sz="2000" kern="1400" dirty="0">
                          <a:solidFill>
                            <a:srgbClr val="FF3300"/>
                          </a:solidFill>
                          <a:effectLst/>
                          <a:latin typeface="Times New Roman" panose="02020603050405020304" pitchFamily="18" charset="0"/>
                          <a:cs typeface="Times New Roman" panose="02020603050405020304" pitchFamily="18" charset="0"/>
                        </a:rPr>
                        <a:t>Barium sulfate</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baseline="0" dirty="0">
                          <a:solidFill>
                            <a:srgbClr val="FF0000"/>
                          </a:solidFill>
                          <a:effectLst/>
                          <a:latin typeface="Times New Roman" panose="02020603050405020304" pitchFamily="18" charset="0"/>
                          <a:cs typeface="Times New Roman" panose="02020603050405020304" pitchFamily="18" charset="0"/>
                        </a:rPr>
                        <a:t>Ba</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r>
                        <a:rPr lang="en-US" sz="2400" kern="1400" baseline="0" dirty="0">
                          <a:solidFill>
                            <a:srgbClr val="FF0000"/>
                          </a:solidFill>
                          <a:effectLst/>
                          <a:latin typeface="Times New Roman" panose="02020603050405020304" pitchFamily="18" charset="0"/>
                          <a:cs typeface="Times New Roman" panose="02020603050405020304" pitchFamily="18" charset="0"/>
                        </a:rPr>
                        <a:t>   SO</a:t>
                      </a:r>
                      <a:r>
                        <a:rPr lang="en-US" sz="2400" kern="1400" baseline="-25000" dirty="0">
                          <a:solidFill>
                            <a:srgbClr val="FF0000"/>
                          </a:solidFill>
                          <a:effectLst/>
                          <a:latin typeface="Times New Roman" panose="02020603050405020304" pitchFamily="18" charset="0"/>
                          <a:cs typeface="Times New Roman" panose="02020603050405020304" pitchFamily="18" charset="0"/>
                        </a:rPr>
                        <a:t>4</a:t>
                      </a:r>
                      <a:r>
                        <a:rPr lang="en-US" sz="2400" kern="1400" baseline="30000" dirty="0">
                          <a:solidFill>
                            <a:srgbClr val="FF0000"/>
                          </a:solidFill>
                          <a:effectLst/>
                          <a:latin typeface="Times New Roman" panose="02020603050405020304" pitchFamily="18" charset="0"/>
                          <a:cs typeface="Times New Roman" panose="02020603050405020304" pitchFamily="18" charset="0"/>
                        </a:rPr>
                        <a:t>-2</a:t>
                      </a:r>
                      <a:endParaRPr lang="en-US" sz="2400" kern="1400" baseline="0" dirty="0">
                        <a:solidFill>
                          <a:srgbClr val="FF0000"/>
                        </a:solidFill>
                        <a:effectLst/>
                        <a:latin typeface="Times New Roman" panose="02020603050405020304" pitchFamily="18" charset="0"/>
                        <a:cs typeface="Times New Roman" panose="02020603050405020304" pitchFamily="18" charset="0"/>
                      </a:endParaRP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3300"/>
                          </a:solidFill>
                          <a:effectLst/>
                          <a:latin typeface="Times New Roman" panose="02020603050405020304" pitchFamily="18" charset="0"/>
                          <a:cs typeface="Times New Roman" panose="02020603050405020304" pitchFamily="18" charset="0"/>
                        </a:rPr>
                        <a:t>BaSO</a:t>
                      </a:r>
                      <a:r>
                        <a:rPr lang="en-US" sz="2400" kern="1400" baseline="-25000" dirty="0">
                          <a:solidFill>
                            <a:srgbClr val="FF3300"/>
                          </a:solidFill>
                          <a:effectLst/>
                          <a:latin typeface="Times New Roman" panose="02020603050405020304" pitchFamily="18" charset="0"/>
                          <a:cs typeface="Times New Roman" panose="02020603050405020304" pitchFamily="18" charset="0"/>
                        </a:rPr>
                        <a:t>4</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19000"/>
                        </a:lnSpc>
                        <a:spcBef>
                          <a:spcPts val="0"/>
                        </a:spcBef>
                        <a:spcAft>
                          <a:spcPts val="600"/>
                        </a:spcAft>
                      </a:pPr>
                      <a:r>
                        <a:rPr lang="en-US" sz="2400" kern="1400" dirty="0">
                          <a:solidFill>
                            <a:srgbClr val="FF3300"/>
                          </a:solidFill>
                          <a:effectLst/>
                          <a:latin typeface="Times New Roman" panose="02020603050405020304" pitchFamily="18" charset="0"/>
                          <a:cs typeface="Times New Roman" panose="02020603050405020304" pitchFamily="18" charset="0"/>
                        </a:rPr>
                        <a:t>S</a:t>
                      </a:r>
                    </a:p>
                  </a:txBody>
                  <a:tcPr marL="32583" marR="32583" marT="32583" marB="325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7436128"/>
                  </a:ext>
                </a:extLst>
              </a:tr>
            </a:tbl>
          </a:graphicData>
        </a:graphic>
      </p:graphicFrame>
    </p:spTree>
    <p:extLst>
      <p:ext uri="{BB962C8B-B14F-4D97-AF65-F5344CB8AC3E}">
        <p14:creationId xmlns:p14="http://schemas.microsoft.com/office/powerpoint/2010/main" val="3259799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Turn these equation openings into balanced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Double Replacement reactions now.  </a:t>
            </a:r>
            <a:br>
              <a:rPr lang="en-US" altLang="en-US" dirty="0">
                <a:solidFill>
                  <a:srgbClr val="FF0000"/>
                </a:solidFill>
                <a:latin typeface="Times New Roman" panose="02020603050405020304" pitchFamily="18" charset="0"/>
                <a:cs typeface="Times New Roman" panose="02020603050405020304" pitchFamily="18" charset="0"/>
              </a:rPr>
            </a:br>
            <a:endParaRPr lang="en-US" altLang="en-US" dirty="0">
              <a:solidFill>
                <a:srgbClr val="FF0000"/>
              </a:solidFill>
              <a:latin typeface="Times New Roman" panose="02020603050405020304" pitchFamily="18" charset="0"/>
              <a:cs typeface="Times New Roman" panose="02020603050405020304" pitchFamily="18" charset="0"/>
            </a:endParaRPr>
          </a:p>
          <a:p>
            <a:pPr>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82.  </a:t>
            </a:r>
            <a:r>
              <a:rPr lang="en-US" altLang="en-US" dirty="0">
                <a:solidFill>
                  <a:srgbClr val="0000FF"/>
                </a:solidFill>
                <a:latin typeface="Times New Roman" panose="02020603050405020304" pitchFamily="18" charset="0"/>
                <a:cs typeface="Times New Roman" panose="02020603050405020304" pitchFamily="18" charset="0"/>
              </a:rPr>
              <a:t>Potassium phosphate + calcium chloride </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        solutions combine into… </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dirty="0">
                <a:solidFill>
                  <a:srgbClr val="FF0000"/>
                </a:solidFill>
              </a:rPr>
            </a:br>
            <a:br>
              <a:rPr lang="en-US" altLang="en-US" sz="2400" dirty="0">
                <a:solidFill>
                  <a:srgbClr val="000000"/>
                </a:solidFill>
              </a:rPr>
            </a:br>
            <a:br>
              <a:rPr lang="en-US" altLang="en-US" sz="2400" dirty="0">
                <a:solidFill>
                  <a:srgbClr val="000000"/>
                </a:solidFill>
              </a:rPr>
            </a:br>
            <a:br>
              <a:rPr lang="en-US" altLang="en-US" sz="2400" dirty="0">
                <a:solidFill>
                  <a:srgbClr val="000000"/>
                </a:solidFill>
              </a:rPr>
            </a:br>
            <a:br>
              <a:rPr lang="en-US" altLang="en-US" sz="2400" dirty="0">
                <a:solidFill>
                  <a:srgbClr val="000000"/>
                </a:solidFill>
              </a:rPr>
            </a:br>
            <a:r>
              <a:rPr lang="en-US" altLang="en-US" sz="2400" b="1" dirty="0">
                <a:solidFill>
                  <a:srgbClr val="006600"/>
                </a:solidFill>
              </a:rPr>
              <a:t>   </a:t>
            </a:r>
          </a:p>
        </p:txBody>
      </p:sp>
    </p:spTree>
    <p:extLst>
      <p:ext uri="{BB962C8B-B14F-4D97-AF65-F5344CB8AC3E}">
        <p14:creationId xmlns:p14="http://schemas.microsoft.com/office/powerpoint/2010/main" val="15123090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5240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dirty="0">
                <a:solidFill>
                  <a:srgbClr val="006600"/>
                </a:solidFill>
                <a:latin typeface="Times New Roman" panose="02020603050405020304" pitchFamily="18" charset="0"/>
                <a:cs typeface="Times New Roman" panose="02020603050405020304" pitchFamily="18" charset="0"/>
              </a:rPr>
              <a:t>82. </a:t>
            </a:r>
            <a:r>
              <a:rPr lang="en-US" altLang="en-US" sz="2800" dirty="0">
                <a:solidFill>
                  <a:srgbClr val="006600"/>
                </a:solidFill>
                <a:latin typeface="Times New Roman" panose="02020603050405020304" pitchFamily="18" charset="0"/>
                <a:cs typeface="Times New Roman" panose="02020603050405020304" pitchFamily="18" charset="0"/>
              </a:rPr>
              <a:t>Potassium phosphate + calcium chloride solutions </a:t>
            </a:r>
            <a:br>
              <a:rPr lang="en-US" altLang="en-US" sz="2800" dirty="0">
                <a:solidFill>
                  <a:srgbClr val="006600"/>
                </a:solidFill>
                <a:latin typeface="Times New Roman" panose="02020603050405020304" pitchFamily="18" charset="0"/>
                <a:cs typeface="Times New Roman" panose="02020603050405020304" pitchFamily="18" charset="0"/>
              </a:rPr>
            </a:br>
            <a:r>
              <a:rPr lang="en-US" altLang="en-US" sz="2800" dirty="0">
                <a:solidFill>
                  <a:srgbClr val="006600"/>
                </a:solidFill>
                <a:latin typeface="Times New Roman" panose="02020603050405020304" pitchFamily="18" charset="0"/>
                <a:cs typeface="Times New Roman" panose="02020603050405020304" pitchFamily="18" charset="0"/>
              </a:rPr>
              <a:t>      combine into </a:t>
            </a:r>
            <a:r>
              <a:rPr lang="en-US" altLang="en-US" sz="2800" dirty="0">
                <a:solidFill>
                  <a:srgbClr val="FF3300"/>
                </a:solidFill>
                <a:latin typeface="Times New Roman" panose="02020603050405020304" pitchFamily="18" charset="0"/>
                <a:cs typeface="Times New Roman" panose="02020603050405020304" pitchFamily="18" charset="0"/>
              </a:rPr>
              <a:t>potassium chloride and calcium phosphate</a:t>
            </a:r>
          </a:p>
          <a:p>
            <a:pPr>
              <a:spcBef>
                <a:spcPct val="50000"/>
              </a:spcBef>
              <a:buFontTx/>
              <a:buNone/>
            </a:pPr>
            <a:br>
              <a:rPr lang="en-US" altLang="en-US" sz="2400" dirty="0">
                <a:solidFill>
                  <a:srgbClr val="000000"/>
                </a:solidFill>
              </a:rPr>
            </a:br>
            <a:r>
              <a:rPr lang="en-US" altLang="en-US" sz="2400" dirty="0">
                <a:solidFill>
                  <a:srgbClr val="000000"/>
                </a:solidFill>
              </a:rPr>
              <a:t>   K</a:t>
            </a:r>
            <a:r>
              <a:rPr lang="en-US" altLang="en-US" sz="2400" baseline="30000" dirty="0">
                <a:solidFill>
                  <a:srgbClr val="000000"/>
                </a:solidFill>
              </a:rPr>
              <a:t>+1   </a:t>
            </a:r>
            <a:r>
              <a:rPr lang="en-US" altLang="en-US" sz="2400" dirty="0">
                <a:solidFill>
                  <a:srgbClr val="000000"/>
                </a:solidFill>
              </a:rPr>
              <a:t>PO</a:t>
            </a:r>
            <a:r>
              <a:rPr lang="en-US" altLang="en-US" sz="2400" baseline="-25000" dirty="0">
                <a:solidFill>
                  <a:srgbClr val="000000"/>
                </a:solidFill>
              </a:rPr>
              <a:t>4</a:t>
            </a:r>
            <a:r>
              <a:rPr lang="en-US" altLang="en-US" sz="2400" baseline="30000" dirty="0">
                <a:solidFill>
                  <a:srgbClr val="000000"/>
                </a:solidFill>
              </a:rPr>
              <a:t>-3</a:t>
            </a:r>
            <a:r>
              <a:rPr lang="en-US" altLang="en-US" sz="2400" dirty="0">
                <a:solidFill>
                  <a:srgbClr val="000000"/>
                </a:solidFill>
              </a:rPr>
              <a:t>        Ca</a:t>
            </a:r>
            <a:r>
              <a:rPr lang="en-US" altLang="en-US" sz="2400" baseline="30000" dirty="0">
                <a:solidFill>
                  <a:srgbClr val="000000"/>
                </a:solidFill>
              </a:rPr>
              <a:t>+2   </a:t>
            </a:r>
            <a:r>
              <a:rPr lang="en-US" altLang="en-US" sz="2400" dirty="0">
                <a:solidFill>
                  <a:srgbClr val="000000"/>
                </a:solidFill>
              </a:rPr>
              <a:t>Cl</a:t>
            </a:r>
            <a:r>
              <a:rPr lang="en-US" altLang="en-US" sz="2400" baseline="30000" dirty="0">
                <a:solidFill>
                  <a:srgbClr val="000000"/>
                </a:solidFill>
              </a:rPr>
              <a:t>-1</a:t>
            </a:r>
            <a:br>
              <a:rPr lang="en-US" altLang="en-US" sz="2400" dirty="0">
                <a:solidFill>
                  <a:srgbClr val="000000"/>
                </a:solidFill>
              </a:rPr>
            </a:br>
            <a:br>
              <a:rPr lang="en-US" altLang="en-US" sz="2400" dirty="0">
                <a:solidFill>
                  <a:srgbClr val="000000"/>
                </a:solidFill>
              </a:rPr>
            </a:b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_K</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_CaCl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a:t>
            </a:r>
            <a:br>
              <a:rPr lang="en-US" altLang="en-US" sz="2800" dirty="0">
                <a:solidFill>
                  <a:srgbClr val="000000"/>
                </a:solidFill>
                <a:latin typeface="Bookman Old Style" panose="02050604050505020204" pitchFamily="18" charset="0"/>
              </a:rPr>
            </a:br>
            <a:r>
              <a:rPr lang="en-US" altLang="en-US" sz="2400" b="1" dirty="0">
                <a:solidFill>
                  <a:srgbClr val="006600"/>
                </a:solidFill>
              </a:rPr>
              <a:t>   </a:t>
            </a:r>
          </a:p>
        </p:txBody>
      </p:sp>
    </p:spTree>
    <p:extLst>
      <p:ext uri="{BB962C8B-B14F-4D97-AF65-F5344CB8AC3E}">
        <p14:creationId xmlns:p14="http://schemas.microsoft.com/office/powerpoint/2010/main" val="28386361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524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dirty="0">
                <a:solidFill>
                  <a:srgbClr val="006600"/>
                </a:solidFill>
                <a:latin typeface="Times New Roman" panose="02020603050405020304" pitchFamily="18" charset="0"/>
                <a:cs typeface="Times New Roman" panose="02020603050405020304" pitchFamily="18" charset="0"/>
              </a:rPr>
              <a:t>82. </a:t>
            </a:r>
            <a:r>
              <a:rPr lang="en-US" altLang="en-US" sz="2800" dirty="0">
                <a:solidFill>
                  <a:srgbClr val="006600"/>
                </a:solidFill>
                <a:latin typeface="Times New Roman" panose="02020603050405020304" pitchFamily="18" charset="0"/>
                <a:cs typeface="Times New Roman" panose="02020603050405020304" pitchFamily="18" charset="0"/>
              </a:rPr>
              <a:t>Potassium phosphate + calcium chloride solutions </a:t>
            </a:r>
            <a:br>
              <a:rPr lang="en-US" altLang="en-US" sz="2800" dirty="0">
                <a:solidFill>
                  <a:srgbClr val="006600"/>
                </a:solidFill>
                <a:latin typeface="Times New Roman" panose="02020603050405020304" pitchFamily="18" charset="0"/>
                <a:cs typeface="Times New Roman" panose="02020603050405020304" pitchFamily="18" charset="0"/>
              </a:rPr>
            </a:br>
            <a:r>
              <a:rPr lang="en-US" altLang="en-US" sz="2800" dirty="0">
                <a:solidFill>
                  <a:srgbClr val="006600"/>
                </a:solidFill>
                <a:latin typeface="Times New Roman" panose="02020603050405020304" pitchFamily="18" charset="0"/>
                <a:cs typeface="Times New Roman" panose="02020603050405020304" pitchFamily="18" charset="0"/>
              </a:rPr>
              <a:t>      combine into </a:t>
            </a:r>
            <a:r>
              <a:rPr lang="en-US" altLang="en-US" sz="2800" dirty="0">
                <a:solidFill>
                  <a:srgbClr val="FF3300"/>
                </a:solidFill>
                <a:latin typeface="Times New Roman" panose="02020603050405020304" pitchFamily="18" charset="0"/>
                <a:cs typeface="Times New Roman" panose="02020603050405020304" pitchFamily="18" charset="0"/>
              </a:rPr>
              <a:t>potassium chloride and calcium phosphate</a:t>
            </a:r>
          </a:p>
          <a:p>
            <a:pPr>
              <a:spcBef>
                <a:spcPct val="50000"/>
              </a:spcBef>
              <a:buFontTx/>
              <a:buNone/>
            </a:pPr>
            <a:br>
              <a:rPr lang="en-US" altLang="en-US" sz="2400" dirty="0">
                <a:solidFill>
                  <a:srgbClr val="000000"/>
                </a:solidFill>
              </a:rPr>
            </a:br>
            <a:r>
              <a:rPr lang="en-US" altLang="en-US" sz="2400" dirty="0">
                <a:solidFill>
                  <a:srgbClr val="000000"/>
                </a:solidFill>
              </a:rPr>
              <a:t>   K</a:t>
            </a:r>
            <a:r>
              <a:rPr lang="en-US" altLang="en-US" sz="2400" baseline="30000" dirty="0">
                <a:solidFill>
                  <a:srgbClr val="000000"/>
                </a:solidFill>
              </a:rPr>
              <a:t>+1   </a:t>
            </a:r>
            <a:r>
              <a:rPr lang="en-US" altLang="en-US" sz="2400" dirty="0">
                <a:solidFill>
                  <a:srgbClr val="000000"/>
                </a:solidFill>
              </a:rPr>
              <a:t>PO</a:t>
            </a:r>
            <a:r>
              <a:rPr lang="en-US" altLang="en-US" sz="2400" baseline="-25000" dirty="0">
                <a:solidFill>
                  <a:srgbClr val="000000"/>
                </a:solidFill>
              </a:rPr>
              <a:t>4</a:t>
            </a:r>
            <a:r>
              <a:rPr lang="en-US" altLang="en-US" sz="2400" baseline="30000" dirty="0">
                <a:solidFill>
                  <a:srgbClr val="000000"/>
                </a:solidFill>
              </a:rPr>
              <a:t>-3</a:t>
            </a:r>
            <a:r>
              <a:rPr lang="en-US" altLang="en-US" sz="2400" dirty="0">
                <a:solidFill>
                  <a:srgbClr val="000000"/>
                </a:solidFill>
              </a:rPr>
              <a:t>        Ca</a:t>
            </a:r>
            <a:r>
              <a:rPr lang="en-US" altLang="en-US" sz="2400" baseline="30000" dirty="0">
                <a:solidFill>
                  <a:srgbClr val="000000"/>
                </a:solidFill>
              </a:rPr>
              <a:t>+2   </a:t>
            </a:r>
            <a:r>
              <a:rPr lang="en-US" altLang="en-US" sz="2400" dirty="0">
                <a:solidFill>
                  <a:srgbClr val="000000"/>
                </a:solidFill>
              </a:rPr>
              <a:t>Cl</a:t>
            </a:r>
            <a:r>
              <a:rPr lang="en-US" altLang="en-US" sz="2400" baseline="30000" dirty="0">
                <a:solidFill>
                  <a:srgbClr val="000000"/>
                </a:solidFill>
              </a:rPr>
              <a:t>-1                     </a:t>
            </a:r>
            <a:r>
              <a:rPr lang="en-US" altLang="en-US" sz="2400" dirty="0">
                <a:solidFill>
                  <a:srgbClr val="000000"/>
                </a:solidFill>
              </a:rPr>
              <a:t>K</a:t>
            </a:r>
            <a:r>
              <a:rPr lang="en-US" altLang="en-US" sz="2400" baseline="30000" dirty="0">
                <a:solidFill>
                  <a:srgbClr val="000000"/>
                </a:solidFill>
              </a:rPr>
              <a:t>+1  </a:t>
            </a:r>
            <a:r>
              <a:rPr lang="en-US" altLang="en-US" sz="2400" dirty="0">
                <a:solidFill>
                  <a:srgbClr val="000000"/>
                </a:solidFill>
              </a:rPr>
              <a:t>Cl</a:t>
            </a:r>
            <a:r>
              <a:rPr lang="en-US" altLang="en-US" sz="2400" baseline="30000" dirty="0">
                <a:solidFill>
                  <a:srgbClr val="000000"/>
                </a:solidFill>
              </a:rPr>
              <a:t>-1                    </a:t>
            </a:r>
            <a:r>
              <a:rPr lang="en-US" altLang="en-US" sz="2400" dirty="0">
                <a:solidFill>
                  <a:srgbClr val="000000"/>
                </a:solidFill>
              </a:rPr>
              <a:t>Ca</a:t>
            </a:r>
            <a:r>
              <a:rPr lang="en-US" altLang="en-US" sz="2400" baseline="30000" dirty="0">
                <a:solidFill>
                  <a:srgbClr val="000000"/>
                </a:solidFill>
              </a:rPr>
              <a:t>+2     </a:t>
            </a:r>
            <a:r>
              <a:rPr lang="en-US" altLang="en-US" sz="2400" dirty="0">
                <a:solidFill>
                  <a:srgbClr val="000000"/>
                </a:solidFill>
              </a:rPr>
              <a:t>PO</a:t>
            </a:r>
            <a:r>
              <a:rPr lang="en-US" altLang="en-US" sz="2400" baseline="-25000" dirty="0">
                <a:solidFill>
                  <a:srgbClr val="000000"/>
                </a:solidFill>
              </a:rPr>
              <a:t>4</a:t>
            </a:r>
            <a:r>
              <a:rPr lang="en-US" altLang="en-US" sz="2400" baseline="30000" dirty="0">
                <a:solidFill>
                  <a:srgbClr val="000000"/>
                </a:solidFill>
              </a:rPr>
              <a:t>-3</a:t>
            </a:r>
            <a:r>
              <a:rPr lang="en-US" altLang="en-US" sz="2400" dirty="0">
                <a:solidFill>
                  <a:srgbClr val="000000"/>
                </a:solidFill>
              </a:rPr>
              <a:t> </a:t>
            </a:r>
            <a:br>
              <a:rPr lang="en-US" altLang="en-US" sz="2400" dirty="0">
                <a:solidFill>
                  <a:srgbClr val="000000"/>
                </a:solidFill>
              </a:rPr>
            </a:br>
            <a:br>
              <a:rPr lang="en-US" altLang="en-US" sz="2400" dirty="0">
                <a:solidFill>
                  <a:srgbClr val="000000"/>
                </a:solidFill>
              </a:rPr>
            </a:b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_K</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_CaCl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_</a:t>
            </a:r>
            <a:r>
              <a:rPr lang="en-US" altLang="en-US" sz="3000" dirty="0" err="1">
                <a:solidFill>
                  <a:schemeClr val="tx1">
                    <a:lumMod val="95000"/>
                    <a:lumOff val="5000"/>
                  </a:schemeClr>
                </a:solidFill>
                <a:latin typeface="Bookman Old Style" panose="02050604050505020204" pitchFamily="18" charset="0"/>
                <a:cs typeface="Times New Roman" panose="02020603050405020304" pitchFamily="18" charset="0"/>
              </a:rPr>
              <a:t>KCl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  )</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_Ca</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  )</a:t>
            </a:r>
            <a:b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br>
            <a:b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br>
            <a:b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b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switched, fixed, now balance and F all of the products.  </a:t>
            </a:r>
          </a:p>
          <a:p>
            <a:pPr>
              <a:spcBef>
                <a:spcPct val="50000"/>
              </a:spcBef>
              <a:buFontTx/>
              <a:buNone/>
            </a:pPr>
            <a:endPar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endPar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9415054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52400"/>
            <a:ext cx="9144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dirty="0">
                <a:solidFill>
                  <a:srgbClr val="006600"/>
                </a:solidFill>
                <a:latin typeface="Times New Roman" panose="02020603050405020304" pitchFamily="18" charset="0"/>
                <a:cs typeface="Times New Roman" panose="02020603050405020304" pitchFamily="18" charset="0"/>
              </a:rPr>
              <a:t>82. </a:t>
            </a:r>
            <a:r>
              <a:rPr lang="en-US" altLang="en-US" sz="2800" dirty="0">
                <a:solidFill>
                  <a:srgbClr val="006600"/>
                </a:solidFill>
                <a:latin typeface="Times New Roman" panose="02020603050405020304" pitchFamily="18" charset="0"/>
                <a:cs typeface="Times New Roman" panose="02020603050405020304" pitchFamily="18" charset="0"/>
              </a:rPr>
              <a:t>Potassium phosphate + calcium chloride solutions </a:t>
            </a:r>
            <a:br>
              <a:rPr lang="en-US" altLang="en-US" sz="2800" dirty="0">
                <a:solidFill>
                  <a:srgbClr val="006600"/>
                </a:solidFill>
                <a:latin typeface="Times New Roman" panose="02020603050405020304" pitchFamily="18" charset="0"/>
                <a:cs typeface="Times New Roman" panose="02020603050405020304" pitchFamily="18" charset="0"/>
              </a:rPr>
            </a:br>
            <a:r>
              <a:rPr lang="en-US" altLang="en-US" sz="2800" dirty="0">
                <a:solidFill>
                  <a:srgbClr val="006600"/>
                </a:solidFill>
                <a:latin typeface="Times New Roman" panose="02020603050405020304" pitchFamily="18" charset="0"/>
                <a:cs typeface="Times New Roman" panose="02020603050405020304" pitchFamily="18" charset="0"/>
              </a:rPr>
              <a:t>      combine into </a:t>
            </a:r>
            <a:r>
              <a:rPr lang="en-US" altLang="en-US" sz="2800" dirty="0">
                <a:solidFill>
                  <a:srgbClr val="FF3300"/>
                </a:solidFill>
                <a:latin typeface="Times New Roman" panose="02020603050405020304" pitchFamily="18" charset="0"/>
                <a:cs typeface="Times New Roman" panose="02020603050405020304" pitchFamily="18" charset="0"/>
              </a:rPr>
              <a:t>potassium chloride and calcium phosphate</a:t>
            </a:r>
          </a:p>
          <a:p>
            <a:pPr>
              <a:spcBef>
                <a:spcPct val="50000"/>
              </a:spcBef>
              <a:buFontTx/>
              <a:buNone/>
            </a:pPr>
            <a:br>
              <a:rPr lang="en-US" altLang="en-US" sz="2400" dirty="0">
                <a:solidFill>
                  <a:srgbClr val="000000"/>
                </a:solidFill>
              </a:rPr>
            </a:br>
            <a:r>
              <a:rPr lang="en-US" altLang="en-US" sz="2400" dirty="0">
                <a:solidFill>
                  <a:srgbClr val="000000"/>
                </a:solidFill>
              </a:rPr>
              <a:t>   K</a:t>
            </a:r>
            <a:r>
              <a:rPr lang="en-US" altLang="en-US" sz="2400" baseline="30000" dirty="0">
                <a:solidFill>
                  <a:srgbClr val="000000"/>
                </a:solidFill>
              </a:rPr>
              <a:t>+1   </a:t>
            </a:r>
            <a:r>
              <a:rPr lang="en-US" altLang="en-US" sz="2400" dirty="0">
                <a:solidFill>
                  <a:srgbClr val="000000"/>
                </a:solidFill>
              </a:rPr>
              <a:t>PO</a:t>
            </a:r>
            <a:r>
              <a:rPr lang="en-US" altLang="en-US" sz="2400" baseline="-25000" dirty="0">
                <a:solidFill>
                  <a:srgbClr val="000000"/>
                </a:solidFill>
              </a:rPr>
              <a:t>4</a:t>
            </a:r>
            <a:r>
              <a:rPr lang="en-US" altLang="en-US" sz="2400" baseline="30000" dirty="0">
                <a:solidFill>
                  <a:srgbClr val="000000"/>
                </a:solidFill>
              </a:rPr>
              <a:t>-3</a:t>
            </a:r>
            <a:r>
              <a:rPr lang="en-US" altLang="en-US" sz="2400" dirty="0">
                <a:solidFill>
                  <a:srgbClr val="000000"/>
                </a:solidFill>
              </a:rPr>
              <a:t>        Ca</a:t>
            </a:r>
            <a:r>
              <a:rPr lang="en-US" altLang="en-US" sz="2400" baseline="30000" dirty="0">
                <a:solidFill>
                  <a:srgbClr val="000000"/>
                </a:solidFill>
              </a:rPr>
              <a:t>+2   </a:t>
            </a:r>
            <a:r>
              <a:rPr lang="en-US" altLang="en-US" sz="2400" dirty="0">
                <a:solidFill>
                  <a:srgbClr val="000000"/>
                </a:solidFill>
              </a:rPr>
              <a:t>Cl</a:t>
            </a:r>
            <a:r>
              <a:rPr lang="en-US" altLang="en-US" sz="2400" baseline="30000" dirty="0">
                <a:solidFill>
                  <a:srgbClr val="000000"/>
                </a:solidFill>
              </a:rPr>
              <a:t>-1                     </a:t>
            </a:r>
            <a:r>
              <a:rPr lang="en-US" altLang="en-US" sz="2400" dirty="0">
                <a:solidFill>
                  <a:srgbClr val="000000"/>
                </a:solidFill>
              </a:rPr>
              <a:t>K</a:t>
            </a:r>
            <a:r>
              <a:rPr lang="en-US" altLang="en-US" sz="2400" baseline="30000" dirty="0">
                <a:solidFill>
                  <a:srgbClr val="000000"/>
                </a:solidFill>
              </a:rPr>
              <a:t>+1  </a:t>
            </a:r>
            <a:r>
              <a:rPr lang="en-US" altLang="en-US" sz="2400" dirty="0">
                <a:solidFill>
                  <a:srgbClr val="000000"/>
                </a:solidFill>
              </a:rPr>
              <a:t>Cl</a:t>
            </a:r>
            <a:r>
              <a:rPr lang="en-US" altLang="en-US" sz="2400" baseline="30000" dirty="0">
                <a:solidFill>
                  <a:srgbClr val="000000"/>
                </a:solidFill>
              </a:rPr>
              <a:t>-1                    </a:t>
            </a:r>
            <a:r>
              <a:rPr lang="en-US" altLang="en-US" sz="2400" dirty="0">
                <a:solidFill>
                  <a:srgbClr val="000000"/>
                </a:solidFill>
              </a:rPr>
              <a:t>Ca</a:t>
            </a:r>
            <a:r>
              <a:rPr lang="en-US" altLang="en-US" sz="2400" baseline="30000" dirty="0">
                <a:solidFill>
                  <a:srgbClr val="000000"/>
                </a:solidFill>
              </a:rPr>
              <a:t>+2     </a:t>
            </a:r>
            <a:r>
              <a:rPr lang="en-US" altLang="en-US" sz="2400" dirty="0">
                <a:solidFill>
                  <a:srgbClr val="000000"/>
                </a:solidFill>
              </a:rPr>
              <a:t>PO</a:t>
            </a:r>
            <a:r>
              <a:rPr lang="en-US" altLang="en-US" sz="2400" baseline="-25000" dirty="0">
                <a:solidFill>
                  <a:srgbClr val="000000"/>
                </a:solidFill>
              </a:rPr>
              <a:t>4</a:t>
            </a:r>
            <a:r>
              <a:rPr lang="en-US" altLang="en-US" sz="2400" baseline="30000" dirty="0">
                <a:solidFill>
                  <a:srgbClr val="000000"/>
                </a:solidFill>
              </a:rPr>
              <a:t>-3</a:t>
            </a:r>
            <a:r>
              <a:rPr lang="en-US" altLang="en-US" sz="2400" dirty="0">
                <a:solidFill>
                  <a:srgbClr val="000000"/>
                </a:solidFill>
              </a:rPr>
              <a:t> </a:t>
            </a:r>
            <a:br>
              <a:rPr lang="en-US" altLang="en-US" sz="2400" dirty="0">
                <a:solidFill>
                  <a:srgbClr val="000000"/>
                </a:solidFill>
              </a:rPr>
            </a:br>
            <a:br>
              <a:rPr lang="en-US" altLang="en-US" sz="2400" dirty="0">
                <a:solidFill>
                  <a:srgbClr val="000000"/>
                </a:solidFill>
              </a:rPr>
            </a:b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2K</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a:t>
            </a:r>
            <a:r>
              <a:rPr lang="en-US" altLang="en-US" sz="3000" dirty="0">
                <a:solidFill>
                  <a:srgbClr val="FF0000"/>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CaCl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6KCl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  )</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_Ca</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  )</a:t>
            </a:r>
          </a:p>
          <a:p>
            <a:pPr>
              <a:spcBef>
                <a:spcPct val="50000"/>
              </a:spcBef>
              <a:buFontTx/>
              <a:buNone/>
            </a:pPr>
            <a:endPar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endParaRPr lang="en-US" altLang="en-US" sz="2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BALANCED!   A 2:3:6:1 ratio that we all see can’t be reduced.  </a:t>
            </a:r>
          </a:p>
          <a:p>
            <a:pPr>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Now for table F</a:t>
            </a:r>
          </a:p>
        </p:txBody>
      </p:sp>
    </p:spTree>
    <p:extLst>
      <p:ext uri="{BB962C8B-B14F-4D97-AF65-F5344CB8AC3E}">
        <p14:creationId xmlns:p14="http://schemas.microsoft.com/office/powerpoint/2010/main" val="30955598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5240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dirty="0">
                <a:solidFill>
                  <a:srgbClr val="006600"/>
                </a:solidFill>
                <a:latin typeface="Times New Roman" panose="02020603050405020304" pitchFamily="18" charset="0"/>
                <a:cs typeface="Times New Roman" panose="02020603050405020304" pitchFamily="18" charset="0"/>
              </a:rPr>
              <a:t>82. </a:t>
            </a:r>
            <a:r>
              <a:rPr lang="en-US" altLang="en-US" sz="2800" dirty="0">
                <a:solidFill>
                  <a:srgbClr val="006600"/>
                </a:solidFill>
                <a:latin typeface="Times New Roman" panose="02020603050405020304" pitchFamily="18" charset="0"/>
                <a:cs typeface="Times New Roman" panose="02020603050405020304" pitchFamily="18" charset="0"/>
              </a:rPr>
              <a:t>Potassium phosphate + calcium chloride solutions </a:t>
            </a:r>
            <a:br>
              <a:rPr lang="en-US" altLang="en-US" sz="2800" dirty="0">
                <a:solidFill>
                  <a:srgbClr val="006600"/>
                </a:solidFill>
                <a:latin typeface="Times New Roman" panose="02020603050405020304" pitchFamily="18" charset="0"/>
                <a:cs typeface="Times New Roman" panose="02020603050405020304" pitchFamily="18" charset="0"/>
              </a:rPr>
            </a:br>
            <a:r>
              <a:rPr lang="en-US" altLang="en-US" sz="2800" dirty="0">
                <a:solidFill>
                  <a:srgbClr val="006600"/>
                </a:solidFill>
                <a:latin typeface="Times New Roman" panose="02020603050405020304" pitchFamily="18" charset="0"/>
                <a:cs typeface="Times New Roman" panose="02020603050405020304" pitchFamily="18" charset="0"/>
              </a:rPr>
              <a:t>      combine into </a:t>
            </a:r>
            <a:r>
              <a:rPr lang="en-US" altLang="en-US" sz="2800" dirty="0">
                <a:solidFill>
                  <a:srgbClr val="FF3300"/>
                </a:solidFill>
                <a:latin typeface="Times New Roman" panose="02020603050405020304" pitchFamily="18" charset="0"/>
                <a:cs typeface="Times New Roman" panose="02020603050405020304" pitchFamily="18" charset="0"/>
              </a:rPr>
              <a:t>potassium chloride and calcium phosphate</a:t>
            </a:r>
          </a:p>
          <a:p>
            <a:pPr>
              <a:spcBef>
                <a:spcPct val="50000"/>
              </a:spcBef>
              <a:buFontTx/>
              <a:buNone/>
            </a:pPr>
            <a:br>
              <a:rPr lang="en-US" altLang="en-US" sz="2400" dirty="0">
                <a:solidFill>
                  <a:srgbClr val="000000"/>
                </a:solidFill>
              </a:rPr>
            </a:br>
            <a:r>
              <a:rPr lang="en-US" altLang="en-US" sz="2400" dirty="0">
                <a:solidFill>
                  <a:srgbClr val="000000"/>
                </a:solidFill>
              </a:rPr>
              <a:t>    </a:t>
            </a:r>
            <a:br>
              <a:rPr lang="en-US" altLang="en-US" sz="2400" dirty="0">
                <a:solidFill>
                  <a:srgbClr val="000000"/>
                </a:solidFill>
              </a:rPr>
            </a:br>
            <a:br>
              <a:rPr lang="en-US" altLang="en-US" sz="2400" dirty="0">
                <a:solidFill>
                  <a:srgbClr val="000000"/>
                </a:solidFill>
              </a:rPr>
            </a:b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2K</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+ 3CaCl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6KCl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baseline="-25000" dirty="0">
                <a:solidFill>
                  <a:srgbClr val="FF0000"/>
                </a:solidFill>
                <a:latin typeface="Bookman Old Style" panose="02050604050505020204" pitchFamily="18" charset="0"/>
                <a:cs typeface="Times New Roman" panose="02020603050405020304" pitchFamily="18" charset="0"/>
              </a:rPr>
              <a:t>AQ</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_Ca</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  )</a:t>
            </a:r>
          </a:p>
          <a:p>
            <a:pPr>
              <a:spcBef>
                <a:spcPct val="50000"/>
              </a:spcBef>
              <a:buFontTx/>
              <a:buNone/>
            </a:pPr>
            <a:endPar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endParaRPr lang="en-US" altLang="en-US" sz="2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Table F says if your last name is phosphate, you are OFTEN INSOLUBLE but there are exceptions.</a:t>
            </a:r>
          </a:p>
          <a:p>
            <a:pPr>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Calcium IS NOT an exception, this is insoluble, or forms a SOLID.  </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C395EDA1-C5CA-43FC-BD50-93AF9A637EBD}"/>
              </a:ext>
            </a:extLst>
          </p:cNvPr>
          <p:cNvCxnSpPr/>
          <p:nvPr/>
        </p:nvCxnSpPr>
        <p:spPr>
          <a:xfrm flipV="1">
            <a:off x="8001000" y="3048000"/>
            <a:ext cx="762000" cy="21336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853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52400"/>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dirty="0">
                <a:solidFill>
                  <a:srgbClr val="006600"/>
                </a:solidFill>
                <a:latin typeface="Times New Roman" panose="02020603050405020304" pitchFamily="18" charset="0"/>
                <a:cs typeface="Times New Roman" panose="02020603050405020304" pitchFamily="18" charset="0"/>
              </a:rPr>
              <a:t>82. </a:t>
            </a:r>
            <a:r>
              <a:rPr lang="en-US" altLang="en-US" sz="2800" dirty="0">
                <a:solidFill>
                  <a:srgbClr val="006600"/>
                </a:solidFill>
                <a:latin typeface="Times New Roman" panose="02020603050405020304" pitchFamily="18" charset="0"/>
                <a:cs typeface="Times New Roman" panose="02020603050405020304" pitchFamily="18" charset="0"/>
              </a:rPr>
              <a:t>Potassium phosphate + calcium chloride solutions </a:t>
            </a:r>
            <a:br>
              <a:rPr lang="en-US" altLang="en-US" sz="2800" dirty="0">
                <a:solidFill>
                  <a:srgbClr val="006600"/>
                </a:solidFill>
                <a:latin typeface="Times New Roman" panose="02020603050405020304" pitchFamily="18" charset="0"/>
                <a:cs typeface="Times New Roman" panose="02020603050405020304" pitchFamily="18" charset="0"/>
              </a:rPr>
            </a:br>
            <a:r>
              <a:rPr lang="en-US" altLang="en-US" sz="2800" dirty="0">
                <a:solidFill>
                  <a:srgbClr val="006600"/>
                </a:solidFill>
                <a:latin typeface="Times New Roman" panose="02020603050405020304" pitchFamily="18" charset="0"/>
                <a:cs typeface="Times New Roman" panose="02020603050405020304" pitchFamily="18" charset="0"/>
              </a:rPr>
              <a:t>      combine into </a:t>
            </a:r>
            <a:r>
              <a:rPr lang="en-US" altLang="en-US" sz="2800" dirty="0">
                <a:solidFill>
                  <a:srgbClr val="FF3300"/>
                </a:solidFill>
                <a:latin typeface="Times New Roman" panose="02020603050405020304" pitchFamily="18" charset="0"/>
                <a:cs typeface="Times New Roman" panose="02020603050405020304" pitchFamily="18" charset="0"/>
              </a:rPr>
              <a:t>potassium chloride and calcium phosphate</a:t>
            </a:r>
          </a:p>
          <a:p>
            <a:pPr>
              <a:spcBef>
                <a:spcPct val="50000"/>
              </a:spcBef>
              <a:buFontTx/>
              <a:buNone/>
            </a:pPr>
            <a:br>
              <a:rPr lang="en-US" altLang="en-US" sz="2400" dirty="0">
                <a:solidFill>
                  <a:srgbClr val="000000"/>
                </a:solidFill>
              </a:rPr>
            </a:br>
            <a:r>
              <a:rPr lang="en-US" altLang="en-US" sz="2400" dirty="0">
                <a:solidFill>
                  <a:srgbClr val="000000"/>
                </a:solidFill>
              </a:rPr>
              <a:t>    </a:t>
            </a:r>
            <a:br>
              <a:rPr lang="en-US" altLang="en-US" sz="2400" dirty="0">
                <a:solidFill>
                  <a:srgbClr val="000000"/>
                </a:solidFill>
              </a:rPr>
            </a:br>
            <a:br>
              <a:rPr lang="en-US" altLang="en-US" sz="2400" dirty="0">
                <a:solidFill>
                  <a:srgbClr val="000000"/>
                </a:solidFill>
              </a:rPr>
            </a:b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2K</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+ 3CaCl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2(AQ)</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 6KCl</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baseline="-25000" dirty="0">
                <a:solidFill>
                  <a:srgbClr val="FF0000"/>
                </a:solidFill>
                <a:latin typeface="Bookman Old Style" panose="02050604050505020204" pitchFamily="18" charset="0"/>
                <a:cs typeface="Times New Roman" panose="02020603050405020304" pitchFamily="18" charset="0"/>
              </a:rPr>
              <a:t>AQ</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 _Ca</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3</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(PO</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4</a:t>
            </a:r>
            <a:r>
              <a:rPr lang="en-US" altLang="en-US" sz="3000" dirty="0">
                <a:solidFill>
                  <a:schemeClr val="tx1">
                    <a:lumMod val="95000"/>
                    <a:lumOff val="5000"/>
                  </a:schemeClr>
                </a:solidFill>
                <a:latin typeface="Bookman Old Style" panose="02050604050505020204" pitchFamily="18" charset="0"/>
                <a:cs typeface="Times New Roman" panose="02020603050405020304" pitchFamily="18" charset="0"/>
              </a:rPr>
              <a:t>)</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2(</a:t>
            </a:r>
            <a:r>
              <a:rPr lang="en-US" altLang="en-US" sz="3000" baseline="-25000" dirty="0">
                <a:solidFill>
                  <a:srgbClr val="0000FF"/>
                </a:solidFill>
                <a:latin typeface="Bookman Old Style" panose="02050604050505020204" pitchFamily="18" charset="0"/>
                <a:cs typeface="Times New Roman" panose="02020603050405020304" pitchFamily="18" charset="0"/>
              </a:rPr>
              <a:t>S</a:t>
            </a:r>
            <a:r>
              <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rPr>
              <a:t>)</a:t>
            </a:r>
          </a:p>
          <a:p>
            <a:pPr>
              <a:spcBef>
                <a:spcPct val="50000"/>
              </a:spcBef>
              <a:buFontTx/>
              <a:buNone/>
            </a:pPr>
            <a:endParaRPr lang="en-US" altLang="en-US" sz="3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endParaRPr lang="en-US" altLang="en-US" sz="2000" baseline="-25000" dirty="0">
              <a:solidFill>
                <a:schemeClr val="tx1">
                  <a:lumMod val="95000"/>
                  <a:lumOff val="5000"/>
                </a:schemeClr>
              </a:solidFill>
              <a:latin typeface="Bookman Old Style" panose="02050604050505020204" pitchFamily="18" charset="0"/>
              <a:cs typeface="Times New Roman" panose="02020603050405020304" pitchFamily="18" charset="0"/>
            </a:endParaRPr>
          </a:p>
          <a:p>
            <a:pPr>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This is DR, the proof is the precipitate.  </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878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93" y="10732"/>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FF0000"/>
                </a:solidFill>
              </a:rPr>
              <a:t>Finish the equation, balance and complete the phase symbols for both products.  </a:t>
            </a:r>
            <a:r>
              <a:rPr lang="en-US" altLang="en-US" sz="2400" i="1" dirty="0">
                <a:solidFill>
                  <a:srgbClr val="0000FF"/>
                </a:solidFill>
              </a:rPr>
              <a:t>Write charges, write skeleton first</a:t>
            </a:r>
          </a:p>
          <a:p>
            <a:pPr>
              <a:spcBef>
                <a:spcPct val="50000"/>
              </a:spcBef>
              <a:buFontTx/>
              <a:buNone/>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Ba</a:t>
            </a:r>
            <a:r>
              <a:rPr lang="en-US" altLang="en-US" sz="2400" baseline="300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    Cl</a:t>
            </a:r>
            <a:r>
              <a:rPr lang="en-US" altLang="en-US" sz="2400" baseline="30000" dirty="0">
                <a:solidFill>
                  <a:srgbClr val="FF0000"/>
                </a:solidFill>
                <a:latin typeface="Times New Roman" panose="02020603050405020304" pitchFamily="18" charset="0"/>
                <a:cs typeface="Times New Roman" panose="02020603050405020304" pitchFamily="18" charset="0"/>
              </a:rPr>
              <a:t>-1</a:t>
            </a:r>
            <a:r>
              <a:rPr lang="en-US" altLang="en-US" sz="2400" dirty="0">
                <a:solidFill>
                  <a:srgbClr val="FF0000"/>
                </a:solidFill>
                <a:latin typeface="Times New Roman" panose="02020603050405020304" pitchFamily="18" charset="0"/>
                <a:cs typeface="Times New Roman" panose="02020603050405020304" pitchFamily="18" charset="0"/>
              </a:rPr>
              <a:t>     Rb</a:t>
            </a:r>
            <a:r>
              <a:rPr lang="en-US" altLang="en-US" sz="2400" baseline="30000" dirty="0">
                <a:solidFill>
                  <a:srgbClr val="FF0000"/>
                </a:solidFill>
                <a:latin typeface="Times New Roman" panose="02020603050405020304" pitchFamily="18" charset="0"/>
                <a:cs typeface="Times New Roman" panose="02020603050405020304" pitchFamily="18" charset="0"/>
              </a:rPr>
              <a:t>+1</a:t>
            </a:r>
            <a:r>
              <a:rPr lang="en-US" altLang="en-US" sz="2400" dirty="0">
                <a:solidFill>
                  <a:srgbClr val="FF0000"/>
                </a:solidFill>
                <a:latin typeface="Times New Roman" panose="02020603050405020304" pitchFamily="18" charset="0"/>
                <a:cs typeface="Times New Roman" panose="02020603050405020304" pitchFamily="18" charset="0"/>
              </a:rPr>
              <a:t>   OH</a:t>
            </a:r>
            <a:r>
              <a:rPr lang="en-US" altLang="en-US" sz="2400" baseline="30000" dirty="0">
                <a:solidFill>
                  <a:srgbClr val="FF0000"/>
                </a:solidFill>
                <a:latin typeface="Times New Roman" panose="02020603050405020304" pitchFamily="18" charset="0"/>
                <a:cs typeface="Times New Roman" panose="02020603050405020304" pitchFamily="18" charset="0"/>
              </a:rPr>
              <a:t>-1</a:t>
            </a:r>
            <a:br>
              <a:rPr lang="en-US" altLang="en-US" sz="2400" baseline="30000" dirty="0">
                <a:solidFill>
                  <a:srgbClr val="FF0000"/>
                </a:solidFill>
                <a:latin typeface="Times New Roman" panose="02020603050405020304" pitchFamily="18" charset="0"/>
                <a:cs typeface="Times New Roman" panose="02020603050405020304" pitchFamily="18" charset="0"/>
              </a:rPr>
            </a:br>
            <a:endParaRPr lang="en-US" altLang="en-US" sz="2400" baseline="30000" dirty="0">
              <a:solidFill>
                <a:srgbClr val="FF0000"/>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83. </a:t>
            </a:r>
            <a:b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_</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RbOH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spcBef>
                <a:spcPct val="50000"/>
              </a:spcBef>
              <a:buFontTx/>
              <a:buNone/>
            </a:pPr>
            <a:endParaRPr lang="en-US" altLang="en-US" sz="2400" baseline="-25000" dirty="0">
              <a:solidFill>
                <a:srgbClr val="FF0000"/>
              </a:solidFill>
            </a:endParaRPr>
          </a:p>
          <a:p>
            <a:pPr>
              <a:spcBef>
                <a:spcPct val="50000"/>
              </a:spcBef>
              <a:buFontTx/>
              <a:buNone/>
            </a:pPr>
            <a:endParaRPr lang="en-US" altLang="en-US" sz="2400" baseline="-25000" dirty="0">
              <a:solidFill>
                <a:srgbClr val="FF0000"/>
              </a:solidFill>
            </a:endParaRPr>
          </a:p>
          <a:p>
            <a:pPr>
              <a:spcBef>
                <a:spcPct val="50000"/>
              </a:spcBef>
              <a:buFontTx/>
              <a:buNone/>
            </a:pPr>
            <a:br>
              <a:rPr lang="en-US" altLang="en-US" sz="2400" baseline="-25000" dirty="0">
                <a:solidFill>
                  <a:srgbClr val="FF0000"/>
                </a:solidFill>
              </a:rPr>
            </a:br>
            <a:br>
              <a:rPr lang="en-US" altLang="en-US" sz="2400" baseline="-25000" dirty="0">
                <a:solidFill>
                  <a:srgbClr val="FF0000"/>
                </a:solidFill>
              </a:rPr>
            </a:br>
            <a:r>
              <a:rPr lang="en-US" altLang="en-US" sz="2400" baseline="-25000" dirty="0">
                <a:solidFill>
                  <a:srgbClr val="FF0000"/>
                </a:solidFill>
              </a:rPr>
              <a:t> </a:t>
            </a:r>
            <a:endParaRPr lang="en-US" altLang="en-US" sz="2400" baseline="-25000" dirty="0">
              <a:solidFill>
                <a:srgbClr val="0000FF"/>
              </a:solidFill>
              <a:latin typeface="Bookman Old Style" panose="02050604050505020204" pitchFamily="18" charset="0"/>
            </a:endParaRPr>
          </a:p>
        </p:txBody>
      </p:sp>
    </p:spTree>
    <p:extLst>
      <p:ext uri="{BB962C8B-B14F-4D97-AF65-F5344CB8AC3E}">
        <p14:creationId xmlns:p14="http://schemas.microsoft.com/office/powerpoint/2010/main" val="35868992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93" y="10732"/>
            <a:ext cx="9144000" cy="37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FF0000"/>
                </a:solidFill>
              </a:rPr>
              <a:t>Finish the equation, balance and complete the phase symbols for both products.  </a:t>
            </a:r>
            <a:r>
              <a:rPr lang="en-US" altLang="en-US" sz="2400" i="1" dirty="0">
                <a:solidFill>
                  <a:srgbClr val="0000FF"/>
                </a:solidFill>
              </a:rPr>
              <a:t>Write charges, write skeleton first</a:t>
            </a:r>
          </a:p>
          <a:p>
            <a:pPr>
              <a:spcBef>
                <a:spcPct val="50000"/>
              </a:spcBef>
              <a:buFontTx/>
              <a:buNone/>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Ba</a:t>
            </a:r>
            <a:r>
              <a:rPr lang="en-US" altLang="en-US" sz="2400" baseline="300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    Cl</a:t>
            </a:r>
            <a:r>
              <a:rPr lang="en-US" altLang="en-US" sz="2400" baseline="30000" dirty="0">
                <a:solidFill>
                  <a:srgbClr val="FF0000"/>
                </a:solidFill>
                <a:latin typeface="Times New Roman" panose="02020603050405020304" pitchFamily="18" charset="0"/>
                <a:cs typeface="Times New Roman" panose="02020603050405020304" pitchFamily="18" charset="0"/>
              </a:rPr>
              <a:t>-1</a:t>
            </a:r>
            <a:r>
              <a:rPr lang="en-US" altLang="en-US" sz="2400" dirty="0">
                <a:solidFill>
                  <a:srgbClr val="FF0000"/>
                </a:solidFill>
                <a:latin typeface="Times New Roman" panose="02020603050405020304" pitchFamily="18" charset="0"/>
                <a:cs typeface="Times New Roman" panose="02020603050405020304" pitchFamily="18" charset="0"/>
              </a:rPr>
              <a:t>     Rb</a:t>
            </a:r>
            <a:r>
              <a:rPr lang="en-US" altLang="en-US" sz="2400" baseline="30000" dirty="0">
                <a:solidFill>
                  <a:srgbClr val="FF0000"/>
                </a:solidFill>
                <a:latin typeface="Times New Roman" panose="02020603050405020304" pitchFamily="18" charset="0"/>
                <a:cs typeface="Times New Roman" panose="02020603050405020304" pitchFamily="18" charset="0"/>
              </a:rPr>
              <a:t>+1</a:t>
            </a:r>
            <a:r>
              <a:rPr lang="en-US" altLang="en-US" sz="2400" dirty="0">
                <a:solidFill>
                  <a:srgbClr val="FF0000"/>
                </a:solidFill>
                <a:latin typeface="Times New Roman" panose="02020603050405020304" pitchFamily="18" charset="0"/>
                <a:cs typeface="Times New Roman" panose="02020603050405020304" pitchFamily="18" charset="0"/>
              </a:rPr>
              <a:t>   OH</a:t>
            </a:r>
            <a:r>
              <a:rPr lang="en-US" altLang="en-US" sz="2400" baseline="30000" dirty="0">
                <a:solidFill>
                  <a:srgbClr val="FF0000"/>
                </a:solidFill>
                <a:latin typeface="Times New Roman" panose="02020603050405020304" pitchFamily="18" charset="0"/>
                <a:cs typeface="Times New Roman" panose="02020603050405020304" pitchFamily="18" charset="0"/>
              </a:rPr>
              <a:t>-1                     </a:t>
            </a:r>
            <a:r>
              <a:rPr lang="en-US" altLang="en-US" sz="2400" dirty="0">
                <a:solidFill>
                  <a:srgbClr val="FF0000"/>
                </a:solidFill>
                <a:latin typeface="Times New Roman" panose="02020603050405020304" pitchFamily="18" charset="0"/>
                <a:cs typeface="Times New Roman" panose="02020603050405020304" pitchFamily="18" charset="0"/>
              </a:rPr>
              <a:t>Ba</a:t>
            </a:r>
            <a:r>
              <a:rPr lang="en-US" altLang="en-US" sz="2400" baseline="300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   OH</a:t>
            </a:r>
            <a:r>
              <a:rPr lang="en-US" altLang="en-US" sz="2400" baseline="30000" dirty="0">
                <a:solidFill>
                  <a:srgbClr val="FF0000"/>
                </a:solidFill>
                <a:latin typeface="Times New Roman" panose="02020603050405020304" pitchFamily="18" charset="0"/>
                <a:cs typeface="Times New Roman" panose="02020603050405020304" pitchFamily="18" charset="0"/>
              </a:rPr>
              <a:t>-1               </a:t>
            </a:r>
            <a:r>
              <a:rPr lang="en-US" altLang="en-US" sz="2400" dirty="0">
                <a:solidFill>
                  <a:srgbClr val="FF0000"/>
                </a:solidFill>
                <a:latin typeface="Times New Roman" panose="02020603050405020304" pitchFamily="18" charset="0"/>
                <a:cs typeface="Times New Roman" panose="02020603050405020304" pitchFamily="18" charset="0"/>
              </a:rPr>
              <a:t>Rb</a:t>
            </a:r>
            <a:r>
              <a:rPr lang="en-US" altLang="en-US" sz="2400" baseline="30000" dirty="0">
                <a:solidFill>
                  <a:srgbClr val="FF0000"/>
                </a:solidFill>
                <a:latin typeface="Times New Roman" panose="02020603050405020304" pitchFamily="18" charset="0"/>
                <a:cs typeface="Times New Roman" panose="02020603050405020304" pitchFamily="18" charset="0"/>
              </a:rPr>
              <a:t>+1   </a:t>
            </a:r>
            <a:r>
              <a:rPr lang="en-US" altLang="en-US" sz="2400" dirty="0">
                <a:solidFill>
                  <a:srgbClr val="FF0000"/>
                </a:solidFill>
                <a:latin typeface="Times New Roman" panose="02020603050405020304" pitchFamily="18" charset="0"/>
                <a:cs typeface="Times New Roman" panose="02020603050405020304" pitchFamily="18" charset="0"/>
              </a:rPr>
              <a:t>Cl</a:t>
            </a:r>
            <a:r>
              <a:rPr lang="en-US" altLang="en-US" sz="2400" baseline="30000" dirty="0">
                <a:solidFill>
                  <a:srgbClr val="FF0000"/>
                </a:solidFill>
                <a:latin typeface="Times New Roman" panose="02020603050405020304" pitchFamily="18" charset="0"/>
                <a:cs typeface="Times New Roman" panose="02020603050405020304" pitchFamily="18" charset="0"/>
              </a:rPr>
              <a:t>-1</a:t>
            </a:r>
            <a:br>
              <a:rPr lang="en-US" altLang="en-US" sz="2400" baseline="30000" dirty="0">
                <a:solidFill>
                  <a:srgbClr val="FF0000"/>
                </a:solidFill>
                <a:latin typeface="Times New Roman" panose="02020603050405020304" pitchFamily="18" charset="0"/>
                <a:cs typeface="Times New Roman" panose="02020603050405020304" pitchFamily="18" charset="0"/>
              </a:rPr>
            </a:br>
            <a:endParaRPr lang="en-US" altLang="en-US" sz="2400" baseline="300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_</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RbOH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_Ba(OH)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_</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RbCl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  ) </a:t>
            </a: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400" baseline="-25000" dirty="0">
                <a:solidFill>
                  <a:srgbClr val="FF0000"/>
                </a:solidFill>
              </a:rPr>
            </a:br>
            <a:r>
              <a:rPr lang="en-US" altLang="en-US" sz="2400" baseline="-25000" dirty="0">
                <a:solidFill>
                  <a:srgbClr val="FF0000"/>
                </a:solidFill>
              </a:rPr>
              <a:t> </a:t>
            </a:r>
            <a:endParaRPr lang="en-US" altLang="en-US" sz="2400" baseline="-25000" dirty="0">
              <a:solidFill>
                <a:srgbClr val="0000FF"/>
              </a:solidFill>
              <a:latin typeface="Bookman Old Style" panose="02050604050505020204" pitchFamily="18" charset="0"/>
            </a:endParaRPr>
          </a:p>
        </p:txBody>
      </p:sp>
    </p:spTree>
    <p:extLst>
      <p:ext uri="{BB962C8B-B14F-4D97-AF65-F5344CB8AC3E}">
        <p14:creationId xmlns:p14="http://schemas.microsoft.com/office/powerpoint/2010/main" val="281430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AAE2-3F05-4629-A639-7232592E0D9C}"/>
              </a:ext>
            </a:extLst>
          </p:cNvPr>
          <p:cNvSpPr txBox="1"/>
          <p:nvPr/>
        </p:nvSpPr>
        <p:spPr>
          <a:xfrm>
            <a:off x="0" y="0"/>
            <a:ext cx="9144000" cy="317009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17.  Balanced Thermochemical equation…. </a:t>
            </a:r>
          </a:p>
          <a:p>
            <a:endParaRPr lang="en-US" sz="2800" dirty="0">
              <a:latin typeface="Times New Roman" panose="02020603050405020304" pitchFamily="18" charset="0"/>
              <a:cs typeface="Times New Roman" panose="02020603050405020304" pitchFamily="18" charset="0"/>
            </a:endParaRPr>
          </a:p>
          <a:p>
            <a:r>
              <a:rPr lang="en-US" sz="4000" dirty="0">
                <a:solidFill>
                  <a:srgbClr val="FF0000"/>
                </a:solidFill>
                <a:latin typeface="Times New Roman" panose="02020603050405020304" pitchFamily="18" charset="0"/>
                <a:cs typeface="Times New Roman" panose="02020603050405020304" pitchFamily="18" charset="0"/>
              </a:rPr>
              <a:t>This is an EXOTHERMIC REACTION</a:t>
            </a:r>
          </a:p>
          <a:p>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2H</a:t>
            </a:r>
            <a:r>
              <a:rPr lang="en-US" sz="4800" baseline="-25000" dirty="0">
                <a:latin typeface="Times New Roman" panose="02020603050405020304" pitchFamily="18" charset="0"/>
                <a:cs typeface="Times New Roman" panose="02020603050405020304" pitchFamily="18" charset="0"/>
              </a:rPr>
              <a:t>2(G)</a:t>
            </a:r>
            <a:r>
              <a:rPr lang="en-US" sz="4800" dirty="0">
                <a:latin typeface="Times New Roman" panose="02020603050405020304" pitchFamily="18" charset="0"/>
                <a:cs typeface="Times New Roman" panose="02020603050405020304" pitchFamily="18" charset="0"/>
              </a:rPr>
              <a:t> + O</a:t>
            </a:r>
            <a:r>
              <a:rPr lang="en-US" sz="4800" baseline="-25000" dirty="0">
                <a:latin typeface="Times New Roman" panose="02020603050405020304" pitchFamily="18" charset="0"/>
                <a:cs typeface="Times New Roman" panose="02020603050405020304" pitchFamily="18" charset="0"/>
              </a:rPr>
              <a:t>2(G)</a:t>
            </a:r>
            <a:r>
              <a:rPr lang="en-US" sz="4800" dirty="0">
                <a:latin typeface="Times New Roman" panose="02020603050405020304" pitchFamily="18" charset="0"/>
                <a:cs typeface="Times New Roman" panose="02020603050405020304" pitchFamily="18" charset="0"/>
              </a:rPr>
              <a:t> → 2H</a:t>
            </a:r>
            <a:r>
              <a:rPr lang="en-US" sz="4800" baseline="-25000" dirty="0">
                <a:latin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cs typeface="Times New Roman" panose="02020603050405020304" pitchFamily="18" charset="0"/>
              </a:rPr>
              <a:t>O</a:t>
            </a:r>
            <a:r>
              <a:rPr lang="en-US" sz="4800" baseline="-25000" dirty="0">
                <a:latin typeface="Times New Roman" panose="02020603050405020304" pitchFamily="18" charset="0"/>
                <a:cs typeface="Times New Roman" panose="02020603050405020304" pitchFamily="18" charset="0"/>
              </a:rPr>
              <a:t>(G)  </a:t>
            </a:r>
            <a:r>
              <a:rPr lang="en-US" sz="4800" dirty="0">
                <a:solidFill>
                  <a:srgbClr val="FF0000"/>
                </a:solidFill>
                <a:latin typeface="Times New Roman" panose="02020603050405020304" pitchFamily="18" charset="0"/>
                <a:cs typeface="Times New Roman" panose="02020603050405020304" pitchFamily="18" charset="0"/>
              </a:rPr>
              <a:t>+  Energy</a:t>
            </a:r>
            <a:endParaRPr lang="en-US" sz="7200" dirty="0">
              <a:solidFill>
                <a:srgbClr val="FF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6F123FB5-A493-458F-98B7-361CA383F881}"/>
              </a:ext>
            </a:extLst>
          </p:cNvPr>
          <p:cNvCxnSpPr>
            <a:cxnSpLocks/>
          </p:cNvCxnSpPr>
          <p:nvPr/>
        </p:nvCxnSpPr>
        <p:spPr>
          <a:xfrm flipV="1">
            <a:off x="4953000" y="3170099"/>
            <a:ext cx="2667000" cy="1249501"/>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D215A9-7986-418A-9AB5-E39EC676A309}"/>
              </a:ext>
            </a:extLst>
          </p:cNvPr>
          <p:cNvSpPr txBox="1"/>
          <p:nvPr/>
        </p:nvSpPr>
        <p:spPr>
          <a:xfrm>
            <a:off x="0" y="4419600"/>
            <a:ext cx="9144000" cy="2231380"/>
          </a:xfrm>
          <a:prstGeom prst="rect">
            <a:avLst/>
          </a:prstGeom>
          <a:noFill/>
        </p:spPr>
        <p:txBody>
          <a:bodyPr wrap="square" rtlCol="0">
            <a:spAutoFit/>
          </a:bodyPr>
          <a:lstStyle/>
          <a:p>
            <a:r>
              <a:rPr lang="en-US" sz="2800" dirty="0">
                <a:solidFill>
                  <a:srgbClr val="FF0000"/>
                </a:solidFill>
                <a:latin typeface="Comic Sans MS" panose="030F0702030302020204" pitchFamily="66" charset="0"/>
              </a:rPr>
              <a:t>Although energy was required to start this </a:t>
            </a:r>
            <a:br>
              <a:rPr lang="en-US" sz="2800" dirty="0">
                <a:solidFill>
                  <a:srgbClr val="FF0000"/>
                </a:solidFill>
                <a:latin typeface="Comic Sans MS" panose="030F0702030302020204" pitchFamily="66" charset="0"/>
              </a:rPr>
            </a:br>
            <a:r>
              <a:rPr lang="en-US" sz="2800" dirty="0">
                <a:solidFill>
                  <a:srgbClr val="FF0000"/>
                </a:solidFill>
                <a:latin typeface="Comic Sans MS" panose="030F0702030302020204" pitchFamily="66" charset="0"/>
              </a:rPr>
              <a:t>reaction, the energy given off was much greater; </a:t>
            </a:r>
            <a:br>
              <a:rPr lang="en-US" sz="2800" dirty="0">
                <a:solidFill>
                  <a:srgbClr val="FF0000"/>
                </a:solidFill>
                <a:latin typeface="Comic Sans MS" panose="030F0702030302020204" pitchFamily="66" charset="0"/>
              </a:rPr>
            </a:br>
            <a:r>
              <a:rPr lang="en-US" sz="2800" dirty="0">
                <a:solidFill>
                  <a:srgbClr val="FF0000"/>
                </a:solidFill>
                <a:latin typeface="Comic Sans MS" panose="030F0702030302020204" pitchFamily="66" charset="0"/>
              </a:rPr>
              <a:t>the “NET ENERGY” is a product.  </a:t>
            </a:r>
            <a:br>
              <a:rPr lang="en-US" sz="2800" dirty="0">
                <a:solidFill>
                  <a:srgbClr val="FF0000"/>
                </a:solidFill>
                <a:latin typeface="Comic Sans MS" panose="030F0702030302020204" pitchFamily="66" charset="0"/>
              </a:rPr>
            </a:br>
            <a:br>
              <a:rPr lang="en-US" sz="2800" dirty="0">
                <a:solidFill>
                  <a:srgbClr val="FF0000"/>
                </a:solidFill>
                <a:latin typeface="Comic Sans MS" panose="030F0702030302020204" pitchFamily="66" charset="0"/>
              </a:rPr>
            </a:br>
            <a:r>
              <a:rPr lang="en-US" sz="2700" dirty="0">
                <a:solidFill>
                  <a:srgbClr val="0000FF"/>
                </a:solidFill>
                <a:latin typeface="Comic Sans MS" panose="030F0702030302020204" pitchFamily="66" charset="0"/>
              </a:rPr>
              <a:t>This is an EXOTHERMIC reaction.  Energy is a product.</a:t>
            </a:r>
          </a:p>
        </p:txBody>
      </p:sp>
    </p:spTree>
    <p:extLst>
      <p:ext uri="{BB962C8B-B14F-4D97-AF65-F5344CB8AC3E}">
        <p14:creationId xmlns:p14="http://schemas.microsoft.com/office/powerpoint/2010/main" val="3087531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93" y="10732"/>
            <a:ext cx="9144000" cy="428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FF0000"/>
                </a:solidFill>
              </a:rPr>
              <a:t>Finish the equation, balance and complete the phase symbols for both products.  </a:t>
            </a:r>
            <a:r>
              <a:rPr lang="en-US" altLang="en-US" sz="2400" i="1" dirty="0">
                <a:solidFill>
                  <a:srgbClr val="0000FF"/>
                </a:solidFill>
              </a:rPr>
              <a:t>Write charges, write skeleton first</a:t>
            </a:r>
          </a:p>
          <a:p>
            <a:pPr>
              <a:spcBef>
                <a:spcPct val="50000"/>
              </a:spcBef>
              <a:buFontTx/>
              <a:buNone/>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 </a:t>
            </a:r>
            <a:br>
              <a:rPr lang="en-US" altLang="en-US" sz="2400" baseline="30000" dirty="0">
                <a:solidFill>
                  <a:srgbClr val="FF0000"/>
                </a:solidFill>
                <a:latin typeface="Times New Roman" panose="02020603050405020304" pitchFamily="18" charset="0"/>
                <a:cs typeface="Times New Roman" panose="02020603050405020304" pitchFamily="18" charset="0"/>
              </a:rPr>
            </a:br>
            <a:endParaRPr lang="en-US" altLang="en-US" sz="2400" baseline="300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_Ba(OH)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  ) </a:t>
            </a: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Balanced… </a:t>
            </a:r>
            <a:r>
              <a:rPr lang="en-US" altLang="en-US" sz="2400" dirty="0">
                <a:solidFill>
                  <a:srgbClr val="0000FF"/>
                </a:solidFill>
                <a:latin typeface="Times New Roman" panose="02020603050405020304" pitchFamily="18" charset="0"/>
                <a:cs typeface="Times New Roman" panose="02020603050405020304" pitchFamily="18" charset="0"/>
              </a:rPr>
              <a:t>Now for Table F</a:t>
            </a:r>
          </a:p>
        </p:txBody>
      </p:sp>
    </p:spTree>
    <p:extLst>
      <p:ext uri="{BB962C8B-B14F-4D97-AF65-F5344CB8AC3E}">
        <p14:creationId xmlns:p14="http://schemas.microsoft.com/office/powerpoint/2010/main" val="38589460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93" y="10732"/>
            <a:ext cx="9144000" cy="500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FF0000"/>
                </a:solidFill>
              </a:rPr>
              <a:t>Finish the equation, balance and complete the phase symbols for both products.  </a:t>
            </a:r>
            <a:r>
              <a:rPr lang="en-US" altLang="en-US" sz="2400" i="1" dirty="0">
                <a:solidFill>
                  <a:srgbClr val="0000FF"/>
                </a:solidFill>
              </a:rPr>
              <a:t>Write charges, write skeleton first</a:t>
            </a:r>
          </a:p>
          <a:p>
            <a:pPr>
              <a:spcBef>
                <a:spcPct val="50000"/>
              </a:spcBef>
              <a:buFontTx/>
              <a:buNone/>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 </a:t>
            </a:r>
            <a:br>
              <a:rPr lang="en-US" altLang="en-US" sz="2400" baseline="30000" dirty="0">
                <a:solidFill>
                  <a:srgbClr val="FF0000"/>
                </a:solidFill>
                <a:latin typeface="Times New Roman" panose="02020603050405020304" pitchFamily="18" charset="0"/>
                <a:cs typeface="Times New Roman" panose="02020603050405020304" pitchFamily="18" charset="0"/>
              </a:rPr>
            </a:br>
            <a:endParaRPr lang="en-US" altLang="en-US" sz="2400" baseline="300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_Ba(OH)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  ) </a:t>
            </a: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rgbClr val="0000FF"/>
                </a:solidFill>
                <a:latin typeface="Times New Roman" panose="02020603050405020304" pitchFamily="18" charset="0"/>
                <a:cs typeface="Times New Roman" panose="02020603050405020304" pitchFamily="18" charset="0"/>
              </a:rPr>
              <a:t>Table F says if your last name is hydroxide, you are likely insoluble (S).  There are exceptions, like rubidium in group 1 – the reactant.  Barium is AN EXCEPTION also, so the barium hydroxide is AQ.  </a:t>
            </a:r>
            <a:endParaRPr lang="en-US" altLang="en-US" sz="2000" dirty="0">
              <a:solidFill>
                <a:srgbClr val="0000FF"/>
              </a:solidFill>
              <a:latin typeface="Bookman Old Style" panose="02050604050505020204" pitchFamily="18" charset="0"/>
            </a:endParaRPr>
          </a:p>
        </p:txBody>
      </p:sp>
      <p:cxnSp>
        <p:nvCxnSpPr>
          <p:cNvPr id="3" name="Straight Arrow Connector 2">
            <a:extLst>
              <a:ext uri="{FF2B5EF4-FFF2-40B4-BE49-F238E27FC236}">
                <a16:creationId xmlns:a16="http://schemas.microsoft.com/office/drawing/2014/main" id="{60C7941A-6856-42E5-A441-8E09302EDC4C}"/>
              </a:ext>
            </a:extLst>
          </p:cNvPr>
          <p:cNvCxnSpPr/>
          <p:nvPr/>
        </p:nvCxnSpPr>
        <p:spPr>
          <a:xfrm flipV="1">
            <a:off x="5486400" y="2819400"/>
            <a:ext cx="685800" cy="914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8132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93" y="10732"/>
            <a:ext cx="91440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FF0000"/>
                </a:solidFill>
              </a:rPr>
              <a:t> </a:t>
            </a:r>
            <a:br>
              <a:rPr lang="en-US" altLang="en-US" sz="2400" dirty="0">
                <a:solidFill>
                  <a:srgbClr val="FF0000"/>
                </a:solidFill>
              </a:rPr>
            </a:br>
            <a:endParaRPr lang="en-US" altLang="en-US" sz="2400" i="1" dirty="0">
              <a:solidFill>
                <a:srgbClr val="0000FF"/>
              </a:solidFill>
            </a:endParaRPr>
          </a:p>
          <a:p>
            <a:pPr>
              <a:spcBef>
                <a:spcPct val="50000"/>
              </a:spcBef>
              <a:buFontTx/>
              <a:buNone/>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 </a:t>
            </a:r>
            <a:br>
              <a:rPr lang="en-US" altLang="en-US" sz="2400" baseline="30000" dirty="0">
                <a:solidFill>
                  <a:srgbClr val="FF0000"/>
                </a:solidFill>
                <a:latin typeface="Times New Roman" panose="02020603050405020304" pitchFamily="18" charset="0"/>
                <a:cs typeface="Times New Roman" panose="02020603050405020304" pitchFamily="18" charset="0"/>
              </a:rPr>
            </a:br>
            <a:endParaRPr lang="en-US" altLang="en-US" sz="2400" baseline="300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_Ba(OH)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 ) </a:t>
            </a: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rgbClr val="0000FF"/>
                </a:solidFill>
                <a:latin typeface="Times New Roman" panose="02020603050405020304" pitchFamily="18" charset="0"/>
                <a:cs typeface="Times New Roman" panose="02020603050405020304" pitchFamily="18" charset="0"/>
              </a:rPr>
              <a:t>Table F says if your first name is in group 1, like Rb, you are soluble without exception (AQ).  </a:t>
            </a:r>
          </a:p>
          <a:p>
            <a:pPr>
              <a:spcBef>
                <a:spcPct val="50000"/>
              </a:spcBef>
              <a:buNone/>
            </a:pPr>
            <a:endParaRPr lang="en-US" altLang="en-US" sz="2400"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rgbClr val="FF0000"/>
                </a:solidFill>
                <a:latin typeface="Times New Roman" panose="02020603050405020304" pitchFamily="18" charset="0"/>
                <a:cs typeface="Times New Roman" panose="02020603050405020304" pitchFamily="18" charset="0"/>
              </a:rPr>
              <a:t>What???   Two AQ in one reaction???  What is going on here?  </a:t>
            </a:r>
            <a:endParaRPr lang="en-US" altLang="en-US" sz="2000" dirty="0">
              <a:solidFill>
                <a:srgbClr val="FF0000"/>
              </a:solidFill>
              <a:latin typeface="Bookman Old Style" panose="02050604050505020204" pitchFamily="18" charset="0"/>
            </a:endParaRPr>
          </a:p>
        </p:txBody>
      </p:sp>
      <p:cxnSp>
        <p:nvCxnSpPr>
          <p:cNvPr id="3" name="Straight Arrow Connector 2">
            <a:extLst>
              <a:ext uri="{FF2B5EF4-FFF2-40B4-BE49-F238E27FC236}">
                <a16:creationId xmlns:a16="http://schemas.microsoft.com/office/drawing/2014/main" id="{60C7941A-6856-42E5-A441-8E09302EDC4C}"/>
              </a:ext>
            </a:extLst>
          </p:cNvPr>
          <p:cNvCxnSpPr/>
          <p:nvPr/>
        </p:nvCxnSpPr>
        <p:spPr>
          <a:xfrm flipV="1">
            <a:off x="7315200" y="2819400"/>
            <a:ext cx="685800" cy="914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5134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293" y="10732"/>
            <a:ext cx="9144000" cy="648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a:solidFill>
                  <a:srgbClr val="FF0000"/>
                </a:solidFill>
              </a:rPr>
              <a:t> </a:t>
            </a:r>
            <a:br>
              <a:rPr lang="en-US" altLang="en-US" sz="2400" dirty="0">
                <a:solidFill>
                  <a:srgbClr val="FF0000"/>
                </a:solidFill>
              </a:rPr>
            </a:br>
            <a:endParaRPr lang="en-US" altLang="en-US" sz="2400" i="1" dirty="0">
              <a:solidFill>
                <a:srgbClr val="0000FF"/>
              </a:solidFill>
            </a:endParaRPr>
          </a:p>
          <a:p>
            <a:pPr>
              <a:spcBef>
                <a:spcPct val="50000"/>
              </a:spcBef>
              <a:buFontTx/>
              <a:buNone/>
            </a:pPr>
            <a:r>
              <a:rPr lang="en-US" altLang="en-US" sz="2400" dirty="0">
                <a:solidFill>
                  <a:srgbClr val="FF0000"/>
                </a:solidFill>
              </a:rPr>
              <a:t>        </a:t>
            </a:r>
            <a:r>
              <a:rPr lang="en-US" altLang="en-US" sz="2400" dirty="0">
                <a:solidFill>
                  <a:srgbClr val="FF0000"/>
                </a:solidFill>
                <a:latin typeface="Times New Roman" panose="02020603050405020304" pitchFamily="18" charset="0"/>
                <a:cs typeface="Times New Roman" panose="02020603050405020304" pitchFamily="18" charset="0"/>
              </a:rPr>
              <a:t> </a:t>
            </a:r>
            <a:br>
              <a:rPr lang="en-US" altLang="en-US" sz="2400" baseline="30000" dirty="0">
                <a:solidFill>
                  <a:srgbClr val="FF0000"/>
                </a:solidFill>
                <a:latin typeface="Times New Roman" panose="02020603050405020304" pitchFamily="18" charset="0"/>
                <a:cs typeface="Times New Roman" panose="02020603050405020304" pitchFamily="18" charset="0"/>
              </a:rPr>
            </a:br>
            <a:endParaRPr lang="en-US" altLang="en-US" sz="2400" baseline="30000" dirty="0">
              <a:solidFill>
                <a:srgbClr val="FF0000"/>
              </a:solidFill>
              <a:latin typeface="Times New Roman" panose="02020603050405020304" pitchFamily="18" charset="0"/>
              <a:cs typeface="Times New Roman" panose="02020603050405020304" pitchFamily="18" charset="0"/>
            </a:endParaRPr>
          </a:p>
          <a:p>
            <a:pPr>
              <a:spcBef>
                <a:spcPct val="50000"/>
              </a:spcBef>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_Ba(OH)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2RbCl</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 ) </a:t>
            </a: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rgbClr val="FF0000"/>
                </a:solidFill>
                <a:latin typeface="Times New Roman" panose="02020603050405020304" pitchFamily="18" charset="0"/>
                <a:cs typeface="Times New Roman" panose="02020603050405020304" pitchFamily="18" charset="0"/>
              </a:rPr>
              <a:t>Sometimes there are 2 AQ products, which really means, that this is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u="sng" dirty="0">
                <a:solidFill>
                  <a:srgbClr val="FF0000"/>
                </a:solidFill>
                <a:latin typeface="Times New Roman" panose="02020603050405020304" pitchFamily="18" charset="0"/>
                <a:cs typeface="Times New Roman" panose="02020603050405020304" pitchFamily="18" charset="0"/>
              </a:rPr>
              <a:t>NOT A CHEMICAL REACTION</a:t>
            </a:r>
            <a:r>
              <a:rPr lang="en-US" altLang="en-US" sz="2400" dirty="0">
                <a:solidFill>
                  <a:srgbClr val="FF0000"/>
                </a:solidFill>
                <a:latin typeface="Times New Roman" panose="02020603050405020304" pitchFamily="18" charset="0"/>
                <a:cs typeface="Times New Roman" panose="02020603050405020304" pitchFamily="18" charset="0"/>
              </a:rPr>
              <a:t>, this is just a mixture.  </a:t>
            </a:r>
          </a:p>
          <a:p>
            <a:pPr>
              <a:spcBef>
                <a:spcPct val="50000"/>
              </a:spcBef>
              <a:buNone/>
            </a:pPr>
            <a:endParaRPr lang="en-US" altLang="en-US" sz="2400"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sz="2000" i="1" dirty="0">
                <a:solidFill>
                  <a:schemeClr val="tx1">
                    <a:lumMod val="95000"/>
                    <a:lumOff val="5000"/>
                  </a:schemeClr>
                </a:solidFill>
                <a:latin typeface="Times New Roman" panose="02020603050405020304" pitchFamily="18" charset="0"/>
                <a:cs typeface="Times New Roman" panose="02020603050405020304" pitchFamily="18" charset="0"/>
              </a:rPr>
              <a:t>You balanced this for “fun”, there are no real products.  </a:t>
            </a:r>
            <a:br>
              <a:rPr lang="en-US" altLang="en-US" sz="2000" i="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i="1" dirty="0">
                <a:solidFill>
                  <a:schemeClr val="tx1">
                    <a:lumMod val="95000"/>
                    <a:lumOff val="5000"/>
                  </a:schemeClr>
                </a:solidFill>
                <a:latin typeface="Times New Roman" panose="02020603050405020304" pitchFamily="18" charset="0"/>
                <a:cs typeface="Times New Roman" panose="02020603050405020304" pitchFamily="18" charset="0"/>
              </a:rPr>
              <a:t>In real life you’d have 4 ions floating in water, no SOLID, there is no PRECIPTITATE, ergo:  no reaction.  </a:t>
            </a:r>
            <a:endParaRPr lang="en-US" altLang="en-US" sz="1800" i="1" dirty="0">
              <a:solidFill>
                <a:schemeClr val="tx1">
                  <a:lumMod val="95000"/>
                  <a:lumOff val="5000"/>
                </a:schemeClr>
              </a:solidFill>
              <a:latin typeface="Bookman Old Style" panose="02050604050505020204" pitchFamily="18" charset="0"/>
            </a:endParaRPr>
          </a:p>
        </p:txBody>
      </p:sp>
    </p:spTree>
    <p:extLst>
      <p:ext uri="{BB962C8B-B14F-4D97-AF65-F5344CB8AC3E}">
        <p14:creationId xmlns:p14="http://schemas.microsoft.com/office/powerpoint/2010/main" val="25880363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04800"/>
            <a:ext cx="9144000" cy="1470025"/>
          </a:xfrm>
        </p:spPr>
        <p:txBody>
          <a:bodyPr/>
          <a:lstStyle/>
          <a:p>
            <a:pPr eaLnBrk="1" hangingPunct="1"/>
            <a:r>
              <a:rPr lang="en-US" altLang="en-US"/>
              <a:t> </a:t>
            </a:r>
          </a:p>
        </p:txBody>
      </p:sp>
      <p:sp>
        <p:nvSpPr>
          <p:cNvPr id="3075" name="Rectangle 3"/>
          <p:cNvSpPr>
            <a:spLocks noGrp="1" noChangeArrowheads="1"/>
          </p:cNvSpPr>
          <p:nvPr>
            <p:ph type="subTitle" idx="1"/>
          </p:nvPr>
        </p:nvSpPr>
        <p:spPr/>
        <p:txBody>
          <a:bodyPr/>
          <a:lstStyle/>
          <a:p>
            <a:pPr eaLnBrk="1" hangingPunct="1"/>
            <a:r>
              <a:rPr lang="en-US" altLang="en-US"/>
              <a:t> </a:t>
            </a:r>
          </a:p>
        </p:txBody>
      </p:sp>
      <p:sp>
        <p:nvSpPr>
          <p:cNvPr id="3076" name="Text Box 4"/>
          <p:cNvSpPr txBox="1">
            <a:spLocks noChangeArrowheads="1"/>
          </p:cNvSpPr>
          <p:nvPr/>
        </p:nvSpPr>
        <p:spPr bwMode="auto">
          <a:xfrm>
            <a:off x="0" y="0"/>
            <a:ext cx="9144000" cy="610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800" dirty="0">
                <a:solidFill>
                  <a:srgbClr val="000000"/>
                </a:solidFill>
                <a:latin typeface="Times New Roman" panose="02020603050405020304" pitchFamily="18" charset="0"/>
                <a:cs typeface="Times New Roman" panose="02020603050405020304" pitchFamily="18" charset="0"/>
              </a:rPr>
              <a:t>Combustion Reactions </a:t>
            </a:r>
            <a:r>
              <a:rPr lang="en-US" altLang="en-US" sz="4800" b="1" dirty="0">
                <a:solidFill>
                  <a:srgbClr val="0000FF"/>
                </a:solidFill>
                <a:latin typeface="Times New Roman" panose="02020603050405020304" pitchFamily="18" charset="0"/>
                <a:cs typeface="Times New Roman" panose="02020603050405020304" pitchFamily="18" charset="0"/>
              </a:rPr>
              <a:t> </a:t>
            </a:r>
          </a:p>
          <a:p>
            <a:pPr>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400" b="1" dirty="0">
                <a:solidFill>
                  <a:srgbClr val="006600"/>
                </a:solidFill>
                <a:latin typeface="Times New Roman" panose="02020603050405020304" pitchFamily="18" charset="0"/>
                <a:cs typeface="Times New Roman" panose="02020603050405020304" pitchFamily="18" charset="0"/>
              </a:rPr>
              <a:t>84.  </a:t>
            </a:r>
            <a:r>
              <a:rPr lang="en-US" altLang="en-US" sz="2400" dirty="0">
                <a:solidFill>
                  <a:srgbClr val="000000"/>
                </a:solidFill>
                <a:latin typeface="Times New Roman" panose="02020603050405020304" pitchFamily="18" charset="0"/>
                <a:cs typeface="Times New Roman" panose="02020603050405020304" pitchFamily="18" charset="0"/>
              </a:rPr>
              <a:t>Combustion reactions require a </a:t>
            </a:r>
            <a:r>
              <a:rPr lang="en-US" altLang="en-US" sz="2400" u="sng" dirty="0">
                <a:solidFill>
                  <a:srgbClr val="000000"/>
                </a:solidFill>
                <a:latin typeface="Times New Roman" panose="02020603050405020304" pitchFamily="18" charset="0"/>
                <a:cs typeface="Times New Roman" panose="02020603050405020304" pitchFamily="18" charset="0"/>
              </a:rPr>
              <a:t>hydrocarbon</a:t>
            </a:r>
            <a:r>
              <a:rPr lang="en-US" altLang="en-US" sz="2400" dirty="0">
                <a:solidFill>
                  <a:srgbClr val="000000"/>
                </a:solidFill>
                <a:latin typeface="Times New Roman" panose="02020603050405020304" pitchFamily="18" charset="0"/>
                <a:cs typeface="Times New Roman" panose="02020603050405020304" pitchFamily="18" charset="0"/>
              </a:rPr>
              <a:t> to combine rapidly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with </a:t>
            </a:r>
            <a:r>
              <a:rPr lang="en-US" altLang="en-US" sz="2400" u="sng" dirty="0">
                <a:solidFill>
                  <a:srgbClr val="000000"/>
                </a:solidFill>
                <a:latin typeface="Times New Roman" panose="02020603050405020304" pitchFamily="18" charset="0"/>
                <a:cs typeface="Times New Roman" panose="02020603050405020304" pitchFamily="18" charset="0"/>
              </a:rPr>
              <a:t>oxygen</a:t>
            </a:r>
            <a:r>
              <a:rPr lang="en-US" altLang="en-US" sz="2400" dirty="0">
                <a:solidFill>
                  <a:srgbClr val="000000"/>
                </a:solidFill>
                <a:latin typeface="Times New Roman" panose="02020603050405020304" pitchFamily="18" charset="0"/>
                <a:cs typeface="Times New Roman" panose="02020603050405020304" pitchFamily="18" charset="0"/>
              </a:rPr>
              <a:t>, forming </a:t>
            </a:r>
            <a:r>
              <a:rPr lang="en-US" altLang="en-US" sz="2400" u="sng" dirty="0">
                <a:solidFill>
                  <a:srgbClr val="000000"/>
                </a:solidFill>
                <a:latin typeface="Times New Roman" panose="02020603050405020304" pitchFamily="18" charset="0"/>
                <a:cs typeface="Times New Roman" panose="02020603050405020304" pitchFamily="18" charset="0"/>
              </a:rPr>
              <a:t>carbon dioxide</a:t>
            </a:r>
            <a:r>
              <a:rPr lang="en-US" altLang="en-US" sz="2400" dirty="0">
                <a:solidFill>
                  <a:srgbClr val="000000"/>
                </a:solidFill>
                <a:latin typeface="Times New Roman" panose="02020603050405020304" pitchFamily="18" charset="0"/>
                <a:cs typeface="Times New Roman" panose="02020603050405020304" pitchFamily="18" charset="0"/>
              </a:rPr>
              <a:t> and </a:t>
            </a:r>
            <a:r>
              <a:rPr lang="en-US" altLang="en-US" sz="2400" u="sng" dirty="0">
                <a:solidFill>
                  <a:srgbClr val="000000"/>
                </a:solidFill>
                <a:latin typeface="Times New Roman" panose="02020603050405020304" pitchFamily="18" charset="0"/>
                <a:cs typeface="Times New Roman" panose="02020603050405020304" pitchFamily="18" charset="0"/>
              </a:rPr>
              <a:t>water</a:t>
            </a:r>
            <a:r>
              <a:rPr lang="en-US" altLang="en-US" sz="2400" dirty="0">
                <a:solidFill>
                  <a:srgbClr val="000000"/>
                </a:solidFill>
                <a:latin typeface="Times New Roman" panose="02020603050405020304" pitchFamily="18" charset="0"/>
                <a:cs typeface="Times New Roman" panose="02020603050405020304" pitchFamily="18" charset="0"/>
              </a:rPr>
              <a:t>, and lots of energy.</a:t>
            </a:r>
          </a:p>
          <a:p>
            <a:pPr>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400" dirty="0">
                <a:solidFill>
                  <a:srgbClr val="800080"/>
                </a:solidFill>
                <a:latin typeface="Comic Sans MS" panose="030F0702030302020204" pitchFamily="66" charset="0"/>
                <a:cs typeface="Times New Roman" panose="02020603050405020304" pitchFamily="18" charset="0"/>
              </a:rPr>
              <a:t>There is little challenge recognizing these reactions, </a:t>
            </a:r>
            <a:br>
              <a:rPr lang="en-US" altLang="en-US" sz="2400" dirty="0">
                <a:solidFill>
                  <a:srgbClr val="800080"/>
                </a:solidFill>
                <a:latin typeface="Comic Sans MS" panose="030F0702030302020204" pitchFamily="66" charset="0"/>
                <a:cs typeface="Times New Roman" panose="02020603050405020304" pitchFamily="18" charset="0"/>
              </a:rPr>
            </a:br>
            <a:r>
              <a:rPr lang="en-US" altLang="en-US" sz="2400" dirty="0">
                <a:solidFill>
                  <a:srgbClr val="800080"/>
                </a:solidFill>
                <a:latin typeface="Comic Sans MS" panose="030F0702030302020204" pitchFamily="66" charset="0"/>
                <a:cs typeface="Times New Roman" panose="02020603050405020304" pitchFamily="18" charset="0"/>
              </a:rPr>
              <a:t>the only difference is what hydrocarbon you start with.   </a:t>
            </a:r>
            <a:br>
              <a:rPr lang="en-US" altLang="en-US" sz="2400" dirty="0">
                <a:solidFill>
                  <a:srgbClr val="800080"/>
                </a:solidFill>
                <a:latin typeface="Comic Sans MS" panose="030F0702030302020204" pitchFamily="66" charset="0"/>
                <a:cs typeface="Times New Roman" panose="02020603050405020304" pitchFamily="18" charset="0"/>
              </a:rPr>
            </a:br>
            <a:r>
              <a:rPr lang="en-US" altLang="en-US" sz="2400" dirty="0">
                <a:solidFill>
                  <a:srgbClr val="800080"/>
                </a:solidFill>
                <a:latin typeface="Comic Sans MS" panose="030F0702030302020204" pitchFamily="66" charset="0"/>
                <a:cs typeface="Times New Roman" panose="02020603050405020304" pitchFamily="18" charset="0"/>
              </a:rPr>
              <a:t>The oxygen, and the products, NEVER vary.</a:t>
            </a:r>
          </a:p>
          <a:p>
            <a:pPr>
              <a:spcBef>
                <a:spcPct val="50000"/>
              </a:spcBef>
              <a:buFontTx/>
              <a:buNone/>
            </a:pPr>
            <a:endParaRPr lang="en-US" altLang="en-US" sz="2400" dirty="0">
              <a:solidFill>
                <a:srgbClr val="FE1402"/>
              </a:solidFill>
              <a:latin typeface="Comic Sans MS" panose="030F0702030302020204" pitchFamily="66" charset="0"/>
              <a:cs typeface="Times New Roman" panose="02020603050405020304" pitchFamily="18" charset="0"/>
            </a:endParaRPr>
          </a:p>
          <a:p>
            <a:pPr>
              <a:spcBef>
                <a:spcPct val="50000"/>
              </a:spcBef>
              <a:buFontTx/>
              <a:buNone/>
            </a:pP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85.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Hydrocarbon is a compound made</a:t>
            </a: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of </a:t>
            </a:r>
            <a:r>
              <a:rPr lang="en-US" altLang="en-US" sz="4000" u="sng" dirty="0">
                <a:solidFill>
                  <a:schemeClr val="tx1">
                    <a:lumMod val="95000"/>
                    <a:lumOff val="5000"/>
                  </a:schemeClr>
                </a:solidFill>
                <a:latin typeface="Times New Roman" panose="02020603050405020304" pitchFamily="18" charset="0"/>
                <a:cs typeface="Times New Roman" panose="02020603050405020304" pitchFamily="18" charset="0"/>
              </a:rPr>
              <a:t>carbon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and </a:t>
            </a:r>
            <a:r>
              <a:rPr lang="en-US" altLang="en-US" sz="4000" u="sng" dirty="0">
                <a:solidFill>
                  <a:schemeClr val="tx1">
                    <a:lumMod val="95000"/>
                    <a:lumOff val="5000"/>
                  </a:schemeClr>
                </a:solidFill>
                <a:latin typeface="Times New Roman" panose="02020603050405020304" pitchFamily="18" charset="0"/>
                <a:cs typeface="Times New Roman" panose="02020603050405020304" pitchFamily="18" charset="0"/>
              </a:rPr>
              <a:t>hydrogen</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only.</a:t>
            </a:r>
          </a:p>
        </p:txBody>
      </p:sp>
    </p:spTree>
    <p:extLst>
      <p:ext uri="{BB962C8B-B14F-4D97-AF65-F5344CB8AC3E}">
        <p14:creationId xmlns:p14="http://schemas.microsoft.com/office/powerpoint/2010/main" val="28015014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solidFill>
                  <a:srgbClr val="006600"/>
                </a:solidFill>
                <a:latin typeface="Times New Roman" panose="02020603050405020304" pitchFamily="18" charset="0"/>
                <a:cs typeface="Times New Roman" panose="02020603050405020304" pitchFamily="18" charset="0"/>
              </a:rPr>
              <a:t>86.</a:t>
            </a:r>
            <a:r>
              <a:rPr lang="en-US" altLang="en-US" dirty="0">
                <a:solidFill>
                  <a:srgbClr val="000000"/>
                </a:solidFill>
                <a:latin typeface="Times New Roman" panose="02020603050405020304" pitchFamily="18" charset="0"/>
                <a:cs typeface="Times New Roman" panose="02020603050405020304" pitchFamily="18" charset="0"/>
              </a:rPr>
              <a:t>  Every single combustion reaction looks like this:</a:t>
            </a:r>
          </a:p>
          <a:p>
            <a:pPr algn="ctr">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Hydrocarbon + oxygen  →   carbon dioxide + water</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endParaRPr lang="en-US" altLang="en-US" dirty="0">
              <a:solidFill>
                <a:srgbClr val="000000"/>
              </a:solidFill>
              <a:latin typeface="Times New Roman" panose="02020603050405020304" pitchFamily="18" charset="0"/>
              <a:cs typeface="Times New Roman" panose="02020603050405020304" pitchFamily="18" charset="0"/>
            </a:endParaRPr>
          </a:p>
          <a:p>
            <a:pPr>
              <a:spcBef>
                <a:spcPct val="50000"/>
              </a:spcBef>
              <a:buNone/>
            </a:pPr>
            <a:r>
              <a:rPr lang="en-US" altLang="en-US" sz="2800" dirty="0">
                <a:solidFill>
                  <a:srgbClr val="0000FF"/>
                </a:solidFill>
                <a:latin typeface="Times New Roman" panose="02020603050405020304" pitchFamily="18" charset="0"/>
                <a:cs typeface="Times New Roman" panose="02020603050405020304" pitchFamily="18" charset="0"/>
              </a:rPr>
              <a:t>87.  Examples of hydrocarbons: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methane, propane, butane, octane, wax.</a:t>
            </a:r>
            <a:br>
              <a:rPr lang="en-US" altLang="en-US" sz="2800" dirty="0">
                <a:solidFill>
                  <a:srgbClr val="0000FF"/>
                </a:solidFill>
                <a:latin typeface="Times New Roman" panose="02020603050405020304" pitchFamily="18" charset="0"/>
                <a:cs typeface="Times New Roman" panose="02020603050405020304" pitchFamily="18" charset="0"/>
              </a:rPr>
            </a:br>
            <a:br>
              <a:rPr lang="en-US" altLang="en-US" sz="2800" dirty="0">
                <a:solidFill>
                  <a:srgbClr val="0000FF"/>
                </a:solidFill>
                <a:latin typeface="Times New Roman" panose="02020603050405020304" pitchFamily="18" charset="0"/>
                <a:cs typeface="Times New Roman" panose="02020603050405020304" pitchFamily="18" charset="0"/>
              </a:rPr>
            </a:br>
            <a:br>
              <a:rPr lang="en-US" altLang="en-US" sz="2800" dirty="0">
                <a:solidFill>
                  <a:srgbClr val="0000FF"/>
                </a:solidFill>
                <a:latin typeface="Times New Roman" panose="02020603050405020304" pitchFamily="18" charset="0"/>
                <a:cs typeface="Times New Roman" panose="02020603050405020304" pitchFamily="18" charset="0"/>
              </a:rPr>
            </a:b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Gases, </a:t>
            </a:r>
            <a:r>
              <a:rPr lang="en-US" altLang="en-US" sz="2800" dirty="0">
                <a:solidFill>
                  <a:srgbClr val="FF0000"/>
                </a:solidFill>
                <a:latin typeface="Times New Roman" panose="02020603050405020304" pitchFamily="18" charset="0"/>
                <a:cs typeface="Times New Roman" panose="02020603050405020304" pitchFamily="18" charset="0"/>
              </a:rPr>
              <a:t>liquids</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or </a:t>
            </a:r>
            <a:r>
              <a:rPr lang="en-US" altLang="en-US" sz="2800" dirty="0">
                <a:solidFill>
                  <a:srgbClr val="800080"/>
                </a:solidFill>
                <a:latin typeface="Times New Roman" panose="02020603050405020304" pitchFamily="18" charset="0"/>
                <a:cs typeface="Times New Roman" panose="02020603050405020304" pitchFamily="18" charset="0"/>
              </a:rPr>
              <a:t>solids</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possible. </a:t>
            </a:r>
          </a:p>
          <a:p>
            <a:pPr>
              <a:spcBef>
                <a:spcPct val="50000"/>
              </a:spcBef>
              <a:buFontTx/>
              <a:buNone/>
            </a:pPr>
            <a:endParaRPr lang="en-US" altLang="en-US" sz="1800" dirty="0">
              <a:solidFill>
                <a:srgbClr val="0000FF"/>
              </a:solidFill>
            </a:endParaRPr>
          </a:p>
        </p:txBody>
      </p:sp>
      <p:sp>
        <p:nvSpPr>
          <p:cNvPr id="4100" name="Text Box 6"/>
          <p:cNvSpPr txBox="1">
            <a:spLocks noChangeArrowheads="1"/>
          </p:cNvSpPr>
          <p:nvPr/>
        </p:nvSpPr>
        <p:spPr bwMode="auto">
          <a:xfrm>
            <a:off x="152400" y="32004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solidFill>
                  <a:srgbClr val="000000"/>
                </a:solidFill>
              </a:rPr>
              <a:t>.</a:t>
            </a:r>
          </a:p>
        </p:txBody>
      </p:sp>
      <p:cxnSp>
        <p:nvCxnSpPr>
          <p:cNvPr id="3" name="Straight Connector 2">
            <a:extLst>
              <a:ext uri="{FF2B5EF4-FFF2-40B4-BE49-F238E27FC236}">
                <a16:creationId xmlns:a16="http://schemas.microsoft.com/office/drawing/2014/main" id="{30C31052-6E8E-4003-BC61-D74F1B14EC5D}"/>
              </a:ext>
            </a:extLst>
          </p:cNvPr>
          <p:cNvCxnSpPr/>
          <p:nvPr/>
        </p:nvCxnSpPr>
        <p:spPr>
          <a:xfrm>
            <a:off x="342900" y="1371600"/>
            <a:ext cx="8458200"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CE272C3-2C59-4743-9169-D1819F2C7A51}"/>
              </a:ext>
            </a:extLst>
          </p:cNvPr>
          <p:cNvCxnSpPr/>
          <p:nvPr/>
        </p:nvCxnSpPr>
        <p:spPr>
          <a:xfrm flipH="1" flipV="1">
            <a:off x="2362200" y="3810000"/>
            <a:ext cx="381000" cy="1295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6E24F99-66F9-45DC-9A58-DEBB6D51996D}"/>
              </a:ext>
            </a:extLst>
          </p:cNvPr>
          <p:cNvCxnSpPr>
            <a:cxnSpLocks/>
          </p:cNvCxnSpPr>
          <p:nvPr/>
        </p:nvCxnSpPr>
        <p:spPr>
          <a:xfrm flipV="1">
            <a:off x="2895600" y="3808927"/>
            <a:ext cx="609600" cy="1296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73976AD-EDB0-4501-A26B-ACECC9173039}"/>
              </a:ext>
            </a:extLst>
          </p:cNvPr>
          <p:cNvCxnSpPr>
            <a:cxnSpLocks/>
          </p:cNvCxnSpPr>
          <p:nvPr/>
        </p:nvCxnSpPr>
        <p:spPr>
          <a:xfrm flipV="1">
            <a:off x="4094408" y="3808926"/>
            <a:ext cx="609600" cy="129647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E693ED3-CA55-4C5B-9548-FD038C2E23ED}"/>
              </a:ext>
            </a:extLst>
          </p:cNvPr>
          <p:cNvCxnSpPr>
            <a:cxnSpLocks/>
          </p:cNvCxnSpPr>
          <p:nvPr/>
        </p:nvCxnSpPr>
        <p:spPr>
          <a:xfrm flipV="1">
            <a:off x="4170608" y="3962400"/>
            <a:ext cx="1468192" cy="119451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C5DEEA0E-FD99-4D34-B77C-5C6EB8CFE2AF}"/>
              </a:ext>
            </a:extLst>
          </p:cNvPr>
          <p:cNvCxnSpPr>
            <a:cxnSpLocks/>
          </p:cNvCxnSpPr>
          <p:nvPr/>
        </p:nvCxnSpPr>
        <p:spPr>
          <a:xfrm flipV="1">
            <a:off x="5369416" y="3808926"/>
            <a:ext cx="1468192" cy="1296473"/>
          </a:xfrm>
          <a:prstGeom prst="straightConnector1">
            <a:avLst/>
          </a:prstGeom>
          <a:ln>
            <a:solidFill>
              <a:srgbClr val="80008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48034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spcBef>
                <a:spcPct val="50000"/>
              </a:spcBef>
              <a:buFontTx/>
              <a:buAutoNum type="arabicPeriod" startAt="88"/>
            </a:pPr>
            <a:r>
              <a:rPr lang="en-US" altLang="en-US" sz="2800" dirty="0">
                <a:solidFill>
                  <a:srgbClr val="000000"/>
                </a:solidFill>
                <a:latin typeface="Times New Roman" panose="02020603050405020304" pitchFamily="18" charset="0"/>
                <a:cs typeface="Times New Roman" panose="02020603050405020304" pitchFamily="18" charset="0"/>
              </a:rPr>
              <a:t>First example:  the simplest of all hydrocarbons</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will combust.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endParaRPr lang="en-US" altLang="en-US" sz="2800" dirty="0">
              <a:solidFill>
                <a:srgbClr val="000000"/>
              </a:solidFill>
              <a:latin typeface="Times New Roman" panose="02020603050405020304" pitchFamily="18" charset="0"/>
              <a:cs typeface="Times New Roman" panose="02020603050405020304" pitchFamily="18" charset="0"/>
            </a:endParaRPr>
          </a:p>
          <a:p>
            <a:pPr algn="ctr">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Write this skeleton reaction, then balance it…</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400" i="1" dirty="0">
                <a:solidFill>
                  <a:srgbClr val="FF0000"/>
                </a:solidFill>
                <a:latin typeface="Times New Roman" panose="02020603050405020304" pitchFamily="18" charset="0"/>
                <a:cs typeface="Times New Roman" panose="02020603050405020304" pitchFamily="18" charset="0"/>
              </a:rPr>
              <a:t>(don’t write the dashes, they are for thinking) </a:t>
            </a:r>
          </a:p>
          <a:p>
            <a:pPr>
              <a:spcBef>
                <a:spcPct val="50000"/>
              </a:spcBef>
              <a:buFontTx/>
              <a:buNone/>
            </a:pPr>
            <a:endParaRPr lang="en-US" altLang="en-US" sz="1800" dirty="0">
              <a:solidFill>
                <a:srgbClr val="0000FF"/>
              </a:solidFill>
            </a:endParaRPr>
          </a:p>
        </p:txBody>
      </p:sp>
      <p:sp>
        <p:nvSpPr>
          <p:cNvPr id="4100" name="Text Box 6"/>
          <p:cNvSpPr txBox="1">
            <a:spLocks noChangeArrowheads="1"/>
          </p:cNvSpPr>
          <p:nvPr/>
        </p:nvSpPr>
        <p:spPr bwMode="auto">
          <a:xfrm>
            <a:off x="152400" y="32004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solidFill>
                  <a:srgbClr val="000000"/>
                </a:solidFill>
              </a:rPr>
              <a:t>.</a:t>
            </a:r>
          </a:p>
        </p:txBody>
      </p:sp>
      <p:sp>
        <p:nvSpPr>
          <p:cNvPr id="4101" name="Text Box 7"/>
          <p:cNvSpPr txBox="1">
            <a:spLocks noChangeArrowheads="1"/>
          </p:cNvSpPr>
          <p:nvPr/>
        </p:nvSpPr>
        <p:spPr bwMode="auto">
          <a:xfrm>
            <a:off x="0" y="38862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_CH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4(G)</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_O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_H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p>
        </p:txBody>
      </p:sp>
    </p:spTree>
    <p:extLst>
      <p:ext uri="{BB962C8B-B14F-4D97-AF65-F5344CB8AC3E}">
        <p14:creationId xmlns:p14="http://schemas.microsoft.com/office/powerpoint/2010/main" val="5211515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152400" y="32004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solidFill>
                  <a:srgbClr val="000000"/>
                </a:solidFill>
              </a:rPr>
              <a:t>.</a:t>
            </a:r>
          </a:p>
        </p:txBody>
      </p:sp>
      <p:sp>
        <p:nvSpPr>
          <p:cNvPr id="4101" name="Text Box 7"/>
          <p:cNvSpPr txBox="1">
            <a:spLocks noChangeArrowheads="1"/>
          </p:cNvSpPr>
          <p:nvPr/>
        </p:nvSpPr>
        <p:spPr bwMode="auto">
          <a:xfrm>
            <a:off x="0" y="228600"/>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en-US" sz="3600" baseline="-25000" dirty="0">
              <a:solidFill>
                <a:srgbClr val="000000"/>
              </a:solidFill>
            </a:endParaRPr>
          </a:p>
          <a:p>
            <a:pPr algn="ctr">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_CH</a:t>
            </a:r>
            <a:r>
              <a:rPr lang="en-US" altLang="en-US" sz="4000" baseline="-25000" dirty="0">
                <a:solidFill>
                  <a:srgbClr val="000000"/>
                </a:solidFill>
                <a:latin typeface="Times New Roman" panose="02020603050405020304" pitchFamily="18" charset="0"/>
                <a:cs typeface="Times New Roman" panose="02020603050405020304" pitchFamily="18" charset="0"/>
              </a:rPr>
              <a:t>4(G)</a:t>
            </a:r>
            <a:r>
              <a:rPr lang="en-US" altLang="en-US" sz="4000" dirty="0">
                <a:solidFill>
                  <a:srgbClr val="000000"/>
                </a:solidFill>
                <a:latin typeface="Times New Roman" panose="02020603050405020304" pitchFamily="18" charset="0"/>
                <a:cs typeface="Times New Roman" panose="02020603050405020304" pitchFamily="18" charset="0"/>
              </a:rPr>
              <a:t>  +  </a:t>
            </a:r>
            <a:r>
              <a:rPr lang="en-US" altLang="en-US" sz="4000" dirty="0">
                <a:solidFill>
                  <a:srgbClr val="FF33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a:t>
            </a:r>
            <a:r>
              <a:rPr lang="en-US" altLang="en-US" sz="4000" baseline="-25000" dirty="0">
                <a:solidFill>
                  <a:srgbClr val="000000"/>
                </a:solidFill>
                <a:latin typeface="Times New Roman" panose="02020603050405020304" pitchFamily="18" charset="0"/>
                <a:cs typeface="Times New Roman" panose="02020603050405020304" pitchFamily="18" charset="0"/>
              </a:rPr>
              <a:t>2(G) </a:t>
            </a:r>
            <a:r>
              <a:rPr lang="en-US" altLang="en-US" sz="4000" dirty="0">
                <a:solidFill>
                  <a:srgbClr val="000000"/>
                </a:solidFill>
                <a:latin typeface="Times New Roman" panose="02020603050405020304" pitchFamily="18" charset="0"/>
                <a:cs typeface="Times New Roman" panose="02020603050405020304" pitchFamily="18" charset="0"/>
              </a:rPr>
              <a:t> →   _CO</a:t>
            </a:r>
            <a:r>
              <a:rPr lang="en-US" altLang="en-US" sz="4000" baseline="-25000" dirty="0">
                <a:solidFill>
                  <a:srgbClr val="000000"/>
                </a:solidFill>
                <a:latin typeface="Times New Roman" panose="02020603050405020304" pitchFamily="18" charset="0"/>
                <a:cs typeface="Times New Roman" panose="02020603050405020304" pitchFamily="18" charset="0"/>
              </a:rPr>
              <a:t>2(G)</a:t>
            </a:r>
            <a:r>
              <a:rPr lang="en-US" altLang="en-US" sz="4000" dirty="0">
                <a:solidFill>
                  <a:srgbClr val="000000"/>
                </a:solidFill>
                <a:latin typeface="Times New Roman" panose="02020603050405020304" pitchFamily="18" charset="0"/>
                <a:cs typeface="Times New Roman" panose="02020603050405020304" pitchFamily="18" charset="0"/>
              </a:rPr>
              <a:t> +  </a:t>
            </a:r>
            <a:r>
              <a:rPr lang="en-US" altLang="en-US" sz="4000" dirty="0">
                <a:solidFill>
                  <a:srgbClr val="FF33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H</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a:t>
            </a:r>
            <a:r>
              <a:rPr lang="en-US" altLang="en-US" sz="4000" baseline="-25000" dirty="0">
                <a:solidFill>
                  <a:srgbClr val="000000"/>
                </a:solidFill>
                <a:latin typeface="Times New Roman" panose="02020603050405020304" pitchFamily="18" charset="0"/>
                <a:cs typeface="Times New Roman" panose="02020603050405020304" pitchFamily="18" charset="0"/>
              </a:rPr>
              <a:t>(G)</a:t>
            </a:r>
          </a:p>
          <a:p>
            <a:pPr algn="ctr">
              <a:spcBef>
                <a:spcPct val="50000"/>
              </a:spcBef>
              <a:buFontTx/>
              <a:buNone/>
            </a:pPr>
            <a:r>
              <a:rPr lang="en-US" altLang="en-US" sz="2800" dirty="0">
                <a:solidFill>
                  <a:srgbClr val="660066"/>
                </a:solidFill>
                <a:latin typeface="Times New Roman" panose="02020603050405020304" pitchFamily="18" charset="0"/>
                <a:cs typeface="Times New Roman" panose="02020603050405020304" pitchFamily="18" charset="0"/>
              </a:rPr>
              <a:t> </a:t>
            </a:r>
          </a:p>
          <a:p>
            <a:pPr>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Do a John Dalton, simple whole number ratio check: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1:2:1:2 ratio, all good.</a:t>
            </a: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rgbClr val="800080"/>
                </a:solidFill>
                <a:latin typeface="Times New Roman" panose="02020603050405020304" pitchFamily="18" charset="0"/>
                <a:cs typeface="Times New Roman" panose="02020603050405020304" pitchFamily="18" charset="0"/>
              </a:rPr>
              <a:t>Due to the heat released, the water is a gas too.</a:t>
            </a:r>
          </a:p>
        </p:txBody>
      </p:sp>
    </p:spTree>
    <p:extLst>
      <p:ext uri="{BB962C8B-B14F-4D97-AF65-F5344CB8AC3E}">
        <p14:creationId xmlns:p14="http://schemas.microsoft.com/office/powerpoint/2010/main" val="24656784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2E32BD0-E6A8-4632-8D22-E0C72BD0BF2E}"/>
              </a:ext>
            </a:extLst>
          </p:cNvPr>
          <p:cNvSpPr txBox="1">
            <a:spLocks noChangeArrowheads="1"/>
          </p:cNvSpPr>
          <p:nvPr/>
        </p:nvSpPr>
        <p:spPr bwMode="auto">
          <a:xfrm>
            <a:off x="0" y="17172"/>
            <a:ext cx="9144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800080"/>
                </a:solidFill>
                <a:latin typeface="Bookman Old Style" panose="02050604050505020204" pitchFamily="18" charset="0"/>
              </a:rPr>
              <a:t>89.  Balance.  Propane combusts. </a:t>
            </a:r>
          </a:p>
          <a:p>
            <a:pPr>
              <a:spcBef>
                <a:spcPct val="50000"/>
              </a:spcBef>
              <a:buNone/>
            </a:pP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_C</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_O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Bookman Old Style" panose="02050604050505020204" pitchFamily="18" charset="0"/>
            </a:endParaRPr>
          </a:p>
          <a:p>
            <a:pPr>
              <a:spcBef>
                <a:spcPct val="50000"/>
              </a:spcBef>
              <a:buFontTx/>
              <a:buNone/>
            </a:pPr>
            <a:r>
              <a:rPr lang="en-US" altLang="en-US" sz="4000" dirty="0">
                <a:solidFill>
                  <a:srgbClr val="0070C0"/>
                </a:solidFill>
                <a:latin typeface="Bookman Old Style" panose="02050604050505020204" pitchFamily="18" charset="0"/>
              </a:rPr>
              <a:t> </a:t>
            </a:r>
            <a:endParaRPr lang="en-US" altLang="en-US" sz="3600" baseline="-25000" dirty="0">
              <a:solidFill>
                <a:srgbClr val="FE1402"/>
              </a:solidFill>
            </a:endParaRPr>
          </a:p>
          <a:p>
            <a:pPr>
              <a:spcBef>
                <a:spcPct val="50000"/>
              </a:spcBef>
              <a:buFontTx/>
              <a:buNone/>
            </a:pPr>
            <a:endParaRPr lang="en-US" altLang="en-US" sz="3600" baseline="-25000" dirty="0">
              <a:solidFill>
                <a:srgbClr val="000000"/>
              </a:solidFill>
            </a:endParaRPr>
          </a:p>
          <a:p>
            <a:pPr>
              <a:spcBef>
                <a:spcPct val="50000"/>
              </a:spcBef>
              <a:buFontTx/>
              <a:buNone/>
            </a:pPr>
            <a:r>
              <a:rPr lang="en-US" altLang="en-US" sz="3600" dirty="0">
                <a:solidFill>
                  <a:schemeClr val="tx1">
                    <a:lumMod val="95000"/>
                    <a:lumOff val="5000"/>
                  </a:schemeClr>
                </a:solidFill>
                <a:latin typeface="Bookman Old Style" panose="02050604050505020204" pitchFamily="18" charset="0"/>
              </a:rPr>
              <a:t>   </a:t>
            </a:r>
            <a:endParaRPr lang="en-US" altLang="en-US" sz="3600" baseline="-25000" dirty="0">
              <a:solidFill>
                <a:srgbClr val="663300"/>
              </a:solidFill>
            </a:endParaRPr>
          </a:p>
        </p:txBody>
      </p:sp>
    </p:spTree>
    <p:extLst>
      <p:ext uri="{BB962C8B-B14F-4D97-AF65-F5344CB8AC3E}">
        <p14:creationId xmlns:p14="http://schemas.microsoft.com/office/powerpoint/2010/main" val="19193257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2E32BD0-E6A8-4632-8D22-E0C72BD0BF2E}"/>
              </a:ext>
            </a:extLst>
          </p:cNvPr>
          <p:cNvSpPr txBox="1">
            <a:spLocks noChangeArrowheads="1"/>
          </p:cNvSpPr>
          <p:nvPr/>
        </p:nvSpPr>
        <p:spPr bwMode="auto">
          <a:xfrm>
            <a:off x="0" y="17172"/>
            <a:ext cx="9144000" cy="585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800080"/>
                </a:solidFill>
                <a:latin typeface="Bookman Old Style" panose="02050604050505020204" pitchFamily="18" charset="0"/>
              </a:rPr>
              <a:t>89.  Write the products</a:t>
            </a:r>
          </a:p>
          <a:p>
            <a:pPr>
              <a:spcBef>
                <a:spcPct val="50000"/>
              </a:spcBef>
              <a:buNone/>
            </a:pP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_C</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000" dirty="0">
                <a:solidFill>
                  <a:srgbClr val="0000FF"/>
                </a:solidFill>
                <a:latin typeface="Times New Roman" panose="02020603050405020304" pitchFamily="18" charset="0"/>
                <a:cs typeface="Times New Roman" panose="02020603050405020304" pitchFamily="18" charset="0"/>
              </a:rPr>
              <a:t>5</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000" dirty="0">
                <a:solidFill>
                  <a:srgbClr val="0000FF"/>
                </a:solidFill>
                <a:latin typeface="Times New Roman" panose="02020603050405020304" pitchFamily="18" charset="0"/>
                <a:cs typeface="Times New Roman" panose="02020603050405020304" pitchFamily="18" charset="0"/>
              </a:rPr>
              <a:t>3</a:t>
            </a:r>
            <a:r>
              <a:rPr lang="en-US" altLang="en-US" sz="4000" dirty="0">
                <a:solidFill>
                  <a:srgbClr val="000000"/>
                </a:solidFill>
                <a:latin typeface="Times New Roman" panose="02020603050405020304" pitchFamily="18" charset="0"/>
                <a:cs typeface="Times New Roman" panose="02020603050405020304" pitchFamily="18" charset="0"/>
              </a:rPr>
              <a:t>CO</a:t>
            </a:r>
            <a:r>
              <a:rPr lang="en-US" altLang="en-US" sz="4000" baseline="-25000" dirty="0">
                <a:solidFill>
                  <a:srgbClr val="000000"/>
                </a:solidFill>
                <a:latin typeface="Times New Roman" panose="02020603050405020304" pitchFamily="18" charset="0"/>
                <a:cs typeface="Times New Roman" panose="02020603050405020304" pitchFamily="18" charset="0"/>
              </a:rPr>
              <a:t>2(G)</a:t>
            </a:r>
            <a:r>
              <a:rPr lang="en-US" altLang="en-US" sz="4000" dirty="0">
                <a:solidFill>
                  <a:srgbClr val="000000"/>
                </a:solidFill>
                <a:latin typeface="Times New Roman" panose="02020603050405020304" pitchFamily="18" charset="0"/>
                <a:cs typeface="Times New Roman" panose="02020603050405020304" pitchFamily="18" charset="0"/>
              </a:rPr>
              <a:t>  +  </a:t>
            </a:r>
            <a:r>
              <a:rPr lang="en-US" altLang="en-US" sz="4000" dirty="0">
                <a:solidFill>
                  <a:srgbClr val="0000FF"/>
                </a:solidFill>
                <a:latin typeface="Times New Roman" panose="02020603050405020304" pitchFamily="18" charset="0"/>
                <a:cs typeface="Times New Roman" panose="02020603050405020304" pitchFamily="18" charset="0"/>
              </a:rPr>
              <a:t>4</a:t>
            </a:r>
            <a:r>
              <a:rPr lang="en-US" altLang="en-US" sz="4000" dirty="0">
                <a:solidFill>
                  <a:srgbClr val="000000"/>
                </a:solidFill>
                <a:latin typeface="Times New Roman" panose="02020603050405020304" pitchFamily="18" charset="0"/>
                <a:cs typeface="Times New Roman" panose="02020603050405020304" pitchFamily="18" charset="0"/>
              </a:rPr>
              <a:t>H</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a:t>
            </a:r>
            <a:r>
              <a:rPr lang="en-US" altLang="en-US" sz="4000" baseline="-25000" dirty="0">
                <a:solidFill>
                  <a:srgbClr val="000000"/>
                </a:solidFill>
                <a:latin typeface="Times New Roman" panose="02020603050405020304" pitchFamily="18" charset="0"/>
                <a:cs typeface="Times New Roman" panose="02020603050405020304" pitchFamily="18" charset="0"/>
              </a:rPr>
              <a:t>(G)</a:t>
            </a:r>
            <a:br>
              <a:rPr lang="en-US" altLang="en-US" sz="4000" baseline="-25000" dirty="0">
                <a:solidFill>
                  <a:srgbClr val="000000"/>
                </a:solidFill>
                <a:latin typeface="Times New Roman" panose="02020603050405020304" pitchFamily="18" charset="0"/>
                <a:cs typeface="Times New Roman" panose="02020603050405020304" pitchFamily="18" charset="0"/>
              </a:rPr>
            </a:br>
            <a:br>
              <a:rPr lang="en-US" altLang="en-US" sz="4000" baseline="-25000" dirty="0">
                <a:solidFill>
                  <a:srgbClr val="000000"/>
                </a:solidFill>
                <a:latin typeface="Times New Roman" panose="02020603050405020304" pitchFamily="18" charset="0"/>
                <a:cs typeface="Times New Roman" panose="02020603050405020304" pitchFamily="18" charset="0"/>
              </a:rPr>
            </a:br>
            <a:br>
              <a:rPr lang="en-US" altLang="en-US" sz="4000" baseline="-25000" dirty="0">
                <a:solidFill>
                  <a:srgbClr val="000000"/>
                </a:solidFill>
                <a:latin typeface="Times New Roman" panose="02020603050405020304" pitchFamily="18" charset="0"/>
                <a:cs typeface="Times New Roman" panose="02020603050405020304" pitchFamily="18" charset="0"/>
              </a:rPr>
            </a:br>
            <a:br>
              <a:rPr lang="en-US" altLang="en-US" sz="4000" baseline="-25000" dirty="0">
                <a:solidFill>
                  <a:srgbClr val="000000"/>
                </a:solidFill>
                <a:latin typeface="Times New Roman" panose="02020603050405020304" pitchFamily="18" charset="0"/>
                <a:cs typeface="Times New Roman" panose="02020603050405020304" pitchFamily="18" charset="0"/>
              </a:rPr>
            </a:br>
            <a:br>
              <a:rPr lang="en-US" altLang="en-US" sz="4000" baseline="-25000" dirty="0">
                <a:solidFill>
                  <a:srgbClr val="000000"/>
                </a:solidFill>
                <a:latin typeface="Times New Roman" panose="02020603050405020304" pitchFamily="18" charset="0"/>
                <a:cs typeface="Times New Roman" panose="02020603050405020304" pitchFamily="18" charset="0"/>
              </a:rPr>
            </a:br>
            <a:r>
              <a:rPr lang="en-US" altLang="en-US" sz="4000" baseline="-25000" dirty="0">
                <a:solidFill>
                  <a:srgbClr val="000000"/>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BALANCED!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1:5:3:4</a:t>
            </a:r>
            <a:r>
              <a:rPr lang="en-US" altLang="en-US" dirty="0">
                <a:solidFill>
                  <a:srgbClr val="FF0000"/>
                </a:solidFill>
                <a:latin typeface="Times New Roman" panose="02020603050405020304" pitchFamily="18" charset="0"/>
                <a:cs typeface="Times New Roman" panose="02020603050405020304" pitchFamily="18" charset="0"/>
              </a:rPr>
              <a:t> – a  nice can’t be reduced ratio </a:t>
            </a:r>
            <a:br>
              <a:rPr lang="en-US" altLang="en-US" dirty="0">
                <a:solidFill>
                  <a:srgbClr val="FF0000"/>
                </a:solidFill>
                <a:latin typeface="Times New Roman" panose="02020603050405020304" pitchFamily="18" charset="0"/>
                <a:cs typeface="Times New Roman" panose="02020603050405020304" pitchFamily="18" charset="0"/>
              </a:rPr>
            </a:b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John Dalton is happy.</a:t>
            </a:r>
            <a:endParaRPr lang="en-US" altLang="en-US" sz="3600" baseline="-25000" dirty="0">
              <a:solidFill>
                <a:srgbClr val="663300"/>
              </a:solidFill>
            </a:endParaRPr>
          </a:p>
        </p:txBody>
      </p:sp>
    </p:spTree>
    <p:extLst>
      <p:ext uri="{BB962C8B-B14F-4D97-AF65-F5344CB8AC3E}">
        <p14:creationId xmlns:p14="http://schemas.microsoft.com/office/powerpoint/2010/main" val="7195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0" y="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dirty="0">
                <a:solidFill>
                  <a:srgbClr val="FF0000"/>
                </a:solidFill>
                <a:latin typeface="Times New Roman" panose="02020603050405020304" pitchFamily="18" charset="0"/>
                <a:cs typeface="Times New Roman" panose="02020603050405020304" pitchFamily="18" charset="0"/>
              </a:rPr>
              <a:t>18.  An important chemical adage is </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4000" dirty="0">
                <a:solidFill>
                  <a:srgbClr val="FF0000"/>
                </a:solidFill>
                <a:latin typeface="Times New Roman" panose="02020603050405020304" pitchFamily="18" charset="0"/>
                <a:cs typeface="Times New Roman" panose="02020603050405020304" pitchFamily="18" charset="0"/>
              </a:rPr>
              <a:t>“When bonds form, energy is released.”</a:t>
            </a:r>
          </a:p>
          <a:p>
            <a:pPr eaLnBrk="1" hangingPunct="1"/>
            <a:endParaRPr lang="en-US" altLang="en-US" sz="40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 this case, it took energy to break the bonds  between the hydrogen atoms, and between the oxygen atoms, but MORE energy was released when the bonds inside the water formed.  </a:t>
            </a:r>
          </a:p>
          <a:p>
            <a:pPr eaLnBrk="1" hangingPunct="1"/>
            <a:endParaRPr lang="en-US" altLang="en-US" sz="4000"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200" b="1" i="1" dirty="0">
                <a:solidFill>
                  <a:srgbClr val="0000FF"/>
                </a:solidFill>
                <a:latin typeface="Times New Roman" panose="02020603050405020304" pitchFamily="18" charset="0"/>
                <a:cs typeface="Times New Roman" panose="02020603050405020304" pitchFamily="18" charset="0"/>
              </a:rPr>
              <a:t>19.  To break bonds, energy must be absorbed.</a:t>
            </a:r>
            <a:br>
              <a:rPr lang="en-US" altLang="en-US" sz="3200" b="1" i="1" dirty="0">
                <a:latin typeface="Times New Roman" panose="02020603050405020304" pitchFamily="18" charset="0"/>
                <a:cs typeface="Times New Roman" panose="02020603050405020304" pitchFamily="18" charset="0"/>
              </a:rPr>
            </a:br>
            <a:r>
              <a:rPr lang="en-US" altLang="en-US" sz="32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996791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2E32BD0-E6A8-4632-8D22-E0C72BD0BF2E}"/>
              </a:ext>
            </a:extLst>
          </p:cNvPr>
          <p:cNvSpPr txBox="1">
            <a:spLocks noChangeArrowheads="1"/>
          </p:cNvSpPr>
          <p:nvPr/>
        </p:nvSpPr>
        <p:spPr bwMode="auto">
          <a:xfrm>
            <a:off x="0" y="17172"/>
            <a:ext cx="91440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800080"/>
                </a:solidFill>
                <a:latin typeface="Bookman Old Style" panose="02050604050505020204" pitchFamily="18" charset="0"/>
              </a:rPr>
              <a:t>89.  Ethane combusts (balance)</a:t>
            </a:r>
          </a:p>
          <a:p>
            <a:pPr>
              <a:spcBef>
                <a:spcPct val="50000"/>
              </a:spcBef>
              <a:buNone/>
            </a:pPr>
            <a:r>
              <a:rPr lang="en-US" altLang="en-US" sz="3600" dirty="0">
                <a:solidFill>
                  <a:srgbClr val="0070C0"/>
                </a:solidFill>
                <a:latin typeface="Bookman Old Style" panose="02050604050505020204" pitchFamily="18" charset="0"/>
              </a:rPr>
              <a:t> </a:t>
            </a:r>
            <a:r>
              <a:rPr lang="en-US" altLang="en-US" sz="4000" dirty="0">
                <a:solidFill>
                  <a:srgbClr val="0070C0"/>
                </a:solidFill>
                <a:latin typeface="Bookman Old Style" panose="02050604050505020204" pitchFamily="18" charset="0"/>
              </a:rPr>
              <a:t> </a:t>
            </a:r>
            <a:endParaRPr lang="en-US" altLang="en-US" sz="4000" dirty="0">
              <a:solidFill>
                <a:srgbClr val="0000FF"/>
              </a:solidFill>
              <a:latin typeface="Bookman Old Style" panose="02050604050505020204" pitchFamily="18" charset="0"/>
            </a:endParaRPr>
          </a:p>
          <a:p>
            <a:pPr>
              <a:spcBef>
                <a:spcPct val="5000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_C</a:t>
            </a:r>
            <a:r>
              <a:rPr lang="en-US" altLang="en-US" sz="4000" baseline="-25000" dirty="0">
                <a:solidFill>
                  <a:srgbClr val="0000FF"/>
                </a:solidFill>
                <a:latin typeface="Times New Roman" panose="02020603050405020304" pitchFamily="18" charset="0"/>
                <a:cs typeface="Times New Roman" panose="02020603050405020304" pitchFamily="18" charset="0"/>
              </a:rPr>
              <a:t>2</a:t>
            </a:r>
            <a:r>
              <a:rPr lang="en-US" altLang="en-US" sz="4000" dirty="0">
                <a:solidFill>
                  <a:srgbClr val="0000FF"/>
                </a:solidFill>
                <a:latin typeface="Times New Roman" panose="02020603050405020304" pitchFamily="18" charset="0"/>
                <a:cs typeface="Times New Roman" panose="02020603050405020304" pitchFamily="18" charset="0"/>
              </a:rPr>
              <a:t>H</a:t>
            </a:r>
            <a:r>
              <a:rPr lang="en-US" altLang="en-US" sz="4000" baseline="-25000" dirty="0">
                <a:solidFill>
                  <a:srgbClr val="0000FF"/>
                </a:solidFill>
                <a:latin typeface="Times New Roman" panose="02020603050405020304" pitchFamily="18" charset="0"/>
                <a:cs typeface="Times New Roman" panose="02020603050405020304" pitchFamily="18" charset="0"/>
              </a:rPr>
              <a:t>6(G)</a:t>
            </a:r>
            <a:r>
              <a:rPr lang="en-US" altLang="en-US" sz="4000" dirty="0">
                <a:solidFill>
                  <a:srgbClr val="0000FF"/>
                </a:solidFill>
                <a:latin typeface="Times New Roman" panose="02020603050405020304" pitchFamily="18" charset="0"/>
                <a:cs typeface="Times New Roman" panose="02020603050405020304" pitchFamily="18" charset="0"/>
              </a:rPr>
              <a:t>  +  _O</a:t>
            </a:r>
            <a:r>
              <a:rPr lang="en-US" altLang="en-US" sz="4000" baseline="-25000" dirty="0">
                <a:solidFill>
                  <a:srgbClr val="0000FF"/>
                </a:solidFill>
                <a:latin typeface="Times New Roman" panose="02020603050405020304" pitchFamily="18" charset="0"/>
                <a:cs typeface="Times New Roman" panose="02020603050405020304" pitchFamily="18" charset="0"/>
              </a:rPr>
              <a:t>2(G)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 </a:t>
            </a:r>
            <a:endParaRPr lang="en-US" altLang="en-US" sz="4000" baseline="-25000" dirty="0">
              <a:solidFill>
                <a:srgbClr val="FE1402"/>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3600" baseline="-25000" dirty="0">
              <a:solidFill>
                <a:srgbClr val="000000"/>
              </a:solidFill>
            </a:endParaRPr>
          </a:p>
          <a:p>
            <a:pPr>
              <a:spcBef>
                <a:spcPct val="50000"/>
              </a:spcBef>
              <a:buFontTx/>
              <a:buNone/>
            </a:pPr>
            <a:r>
              <a:rPr lang="en-US" altLang="en-US" sz="3600" dirty="0">
                <a:solidFill>
                  <a:schemeClr val="tx1">
                    <a:lumMod val="95000"/>
                    <a:lumOff val="5000"/>
                  </a:schemeClr>
                </a:solidFill>
                <a:latin typeface="Bookman Old Style" panose="02050604050505020204" pitchFamily="18" charset="0"/>
              </a:rPr>
              <a:t>   </a:t>
            </a:r>
            <a:endParaRPr lang="en-US" altLang="en-US" sz="3600" baseline="-25000" dirty="0">
              <a:solidFill>
                <a:srgbClr val="663300"/>
              </a:solidFill>
            </a:endParaRPr>
          </a:p>
        </p:txBody>
      </p:sp>
    </p:spTree>
    <p:extLst>
      <p:ext uri="{BB962C8B-B14F-4D97-AF65-F5344CB8AC3E}">
        <p14:creationId xmlns:p14="http://schemas.microsoft.com/office/powerpoint/2010/main" val="33049555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2E32BD0-E6A8-4632-8D22-E0C72BD0BF2E}"/>
              </a:ext>
            </a:extLst>
          </p:cNvPr>
          <p:cNvSpPr txBox="1">
            <a:spLocks noChangeArrowheads="1"/>
          </p:cNvSpPr>
          <p:nvPr/>
        </p:nvSpPr>
        <p:spPr bwMode="auto">
          <a:xfrm>
            <a:off x="0" y="17172"/>
            <a:ext cx="91440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800080"/>
                </a:solidFill>
                <a:latin typeface="Bookman Old Style" panose="02050604050505020204" pitchFamily="18" charset="0"/>
              </a:rPr>
              <a:t>89.  Products are always the same.</a:t>
            </a:r>
          </a:p>
          <a:p>
            <a:pPr>
              <a:spcBef>
                <a:spcPct val="50000"/>
              </a:spcBef>
              <a:buNone/>
            </a:pPr>
            <a:r>
              <a:rPr lang="en-US" altLang="en-US" sz="3600" dirty="0">
                <a:solidFill>
                  <a:srgbClr val="0070C0"/>
                </a:solidFill>
                <a:latin typeface="Bookman Old Style" panose="02050604050505020204" pitchFamily="18" charset="0"/>
              </a:rPr>
              <a:t> </a:t>
            </a:r>
            <a:r>
              <a:rPr lang="en-US" altLang="en-US" sz="4000" dirty="0">
                <a:solidFill>
                  <a:srgbClr val="0070C0"/>
                </a:solidFill>
                <a:latin typeface="Bookman Old Style" panose="02050604050505020204" pitchFamily="18" charset="0"/>
              </a:rPr>
              <a:t> </a:t>
            </a:r>
            <a:endParaRPr lang="en-US" altLang="en-US" sz="4000" dirty="0">
              <a:solidFill>
                <a:srgbClr val="0000FF"/>
              </a:solidFill>
              <a:latin typeface="Bookman Old Style" panose="02050604050505020204" pitchFamily="18" charset="0"/>
            </a:endParaRPr>
          </a:p>
          <a:p>
            <a:pPr>
              <a:spcBef>
                <a:spcPct val="5000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_C</a:t>
            </a:r>
            <a:r>
              <a:rPr lang="en-US" altLang="en-US" sz="4000" baseline="-25000" dirty="0">
                <a:solidFill>
                  <a:srgbClr val="0000FF"/>
                </a:solidFill>
                <a:latin typeface="Times New Roman" panose="02020603050405020304" pitchFamily="18" charset="0"/>
                <a:cs typeface="Times New Roman" panose="02020603050405020304" pitchFamily="18" charset="0"/>
              </a:rPr>
              <a:t>2</a:t>
            </a:r>
            <a:r>
              <a:rPr lang="en-US" altLang="en-US" sz="4000" dirty="0">
                <a:solidFill>
                  <a:srgbClr val="0000FF"/>
                </a:solidFill>
                <a:latin typeface="Times New Roman" panose="02020603050405020304" pitchFamily="18" charset="0"/>
                <a:cs typeface="Times New Roman" panose="02020603050405020304" pitchFamily="18" charset="0"/>
              </a:rPr>
              <a:t>H</a:t>
            </a:r>
            <a:r>
              <a:rPr lang="en-US" altLang="en-US" sz="4000" baseline="-25000" dirty="0">
                <a:solidFill>
                  <a:srgbClr val="0000FF"/>
                </a:solidFill>
                <a:latin typeface="Times New Roman" panose="02020603050405020304" pitchFamily="18" charset="0"/>
                <a:cs typeface="Times New Roman" panose="02020603050405020304" pitchFamily="18" charset="0"/>
              </a:rPr>
              <a:t>6(G)</a:t>
            </a:r>
            <a:r>
              <a:rPr lang="en-US" altLang="en-US" sz="4000" dirty="0">
                <a:solidFill>
                  <a:srgbClr val="0000FF"/>
                </a:solidFill>
                <a:latin typeface="Times New Roman" panose="02020603050405020304" pitchFamily="18" charset="0"/>
                <a:cs typeface="Times New Roman" panose="02020603050405020304" pitchFamily="18" charset="0"/>
              </a:rPr>
              <a:t>  +  _O</a:t>
            </a:r>
            <a:r>
              <a:rPr lang="en-US" altLang="en-US" sz="4000" baseline="-25000" dirty="0">
                <a:solidFill>
                  <a:srgbClr val="0000FF"/>
                </a:solidFill>
                <a:latin typeface="Times New Roman" panose="02020603050405020304" pitchFamily="18" charset="0"/>
                <a:cs typeface="Times New Roman" panose="02020603050405020304" pitchFamily="18" charset="0"/>
              </a:rPr>
              <a:t>2(G)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_CO</a:t>
            </a:r>
            <a:r>
              <a:rPr lang="en-US" altLang="en-US" sz="4000" baseline="-25000" dirty="0">
                <a:solidFill>
                  <a:srgbClr val="0000FF"/>
                </a:solidFill>
                <a:latin typeface="Times New Roman" panose="02020603050405020304" pitchFamily="18" charset="0"/>
                <a:cs typeface="Times New Roman" panose="02020603050405020304" pitchFamily="18" charset="0"/>
              </a:rPr>
              <a:t>2(G)   </a:t>
            </a:r>
            <a:r>
              <a:rPr lang="en-US" altLang="en-US" sz="4000" dirty="0">
                <a:solidFill>
                  <a:srgbClr val="0000FF"/>
                </a:solidFill>
                <a:latin typeface="Times New Roman" panose="02020603050405020304" pitchFamily="18" charset="0"/>
                <a:cs typeface="Times New Roman" panose="02020603050405020304" pitchFamily="18" charset="0"/>
              </a:rPr>
              <a:t>+  _H</a:t>
            </a:r>
            <a:r>
              <a:rPr lang="en-US" altLang="en-US" sz="4000" baseline="-25000" dirty="0">
                <a:solidFill>
                  <a:srgbClr val="0000FF"/>
                </a:solidFill>
                <a:latin typeface="Times New Roman" panose="02020603050405020304" pitchFamily="18" charset="0"/>
                <a:cs typeface="Times New Roman" panose="02020603050405020304" pitchFamily="18" charset="0"/>
              </a:rPr>
              <a:t>2</a:t>
            </a:r>
            <a:r>
              <a:rPr lang="en-US" altLang="en-US" sz="4000" dirty="0">
                <a:solidFill>
                  <a:srgbClr val="0000FF"/>
                </a:solidFill>
                <a:latin typeface="Times New Roman" panose="02020603050405020304" pitchFamily="18" charset="0"/>
                <a:cs typeface="Times New Roman" panose="02020603050405020304" pitchFamily="18" charset="0"/>
              </a:rPr>
              <a:t>O</a:t>
            </a:r>
            <a:r>
              <a:rPr lang="en-US" altLang="en-US" sz="4000" baseline="-25000" dirty="0">
                <a:solidFill>
                  <a:srgbClr val="0000FF"/>
                </a:solidFill>
                <a:latin typeface="Times New Roman" panose="02020603050405020304" pitchFamily="18" charset="0"/>
                <a:cs typeface="Times New Roman" panose="02020603050405020304" pitchFamily="18" charset="0"/>
              </a:rPr>
              <a:t>(G)</a:t>
            </a:r>
          </a:p>
          <a:p>
            <a:pPr>
              <a:spcBef>
                <a:spcPct val="50000"/>
              </a:spcBef>
              <a:buFontTx/>
              <a:buNone/>
            </a:pPr>
            <a:endParaRPr lang="en-US" altLang="en-US" sz="4000" baseline="-25000" dirty="0">
              <a:solidFill>
                <a:srgbClr val="0000FF"/>
              </a:solidFill>
              <a:latin typeface="Times New Roman" panose="02020603050405020304" pitchFamily="18" charset="0"/>
              <a:cs typeface="Times New Roman" panose="02020603050405020304" pitchFamily="18" charset="0"/>
            </a:endParaRPr>
          </a:p>
          <a:p>
            <a:pPr>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3600" baseline="-25000" dirty="0">
              <a:solidFill>
                <a:srgbClr val="663300"/>
              </a:solidFill>
            </a:endParaRPr>
          </a:p>
        </p:txBody>
      </p:sp>
    </p:spTree>
    <p:extLst>
      <p:ext uri="{BB962C8B-B14F-4D97-AF65-F5344CB8AC3E}">
        <p14:creationId xmlns:p14="http://schemas.microsoft.com/office/powerpoint/2010/main" val="30300064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72E32BD0-E6A8-4632-8D22-E0C72BD0BF2E}"/>
              </a:ext>
            </a:extLst>
          </p:cNvPr>
          <p:cNvSpPr txBox="1">
            <a:spLocks noChangeArrowheads="1"/>
          </p:cNvSpPr>
          <p:nvPr/>
        </p:nvSpPr>
        <p:spPr bwMode="auto">
          <a:xfrm>
            <a:off x="0" y="17172"/>
            <a:ext cx="9144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800080"/>
                </a:solidFill>
                <a:latin typeface="Bookman Old Style" panose="02050604050505020204" pitchFamily="18" charset="0"/>
              </a:rPr>
              <a:t>89.  Write the products</a:t>
            </a:r>
          </a:p>
          <a:p>
            <a:pPr>
              <a:spcBef>
                <a:spcPct val="50000"/>
              </a:spcBef>
              <a:buNone/>
            </a:pPr>
            <a:r>
              <a:rPr lang="en-US" altLang="en-US" sz="3600" dirty="0">
                <a:solidFill>
                  <a:srgbClr val="0070C0"/>
                </a:solidFill>
                <a:latin typeface="Bookman Old Style" panose="02050604050505020204" pitchFamily="18" charset="0"/>
              </a:rPr>
              <a:t> </a:t>
            </a:r>
            <a:r>
              <a:rPr lang="en-US" altLang="en-US" sz="4000" dirty="0">
                <a:solidFill>
                  <a:srgbClr val="0070C0"/>
                </a:solidFill>
                <a:latin typeface="Bookman Old Style" panose="02050604050505020204" pitchFamily="18" charset="0"/>
              </a:rPr>
              <a:t> </a:t>
            </a:r>
            <a:endParaRPr lang="en-US" altLang="en-US" sz="4000" dirty="0">
              <a:solidFill>
                <a:srgbClr val="0000FF"/>
              </a:solidFill>
              <a:latin typeface="Bookman Old Style" panose="02050604050505020204" pitchFamily="18" charset="0"/>
            </a:endParaRPr>
          </a:p>
          <a:p>
            <a:pPr>
              <a:spcBef>
                <a:spcPct val="5000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2</a:t>
            </a:r>
            <a:r>
              <a:rPr lang="en-US" altLang="en-US" sz="4000" dirty="0">
                <a:solidFill>
                  <a:srgbClr val="0000FF"/>
                </a:solidFill>
                <a:latin typeface="Times New Roman" panose="02020603050405020304" pitchFamily="18" charset="0"/>
                <a:cs typeface="Times New Roman" panose="02020603050405020304" pitchFamily="18" charset="0"/>
              </a:rPr>
              <a:t>C</a:t>
            </a:r>
            <a:r>
              <a:rPr lang="en-US" altLang="en-US" sz="4000" baseline="-25000" dirty="0">
                <a:solidFill>
                  <a:srgbClr val="0000FF"/>
                </a:solidFill>
                <a:latin typeface="Times New Roman" panose="02020603050405020304" pitchFamily="18" charset="0"/>
                <a:cs typeface="Times New Roman" panose="02020603050405020304" pitchFamily="18" charset="0"/>
              </a:rPr>
              <a:t>2</a:t>
            </a:r>
            <a:r>
              <a:rPr lang="en-US" altLang="en-US" sz="4000" dirty="0">
                <a:solidFill>
                  <a:srgbClr val="0000FF"/>
                </a:solidFill>
                <a:latin typeface="Times New Roman" panose="02020603050405020304" pitchFamily="18" charset="0"/>
                <a:cs typeface="Times New Roman" panose="02020603050405020304" pitchFamily="18" charset="0"/>
              </a:rPr>
              <a:t>H</a:t>
            </a:r>
            <a:r>
              <a:rPr lang="en-US" altLang="en-US" sz="4000" baseline="-25000" dirty="0">
                <a:solidFill>
                  <a:srgbClr val="0000FF"/>
                </a:solidFill>
                <a:latin typeface="Times New Roman" panose="02020603050405020304" pitchFamily="18" charset="0"/>
                <a:cs typeface="Times New Roman" panose="02020603050405020304" pitchFamily="18" charset="0"/>
              </a:rPr>
              <a:t>6(G)</a:t>
            </a:r>
            <a:r>
              <a:rPr lang="en-US" altLang="en-US" sz="4000" dirty="0">
                <a:solidFill>
                  <a:srgbClr val="0000FF"/>
                </a:solidFill>
                <a:latin typeface="Times New Roman" panose="02020603050405020304" pitchFamily="18" charset="0"/>
                <a:cs typeface="Times New Roman" panose="02020603050405020304" pitchFamily="18" charset="0"/>
              </a:rPr>
              <a:t>  +  </a:t>
            </a:r>
            <a:r>
              <a:rPr lang="en-US" altLang="en-US" sz="4000" dirty="0">
                <a:solidFill>
                  <a:srgbClr val="FF0000"/>
                </a:solidFill>
                <a:latin typeface="Times New Roman" panose="02020603050405020304" pitchFamily="18" charset="0"/>
                <a:cs typeface="Times New Roman" panose="02020603050405020304" pitchFamily="18" charset="0"/>
              </a:rPr>
              <a:t>7</a:t>
            </a:r>
            <a:r>
              <a:rPr lang="en-US" altLang="en-US" sz="4000" dirty="0">
                <a:solidFill>
                  <a:srgbClr val="0000FF"/>
                </a:solidFill>
                <a:latin typeface="Times New Roman" panose="02020603050405020304" pitchFamily="18" charset="0"/>
                <a:cs typeface="Times New Roman" panose="02020603050405020304" pitchFamily="18" charset="0"/>
              </a:rPr>
              <a:t>O</a:t>
            </a:r>
            <a:r>
              <a:rPr lang="en-US" altLang="en-US" sz="4000" baseline="-25000" dirty="0">
                <a:solidFill>
                  <a:srgbClr val="0000FF"/>
                </a:solidFill>
                <a:latin typeface="Times New Roman" panose="02020603050405020304" pitchFamily="18" charset="0"/>
                <a:cs typeface="Times New Roman" panose="02020603050405020304" pitchFamily="18" charset="0"/>
              </a:rPr>
              <a:t>2(G)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4</a:t>
            </a:r>
            <a:r>
              <a:rPr lang="en-US" altLang="en-US" sz="4000" dirty="0">
                <a:solidFill>
                  <a:srgbClr val="0000FF"/>
                </a:solidFill>
                <a:latin typeface="Times New Roman" panose="02020603050405020304" pitchFamily="18" charset="0"/>
                <a:cs typeface="Times New Roman" panose="02020603050405020304" pitchFamily="18" charset="0"/>
              </a:rPr>
              <a:t>CO</a:t>
            </a:r>
            <a:r>
              <a:rPr lang="en-US" altLang="en-US" sz="4000" baseline="-25000" dirty="0">
                <a:solidFill>
                  <a:srgbClr val="0000FF"/>
                </a:solidFill>
                <a:latin typeface="Times New Roman" panose="02020603050405020304" pitchFamily="18" charset="0"/>
                <a:cs typeface="Times New Roman" panose="02020603050405020304" pitchFamily="18" charset="0"/>
              </a:rPr>
              <a:t>2(G)   </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6</a:t>
            </a:r>
            <a:r>
              <a:rPr lang="en-US" altLang="en-US" sz="4000" dirty="0">
                <a:solidFill>
                  <a:srgbClr val="0000FF"/>
                </a:solidFill>
                <a:latin typeface="Times New Roman" panose="02020603050405020304" pitchFamily="18" charset="0"/>
                <a:cs typeface="Times New Roman" panose="02020603050405020304" pitchFamily="18" charset="0"/>
              </a:rPr>
              <a:t>H</a:t>
            </a:r>
            <a:r>
              <a:rPr lang="en-US" altLang="en-US" sz="4000" baseline="-25000" dirty="0">
                <a:solidFill>
                  <a:srgbClr val="0000FF"/>
                </a:solidFill>
                <a:latin typeface="Times New Roman" panose="02020603050405020304" pitchFamily="18" charset="0"/>
                <a:cs typeface="Times New Roman" panose="02020603050405020304" pitchFamily="18" charset="0"/>
              </a:rPr>
              <a:t>2</a:t>
            </a:r>
            <a:r>
              <a:rPr lang="en-US" altLang="en-US" sz="4000" dirty="0">
                <a:solidFill>
                  <a:srgbClr val="0000FF"/>
                </a:solidFill>
                <a:latin typeface="Times New Roman" panose="02020603050405020304" pitchFamily="18" charset="0"/>
                <a:cs typeface="Times New Roman" panose="02020603050405020304" pitchFamily="18" charset="0"/>
              </a:rPr>
              <a:t>O</a:t>
            </a:r>
            <a:r>
              <a:rPr lang="en-US" altLang="en-US" sz="4000" baseline="-25000" dirty="0">
                <a:solidFill>
                  <a:srgbClr val="0000FF"/>
                </a:solidFill>
                <a:latin typeface="Times New Roman" panose="02020603050405020304" pitchFamily="18" charset="0"/>
                <a:cs typeface="Times New Roman" panose="02020603050405020304" pitchFamily="18" charset="0"/>
              </a:rPr>
              <a:t>(G)</a:t>
            </a:r>
          </a:p>
          <a:p>
            <a:pPr>
              <a:spcBef>
                <a:spcPct val="50000"/>
              </a:spcBef>
              <a:buFontTx/>
              <a:buNone/>
            </a:pPr>
            <a:endParaRPr lang="en-US" altLang="en-US" sz="4000" baseline="-25000" dirty="0">
              <a:solidFill>
                <a:srgbClr val="0000FF"/>
              </a:solidFill>
              <a:latin typeface="Times New Roman" panose="02020603050405020304" pitchFamily="18" charset="0"/>
              <a:cs typeface="Times New Roman" panose="02020603050405020304" pitchFamily="18" charset="0"/>
            </a:endParaRPr>
          </a:p>
          <a:p>
            <a:pPr>
              <a:spcBef>
                <a:spcPct val="50000"/>
              </a:spcBef>
              <a:buNone/>
            </a:pPr>
            <a:br>
              <a:rPr lang="en-US" altLang="en-US" dirty="0">
                <a:solidFill>
                  <a:srgbClr val="FF0000"/>
                </a:solidFill>
                <a:latin typeface="Times New Roman" panose="02020603050405020304" pitchFamily="18" charset="0"/>
                <a:cs typeface="Times New Roman" panose="02020603050405020304" pitchFamily="18" charset="0"/>
              </a:rPr>
            </a:b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I’m Happy.</a:t>
            </a:r>
          </a:p>
          <a:p>
            <a:pPr>
              <a:spcBef>
                <a:spcPct val="50000"/>
              </a:spcBef>
              <a:buNone/>
            </a:pPr>
            <a:r>
              <a:rPr lang="en-US" altLang="en-US" dirty="0">
                <a:solidFill>
                  <a:srgbClr val="FF0000"/>
                </a:solidFill>
                <a:latin typeface="Times New Roman" panose="02020603050405020304" pitchFamily="18" charset="0"/>
                <a:cs typeface="Times New Roman" panose="02020603050405020304" pitchFamily="18" charset="0"/>
              </a:rPr>
              <a:t>John Dalton is happy. </a:t>
            </a:r>
          </a:p>
          <a:p>
            <a:pPr>
              <a:spcBef>
                <a:spcPct val="50000"/>
              </a:spcBef>
              <a:buNone/>
            </a:pPr>
            <a:r>
              <a:rPr lang="en-US" altLang="en-US" dirty="0">
                <a:solidFill>
                  <a:srgbClr val="FF0000"/>
                </a:solidFill>
                <a:latin typeface="Times New Roman" panose="02020603050405020304" pitchFamily="18" charset="0"/>
                <a:cs typeface="Times New Roman" panose="02020603050405020304" pitchFamily="18" charset="0"/>
              </a:rPr>
              <a:t>2:7:4:6 cannot be reduced.  </a:t>
            </a:r>
          </a:p>
        </p:txBody>
      </p:sp>
      <p:pic>
        <p:nvPicPr>
          <p:cNvPr id="2050" name="Picture 2" descr="Happy (Pharrell Williams song) - Wikipedia">
            <a:extLst>
              <a:ext uri="{FF2B5EF4-FFF2-40B4-BE49-F238E27FC236}">
                <a16:creationId xmlns:a16="http://schemas.microsoft.com/office/drawing/2014/main" id="{A272DEA7-05BE-4419-9357-14015FE59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3048000" cy="3048000"/>
          </a:xfrm>
          <a:prstGeom prst="rect">
            <a:avLst/>
          </a:prstGeom>
          <a:noFill/>
          <a:ln w="7620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39E944-CC77-C9AD-D3AC-E02C1F3BB3E1}"/>
              </a:ext>
            </a:extLst>
          </p:cNvPr>
          <p:cNvSpPr txBox="1"/>
          <p:nvPr/>
        </p:nvSpPr>
        <p:spPr>
          <a:xfrm>
            <a:off x="5715000" y="6096000"/>
            <a:ext cx="3200400" cy="461665"/>
          </a:xfrm>
          <a:prstGeom prst="rect">
            <a:avLst/>
          </a:prstGeom>
          <a:solidFill>
            <a:schemeClr val="tx1">
              <a:lumMod val="95000"/>
              <a:lumOff val="5000"/>
            </a:schemeClr>
          </a:solidFill>
        </p:spPr>
        <p:txBody>
          <a:bodyPr wrap="square" rtlCol="0">
            <a:spAutoFit/>
          </a:bodyPr>
          <a:lstStyle/>
          <a:p>
            <a:pPr algn="ctr"/>
            <a:r>
              <a:rPr lang="en-US" sz="2400" dirty="0">
                <a:solidFill>
                  <a:schemeClr val="bg1"/>
                </a:solidFill>
                <a:latin typeface="Comic Sans MS" panose="030F0702030302020204" pitchFamily="66" charset="0"/>
                <a:ea typeface="KaiTi" panose="020B0503020204020204" pitchFamily="49" charset="-122"/>
              </a:rPr>
              <a:t>Pharrell is Happy.  </a:t>
            </a:r>
          </a:p>
        </p:txBody>
      </p:sp>
    </p:spTree>
    <p:extLst>
      <p:ext uri="{BB962C8B-B14F-4D97-AF65-F5344CB8AC3E}">
        <p14:creationId xmlns:p14="http://schemas.microsoft.com/office/powerpoint/2010/main" val="32142855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65A13-F703-4A07-8019-1F27E39FBA06}"/>
              </a:ext>
            </a:extLst>
          </p:cNvPr>
          <p:cNvSpPr txBox="1"/>
          <p:nvPr/>
        </p:nvSpPr>
        <p:spPr>
          <a:xfrm>
            <a:off x="0" y="0"/>
            <a:ext cx="9144000" cy="7648248"/>
          </a:xfrm>
          <a:prstGeom prst="rect">
            <a:avLst/>
          </a:prstGeom>
          <a:noFill/>
        </p:spPr>
        <p:txBody>
          <a:bodyPr wrap="square" rtlCol="0">
            <a:spAutoFit/>
          </a:bodyPr>
          <a:lstStyle/>
          <a:p>
            <a:pPr>
              <a:spcBef>
                <a:spcPct val="50000"/>
              </a:spcBef>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90.  </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Oxygenated hydrocarbon</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 compound made of carbon, hydrogen and oxygen.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These compounds also combust, but the balancing </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is a little trickier.</a:t>
            </a:r>
          </a:p>
          <a:p>
            <a:pPr>
              <a:spcBef>
                <a:spcPct val="50000"/>
              </a:spcBef>
              <a:buFontTx/>
              <a:buNone/>
            </a:pPr>
            <a:endParaRPr lang="en-US" altLang="en-US" sz="3200" dirty="0">
              <a:solidFill>
                <a:srgbClr val="0000FF"/>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3200" dirty="0">
                <a:solidFill>
                  <a:srgbClr val="0000FF"/>
                </a:solidFill>
                <a:latin typeface="Times New Roman" panose="02020603050405020304" pitchFamily="18" charset="0"/>
                <a:cs typeface="Times New Roman" panose="02020603050405020304" pitchFamily="18" charset="0"/>
              </a:rPr>
              <a:t>Now there’s oxygen in the reactants and in both </a:t>
            </a:r>
            <a:br>
              <a:rPr lang="en-US" altLang="en-US" sz="3200" dirty="0">
                <a:solidFill>
                  <a:srgbClr val="0000FF"/>
                </a:solidFill>
                <a:latin typeface="Times New Roman" panose="02020603050405020304" pitchFamily="18" charset="0"/>
                <a:cs typeface="Times New Roman" panose="02020603050405020304" pitchFamily="18" charset="0"/>
              </a:rPr>
            </a:br>
            <a:r>
              <a:rPr lang="en-US" altLang="en-US" sz="3200" dirty="0">
                <a:solidFill>
                  <a:srgbClr val="0000FF"/>
                </a:solidFill>
                <a:latin typeface="Times New Roman" panose="02020603050405020304" pitchFamily="18" charset="0"/>
                <a:cs typeface="Times New Roman" panose="02020603050405020304" pitchFamily="18" charset="0"/>
              </a:rPr>
              <a:t>of the  products too.</a:t>
            </a:r>
          </a:p>
          <a:p>
            <a:pPr>
              <a:spcBef>
                <a:spcPct val="50000"/>
              </a:spcBef>
              <a:buFontTx/>
              <a:buNone/>
            </a:pPr>
            <a:endParaRPr lang="en-US" altLang="en-US" sz="3600" dirty="0">
              <a:solidFill>
                <a:srgbClr val="0000FF"/>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6600" b="1" dirty="0">
                <a:solidFill>
                  <a:srgbClr val="FF0000"/>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2281746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91.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Combustion reactions require a hydrocarbon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(or oxygenated hydrocarbon)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to combine with oxygen,</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forming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carbon dioxide</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u="sng" dirty="0">
                <a:solidFill>
                  <a:schemeClr val="tx1">
                    <a:lumMod val="95000"/>
                    <a:lumOff val="5000"/>
                  </a:schemeClr>
                </a:solidFill>
                <a:latin typeface="Times New Roman" panose="02020603050405020304" pitchFamily="18" charset="0"/>
                <a:cs typeface="Times New Roman" panose="02020603050405020304" pitchFamily="18" charset="0"/>
              </a:rPr>
              <a:t>water</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 HEAT  </a:t>
            </a:r>
          </a:p>
        </p:txBody>
      </p:sp>
    </p:spTree>
    <p:extLst>
      <p:ext uri="{BB962C8B-B14F-4D97-AF65-F5344CB8AC3E}">
        <p14:creationId xmlns:p14="http://schemas.microsoft.com/office/powerpoint/2010/main" val="35373657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400" dirty="0">
                <a:solidFill>
                  <a:srgbClr val="000000"/>
                </a:solidFill>
                <a:highlight>
                  <a:srgbClr val="FFFF00"/>
                </a:highlight>
                <a:latin typeface="Times New Roman" panose="02020603050405020304" pitchFamily="18" charset="0"/>
                <a:cs typeface="Times New Roman" panose="02020603050405020304" pitchFamily="18" charset="0"/>
              </a:rPr>
              <a:t>Demo for Combustion of Methanol</a:t>
            </a:r>
          </a:p>
          <a:p>
            <a:pPr>
              <a:spcBef>
                <a:spcPct val="50000"/>
              </a:spcBef>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92.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Word Equation:</a:t>
            </a:r>
          </a:p>
          <a:p>
            <a:pPr algn="ctr">
              <a:spcBef>
                <a:spcPct val="50000"/>
              </a:spcBef>
              <a:buFontTx/>
              <a:buNone/>
            </a:pP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Methanol &amp; oxygen yields carbon dioxide &amp; water</a:t>
            </a:r>
          </a:p>
          <a:p>
            <a:pPr algn="ctr">
              <a:spcBef>
                <a:spcPct val="50000"/>
              </a:spcBef>
              <a:buFontTx/>
              <a:buNone/>
            </a:pPr>
            <a:r>
              <a:rPr lang="en-US" altLang="en-US" sz="2000" dirty="0">
                <a:solidFill>
                  <a:srgbClr val="FE1402"/>
                </a:solidFill>
                <a:latin typeface="Times New Roman" panose="02020603050405020304" pitchFamily="18" charset="0"/>
                <a:cs typeface="Times New Roman" panose="02020603050405020304" pitchFamily="18" charset="0"/>
              </a:rPr>
              <a:t>(Methanol is </a:t>
            </a:r>
            <a:r>
              <a:rPr lang="en-US" altLang="en-US" sz="2000" i="1" dirty="0">
                <a:solidFill>
                  <a:srgbClr val="FE1402"/>
                </a:solidFill>
                <a:latin typeface="Times New Roman" panose="02020603050405020304" pitchFamily="18" charset="0"/>
                <a:cs typeface="Times New Roman" panose="02020603050405020304" pitchFamily="18" charset="0"/>
              </a:rPr>
              <a:t>an</a:t>
            </a:r>
            <a:r>
              <a:rPr lang="en-US" altLang="en-US" sz="2000" dirty="0">
                <a:solidFill>
                  <a:srgbClr val="FE1402"/>
                </a:solidFill>
                <a:latin typeface="Times New Roman" panose="02020603050405020304" pitchFamily="18" charset="0"/>
                <a:cs typeface="Times New Roman" panose="02020603050405020304" pitchFamily="18" charset="0"/>
              </a:rPr>
              <a:t> alcohol, but NOT “</a:t>
            </a:r>
            <a:r>
              <a:rPr lang="en-US" altLang="en-US" sz="2000" i="1" dirty="0">
                <a:solidFill>
                  <a:srgbClr val="FE1402"/>
                </a:solidFill>
                <a:latin typeface="Times New Roman" panose="02020603050405020304" pitchFamily="18" charset="0"/>
                <a:cs typeface="Times New Roman" panose="02020603050405020304" pitchFamily="18" charset="0"/>
              </a:rPr>
              <a:t>the alcohol</a:t>
            </a:r>
            <a:r>
              <a:rPr lang="en-US" altLang="en-US" sz="2000" dirty="0">
                <a:solidFill>
                  <a:srgbClr val="FE1402"/>
                </a:solidFill>
                <a:latin typeface="Times New Roman" panose="02020603050405020304" pitchFamily="18" charset="0"/>
                <a:cs typeface="Times New Roman" panose="02020603050405020304" pitchFamily="18" charset="0"/>
              </a:rPr>
              <a:t>” in wine and beer)</a:t>
            </a:r>
          </a:p>
          <a:p>
            <a:pPr algn="ctr">
              <a:spcBef>
                <a:spcPct val="50000"/>
              </a:spcBef>
              <a:buFontTx/>
              <a:buNone/>
            </a:pPr>
            <a:endParaRPr lang="en-US" altLang="en-US" sz="2000" dirty="0">
              <a:solidFill>
                <a:srgbClr val="FE1402"/>
              </a:solidFill>
              <a:latin typeface="Times New Roman" panose="02020603050405020304" pitchFamily="18" charset="0"/>
              <a:cs typeface="Times New Roman" panose="02020603050405020304" pitchFamily="18" charset="0"/>
            </a:endParaRPr>
          </a:p>
          <a:p>
            <a:pPr>
              <a:spcBef>
                <a:spcPct val="50000"/>
              </a:spcBef>
              <a:buFontTx/>
              <a:buNone/>
            </a:pPr>
            <a:r>
              <a:rPr lang="en-US" altLang="en-US" sz="2800" dirty="0">
                <a:solidFill>
                  <a:srgbClr val="800080"/>
                </a:solidFill>
                <a:latin typeface="Times New Roman" panose="02020603050405020304" pitchFamily="18" charset="0"/>
                <a:cs typeface="Times New Roman" panose="02020603050405020304" pitchFamily="18" charset="0"/>
              </a:rPr>
              <a:t>Methanol formula is CH</a:t>
            </a:r>
            <a:r>
              <a:rPr lang="en-US" altLang="en-US" sz="2800" baseline="-25000" dirty="0">
                <a:solidFill>
                  <a:srgbClr val="800080"/>
                </a:solidFill>
                <a:latin typeface="Times New Roman" panose="02020603050405020304" pitchFamily="18" charset="0"/>
                <a:cs typeface="Times New Roman" panose="02020603050405020304" pitchFamily="18" charset="0"/>
              </a:rPr>
              <a:t>3</a:t>
            </a:r>
            <a:r>
              <a:rPr lang="en-US" altLang="en-US" sz="2800" dirty="0">
                <a:solidFill>
                  <a:srgbClr val="800080"/>
                </a:solidFill>
                <a:latin typeface="Times New Roman" panose="02020603050405020304" pitchFamily="18" charset="0"/>
                <a:cs typeface="Times New Roman" panose="02020603050405020304" pitchFamily="18" charset="0"/>
              </a:rPr>
              <a:t>OH</a:t>
            </a:r>
          </a:p>
          <a:p>
            <a:pPr>
              <a:spcBef>
                <a:spcPct val="5000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That’s weird, but we write alcohol formulas in the “organic chem style”.  </a:t>
            </a:r>
          </a:p>
          <a:p>
            <a:pPr>
              <a:spcBef>
                <a:spcPct val="5000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Count the atoms carefully.  </a:t>
            </a:r>
          </a:p>
        </p:txBody>
      </p:sp>
    </p:spTree>
    <p:extLst>
      <p:ext uri="{BB962C8B-B14F-4D97-AF65-F5344CB8AC3E}">
        <p14:creationId xmlns:p14="http://schemas.microsoft.com/office/powerpoint/2010/main" val="19595009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800" b="1" dirty="0">
                <a:solidFill>
                  <a:srgbClr val="0000FF"/>
                </a:solidFill>
                <a:latin typeface="Times New Roman" panose="02020603050405020304" pitchFamily="18" charset="0"/>
                <a:cs typeface="Times New Roman" panose="02020603050405020304" pitchFamily="18" charset="0"/>
              </a:rPr>
              <a:t>93.  Methanol combusts.</a:t>
            </a:r>
          </a:p>
          <a:p>
            <a:pPr>
              <a:spcBef>
                <a:spcPct val="50000"/>
              </a:spcBef>
              <a:buFontTx/>
              <a:buNone/>
            </a:pPr>
            <a:endParaRPr lang="en-US" altLang="en-US" sz="2000" dirty="0">
              <a:solidFill>
                <a:srgbClr val="FE1402"/>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_CH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3</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(G)</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_O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2(G)</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   </a:t>
            </a:r>
            <a:endParaRPr kumimoji="0" lang="en-US" altLang="en-US" sz="4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270379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800" b="1" dirty="0">
                <a:solidFill>
                  <a:srgbClr val="0000FF"/>
                </a:solidFill>
                <a:latin typeface="Times New Roman" panose="02020603050405020304" pitchFamily="18" charset="0"/>
                <a:cs typeface="Times New Roman" panose="02020603050405020304" pitchFamily="18" charset="0"/>
              </a:rPr>
              <a:t>93.  Write the products first</a:t>
            </a:r>
          </a:p>
          <a:p>
            <a:pPr>
              <a:spcBef>
                <a:spcPct val="50000"/>
              </a:spcBef>
              <a:buFontTx/>
              <a:buNone/>
            </a:pPr>
            <a:endParaRPr lang="en-US" altLang="en-US" sz="2000" dirty="0">
              <a:solidFill>
                <a:srgbClr val="FE1402"/>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_CH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3</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(G)</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_O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2(G)</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  _CO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2(G)  </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_H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(G)</a:t>
            </a: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b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now balance this (use Glinda’s help)  </a:t>
            </a:r>
            <a:endParaRPr kumimoji="0" lang="en-US" altLang="en-US" sz="40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8330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0"/>
            <a:ext cx="9144000"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800" b="1" dirty="0">
                <a:solidFill>
                  <a:srgbClr val="0000FF"/>
                </a:solidFill>
                <a:latin typeface="Times New Roman" panose="02020603050405020304" pitchFamily="18" charset="0"/>
                <a:cs typeface="Times New Roman" panose="02020603050405020304" pitchFamily="18" charset="0"/>
              </a:rPr>
              <a:t>93.  Write the products first</a:t>
            </a:r>
          </a:p>
          <a:p>
            <a:pPr>
              <a:spcBef>
                <a:spcPct val="50000"/>
              </a:spcBef>
              <a:buFontTx/>
              <a:buNone/>
            </a:pPr>
            <a:endParaRPr lang="en-US" altLang="en-US" sz="1400" dirty="0">
              <a:solidFill>
                <a:srgbClr val="FE1402"/>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CH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3</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(G)</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2(G)</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  </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CO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2(G)  </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H</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2</a:t>
            </a:r>
            <a:r>
              <a:rPr kumimoji="0" lang="en-US" altLang="en-US" sz="40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a:t>
            </a:r>
            <a:r>
              <a:rPr kumimoji="0" lang="en-US" altLang="en-US" sz="4000" b="0" i="0" u="none" strike="noStrike" kern="1200" cap="none" spc="0" normalizeH="0" baseline="-2500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(G)</a:t>
            </a:r>
          </a:p>
          <a:p>
            <a:pPr marL="0" marR="0" lvl="0" indent="0" algn="l" defTabSz="914400" rtl="0" eaLnBrk="1" fontAlgn="base" latinLnBrk="0" hangingPunct="1">
              <a:lnSpc>
                <a:spcPct val="100000"/>
              </a:lnSpc>
              <a:spcBef>
                <a:spcPct val="50000"/>
              </a:spcBef>
              <a:spcAft>
                <a:spcPct val="0"/>
              </a:spcAft>
              <a:buClrTx/>
              <a:buSzTx/>
              <a:buFontTx/>
              <a:buNone/>
              <a:tabLst/>
              <a:defRPr/>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i="0" u="none" strike="noStrike" kern="1200" cap="none" spc="0" normalizeH="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What says John Dalton?</a:t>
            </a:r>
          </a:p>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dirty="0">
                <a:solidFill>
                  <a:srgbClr val="006600"/>
                </a:solidFill>
                <a:latin typeface="Times New Roman" panose="02020603050405020304" pitchFamily="18" charset="0"/>
                <a:cs typeface="Times New Roman" panose="02020603050405020304" pitchFamily="18" charset="0"/>
              </a:rPr>
              <a:t>Uncle John says </a:t>
            </a:r>
            <a:r>
              <a:rPr lang="en-US" altLang="en-US" dirty="0">
                <a:solidFill>
                  <a:srgbClr val="FF0000"/>
                </a:solidFill>
                <a:latin typeface="Times New Roman" panose="02020603050405020304" pitchFamily="18" charset="0"/>
                <a:cs typeface="Times New Roman" panose="02020603050405020304" pitchFamily="18" charset="0"/>
              </a:rPr>
              <a:t>2:3:2:4</a:t>
            </a:r>
            <a:r>
              <a:rPr lang="en-US" altLang="en-US" dirty="0">
                <a:solidFill>
                  <a:srgbClr val="006600"/>
                </a:solidFill>
                <a:latin typeface="Times New Roman" panose="02020603050405020304" pitchFamily="18" charset="0"/>
                <a:cs typeface="Times New Roman" panose="02020603050405020304" pitchFamily="18" charset="0"/>
              </a:rPr>
              <a:t> can’t be reduced – great!</a:t>
            </a:r>
            <a:br>
              <a:rPr lang="en-US" altLang="en-US" dirty="0">
                <a:solidFill>
                  <a:srgbClr val="006600"/>
                </a:solidFill>
                <a:latin typeface="Times New Roman" panose="02020603050405020304" pitchFamily="18" charset="0"/>
                <a:cs typeface="Times New Roman" panose="02020603050405020304" pitchFamily="18" charset="0"/>
              </a:rPr>
            </a:br>
            <a:br>
              <a:rPr lang="en-US" altLang="en-US" dirty="0">
                <a:solidFill>
                  <a:srgbClr val="006600"/>
                </a:solidFill>
                <a:latin typeface="Times New Roman" panose="02020603050405020304" pitchFamily="18" charset="0"/>
                <a:cs typeface="Times New Roman" panose="02020603050405020304" pitchFamily="18" charset="0"/>
              </a:rPr>
            </a:br>
            <a:br>
              <a:rPr lang="en-US" altLang="en-US" dirty="0">
                <a:solidFill>
                  <a:srgbClr val="006600"/>
                </a:solidFill>
                <a:latin typeface="Times New Roman" panose="02020603050405020304" pitchFamily="18" charset="0"/>
                <a:cs typeface="Times New Roman" panose="02020603050405020304" pitchFamily="18" charset="0"/>
              </a:rPr>
            </a:br>
            <a:r>
              <a:rPr lang="en-US" altLang="en-US" dirty="0">
                <a:solidFill>
                  <a:srgbClr val="0066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Everyone’s happy now.  </a:t>
            </a:r>
            <a:endParaRPr kumimoji="0" lang="en-US" altLang="en-US"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descr="Confident Happy Kids Program - Confident Happy Kids">
            <a:extLst>
              <a:ext uri="{FF2B5EF4-FFF2-40B4-BE49-F238E27FC236}">
                <a16:creationId xmlns:a16="http://schemas.microsoft.com/office/drawing/2014/main" id="{690AEF76-109A-ED40-D86A-BEF9C87A3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39798"/>
            <a:ext cx="3038475" cy="221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680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solidFill>
                  <a:srgbClr val="000000"/>
                </a:solidFill>
              </a:rPr>
              <a:t>Balance this combustion reaction.</a:t>
            </a:r>
          </a:p>
          <a:p>
            <a:pPr>
              <a:spcBef>
                <a:spcPct val="50000"/>
              </a:spcBef>
              <a:buFontTx/>
              <a:buNone/>
            </a:pPr>
            <a:endParaRPr lang="en-US" altLang="en-US" sz="1800" dirty="0">
              <a:solidFill>
                <a:srgbClr val="000000"/>
              </a:solidFill>
            </a:endParaRPr>
          </a:p>
          <a:p>
            <a:pPr>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94.  Butane (C</a:t>
            </a:r>
            <a:r>
              <a:rPr lang="en-US" altLang="en-US" sz="4000" baseline="-25000" dirty="0">
                <a:solidFill>
                  <a:srgbClr val="000000"/>
                </a:solidFill>
                <a:latin typeface="Times New Roman" panose="02020603050405020304" pitchFamily="18" charset="0"/>
                <a:cs typeface="Times New Roman" panose="02020603050405020304" pitchFamily="18" charset="0"/>
              </a:rPr>
              <a:t>4</a:t>
            </a:r>
            <a:r>
              <a:rPr lang="en-US" altLang="en-US" sz="4000" dirty="0">
                <a:solidFill>
                  <a:srgbClr val="000000"/>
                </a:solidFill>
                <a:latin typeface="Times New Roman" panose="02020603050405020304" pitchFamily="18" charset="0"/>
                <a:cs typeface="Times New Roman" panose="02020603050405020304" pitchFamily="18" charset="0"/>
              </a:rPr>
              <a:t>H</a:t>
            </a:r>
            <a:r>
              <a:rPr lang="en-US" altLang="en-US" sz="4000" baseline="-25000" dirty="0">
                <a:solidFill>
                  <a:srgbClr val="000000"/>
                </a:solidFill>
                <a:latin typeface="Times New Roman" panose="02020603050405020304" pitchFamily="18" charset="0"/>
                <a:cs typeface="Times New Roman" panose="02020603050405020304" pitchFamily="18" charset="0"/>
              </a:rPr>
              <a:t>10</a:t>
            </a:r>
            <a:r>
              <a:rPr lang="en-US" altLang="en-US" sz="4000" dirty="0">
                <a:solidFill>
                  <a:srgbClr val="000000"/>
                </a:solidFill>
                <a:latin typeface="Times New Roman" panose="02020603050405020304" pitchFamily="18" charset="0"/>
                <a:cs typeface="Times New Roman" panose="02020603050405020304" pitchFamily="18" charset="0"/>
              </a:rPr>
              <a:t>) combusts.</a:t>
            </a:r>
          </a:p>
          <a:p>
            <a:pPr>
              <a:spcBef>
                <a:spcPct val="50000"/>
              </a:spcBef>
              <a:buFontTx/>
              <a:buNone/>
            </a:pPr>
            <a:endParaRPr lang="en-US" altLang="en-US" sz="4000" dirty="0">
              <a:solidFill>
                <a:srgbClr val="000000"/>
              </a:solidFill>
            </a:endParaRPr>
          </a:p>
          <a:p>
            <a:pPr>
              <a:spcBef>
                <a:spcPct val="50000"/>
              </a:spcBef>
              <a:buFontTx/>
              <a:buNone/>
            </a:pPr>
            <a:endParaRPr lang="en-US" altLang="en-US" sz="4000" dirty="0">
              <a:solidFill>
                <a:srgbClr val="000000"/>
              </a:solidFill>
            </a:endParaRPr>
          </a:p>
          <a:p>
            <a:pPr>
              <a:spcBef>
                <a:spcPct val="50000"/>
              </a:spcBef>
              <a:buFontTx/>
              <a:buNone/>
            </a:pPr>
            <a:r>
              <a:rPr lang="en-US" altLang="en-US" sz="4000" dirty="0">
                <a:solidFill>
                  <a:srgbClr val="000000"/>
                </a:solidFill>
              </a:rPr>
              <a:t> </a:t>
            </a:r>
          </a:p>
        </p:txBody>
      </p:sp>
    </p:spTree>
    <p:extLst>
      <p:ext uri="{BB962C8B-B14F-4D97-AF65-F5344CB8AC3E}">
        <p14:creationId xmlns:p14="http://schemas.microsoft.com/office/powerpoint/2010/main" val="420333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37BB6-77C5-4CD6-A940-B2F54D1F24C1}"/>
              </a:ext>
            </a:extLst>
          </p:cNvPr>
          <p:cNvSpPr txBox="1"/>
          <p:nvPr/>
        </p:nvSpPr>
        <p:spPr>
          <a:xfrm>
            <a:off x="76200" y="304800"/>
            <a:ext cx="9067800"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2H</a:t>
            </a:r>
            <a:r>
              <a:rPr lang="en-US" sz="4800" baseline="-25000" dirty="0">
                <a:solidFill>
                  <a:prstClr val="black"/>
                </a:solidFill>
                <a:latin typeface="Times New Roman" panose="02020603050405020304" pitchFamily="18" charset="0"/>
                <a:cs typeface="Times New Roman" panose="02020603050405020304" pitchFamily="18" charset="0"/>
              </a:rPr>
              <a:t>2(G)</a:t>
            </a:r>
            <a:r>
              <a:rPr lang="en-US" sz="4800" dirty="0">
                <a:solidFill>
                  <a:prstClr val="black"/>
                </a:solidFill>
                <a:latin typeface="Times New Roman" panose="02020603050405020304" pitchFamily="18" charset="0"/>
                <a:cs typeface="Times New Roman" panose="02020603050405020304" pitchFamily="18" charset="0"/>
              </a:rPr>
              <a:t> + O</a:t>
            </a:r>
            <a:r>
              <a:rPr lang="en-US" sz="4800" baseline="-25000" dirty="0">
                <a:solidFill>
                  <a:prstClr val="black"/>
                </a:solidFill>
                <a:latin typeface="Times New Roman" panose="02020603050405020304" pitchFamily="18" charset="0"/>
                <a:cs typeface="Times New Roman" panose="02020603050405020304" pitchFamily="18" charset="0"/>
              </a:rPr>
              <a:t>2(G)</a:t>
            </a:r>
            <a:r>
              <a:rPr lang="en-US" sz="4800" dirty="0">
                <a:solidFill>
                  <a:prstClr val="black"/>
                </a:solidFill>
                <a:latin typeface="Times New Roman" panose="02020603050405020304" pitchFamily="18" charset="0"/>
                <a:cs typeface="Times New Roman" panose="02020603050405020304" pitchFamily="18" charset="0"/>
              </a:rPr>
              <a:t> → 2H</a:t>
            </a:r>
            <a:r>
              <a:rPr lang="en-US" sz="4800" baseline="-25000" dirty="0">
                <a:solidFill>
                  <a:prstClr val="black"/>
                </a:solidFill>
                <a:latin typeface="Times New Roman" panose="02020603050405020304" pitchFamily="18" charset="0"/>
                <a:cs typeface="Times New Roman" panose="02020603050405020304" pitchFamily="18" charset="0"/>
              </a:rPr>
              <a:t>2</a:t>
            </a:r>
            <a:r>
              <a:rPr lang="en-US" sz="4800" dirty="0">
                <a:solidFill>
                  <a:prstClr val="black"/>
                </a:solidFill>
                <a:latin typeface="Times New Roman" panose="02020603050405020304" pitchFamily="18" charset="0"/>
                <a:cs typeface="Times New Roman" panose="02020603050405020304" pitchFamily="18" charset="0"/>
              </a:rPr>
              <a:t>O</a:t>
            </a:r>
            <a:r>
              <a:rPr lang="en-US" sz="4800" baseline="-25000" dirty="0">
                <a:solidFill>
                  <a:prstClr val="black"/>
                </a:solidFill>
                <a:latin typeface="Times New Roman" panose="02020603050405020304" pitchFamily="18" charset="0"/>
                <a:cs typeface="Times New Roman" panose="02020603050405020304" pitchFamily="18" charset="0"/>
              </a:rPr>
              <a:t>(G)  </a:t>
            </a:r>
            <a:r>
              <a:rPr lang="en-US" sz="4800" dirty="0">
                <a:solidFill>
                  <a:srgbClr val="0000FF"/>
                </a:solidFill>
                <a:latin typeface="Times New Roman" panose="02020603050405020304" pitchFamily="18" charset="0"/>
                <a:cs typeface="Times New Roman" panose="02020603050405020304" pitchFamily="18" charset="0"/>
              </a:rPr>
              <a:t>+  Energy</a:t>
            </a:r>
            <a:endParaRPr lang="en-US" dirty="0"/>
          </a:p>
        </p:txBody>
      </p:sp>
      <p:cxnSp>
        <p:nvCxnSpPr>
          <p:cNvPr id="4" name="Straight Arrow Connector 3">
            <a:extLst>
              <a:ext uri="{FF2B5EF4-FFF2-40B4-BE49-F238E27FC236}">
                <a16:creationId xmlns:a16="http://schemas.microsoft.com/office/drawing/2014/main" id="{8585071B-F440-4846-8F50-F9CB78C4EBDB}"/>
              </a:ext>
            </a:extLst>
          </p:cNvPr>
          <p:cNvCxnSpPr>
            <a:cxnSpLocks/>
          </p:cNvCxnSpPr>
          <p:nvPr/>
        </p:nvCxnSpPr>
        <p:spPr>
          <a:xfrm flipH="1" flipV="1">
            <a:off x="838200" y="1135797"/>
            <a:ext cx="533400" cy="2270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6CED110-6C02-4998-8021-0A1138F74BA5}"/>
              </a:ext>
            </a:extLst>
          </p:cNvPr>
          <p:cNvSpPr txBox="1"/>
          <p:nvPr/>
        </p:nvSpPr>
        <p:spPr>
          <a:xfrm>
            <a:off x="0" y="3485441"/>
            <a:ext cx="5105400" cy="3108543"/>
          </a:xfrm>
          <a:prstGeom prst="rect">
            <a:avLst/>
          </a:prstGeom>
          <a:noFill/>
        </p:spPr>
        <p:txBody>
          <a:bodyPr wrap="square" rtlCol="0">
            <a:spAutoFit/>
          </a:bodyPr>
          <a:lstStyle/>
          <a:p>
            <a:pPr marL="514350" indent="-514350">
              <a:buAutoNum type="arabicPeriod" startAt="20"/>
            </a:pPr>
            <a:r>
              <a:rPr lang="en-US" sz="2800" dirty="0">
                <a:latin typeface="Times New Roman" panose="02020603050405020304" pitchFamily="18" charset="0"/>
                <a:cs typeface="Times New Roman" panose="02020603050405020304" pitchFamily="18" charset="0"/>
              </a:rPr>
              <a:t>Energy is required to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break the bonds holding the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together, and to break the bonds holding the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together.  </a:t>
            </a:r>
          </a:p>
          <a:p>
            <a:pPr algn="ctr"/>
            <a:br>
              <a:rPr lang="en-US" sz="2800" dirty="0">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“To break bonds,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energy is absorbed.”  </a:t>
            </a:r>
          </a:p>
        </p:txBody>
      </p:sp>
      <p:cxnSp>
        <p:nvCxnSpPr>
          <p:cNvPr id="8" name="Straight Arrow Connector 7">
            <a:extLst>
              <a:ext uri="{FF2B5EF4-FFF2-40B4-BE49-F238E27FC236}">
                <a16:creationId xmlns:a16="http://schemas.microsoft.com/office/drawing/2014/main" id="{22192BC6-D9B1-46D6-A70A-48114C6B8B11}"/>
              </a:ext>
            </a:extLst>
          </p:cNvPr>
          <p:cNvCxnSpPr>
            <a:cxnSpLocks/>
          </p:cNvCxnSpPr>
          <p:nvPr/>
        </p:nvCxnSpPr>
        <p:spPr>
          <a:xfrm flipV="1">
            <a:off x="2057400" y="1135797"/>
            <a:ext cx="609600" cy="227076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7DF2D0B-48E8-47C6-BB9B-4293E2867A4C}"/>
              </a:ext>
            </a:extLst>
          </p:cNvPr>
          <p:cNvSpPr txBox="1"/>
          <p:nvPr/>
        </p:nvSpPr>
        <p:spPr>
          <a:xfrm>
            <a:off x="5486400" y="3485441"/>
            <a:ext cx="3581400" cy="3108543"/>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21.  When the water forms, these bonds are </a:t>
            </a:r>
            <a:r>
              <a:rPr lang="en-US" sz="2800" u="sng" dirty="0">
                <a:solidFill>
                  <a:srgbClr val="FF0000"/>
                </a:solidFill>
                <a:latin typeface="Times New Roman" panose="02020603050405020304" pitchFamily="18" charset="0"/>
                <a:cs typeface="Times New Roman" panose="02020603050405020304" pitchFamily="18" charset="0"/>
              </a:rPr>
              <a:t>so stable</a:t>
            </a:r>
            <a:r>
              <a:rPr lang="en-US" sz="2800" dirty="0">
                <a:solidFill>
                  <a:srgbClr val="FF0000"/>
                </a:solidFill>
                <a:latin typeface="Times New Roman" panose="02020603050405020304" pitchFamily="18" charset="0"/>
                <a:cs typeface="Times New Roman" panose="02020603050405020304" pitchFamily="18" charset="0"/>
              </a:rPr>
              <a:t>, that a lot of energy is released.  </a:t>
            </a:r>
          </a:p>
          <a:p>
            <a:pPr algn="ct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“When bonds form energy is released.”</a:t>
            </a:r>
          </a:p>
        </p:txBody>
      </p:sp>
      <p:cxnSp>
        <p:nvCxnSpPr>
          <p:cNvPr id="12" name="Straight Arrow Connector 11">
            <a:extLst>
              <a:ext uri="{FF2B5EF4-FFF2-40B4-BE49-F238E27FC236}">
                <a16:creationId xmlns:a16="http://schemas.microsoft.com/office/drawing/2014/main" id="{429C3B20-5471-4DF2-8CF3-CC10F2D9E221}"/>
              </a:ext>
            </a:extLst>
          </p:cNvPr>
          <p:cNvCxnSpPr>
            <a:cxnSpLocks/>
          </p:cNvCxnSpPr>
          <p:nvPr/>
        </p:nvCxnSpPr>
        <p:spPr>
          <a:xfrm flipH="1" flipV="1">
            <a:off x="5486400" y="1113523"/>
            <a:ext cx="1790700" cy="225903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35656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solidFill>
                  <a:srgbClr val="FF0000"/>
                </a:solidFill>
              </a:rPr>
              <a:t>Write the other reactant, and the 2 products - they are always the same. </a:t>
            </a:r>
          </a:p>
          <a:p>
            <a:pPr>
              <a:spcBef>
                <a:spcPct val="50000"/>
              </a:spcBef>
              <a:buFontTx/>
              <a:buNone/>
            </a:pPr>
            <a:endParaRPr lang="en-US" altLang="en-US" sz="1800" dirty="0">
              <a:solidFill>
                <a:srgbClr val="000000"/>
              </a:solidFill>
            </a:endParaRPr>
          </a:p>
          <a:p>
            <a:pPr>
              <a:spcBef>
                <a:spcPct val="50000"/>
              </a:spcBef>
              <a:buFontTx/>
              <a:buNone/>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94.  Butane (C</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10</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combusts.</a:t>
            </a: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_C</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10</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_H</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O</a:t>
            </a:r>
          </a:p>
          <a:p>
            <a:pPr>
              <a:spcBef>
                <a:spcPct val="50000"/>
              </a:spcBef>
              <a:buFontTx/>
              <a:buNone/>
            </a:pP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432388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675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solidFill>
                  <a:srgbClr val="FF0000"/>
                </a:solidFill>
              </a:rPr>
              <a:t>Write the other reactant, and the 2 products - they are always the same. </a:t>
            </a:r>
          </a:p>
          <a:p>
            <a:pPr>
              <a:spcBef>
                <a:spcPct val="50000"/>
              </a:spcBef>
              <a:buFontTx/>
              <a:buNone/>
            </a:pPr>
            <a:endParaRPr lang="en-US" altLang="en-US" sz="1800" dirty="0">
              <a:solidFill>
                <a:srgbClr val="000000"/>
              </a:solidFill>
            </a:endParaRPr>
          </a:p>
          <a:p>
            <a:pPr>
              <a:spcBef>
                <a:spcPct val="50000"/>
              </a:spcBef>
              <a:buFontTx/>
              <a:buNone/>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94.  Butane (C</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10</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combusts.</a:t>
            </a: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10</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13</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8</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CO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10</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O</a:t>
            </a:r>
          </a:p>
          <a:p>
            <a:pPr>
              <a:spcBef>
                <a:spcPct val="50000"/>
              </a:spcBef>
              <a:buFontTx/>
              <a:buNone/>
            </a:pP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rgbClr val="006600"/>
                </a:solidFill>
                <a:latin typeface="Times New Roman" panose="02020603050405020304" pitchFamily="18" charset="0"/>
                <a:cs typeface="Times New Roman" panose="02020603050405020304" pitchFamily="18" charset="0"/>
              </a:rPr>
              <a:t>And John Dalton says?  </a:t>
            </a:r>
            <a:br>
              <a:rPr lang="en-US" altLang="en-US" dirty="0">
                <a:solidFill>
                  <a:srgbClr val="006600"/>
                </a:solidFill>
                <a:latin typeface="Times New Roman" panose="02020603050405020304" pitchFamily="18" charset="0"/>
                <a:cs typeface="Times New Roman" panose="02020603050405020304" pitchFamily="18" charset="0"/>
              </a:rPr>
            </a:br>
            <a:r>
              <a:rPr lang="en-US" altLang="en-US" dirty="0">
                <a:solidFill>
                  <a:srgbClr val="006600"/>
                </a:solidFill>
                <a:latin typeface="Times New Roman" panose="02020603050405020304" pitchFamily="18" charset="0"/>
                <a:cs typeface="Times New Roman" panose="02020603050405020304" pitchFamily="18" charset="0"/>
              </a:rPr>
              <a:t>    </a:t>
            </a:r>
            <a:r>
              <a:rPr lang="en-US" altLang="en-US" sz="4000" dirty="0">
                <a:solidFill>
                  <a:srgbClr val="006600"/>
                </a:solidFill>
                <a:latin typeface="Times New Roman" panose="02020603050405020304" pitchFamily="18" charset="0"/>
                <a:cs typeface="Times New Roman" panose="02020603050405020304" pitchFamily="18" charset="0"/>
              </a:rPr>
              <a:t>Perfect 2:13:8:10 can’t be reduced ratio.</a:t>
            </a:r>
            <a:br>
              <a:rPr lang="en-US" altLang="en-US" sz="4000" dirty="0">
                <a:solidFill>
                  <a:srgbClr val="006600"/>
                </a:solidFill>
                <a:latin typeface="Times New Roman" panose="02020603050405020304" pitchFamily="18" charset="0"/>
                <a:cs typeface="Times New Roman" panose="02020603050405020304" pitchFamily="18" charset="0"/>
              </a:rPr>
            </a:br>
            <a:br>
              <a:rPr lang="en-US" altLang="en-US" sz="4000" dirty="0">
                <a:solidFill>
                  <a:srgbClr val="006600"/>
                </a:solidFill>
                <a:latin typeface="Times New Roman" panose="02020603050405020304" pitchFamily="18" charset="0"/>
                <a:cs typeface="Times New Roman" panose="02020603050405020304" pitchFamily="18" charset="0"/>
              </a:rPr>
            </a:br>
            <a:br>
              <a:rPr lang="en-US" altLang="en-US" sz="4000" dirty="0">
                <a:solidFill>
                  <a:srgbClr val="006600"/>
                </a:solidFill>
                <a:latin typeface="Times New Roman" panose="02020603050405020304" pitchFamily="18" charset="0"/>
                <a:cs typeface="Times New Roman" panose="02020603050405020304" pitchFamily="18" charset="0"/>
              </a:rPr>
            </a:br>
            <a:r>
              <a:rPr lang="en-US" altLang="en-US" sz="4000" dirty="0">
                <a:solidFill>
                  <a:srgbClr val="006600"/>
                </a:solidFill>
                <a:latin typeface="Times New Roman" panose="02020603050405020304" pitchFamily="18" charset="0"/>
                <a:cs typeface="Times New Roman" panose="02020603050405020304" pitchFamily="18" charset="0"/>
              </a:rPr>
              <a:t>                     </a:t>
            </a:r>
            <a:r>
              <a:rPr lang="en-US" altLang="en-US" sz="4000" i="1" dirty="0">
                <a:solidFill>
                  <a:srgbClr val="FF0000"/>
                </a:solidFill>
                <a:latin typeface="Times New Roman" panose="02020603050405020304" pitchFamily="18" charset="0"/>
                <a:cs typeface="Times New Roman" panose="02020603050405020304" pitchFamily="18" charset="0"/>
              </a:rPr>
              <a:t>Even us oldies are happy.</a:t>
            </a:r>
            <a:endParaRPr lang="en-US" altLang="en-US" i="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What Are Some of the Best Qualities of Elderly People?">
            <a:extLst>
              <a:ext uri="{FF2B5EF4-FFF2-40B4-BE49-F238E27FC236}">
                <a16:creationId xmlns:a16="http://schemas.microsoft.com/office/drawing/2014/main" id="{89D6FA22-3C3B-0EBB-7569-BC5A27F37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5850"/>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02640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95. Octane (C</a:t>
            </a:r>
            <a:r>
              <a:rPr lang="en-US" altLang="en-US" sz="4000" baseline="-25000" dirty="0">
                <a:solidFill>
                  <a:srgbClr val="000000"/>
                </a:solidFill>
                <a:latin typeface="Times New Roman" panose="02020603050405020304" pitchFamily="18" charset="0"/>
                <a:cs typeface="Times New Roman" panose="02020603050405020304" pitchFamily="18" charset="0"/>
              </a:rPr>
              <a:t>8</a:t>
            </a:r>
            <a:r>
              <a:rPr lang="en-US" altLang="en-US" sz="4000" dirty="0">
                <a:solidFill>
                  <a:srgbClr val="000000"/>
                </a:solidFill>
                <a:latin typeface="Times New Roman" panose="02020603050405020304" pitchFamily="18" charset="0"/>
                <a:cs typeface="Times New Roman" panose="02020603050405020304" pitchFamily="18" charset="0"/>
              </a:rPr>
              <a:t>H</a:t>
            </a:r>
            <a:r>
              <a:rPr lang="en-US" altLang="en-US" sz="4000" baseline="-25000" dirty="0">
                <a:solidFill>
                  <a:srgbClr val="000000"/>
                </a:solidFill>
                <a:latin typeface="Times New Roman" panose="02020603050405020304" pitchFamily="18" charset="0"/>
                <a:cs typeface="Times New Roman" panose="02020603050405020304" pitchFamily="18" charset="0"/>
              </a:rPr>
              <a:t>18</a:t>
            </a:r>
            <a:r>
              <a:rPr lang="en-US" altLang="en-US" sz="4000" dirty="0">
                <a:solidFill>
                  <a:srgbClr val="000000"/>
                </a:solidFill>
                <a:latin typeface="Times New Roman" panose="02020603050405020304" pitchFamily="18" charset="0"/>
                <a:cs typeface="Times New Roman" panose="02020603050405020304" pitchFamily="18" charset="0"/>
              </a:rPr>
              <a:t>) combusts.  </a:t>
            </a:r>
          </a:p>
        </p:txBody>
      </p:sp>
    </p:spTree>
    <p:extLst>
      <p:ext uri="{BB962C8B-B14F-4D97-AF65-F5344CB8AC3E}">
        <p14:creationId xmlns:p14="http://schemas.microsoft.com/office/powerpoint/2010/main" val="230611947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000" dirty="0">
                <a:solidFill>
                  <a:srgbClr val="000000"/>
                </a:solidFill>
                <a:latin typeface="Times New Roman" panose="02020603050405020304" pitchFamily="18" charset="0"/>
                <a:cs typeface="Times New Roman" panose="02020603050405020304" pitchFamily="18" charset="0"/>
              </a:rPr>
              <a:t>95. Octane (C</a:t>
            </a:r>
            <a:r>
              <a:rPr lang="en-US" altLang="en-US" sz="4000" baseline="-25000" dirty="0">
                <a:solidFill>
                  <a:srgbClr val="000000"/>
                </a:solidFill>
                <a:latin typeface="Times New Roman" panose="02020603050405020304" pitchFamily="18" charset="0"/>
                <a:cs typeface="Times New Roman" panose="02020603050405020304" pitchFamily="18" charset="0"/>
              </a:rPr>
              <a:t>8</a:t>
            </a:r>
            <a:r>
              <a:rPr lang="en-US" altLang="en-US" sz="4000" dirty="0">
                <a:solidFill>
                  <a:srgbClr val="000000"/>
                </a:solidFill>
                <a:latin typeface="Times New Roman" panose="02020603050405020304" pitchFamily="18" charset="0"/>
                <a:cs typeface="Times New Roman" panose="02020603050405020304" pitchFamily="18" charset="0"/>
              </a:rPr>
              <a:t>H</a:t>
            </a:r>
            <a:r>
              <a:rPr lang="en-US" altLang="en-US" sz="4000" baseline="-25000" dirty="0">
                <a:solidFill>
                  <a:srgbClr val="000000"/>
                </a:solidFill>
                <a:latin typeface="Times New Roman" panose="02020603050405020304" pitchFamily="18" charset="0"/>
                <a:cs typeface="Times New Roman" panose="02020603050405020304" pitchFamily="18" charset="0"/>
              </a:rPr>
              <a:t>18</a:t>
            </a:r>
            <a:r>
              <a:rPr lang="en-US" altLang="en-US" sz="4000" dirty="0">
                <a:solidFill>
                  <a:srgbClr val="000000"/>
                </a:solidFill>
                <a:latin typeface="Times New Roman" panose="02020603050405020304" pitchFamily="18" charset="0"/>
                <a:cs typeface="Times New Roman" panose="02020603050405020304" pitchFamily="18" charset="0"/>
              </a:rPr>
              <a:t>) combusts.  </a:t>
            </a:r>
          </a:p>
          <a:p>
            <a:pPr>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p>
          <a:p>
            <a:pPr>
              <a:spcBef>
                <a:spcPct val="50000"/>
              </a:spcBef>
              <a:buNone/>
            </a:pP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_C</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18(L)</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_O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_H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r>
              <a:rPr lang="en-US" altLang="en-US" sz="2400" dirty="0">
                <a:solidFill>
                  <a:srgbClr val="FE1402"/>
                </a:solidFill>
                <a:latin typeface="Times New Roman" panose="02020603050405020304" pitchFamily="18" charset="0"/>
                <a:cs typeface="Times New Roman" panose="02020603050405020304" pitchFamily="18" charset="0"/>
              </a:rPr>
              <a:t> </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1284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95.  Octane combusts </a:t>
            </a:r>
            <a:br>
              <a:rPr lang="en-US" altLang="en-US" sz="4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phases omitted for space, octane is Liquid, the others are all gas</a:t>
            </a:r>
            <a:endParaRPr lang="en-US" altLang="en-US" sz="4000" dirty="0">
              <a:solidFill>
                <a:srgbClr val="0000FF"/>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4000" dirty="0">
              <a:solidFill>
                <a:srgbClr val="000000"/>
              </a:solidFill>
              <a:latin typeface="Times New Roman" panose="02020603050405020304" pitchFamily="18" charset="0"/>
              <a:cs typeface="Times New Roman" panose="02020603050405020304" pitchFamily="18" charset="0"/>
            </a:endParaRPr>
          </a:p>
          <a:p>
            <a:pPr>
              <a:spcBef>
                <a:spcPct val="50000"/>
              </a:spcBef>
              <a:buNone/>
            </a:pP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8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18</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25</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16</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CO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18</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O</a:t>
            </a: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Even the clams</a:t>
            </a:r>
            <a:b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are happy now. </a:t>
            </a:r>
            <a:b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FF0000"/>
                </a:solidFill>
                <a:latin typeface="Times New Roman" panose="02020603050405020304" pitchFamily="18" charset="0"/>
                <a:cs typeface="Times New Roman" panose="02020603050405020304" pitchFamily="18" charset="0"/>
              </a:rPr>
              <a:t>Review slides follow next.  You do them at home. </a:t>
            </a:r>
            <a:r>
              <a:rPr lang="en-US" altLang="en-US" sz="4800" dirty="0">
                <a:solidFill>
                  <a:srgbClr val="FF0000"/>
                </a:solidFill>
                <a:latin typeface="Times New Roman" panose="02020603050405020304" pitchFamily="18" charset="0"/>
                <a:cs typeface="Times New Roman" panose="02020603050405020304" pitchFamily="18" charset="0"/>
              </a:rPr>
              <a:t>   </a:t>
            </a:r>
          </a:p>
        </p:txBody>
      </p:sp>
      <p:pic>
        <p:nvPicPr>
          <p:cNvPr id="5122" name="Picture 2" descr="Why Are Clams so Damn Happy? - Priceonomics">
            <a:extLst>
              <a:ext uri="{FF2B5EF4-FFF2-40B4-BE49-F238E27FC236}">
                <a16:creationId xmlns:a16="http://schemas.microsoft.com/office/drawing/2014/main" id="{1D477A58-6F9D-519E-A92E-B3FA9B6D1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38600"/>
            <a:ext cx="399681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52FB66-40F0-3185-2E00-BB1F63CEB5C4}"/>
              </a:ext>
            </a:extLst>
          </p:cNvPr>
          <p:cNvSpPr txBox="1"/>
          <p:nvPr/>
        </p:nvSpPr>
        <p:spPr>
          <a:xfrm>
            <a:off x="1905000" y="2754868"/>
            <a:ext cx="7239000" cy="369332"/>
          </a:xfrm>
          <a:prstGeom prst="rect">
            <a:avLst/>
          </a:prstGeom>
          <a:noFill/>
        </p:spPr>
        <p:txBody>
          <a:bodyPr wrap="square" rtlCol="0">
            <a:spAutoFit/>
          </a:bodyPr>
          <a:lstStyle/>
          <a:p>
            <a:r>
              <a:rPr lang="en-US" altLang="en-US" sz="1800" baseline="-25000" dirty="0">
                <a:solidFill>
                  <a:srgbClr val="FF0000"/>
                </a:solidFill>
                <a:latin typeface="Times New Roman" panose="02020603050405020304" pitchFamily="18" charset="0"/>
                <a:cs typeface="Times New Roman" panose="02020603050405020304" pitchFamily="18" charset="0"/>
              </a:rPr>
              <a:t>liquid                                         gas                                                              </a:t>
            </a:r>
            <a:r>
              <a:rPr lang="en-US" altLang="en-US" sz="1800" baseline="-25000" dirty="0" err="1">
                <a:solidFill>
                  <a:srgbClr val="FF0000"/>
                </a:solidFill>
                <a:latin typeface="Times New Roman" panose="02020603050405020304" pitchFamily="18" charset="0"/>
                <a:cs typeface="Times New Roman" panose="02020603050405020304" pitchFamily="18" charset="0"/>
              </a:rPr>
              <a:t>gas</a:t>
            </a:r>
            <a:r>
              <a:rPr lang="en-US" altLang="en-US" sz="1800" baseline="-25000" dirty="0">
                <a:solidFill>
                  <a:srgbClr val="FF0000"/>
                </a:solidFill>
                <a:latin typeface="Times New Roman" panose="02020603050405020304" pitchFamily="18" charset="0"/>
                <a:cs typeface="Times New Roman" panose="02020603050405020304" pitchFamily="18" charset="0"/>
              </a:rPr>
              <a:t>                                                       </a:t>
            </a:r>
            <a:r>
              <a:rPr lang="en-US" altLang="en-US" sz="1800" baseline="-25000" dirty="0" err="1">
                <a:solidFill>
                  <a:srgbClr val="FF0000"/>
                </a:solidFill>
                <a:latin typeface="Times New Roman" panose="02020603050405020304" pitchFamily="18" charset="0"/>
                <a:cs typeface="Times New Roman" panose="02020603050405020304" pitchFamily="18" charset="0"/>
              </a:rPr>
              <a:t>gas</a:t>
            </a:r>
            <a:endParaRPr lang="en-US" dirty="0"/>
          </a:p>
        </p:txBody>
      </p:sp>
    </p:spTree>
    <p:extLst>
      <p:ext uri="{BB962C8B-B14F-4D97-AF65-F5344CB8AC3E}">
        <p14:creationId xmlns:p14="http://schemas.microsoft.com/office/powerpoint/2010/main" val="15743023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81000"/>
            <a:ext cx="9144000" cy="2895600"/>
          </a:xfrm>
        </p:spPr>
        <p:txBody>
          <a:bodyPr/>
          <a:lstStyle/>
          <a:p>
            <a:pPr eaLnBrk="1" hangingPunct="1"/>
            <a:r>
              <a:rPr lang="en-US" altLang="en-US" dirty="0"/>
              <a:t>OB:  recognizing chemical reactions, balancing practice.</a:t>
            </a:r>
            <a:br>
              <a:rPr lang="en-US" altLang="en-US" dirty="0"/>
            </a:br>
            <a:br>
              <a:rPr lang="en-US" altLang="en-US" dirty="0"/>
            </a:br>
            <a:r>
              <a:rPr lang="en-US" altLang="en-US" sz="6600" u="sng" dirty="0">
                <a:solidFill>
                  <a:srgbClr val="FF0000"/>
                </a:solidFill>
              </a:rPr>
              <a:t>REVIEW</a:t>
            </a:r>
          </a:p>
        </p:txBody>
      </p:sp>
      <p:sp>
        <p:nvSpPr>
          <p:cNvPr id="3075" name="Rectangle 3"/>
          <p:cNvSpPr>
            <a:spLocks noGrp="1" noChangeArrowheads="1"/>
          </p:cNvSpPr>
          <p:nvPr>
            <p:ph type="subTitle" idx="1"/>
          </p:nvPr>
        </p:nvSpPr>
        <p:spPr>
          <a:xfrm>
            <a:off x="0" y="3581401"/>
            <a:ext cx="9144000" cy="2895599"/>
          </a:xfrm>
        </p:spPr>
        <p:txBody>
          <a:bodyPr/>
          <a:lstStyle/>
          <a:p>
            <a:pPr eaLnBrk="1" hangingPunct="1"/>
            <a:r>
              <a:rPr lang="en-US" altLang="en-US" sz="4000" dirty="0">
                <a:solidFill>
                  <a:srgbClr val="9900CC"/>
                </a:solidFill>
                <a:latin typeface="Comic Sans MS" panose="030F0702030302020204" pitchFamily="66" charset="0"/>
              </a:rPr>
              <a:t>Get your reference tables and </a:t>
            </a:r>
            <a:br>
              <a:rPr lang="en-US" altLang="en-US" sz="4000" dirty="0">
                <a:solidFill>
                  <a:srgbClr val="9900CC"/>
                </a:solidFill>
                <a:latin typeface="Comic Sans MS" panose="030F0702030302020204" pitchFamily="66" charset="0"/>
              </a:rPr>
            </a:br>
            <a:r>
              <a:rPr lang="en-US" altLang="en-US" sz="4000" dirty="0">
                <a:solidFill>
                  <a:srgbClr val="9900CC"/>
                </a:solidFill>
                <a:latin typeface="Comic Sans MS" panose="030F0702030302020204" pitchFamily="66" charset="0"/>
              </a:rPr>
              <a:t>white paper too.</a:t>
            </a:r>
          </a:p>
          <a:p>
            <a:pPr eaLnBrk="1" hangingPunct="1"/>
            <a:r>
              <a:rPr lang="en-US" altLang="en-US" sz="3600" dirty="0">
                <a:solidFill>
                  <a:schemeClr val="tx1">
                    <a:lumMod val="95000"/>
                    <a:lumOff val="5000"/>
                  </a:schemeClr>
                </a:solidFill>
                <a:latin typeface="Comic Sans MS" panose="030F0702030302020204" pitchFamily="66" charset="0"/>
              </a:rPr>
              <a:t>Studying means writing, not looking.  Studying is ACTIVE, not passive. </a:t>
            </a:r>
          </a:p>
        </p:txBody>
      </p:sp>
    </p:spTree>
    <p:extLst>
      <p:ext uri="{BB962C8B-B14F-4D97-AF65-F5344CB8AC3E}">
        <p14:creationId xmlns:p14="http://schemas.microsoft.com/office/powerpoint/2010/main" val="1121533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0"/>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Bookman Old Style" panose="02050604050505020204" pitchFamily="18" charset="0"/>
              </a:rPr>
              <a:t>Synthesis and Decomposition Reactions:</a:t>
            </a:r>
          </a:p>
          <a:p>
            <a:pPr eaLnBrk="1" hangingPunct="1">
              <a:spcBef>
                <a:spcPct val="50000"/>
              </a:spcBef>
              <a:buFontTx/>
              <a:buNone/>
            </a:pPr>
            <a:r>
              <a:rPr lang="en-US" altLang="en-US" sz="2000" dirty="0">
                <a:solidFill>
                  <a:srgbClr val="FF3300"/>
                </a:solidFill>
                <a:latin typeface="Bookman Old Style" panose="02050604050505020204" pitchFamily="18" charset="0"/>
              </a:rPr>
              <a:t>SYNTH:  2 or more small things make one larger product</a:t>
            </a:r>
          </a:p>
          <a:p>
            <a:pPr eaLnBrk="1" hangingPunct="1">
              <a:spcBef>
                <a:spcPct val="50000"/>
              </a:spcBef>
              <a:buFontTx/>
              <a:buNone/>
            </a:pPr>
            <a:r>
              <a:rPr lang="en-US" altLang="en-US" sz="2000" dirty="0">
                <a:solidFill>
                  <a:srgbClr val="000000"/>
                </a:solidFill>
                <a:latin typeface="Bookman Old Style" panose="02050604050505020204" pitchFamily="18" charset="0"/>
              </a:rPr>
              <a:t>Or the reverse,</a:t>
            </a:r>
          </a:p>
          <a:p>
            <a:pPr eaLnBrk="1" hangingPunct="1">
              <a:spcBef>
                <a:spcPct val="50000"/>
              </a:spcBef>
              <a:buFontTx/>
              <a:buNone/>
            </a:pPr>
            <a:r>
              <a:rPr lang="en-US" altLang="en-US" sz="2000" dirty="0">
                <a:solidFill>
                  <a:srgbClr val="FF3300"/>
                </a:solidFill>
                <a:latin typeface="Bookman Old Style" panose="02050604050505020204" pitchFamily="18" charset="0"/>
              </a:rPr>
              <a:t>DECOMP:  One large reactant breaks down into 2 or more smaller products.</a:t>
            </a:r>
            <a:endParaRPr lang="en-US" altLang="en-US" sz="2000" dirty="0">
              <a:solidFill>
                <a:srgbClr val="000000"/>
              </a:solidFill>
              <a:latin typeface="Bookman Old Style" panose="02050604050505020204" pitchFamily="18" charset="0"/>
            </a:endParaRPr>
          </a:p>
          <a:p>
            <a:pPr eaLnBrk="1" hangingPunct="1">
              <a:spcBef>
                <a:spcPct val="50000"/>
              </a:spcBef>
              <a:buFontTx/>
              <a:buNone/>
            </a:pPr>
            <a:r>
              <a:rPr lang="en-US" altLang="en-US" sz="4400" dirty="0">
                <a:solidFill>
                  <a:srgbClr val="000000"/>
                </a:solidFill>
                <a:latin typeface="Times New Roman" panose="02020603050405020304" pitchFamily="18" charset="0"/>
                <a:cs typeface="Times New Roman" panose="02020603050405020304" pitchFamily="18" charset="0"/>
              </a:rPr>
              <a:t>96.  Write balanced chemical equations    </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       from these 2 word equations.</a:t>
            </a:r>
          </a:p>
          <a:p>
            <a:pPr eaLnBrk="1" hangingPunct="1">
              <a:spcBef>
                <a:spcPct val="50000"/>
              </a:spcBef>
              <a:buFontTx/>
              <a:buNone/>
            </a:pPr>
            <a:endParaRPr lang="en-US" altLang="en-US" sz="2000" dirty="0">
              <a:solidFill>
                <a:srgbClr val="000000"/>
              </a:solidFill>
              <a:latin typeface="Bookman Old Style" panose="02050604050505020204" pitchFamily="18" charset="0"/>
            </a:endParaRPr>
          </a:p>
          <a:p>
            <a:pPr eaLnBrk="1" hangingPunct="1">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Phosphorous + chlorine gas form into phosphorous pentachloride gas.</a:t>
            </a:r>
          </a:p>
          <a:p>
            <a:pPr eaLnBrk="1" hangingPunct="1">
              <a:spcBef>
                <a:spcPct val="50000"/>
              </a:spcBef>
              <a:buFontTx/>
              <a:buNone/>
            </a:pP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Manganese VII oxide forms manganese and oxygen gas</a:t>
            </a:r>
          </a:p>
        </p:txBody>
      </p:sp>
    </p:spTree>
    <p:extLst>
      <p:ext uri="{BB962C8B-B14F-4D97-AF65-F5344CB8AC3E}">
        <p14:creationId xmlns:p14="http://schemas.microsoft.com/office/powerpoint/2010/main" val="37502912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444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SKELETON REACTION</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_P</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_PCl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5(G)</a:t>
            </a:r>
            <a:b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Phosphorous and chlorine form phosphorous pentachloride</a:t>
            </a:r>
            <a:br>
              <a:rPr lang="en-US" altLang="en-US" sz="4800" baseline="-25000" dirty="0">
                <a:solidFill>
                  <a:srgbClr val="0000FF"/>
                </a:solidFill>
                <a:latin typeface="Times New Roman" panose="02020603050405020304" pitchFamily="18" charset="0"/>
                <a:cs typeface="Times New Roman" panose="02020603050405020304" pitchFamily="18" charset="0"/>
              </a:rPr>
            </a:br>
            <a:br>
              <a:rPr lang="en-US" altLang="en-US" sz="4800" baseline="-25000" dirty="0">
                <a:solidFill>
                  <a:srgbClr val="0000FF"/>
                </a:solidFill>
                <a:latin typeface="Times New Roman" panose="02020603050405020304" pitchFamily="18" charset="0"/>
                <a:cs typeface="Times New Roman" panose="02020603050405020304" pitchFamily="18" charset="0"/>
              </a:rPr>
            </a:br>
            <a:br>
              <a:rPr lang="en-US" altLang="en-US" sz="4800" baseline="-25000" dirty="0">
                <a:solidFill>
                  <a:srgbClr val="0000FF"/>
                </a:solidFill>
                <a:latin typeface="Times New Roman" panose="02020603050405020304" pitchFamily="18" charset="0"/>
                <a:cs typeface="Times New Roman" panose="02020603050405020304" pitchFamily="18" charset="0"/>
              </a:rPr>
            </a:br>
            <a:endParaRPr lang="en-US" altLang="en-US" sz="4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4800" baseline="-25000" dirty="0">
              <a:solidFill>
                <a:srgbClr val="0000FF"/>
              </a:solidFill>
            </a:endParaRPr>
          </a:p>
        </p:txBody>
      </p:sp>
    </p:spTree>
    <p:extLst>
      <p:ext uri="{BB962C8B-B14F-4D97-AF65-F5344CB8AC3E}">
        <p14:creationId xmlns:p14="http://schemas.microsoft.com/office/powerpoint/2010/main" val="376194577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559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_P</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_PCl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5(G)</a:t>
            </a:r>
            <a:b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One P in reactants, and One P in products (good)</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Two Cl’s in reactants, but 5 in products.  </a:t>
            </a: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Odd is broken.</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Put a 2 in front of PCl</a:t>
            </a:r>
            <a:r>
              <a:rPr lang="en-US" altLang="en-US" baseline="-25000" dirty="0">
                <a:solidFill>
                  <a:srgbClr val="FF0000"/>
                </a:solidFill>
                <a:latin typeface="Times New Roman" panose="02020603050405020304" pitchFamily="18" charset="0"/>
                <a:cs typeface="Times New Roman" panose="02020603050405020304" pitchFamily="18" charset="0"/>
              </a:rPr>
              <a:t>5</a:t>
            </a:r>
            <a:r>
              <a:rPr lang="en-US" altLang="en-US" dirty="0">
                <a:solidFill>
                  <a:srgbClr val="FF0000"/>
                </a:solidFill>
                <a:latin typeface="Times New Roman" panose="02020603050405020304" pitchFamily="18" charset="0"/>
                <a:cs typeface="Times New Roman" panose="02020603050405020304" pitchFamily="18" charset="0"/>
              </a:rPr>
              <a:t>, start over. </a:t>
            </a:r>
            <a:endParaRPr lang="en-US" altLang="en-US" sz="4000" dirty="0">
              <a:solidFill>
                <a:srgbClr val="FF0000"/>
              </a:solidFill>
            </a:endParaRPr>
          </a:p>
        </p:txBody>
      </p:sp>
    </p:spTree>
    <p:extLst>
      <p:ext uri="{BB962C8B-B14F-4D97-AF65-F5344CB8AC3E}">
        <p14:creationId xmlns:p14="http://schemas.microsoft.com/office/powerpoint/2010/main" val="29365181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509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_P</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PCl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5(G)</a:t>
            </a:r>
            <a:b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One P in reactants, and 2 P’s in products </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0000FF"/>
                </a:solidFill>
                <a:latin typeface="Times New Roman" panose="02020603050405020304" pitchFamily="18" charset="0"/>
                <a:cs typeface="Times New Roman" panose="02020603050405020304" pitchFamily="18" charset="0"/>
              </a:rPr>
              <a:t>Fix this by putting a 2 in front of phosphorous, </a:t>
            </a:r>
          </a:p>
          <a:p>
            <a:pPr eaLnBrk="1" hangingPunct="1">
              <a:spcBef>
                <a:spcPct val="0"/>
              </a:spcBef>
              <a:buNone/>
            </a:pP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Start over.</a:t>
            </a:r>
          </a:p>
        </p:txBody>
      </p:sp>
    </p:spTree>
    <p:extLst>
      <p:ext uri="{BB962C8B-B14F-4D97-AF65-F5344CB8AC3E}">
        <p14:creationId xmlns:p14="http://schemas.microsoft.com/office/powerpoint/2010/main" val="175934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0"/>
            <a:ext cx="91440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From the word equation, write the skeleton equation, then balance the chemical reaction.  </a:t>
            </a:r>
            <a:br>
              <a:rPr lang="en-US" altLang="en-US" sz="3200" dirty="0">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Add phase symbols where you can.</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22.  Sodium + chlorine yields sodium chloride</a:t>
            </a:r>
          </a:p>
          <a:p>
            <a:pPr eaLnBrk="1" hangingPunct="1"/>
            <a:endParaRPr lang="en-US" altLang="en-US" sz="2400" dirty="0">
              <a:solidFill>
                <a:schemeClr val="tx1">
                  <a:lumMod val="95000"/>
                  <a:lumOff val="5000"/>
                </a:schemeClr>
              </a:solidFill>
              <a:latin typeface="Calibri" panose="020F0502020204030204" pitchFamily="34" charset="0"/>
            </a:endParaRPr>
          </a:p>
          <a:p>
            <a:pPr eaLnBrk="1" hangingPunct="1"/>
            <a:r>
              <a:rPr lang="en-US" altLang="en-US" sz="3600" dirty="0">
                <a:solidFill>
                  <a:srgbClr val="0000FF"/>
                </a:solidFill>
                <a:latin typeface="Calibri" panose="020F0502020204030204" pitchFamily="34" charset="0"/>
              </a:rPr>
              <a:t>      </a:t>
            </a:r>
          </a:p>
          <a:p>
            <a:pPr eaLnBrk="1" hangingPunct="1"/>
            <a:endParaRPr lang="en-US" altLang="en-US" sz="3600" dirty="0">
              <a:solidFill>
                <a:srgbClr val="0000FF"/>
              </a:solidFill>
              <a:latin typeface="Calibri" panose="020F0502020204030204" pitchFamily="34" charset="0"/>
            </a:endParaRPr>
          </a:p>
          <a:p>
            <a:pPr eaLnBrk="1" hangingPunct="1"/>
            <a:r>
              <a:rPr lang="en-US" altLang="en-US" sz="3600" dirty="0">
                <a:solidFill>
                  <a:srgbClr val="0000FF"/>
                </a:solidFill>
                <a:latin typeface="Calibri" panose="020F0502020204030204" pitchFamily="34" charset="0"/>
              </a:rPr>
              <a:t>   </a:t>
            </a:r>
          </a:p>
          <a:p>
            <a:pPr eaLnBrk="1" hangingPunct="1"/>
            <a:endParaRPr lang="en-US" altLang="en-US" dirty="0">
              <a:latin typeface="Calibri" panose="020F0502020204030204" pitchFamily="34" charset="0"/>
            </a:endParaRPr>
          </a:p>
          <a:p>
            <a:pPr eaLnBrk="1" hangingPunct="1"/>
            <a:endParaRPr lang="en-US" altLang="en-US" dirty="0">
              <a:latin typeface="Calibri" panose="020F0502020204030204"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559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4800" dirty="0">
                <a:solidFill>
                  <a:srgbClr val="0000FF"/>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_Cl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PCl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5(G)</a:t>
            </a:r>
            <a:b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0000FF"/>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P’s in reactants, and 2 P’s in products (good)</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 Cl’s in reactants, 10 Cl’s in products, </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Fix this by putting a 5 in front of Cl</a:t>
            </a:r>
            <a:r>
              <a:rPr lang="en-US" altLang="en-US" baseline="-25000"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8725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559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4800" dirty="0">
                <a:solidFill>
                  <a:srgbClr val="0000FF"/>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5</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48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PCl</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5(G)</a:t>
            </a:r>
            <a:b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0000FF"/>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P’s in reactants, and 2 P’s in products (good)</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10 Cl’s in reactants, 10 Cl’s in products (good)</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John Dalton check:  2:5:2  (everyone’s happy now)</a:t>
            </a:r>
          </a:p>
          <a:p>
            <a:pPr eaLnBrk="1" hangingPunct="1">
              <a:spcBef>
                <a:spcPct val="0"/>
              </a:spcBef>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10642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SKELETON REACTION</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_Mn</a:t>
            </a:r>
            <a:r>
              <a:rPr lang="en-US" altLang="en-US" sz="4800" baseline="-250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O</a:t>
            </a:r>
            <a:r>
              <a:rPr lang="en-US" altLang="en-US" sz="4800" baseline="-25000" dirty="0">
                <a:solidFill>
                  <a:srgbClr val="FF0000"/>
                </a:solidFill>
                <a:latin typeface="Times New Roman" panose="02020603050405020304" pitchFamily="18" charset="0"/>
                <a:cs typeface="Times New Roman" panose="02020603050405020304" pitchFamily="18" charset="0"/>
              </a:rPr>
              <a:t>7(S)</a:t>
            </a:r>
            <a:r>
              <a:rPr lang="en-US" altLang="en-US" sz="4800" dirty="0">
                <a:solidFill>
                  <a:srgbClr val="FF0000"/>
                </a:solidFill>
                <a:latin typeface="Times New Roman" panose="02020603050405020304" pitchFamily="18" charset="0"/>
                <a:cs typeface="Times New Roman" panose="02020603050405020304" pitchFamily="18" charset="0"/>
              </a:rPr>
              <a:t> →  _Mn</a:t>
            </a:r>
            <a:r>
              <a:rPr lang="en-US" altLang="en-US" sz="4800" baseline="-25000" dirty="0">
                <a:solidFill>
                  <a:srgbClr val="FF0000"/>
                </a:solidFill>
                <a:latin typeface="Times New Roman" panose="02020603050405020304" pitchFamily="18" charset="0"/>
                <a:cs typeface="Times New Roman" panose="02020603050405020304" pitchFamily="18" charset="0"/>
              </a:rPr>
              <a:t>(S)</a:t>
            </a:r>
            <a:r>
              <a:rPr lang="en-US" altLang="en-US" sz="4800" dirty="0">
                <a:solidFill>
                  <a:srgbClr val="FF0000"/>
                </a:solidFill>
                <a:latin typeface="Times New Roman" panose="02020603050405020304" pitchFamily="18" charset="0"/>
                <a:cs typeface="Times New Roman" panose="02020603050405020304" pitchFamily="18" charset="0"/>
              </a:rPr>
              <a:t>  + _O</a:t>
            </a:r>
            <a:r>
              <a:rPr lang="en-US" altLang="en-US" sz="4800" baseline="-25000" dirty="0">
                <a:solidFill>
                  <a:srgbClr val="FF0000"/>
                </a:solidFill>
                <a:latin typeface="Times New Roman" panose="02020603050405020304" pitchFamily="18" charset="0"/>
                <a:cs typeface="Times New Roman" panose="02020603050405020304" pitchFamily="18" charset="0"/>
              </a:rPr>
              <a:t>2(G)</a:t>
            </a:r>
            <a:br>
              <a:rPr lang="en-US" altLang="en-US" sz="4800" baseline="-250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Manganese VII oxide form manganese and oxygen gas</a:t>
            </a:r>
            <a:endParaRPr lang="en-US" altLang="en-US" sz="4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4800" baseline="-25000" dirty="0">
              <a:solidFill>
                <a:srgbClr val="0000FF"/>
              </a:solidFill>
            </a:endParaRPr>
          </a:p>
        </p:txBody>
      </p:sp>
    </p:spTree>
    <p:extLst>
      <p:ext uri="{BB962C8B-B14F-4D97-AF65-F5344CB8AC3E}">
        <p14:creationId xmlns:p14="http://schemas.microsoft.com/office/powerpoint/2010/main" val="30168672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_Mn</a:t>
            </a:r>
            <a:r>
              <a:rPr lang="en-US" altLang="en-US" sz="4800" baseline="-250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O</a:t>
            </a:r>
            <a:r>
              <a:rPr lang="en-US" altLang="en-US" sz="4800" baseline="-25000" dirty="0">
                <a:solidFill>
                  <a:srgbClr val="FF0000"/>
                </a:solidFill>
                <a:latin typeface="Times New Roman" panose="02020603050405020304" pitchFamily="18" charset="0"/>
                <a:cs typeface="Times New Roman" panose="02020603050405020304" pitchFamily="18" charset="0"/>
              </a:rPr>
              <a:t>7(S)</a:t>
            </a:r>
            <a:r>
              <a:rPr lang="en-US" altLang="en-US" sz="4800" dirty="0">
                <a:solidFill>
                  <a:srgbClr val="FF0000"/>
                </a:solidFill>
                <a:latin typeface="Times New Roman" panose="02020603050405020304" pitchFamily="18" charset="0"/>
                <a:cs typeface="Times New Roman" panose="02020603050405020304" pitchFamily="18" charset="0"/>
              </a:rPr>
              <a:t> →  _Mn</a:t>
            </a:r>
            <a:r>
              <a:rPr lang="en-US" altLang="en-US" sz="4800" baseline="-25000" dirty="0">
                <a:solidFill>
                  <a:srgbClr val="FF0000"/>
                </a:solidFill>
                <a:latin typeface="Times New Roman" panose="02020603050405020304" pitchFamily="18" charset="0"/>
                <a:cs typeface="Times New Roman" panose="02020603050405020304" pitchFamily="18" charset="0"/>
              </a:rPr>
              <a:t>(S)</a:t>
            </a:r>
            <a:r>
              <a:rPr lang="en-US" altLang="en-US" sz="4800" dirty="0">
                <a:solidFill>
                  <a:srgbClr val="FF0000"/>
                </a:solidFill>
                <a:latin typeface="Times New Roman" panose="02020603050405020304" pitchFamily="18" charset="0"/>
                <a:cs typeface="Times New Roman" panose="02020603050405020304" pitchFamily="18" charset="0"/>
              </a:rPr>
              <a:t>  + _O</a:t>
            </a:r>
            <a:r>
              <a:rPr lang="en-US" altLang="en-US" sz="4800" baseline="-25000" dirty="0">
                <a:solidFill>
                  <a:srgbClr val="FF0000"/>
                </a:solidFill>
                <a:latin typeface="Times New Roman" panose="02020603050405020304" pitchFamily="18" charset="0"/>
                <a:cs typeface="Times New Roman" panose="02020603050405020304" pitchFamily="18" charset="0"/>
              </a:rPr>
              <a:t>2(G)</a:t>
            </a:r>
            <a:br>
              <a:rPr lang="en-US" altLang="en-US" sz="4800" baseline="-250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 Mn in reactants, 1 Mn in products, </a:t>
            </a:r>
          </a:p>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Fix with a 2 in front of the Mn</a:t>
            </a:r>
            <a:endParaRPr lang="en-US" altLang="en-US" dirty="0">
              <a:solidFill>
                <a:srgbClr val="0000FF"/>
              </a:solidFill>
            </a:endParaRPr>
          </a:p>
        </p:txBody>
      </p:sp>
    </p:spTree>
    <p:extLst>
      <p:ext uri="{BB962C8B-B14F-4D97-AF65-F5344CB8AC3E}">
        <p14:creationId xmlns:p14="http://schemas.microsoft.com/office/powerpoint/2010/main" val="24811909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_Mn</a:t>
            </a:r>
            <a:r>
              <a:rPr lang="en-US" altLang="en-US" sz="4800" baseline="-250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O</a:t>
            </a:r>
            <a:r>
              <a:rPr lang="en-US" altLang="en-US" sz="4800" baseline="-25000" dirty="0">
                <a:solidFill>
                  <a:srgbClr val="FF0000"/>
                </a:solidFill>
                <a:latin typeface="Times New Roman" panose="02020603050405020304" pitchFamily="18" charset="0"/>
                <a:cs typeface="Times New Roman" panose="02020603050405020304" pitchFamily="18" charset="0"/>
              </a:rPr>
              <a:t>7(S)</a:t>
            </a:r>
            <a:r>
              <a:rPr lang="en-US" altLang="en-US" sz="4800" dirty="0">
                <a:solidFill>
                  <a:srgbClr val="FF0000"/>
                </a:solidFill>
                <a:latin typeface="Times New Roman" panose="02020603050405020304" pitchFamily="18" charset="0"/>
                <a:cs typeface="Times New Roman" panose="02020603050405020304" pitchFamily="18" charset="0"/>
              </a:rPr>
              <a:t> →  </a:t>
            </a:r>
            <a:r>
              <a:rPr lang="en-US" altLang="en-US" sz="4800" dirty="0">
                <a:solidFill>
                  <a:srgbClr val="0000FF"/>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Mn</a:t>
            </a:r>
            <a:r>
              <a:rPr lang="en-US" altLang="en-US" sz="4800" baseline="-25000" dirty="0">
                <a:solidFill>
                  <a:srgbClr val="FF0000"/>
                </a:solidFill>
                <a:latin typeface="Times New Roman" panose="02020603050405020304" pitchFamily="18" charset="0"/>
                <a:cs typeface="Times New Roman" panose="02020603050405020304" pitchFamily="18" charset="0"/>
              </a:rPr>
              <a:t>(S)</a:t>
            </a:r>
            <a:r>
              <a:rPr lang="en-US" altLang="en-US" sz="4800" dirty="0">
                <a:solidFill>
                  <a:srgbClr val="FF0000"/>
                </a:solidFill>
                <a:latin typeface="Times New Roman" panose="02020603050405020304" pitchFamily="18" charset="0"/>
                <a:cs typeface="Times New Roman" panose="02020603050405020304" pitchFamily="18" charset="0"/>
              </a:rPr>
              <a:t>  + _O</a:t>
            </a:r>
            <a:r>
              <a:rPr lang="en-US" altLang="en-US" sz="4800" baseline="-25000" dirty="0">
                <a:solidFill>
                  <a:srgbClr val="FF0000"/>
                </a:solidFill>
                <a:latin typeface="Times New Roman" panose="02020603050405020304" pitchFamily="18" charset="0"/>
                <a:cs typeface="Times New Roman" panose="02020603050405020304" pitchFamily="18" charset="0"/>
              </a:rPr>
              <a:t>2(G)</a:t>
            </a:r>
            <a:br>
              <a:rPr lang="en-US" altLang="en-US" sz="4800" baseline="-250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2 Mn in reactants, 2 Mn in products (good)</a:t>
            </a: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7 O’s in reactant, just 2 in front of 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(not good)</a:t>
            </a:r>
          </a:p>
          <a:p>
            <a:pPr eaLnBrk="1" hangingPunct="1">
              <a:spcBef>
                <a:spcPct val="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Seven is ODD, it’s broken, double it by putting a 2 in front of </a:t>
            </a:r>
            <a:r>
              <a:rPr lang="en-US" altLang="en-US" sz="3200" dirty="0">
                <a:solidFill>
                  <a:srgbClr val="FF0000"/>
                </a:solidFill>
                <a:latin typeface="Times New Roman" panose="02020603050405020304" pitchFamily="18" charset="0"/>
                <a:cs typeface="Times New Roman" panose="02020603050405020304" pitchFamily="18" charset="0"/>
              </a:rPr>
              <a:t>Mn</a:t>
            </a:r>
            <a:r>
              <a:rPr lang="en-US" altLang="en-US" sz="3200" baseline="-25000" dirty="0">
                <a:solidFill>
                  <a:srgbClr val="FF0000"/>
                </a:solidFill>
                <a:latin typeface="Times New Roman" panose="02020603050405020304" pitchFamily="18" charset="0"/>
                <a:cs typeface="Times New Roman" panose="02020603050405020304" pitchFamily="18" charset="0"/>
              </a:rPr>
              <a:t>2</a:t>
            </a:r>
            <a:r>
              <a:rPr lang="en-US" altLang="en-US" sz="3200" dirty="0">
                <a:solidFill>
                  <a:srgbClr val="FF0000"/>
                </a:solidFill>
                <a:latin typeface="Times New Roman" panose="02020603050405020304" pitchFamily="18" charset="0"/>
                <a:cs typeface="Times New Roman" panose="02020603050405020304" pitchFamily="18" charset="0"/>
              </a:rPr>
              <a:t>O</a:t>
            </a:r>
            <a:r>
              <a:rPr lang="en-US" altLang="en-US" sz="3200" baseline="-25000" dirty="0">
                <a:solidFill>
                  <a:srgbClr val="FF0000"/>
                </a:solidFill>
                <a:latin typeface="Times New Roman" panose="02020603050405020304" pitchFamily="18" charset="0"/>
                <a:cs typeface="Times New Roman" panose="02020603050405020304" pitchFamily="18" charset="0"/>
              </a:rPr>
              <a:t>7</a:t>
            </a:r>
            <a:endParaRPr lang="en-US" altLang="en-US" dirty="0">
              <a:solidFill>
                <a:srgbClr val="FF0000"/>
              </a:solidFill>
            </a:endParaRPr>
          </a:p>
        </p:txBody>
      </p:sp>
    </p:spTree>
    <p:extLst>
      <p:ext uri="{BB962C8B-B14F-4D97-AF65-F5344CB8AC3E}">
        <p14:creationId xmlns:p14="http://schemas.microsoft.com/office/powerpoint/2010/main" val="23756053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2Mn</a:t>
            </a:r>
            <a:r>
              <a:rPr lang="en-US" altLang="en-US" sz="4800" baseline="-250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O</a:t>
            </a:r>
            <a:r>
              <a:rPr lang="en-US" altLang="en-US" sz="4800" baseline="-25000" dirty="0">
                <a:solidFill>
                  <a:srgbClr val="FF0000"/>
                </a:solidFill>
                <a:latin typeface="Times New Roman" panose="02020603050405020304" pitchFamily="18" charset="0"/>
                <a:cs typeface="Times New Roman" panose="02020603050405020304" pitchFamily="18" charset="0"/>
              </a:rPr>
              <a:t>7(S)</a:t>
            </a:r>
            <a:r>
              <a:rPr lang="en-US" altLang="en-US" sz="4800" dirty="0">
                <a:solidFill>
                  <a:srgbClr val="FF0000"/>
                </a:solidFill>
                <a:latin typeface="Times New Roman" panose="02020603050405020304" pitchFamily="18" charset="0"/>
                <a:cs typeface="Times New Roman" panose="02020603050405020304" pitchFamily="18" charset="0"/>
              </a:rPr>
              <a:t> →  </a:t>
            </a:r>
            <a:r>
              <a:rPr lang="en-US" altLang="en-US" sz="4800" dirty="0">
                <a:solidFill>
                  <a:srgbClr val="0000FF"/>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Mn</a:t>
            </a:r>
            <a:r>
              <a:rPr lang="en-US" altLang="en-US" sz="4800" baseline="-25000" dirty="0">
                <a:solidFill>
                  <a:srgbClr val="FF0000"/>
                </a:solidFill>
                <a:latin typeface="Times New Roman" panose="02020603050405020304" pitchFamily="18" charset="0"/>
                <a:cs typeface="Times New Roman" panose="02020603050405020304" pitchFamily="18" charset="0"/>
              </a:rPr>
              <a:t>(S)</a:t>
            </a:r>
            <a:r>
              <a:rPr lang="en-US" altLang="en-US" sz="4800" dirty="0">
                <a:solidFill>
                  <a:srgbClr val="FF0000"/>
                </a:solidFill>
                <a:latin typeface="Times New Roman" panose="02020603050405020304" pitchFamily="18" charset="0"/>
                <a:cs typeface="Times New Roman" panose="02020603050405020304" pitchFamily="18" charset="0"/>
              </a:rPr>
              <a:t>  + _O</a:t>
            </a:r>
            <a:r>
              <a:rPr lang="en-US" altLang="en-US" sz="4800" baseline="-25000" dirty="0">
                <a:solidFill>
                  <a:srgbClr val="FF0000"/>
                </a:solidFill>
                <a:latin typeface="Times New Roman" panose="02020603050405020304" pitchFamily="18" charset="0"/>
                <a:cs typeface="Times New Roman" panose="02020603050405020304" pitchFamily="18" charset="0"/>
              </a:rPr>
              <a:t>2(G)</a:t>
            </a:r>
            <a:br>
              <a:rPr lang="en-US" altLang="en-US" sz="4800" baseline="-250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4 Mn in reactants, 2 Mn in products (not good)</a:t>
            </a:r>
          </a:p>
          <a:p>
            <a:pPr eaLnBrk="1" hangingPunct="1">
              <a:spcBef>
                <a:spcPct val="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Fix this by changing the 2 in front of Mn to a 4, </a:t>
            </a:r>
          </a:p>
          <a:p>
            <a:pPr eaLnBrk="1" hangingPunct="1">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start again</a:t>
            </a:r>
          </a:p>
        </p:txBody>
      </p:sp>
    </p:spTree>
    <p:extLst>
      <p:ext uri="{BB962C8B-B14F-4D97-AF65-F5344CB8AC3E}">
        <p14:creationId xmlns:p14="http://schemas.microsoft.com/office/powerpoint/2010/main" val="18329209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2Mn</a:t>
            </a:r>
            <a:r>
              <a:rPr lang="en-US" altLang="en-US" sz="4800" baseline="-250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O</a:t>
            </a:r>
            <a:r>
              <a:rPr lang="en-US" altLang="en-US" sz="4800" baseline="-25000" dirty="0">
                <a:solidFill>
                  <a:srgbClr val="FF0000"/>
                </a:solidFill>
                <a:latin typeface="Times New Roman" panose="02020603050405020304" pitchFamily="18" charset="0"/>
                <a:cs typeface="Times New Roman" panose="02020603050405020304" pitchFamily="18" charset="0"/>
              </a:rPr>
              <a:t>7(S)</a:t>
            </a:r>
            <a:r>
              <a:rPr lang="en-US" altLang="en-US" sz="4800" dirty="0">
                <a:solidFill>
                  <a:srgbClr val="FF0000"/>
                </a:solidFill>
                <a:latin typeface="Times New Roman" panose="02020603050405020304" pitchFamily="18" charset="0"/>
                <a:cs typeface="Times New Roman" panose="02020603050405020304" pitchFamily="18" charset="0"/>
              </a:rPr>
              <a:t> →  </a:t>
            </a:r>
            <a:r>
              <a:rPr lang="en-US" altLang="en-US" sz="4800" dirty="0">
                <a:solidFill>
                  <a:srgbClr val="006600"/>
                </a:solidFill>
                <a:latin typeface="Times New Roman" panose="02020603050405020304" pitchFamily="18" charset="0"/>
                <a:cs typeface="Times New Roman" panose="02020603050405020304" pitchFamily="18" charset="0"/>
              </a:rPr>
              <a:t>4</a:t>
            </a:r>
            <a:r>
              <a:rPr lang="en-US" altLang="en-US" sz="4800" dirty="0">
                <a:solidFill>
                  <a:srgbClr val="FF0000"/>
                </a:solidFill>
                <a:latin typeface="Times New Roman" panose="02020603050405020304" pitchFamily="18" charset="0"/>
                <a:cs typeface="Times New Roman" panose="02020603050405020304" pitchFamily="18" charset="0"/>
              </a:rPr>
              <a:t>Mn</a:t>
            </a:r>
            <a:r>
              <a:rPr lang="en-US" altLang="en-US" sz="4800" baseline="-25000" dirty="0">
                <a:solidFill>
                  <a:srgbClr val="FF0000"/>
                </a:solidFill>
                <a:latin typeface="Times New Roman" panose="02020603050405020304" pitchFamily="18" charset="0"/>
                <a:cs typeface="Times New Roman" panose="02020603050405020304" pitchFamily="18" charset="0"/>
              </a:rPr>
              <a:t>(S)</a:t>
            </a:r>
            <a:r>
              <a:rPr lang="en-US" altLang="en-US" sz="4800" dirty="0">
                <a:solidFill>
                  <a:srgbClr val="FF0000"/>
                </a:solidFill>
                <a:latin typeface="Times New Roman" panose="02020603050405020304" pitchFamily="18" charset="0"/>
                <a:cs typeface="Times New Roman" panose="02020603050405020304" pitchFamily="18" charset="0"/>
              </a:rPr>
              <a:t>  + _O</a:t>
            </a:r>
            <a:r>
              <a:rPr lang="en-US" altLang="en-US" sz="4800" baseline="-25000" dirty="0">
                <a:solidFill>
                  <a:srgbClr val="FF0000"/>
                </a:solidFill>
                <a:latin typeface="Times New Roman" panose="02020603050405020304" pitchFamily="18" charset="0"/>
                <a:cs typeface="Times New Roman" panose="02020603050405020304" pitchFamily="18" charset="0"/>
              </a:rPr>
              <a:t>2(G)</a:t>
            </a:r>
            <a:br>
              <a:rPr lang="en-US" altLang="en-US" sz="4800" baseline="-250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4 Mn in reactants, 4 Mn in products (good)</a:t>
            </a:r>
          </a:p>
          <a:p>
            <a:pPr eaLnBrk="1" hangingPunct="1">
              <a:spcBef>
                <a:spcPct val="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14 O’s in reactant, just 2 in product.   How do we get 14 O’s in product?  Put a 7 in front of O</a:t>
            </a:r>
            <a:r>
              <a:rPr lang="en-US" altLang="en-US" baseline="-25000" dirty="0">
                <a:solidFill>
                  <a:srgbClr val="006600"/>
                </a:solidFill>
                <a:latin typeface="Times New Roman" panose="02020603050405020304" pitchFamily="18" charset="0"/>
                <a:cs typeface="Times New Roman" panose="02020603050405020304" pitchFamily="18" charset="0"/>
              </a:rPr>
              <a:t>2</a:t>
            </a:r>
            <a:r>
              <a:rPr lang="en-US" altLang="en-US" dirty="0">
                <a:solidFill>
                  <a:srgbClr val="006600"/>
                </a:solidFill>
                <a:latin typeface="Times New Roman" panose="02020603050405020304" pitchFamily="18" charset="0"/>
                <a:cs typeface="Times New Roman" panose="02020603050405020304" pitchFamily="18" charset="0"/>
              </a:rPr>
              <a:t>.  Done. </a:t>
            </a:r>
          </a:p>
        </p:txBody>
      </p:sp>
    </p:spTree>
    <p:extLst>
      <p:ext uri="{BB962C8B-B14F-4D97-AF65-F5344CB8AC3E}">
        <p14:creationId xmlns:p14="http://schemas.microsoft.com/office/powerpoint/2010/main" val="20908944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3999"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96. Start talking to yourself</a:t>
            </a:r>
            <a:br>
              <a:rPr lang="en-US" altLang="en-US" sz="1800" dirty="0">
                <a:solidFill>
                  <a:srgbClr val="FF0000"/>
                </a:solidFill>
                <a:latin typeface="Times New Roman" panose="02020603050405020304" pitchFamily="18" charset="0"/>
                <a:cs typeface="Times New Roman" panose="02020603050405020304" pitchFamily="18"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2Mn</a:t>
            </a:r>
            <a:r>
              <a:rPr lang="en-US" altLang="en-US" sz="4800" baseline="-25000" dirty="0">
                <a:solidFill>
                  <a:srgbClr val="FF0000"/>
                </a:solidFill>
                <a:latin typeface="Times New Roman" panose="02020603050405020304" pitchFamily="18" charset="0"/>
                <a:cs typeface="Times New Roman" panose="02020603050405020304" pitchFamily="18" charset="0"/>
              </a:rPr>
              <a:t>2</a:t>
            </a:r>
            <a:r>
              <a:rPr lang="en-US" altLang="en-US" sz="4800" dirty="0">
                <a:solidFill>
                  <a:srgbClr val="FF0000"/>
                </a:solidFill>
                <a:latin typeface="Times New Roman" panose="02020603050405020304" pitchFamily="18" charset="0"/>
                <a:cs typeface="Times New Roman" panose="02020603050405020304" pitchFamily="18" charset="0"/>
              </a:rPr>
              <a:t>O</a:t>
            </a:r>
            <a:r>
              <a:rPr lang="en-US" altLang="en-US" sz="4800" baseline="-25000" dirty="0">
                <a:solidFill>
                  <a:srgbClr val="FF0000"/>
                </a:solidFill>
                <a:latin typeface="Times New Roman" panose="02020603050405020304" pitchFamily="18" charset="0"/>
                <a:cs typeface="Times New Roman" panose="02020603050405020304" pitchFamily="18" charset="0"/>
              </a:rPr>
              <a:t>7(S)</a:t>
            </a:r>
            <a:r>
              <a:rPr lang="en-US" altLang="en-US" sz="4800" dirty="0">
                <a:solidFill>
                  <a:srgbClr val="FF0000"/>
                </a:solidFill>
                <a:latin typeface="Times New Roman" panose="02020603050405020304" pitchFamily="18" charset="0"/>
                <a:cs typeface="Times New Roman" panose="02020603050405020304" pitchFamily="18" charset="0"/>
              </a:rPr>
              <a:t> →  </a:t>
            </a:r>
            <a:r>
              <a:rPr lang="en-US" altLang="en-US" sz="4800" dirty="0">
                <a:solidFill>
                  <a:srgbClr val="006600"/>
                </a:solidFill>
                <a:latin typeface="Times New Roman" panose="02020603050405020304" pitchFamily="18" charset="0"/>
                <a:cs typeface="Times New Roman" panose="02020603050405020304" pitchFamily="18" charset="0"/>
              </a:rPr>
              <a:t>4</a:t>
            </a:r>
            <a:r>
              <a:rPr lang="en-US" altLang="en-US" sz="4800" dirty="0">
                <a:solidFill>
                  <a:srgbClr val="FF0000"/>
                </a:solidFill>
                <a:latin typeface="Times New Roman" panose="02020603050405020304" pitchFamily="18" charset="0"/>
                <a:cs typeface="Times New Roman" panose="02020603050405020304" pitchFamily="18" charset="0"/>
              </a:rPr>
              <a:t>Mn</a:t>
            </a:r>
            <a:r>
              <a:rPr lang="en-US" altLang="en-US" sz="4800" baseline="-25000" dirty="0">
                <a:solidFill>
                  <a:srgbClr val="FF0000"/>
                </a:solidFill>
                <a:latin typeface="Times New Roman" panose="02020603050405020304" pitchFamily="18" charset="0"/>
                <a:cs typeface="Times New Roman" panose="02020603050405020304" pitchFamily="18" charset="0"/>
              </a:rPr>
              <a:t>(S)</a:t>
            </a:r>
            <a:r>
              <a:rPr lang="en-US" altLang="en-US" sz="4800" dirty="0">
                <a:solidFill>
                  <a:srgbClr val="FF0000"/>
                </a:solidFill>
                <a:latin typeface="Times New Roman" panose="02020603050405020304" pitchFamily="18" charset="0"/>
                <a:cs typeface="Times New Roman" panose="02020603050405020304" pitchFamily="18" charset="0"/>
              </a:rPr>
              <a:t>  + 7O</a:t>
            </a:r>
            <a:r>
              <a:rPr lang="en-US" altLang="en-US" sz="4800" baseline="-25000" dirty="0">
                <a:solidFill>
                  <a:srgbClr val="FF0000"/>
                </a:solidFill>
                <a:latin typeface="Times New Roman" panose="02020603050405020304" pitchFamily="18" charset="0"/>
                <a:cs typeface="Times New Roman" panose="02020603050405020304" pitchFamily="18" charset="0"/>
              </a:rPr>
              <a:t>2(G)</a:t>
            </a:r>
            <a:br>
              <a:rPr lang="en-US" altLang="en-US" sz="4800" baseline="-250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4 Mn in reactants, 4 Mn in products (good)</a:t>
            </a:r>
          </a:p>
          <a:p>
            <a:pPr eaLnBrk="1" hangingPunct="1">
              <a:spcBef>
                <a:spcPct val="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dirty="0">
                <a:solidFill>
                  <a:srgbClr val="006600"/>
                </a:solidFill>
                <a:latin typeface="Times New Roman" panose="02020603050405020304" pitchFamily="18" charset="0"/>
                <a:cs typeface="Times New Roman" panose="02020603050405020304" pitchFamily="18" charset="0"/>
              </a:rPr>
              <a:t>John Dalton says:  2:4:7 can’t be reduced.  All good.</a:t>
            </a:r>
          </a:p>
        </p:txBody>
      </p:sp>
    </p:spTree>
    <p:extLst>
      <p:ext uri="{BB962C8B-B14F-4D97-AF65-F5344CB8AC3E}">
        <p14:creationId xmlns:p14="http://schemas.microsoft.com/office/powerpoint/2010/main" val="32688653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Single Replacement Reactions (table J)</a:t>
            </a: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Always start with one aqueous solution + “atoms”, and end with a different aqueous solution and different atoms.  Atoms can be diatomic.  Sometimes it’s a cation switch, or an anion switch; sometimes No Reaction Occurs, Look at table J.  </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Write Skeletons, then Balance these reactions</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97.  Sodium goes into silver nitrate solution</a:t>
            </a:r>
          </a:p>
          <a:p>
            <a:pPr eaLnBrk="1" hangingPunct="1">
              <a:spcBef>
                <a:spcPct val="50000"/>
              </a:spcBef>
              <a:buFontTx/>
              <a:buNone/>
            </a:pP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1867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97.  Sodium goes into silver nitrate solution</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_Na</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_AgNO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This is the set up for SR, Na is higher than Ag on Table J, Na is more reactive and will REPLACE Ag in solution.  Then Silver gets bumped out as a solid. </a:t>
            </a:r>
          </a:p>
        </p:txBody>
      </p:sp>
    </p:spTree>
    <p:extLst>
      <p:ext uri="{BB962C8B-B14F-4D97-AF65-F5344CB8AC3E}">
        <p14:creationId xmlns:p14="http://schemas.microsoft.com/office/powerpoint/2010/main" val="236749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22.  Sodium + chlorine yields sodium chloride</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     Na  +   Cl</a:t>
            </a:r>
            <a:r>
              <a:rPr lang="en-US" altLang="en-US" sz="3600" baseline="-25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  →   NaCl                  (skeleton)</a:t>
            </a:r>
          </a:p>
          <a:p>
            <a:pPr eaLnBrk="1" hangingPunct="1"/>
            <a:endParaRPr lang="en-US" altLang="en-US" sz="36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 </a:t>
            </a:r>
          </a:p>
          <a:p>
            <a:pPr eaLnBrk="1" hangingPunct="1"/>
            <a:endParaRPr lang="en-US" altLang="en-US" dirty="0">
              <a:solidFill>
                <a:srgbClr val="FF0000"/>
              </a:solidFill>
              <a:latin typeface="Calibri" panose="020F0502020204030204" pitchFamily="34" charset="0"/>
            </a:endParaRPr>
          </a:p>
          <a:p>
            <a:pPr eaLnBrk="1" hangingPunct="1"/>
            <a:endParaRPr lang="en-US" altLang="en-US" dirty="0">
              <a:latin typeface="Calibri" panose="020F0502020204030204" pitchFamily="34"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97.  Sodium goes into silver nitrate solution</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_Na</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_AgNO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dirty="0">
                <a:solidFill>
                  <a:srgbClr val="FF0000"/>
                </a:solidFill>
                <a:latin typeface="Times New Roman" panose="02020603050405020304" pitchFamily="18" charset="0"/>
                <a:cs typeface="Times New Roman" panose="02020603050405020304" pitchFamily="18" charset="0"/>
              </a:rPr>
              <a:t>_</a:t>
            </a:r>
            <a:r>
              <a:rPr lang="en-US" altLang="en-US" sz="3200" dirty="0">
                <a:solidFill>
                  <a:srgbClr val="FF0000"/>
                </a:solidFill>
                <a:latin typeface="Times New Roman" panose="02020603050405020304" pitchFamily="18" charset="0"/>
                <a:cs typeface="Times New Roman" panose="02020603050405020304" pitchFamily="18" charset="0"/>
              </a:rPr>
              <a:t>NaNO</a:t>
            </a:r>
            <a:r>
              <a:rPr lang="en-US" altLang="en-US" sz="3200" baseline="-25000" dirty="0">
                <a:solidFill>
                  <a:srgbClr val="FF0000"/>
                </a:solidFill>
                <a:latin typeface="Times New Roman" panose="02020603050405020304" pitchFamily="18" charset="0"/>
                <a:cs typeface="Times New Roman" panose="02020603050405020304" pitchFamily="18" charset="0"/>
              </a:rPr>
              <a:t>3(AQ)</a:t>
            </a: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 _Ag</a:t>
            </a:r>
            <a:r>
              <a:rPr lang="en-US" altLang="en-US" sz="3200" baseline="-25000" dirty="0">
                <a:solidFill>
                  <a:srgbClr val="FF0000"/>
                </a:solidFill>
                <a:latin typeface="Times New Roman" panose="02020603050405020304" pitchFamily="18" charset="0"/>
                <a:cs typeface="Times New Roman" panose="02020603050405020304" pitchFamily="18" charset="0"/>
              </a:rPr>
              <a:t>(S)</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Here, </a:t>
            </a:r>
            <a:r>
              <a:rPr lang="en-US" altLang="en-US" dirty="0">
                <a:solidFill>
                  <a:srgbClr val="FF0000"/>
                </a:solidFill>
                <a:latin typeface="Times New Roman" panose="02020603050405020304" pitchFamily="18" charset="0"/>
                <a:cs typeface="Times New Roman" panose="02020603050405020304" pitchFamily="18" charset="0"/>
              </a:rPr>
              <a:t>Na</a:t>
            </a:r>
            <a:r>
              <a:rPr lang="en-US" altLang="en-US" baseline="30000" dirty="0">
                <a:solidFill>
                  <a:srgbClr val="FF0000"/>
                </a:solidFill>
                <a:latin typeface="Times New Roman" panose="02020603050405020304" pitchFamily="18" charset="0"/>
                <a:cs typeface="Times New Roman" panose="02020603050405020304" pitchFamily="18" charset="0"/>
              </a:rPr>
              <a:t>+1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US" altLang="en-US" dirty="0">
                <a:solidFill>
                  <a:srgbClr val="FF0000"/>
                </a:solidFill>
                <a:latin typeface="Times New Roman" panose="02020603050405020304" pitchFamily="18" charset="0"/>
                <a:cs typeface="Times New Roman" panose="02020603050405020304" pitchFamily="18" charset="0"/>
              </a:rPr>
              <a:t>NO</a:t>
            </a:r>
            <a:r>
              <a:rPr lang="en-US" altLang="en-US" baseline="-25000" dirty="0">
                <a:solidFill>
                  <a:srgbClr val="FF0000"/>
                </a:solidFill>
                <a:latin typeface="Times New Roman" panose="02020603050405020304" pitchFamily="18" charset="0"/>
                <a:cs typeface="Times New Roman" panose="02020603050405020304" pitchFamily="18" charset="0"/>
              </a:rPr>
              <a:t>3</a:t>
            </a:r>
            <a:r>
              <a:rPr lang="en-US" altLang="en-US" baseline="30000" dirty="0">
                <a:solidFill>
                  <a:srgbClr val="FF0000"/>
                </a:solidFill>
                <a:latin typeface="Times New Roman" panose="02020603050405020304" pitchFamily="18" charset="0"/>
                <a:cs typeface="Times New Roman" panose="02020603050405020304" pitchFamily="18" charset="0"/>
              </a:rPr>
              <a:t>-1</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fit in a 1:1 ratio.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This is balanced as is.  Easy!</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John Dalton says 1:1:1:1  (wow!)</a:t>
            </a:r>
          </a:p>
        </p:txBody>
      </p:sp>
    </p:spTree>
    <p:extLst>
      <p:ext uri="{BB962C8B-B14F-4D97-AF65-F5344CB8AC3E}">
        <p14:creationId xmlns:p14="http://schemas.microsoft.com/office/powerpoint/2010/main" val="36251789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Let’s get the ions first… </a:t>
            </a:r>
          </a:p>
          <a:p>
            <a:pPr eaLnBrk="1" hangingPunct="1">
              <a:spcBef>
                <a:spcPct val="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Br</a:t>
            </a:r>
            <a:r>
              <a:rPr lang="en-US" altLang="en-US" sz="2800" baseline="-25000" dirty="0">
                <a:solidFill>
                  <a:srgbClr val="0000CC"/>
                </a:solidFill>
                <a:latin typeface="Times New Roman" panose="02020603050405020304" pitchFamily="18" charset="0"/>
                <a:cs typeface="Times New Roman" panose="02020603050405020304" pitchFamily="18" charset="0"/>
              </a:rPr>
              <a:t>2</a:t>
            </a:r>
            <a:r>
              <a:rPr lang="en-US" altLang="en-US" sz="2800" dirty="0">
                <a:solidFill>
                  <a:srgbClr val="0000CC"/>
                </a:solidFill>
                <a:latin typeface="Times New Roman" panose="02020603050405020304" pitchFamily="18" charset="0"/>
                <a:cs typeface="Times New Roman" panose="02020603050405020304" pitchFamily="18" charset="0"/>
              </a:rPr>
              <a:t> is a </a:t>
            </a:r>
            <a:r>
              <a:rPr lang="en-US" altLang="en-US" sz="2800" dirty="0" err="1">
                <a:solidFill>
                  <a:srgbClr val="0000CC"/>
                </a:solidFill>
                <a:latin typeface="Times New Roman" panose="02020603050405020304" pitchFamily="18" charset="0"/>
                <a:cs typeface="Times New Roman" panose="02020603050405020304" pitchFamily="18" charset="0"/>
              </a:rPr>
              <a:t>HONClBrIF</a:t>
            </a:r>
            <a:r>
              <a:rPr lang="en-US" altLang="en-US" sz="2800" dirty="0">
                <a:solidFill>
                  <a:srgbClr val="0000CC"/>
                </a:solidFill>
                <a:latin typeface="Times New Roman" panose="02020603050405020304" pitchFamily="18" charset="0"/>
                <a:cs typeface="Times New Roman" panose="02020603050405020304" pitchFamily="18" charset="0"/>
              </a:rPr>
              <a:t> twin, and not ionic as a reactant here.</a:t>
            </a:r>
          </a:p>
          <a:p>
            <a:pPr eaLnBrk="1" hangingPunct="1">
              <a:spcBef>
                <a:spcPct val="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Li</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and I</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are the reactant AQ, in a 1:1 ratio, so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LiI</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(AQ)</a:t>
            </a: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8370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_Br</a:t>
            </a:r>
            <a:r>
              <a:rPr lang="en-US" altLang="en-US" baseline="-25000" dirty="0">
                <a:solidFill>
                  <a:srgbClr val="0000FF"/>
                </a:solidFill>
                <a:latin typeface="Times New Roman" panose="02020603050405020304" pitchFamily="18" charset="0"/>
                <a:cs typeface="Times New Roman" panose="02020603050405020304" pitchFamily="18" charset="0"/>
              </a:rPr>
              <a:t>2(L)</a:t>
            </a:r>
            <a:r>
              <a:rPr lang="en-US" altLang="en-US" dirty="0">
                <a:solidFill>
                  <a:srgbClr val="0000FF"/>
                </a:solidFill>
                <a:latin typeface="Times New Roman" panose="02020603050405020304" pitchFamily="18" charset="0"/>
                <a:cs typeface="Times New Roman" panose="02020603050405020304" pitchFamily="18" charset="0"/>
              </a:rPr>
              <a:t> + _</a:t>
            </a:r>
            <a:r>
              <a:rPr lang="en-US" altLang="en-US" dirty="0" err="1">
                <a:solidFill>
                  <a:srgbClr val="0000FF"/>
                </a:solidFill>
                <a:latin typeface="Times New Roman" panose="02020603050405020304" pitchFamily="18" charset="0"/>
                <a:cs typeface="Times New Roman" panose="02020603050405020304" pitchFamily="18" charset="0"/>
              </a:rPr>
              <a:t>LiI</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a:t>
            </a: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Perfect set up for SR.  Atoms going into an AQ solution.</a:t>
            </a:r>
          </a:p>
          <a:p>
            <a:pPr eaLnBrk="1" hangingPunct="1">
              <a:spcBef>
                <a:spcPct val="5000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Br is higher than I on table J, bromine will replace the I in solution.   </a:t>
            </a:r>
          </a:p>
        </p:txBody>
      </p:sp>
    </p:spTree>
    <p:extLst>
      <p:ext uri="{BB962C8B-B14F-4D97-AF65-F5344CB8AC3E}">
        <p14:creationId xmlns:p14="http://schemas.microsoft.com/office/powerpoint/2010/main" val="25868816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_Br</a:t>
            </a:r>
            <a:r>
              <a:rPr lang="en-US" altLang="en-US" baseline="-25000" dirty="0">
                <a:solidFill>
                  <a:srgbClr val="0000FF"/>
                </a:solidFill>
                <a:latin typeface="Times New Roman" panose="02020603050405020304" pitchFamily="18" charset="0"/>
                <a:cs typeface="Times New Roman" panose="02020603050405020304" pitchFamily="18" charset="0"/>
              </a:rPr>
              <a:t>2(L)</a:t>
            </a:r>
            <a:r>
              <a:rPr lang="en-US" altLang="en-US" dirty="0">
                <a:solidFill>
                  <a:srgbClr val="0000FF"/>
                </a:solidFill>
                <a:latin typeface="Times New Roman" panose="02020603050405020304" pitchFamily="18" charset="0"/>
                <a:cs typeface="Times New Roman" panose="02020603050405020304" pitchFamily="18" charset="0"/>
              </a:rPr>
              <a:t> + _</a:t>
            </a:r>
            <a:r>
              <a:rPr lang="en-US" altLang="en-US" dirty="0" err="1">
                <a:solidFill>
                  <a:srgbClr val="0000FF"/>
                </a:solidFill>
                <a:latin typeface="Times New Roman" panose="02020603050405020304" pitchFamily="18" charset="0"/>
                <a:cs typeface="Times New Roman" panose="02020603050405020304" pitchFamily="18" charset="0"/>
              </a:rPr>
              <a:t>LiI</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a:t>
            </a:r>
            <a:r>
              <a:rPr lang="en-US" altLang="en-US" dirty="0" err="1">
                <a:solidFill>
                  <a:srgbClr val="0000FF"/>
                </a:solidFill>
                <a:latin typeface="Times New Roman" panose="02020603050405020304" pitchFamily="18" charset="0"/>
                <a:cs typeface="Times New Roman" panose="02020603050405020304" pitchFamily="18" charset="0"/>
              </a:rPr>
              <a:t>LiBr</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_I</a:t>
            </a:r>
            <a:r>
              <a:rPr lang="en-US" altLang="en-US" baseline="-25000" dirty="0">
                <a:solidFill>
                  <a:srgbClr val="0000FF"/>
                </a:solidFill>
                <a:latin typeface="Times New Roman" panose="02020603050405020304" pitchFamily="18" charset="0"/>
                <a:cs typeface="Times New Roman" panose="02020603050405020304" pitchFamily="18" charset="0"/>
              </a:rPr>
              <a:t>2(S)</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Products: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Li</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and Br</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make a 1:1 ratio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LiBr</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and it’s AQ</a:t>
            </a:r>
          </a:p>
          <a:p>
            <a:pPr eaLnBrk="1" hangingPunct="1">
              <a:spcBef>
                <a:spcPct val="5000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Iodine I</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is a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HONClBrIF</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twin here.  </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4865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_Br</a:t>
            </a:r>
            <a:r>
              <a:rPr lang="en-US" altLang="en-US" baseline="-25000" dirty="0">
                <a:solidFill>
                  <a:srgbClr val="0000FF"/>
                </a:solidFill>
                <a:latin typeface="Times New Roman" panose="02020603050405020304" pitchFamily="18" charset="0"/>
                <a:cs typeface="Times New Roman" panose="02020603050405020304" pitchFamily="18" charset="0"/>
              </a:rPr>
              <a:t>2(L)</a:t>
            </a:r>
            <a:r>
              <a:rPr lang="en-US" altLang="en-US" dirty="0">
                <a:solidFill>
                  <a:srgbClr val="0000FF"/>
                </a:solidFill>
                <a:latin typeface="Times New Roman" panose="02020603050405020304" pitchFamily="18" charset="0"/>
                <a:cs typeface="Times New Roman" panose="02020603050405020304" pitchFamily="18" charset="0"/>
              </a:rPr>
              <a:t> + _</a:t>
            </a:r>
            <a:r>
              <a:rPr lang="en-US" altLang="en-US" dirty="0" err="1">
                <a:solidFill>
                  <a:srgbClr val="0000FF"/>
                </a:solidFill>
                <a:latin typeface="Times New Roman" panose="02020603050405020304" pitchFamily="18" charset="0"/>
                <a:cs typeface="Times New Roman" panose="02020603050405020304" pitchFamily="18" charset="0"/>
              </a:rPr>
              <a:t>LiI</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a:t>
            </a:r>
            <a:r>
              <a:rPr lang="en-US" altLang="en-US" dirty="0" err="1">
                <a:solidFill>
                  <a:srgbClr val="0000FF"/>
                </a:solidFill>
                <a:latin typeface="Times New Roman" panose="02020603050405020304" pitchFamily="18" charset="0"/>
                <a:cs typeface="Times New Roman" panose="02020603050405020304" pitchFamily="18" charset="0"/>
              </a:rPr>
              <a:t>LiBr</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_I</a:t>
            </a:r>
            <a:r>
              <a:rPr lang="en-US" altLang="en-US" baseline="-25000" dirty="0">
                <a:solidFill>
                  <a:srgbClr val="0000FF"/>
                </a:solidFill>
                <a:latin typeface="Times New Roman" panose="02020603050405020304" pitchFamily="18" charset="0"/>
                <a:cs typeface="Times New Roman" panose="02020603050405020304" pitchFamily="18" charset="0"/>
              </a:rPr>
              <a:t>2(S)</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Start talking: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 Br’s in reactants, </a:t>
            </a:r>
            <a:r>
              <a:rPr lang="en-US" altLang="en-US" sz="2800" dirty="0">
                <a:solidFill>
                  <a:srgbClr val="FF0000"/>
                </a:solidFill>
                <a:latin typeface="Times New Roman" panose="02020603050405020304" pitchFamily="18" charset="0"/>
                <a:cs typeface="Times New Roman" panose="02020603050405020304" pitchFamily="18" charset="0"/>
              </a:rPr>
              <a:t>put a 2 in front of </a:t>
            </a:r>
            <a:r>
              <a:rPr lang="en-US" altLang="en-US" sz="2800" dirty="0" err="1">
                <a:solidFill>
                  <a:srgbClr val="FF0000"/>
                </a:solidFill>
                <a:latin typeface="Times New Roman" panose="02020603050405020304" pitchFamily="18" charset="0"/>
                <a:cs typeface="Times New Roman" panose="02020603050405020304" pitchFamily="18" charset="0"/>
              </a:rPr>
              <a:t>LiBr</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start over.  </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3949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_Br</a:t>
            </a:r>
            <a:r>
              <a:rPr lang="en-US" altLang="en-US" baseline="-25000" dirty="0">
                <a:solidFill>
                  <a:srgbClr val="0000FF"/>
                </a:solidFill>
                <a:latin typeface="Times New Roman" panose="02020603050405020304" pitchFamily="18" charset="0"/>
                <a:cs typeface="Times New Roman" panose="02020603050405020304" pitchFamily="18" charset="0"/>
              </a:rPr>
              <a:t>2(L)</a:t>
            </a:r>
            <a:r>
              <a:rPr lang="en-US" altLang="en-US" dirty="0">
                <a:solidFill>
                  <a:srgbClr val="0000FF"/>
                </a:solidFill>
                <a:latin typeface="Times New Roman" panose="02020603050405020304" pitchFamily="18" charset="0"/>
                <a:cs typeface="Times New Roman" panose="02020603050405020304" pitchFamily="18" charset="0"/>
              </a:rPr>
              <a:t> + _</a:t>
            </a:r>
            <a:r>
              <a:rPr lang="en-US" altLang="en-US" dirty="0" err="1">
                <a:solidFill>
                  <a:srgbClr val="0000FF"/>
                </a:solidFill>
                <a:latin typeface="Times New Roman" panose="02020603050405020304" pitchFamily="18" charset="0"/>
                <a:cs typeface="Times New Roman" panose="02020603050405020304" pitchFamily="18" charset="0"/>
              </a:rPr>
              <a:t>LiI</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a:t>
            </a:r>
            <a:r>
              <a:rPr lang="en-US" altLang="en-US"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0000FF"/>
                </a:solidFill>
                <a:latin typeface="Times New Roman" panose="02020603050405020304" pitchFamily="18" charset="0"/>
                <a:cs typeface="Times New Roman" panose="02020603050405020304" pitchFamily="18" charset="0"/>
              </a:rPr>
              <a:t>LiBr</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_I</a:t>
            </a:r>
            <a:r>
              <a:rPr lang="en-US" altLang="en-US" baseline="-25000" dirty="0">
                <a:solidFill>
                  <a:srgbClr val="0000FF"/>
                </a:solidFill>
                <a:latin typeface="Times New Roman" panose="02020603050405020304" pitchFamily="18" charset="0"/>
                <a:cs typeface="Times New Roman" panose="02020603050405020304" pitchFamily="18" charset="0"/>
              </a:rPr>
              <a:t>2(S)</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Start talking: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 Br’s in reactants, 2 Br in products (good)</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1 Li in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reacant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but 2 Li’s in products.</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Fix this by </a:t>
            </a:r>
            <a:r>
              <a:rPr lang="en-US" altLang="en-US" sz="2800" dirty="0">
                <a:solidFill>
                  <a:srgbClr val="0000FF"/>
                </a:solidFill>
                <a:latin typeface="Times New Roman" panose="02020603050405020304" pitchFamily="18" charset="0"/>
                <a:cs typeface="Times New Roman" panose="02020603050405020304" pitchFamily="18" charset="0"/>
              </a:rPr>
              <a:t>putting a 2 in front of </a:t>
            </a:r>
            <a:r>
              <a:rPr lang="en-US" altLang="en-US" sz="2800" dirty="0" err="1">
                <a:solidFill>
                  <a:srgbClr val="0000FF"/>
                </a:solidFill>
                <a:latin typeface="Times New Roman" panose="02020603050405020304" pitchFamily="18" charset="0"/>
                <a:cs typeface="Times New Roman" panose="02020603050405020304" pitchFamily="18" charset="0"/>
              </a:rPr>
              <a:t>LiBr</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start again. </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4702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_Br</a:t>
            </a:r>
            <a:r>
              <a:rPr lang="en-US" altLang="en-US" baseline="-25000" dirty="0">
                <a:solidFill>
                  <a:srgbClr val="0000FF"/>
                </a:solidFill>
                <a:latin typeface="Times New Roman" panose="02020603050405020304" pitchFamily="18" charset="0"/>
                <a:cs typeface="Times New Roman" panose="02020603050405020304" pitchFamily="18" charset="0"/>
              </a:rPr>
              <a:t>2(L)</a:t>
            </a:r>
            <a:r>
              <a:rPr lang="en-US" altLang="en-US" dirty="0">
                <a:solidFill>
                  <a:srgbClr val="0000FF"/>
                </a:solidFill>
                <a:latin typeface="Times New Roman" panose="02020603050405020304" pitchFamily="18" charset="0"/>
                <a:cs typeface="Times New Roman" panose="02020603050405020304" pitchFamily="18" charset="0"/>
              </a:rPr>
              <a:t> + 2LiI</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a:t>
            </a:r>
            <a:r>
              <a:rPr lang="en-US" altLang="en-US"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0000FF"/>
                </a:solidFill>
                <a:latin typeface="Times New Roman" panose="02020603050405020304" pitchFamily="18" charset="0"/>
                <a:cs typeface="Times New Roman" panose="02020603050405020304" pitchFamily="18" charset="0"/>
              </a:rPr>
              <a:t>LiBr</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_I</a:t>
            </a:r>
            <a:r>
              <a:rPr lang="en-US" altLang="en-US" baseline="-25000" dirty="0">
                <a:solidFill>
                  <a:srgbClr val="0000FF"/>
                </a:solidFill>
                <a:latin typeface="Times New Roman" panose="02020603050405020304" pitchFamily="18" charset="0"/>
                <a:cs typeface="Times New Roman" panose="02020603050405020304" pitchFamily="18" charset="0"/>
              </a:rPr>
              <a:t>2(S)</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Start talking: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 Br’s in reactants, 2 Br in products (good)</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 Li in reactant, 2 Li’s in products (good)</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2 I’s in reactants, and 2 I’s already in products (yay)</a:t>
            </a:r>
          </a:p>
          <a:p>
            <a:pPr eaLnBrk="1" hangingPunct="1">
              <a:spcBef>
                <a:spcPct val="50000"/>
              </a:spcBef>
              <a:buFontTx/>
              <a:buNone/>
            </a:pPr>
            <a:r>
              <a:rPr lang="en-US" altLang="en-US" sz="2800" dirty="0">
                <a:solidFill>
                  <a:srgbClr val="800080"/>
                </a:solidFill>
                <a:latin typeface="Times New Roman" panose="02020603050405020304" pitchFamily="18" charset="0"/>
                <a:cs typeface="Times New Roman" panose="02020603050405020304" pitchFamily="18" charset="0"/>
              </a:rPr>
              <a:t>What about John Dalton?</a:t>
            </a:r>
          </a:p>
        </p:txBody>
      </p:sp>
    </p:spTree>
    <p:extLst>
      <p:ext uri="{BB962C8B-B14F-4D97-AF65-F5344CB8AC3E}">
        <p14:creationId xmlns:p14="http://schemas.microsoft.com/office/powerpoint/2010/main" val="20948767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98.  Bromine is added to lithium iodide solution</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_Br</a:t>
            </a:r>
            <a:r>
              <a:rPr lang="en-US" altLang="en-US" baseline="-25000" dirty="0">
                <a:solidFill>
                  <a:srgbClr val="0000FF"/>
                </a:solidFill>
                <a:latin typeface="Times New Roman" panose="02020603050405020304" pitchFamily="18" charset="0"/>
                <a:cs typeface="Times New Roman" panose="02020603050405020304" pitchFamily="18" charset="0"/>
              </a:rPr>
              <a:t>2(L)</a:t>
            </a:r>
            <a:r>
              <a:rPr lang="en-US" altLang="en-US" dirty="0">
                <a:solidFill>
                  <a:srgbClr val="0000FF"/>
                </a:solidFill>
                <a:latin typeface="Times New Roman" panose="02020603050405020304" pitchFamily="18" charset="0"/>
                <a:cs typeface="Times New Roman" panose="02020603050405020304" pitchFamily="18" charset="0"/>
              </a:rPr>
              <a:t> + 2LiI</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a:t>
            </a:r>
            <a:r>
              <a:rPr lang="en-US" altLang="en-US"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0000FF"/>
                </a:solidFill>
                <a:latin typeface="Times New Roman" panose="02020603050405020304" pitchFamily="18" charset="0"/>
                <a:cs typeface="Times New Roman" panose="02020603050405020304" pitchFamily="18" charset="0"/>
              </a:rPr>
              <a:t>LiBr</a:t>
            </a:r>
            <a:r>
              <a:rPr lang="en-US" altLang="en-US" baseline="-25000" dirty="0">
                <a:solidFill>
                  <a:srgbClr val="0000FF"/>
                </a:solidFill>
                <a:latin typeface="Times New Roman" panose="02020603050405020304" pitchFamily="18" charset="0"/>
                <a:cs typeface="Times New Roman" panose="02020603050405020304" pitchFamily="18" charset="0"/>
              </a:rPr>
              <a:t>(AQ)</a:t>
            </a:r>
            <a:r>
              <a:rPr lang="en-US" altLang="en-US" dirty="0">
                <a:solidFill>
                  <a:srgbClr val="0000FF"/>
                </a:solidFill>
                <a:latin typeface="Times New Roman" panose="02020603050405020304" pitchFamily="18" charset="0"/>
                <a:cs typeface="Times New Roman" panose="02020603050405020304" pitchFamily="18" charset="0"/>
              </a:rPr>
              <a:t> +  _I</a:t>
            </a:r>
            <a:r>
              <a:rPr lang="en-US" altLang="en-US" baseline="-25000" dirty="0">
                <a:solidFill>
                  <a:srgbClr val="0000FF"/>
                </a:solidFill>
                <a:latin typeface="Times New Roman" panose="02020603050405020304" pitchFamily="18" charset="0"/>
                <a:cs typeface="Times New Roman" panose="02020603050405020304" pitchFamily="18" charset="0"/>
              </a:rPr>
              <a:t>2(S)</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800080"/>
                </a:solidFill>
                <a:latin typeface="Times New Roman" panose="02020603050405020304" pitchFamily="18" charset="0"/>
                <a:cs typeface="Times New Roman" panose="02020603050405020304" pitchFamily="18" charset="0"/>
              </a:rPr>
              <a:t>What about John Dalton?  1:2:2:1  John’s happy!</a:t>
            </a:r>
          </a:p>
          <a:p>
            <a:pPr eaLnBrk="1" hangingPunct="1">
              <a:spcBef>
                <a:spcPct val="50000"/>
              </a:spcBef>
              <a:buFontTx/>
              <a:buNone/>
            </a:pPr>
            <a:endParaRPr lang="en-US" altLang="en-US" sz="2800" dirty="0">
              <a:solidFill>
                <a:srgbClr val="80008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0399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99.  Tin is added to barium nitrate solution</a:t>
            </a:r>
          </a:p>
        </p:txBody>
      </p:sp>
    </p:spTree>
    <p:extLst>
      <p:ext uri="{BB962C8B-B14F-4D97-AF65-F5344CB8AC3E}">
        <p14:creationId xmlns:p14="http://schemas.microsoft.com/office/powerpoint/2010/main" val="322804623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1"/>
            <a:ext cx="91440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99.  Tin is added to barium nitrate solution</a:t>
            </a: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3600" dirty="0">
                <a:solidFill>
                  <a:srgbClr val="000000"/>
                </a:solidFill>
                <a:latin typeface="Times New Roman" panose="02020603050405020304" pitchFamily="18" charset="0"/>
                <a:cs typeface="Times New Roman" panose="02020603050405020304" pitchFamily="18" charset="0"/>
              </a:rPr>
              <a:t>_Sn</a:t>
            </a:r>
            <a:r>
              <a:rPr lang="en-US" altLang="en-US" sz="3600" baseline="-25000" dirty="0">
                <a:solidFill>
                  <a:srgbClr val="000000"/>
                </a:solidFill>
                <a:latin typeface="Times New Roman" panose="02020603050405020304" pitchFamily="18" charset="0"/>
                <a:cs typeface="Times New Roman" panose="02020603050405020304" pitchFamily="18" charset="0"/>
              </a:rPr>
              <a:t>(S)</a:t>
            </a:r>
            <a:r>
              <a:rPr lang="en-US" altLang="en-US" sz="3600" dirty="0">
                <a:solidFill>
                  <a:srgbClr val="000000"/>
                </a:solidFill>
                <a:latin typeface="Times New Roman" panose="02020603050405020304" pitchFamily="18" charset="0"/>
                <a:cs typeface="Times New Roman" panose="02020603050405020304" pitchFamily="18" charset="0"/>
              </a:rPr>
              <a:t>  +  _Ba(NO</a:t>
            </a:r>
            <a:r>
              <a:rPr lang="en-US" altLang="en-US" sz="3600" baseline="-25000" dirty="0">
                <a:solidFill>
                  <a:srgbClr val="000000"/>
                </a:solidFill>
                <a:latin typeface="Times New Roman" panose="02020603050405020304" pitchFamily="18" charset="0"/>
                <a:cs typeface="Times New Roman" panose="02020603050405020304" pitchFamily="18" charset="0"/>
              </a:rPr>
              <a:t>3</a:t>
            </a:r>
            <a:r>
              <a:rPr lang="en-US" altLang="en-US" sz="3600" dirty="0">
                <a:solidFill>
                  <a:srgbClr val="000000"/>
                </a:solidFill>
                <a:latin typeface="Times New Roman" panose="02020603050405020304" pitchFamily="18" charset="0"/>
                <a:cs typeface="Times New Roman" panose="02020603050405020304" pitchFamily="18" charset="0"/>
              </a:rPr>
              <a:t>)</a:t>
            </a:r>
            <a:r>
              <a:rPr lang="en-US" altLang="en-US" sz="3600" baseline="-25000" dirty="0">
                <a:solidFill>
                  <a:srgbClr val="000000"/>
                </a:solidFill>
                <a:latin typeface="Times New Roman" panose="02020603050405020304" pitchFamily="18" charset="0"/>
                <a:cs typeface="Times New Roman" panose="02020603050405020304" pitchFamily="18" charset="0"/>
              </a:rPr>
              <a:t>2 (AQ)</a:t>
            </a:r>
            <a:r>
              <a:rPr lang="en-US" altLang="en-US" sz="3600" dirty="0">
                <a:solidFill>
                  <a:srgbClr val="000000"/>
                </a:solidFill>
                <a:latin typeface="Times New Roman" panose="02020603050405020304" pitchFamily="18" charset="0"/>
                <a:cs typeface="Times New Roman" panose="02020603050405020304" pitchFamily="18" charset="0"/>
              </a:rPr>
              <a:t>  →</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This is a perfect set up for SR.  Atoms going into AQ solution</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Tin and Barium on right side of table J.</a:t>
            </a:r>
          </a:p>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Sn is lower than Ba (Ba is more reactive than the tin)</a:t>
            </a:r>
          </a:p>
          <a:p>
            <a:pPr eaLnBrk="1" hangingPunct="1">
              <a:spcBef>
                <a:spcPct val="50000"/>
              </a:spcBef>
              <a:buFontTx/>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400" dirty="0">
                <a:solidFill>
                  <a:srgbClr val="800080"/>
                </a:solidFill>
                <a:latin typeface="Times New Roman" panose="02020603050405020304" pitchFamily="18" charset="0"/>
                <a:cs typeface="Times New Roman" panose="02020603050405020304" pitchFamily="18" charset="0"/>
              </a:rPr>
              <a:t>What happens here?  </a:t>
            </a:r>
          </a:p>
        </p:txBody>
      </p:sp>
    </p:spTree>
    <p:extLst>
      <p:ext uri="{BB962C8B-B14F-4D97-AF65-F5344CB8AC3E}">
        <p14:creationId xmlns:p14="http://schemas.microsoft.com/office/powerpoint/2010/main" val="206618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22.  Sodium + chlorine yields sodium chloride</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     Na  +   Cl</a:t>
            </a:r>
            <a:r>
              <a:rPr lang="en-US" altLang="en-US" sz="3600" baseline="-25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  →   NaCl                  (skeleton)</a:t>
            </a:r>
          </a:p>
          <a:p>
            <a:pPr eaLnBrk="1" hangingPunct="1"/>
            <a:endParaRPr lang="en-US" altLang="en-US" sz="36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2Na</a:t>
            </a:r>
            <a:r>
              <a:rPr lang="en-US" altLang="en-US" sz="3600" baseline="-25000" dirty="0">
                <a:solidFill>
                  <a:srgbClr val="FF0000"/>
                </a:solidFill>
                <a:latin typeface="Times New Roman" panose="02020603050405020304" pitchFamily="18" charset="0"/>
                <a:cs typeface="Times New Roman" panose="02020603050405020304" pitchFamily="18" charset="0"/>
              </a:rPr>
              <a:t>(S)</a:t>
            </a:r>
            <a:r>
              <a:rPr lang="en-US" altLang="en-US" sz="3600" dirty="0">
                <a:solidFill>
                  <a:srgbClr val="FF0000"/>
                </a:solidFill>
                <a:latin typeface="Times New Roman" panose="02020603050405020304" pitchFamily="18" charset="0"/>
                <a:cs typeface="Times New Roman" panose="02020603050405020304" pitchFamily="18" charset="0"/>
              </a:rPr>
              <a:t>  +  Cl</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2NaCl</a:t>
            </a:r>
            <a:r>
              <a:rPr lang="en-US" altLang="en-US" sz="3600" baseline="-25000" dirty="0">
                <a:solidFill>
                  <a:srgbClr val="FF0000"/>
                </a:solidFill>
                <a:latin typeface="Times New Roman" panose="02020603050405020304" pitchFamily="18" charset="0"/>
                <a:cs typeface="Times New Roman" panose="02020603050405020304" pitchFamily="18" charset="0"/>
              </a:rPr>
              <a:t>(S)             </a:t>
            </a:r>
            <a:r>
              <a:rPr lang="en-US" altLang="en-US" sz="3600" dirty="0">
                <a:solidFill>
                  <a:srgbClr val="FF0000"/>
                </a:solidFill>
                <a:latin typeface="Times New Roman" panose="02020603050405020304" pitchFamily="18" charset="0"/>
                <a:cs typeface="Times New Roman" panose="02020603050405020304" pitchFamily="18" charset="0"/>
              </a:rPr>
              <a:t>(balanced)</a:t>
            </a:r>
          </a:p>
          <a:p>
            <a:pPr eaLnBrk="1" hangingPunct="1"/>
            <a:endParaRPr lang="en-US" altLang="en-US" dirty="0">
              <a:solidFill>
                <a:srgbClr val="FF0000"/>
              </a:solidFill>
              <a:latin typeface="Calibri" panose="020F0502020204030204" pitchFamily="34" charset="0"/>
            </a:endParaRPr>
          </a:p>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2838260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9493" y="14177"/>
            <a:ext cx="91440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99.  Tin is added to barium nitrate solution</a:t>
            </a: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3600" dirty="0">
                <a:solidFill>
                  <a:srgbClr val="000000"/>
                </a:solidFill>
                <a:latin typeface="Times New Roman" panose="02020603050405020304" pitchFamily="18" charset="0"/>
                <a:cs typeface="Times New Roman" panose="02020603050405020304" pitchFamily="18" charset="0"/>
              </a:rPr>
              <a:t>_Sn</a:t>
            </a:r>
            <a:r>
              <a:rPr lang="en-US" altLang="en-US" sz="3600" baseline="-25000" dirty="0">
                <a:solidFill>
                  <a:srgbClr val="000000"/>
                </a:solidFill>
                <a:latin typeface="Times New Roman" panose="02020603050405020304" pitchFamily="18" charset="0"/>
                <a:cs typeface="Times New Roman" panose="02020603050405020304" pitchFamily="18" charset="0"/>
              </a:rPr>
              <a:t>(S)</a:t>
            </a:r>
            <a:r>
              <a:rPr lang="en-US" altLang="en-US" sz="3600" dirty="0">
                <a:solidFill>
                  <a:srgbClr val="000000"/>
                </a:solidFill>
                <a:latin typeface="Times New Roman" panose="02020603050405020304" pitchFamily="18" charset="0"/>
                <a:cs typeface="Times New Roman" panose="02020603050405020304" pitchFamily="18" charset="0"/>
              </a:rPr>
              <a:t>  +  _Ba(NO</a:t>
            </a:r>
            <a:r>
              <a:rPr lang="en-US" altLang="en-US" sz="3600" baseline="-25000" dirty="0">
                <a:solidFill>
                  <a:srgbClr val="000000"/>
                </a:solidFill>
                <a:latin typeface="Times New Roman" panose="02020603050405020304" pitchFamily="18" charset="0"/>
                <a:cs typeface="Times New Roman" panose="02020603050405020304" pitchFamily="18" charset="0"/>
              </a:rPr>
              <a:t>3</a:t>
            </a:r>
            <a:r>
              <a:rPr lang="en-US" altLang="en-US" sz="3600" dirty="0">
                <a:solidFill>
                  <a:srgbClr val="000000"/>
                </a:solidFill>
                <a:latin typeface="Times New Roman" panose="02020603050405020304" pitchFamily="18" charset="0"/>
                <a:cs typeface="Times New Roman" panose="02020603050405020304" pitchFamily="18" charset="0"/>
              </a:rPr>
              <a:t>)</a:t>
            </a:r>
            <a:r>
              <a:rPr lang="en-US" altLang="en-US" sz="3600" baseline="-25000" dirty="0">
                <a:solidFill>
                  <a:srgbClr val="000000"/>
                </a:solidFill>
                <a:latin typeface="Times New Roman" panose="02020603050405020304" pitchFamily="18" charset="0"/>
                <a:cs typeface="Times New Roman" panose="02020603050405020304" pitchFamily="18" charset="0"/>
              </a:rPr>
              <a:t>2 (AQ)</a:t>
            </a:r>
            <a:r>
              <a:rPr lang="en-US" altLang="en-US" sz="3600" dirty="0">
                <a:solidFill>
                  <a:srgbClr val="000000"/>
                </a:solidFill>
                <a:latin typeface="Times New Roman" panose="02020603050405020304" pitchFamily="18" charset="0"/>
                <a:cs typeface="Times New Roman" panose="02020603050405020304" pitchFamily="18" charset="0"/>
              </a:rPr>
              <a:t>  →  </a:t>
            </a:r>
            <a:r>
              <a:rPr lang="en-US" altLang="en-US" sz="4400" dirty="0">
                <a:solidFill>
                  <a:srgbClr val="FF0000"/>
                </a:solidFill>
                <a:latin typeface="Times New Roman" panose="02020603050405020304" pitchFamily="18" charset="0"/>
                <a:cs typeface="Times New Roman" panose="02020603050405020304" pitchFamily="18" charset="0"/>
              </a:rPr>
              <a:t>X no reaction</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400" dirty="0">
                <a:solidFill>
                  <a:srgbClr val="800080"/>
                </a:solidFill>
                <a:latin typeface="Times New Roman" panose="02020603050405020304" pitchFamily="18" charset="0"/>
                <a:cs typeface="Times New Roman" panose="02020603050405020304" pitchFamily="18" charset="0"/>
              </a:rPr>
              <a:t>What happens here?   </a:t>
            </a:r>
            <a:r>
              <a:rPr lang="en-US" altLang="en-US" sz="4400" dirty="0">
                <a:solidFill>
                  <a:srgbClr val="FF0000"/>
                </a:solidFill>
                <a:latin typeface="Times New Roman" panose="02020603050405020304" pitchFamily="18" charset="0"/>
                <a:cs typeface="Times New Roman" panose="02020603050405020304" pitchFamily="18" charset="0"/>
              </a:rPr>
              <a:t>NOTHING!</a:t>
            </a:r>
          </a:p>
          <a:p>
            <a:pPr eaLnBrk="1" hangingPunct="1">
              <a:spcBef>
                <a:spcPct val="50000"/>
              </a:spcBef>
              <a:buFontTx/>
              <a:buNone/>
            </a:pPr>
            <a:r>
              <a:rPr lang="en-US" altLang="en-US" sz="4400" dirty="0">
                <a:solidFill>
                  <a:srgbClr val="FF0000"/>
                </a:solidFill>
                <a:latin typeface="Times New Roman" panose="02020603050405020304" pitchFamily="18" charset="0"/>
                <a:cs typeface="Times New Roman" panose="02020603050405020304" pitchFamily="18" charset="0"/>
              </a:rPr>
              <a:t>The tin can’t bump out the barium.   </a:t>
            </a:r>
          </a:p>
        </p:txBody>
      </p:sp>
    </p:spTree>
    <p:extLst>
      <p:ext uri="{BB962C8B-B14F-4D97-AF65-F5344CB8AC3E}">
        <p14:creationId xmlns:p14="http://schemas.microsoft.com/office/powerpoint/2010/main" val="383098082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Double Replacement  Reactions</a:t>
            </a: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Start with two AQ ionic solutions, end with a different AQ solution and a precipitate</a:t>
            </a: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If your 2 AQ solutions → 2 new AQ’s, then you formed a </a:t>
            </a:r>
            <a:r>
              <a:rPr lang="en-US" altLang="en-US" sz="2000" dirty="0">
                <a:solidFill>
                  <a:srgbClr val="0000CC"/>
                </a:solidFill>
                <a:latin typeface="Times New Roman" panose="02020603050405020304" pitchFamily="18" charset="0"/>
                <a:cs typeface="Times New Roman" panose="02020603050405020304" pitchFamily="18" charset="0"/>
              </a:rPr>
              <a:t>mixture, no reaction occurred</a:t>
            </a: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400" dirty="0">
                <a:solidFill>
                  <a:srgbClr val="000000"/>
                </a:solidFill>
                <a:latin typeface="Times New Roman" panose="02020603050405020304" pitchFamily="18" charset="0"/>
                <a:cs typeface="Times New Roman" panose="02020603050405020304" pitchFamily="18" charset="0"/>
              </a:rPr>
              <a:t>Vocab:  soluble, insoluble, precipitate, aqueous, cations, anions.</a:t>
            </a: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Turn these two word equations into balanced chemical equations.</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100.  Lithium nitrate and potassium chloride</a:t>
            </a: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solutions are poured together</a:t>
            </a:r>
            <a:endParaRPr lang="en-US" altLang="en-US" sz="1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1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101.  Lead (II) hydrogen carbonate and Cobalt (III) sulfate</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solutions are poured together</a:t>
            </a:r>
          </a:p>
        </p:txBody>
      </p:sp>
    </p:spTree>
    <p:extLst>
      <p:ext uri="{BB962C8B-B14F-4D97-AF65-F5344CB8AC3E}">
        <p14:creationId xmlns:p14="http://schemas.microsoft.com/office/powerpoint/2010/main" val="27472706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Double Replacement  Reactions</a:t>
            </a: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Start with two AQ ionic solutions, end with a different AQ solution and a precipitate</a:t>
            </a: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If your 2 AQ solutions → 2 new AQ’s, then you formed a </a:t>
            </a:r>
            <a:r>
              <a:rPr lang="en-US" altLang="en-US" sz="2000" dirty="0">
                <a:solidFill>
                  <a:srgbClr val="0000CC"/>
                </a:solidFill>
                <a:latin typeface="Times New Roman" panose="02020603050405020304" pitchFamily="18" charset="0"/>
                <a:cs typeface="Times New Roman" panose="02020603050405020304" pitchFamily="18" charset="0"/>
              </a:rPr>
              <a:t>mixture, no reaction occurred</a:t>
            </a: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400" dirty="0">
                <a:solidFill>
                  <a:srgbClr val="000000"/>
                </a:solidFill>
                <a:latin typeface="Times New Roman" panose="02020603050405020304" pitchFamily="18" charset="0"/>
                <a:cs typeface="Times New Roman" panose="02020603050405020304" pitchFamily="18" charset="0"/>
              </a:rPr>
              <a:t>Vocab:  soluble, insoluble, precipitate, aqueous, cations, anions.</a:t>
            </a: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Turn these two word equations into balanced chemical equations.</a:t>
            </a:r>
          </a:p>
          <a:p>
            <a:pPr eaLnBrk="1" hangingPunct="1">
              <a:spcBef>
                <a:spcPct val="50000"/>
              </a:spcBef>
              <a:buFontTx/>
              <a:buNone/>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0824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are poured together…</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The cations will switch anions…</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kumimoji="0" lang="en-US" altLang="en-US"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Lithium</a:t>
            </a: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nitrate and </a:t>
            </a:r>
            <a:r>
              <a:rPr kumimoji="0" lang="en-US" altLang="en-US"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potassium</a:t>
            </a: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chloride</a:t>
            </a: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Cations in BLUE, switch partners</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1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p>
        </p:txBody>
      </p:sp>
      <p:pic>
        <p:nvPicPr>
          <p:cNvPr id="3" name="Picture 2" descr="A picture containing shape&#10;&#10;Description automatically generated">
            <a:extLst>
              <a:ext uri="{FF2B5EF4-FFF2-40B4-BE49-F238E27FC236}">
                <a16:creationId xmlns:a16="http://schemas.microsoft.com/office/drawing/2014/main" id="{18E4283F-3893-6EB3-E92D-8DEC0AAD2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733800"/>
            <a:ext cx="3157123" cy="3009900"/>
          </a:xfrm>
          <a:prstGeom prst="rect">
            <a:avLst/>
          </a:prstGeom>
        </p:spPr>
      </p:pic>
    </p:spTree>
    <p:extLst>
      <p:ext uri="{BB962C8B-B14F-4D97-AF65-F5344CB8AC3E}">
        <p14:creationId xmlns:p14="http://schemas.microsoft.com/office/powerpoint/2010/main" val="33757034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form into </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lithium chloride and potassium nitrate. </a:t>
            </a:r>
          </a:p>
          <a:p>
            <a:pPr eaLnBrk="1" hangingPunct="1">
              <a:spcBef>
                <a:spcPct val="50000"/>
              </a:spcBef>
              <a:buFontTx/>
              <a:buNone/>
            </a:pP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Write the ions, then get busy.  </a:t>
            </a:r>
          </a:p>
          <a:p>
            <a:pPr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Li</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NO</a:t>
            </a:r>
            <a:r>
              <a:rPr lang="en-US" altLang="en-US" baseline="-25000" dirty="0">
                <a:solidFill>
                  <a:srgbClr val="0000FF"/>
                </a:solidFill>
                <a:latin typeface="Times New Roman" panose="02020603050405020304" pitchFamily="18" charset="0"/>
                <a:cs typeface="Times New Roman" panose="02020603050405020304" pitchFamily="18" charset="0"/>
              </a:rPr>
              <a:t>3</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K</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Cl</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_LiNO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Now switch ‘</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84174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form into </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lithium chloride and potassium nitrate. </a:t>
            </a:r>
          </a:p>
          <a:p>
            <a:pPr eaLnBrk="1" hangingPunct="1">
              <a:spcBef>
                <a:spcPct val="50000"/>
              </a:spcBef>
              <a:buFontTx/>
              <a:buNone/>
            </a:pP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Li</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NO</a:t>
            </a:r>
            <a:r>
              <a:rPr lang="en-US" altLang="en-US" baseline="-25000" dirty="0">
                <a:solidFill>
                  <a:srgbClr val="0000FF"/>
                </a:solidFill>
                <a:latin typeface="Times New Roman" panose="02020603050405020304" pitchFamily="18" charset="0"/>
                <a:cs typeface="Times New Roman" panose="02020603050405020304" pitchFamily="18" charset="0"/>
              </a:rPr>
              <a:t>3</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K</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Cl</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_LiNO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_KNO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  )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LiCl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Now fix ‘</a:t>
            </a:r>
            <a:r>
              <a:rPr lang="en-US" altLang="en-US" dirty="0" err="1">
                <a:solidFill>
                  <a:srgbClr val="FF0000"/>
                </a:solidFill>
                <a:latin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55844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form into </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lithium chloride and potassium nitrate. </a:t>
            </a:r>
          </a:p>
          <a:p>
            <a:pPr eaLnBrk="1" hangingPunct="1">
              <a:spcBef>
                <a:spcPct val="50000"/>
              </a:spcBef>
              <a:buFontTx/>
              <a:buNone/>
            </a:pP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Li</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NO</a:t>
            </a:r>
            <a:r>
              <a:rPr lang="en-US" altLang="en-US" baseline="-25000" dirty="0">
                <a:solidFill>
                  <a:srgbClr val="0000FF"/>
                </a:solidFill>
                <a:latin typeface="Times New Roman" panose="02020603050405020304" pitchFamily="18" charset="0"/>
                <a:cs typeface="Times New Roman" panose="02020603050405020304" pitchFamily="18" charset="0"/>
              </a:rPr>
              <a:t>3</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K</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Cl</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_LiNO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_KNO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  )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LiCl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These are already fixed, both are in a 1:1 ratio.</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Switched, fixed, now balance ‘</a:t>
            </a:r>
            <a:r>
              <a:rPr lang="en-US" altLang="en-US" sz="2800" dirty="0" err="1">
                <a:solidFill>
                  <a:srgbClr val="FF0000"/>
                </a:solidFill>
                <a:latin typeface="Times New Roman" panose="02020603050405020304" pitchFamily="18" charset="0"/>
                <a:cs typeface="Times New Roman" panose="02020603050405020304" pitchFamily="18" charset="0"/>
              </a:rPr>
              <a:t>em</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38127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form into </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lithium chloride and potassium nitrate. </a:t>
            </a:r>
          </a:p>
          <a:p>
            <a:pPr eaLnBrk="1" hangingPunct="1">
              <a:spcBef>
                <a:spcPct val="50000"/>
              </a:spcBef>
              <a:buFontTx/>
              <a:buNone/>
            </a:pP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Li</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NO</a:t>
            </a:r>
            <a:r>
              <a:rPr lang="en-US" altLang="en-US" baseline="-25000" dirty="0">
                <a:solidFill>
                  <a:srgbClr val="0000FF"/>
                </a:solidFill>
                <a:latin typeface="Times New Roman" panose="02020603050405020304" pitchFamily="18" charset="0"/>
                <a:cs typeface="Times New Roman" panose="02020603050405020304" pitchFamily="18" charset="0"/>
              </a:rPr>
              <a:t>3</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K</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Cl</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_LiNO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_KNO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baseline="-25000" dirty="0">
                <a:solidFill>
                  <a:srgbClr val="FF0000"/>
                </a:solidFill>
                <a:latin typeface="Times New Roman" panose="02020603050405020304" pitchFamily="18" charset="0"/>
                <a:cs typeface="Times New Roman" panose="02020603050405020304" pitchFamily="18" charset="0"/>
              </a:rPr>
              <a:t>AQ</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LiCl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These are already balanced too.</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Now Table </a:t>
            </a:r>
            <a:r>
              <a:rPr lang="en-US" altLang="en-US" sz="2800" dirty="0" err="1">
                <a:solidFill>
                  <a:srgbClr val="FF0000"/>
                </a:solidFill>
                <a:latin typeface="Times New Roman" panose="02020603050405020304" pitchFamily="18" charset="0"/>
                <a:cs typeface="Times New Roman" panose="02020603050405020304" pitchFamily="18" charset="0"/>
              </a:rPr>
              <a:t>F’em</a:t>
            </a:r>
            <a:r>
              <a:rPr lang="en-US" altLang="en-US" sz="28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If you’re name is K, you’re AQ, no exceptions.  If your name is nitrate, you’re AQ no exceptions as well. </a:t>
            </a:r>
          </a:p>
        </p:txBody>
      </p:sp>
      <p:cxnSp>
        <p:nvCxnSpPr>
          <p:cNvPr id="3" name="Straight Arrow Connector 2">
            <a:extLst>
              <a:ext uri="{FF2B5EF4-FFF2-40B4-BE49-F238E27FC236}">
                <a16:creationId xmlns:a16="http://schemas.microsoft.com/office/drawing/2014/main" id="{FEA999C1-E2F3-44BA-9C3C-81151276A62D}"/>
              </a:ext>
            </a:extLst>
          </p:cNvPr>
          <p:cNvCxnSpPr>
            <a:cxnSpLocks/>
          </p:cNvCxnSpPr>
          <p:nvPr/>
        </p:nvCxnSpPr>
        <p:spPr>
          <a:xfrm flipV="1">
            <a:off x="4572000" y="3581400"/>
            <a:ext cx="1752600" cy="2209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79485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form into </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lithium chloride and potassium nitrate. </a:t>
            </a:r>
          </a:p>
          <a:p>
            <a:pPr eaLnBrk="1" hangingPunct="1">
              <a:spcBef>
                <a:spcPct val="50000"/>
              </a:spcBef>
              <a:buFontTx/>
              <a:buNone/>
            </a:pP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Li</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NO</a:t>
            </a:r>
            <a:r>
              <a:rPr lang="en-US" altLang="en-US" baseline="-25000" dirty="0">
                <a:solidFill>
                  <a:srgbClr val="0000FF"/>
                </a:solidFill>
                <a:latin typeface="Times New Roman" panose="02020603050405020304" pitchFamily="18" charset="0"/>
                <a:cs typeface="Times New Roman" panose="02020603050405020304" pitchFamily="18" charset="0"/>
              </a:rPr>
              <a:t>3</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K</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Cl</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_LiNO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_KNO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baseline="-25000" dirty="0">
                <a:solidFill>
                  <a:srgbClr val="FF0000"/>
                </a:solidFill>
                <a:latin typeface="Times New Roman" panose="02020603050405020304" pitchFamily="18" charset="0"/>
                <a:cs typeface="Times New Roman" panose="02020603050405020304" pitchFamily="18" charset="0"/>
              </a:rPr>
              <a:t>AQ</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LiCl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baseline="-25000" dirty="0">
                <a:solidFill>
                  <a:srgbClr val="FF0000"/>
                </a:solidFill>
                <a:latin typeface="Times New Roman" panose="02020603050405020304" pitchFamily="18" charset="0"/>
                <a:cs typeface="Times New Roman" panose="02020603050405020304" pitchFamily="18" charset="0"/>
              </a:rPr>
              <a:t>AQ</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These are already balanced too.</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Now Table </a:t>
            </a:r>
            <a:r>
              <a:rPr lang="en-US" altLang="en-US" sz="2800" dirty="0" err="1">
                <a:solidFill>
                  <a:srgbClr val="FF0000"/>
                </a:solidFill>
                <a:latin typeface="Times New Roman" panose="02020603050405020304" pitchFamily="18" charset="0"/>
                <a:cs typeface="Times New Roman" panose="02020603050405020304" pitchFamily="18" charset="0"/>
              </a:rPr>
              <a:t>F’em</a:t>
            </a:r>
            <a:r>
              <a:rPr lang="en-US" altLang="en-US" sz="28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If you’re name is Li, you’re AQ, no exceptions.  If your name is chloride, you’re AQ and Li IS NOT an exceptions. </a:t>
            </a:r>
          </a:p>
        </p:txBody>
      </p:sp>
      <p:cxnSp>
        <p:nvCxnSpPr>
          <p:cNvPr id="3" name="Straight Arrow Connector 2">
            <a:extLst>
              <a:ext uri="{FF2B5EF4-FFF2-40B4-BE49-F238E27FC236}">
                <a16:creationId xmlns:a16="http://schemas.microsoft.com/office/drawing/2014/main" id="{FEA999C1-E2F3-44BA-9C3C-81151276A62D}"/>
              </a:ext>
            </a:extLst>
          </p:cNvPr>
          <p:cNvCxnSpPr>
            <a:cxnSpLocks/>
          </p:cNvCxnSpPr>
          <p:nvPr/>
        </p:nvCxnSpPr>
        <p:spPr>
          <a:xfrm flipV="1">
            <a:off x="4572000" y="3505200"/>
            <a:ext cx="3581400" cy="2286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0213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9144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100.  Lithium nitrate and potassium chloride</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solutions form into </a:t>
            </a:r>
            <a:b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accent4">
                    <a:lumMod val="95000"/>
                    <a:lumOff val="5000"/>
                  </a:schemeClr>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lithium chloride and potassium nitrate. </a:t>
            </a:r>
          </a:p>
          <a:p>
            <a:pPr eaLnBrk="1" hangingPunct="1">
              <a:spcBef>
                <a:spcPct val="50000"/>
              </a:spcBef>
              <a:buFontTx/>
              <a:buNone/>
            </a:pP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Li</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NO</a:t>
            </a:r>
            <a:r>
              <a:rPr lang="en-US" altLang="en-US" baseline="-25000" dirty="0">
                <a:solidFill>
                  <a:srgbClr val="0000FF"/>
                </a:solidFill>
                <a:latin typeface="Times New Roman" panose="02020603050405020304" pitchFamily="18" charset="0"/>
                <a:cs typeface="Times New Roman" panose="02020603050405020304" pitchFamily="18" charset="0"/>
              </a:rPr>
              <a:t>3</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K</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Cl</a:t>
            </a:r>
            <a:r>
              <a:rPr lang="en-US" altLang="en-US" baseline="30000" dirty="0">
                <a:solidFill>
                  <a:srgbClr val="0000FF"/>
                </a:solidFill>
                <a:latin typeface="Times New Roman" panose="02020603050405020304" pitchFamily="18" charset="0"/>
                <a:cs typeface="Times New Roman" panose="02020603050405020304" pitchFamily="18" charset="0"/>
              </a:rPr>
              <a:t>-1</a:t>
            </a:r>
            <a:r>
              <a:rPr lang="en-US" altLang="en-US"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_LiNO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a:t>
            </a:r>
            <a:r>
              <a:rPr lang="en-US" altLang="en-US" dirty="0" err="1">
                <a:solidFill>
                  <a:schemeClr val="tx1">
                    <a:lumMod val="95000"/>
                    <a:lumOff val="5000"/>
                  </a:schemeClr>
                </a:solidFill>
                <a:latin typeface="Times New Roman" panose="02020603050405020304" pitchFamily="18" charset="0"/>
                <a:cs typeface="Times New Roman" panose="02020603050405020304" pitchFamily="18" charset="0"/>
              </a:rPr>
              <a:t>KCl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_KNO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baseline="-25000" dirty="0">
                <a:solidFill>
                  <a:srgbClr val="FF0000"/>
                </a:solidFill>
                <a:latin typeface="Times New Roman" panose="02020603050405020304" pitchFamily="18" charset="0"/>
                <a:cs typeface="Times New Roman" panose="02020603050405020304" pitchFamily="18" charset="0"/>
              </a:rPr>
              <a:t>AQ</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  LiCl</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baseline="-25000" dirty="0">
                <a:solidFill>
                  <a:srgbClr val="FF0000"/>
                </a:solidFill>
                <a:latin typeface="Times New Roman" panose="02020603050405020304" pitchFamily="18" charset="0"/>
                <a:cs typeface="Times New Roman" panose="02020603050405020304" pitchFamily="18" charset="0"/>
              </a:rPr>
              <a:t>AQ</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What happened? 2 AQ products = NO REACTION</a:t>
            </a:r>
          </a:p>
          <a:p>
            <a:pPr eaLnBrk="1" hangingPunct="1">
              <a:spcBef>
                <a:spcPct val="50000"/>
              </a:spcBef>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This is just a mixture.  </a:t>
            </a:r>
          </a:p>
        </p:txBody>
      </p:sp>
    </p:spTree>
    <p:extLst>
      <p:ext uri="{BB962C8B-B14F-4D97-AF65-F5344CB8AC3E}">
        <p14:creationId xmlns:p14="http://schemas.microsoft.com/office/powerpoint/2010/main" val="7620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eaLnBrk="1" hangingPunct="1">
              <a:buAutoNum type="arabicPeriod" startAt="23"/>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Iron + Oxygen synthesizes to iron III oxide.</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Unless you’re a genius, write out the ions.</a:t>
            </a:r>
            <a:endParaRPr lang="en-US" altLang="en-US" dirty="0">
              <a:solidFill>
                <a:srgbClr val="0000FF"/>
              </a:solidFill>
              <a:latin typeface="Calibri" panose="020F0502020204030204" pitchFamily="34"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Write the ions, get busy.</a:t>
            </a: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p:txBody>
      </p:sp>
    </p:spTree>
    <p:extLst>
      <p:ext uri="{BB962C8B-B14F-4D97-AF65-F5344CB8AC3E}">
        <p14:creationId xmlns:p14="http://schemas.microsoft.com/office/powerpoint/2010/main" val="22538469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p:txBody>
      </p:sp>
    </p:spTree>
    <p:extLst>
      <p:ext uri="{BB962C8B-B14F-4D97-AF65-F5344CB8AC3E}">
        <p14:creationId xmlns:p14="http://schemas.microsoft.com/office/powerpoint/2010/main" val="2533981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3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_Pb(HCO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a:t>
            </a:r>
          </a:p>
          <a:p>
            <a:pPr eaLnBrk="1" hangingPunct="1">
              <a:spcBef>
                <a:spcPct val="0"/>
              </a:spcBef>
              <a:buFontTx/>
              <a:buNone/>
            </a:pPr>
            <a:endPar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rgbClr val="FF0000"/>
                </a:solidFill>
                <a:latin typeface="Times New Roman" panose="02020603050405020304" pitchFamily="18" charset="0"/>
                <a:cs typeface="Times New Roman" panose="02020603050405020304" pitchFamily="18" charset="0"/>
              </a:rPr>
              <a:t>Now switch the anions around quick… </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p:txBody>
      </p:sp>
    </p:spTree>
    <p:extLst>
      <p:ext uri="{BB962C8B-B14F-4D97-AF65-F5344CB8AC3E}">
        <p14:creationId xmlns:p14="http://schemas.microsoft.com/office/powerpoint/2010/main" val="257275703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_Pb(HCO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_CoHCO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Switched, but not fixed.  Check ion charges in products…</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Pb and SO</a:t>
            </a:r>
            <a:r>
              <a:rPr lang="en-US" altLang="en-US" sz="2800" baseline="-25000" dirty="0">
                <a:solidFill>
                  <a:srgbClr val="FF0000"/>
                </a:solidFill>
                <a:latin typeface="Times New Roman" panose="02020603050405020304" pitchFamily="18" charset="0"/>
                <a:cs typeface="Times New Roman" panose="02020603050405020304" pitchFamily="18" charset="0"/>
              </a:rPr>
              <a:t>4</a:t>
            </a:r>
            <a:r>
              <a:rPr lang="en-US" altLang="en-US" sz="2800" dirty="0">
                <a:solidFill>
                  <a:srgbClr val="FF0000"/>
                </a:solidFill>
                <a:latin typeface="Times New Roman" panose="02020603050405020304" pitchFamily="18" charset="0"/>
                <a:cs typeface="Times New Roman" panose="02020603050405020304" pitchFamily="18" charset="0"/>
              </a:rPr>
              <a:t> are okay  (+2 and -2 makes a 1:1 ratio)</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Co</a:t>
            </a:r>
            <a:r>
              <a:rPr lang="en-US" altLang="en-US" sz="2800" baseline="30000" dirty="0">
                <a:solidFill>
                  <a:srgbClr val="FF0000"/>
                </a:solidFill>
                <a:latin typeface="Times New Roman" panose="02020603050405020304" pitchFamily="18" charset="0"/>
                <a:cs typeface="Times New Roman" panose="02020603050405020304" pitchFamily="18" charset="0"/>
              </a:rPr>
              <a:t>+3</a:t>
            </a:r>
            <a:r>
              <a:rPr lang="en-US" altLang="en-US" sz="2800" dirty="0">
                <a:solidFill>
                  <a:srgbClr val="FF0000"/>
                </a:solidFill>
                <a:latin typeface="Times New Roman" panose="02020603050405020304" pitchFamily="18" charset="0"/>
                <a:cs typeface="Times New Roman" panose="02020603050405020304" pitchFamily="18" charset="0"/>
              </a:rPr>
              <a:t> and HCO</a:t>
            </a:r>
            <a:r>
              <a:rPr lang="en-US" altLang="en-US" sz="2800" baseline="-25000" dirty="0">
                <a:solidFill>
                  <a:srgbClr val="FF0000"/>
                </a:solidFill>
                <a:latin typeface="Times New Roman" panose="02020603050405020304" pitchFamily="18" charset="0"/>
                <a:cs typeface="Times New Roman" panose="02020603050405020304" pitchFamily="18" charset="0"/>
              </a:rPr>
              <a:t>3</a:t>
            </a:r>
            <a:r>
              <a:rPr lang="en-US" altLang="en-US" sz="2800" baseline="30000"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  need parenthesis!</a:t>
            </a:r>
          </a:p>
        </p:txBody>
      </p:sp>
    </p:spTree>
    <p:extLst>
      <p:ext uri="{BB962C8B-B14F-4D97-AF65-F5344CB8AC3E}">
        <p14:creationId xmlns:p14="http://schemas.microsoft.com/office/powerpoint/2010/main" val="36263130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_Pb(HCO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_Co(HCO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Switched and fixed.  Now balance this…</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1 Pb in front, 1 in back, good. </a:t>
            </a:r>
          </a:p>
          <a:p>
            <a:pPr eaLnBrk="1" hangingPunct="1">
              <a:spcBef>
                <a:spcPct val="50000"/>
              </a:spcBef>
              <a:buFontTx/>
              <a:buNone/>
            </a:pPr>
            <a:r>
              <a:rPr lang="en-US" altLang="en-US" sz="1800" dirty="0">
                <a:solidFill>
                  <a:srgbClr val="000000"/>
                </a:solidFill>
              </a:rPr>
              <a:t>2 hydrogen carbonate up front, but 3 in back,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FF"/>
                </a:solidFill>
              </a:rPr>
              <a:t>The odd one is broken, put a 2 in front of the </a:t>
            </a:r>
            <a:r>
              <a:rPr lang="en-US" altLang="en-US" sz="1800" dirty="0">
                <a:solidFill>
                  <a:srgbClr val="0000FF"/>
                </a:solidFill>
                <a:latin typeface="Times New Roman" panose="02020603050405020304" pitchFamily="18" charset="0"/>
                <a:cs typeface="Times New Roman" panose="02020603050405020304" pitchFamily="18" charset="0"/>
              </a:rPr>
              <a:t>Co(HCO</a:t>
            </a:r>
            <a:r>
              <a:rPr lang="en-US" altLang="en-US" sz="1800" baseline="-25000" dirty="0">
                <a:solidFill>
                  <a:srgbClr val="0000FF"/>
                </a:solidFill>
                <a:latin typeface="Times New Roman" panose="02020603050405020304" pitchFamily="18" charset="0"/>
                <a:cs typeface="Times New Roman" panose="02020603050405020304" pitchFamily="18" charset="0"/>
              </a:rPr>
              <a:t>3</a:t>
            </a:r>
            <a:r>
              <a:rPr lang="en-US" altLang="en-US" sz="1800" dirty="0">
                <a:solidFill>
                  <a:srgbClr val="0000FF"/>
                </a:solidFill>
                <a:latin typeface="Times New Roman" panose="02020603050405020304" pitchFamily="18" charset="0"/>
                <a:cs typeface="Times New Roman" panose="02020603050405020304" pitchFamily="18" charset="0"/>
              </a:rPr>
              <a:t>)</a:t>
            </a:r>
            <a:r>
              <a:rPr lang="en-US" altLang="en-US" sz="1800" baseline="-25000" dirty="0">
                <a:solidFill>
                  <a:srgbClr val="0000FF"/>
                </a:solidFill>
                <a:latin typeface="Times New Roman" panose="02020603050405020304" pitchFamily="18" charset="0"/>
                <a:cs typeface="Times New Roman" panose="02020603050405020304" pitchFamily="18" charset="0"/>
              </a:rPr>
              <a:t>3</a:t>
            </a:r>
            <a:endParaRPr lang="en-US" altLang="en-US" sz="1800" dirty="0">
              <a:solidFill>
                <a:srgbClr val="0000FF"/>
              </a:solidFill>
            </a:endParaRPr>
          </a:p>
        </p:txBody>
      </p:sp>
    </p:spTree>
    <p:extLst>
      <p:ext uri="{BB962C8B-B14F-4D97-AF65-F5344CB8AC3E}">
        <p14:creationId xmlns:p14="http://schemas.microsoft.com/office/powerpoint/2010/main" val="205721893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_Pb(HCO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a:solidFill>
                  <a:srgbClr val="0000FF"/>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1 Pb in front, 1 in back, good. </a:t>
            </a:r>
          </a:p>
          <a:p>
            <a:pPr eaLnBrk="1" hangingPunct="1">
              <a:spcBef>
                <a:spcPct val="50000"/>
              </a:spcBef>
              <a:buFontTx/>
              <a:buNone/>
            </a:pPr>
            <a:r>
              <a:rPr lang="en-US" altLang="en-US" sz="1800" dirty="0">
                <a:solidFill>
                  <a:srgbClr val="000000"/>
                </a:solidFill>
              </a:rPr>
              <a:t>2 hydrogen carbonate up front, but 6 in back,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FF0000"/>
                </a:solidFill>
              </a:rPr>
              <a:t>Put a 3 in front of the </a:t>
            </a:r>
            <a:r>
              <a:rPr lang="en-US" altLang="en-US" sz="1800" dirty="0">
                <a:solidFill>
                  <a:srgbClr val="FF0000"/>
                </a:solidFill>
                <a:latin typeface="Times New Roman" panose="02020603050405020304" pitchFamily="18" charset="0"/>
                <a:cs typeface="Times New Roman" panose="02020603050405020304" pitchFamily="18" charset="0"/>
              </a:rPr>
              <a:t>Pb(HCO</a:t>
            </a:r>
            <a:r>
              <a:rPr lang="en-US" altLang="en-US" sz="1800" baseline="-25000" dirty="0">
                <a:solidFill>
                  <a:srgbClr val="FF0000"/>
                </a:solidFill>
                <a:latin typeface="Times New Roman" panose="02020603050405020304" pitchFamily="18" charset="0"/>
                <a:cs typeface="Times New Roman" panose="02020603050405020304" pitchFamily="18" charset="0"/>
              </a:rPr>
              <a:t>3</a:t>
            </a:r>
            <a:r>
              <a:rPr lang="en-US" altLang="en-US" sz="1800" dirty="0">
                <a:solidFill>
                  <a:srgbClr val="FF0000"/>
                </a:solidFill>
                <a:latin typeface="Times New Roman" panose="02020603050405020304" pitchFamily="18" charset="0"/>
                <a:cs typeface="Times New Roman" panose="02020603050405020304" pitchFamily="18" charset="0"/>
              </a:rPr>
              <a:t>)</a:t>
            </a:r>
            <a:r>
              <a:rPr lang="en-US" altLang="en-US" sz="1800" baseline="-25000" dirty="0">
                <a:solidFill>
                  <a:srgbClr val="FF0000"/>
                </a:solidFill>
                <a:latin typeface="Times New Roman" panose="02020603050405020304" pitchFamily="18" charset="0"/>
                <a:cs typeface="Times New Roman" panose="02020603050405020304" pitchFamily="18" charset="0"/>
              </a:rPr>
              <a:t>2  </a:t>
            </a:r>
            <a:r>
              <a:rPr lang="en-US" altLang="en-US" sz="1800" dirty="0">
                <a:solidFill>
                  <a:srgbClr val="0000FF"/>
                </a:solidFill>
                <a:latin typeface="Times New Roman" panose="02020603050405020304" pitchFamily="18" charset="0"/>
                <a:cs typeface="Times New Roman" panose="02020603050405020304" pitchFamily="18" charset="0"/>
              </a:rPr>
              <a:t>start over again.  </a:t>
            </a:r>
            <a:endParaRPr lang="en-US" altLang="en-US" sz="1800" dirty="0">
              <a:solidFill>
                <a:srgbClr val="0000FF"/>
              </a:solidFill>
            </a:endParaRPr>
          </a:p>
        </p:txBody>
      </p:sp>
    </p:spTree>
    <p:extLst>
      <p:ext uri="{BB962C8B-B14F-4D97-AF65-F5344CB8AC3E}">
        <p14:creationId xmlns:p14="http://schemas.microsoft.com/office/powerpoint/2010/main" val="208384405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rgbClr val="FF00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a:solidFill>
                  <a:srgbClr val="0000FF"/>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3 Pb in front, 1 in back, not good. </a:t>
            </a:r>
          </a:p>
          <a:p>
            <a:pPr eaLnBrk="1" hangingPunct="1">
              <a:spcBef>
                <a:spcPct val="50000"/>
              </a:spcBef>
              <a:buFontTx/>
              <a:buNone/>
            </a:pPr>
            <a:r>
              <a:rPr lang="en-US" altLang="en-US" sz="1800" dirty="0">
                <a:solidFill>
                  <a:srgbClr val="000000"/>
                </a:solidFill>
              </a:rPr>
              <a:t> </a:t>
            </a:r>
          </a:p>
          <a:p>
            <a:pPr eaLnBrk="1" hangingPunct="1">
              <a:spcBef>
                <a:spcPct val="50000"/>
              </a:spcBef>
              <a:buFontTx/>
              <a:buNone/>
            </a:pPr>
            <a:r>
              <a:rPr lang="en-US" altLang="en-US" sz="2400" dirty="0">
                <a:solidFill>
                  <a:srgbClr val="006600"/>
                </a:solidFill>
              </a:rPr>
              <a:t>Put a 3 in front of the </a:t>
            </a:r>
            <a:r>
              <a:rPr lang="en-US" altLang="en-US" sz="2400" dirty="0">
                <a:solidFill>
                  <a:srgbClr val="006600"/>
                </a:solidFill>
                <a:latin typeface="Times New Roman" panose="02020603050405020304" pitchFamily="18" charset="0"/>
                <a:cs typeface="Times New Roman" panose="02020603050405020304" pitchFamily="18" charset="0"/>
              </a:rPr>
              <a:t>PbSO</a:t>
            </a:r>
            <a:r>
              <a:rPr lang="en-US" altLang="en-US" sz="2400" baseline="-25000" dirty="0">
                <a:solidFill>
                  <a:srgbClr val="006600"/>
                </a:solidFill>
                <a:latin typeface="Times New Roman" panose="02020603050405020304" pitchFamily="18" charset="0"/>
                <a:cs typeface="Times New Roman" panose="02020603050405020304" pitchFamily="18" charset="0"/>
              </a:rPr>
              <a:t>4   </a:t>
            </a:r>
            <a:r>
              <a:rPr lang="en-US" altLang="en-US" sz="2400" dirty="0">
                <a:solidFill>
                  <a:srgbClr val="006600"/>
                </a:solidFill>
                <a:latin typeface="Times New Roman" panose="02020603050405020304" pitchFamily="18" charset="0"/>
                <a:cs typeface="Times New Roman" panose="02020603050405020304" pitchFamily="18" charset="0"/>
              </a:rPr>
              <a:t>start over again.  </a:t>
            </a:r>
            <a:endParaRPr lang="en-US" altLang="en-US" sz="2400" dirty="0">
              <a:solidFill>
                <a:srgbClr val="006600"/>
              </a:solidFill>
            </a:endParaRPr>
          </a:p>
        </p:txBody>
      </p:sp>
    </p:spTree>
    <p:extLst>
      <p:ext uri="{BB962C8B-B14F-4D97-AF65-F5344CB8AC3E}">
        <p14:creationId xmlns:p14="http://schemas.microsoft.com/office/powerpoint/2010/main" val="188727450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rgbClr val="FF00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600" dirty="0">
                <a:solidFill>
                  <a:srgbClr val="0066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a:solidFill>
                  <a:srgbClr val="0000FF"/>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p>
          <a:p>
            <a:pPr eaLnBrk="1" hangingPunct="1">
              <a:spcBef>
                <a:spcPct val="50000"/>
              </a:spcBef>
              <a:buFontTx/>
              <a:buNone/>
            </a:pPr>
            <a:r>
              <a:rPr lang="en-US" altLang="en-US" sz="1800" dirty="0">
                <a:solidFill>
                  <a:srgbClr val="000000"/>
                </a:solidFill>
              </a:rPr>
              <a:t>3 Pb in front, 3 in back, good. </a:t>
            </a:r>
          </a:p>
          <a:p>
            <a:pPr eaLnBrk="1" hangingPunct="1">
              <a:spcBef>
                <a:spcPct val="50000"/>
              </a:spcBef>
              <a:buFontTx/>
              <a:buNone/>
            </a:pPr>
            <a:r>
              <a:rPr lang="en-US" altLang="en-US" sz="1800" dirty="0">
                <a:solidFill>
                  <a:srgbClr val="000000"/>
                </a:solidFill>
              </a:rPr>
              <a:t> </a:t>
            </a:r>
          </a:p>
          <a:p>
            <a:pPr eaLnBrk="1" hangingPunct="1">
              <a:spcBef>
                <a:spcPct val="50000"/>
              </a:spcBef>
              <a:buFontTx/>
              <a:buNone/>
            </a:pPr>
            <a:r>
              <a:rPr lang="en-US" altLang="en-US" sz="1800" dirty="0">
                <a:solidFill>
                  <a:srgbClr val="000000"/>
                </a:solidFill>
              </a:rPr>
              <a:t>6 hydrogen carbonates up front, and 6 out back (good)</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2400" dirty="0">
                <a:solidFill>
                  <a:srgbClr val="006600"/>
                </a:solidFill>
              </a:rPr>
              <a:t>2 </a:t>
            </a:r>
            <a:r>
              <a:rPr lang="en-US" altLang="en-US" sz="2400" dirty="0" err="1">
                <a:solidFill>
                  <a:srgbClr val="006600"/>
                </a:solidFill>
              </a:rPr>
              <a:t>cobalts</a:t>
            </a:r>
            <a:r>
              <a:rPr lang="en-US" altLang="en-US" sz="2400" dirty="0">
                <a:solidFill>
                  <a:srgbClr val="006600"/>
                </a:solidFill>
              </a:rPr>
              <a:t> up front, 2 </a:t>
            </a:r>
            <a:r>
              <a:rPr lang="en-US" altLang="en-US" sz="2400" dirty="0" err="1">
                <a:solidFill>
                  <a:srgbClr val="006600"/>
                </a:solidFill>
              </a:rPr>
              <a:t>cobalts</a:t>
            </a:r>
            <a:r>
              <a:rPr lang="en-US" altLang="en-US" sz="2400" dirty="0">
                <a:solidFill>
                  <a:srgbClr val="006600"/>
                </a:solidFill>
              </a:rPr>
              <a:t> in products (good)</a:t>
            </a:r>
          </a:p>
          <a:p>
            <a:pPr eaLnBrk="1" hangingPunct="1">
              <a:spcBef>
                <a:spcPct val="50000"/>
              </a:spcBef>
              <a:buFontTx/>
              <a:buNone/>
            </a:pPr>
            <a:endParaRPr lang="en-US" altLang="en-US" sz="2400" dirty="0">
              <a:solidFill>
                <a:srgbClr val="006600"/>
              </a:solidFill>
            </a:endParaRPr>
          </a:p>
          <a:p>
            <a:pPr eaLnBrk="1" hangingPunct="1">
              <a:spcBef>
                <a:spcPct val="50000"/>
              </a:spcBef>
              <a:buFontTx/>
              <a:buNone/>
            </a:pPr>
            <a:r>
              <a:rPr lang="en-US" altLang="en-US" sz="2400" dirty="0">
                <a:solidFill>
                  <a:srgbClr val="006600"/>
                </a:solidFill>
              </a:rPr>
              <a:t>3 sulfates up front, 3 sulfates in products (good and balanced!)</a:t>
            </a:r>
          </a:p>
        </p:txBody>
      </p:sp>
    </p:spTree>
    <p:extLst>
      <p:ext uri="{BB962C8B-B14F-4D97-AF65-F5344CB8AC3E}">
        <p14:creationId xmlns:p14="http://schemas.microsoft.com/office/powerpoint/2010/main" val="16726047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rgbClr val="FF00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600" dirty="0">
                <a:solidFill>
                  <a:srgbClr val="0066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a:solidFill>
                  <a:srgbClr val="0000FF"/>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p>
          <a:p>
            <a:pPr eaLnBrk="1" hangingPunct="1">
              <a:spcBef>
                <a:spcPct val="50000"/>
              </a:spcBef>
              <a:buFontTx/>
              <a:buNone/>
            </a:pPr>
            <a:r>
              <a:rPr lang="en-US" altLang="en-US" dirty="0">
                <a:solidFill>
                  <a:srgbClr val="0000FF"/>
                </a:solidFill>
              </a:rPr>
              <a:t>This is in a 3:1:3:2 ratio, John Dalton is happy.</a:t>
            </a:r>
          </a:p>
          <a:p>
            <a:pPr eaLnBrk="1" hangingPunct="1">
              <a:spcBef>
                <a:spcPct val="50000"/>
              </a:spcBef>
              <a:buFontTx/>
              <a:buNone/>
            </a:pPr>
            <a:endParaRPr lang="en-US" altLang="en-US" dirty="0">
              <a:solidFill>
                <a:srgbClr val="0000FF"/>
              </a:solidFill>
            </a:endParaRPr>
          </a:p>
          <a:p>
            <a:pPr eaLnBrk="1" hangingPunct="1">
              <a:spcBef>
                <a:spcPct val="50000"/>
              </a:spcBef>
              <a:buFontTx/>
              <a:buNone/>
            </a:pPr>
            <a:r>
              <a:rPr lang="en-US" altLang="en-US" sz="4400" i="1" dirty="0">
                <a:solidFill>
                  <a:srgbClr val="FF0000"/>
                </a:solidFill>
              </a:rPr>
              <a:t>Now let’s go to table F!</a:t>
            </a:r>
          </a:p>
        </p:txBody>
      </p:sp>
    </p:spTree>
    <p:extLst>
      <p:ext uri="{BB962C8B-B14F-4D97-AF65-F5344CB8AC3E}">
        <p14:creationId xmlns:p14="http://schemas.microsoft.com/office/powerpoint/2010/main" val="3537347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rgbClr val="0000FF"/>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600" dirty="0">
                <a:solidFill>
                  <a:srgbClr val="FF00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baseline="-25000" dirty="0">
                <a:solidFill>
                  <a:srgbClr val="0000FF"/>
                </a:solidFill>
                <a:latin typeface="Times New Roman" panose="02020603050405020304" pitchFamily="18" charset="0"/>
                <a:cs typeface="Times New Roman" panose="02020603050405020304" pitchFamily="18" charset="0"/>
              </a:rPr>
              <a:t>S</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a:solidFill>
                  <a:srgbClr val="800080"/>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Switched and fixed.  Now balance this…</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2800" dirty="0">
                <a:solidFill>
                  <a:srgbClr val="FF0000"/>
                </a:solidFill>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PbSO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Sulfates are usually AQ, but Pb</a:t>
            </a:r>
            <a:r>
              <a:rPr lang="en-US" alt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is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an exception - so this is a </a:t>
            </a:r>
            <a:r>
              <a:rPr lang="en-US" altLang="en-US" sz="3600" dirty="0">
                <a:solidFill>
                  <a:srgbClr val="0000FF"/>
                </a:solidFill>
                <a:latin typeface="Times New Roman" panose="02020603050405020304" pitchFamily="18" charset="0"/>
                <a:cs typeface="Times New Roman" panose="02020603050405020304" pitchFamily="18" charset="0"/>
              </a:rPr>
              <a:t>SOLID</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3600" baseline="-25000" dirty="0">
              <a:solidFill>
                <a:srgbClr val="0000FF"/>
              </a:solidFill>
            </a:endParaRPr>
          </a:p>
          <a:p>
            <a:pPr eaLnBrk="1" hangingPunct="1">
              <a:spcBef>
                <a:spcPct val="50000"/>
              </a:spcBef>
              <a:buNone/>
            </a:pPr>
            <a:endParaRPr lang="en-US" altLang="en-US" sz="1800" dirty="0">
              <a:solidFill>
                <a:srgbClr val="000000"/>
              </a:solidFill>
            </a:endParaRPr>
          </a:p>
        </p:txBody>
      </p:sp>
      <p:cxnSp>
        <p:nvCxnSpPr>
          <p:cNvPr id="3" name="Straight Arrow Connector 2">
            <a:extLst>
              <a:ext uri="{FF2B5EF4-FFF2-40B4-BE49-F238E27FC236}">
                <a16:creationId xmlns:a16="http://schemas.microsoft.com/office/drawing/2014/main" id="{1C85E295-ED3F-43F7-AFEB-6E7CB8F7FD38}"/>
              </a:ext>
            </a:extLst>
          </p:cNvPr>
          <p:cNvCxnSpPr>
            <a:cxnSpLocks/>
          </p:cNvCxnSpPr>
          <p:nvPr/>
        </p:nvCxnSpPr>
        <p:spPr>
          <a:xfrm flipH="1" flipV="1">
            <a:off x="6477000" y="2057400"/>
            <a:ext cx="457200" cy="20574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69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p:cNvSpPr txBox="1">
            <a:spLocks noChangeArrowheads="1"/>
          </p:cNvSpPr>
          <p:nvPr/>
        </p:nvSpPr>
        <p:spPr bwMode="auto">
          <a:xfrm>
            <a:off x="0" y="4572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2.  In a synthesis reaction, smaller reactants</a:t>
            </a: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combine to form larger products.  </a:t>
            </a:r>
          </a:p>
          <a:p>
            <a:pPr eaLnBrk="1" hangingPunct="1"/>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3.  The “ABSTRACT” is    </a:t>
            </a:r>
            <a:r>
              <a:rPr lang="en-US" altLang="en-US" sz="4000" dirty="0">
                <a:solidFill>
                  <a:srgbClr val="0000FF"/>
                </a:solidFill>
                <a:latin typeface="Times New Roman" panose="02020603050405020304" pitchFamily="18" charset="0"/>
                <a:cs typeface="Times New Roman" panose="02020603050405020304" pitchFamily="18" charset="0"/>
              </a:rPr>
              <a:t>X + Y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XY</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  The </a:t>
            </a:r>
            <a:r>
              <a:rPr lang="en-US" altLang="en-US" sz="4000" dirty="0">
                <a:solidFill>
                  <a:srgbClr val="0000FF"/>
                </a:solidFill>
                <a:latin typeface="Times New Roman" panose="02020603050405020304" pitchFamily="18" charset="0"/>
                <a:cs typeface="Times New Roman" panose="02020603050405020304" pitchFamily="18" charset="0"/>
              </a:rPr>
              <a:t>Reactants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form into </a:t>
            </a:r>
            <a:r>
              <a:rPr lang="en-US" altLang="en-US" sz="4000" dirty="0">
                <a:solidFill>
                  <a:srgbClr val="FF0000"/>
                </a:solidFill>
                <a:latin typeface="Times New Roman" panose="02020603050405020304" pitchFamily="18" charset="0"/>
                <a:cs typeface="Times New Roman" panose="02020603050405020304" pitchFamily="18" charset="0"/>
              </a:rPr>
              <a:t>Products.</a:t>
            </a:r>
          </a:p>
        </p:txBody>
      </p:sp>
      <p:cxnSp>
        <p:nvCxnSpPr>
          <p:cNvPr id="4" name="Straight Arrow Connector 3">
            <a:extLst>
              <a:ext uri="{FF2B5EF4-FFF2-40B4-BE49-F238E27FC236}">
                <a16:creationId xmlns:a16="http://schemas.microsoft.com/office/drawing/2014/main" id="{FE29C3E9-386B-B793-F836-CF1AF235A180}"/>
              </a:ext>
            </a:extLst>
          </p:cNvPr>
          <p:cNvCxnSpPr/>
          <p:nvPr/>
        </p:nvCxnSpPr>
        <p:spPr>
          <a:xfrm flipV="1">
            <a:off x="3200400" y="2971800"/>
            <a:ext cx="2667000" cy="6096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E6D3C48-9CA1-C359-5ABD-5C535987ADF1}"/>
              </a:ext>
            </a:extLst>
          </p:cNvPr>
          <p:cNvCxnSpPr>
            <a:cxnSpLocks/>
          </p:cNvCxnSpPr>
          <p:nvPr/>
        </p:nvCxnSpPr>
        <p:spPr>
          <a:xfrm flipV="1">
            <a:off x="6477000" y="2971800"/>
            <a:ext cx="1676400" cy="642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60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23.  Iron + Oxygen synthesizes to iron III oxide   (rust)</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Fe</a:t>
            </a:r>
            <a:r>
              <a:rPr lang="en-US" alt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O</a:t>
            </a:r>
            <a:r>
              <a:rPr lang="en-US" alt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r>
              <a:rPr lang="en-US" altLang="en-US" sz="2400" dirty="0">
                <a:latin typeface="Calibri" panose="020F0502020204030204" pitchFamily="34" charset="0"/>
              </a:rPr>
              <a:t> </a:t>
            </a:r>
            <a:endParaRPr lang="en-US" altLang="en-US" sz="2400" dirty="0">
              <a:solidFill>
                <a:srgbClr val="FF0000"/>
              </a:solidFill>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dirty="0">
              <a:latin typeface="Calibri" panose="020F0502020204030204" pitchFamily="34" charset="0"/>
            </a:endParaRPr>
          </a:p>
        </p:txBody>
      </p:sp>
      <p:sp>
        <p:nvSpPr>
          <p:cNvPr id="12291" name="Rectangle 2"/>
          <p:cNvSpPr>
            <a:spLocks noChangeArrowheads="1"/>
          </p:cNvSpPr>
          <p:nvPr/>
        </p:nvSpPr>
        <p:spPr bwMode="auto">
          <a:xfrm>
            <a:off x="0" y="1676400"/>
            <a:ext cx="906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000000"/>
                </a:solidFill>
              </a:rPr>
              <a:t> </a:t>
            </a:r>
            <a:r>
              <a:rPr lang="en-US" altLang="en-US" sz="6600" dirty="0">
                <a:solidFill>
                  <a:srgbClr val="FF0000"/>
                </a:solidFill>
                <a:latin typeface="Times New Roman" panose="02020603050405020304" pitchFamily="18" charset="0"/>
                <a:cs typeface="Times New Roman" panose="02020603050405020304" pitchFamily="18" charset="0"/>
              </a:rPr>
              <a:t>_</a:t>
            </a:r>
            <a:r>
              <a:rPr lang="en-US" altLang="en-US" sz="5400" dirty="0">
                <a:solidFill>
                  <a:srgbClr val="0000FF"/>
                </a:solidFill>
                <a:latin typeface="Times New Roman" panose="02020603050405020304" pitchFamily="18" charset="0"/>
                <a:cs typeface="Times New Roman" panose="02020603050405020304" pitchFamily="18" charset="0"/>
              </a:rPr>
              <a:t>Fe</a:t>
            </a:r>
            <a:r>
              <a:rPr lang="en-US" altLang="en-US" sz="5400" baseline="-25000" dirty="0">
                <a:solidFill>
                  <a:srgbClr val="0000FF"/>
                </a:solidFill>
                <a:latin typeface="Times New Roman" panose="02020603050405020304" pitchFamily="18" charset="0"/>
                <a:cs typeface="Times New Roman" panose="02020603050405020304" pitchFamily="18" charset="0"/>
              </a:rPr>
              <a:t>(S)</a:t>
            </a:r>
            <a:r>
              <a:rPr lang="en-US" altLang="en-US" sz="5400" dirty="0">
                <a:solidFill>
                  <a:srgbClr val="0000FF"/>
                </a:solidFill>
                <a:latin typeface="Times New Roman" panose="02020603050405020304" pitchFamily="18" charset="0"/>
                <a:cs typeface="Times New Roman" panose="02020603050405020304" pitchFamily="18" charset="0"/>
              </a:rPr>
              <a:t>  + </a:t>
            </a:r>
            <a:r>
              <a:rPr lang="en-US" altLang="en-US" sz="6600" dirty="0">
                <a:solidFill>
                  <a:srgbClr val="FF0000"/>
                </a:solidFill>
                <a:latin typeface="Times New Roman" panose="02020603050405020304" pitchFamily="18" charset="0"/>
                <a:cs typeface="Times New Roman" panose="02020603050405020304" pitchFamily="18" charset="0"/>
              </a:rPr>
              <a:t>_</a:t>
            </a:r>
            <a:r>
              <a:rPr lang="en-US" altLang="en-US" sz="5400" dirty="0">
                <a:solidFill>
                  <a:srgbClr val="0000FF"/>
                </a:solidFill>
                <a:latin typeface="Times New Roman" panose="02020603050405020304" pitchFamily="18" charset="0"/>
                <a:cs typeface="Times New Roman" panose="02020603050405020304" pitchFamily="18" charset="0"/>
              </a:rPr>
              <a:t>O</a:t>
            </a:r>
            <a:r>
              <a:rPr lang="en-US" altLang="en-US" sz="5400" baseline="-25000" dirty="0">
                <a:solidFill>
                  <a:srgbClr val="0000FF"/>
                </a:solidFill>
                <a:latin typeface="Times New Roman" panose="02020603050405020304" pitchFamily="18" charset="0"/>
                <a:cs typeface="Times New Roman" panose="02020603050405020304" pitchFamily="18" charset="0"/>
              </a:rPr>
              <a:t>2(G)</a:t>
            </a:r>
            <a:r>
              <a:rPr lang="en-US" altLang="en-US" sz="5400" dirty="0">
                <a:solidFill>
                  <a:srgbClr val="0000FF"/>
                </a:solidFill>
                <a:latin typeface="Times New Roman" panose="02020603050405020304" pitchFamily="18" charset="0"/>
                <a:cs typeface="Times New Roman" panose="02020603050405020304" pitchFamily="18" charset="0"/>
              </a:rPr>
              <a:t> →  </a:t>
            </a:r>
            <a:r>
              <a:rPr lang="en-US" altLang="en-US" sz="6600" dirty="0">
                <a:solidFill>
                  <a:srgbClr val="FF0000"/>
                </a:solidFill>
                <a:latin typeface="Times New Roman" panose="02020603050405020304" pitchFamily="18" charset="0"/>
                <a:cs typeface="Times New Roman" panose="02020603050405020304" pitchFamily="18" charset="0"/>
              </a:rPr>
              <a:t>_</a:t>
            </a:r>
            <a:r>
              <a:rPr lang="en-US" altLang="en-US" sz="5400" dirty="0">
                <a:solidFill>
                  <a:srgbClr val="0000FF"/>
                </a:solidFill>
                <a:latin typeface="Times New Roman" panose="02020603050405020304" pitchFamily="18" charset="0"/>
                <a:cs typeface="Times New Roman" panose="02020603050405020304" pitchFamily="18" charset="0"/>
              </a:rPr>
              <a:t>Fe</a:t>
            </a:r>
            <a:r>
              <a:rPr lang="en-US" altLang="en-US" sz="5400" baseline="-25000" dirty="0">
                <a:solidFill>
                  <a:srgbClr val="0000FF"/>
                </a:solidFill>
                <a:latin typeface="Times New Roman" panose="02020603050405020304" pitchFamily="18" charset="0"/>
                <a:cs typeface="Times New Roman" panose="02020603050405020304" pitchFamily="18" charset="0"/>
              </a:rPr>
              <a:t>2</a:t>
            </a:r>
            <a:r>
              <a:rPr lang="en-US" altLang="en-US" sz="5400" dirty="0">
                <a:solidFill>
                  <a:srgbClr val="0000FF"/>
                </a:solidFill>
                <a:latin typeface="Times New Roman" panose="02020603050405020304" pitchFamily="18" charset="0"/>
                <a:cs typeface="Times New Roman" panose="02020603050405020304" pitchFamily="18" charset="0"/>
              </a:rPr>
              <a:t>O</a:t>
            </a:r>
            <a:r>
              <a:rPr lang="en-US" altLang="en-US" sz="5400" baseline="-25000" dirty="0">
                <a:solidFill>
                  <a:srgbClr val="0000FF"/>
                </a:solidFill>
                <a:latin typeface="Times New Roman" panose="02020603050405020304" pitchFamily="18" charset="0"/>
                <a:cs typeface="Times New Roman" panose="02020603050405020304" pitchFamily="18" charset="0"/>
              </a:rPr>
              <a:t>3(S)</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101.  Lead (II) hydrogen carbonate + Cobalt (III) sulfate solutions are poured together</a:t>
            </a: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Pb</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HCO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8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600" dirty="0">
                <a:solidFill>
                  <a:srgbClr val="0000FF"/>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_Co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3(AQ)</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600" dirty="0">
                <a:solidFill>
                  <a:srgbClr val="FF0000"/>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PbSO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600" baseline="-25000" dirty="0">
                <a:solidFill>
                  <a:srgbClr val="0000FF"/>
                </a:solidFill>
                <a:latin typeface="Times New Roman" panose="02020603050405020304" pitchFamily="18" charset="0"/>
                <a:cs typeface="Times New Roman" panose="02020603050405020304" pitchFamily="18" charset="0"/>
              </a:rPr>
              <a:t>S</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600" dirty="0">
                <a:solidFill>
                  <a:srgbClr val="800080"/>
                </a:solidFill>
                <a:latin typeface="Times New Roman" panose="02020603050405020304" pitchFamily="18" charset="0"/>
                <a:cs typeface="Times New Roman" panose="02020603050405020304" pitchFamily="18" charset="0"/>
              </a:rPr>
              <a:t>2</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600" baseline="-25000" dirty="0">
                <a:solidFill>
                  <a:srgbClr val="FF0000"/>
                </a:solidFill>
                <a:latin typeface="Times New Roman" panose="02020603050405020304" pitchFamily="18" charset="0"/>
                <a:cs typeface="Times New Roman" panose="02020603050405020304" pitchFamily="18" charset="0"/>
              </a:rPr>
              <a:t>AQ</a:t>
            </a:r>
            <a:r>
              <a:rPr lang="en-US" altLang="en-US" sz="26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6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Switched and fixed.  Now balance this…</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Co(HCO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If your last name is hydrogen carbonate, you are </a:t>
            </a:r>
            <a:r>
              <a:rPr lang="en-US" altLang="en-US" sz="3600" dirty="0">
                <a:solidFill>
                  <a:srgbClr val="FF0000"/>
                </a:solidFill>
                <a:latin typeface="Times New Roman" panose="02020603050405020304" pitchFamily="18" charset="0"/>
                <a:cs typeface="Times New Roman" panose="02020603050405020304" pitchFamily="18" charset="0"/>
              </a:rPr>
              <a:t>AQ</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without exception. </a:t>
            </a:r>
            <a:endParaRPr lang="en-US" altLang="en-US" sz="3600" baseline="-25000" dirty="0">
              <a:solidFill>
                <a:srgbClr val="0000FF"/>
              </a:solidFill>
            </a:endParaRPr>
          </a:p>
          <a:p>
            <a:pPr eaLnBrk="1" hangingPunct="1">
              <a:spcBef>
                <a:spcPct val="50000"/>
              </a:spcBef>
              <a:buNone/>
            </a:pPr>
            <a:endParaRPr lang="en-US" altLang="en-US" sz="1800" dirty="0">
              <a:solidFill>
                <a:srgbClr val="000000"/>
              </a:solidFill>
            </a:endParaRPr>
          </a:p>
        </p:txBody>
      </p:sp>
      <p:cxnSp>
        <p:nvCxnSpPr>
          <p:cNvPr id="3" name="Straight Arrow Connector 2">
            <a:extLst>
              <a:ext uri="{FF2B5EF4-FFF2-40B4-BE49-F238E27FC236}">
                <a16:creationId xmlns:a16="http://schemas.microsoft.com/office/drawing/2014/main" id="{1C85E295-ED3F-43F7-AFEB-6E7CB8F7FD38}"/>
              </a:ext>
            </a:extLst>
          </p:cNvPr>
          <p:cNvCxnSpPr>
            <a:cxnSpLocks/>
          </p:cNvCxnSpPr>
          <p:nvPr/>
        </p:nvCxnSpPr>
        <p:spPr>
          <a:xfrm flipV="1">
            <a:off x="7772400" y="1981200"/>
            <a:ext cx="924339" cy="236220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6361320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0000"/>
                </a:solidFill>
              </a:rPr>
              <a:t>Combustion</a:t>
            </a:r>
            <a:r>
              <a:rPr lang="en-US" altLang="en-US" sz="2400" dirty="0">
                <a:solidFill>
                  <a:srgbClr val="000000"/>
                </a:solidFill>
              </a:rPr>
              <a:t> are always a hydrocarbon + oxygen </a:t>
            </a:r>
            <a:br>
              <a:rPr lang="en-US" altLang="en-US" sz="2400" dirty="0">
                <a:solidFill>
                  <a:srgbClr val="000000"/>
                </a:solidFill>
              </a:rPr>
            </a:br>
            <a:r>
              <a:rPr lang="en-US" altLang="en-US" sz="2400" dirty="0">
                <a:solidFill>
                  <a:srgbClr val="000000"/>
                </a:solidFill>
              </a:rPr>
              <a:t>                           forming water and carbon dioxide with heat.  </a:t>
            </a:r>
          </a:p>
          <a:p>
            <a:pPr eaLnBrk="1" hangingPunct="1">
              <a:spcBef>
                <a:spcPct val="50000"/>
              </a:spcBef>
              <a:buFontTx/>
              <a:buNone/>
            </a:pPr>
            <a:endParaRPr lang="en-US" altLang="en-US" sz="2400" dirty="0">
              <a:solidFill>
                <a:srgbClr val="000000"/>
              </a:solidFill>
            </a:endParaRPr>
          </a:p>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Vocab:  hydrocarbon, oxygenated hydrocarbon, </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complete combustion, </a:t>
            </a:r>
            <a:r>
              <a:rPr lang="en-US" altLang="en-US" sz="2800" u="sng" dirty="0">
                <a:solidFill>
                  <a:srgbClr val="FF0000"/>
                </a:solidFill>
                <a:latin typeface="Times New Roman" panose="02020603050405020304" pitchFamily="18" charset="0"/>
                <a:cs typeface="Times New Roman" panose="02020603050405020304" pitchFamily="18" charset="0"/>
              </a:rPr>
              <a:t>incomplete combustion</a:t>
            </a:r>
            <a:r>
              <a:rPr lang="en-US" altLang="en-US" sz="2800" dirty="0">
                <a:solidFill>
                  <a:srgbClr val="000000"/>
                </a:solidFill>
                <a:latin typeface="Times New Roman" panose="02020603050405020304" pitchFamily="18" charset="0"/>
                <a:cs typeface="Times New Roman" panose="02020603050405020304" pitchFamily="18" charset="0"/>
              </a:rPr>
              <a:t>,</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exothermic and endothermic.  </a:t>
            </a:r>
          </a:p>
          <a:p>
            <a:pPr eaLnBrk="1" hangingPunct="1">
              <a:spcBef>
                <a:spcPct val="50000"/>
              </a:spcBef>
              <a:buFontTx/>
              <a:buNone/>
            </a:pPr>
            <a:r>
              <a:rPr lang="en-US" altLang="en-US" sz="3600" dirty="0">
                <a:solidFill>
                  <a:srgbClr val="7030A0"/>
                </a:solidFill>
                <a:latin typeface="Times New Roman" panose="02020603050405020304" pitchFamily="18" charset="0"/>
                <a:cs typeface="Times New Roman" panose="02020603050405020304" pitchFamily="18" charset="0"/>
              </a:rPr>
              <a:t>Balance these two combustion reactions</a:t>
            </a:r>
            <a:r>
              <a:rPr lang="en-US" altLang="en-US" dirty="0">
                <a:solidFill>
                  <a:srgbClr val="7030A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01764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_C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_CO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_H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endParaRPr lang="en-US" altLang="en-US" sz="3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30326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_C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_CO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_H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 C’s in front, so put a 6 in front of the 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Start over</a:t>
            </a:r>
          </a:p>
        </p:txBody>
      </p:sp>
    </p:spTree>
    <p:extLst>
      <p:ext uri="{BB962C8B-B14F-4D97-AF65-F5344CB8AC3E}">
        <p14:creationId xmlns:p14="http://schemas.microsoft.com/office/powerpoint/2010/main" val="398282179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_C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_H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 C’s in hexane, now 6 in 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good</a:t>
            </a: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14 H’s in hexane, just 2 in water, put a 7 in front of water. </a:t>
            </a:r>
          </a:p>
        </p:txBody>
      </p:sp>
    </p:spTree>
    <p:extLst>
      <p:ext uri="{BB962C8B-B14F-4D97-AF65-F5344CB8AC3E}">
        <p14:creationId xmlns:p14="http://schemas.microsoft.com/office/powerpoint/2010/main" val="123868900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_C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rgbClr val="0000FF"/>
                </a:solidFill>
                <a:latin typeface="Times New Roman" panose="02020603050405020304" pitchFamily="18" charset="0"/>
                <a:cs typeface="Times New Roman" panose="02020603050405020304" pitchFamily="18" charset="0"/>
              </a:rPr>
              <a:t>7</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 C’s in hexane, now 6 in 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good</a:t>
            </a: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14 H’s in hexane, 14 in water, good.</a:t>
            </a: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2 O’s in front, but 12 + 7 out back   that’s 19 (odd = bad!)</a:t>
            </a:r>
          </a:p>
          <a:p>
            <a:pPr eaLnBrk="1" hangingPunct="1">
              <a:spcBef>
                <a:spcPct val="50000"/>
              </a:spcBef>
              <a:buFontTx/>
              <a:buNone/>
            </a:pPr>
            <a:r>
              <a:rPr lang="en-US" altLang="en-US" sz="2800" dirty="0">
                <a:solidFill>
                  <a:srgbClr val="006600"/>
                </a:solidFill>
                <a:latin typeface="Times New Roman" panose="02020603050405020304" pitchFamily="18" charset="0"/>
                <a:cs typeface="Times New Roman" panose="02020603050405020304" pitchFamily="18" charset="0"/>
              </a:rPr>
              <a:t>Double the seven to a 14, start over.</a:t>
            </a:r>
          </a:p>
        </p:txBody>
      </p:sp>
    </p:spTree>
    <p:extLst>
      <p:ext uri="{BB962C8B-B14F-4D97-AF65-F5344CB8AC3E}">
        <p14:creationId xmlns:p14="http://schemas.microsoft.com/office/powerpoint/2010/main" val="25128038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_C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rgbClr val="006600"/>
                </a:solidFill>
                <a:latin typeface="Times New Roman" panose="02020603050405020304" pitchFamily="18" charset="0"/>
                <a:cs typeface="Times New Roman" panose="02020603050405020304" pitchFamily="18" charset="0"/>
              </a:rPr>
              <a:t>14</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6 C’s in hexane, now 6 in 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good</a:t>
            </a: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14 H’s in hexane, 28 in water, not good.</a:t>
            </a:r>
          </a:p>
          <a:p>
            <a:pPr eaLnBrk="1" hangingPunct="1">
              <a:spcBef>
                <a:spcPct val="50000"/>
              </a:spcBef>
              <a:buFontTx/>
              <a:buNone/>
            </a:pPr>
            <a:r>
              <a:rPr lang="en-US" altLang="en-US" sz="2800" dirty="0">
                <a:solidFill>
                  <a:srgbClr val="800080"/>
                </a:solidFill>
                <a:latin typeface="Times New Roman" panose="02020603050405020304" pitchFamily="18" charset="0"/>
                <a:cs typeface="Times New Roman" panose="02020603050405020304" pitchFamily="18" charset="0"/>
              </a:rPr>
              <a:t>Put a 2 in front of the hexane, begin again!</a:t>
            </a:r>
          </a:p>
        </p:txBody>
      </p:sp>
    </p:spTree>
    <p:extLst>
      <p:ext uri="{BB962C8B-B14F-4D97-AF65-F5344CB8AC3E}">
        <p14:creationId xmlns:p14="http://schemas.microsoft.com/office/powerpoint/2010/main" val="183128248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80008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rgbClr val="006600"/>
                </a:solidFill>
                <a:latin typeface="Times New Roman" panose="02020603050405020304" pitchFamily="18" charset="0"/>
                <a:cs typeface="Times New Roman" panose="02020603050405020304" pitchFamily="18" charset="0"/>
              </a:rPr>
              <a:t>14</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12 C’s in hexane, but only 6 in 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not good</a:t>
            </a: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Change the 6 in CO</a:t>
            </a:r>
            <a:r>
              <a:rPr lang="en-US" altLang="en-US" sz="2800" baseline="-25000" dirty="0">
                <a:solidFill>
                  <a:srgbClr val="FF0000"/>
                </a:solidFill>
                <a:latin typeface="Times New Roman" panose="02020603050405020304" pitchFamily="18" charset="0"/>
                <a:cs typeface="Times New Roman" panose="02020603050405020304" pitchFamily="18" charset="0"/>
              </a:rPr>
              <a:t>2</a:t>
            </a:r>
            <a:r>
              <a:rPr lang="en-US" altLang="en-US" sz="2800" dirty="0">
                <a:solidFill>
                  <a:srgbClr val="FF0000"/>
                </a:solidFill>
                <a:latin typeface="Times New Roman" panose="02020603050405020304" pitchFamily="18" charset="0"/>
                <a:cs typeface="Times New Roman" panose="02020603050405020304" pitchFamily="18" charset="0"/>
              </a:rPr>
              <a:t> into a 12, start over. </a:t>
            </a:r>
          </a:p>
        </p:txBody>
      </p:sp>
    </p:spTree>
    <p:extLst>
      <p:ext uri="{BB962C8B-B14F-4D97-AF65-F5344CB8AC3E}">
        <p14:creationId xmlns:p14="http://schemas.microsoft.com/office/powerpoint/2010/main" val="422240189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80008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_O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12CO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rgbClr val="006600"/>
                </a:solidFill>
                <a:latin typeface="Times New Roman" panose="02020603050405020304" pitchFamily="18" charset="0"/>
                <a:cs typeface="Times New Roman" panose="02020603050405020304" pitchFamily="18" charset="0"/>
              </a:rPr>
              <a:t>14</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12 C’s in hexane, 12 in CO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good</a:t>
            </a:r>
            <a:endPar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28 H’s in hexane, 28 in water, good.</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2 O’s in oxygen, and 24 + 14 = 38 oxygens in product.</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Fix this by putting a 19 in front of 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balanced! </a:t>
            </a:r>
          </a:p>
        </p:txBody>
      </p:sp>
    </p:spTree>
    <p:extLst>
      <p:ext uri="{BB962C8B-B14F-4D97-AF65-F5344CB8AC3E}">
        <p14:creationId xmlns:p14="http://schemas.microsoft.com/office/powerpoint/2010/main" val="15850624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First the skeletons, then balance these:</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102.  Hexane combusts (C</a:t>
            </a:r>
            <a:r>
              <a:rPr lang="en-US" altLang="en-US" sz="2800" baseline="-25000" dirty="0">
                <a:solidFill>
                  <a:srgbClr val="FF0000"/>
                </a:solidFill>
                <a:latin typeface="Times New Roman" panose="02020603050405020304" pitchFamily="18" charset="0"/>
                <a:cs typeface="Times New Roman" panose="02020603050405020304" pitchFamily="18" charset="0"/>
              </a:rPr>
              <a:t>6</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baseline="-25000" dirty="0">
                <a:solidFill>
                  <a:srgbClr val="FF0000"/>
                </a:solidFill>
                <a:latin typeface="Times New Roman" panose="02020603050405020304" pitchFamily="18" charset="0"/>
                <a:cs typeface="Times New Roman" panose="02020603050405020304" pitchFamily="18" charset="0"/>
              </a:rPr>
              <a:t>14</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80008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C</a:t>
            </a:r>
            <a:r>
              <a:rPr lang="en-US" altLang="en-US" sz="3600" baseline="-25000" dirty="0">
                <a:solidFill>
                  <a:srgbClr val="FF0000"/>
                </a:solidFill>
                <a:latin typeface="Times New Roman" panose="02020603050405020304" pitchFamily="18" charset="0"/>
                <a:cs typeface="Times New Roman" panose="02020603050405020304" pitchFamily="18" charset="0"/>
              </a:rPr>
              <a:t>6</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14(L)</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19</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12CO</a:t>
            </a:r>
            <a:r>
              <a:rPr lang="en-US" altLang="en-US" sz="3600" baseline="-25000" dirty="0">
                <a:solidFill>
                  <a:srgbClr val="FF0000"/>
                </a:solidFill>
                <a:latin typeface="Times New Roman" panose="02020603050405020304" pitchFamily="18" charset="0"/>
                <a:cs typeface="Times New Roman" panose="02020603050405020304" pitchFamily="18" charset="0"/>
              </a:rPr>
              <a:t>2(G)</a:t>
            </a:r>
            <a:r>
              <a:rPr lang="en-US" altLang="en-US" sz="3600" dirty="0">
                <a:solidFill>
                  <a:srgbClr val="FF0000"/>
                </a:solidFill>
                <a:latin typeface="Times New Roman" panose="02020603050405020304" pitchFamily="18" charset="0"/>
                <a:cs typeface="Times New Roman" panose="02020603050405020304" pitchFamily="18" charset="0"/>
              </a:rPr>
              <a:t>  +  </a:t>
            </a:r>
            <a:r>
              <a:rPr lang="en-US" altLang="en-US" sz="3600" dirty="0">
                <a:solidFill>
                  <a:srgbClr val="006600"/>
                </a:solidFill>
                <a:latin typeface="Times New Roman" panose="02020603050405020304" pitchFamily="18" charset="0"/>
                <a:cs typeface="Times New Roman" panose="02020603050405020304" pitchFamily="18" charset="0"/>
              </a:rPr>
              <a:t>14</a:t>
            </a:r>
            <a:r>
              <a:rPr lang="en-US" altLang="en-US" sz="3600" dirty="0">
                <a:solidFill>
                  <a:srgbClr val="FF0000"/>
                </a:solidFill>
                <a:latin typeface="Times New Roman" panose="02020603050405020304" pitchFamily="18" charset="0"/>
                <a:cs typeface="Times New Roman" panose="02020603050405020304" pitchFamily="18" charset="0"/>
              </a:rPr>
              <a:t>H</a:t>
            </a:r>
            <a:r>
              <a:rPr lang="en-US" altLang="en-US" sz="3600" baseline="-250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rgbClr val="FF0000"/>
                </a:solidFill>
                <a:latin typeface="Times New Roman" panose="02020603050405020304" pitchFamily="18" charset="0"/>
                <a:cs typeface="Times New Roman" panose="02020603050405020304" pitchFamily="18" charset="0"/>
              </a:rPr>
              <a:t>O</a:t>
            </a:r>
            <a:r>
              <a:rPr lang="en-US" altLang="en-US" sz="3600" baseline="-25000" dirty="0">
                <a:solidFill>
                  <a:srgbClr val="FF0000"/>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Balanced! </a:t>
            </a:r>
          </a:p>
          <a:p>
            <a:pPr eaLnBrk="1" hangingPunct="1">
              <a:spcBef>
                <a:spcPct val="50000"/>
              </a:spcBef>
              <a:buFontTx/>
              <a:buNone/>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And John Dalton?  2:19:12:14, all good there. </a:t>
            </a:r>
          </a:p>
        </p:txBody>
      </p:sp>
    </p:spTree>
    <p:extLst>
      <p:ext uri="{BB962C8B-B14F-4D97-AF65-F5344CB8AC3E}">
        <p14:creationId xmlns:p14="http://schemas.microsoft.com/office/powerpoint/2010/main" val="187521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23.  Iron + Oxygen synthesizes to iron III oxide   (rust)</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Fe</a:t>
            </a:r>
            <a:r>
              <a:rPr lang="en-US" alt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O</a:t>
            </a:r>
            <a:r>
              <a:rPr lang="en-US" alt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r>
              <a:rPr lang="en-US" altLang="en-US" sz="2400" dirty="0">
                <a:latin typeface="Calibri" panose="020F0502020204030204" pitchFamily="34" charset="0"/>
              </a:rPr>
              <a:t> </a:t>
            </a:r>
            <a:endParaRPr lang="en-US" altLang="en-US" sz="2400" dirty="0">
              <a:solidFill>
                <a:srgbClr val="FF0000"/>
              </a:solidFill>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dirty="0">
              <a:latin typeface="Calibri" panose="020F0502020204030204" pitchFamily="34" charset="0"/>
            </a:endParaRPr>
          </a:p>
        </p:txBody>
      </p:sp>
      <p:sp>
        <p:nvSpPr>
          <p:cNvPr id="12291" name="Rectangle 2"/>
          <p:cNvSpPr>
            <a:spLocks noChangeArrowheads="1"/>
          </p:cNvSpPr>
          <p:nvPr/>
        </p:nvSpPr>
        <p:spPr bwMode="auto">
          <a:xfrm>
            <a:off x="0" y="1676400"/>
            <a:ext cx="906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000000"/>
                </a:solidFill>
              </a:rPr>
              <a:t> </a:t>
            </a:r>
            <a:r>
              <a:rPr lang="en-US" altLang="en-US" sz="6600" dirty="0">
                <a:solidFill>
                  <a:srgbClr val="FF0000"/>
                </a:solidFill>
                <a:latin typeface="Times New Roman" panose="02020603050405020304" pitchFamily="18" charset="0"/>
                <a:cs typeface="Times New Roman" panose="02020603050405020304" pitchFamily="18" charset="0"/>
              </a:rPr>
              <a:t>4</a:t>
            </a:r>
            <a:r>
              <a:rPr lang="en-US" altLang="en-US" sz="5400" dirty="0">
                <a:solidFill>
                  <a:srgbClr val="0000FF"/>
                </a:solidFill>
                <a:latin typeface="Times New Roman" panose="02020603050405020304" pitchFamily="18" charset="0"/>
                <a:cs typeface="Times New Roman" panose="02020603050405020304" pitchFamily="18" charset="0"/>
              </a:rPr>
              <a:t>Fe</a:t>
            </a:r>
            <a:r>
              <a:rPr lang="en-US" altLang="en-US" sz="5400" baseline="-25000" dirty="0">
                <a:solidFill>
                  <a:srgbClr val="0000FF"/>
                </a:solidFill>
                <a:latin typeface="Times New Roman" panose="02020603050405020304" pitchFamily="18" charset="0"/>
                <a:cs typeface="Times New Roman" panose="02020603050405020304" pitchFamily="18" charset="0"/>
              </a:rPr>
              <a:t>(S)</a:t>
            </a:r>
            <a:r>
              <a:rPr lang="en-US" altLang="en-US" sz="5400" dirty="0">
                <a:solidFill>
                  <a:srgbClr val="0000FF"/>
                </a:solidFill>
                <a:latin typeface="Times New Roman" panose="02020603050405020304" pitchFamily="18" charset="0"/>
                <a:cs typeface="Times New Roman" panose="02020603050405020304" pitchFamily="18" charset="0"/>
              </a:rPr>
              <a:t>  + </a:t>
            </a:r>
            <a:r>
              <a:rPr lang="en-US" altLang="en-US" sz="6600" dirty="0">
                <a:solidFill>
                  <a:srgbClr val="FF0000"/>
                </a:solidFill>
                <a:latin typeface="Times New Roman" panose="02020603050405020304" pitchFamily="18" charset="0"/>
                <a:cs typeface="Times New Roman" panose="02020603050405020304" pitchFamily="18" charset="0"/>
              </a:rPr>
              <a:t>3</a:t>
            </a:r>
            <a:r>
              <a:rPr lang="en-US" altLang="en-US" sz="5400" dirty="0">
                <a:solidFill>
                  <a:srgbClr val="0000FF"/>
                </a:solidFill>
                <a:latin typeface="Times New Roman" panose="02020603050405020304" pitchFamily="18" charset="0"/>
                <a:cs typeface="Times New Roman" panose="02020603050405020304" pitchFamily="18" charset="0"/>
              </a:rPr>
              <a:t>O</a:t>
            </a:r>
            <a:r>
              <a:rPr lang="en-US" altLang="en-US" sz="5400" baseline="-25000" dirty="0">
                <a:solidFill>
                  <a:srgbClr val="0000FF"/>
                </a:solidFill>
                <a:latin typeface="Times New Roman" panose="02020603050405020304" pitchFamily="18" charset="0"/>
                <a:cs typeface="Times New Roman" panose="02020603050405020304" pitchFamily="18" charset="0"/>
              </a:rPr>
              <a:t>2(G)</a:t>
            </a:r>
            <a:r>
              <a:rPr lang="en-US" altLang="en-US" sz="5400" dirty="0">
                <a:solidFill>
                  <a:srgbClr val="0000FF"/>
                </a:solidFill>
                <a:latin typeface="Times New Roman" panose="02020603050405020304" pitchFamily="18" charset="0"/>
                <a:cs typeface="Times New Roman" panose="02020603050405020304" pitchFamily="18" charset="0"/>
              </a:rPr>
              <a:t> →  </a:t>
            </a:r>
            <a:r>
              <a:rPr lang="en-US" altLang="en-US" sz="6600" dirty="0">
                <a:solidFill>
                  <a:srgbClr val="FF0000"/>
                </a:solidFill>
                <a:latin typeface="Times New Roman" panose="02020603050405020304" pitchFamily="18" charset="0"/>
                <a:cs typeface="Times New Roman" panose="02020603050405020304" pitchFamily="18" charset="0"/>
              </a:rPr>
              <a:t>2</a:t>
            </a:r>
            <a:r>
              <a:rPr lang="en-US" altLang="en-US" sz="5400" dirty="0">
                <a:solidFill>
                  <a:srgbClr val="0000FF"/>
                </a:solidFill>
                <a:latin typeface="Times New Roman" panose="02020603050405020304" pitchFamily="18" charset="0"/>
                <a:cs typeface="Times New Roman" panose="02020603050405020304" pitchFamily="18" charset="0"/>
              </a:rPr>
              <a:t>Fe</a:t>
            </a:r>
            <a:r>
              <a:rPr lang="en-US" altLang="en-US" sz="5400" baseline="-25000" dirty="0">
                <a:solidFill>
                  <a:srgbClr val="0000FF"/>
                </a:solidFill>
                <a:latin typeface="Times New Roman" panose="02020603050405020304" pitchFamily="18" charset="0"/>
                <a:cs typeface="Times New Roman" panose="02020603050405020304" pitchFamily="18" charset="0"/>
              </a:rPr>
              <a:t>2</a:t>
            </a:r>
            <a:r>
              <a:rPr lang="en-US" altLang="en-US" sz="5400" dirty="0">
                <a:solidFill>
                  <a:srgbClr val="0000FF"/>
                </a:solidFill>
                <a:latin typeface="Times New Roman" panose="02020603050405020304" pitchFamily="18" charset="0"/>
                <a:cs typeface="Times New Roman" panose="02020603050405020304" pitchFamily="18" charset="0"/>
              </a:rPr>
              <a:t>O</a:t>
            </a:r>
            <a:r>
              <a:rPr lang="en-US" altLang="en-US" sz="5400" baseline="-25000" dirty="0">
                <a:solidFill>
                  <a:srgbClr val="0000FF"/>
                </a:solidFill>
                <a:latin typeface="Times New Roman" panose="02020603050405020304" pitchFamily="18" charset="0"/>
                <a:cs typeface="Times New Roman" panose="02020603050405020304" pitchFamily="18" charset="0"/>
              </a:rPr>
              <a:t>3(S)</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9907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SKELETON FIRST</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_C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5</a:t>
            </a:r>
            <a:r>
              <a:rPr lang="en-US" altLang="en-US" sz="3600" dirty="0">
                <a:solidFill>
                  <a:srgbClr val="0000CC"/>
                </a:solidFill>
                <a:latin typeface="Times New Roman" panose="02020603050405020304" pitchFamily="18" charset="0"/>
                <a:cs typeface="Times New Roman" panose="02020603050405020304" pitchFamily="18" charset="0"/>
              </a:rPr>
              <a:t>OH</a:t>
            </a:r>
            <a:r>
              <a:rPr lang="en-US" altLang="en-US" sz="3600" baseline="-25000" dirty="0">
                <a:solidFill>
                  <a:srgbClr val="0000CC"/>
                </a:solidFill>
                <a:latin typeface="Times New Roman" panose="02020603050405020304" pitchFamily="18" charset="0"/>
                <a:cs typeface="Times New Roman" panose="02020603050405020304" pitchFamily="18" charset="0"/>
              </a:rPr>
              <a:t>(L)</a:t>
            </a:r>
            <a:r>
              <a:rPr lang="en-US" altLang="en-US" sz="3600" dirty="0">
                <a:solidFill>
                  <a:srgbClr val="0000CC"/>
                </a:solidFill>
                <a:latin typeface="Times New Roman" panose="02020603050405020304" pitchFamily="18" charset="0"/>
                <a:cs typeface="Times New Roman" panose="02020603050405020304" pitchFamily="18" charset="0"/>
              </a:rPr>
              <a:t>  +  _O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CC"/>
                </a:solidFill>
                <a:latin typeface="Times New Roman" panose="02020603050405020304" pitchFamily="18" charset="0"/>
                <a:cs typeface="Times New Roman" panose="02020603050405020304" pitchFamily="18" charset="0"/>
              </a:rPr>
              <a:t>  _CO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  _H</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Now start talking to yourself… </a:t>
            </a:r>
          </a:p>
        </p:txBody>
      </p:sp>
    </p:spTree>
    <p:extLst>
      <p:ext uri="{BB962C8B-B14F-4D97-AF65-F5344CB8AC3E}">
        <p14:creationId xmlns:p14="http://schemas.microsoft.com/office/powerpoint/2010/main" val="19508124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_C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5</a:t>
            </a:r>
            <a:r>
              <a:rPr lang="en-US" altLang="en-US" sz="3600" dirty="0">
                <a:solidFill>
                  <a:srgbClr val="0000CC"/>
                </a:solidFill>
                <a:latin typeface="Times New Roman" panose="02020603050405020304" pitchFamily="18" charset="0"/>
                <a:cs typeface="Times New Roman" panose="02020603050405020304" pitchFamily="18" charset="0"/>
              </a:rPr>
              <a:t>OH</a:t>
            </a:r>
            <a:r>
              <a:rPr lang="en-US" altLang="en-US" sz="3600" baseline="-25000" dirty="0">
                <a:solidFill>
                  <a:srgbClr val="0000CC"/>
                </a:solidFill>
                <a:latin typeface="Times New Roman" panose="02020603050405020304" pitchFamily="18" charset="0"/>
                <a:cs typeface="Times New Roman" panose="02020603050405020304" pitchFamily="18" charset="0"/>
              </a:rPr>
              <a:t>(L)</a:t>
            </a:r>
            <a:r>
              <a:rPr lang="en-US" altLang="en-US" sz="3600" dirty="0">
                <a:solidFill>
                  <a:srgbClr val="0000CC"/>
                </a:solidFill>
                <a:latin typeface="Times New Roman" panose="02020603050405020304" pitchFamily="18" charset="0"/>
                <a:cs typeface="Times New Roman" panose="02020603050405020304" pitchFamily="18" charset="0"/>
              </a:rPr>
              <a:t>  +  _O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CC"/>
                </a:solidFill>
                <a:latin typeface="Times New Roman" panose="02020603050405020304" pitchFamily="18" charset="0"/>
                <a:cs typeface="Times New Roman" panose="02020603050405020304" pitchFamily="18" charset="0"/>
              </a:rPr>
              <a:t>  _CO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  _H</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3 C’s in propanol, put a 3 in front of CO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start over</a:t>
            </a:r>
          </a:p>
        </p:txBody>
      </p:sp>
    </p:spTree>
    <p:extLst>
      <p:ext uri="{BB962C8B-B14F-4D97-AF65-F5344CB8AC3E}">
        <p14:creationId xmlns:p14="http://schemas.microsoft.com/office/powerpoint/2010/main" val="205573794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SKELETON FIRST</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_C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5</a:t>
            </a:r>
            <a:r>
              <a:rPr lang="en-US" altLang="en-US" sz="3600" dirty="0">
                <a:solidFill>
                  <a:srgbClr val="0000CC"/>
                </a:solidFill>
                <a:latin typeface="Times New Roman" panose="02020603050405020304" pitchFamily="18" charset="0"/>
                <a:cs typeface="Times New Roman" panose="02020603050405020304" pitchFamily="18" charset="0"/>
              </a:rPr>
              <a:t>OH</a:t>
            </a:r>
            <a:r>
              <a:rPr lang="en-US" altLang="en-US" sz="3600" baseline="-25000" dirty="0">
                <a:solidFill>
                  <a:srgbClr val="0000CC"/>
                </a:solidFill>
                <a:latin typeface="Times New Roman" panose="02020603050405020304" pitchFamily="18" charset="0"/>
                <a:cs typeface="Times New Roman" panose="02020603050405020304" pitchFamily="18" charset="0"/>
              </a:rPr>
              <a:t>(L)</a:t>
            </a:r>
            <a:r>
              <a:rPr lang="en-US" altLang="en-US" sz="3600" dirty="0">
                <a:solidFill>
                  <a:srgbClr val="0000CC"/>
                </a:solidFill>
                <a:latin typeface="Times New Roman" panose="02020603050405020304" pitchFamily="18" charset="0"/>
                <a:cs typeface="Times New Roman" panose="02020603050405020304" pitchFamily="18" charset="0"/>
              </a:rPr>
              <a:t>  +  _O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  _H</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3 C’s in propanol, 3 in CO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Good</a:t>
            </a: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5+1 = 6 H’s in propanol, put a 3 in front of water, </a:t>
            </a: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start over again.</a:t>
            </a:r>
          </a:p>
        </p:txBody>
      </p:sp>
    </p:spTree>
    <p:extLst>
      <p:ext uri="{BB962C8B-B14F-4D97-AF65-F5344CB8AC3E}">
        <p14:creationId xmlns:p14="http://schemas.microsoft.com/office/powerpoint/2010/main" val="201718470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SKELETON FIRST</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_C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5</a:t>
            </a:r>
            <a:r>
              <a:rPr lang="en-US" altLang="en-US" sz="3600" dirty="0">
                <a:solidFill>
                  <a:srgbClr val="0000CC"/>
                </a:solidFill>
                <a:latin typeface="Times New Roman" panose="02020603050405020304" pitchFamily="18" charset="0"/>
                <a:cs typeface="Times New Roman" panose="02020603050405020304" pitchFamily="18" charset="0"/>
              </a:rPr>
              <a:t>OH</a:t>
            </a:r>
            <a:r>
              <a:rPr lang="en-US" altLang="en-US" sz="3600" baseline="-25000" dirty="0">
                <a:solidFill>
                  <a:srgbClr val="0000CC"/>
                </a:solidFill>
                <a:latin typeface="Times New Roman" panose="02020603050405020304" pitchFamily="18" charset="0"/>
                <a:cs typeface="Times New Roman" panose="02020603050405020304" pitchFamily="18" charset="0"/>
              </a:rPr>
              <a:t>(L)</a:t>
            </a:r>
            <a:r>
              <a:rPr lang="en-US" altLang="en-US" sz="3600" dirty="0">
                <a:solidFill>
                  <a:srgbClr val="0000CC"/>
                </a:solidFill>
                <a:latin typeface="Times New Roman" panose="02020603050405020304" pitchFamily="18" charset="0"/>
                <a:cs typeface="Times New Roman" panose="02020603050405020304" pitchFamily="18" charset="0"/>
              </a:rPr>
              <a:t>  +  _O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a:solidFill>
                  <a:srgbClr val="FF0000"/>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3 C’s in propanol, 3 in CO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Good</a:t>
            </a: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5+1 = 6 H’s in propanol, 6 in water good.</a:t>
            </a:r>
          </a:p>
          <a:p>
            <a:pPr eaLnBrk="1" hangingPunct="1">
              <a:spcBef>
                <a:spcPct val="50000"/>
              </a:spcBef>
              <a:buFontTx/>
              <a:buNone/>
            </a:pPr>
            <a:r>
              <a:rPr lang="en-US" altLang="en-US" i="1" dirty="0">
                <a:solidFill>
                  <a:srgbClr val="800080"/>
                </a:solidFill>
                <a:latin typeface="Times New Roman" panose="02020603050405020304" pitchFamily="18" charset="0"/>
                <a:cs typeface="Times New Roman" panose="02020603050405020304" pitchFamily="18" charset="0"/>
              </a:rPr>
              <a:t>There’s 1 + 2 O’s in front, but SIX + THREE in back.</a:t>
            </a:r>
          </a:p>
          <a:p>
            <a:pPr eaLnBrk="1" hangingPunct="1">
              <a:spcBef>
                <a:spcPct val="50000"/>
              </a:spcBef>
              <a:buFontTx/>
              <a:buNone/>
            </a:pPr>
            <a:r>
              <a:rPr lang="en-US" altLang="en-US" i="1" dirty="0">
                <a:solidFill>
                  <a:srgbClr val="800080"/>
                </a:solidFill>
                <a:latin typeface="Times New Roman" panose="02020603050405020304" pitchFamily="18" charset="0"/>
                <a:cs typeface="Times New Roman" panose="02020603050405020304" pitchFamily="18" charset="0"/>
              </a:rPr>
              <a:t>Super tricky.  3 to 9.  If we leave propanol alone, can we get 8 more oxygens up front?  (yes)  </a:t>
            </a:r>
          </a:p>
        </p:txBody>
      </p:sp>
    </p:spTree>
    <p:extLst>
      <p:ext uri="{BB962C8B-B14F-4D97-AF65-F5344CB8AC3E}">
        <p14:creationId xmlns:p14="http://schemas.microsoft.com/office/powerpoint/2010/main" val="420599341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SKELETON FIRST</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_C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5</a:t>
            </a:r>
            <a:r>
              <a:rPr lang="en-US" altLang="en-US" sz="3600" dirty="0">
                <a:solidFill>
                  <a:srgbClr val="0000CC"/>
                </a:solidFill>
                <a:latin typeface="Times New Roman" panose="02020603050405020304" pitchFamily="18" charset="0"/>
                <a:cs typeface="Times New Roman" panose="02020603050405020304" pitchFamily="18" charset="0"/>
              </a:rPr>
              <a:t>OH</a:t>
            </a:r>
            <a:r>
              <a:rPr lang="en-US" altLang="en-US" sz="3600" baseline="-25000" dirty="0">
                <a:solidFill>
                  <a:srgbClr val="0000CC"/>
                </a:solidFill>
                <a:latin typeface="Times New Roman" panose="02020603050405020304" pitchFamily="18" charset="0"/>
                <a:cs typeface="Times New Roman" panose="02020603050405020304" pitchFamily="18" charset="0"/>
              </a:rPr>
              <a:t>(L)</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a:solidFill>
                  <a:srgbClr val="800080"/>
                </a:solidFill>
                <a:latin typeface="Times New Roman" panose="02020603050405020304" pitchFamily="18" charset="0"/>
                <a:cs typeface="Times New Roman" panose="02020603050405020304" pitchFamily="18" charset="0"/>
              </a:rPr>
              <a:t>4</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a:solidFill>
                  <a:srgbClr val="FF0000"/>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3 C’s in propanol, 3 in CO</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Good</a:t>
            </a: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5+1 = 6 H’s in propanol, 6 in water good.</a:t>
            </a:r>
          </a:p>
          <a:p>
            <a:pPr eaLnBrk="1" hangingPunct="1">
              <a:spcBef>
                <a:spcPct val="50000"/>
              </a:spcBef>
              <a:buFontTx/>
              <a:buNone/>
            </a:pPr>
            <a:r>
              <a:rPr lang="en-US" altLang="en-US" i="1" dirty="0">
                <a:solidFill>
                  <a:srgbClr val="800080"/>
                </a:solidFill>
                <a:latin typeface="Times New Roman" panose="02020603050405020304" pitchFamily="18" charset="0"/>
                <a:cs typeface="Times New Roman" panose="02020603050405020304" pitchFamily="18" charset="0"/>
              </a:rPr>
              <a:t>Now there are 1 + 8 oxygen in front, and 6 + 3 out back.  9 = 9, balanced.  </a:t>
            </a: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John?</a:t>
            </a:r>
          </a:p>
        </p:txBody>
      </p:sp>
    </p:spTree>
    <p:extLst>
      <p:ext uri="{BB962C8B-B14F-4D97-AF65-F5344CB8AC3E}">
        <p14:creationId xmlns:p14="http://schemas.microsoft.com/office/powerpoint/2010/main" val="21521943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103.  Propanol combusts (C</a:t>
            </a:r>
            <a:r>
              <a:rPr lang="en-US" altLang="en-US" sz="2800" baseline="-25000" dirty="0">
                <a:solidFill>
                  <a:srgbClr val="0000CC"/>
                </a:solidFill>
                <a:latin typeface="Times New Roman" panose="02020603050405020304" pitchFamily="18" charset="0"/>
                <a:cs typeface="Times New Roman" panose="02020603050405020304" pitchFamily="18" charset="0"/>
              </a:rPr>
              <a:t>3</a:t>
            </a:r>
            <a:r>
              <a:rPr lang="en-US" altLang="en-US" sz="2800" dirty="0">
                <a:solidFill>
                  <a:srgbClr val="0000CC"/>
                </a:solidFill>
                <a:latin typeface="Times New Roman" panose="02020603050405020304" pitchFamily="18" charset="0"/>
                <a:cs typeface="Times New Roman" panose="02020603050405020304" pitchFamily="18" charset="0"/>
              </a:rPr>
              <a:t>H</a:t>
            </a:r>
            <a:r>
              <a:rPr lang="en-US" altLang="en-US" sz="2800" baseline="-25000" dirty="0">
                <a:solidFill>
                  <a:srgbClr val="0000CC"/>
                </a:solidFill>
                <a:latin typeface="Times New Roman" panose="02020603050405020304" pitchFamily="18" charset="0"/>
                <a:cs typeface="Times New Roman" panose="02020603050405020304" pitchFamily="18" charset="0"/>
              </a:rPr>
              <a:t>5</a:t>
            </a:r>
            <a:r>
              <a:rPr lang="en-US" altLang="en-US" sz="2800" dirty="0">
                <a:solidFill>
                  <a:srgbClr val="0000CC"/>
                </a:solidFill>
                <a:latin typeface="Times New Roman" panose="02020603050405020304" pitchFamily="18" charset="0"/>
                <a:cs typeface="Times New Roman" panose="02020603050405020304" pitchFamily="18" charset="0"/>
              </a:rPr>
              <a:t>OH) </a:t>
            </a:r>
            <a:r>
              <a:rPr lang="en-US" altLang="en-US" sz="2000" dirty="0">
                <a:solidFill>
                  <a:srgbClr val="0000CC"/>
                </a:solidFill>
                <a:latin typeface="Times New Roman" panose="02020603050405020304" pitchFamily="18" charset="0"/>
                <a:cs typeface="Times New Roman" panose="02020603050405020304" pitchFamily="18" charset="0"/>
              </a:rPr>
              <a:t>this is a type of alcohol</a:t>
            </a:r>
            <a:r>
              <a:rPr lang="en-US" altLang="en-US" sz="28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         SKELETON FIRST</a:t>
            </a:r>
          </a:p>
          <a:p>
            <a:pPr eaLnBrk="1" hangingPunct="1">
              <a:spcBef>
                <a:spcPct val="50000"/>
              </a:spcBef>
              <a:buFontTx/>
              <a:buNone/>
            </a:pPr>
            <a:endParaRPr lang="en-US" altLang="en-US" sz="28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 _C</a:t>
            </a:r>
            <a:r>
              <a:rPr lang="en-US" altLang="en-US" sz="3600" baseline="-25000" dirty="0">
                <a:solidFill>
                  <a:srgbClr val="0000CC"/>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5</a:t>
            </a:r>
            <a:r>
              <a:rPr lang="en-US" altLang="en-US" sz="3600" dirty="0">
                <a:solidFill>
                  <a:srgbClr val="0000CC"/>
                </a:solidFill>
                <a:latin typeface="Times New Roman" panose="02020603050405020304" pitchFamily="18" charset="0"/>
                <a:cs typeface="Times New Roman" panose="02020603050405020304" pitchFamily="18" charset="0"/>
              </a:rPr>
              <a:t>OH</a:t>
            </a:r>
            <a:r>
              <a:rPr lang="en-US" altLang="en-US" sz="3600" baseline="-25000" dirty="0">
                <a:solidFill>
                  <a:srgbClr val="0000CC"/>
                </a:solidFill>
                <a:latin typeface="Times New Roman" panose="02020603050405020304" pitchFamily="18" charset="0"/>
                <a:cs typeface="Times New Roman" panose="02020603050405020304" pitchFamily="18" charset="0"/>
              </a:rPr>
              <a:t>(L)</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a:solidFill>
                  <a:srgbClr val="800080"/>
                </a:solidFill>
                <a:latin typeface="Times New Roman" panose="02020603050405020304" pitchFamily="18" charset="0"/>
                <a:cs typeface="Times New Roman" panose="02020603050405020304" pitchFamily="18" charset="0"/>
              </a:rPr>
              <a:t>4</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CO</a:t>
            </a:r>
            <a:r>
              <a:rPr lang="en-US" altLang="en-US" sz="3600" baseline="-25000" dirty="0">
                <a:solidFill>
                  <a:srgbClr val="0000CC"/>
                </a:solidFill>
                <a:latin typeface="Times New Roman" panose="02020603050405020304" pitchFamily="18" charset="0"/>
                <a:cs typeface="Times New Roman" panose="02020603050405020304" pitchFamily="18" charset="0"/>
              </a:rPr>
              <a:t>2(G)</a:t>
            </a:r>
            <a:r>
              <a:rPr lang="en-US" altLang="en-US" sz="3600" dirty="0">
                <a:solidFill>
                  <a:srgbClr val="0000CC"/>
                </a:solidFill>
                <a:latin typeface="Times New Roman" panose="02020603050405020304" pitchFamily="18" charset="0"/>
                <a:cs typeface="Times New Roman" panose="02020603050405020304" pitchFamily="18" charset="0"/>
              </a:rPr>
              <a:t>  +  </a:t>
            </a:r>
            <a:r>
              <a:rPr lang="en-US" altLang="en-US" sz="3600" dirty="0">
                <a:solidFill>
                  <a:srgbClr val="FF0000"/>
                </a:solidFill>
                <a:latin typeface="Times New Roman" panose="02020603050405020304" pitchFamily="18" charset="0"/>
                <a:cs typeface="Times New Roman" panose="02020603050405020304" pitchFamily="18" charset="0"/>
              </a:rPr>
              <a:t>3</a:t>
            </a:r>
            <a:r>
              <a:rPr lang="en-US" altLang="en-US" sz="3600" dirty="0">
                <a:solidFill>
                  <a:srgbClr val="0000CC"/>
                </a:solidFill>
                <a:latin typeface="Times New Roman" panose="02020603050405020304" pitchFamily="18" charset="0"/>
                <a:cs typeface="Times New Roman" panose="02020603050405020304" pitchFamily="18" charset="0"/>
              </a:rPr>
              <a:t>H</a:t>
            </a:r>
            <a:r>
              <a:rPr lang="en-US" altLang="en-US" sz="3600" baseline="-25000" dirty="0">
                <a:solidFill>
                  <a:srgbClr val="0000CC"/>
                </a:solidFill>
                <a:latin typeface="Times New Roman" panose="02020603050405020304" pitchFamily="18" charset="0"/>
                <a:cs typeface="Times New Roman" panose="02020603050405020304" pitchFamily="18" charset="0"/>
              </a:rPr>
              <a:t>2</a:t>
            </a:r>
            <a:r>
              <a:rPr lang="en-US" altLang="en-US" sz="3600" dirty="0">
                <a:solidFill>
                  <a:srgbClr val="0000CC"/>
                </a:solidFill>
                <a:latin typeface="Times New Roman" panose="02020603050405020304" pitchFamily="18" charset="0"/>
                <a:cs typeface="Times New Roman" panose="02020603050405020304" pitchFamily="18" charset="0"/>
              </a:rPr>
              <a:t>O</a:t>
            </a:r>
            <a:r>
              <a:rPr lang="en-US" altLang="en-US" sz="3600" baseline="-25000" dirty="0">
                <a:solidFill>
                  <a:srgbClr val="0000CC"/>
                </a:solidFill>
                <a:latin typeface="Times New Roman" panose="02020603050405020304" pitchFamily="18" charset="0"/>
                <a:cs typeface="Times New Roman" panose="02020603050405020304" pitchFamily="18" charset="0"/>
              </a:rPr>
              <a:t>(G)</a:t>
            </a:r>
          </a:p>
          <a:p>
            <a:pPr eaLnBrk="1" hangingPunct="1">
              <a:spcBef>
                <a:spcPct val="50000"/>
              </a:spcBef>
              <a:buFontTx/>
              <a:buNone/>
            </a:pPr>
            <a:endParaRPr lang="en-US" altLang="en-US" sz="3600" dirty="0">
              <a:solidFill>
                <a:srgbClr val="0000C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John?  1:4:3:3 - all good.  </a:t>
            </a:r>
          </a:p>
        </p:txBody>
      </p:sp>
    </p:spTree>
    <p:extLst>
      <p:ext uri="{BB962C8B-B14F-4D97-AF65-F5344CB8AC3E}">
        <p14:creationId xmlns:p14="http://schemas.microsoft.com/office/powerpoint/2010/main" val="153135095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0" y="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400" i="1" dirty="0">
                <a:solidFill>
                  <a:srgbClr val="000000"/>
                </a:solidFill>
              </a:rPr>
              <a:t>104.  In Complete combustion, only </a:t>
            </a:r>
            <a:r>
              <a:rPr lang="en-US" altLang="en-US" sz="2400" i="1" dirty="0">
                <a:solidFill>
                  <a:srgbClr val="FF0000"/>
                </a:solidFill>
              </a:rPr>
              <a:t>carbon dioxide </a:t>
            </a:r>
            <a:r>
              <a:rPr lang="en-US" altLang="en-US" sz="2400" i="1" dirty="0">
                <a:solidFill>
                  <a:srgbClr val="000000"/>
                </a:solidFill>
              </a:rPr>
              <a:t>forms</a:t>
            </a:r>
            <a:br>
              <a:rPr lang="en-US" altLang="en-US" sz="2400" i="1" dirty="0">
                <a:solidFill>
                  <a:srgbClr val="000000"/>
                </a:solidFill>
              </a:rPr>
            </a:br>
            <a:r>
              <a:rPr lang="en-US" altLang="en-US" sz="2400" i="1" dirty="0">
                <a:solidFill>
                  <a:srgbClr val="000000"/>
                </a:solidFill>
              </a:rPr>
              <a:t>         </a:t>
            </a:r>
            <a:br>
              <a:rPr lang="en-US" altLang="en-US" sz="2400" i="1" dirty="0">
                <a:solidFill>
                  <a:srgbClr val="000000"/>
                </a:solidFill>
              </a:rPr>
            </a:br>
            <a:r>
              <a:rPr lang="en-US" altLang="en-US" sz="2400" i="1" dirty="0">
                <a:solidFill>
                  <a:srgbClr val="000000"/>
                </a:solidFill>
              </a:rPr>
              <a:t>        </a:t>
            </a:r>
            <a:r>
              <a:rPr lang="en-US" altLang="en-US" sz="3600" dirty="0">
                <a:solidFill>
                  <a:srgbClr val="000000"/>
                </a:solidFill>
              </a:rPr>
              <a:t>CH</a:t>
            </a:r>
            <a:r>
              <a:rPr lang="en-US" altLang="en-US" sz="3600" baseline="-25000" dirty="0">
                <a:solidFill>
                  <a:srgbClr val="000000"/>
                </a:solidFill>
              </a:rPr>
              <a:t>4(G)</a:t>
            </a:r>
            <a:r>
              <a:rPr lang="en-US" altLang="en-US" sz="3600" dirty="0">
                <a:solidFill>
                  <a:srgbClr val="000000"/>
                </a:solidFill>
              </a:rPr>
              <a:t> + 2O</a:t>
            </a:r>
            <a:r>
              <a:rPr lang="en-US" altLang="en-US" sz="3600" baseline="-25000" dirty="0">
                <a:solidFill>
                  <a:srgbClr val="000000"/>
                </a:solidFill>
              </a:rPr>
              <a:t>2(G)</a:t>
            </a:r>
            <a:r>
              <a:rPr lang="en-US" altLang="en-US" sz="3600" dirty="0">
                <a:solidFill>
                  <a:srgbClr val="000000"/>
                </a:solidFill>
              </a:rPr>
              <a:t> → </a:t>
            </a:r>
            <a:r>
              <a:rPr lang="en-US" altLang="en-US" sz="3600" dirty="0">
                <a:solidFill>
                  <a:srgbClr val="FF0000"/>
                </a:solidFill>
              </a:rPr>
              <a:t>CO</a:t>
            </a:r>
            <a:r>
              <a:rPr lang="en-US" altLang="en-US" sz="3600" baseline="-25000" dirty="0">
                <a:solidFill>
                  <a:srgbClr val="FF0000"/>
                </a:solidFill>
              </a:rPr>
              <a:t>2(G)</a:t>
            </a:r>
            <a:r>
              <a:rPr lang="en-US" altLang="en-US" sz="3600" dirty="0">
                <a:solidFill>
                  <a:srgbClr val="000000"/>
                </a:solidFill>
              </a:rPr>
              <a:t> + 2H</a:t>
            </a:r>
            <a:r>
              <a:rPr lang="en-US" altLang="en-US" sz="3600" baseline="-25000" dirty="0">
                <a:solidFill>
                  <a:srgbClr val="000000"/>
                </a:solidFill>
              </a:rPr>
              <a:t>2</a:t>
            </a:r>
            <a:r>
              <a:rPr lang="en-US" altLang="en-US" sz="3600" dirty="0">
                <a:solidFill>
                  <a:srgbClr val="000000"/>
                </a:solidFill>
              </a:rPr>
              <a:t>O</a:t>
            </a:r>
            <a:r>
              <a:rPr lang="en-US" altLang="en-US" sz="3600" baseline="-25000" dirty="0">
                <a:solidFill>
                  <a:srgbClr val="000000"/>
                </a:solidFill>
              </a:rPr>
              <a:t>(G)</a:t>
            </a:r>
          </a:p>
          <a:p>
            <a:pPr eaLnBrk="1" hangingPunct="1">
              <a:spcBef>
                <a:spcPct val="0"/>
              </a:spcBef>
              <a:buNone/>
            </a:pPr>
            <a:endParaRPr lang="en-US" altLang="en-US" sz="3600" dirty="0">
              <a:solidFill>
                <a:srgbClr val="000000"/>
              </a:solidFill>
            </a:endParaRPr>
          </a:p>
        </p:txBody>
      </p:sp>
      <p:sp>
        <p:nvSpPr>
          <p:cNvPr id="2" name="TextBox 1">
            <a:extLst>
              <a:ext uri="{FF2B5EF4-FFF2-40B4-BE49-F238E27FC236}">
                <a16:creationId xmlns:a16="http://schemas.microsoft.com/office/drawing/2014/main" id="{9BAD9B43-DA9C-4177-9F63-736FE0E02CC0}"/>
              </a:ext>
            </a:extLst>
          </p:cNvPr>
          <p:cNvSpPr txBox="1"/>
          <p:nvPr/>
        </p:nvSpPr>
        <p:spPr>
          <a:xfrm>
            <a:off x="0" y="2514600"/>
            <a:ext cx="9144000" cy="3416320"/>
          </a:xfrm>
          <a:prstGeom prst="rect">
            <a:avLst/>
          </a:prstGeom>
          <a:noFill/>
        </p:spPr>
        <p:txBody>
          <a:bodyPr wrap="square" rtlCol="0">
            <a:spAutoFit/>
          </a:bodyPr>
          <a:lstStyle/>
          <a:p>
            <a:pPr algn="ctr"/>
            <a:r>
              <a:rPr lang="en-US" sz="2800" dirty="0">
                <a:solidFill>
                  <a:srgbClr val="0000FF"/>
                </a:solidFill>
                <a:latin typeface="Comic Sans MS" panose="030F0702030302020204" pitchFamily="66" charset="0"/>
              </a:rPr>
              <a:t>In all of our combustion reactions</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we always have a hydrocarbon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(sometimes an oxygenated hydrocarbon)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combining rapidly with oxygen gas,</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and forming carbon dioxide and water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and energy as products.  Always.  </a:t>
            </a:r>
          </a:p>
          <a:p>
            <a:endParaRPr lang="en-US" sz="2400" dirty="0">
              <a:solidFill>
                <a:srgbClr val="0000FF"/>
              </a:solidFill>
              <a:latin typeface="Comic Sans MS" panose="030F0702030302020204" pitchFamily="66" charset="0"/>
            </a:endParaRPr>
          </a:p>
          <a:p>
            <a:r>
              <a:rPr lang="en-US" sz="2400" dirty="0">
                <a:solidFill>
                  <a:srgbClr val="FF0000"/>
                </a:solidFill>
                <a:latin typeface="Comic Sans MS" panose="030F0702030302020204" pitchFamily="66" charset="0"/>
              </a:rPr>
              <a:t>But… </a:t>
            </a:r>
          </a:p>
        </p:txBody>
      </p:sp>
    </p:spTree>
    <p:extLst>
      <p:ext uri="{BB962C8B-B14F-4D97-AF65-F5344CB8AC3E}">
        <p14:creationId xmlns:p14="http://schemas.microsoft.com/office/powerpoint/2010/main" val="402625924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0" y="0"/>
            <a:ext cx="9144000" cy="648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105.  With incomplete combustion carbon monoxide</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will form because there is insufficient oxygen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to make only carbon dioxide.</a:t>
            </a:r>
          </a:p>
          <a:p>
            <a:pPr algn="ctr" eaLnBrk="1" hangingPunct="1">
              <a:spcBef>
                <a:spcPct val="0"/>
              </a:spcBef>
              <a:buFontTx/>
              <a:buNone/>
            </a:pPr>
            <a:r>
              <a:rPr lang="en-US" altLang="en-US" sz="2000" dirty="0">
                <a:solidFill>
                  <a:srgbClr val="0000FF"/>
                </a:solidFill>
                <a:latin typeface="Times New Roman" panose="02020603050405020304" pitchFamily="18" charset="0"/>
                <a:cs typeface="Times New Roman" panose="02020603050405020304" pitchFamily="18" charset="0"/>
              </a:rPr>
              <a:t> </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2CH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4(G)</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3O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3600" dirty="0">
                <a:solidFill>
                  <a:srgbClr val="0000FF"/>
                </a:solidFill>
                <a:latin typeface="Times New Roman" panose="02020603050405020304" pitchFamily="18" charset="0"/>
                <a:cs typeface="Times New Roman" panose="02020603050405020304" pitchFamily="18" charset="0"/>
              </a:rPr>
              <a:t>2CO</a:t>
            </a:r>
            <a:r>
              <a:rPr lang="en-US" altLang="en-US" sz="3600" baseline="-25000" dirty="0">
                <a:solidFill>
                  <a:srgbClr val="0000FF"/>
                </a:solidFill>
                <a:latin typeface="Times New Roman" panose="02020603050405020304" pitchFamily="18" charset="0"/>
                <a:cs typeface="Times New Roman" panose="02020603050405020304" pitchFamily="18" charset="0"/>
              </a:rPr>
              <a:t>(G)</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+ 4H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p>
          <a:p>
            <a:pPr algn="ctr" eaLnBrk="1" hangingPunct="1">
              <a:spcBef>
                <a:spcPct val="0"/>
              </a:spcBef>
              <a:buFontTx/>
              <a:buNone/>
            </a:pPr>
            <a:b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Or </a:t>
            </a:r>
            <a:b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1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3CH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4(G)</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5O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3600" dirty="0">
                <a:solidFill>
                  <a:srgbClr val="0000FF"/>
                </a:solidFill>
                <a:latin typeface="Times New Roman" panose="02020603050405020304" pitchFamily="18" charset="0"/>
                <a:cs typeface="Times New Roman" panose="02020603050405020304" pitchFamily="18" charset="0"/>
              </a:rPr>
              <a:t>CO</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+ 2CO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+ 6H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(G)</a:t>
            </a:r>
          </a:p>
          <a:p>
            <a:pPr algn="ctr" eaLnBrk="1" hangingPunct="1">
              <a:spcBef>
                <a:spcPct val="0"/>
              </a:spcBef>
              <a:buFontTx/>
              <a:buNone/>
            </a:pPr>
            <a:endParaRPr lang="en-US" altLang="en-US" sz="2000" baseline="-25000"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0"/>
              </a:spcBef>
              <a:buNone/>
            </a:pP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dirty="0">
                <a:solidFill>
                  <a:srgbClr val="800080"/>
                </a:solidFill>
                <a:latin typeface="Times New Roman" panose="02020603050405020304" pitchFamily="18" charset="0"/>
                <a:cs typeface="Times New Roman" panose="02020603050405020304" pitchFamily="18" charset="0"/>
              </a:rPr>
              <a:t>Carbon monoxide is poison. </a:t>
            </a:r>
            <a:br>
              <a:rPr lang="en-US" altLang="en-US" dirty="0">
                <a:solidFill>
                  <a:srgbClr val="800080"/>
                </a:solidFill>
                <a:latin typeface="Times New Roman" panose="02020603050405020304" pitchFamily="18" charset="0"/>
                <a:cs typeface="Times New Roman" panose="02020603050405020304" pitchFamily="18" charset="0"/>
              </a:rPr>
            </a:br>
            <a:r>
              <a:rPr lang="en-US" altLang="en-US" i="1" dirty="0">
                <a:solidFill>
                  <a:srgbClr val="800080"/>
                </a:solidFill>
                <a:latin typeface="Times New Roman" panose="02020603050405020304" pitchFamily="18" charset="0"/>
                <a:cs typeface="Times New Roman" panose="02020603050405020304" pitchFamily="18" charset="0"/>
              </a:rPr>
              <a:t>There are </a:t>
            </a:r>
            <a:r>
              <a:rPr lang="en-US" altLang="en-US" i="1" u="sng" dirty="0">
                <a:solidFill>
                  <a:srgbClr val="800080"/>
                </a:solidFill>
                <a:latin typeface="Times New Roman" panose="02020603050405020304" pitchFamily="18" charset="0"/>
                <a:cs typeface="Times New Roman" panose="02020603050405020304" pitchFamily="18" charset="0"/>
              </a:rPr>
              <a:t>many other</a:t>
            </a:r>
            <a:r>
              <a:rPr lang="en-US" altLang="en-US" i="1" dirty="0">
                <a:solidFill>
                  <a:srgbClr val="800080"/>
                </a:solidFill>
                <a:latin typeface="Times New Roman" panose="02020603050405020304" pitchFamily="18" charset="0"/>
                <a:cs typeface="Times New Roman" panose="02020603050405020304" pitchFamily="18" charset="0"/>
              </a:rPr>
              <a:t> incomplete combustion </a:t>
            </a:r>
            <a:br>
              <a:rPr lang="en-US" altLang="en-US" i="1" dirty="0">
                <a:solidFill>
                  <a:srgbClr val="800080"/>
                </a:solidFill>
                <a:latin typeface="Times New Roman" panose="02020603050405020304" pitchFamily="18" charset="0"/>
                <a:cs typeface="Times New Roman" panose="02020603050405020304" pitchFamily="18" charset="0"/>
              </a:rPr>
            </a:br>
            <a:r>
              <a:rPr lang="en-US" altLang="en-US" i="1" dirty="0">
                <a:solidFill>
                  <a:srgbClr val="800080"/>
                </a:solidFill>
                <a:latin typeface="Times New Roman" panose="02020603050405020304" pitchFamily="18" charset="0"/>
                <a:cs typeface="Times New Roman" panose="02020603050405020304" pitchFamily="18" charset="0"/>
              </a:rPr>
              <a:t>equations that would also balance.  </a:t>
            </a:r>
            <a:endParaRPr lang="en-US" altLang="en-US" sz="2800" i="1" dirty="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38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0"/>
            <a:ext cx="9144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24.</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Aluminum + Sulfur synthesize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into aluminum sulfide</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Al</a:t>
            </a:r>
            <a:r>
              <a:rPr lang="en-US" alt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S</a:t>
            </a:r>
            <a:r>
              <a:rPr lang="en-US" alt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p>
          <a:p>
            <a:pPr eaLnBrk="1" hangingPunct="1"/>
            <a:endParaRPr lang="en-US" altLang="en-US" sz="2400" dirty="0">
              <a:latin typeface="Calibri" panose="020F0502020204030204" pitchFamily="34" charset="0"/>
            </a:endParaRPr>
          </a:p>
          <a:p>
            <a:pPr eaLnBrk="1" hangingPunct="1"/>
            <a:r>
              <a:rPr lang="en-US" altLang="en-US" sz="2400" dirty="0">
                <a:latin typeface="Calibri" panose="020F0502020204030204" pitchFamily="34" charset="0"/>
              </a:rPr>
              <a:t> </a:t>
            </a: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r>
              <a:rPr lang="en-US" altLang="en-US" sz="2400" dirty="0">
                <a:solidFill>
                  <a:srgbClr val="FF0000"/>
                </a:solidFill>
                <a:latin typeface="Calibri" panose="020F0502020204030204" pitchFamily="34" charset="0"/>
              </a:rPr>
              <a:t> </a:t>
            </a:r>
            <a:endParaRPr lang="en-US" altLang="en-US" sz="2400" dirty="0">
              <a:latin typeface="Calibri" panose="020F0502020204030204" pitchFamily="34" charset="0"/>
            </a:endParaRPr>
          </a:p>
          <a:p>
            <a:pPr eaLnBrk="1" hangingPunct="1"/>
            <a:endParaRPr lang="en-US" altLang="en-US" sz="2400" dirty="0">
              <a:latin typeface="Calibri" panose="020F0502020204030204" pitchFamily="34" charset="0"/>
            </a:endParaRPr>
          </a:p>
          <a:p>
            <a:pPr eaLnBrk="1" hangingPunct="1"/>
            <a:endParaRPr lang="en-US" altLang="en-US"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24.</a:t>
            </a: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Aluminum + Sulfur synthesize </a:t>
            </a:r>
            <a:b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into aluminum sulfide</a:t>
            </a:r>
            <a:b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Al</a:t>
            </a:r>
            <a:r>
              <a:rPr kumimoji="0" lang="en-US" altLang="en-US" sz="3200" b="0" i="0" u="none" strike="noStrike" kern="1200" cap="none" spc="0" normalizeH="0" baseline="3000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+3</a:t>
            </a: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S</a:t>
            </a:r>
            <a:r>
              <a:rPr kumimoji="0" lang="en-US" altLang="en-US" sz="3200" b="0" i="0" u="none" strike="noStrike" kern="1200" cap="none" spc="0" normalizeH="0" baseline="3000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a:t>
            </a:r>
          </a:p>
        </p:txBody>
      </p:sp>
      <p:sp>
        <p:nvSpPr>
          <p:cNvPr id="15363" name="Rectangle 3"/>
          <p:cNvSpPr>
            <a:spLocks noChangeArrowheads="1"/>
          </p:cNvSpPr>
          <p:nvPr/>
        </p:nvSpPr>
        <p:spPr bwMode="auto">
          <a:xfrm>
            <a:off x="0" y="1905000"/>
            <a:ext cx="9144000" cy="1723549"/>
          </a:xfrm>
          <a:prstGeom prst="rect">
            <a:avLst/>
          </a:prstGeom>
          <a:solidFill>
            <a:schemeClr val="bg2">
              <a:lumMod val="9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000000"/>
                </a:solidFill>
              </a:rPr>
              <a:t> </a:t>
            </a:r>
            <a:br>
              <a:rPr lang="en-US" altLang="en-US" sz="4800" dirty="0">
                <a:solidFill>
                  <a:srgbClr val="000000"/>
                </a:solidFill>
              </a:rPr>
            </a:br>
            <a:r>
              <a:rPr lang="en-US" altLang="en-US" sz="6000" dirty="0">
                <a:solidFill>
                  <a:srgbClr val="000000"/>
                </a:solidFill>
                <a:latin typeface="Times New Roman" panose="02020603050405020304" pitchFamily="18" charset="0"/>
                <a:cs typeface="Times New Roman" panose="02020603050405020304" pitchFamily="18" charset="0"/>
              </a:rPr>
              <a:t>_Al</a:t>
            </a:r>
            <a:r>
              <a:rPr lang="en-US" altLang="en-US" sz="6000" baseline="-25000" dirty="0">
                <a:solidFill>
                  <a:srgbClr val="000000"/>
                </a:solidFill>
                <a:latin typeface="Times New Roman" panose="02020603050405020304" pitchFamily="18" charset="0"/>
                <a:cs typeface="Times New Roman" panose="02020603050405020304" pitchFamily="18" charset="0"/>
              </a:rPr>
              <a:t>(S)</a:t>
            </a:r>
            <a:r>
              <a:rPr lang="en-US" altLang="en-US" sz="6000" dirty="0">
                <a:solidFill>
                  <a:srgbClr val="000000"/>
                </a:solidFill>
                <a:latin typeface="Times New Roman" panose="02020603050405020304" pitchFamily="18" charset="0"/>
                <a:cs typeface="Times New Roman" panose="02020603050405020304" pitchFamily="18" charset="0"/>
              </a:rPr>
              <a:t>  + _S</a:t>
            </a:r>
            <a:r>
              <a:rPr lang="en-US" altLang="en-US" sz="6000" baseline="-25000" dirty="0">
                <a:solidFill>
                  <a:srgbClr val="000000"/>
                </a:solidFill>
                <a:latin typeface="Times New Roman" panose="02020603050405020304" pitchFamily="18" charset="0"/>
                <a:cs typeface="Times New Roman" panose="02020603050405020304" pitchFamily="18" charset="0"/>
              </a:rPr>
              <a:t>(S)</a:t>
            </a:r>
            <a:r>
              <a:rPr lang="en-US" altLang="en-US" sz="6000" dirty="0">
                <a:solidFill>
                  <a:srgbClr val="000000"/>
                </a:solidFill>
                <a:latin typeface="Times New Roman" panose="02020603050405020304" pitchFamily="18" charset="0"/>
                <a:cs typeface="Times New Roman" panose="02020603050405020304" pitchFamily="18" charset="0"/>
              </a:rPr>
              <a:t> →  _Al</a:t>
            </a:r>
            <a:r>
              <a:rPr lang="en-US" altLang="en-US" sz="6000" baseline="-25000" dirty="0">
                <a:solidFill>
                  <a:srgbClr val="000000"/>
                </a:solidFill>
                <a:latin typeface="Times New Roman" panose="02020603050405020304" pitchFamily="18" charset="0"/>
                <a:cs typeface="Times New Roman" panose="02020603050405020304" pitchFamily="18" charset="0"/>
              </a:rPr>
              <a:t>2</a:t>
            </a:r>
            <a:r>
              <a:rPr lang="en-US" altLang="en-US" sz="6000" dirty="0">
                <a:solidFill>
                  <a:srgbClr val="000000"/>
                </a:solidFill>
                <a:latin typeface="Times New Roman" panose="02020603050405020304" pitchFamily="18" charset="0"/>
                <a:cs typeface="Times New Roman" panose="02020603050405020304" pitchFamily="18" charset="0"/>
              </a:rPr>
              <a:t>S</a:t>
            </a:r>
            <a:r>
              <a:rPr lang="en-US" altLang="en-US" sz="6000" baseline="-25000" dirty="0">
                <a:solidFill>
                  <a:srgbClr val="000000"/>
                </a:solidFill>
                <a:latin typeface="Times New Roman" panose="02020603050405020304" pitchFamily="18" charset="0"/>
                <a:cs typeface="Times New Roman" panose="02020603050405020304" pitchFamily="18" charset="0"/>
              </a:rPr>
              <a:t>3(S)</a:t>
            </a:r>
            <a:br>
              <a:rPr lang="en-US" altLang="en-US" sz="6000" baseline="-25000" dirty="0">
                <a:solidFill>
                  <a:srgbClr val="000000"/>
                </a:solidFill>
                <a:latin typeface="Times New Roman" panose="02020603050405020304" pitchFamily="18" charset="0"/>
                <a:cs typeface="Times New Roman" panose="02020603050405020304" pitchFamily="18" charset="0"/>
              </a:rPr>
            </a:br>
            <a:endParaRPr lang="en-US" altLang="en-US" sz="4800" baseline="-25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24.</a:t>
            </a: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Aluminum + Sulfur synthesize </a:t>
            </a:r>
            <a:b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into aluminum sulfide</a:t>
            </a:r>
            <a:b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Al</a:t>
            </a:r>
            <a:r>
              <a:rPr kumimoji="0" lang="en-US" altLang="en-US" sz="3200" b="0" i="0" u="none" strike="noStrike" kern="1200" cap="none" spc="0" normalizeH="0" baseline="3000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+3</a:t>
            </a:r>
            <a:r>
              <a:rPr kumimoji="0" lang="en-US" alt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S</a:t>
            </a:r>
            <a:r>
              <a:rPr kumimoji="0" lang="en-US" altLang="en-US" sz="3200" b="0" i="0" u="none" strike="noStrike" kern="1200" cap="none" spc="0" normalizeH="0" baseline="3000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a:t>
            </a:r>
          </a:p>
        </p:txBody>
      </p:sp>
      <p:sp>
        <p:nvSpPr>
          <p:cNvPr id="15363" name="Rectangle 3"/>
          <p:cNvSpPr>
            <a:spLocks noChangeArrowheads="1"/>
          </p:cNvSpPr>
          <p:nvPr/>
        </p:nvSpPr>
        <p:spPr bwMode="auto">
          <a:xfrm>
            <a:off x="0" y="1905000"/>
            <a:ext cx="9144000" cy="1723549"/>
          </a:xfrm>
          <a:prstGeom prst="rect">
            <a:avLst/>
          </a:prstGeom>
          <a:solidFill>
            <a:schemeClr val="bg2">
              <a:lumMod val="9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000000"/>
                </a:solidFill>
              </a:rPr>
              <a:t> </a:t>
            </a:r>
            <a:br>
              <a:rPr lang="en-US" altLang="en-US" sz="4800" dirty="0">
                <a:solidFill>
                  <a:srgbClr val="000000"/>
                </a:solidFill>
              </a:rPr>
            </a:br>
            <a:r>
              <a:rPr lang="en-US" altLang="en-US" sz="6000" dirty="0">
                <a:solidFill>
                  <a:srgbClr val="000000"/>
                </a:solidFill>
                <a:latin typeface="Times New Roman" panose="02020603050405020304" pitchFamily="18" charset="0"/>
                <a:cs typeface="Times New Roman" panose="02020603050405020304" pitchFamily="18" charset="0"/>
              </a:rPr>
              <a:t>2Al</a:t>
            </a:r>
            <a:r>
              <a:rPr lang="en-US" altLang="en-US" sz="6000" baseline="-25000" dirty="0">
                <a:solidFill>
                  <a:srgbClr val="000000"/>
                </a:solidFill>
                <a:latin typeface="Times New Roman" panose="02020603050405020304" pitchFamily="18" charset="0"/>
                <a:cs typeface="Times New Roman" panose="02020603050405020304" pitchFamily="18" charset="0"/>
              </a:rPr>
              <a:t>(S)</a:t>
            </a:r>
            <a:r>
              <a:rPr lang="en-US" altLang="en-US" sz="6000" dirty="0">
                <a:solidFill>
                  <a:srgbClr val="000000"/>
                </a:solidFill>
                <a:latin typeface="Times New Roman" panose="02020603050405020304" pitchFamily="18" charset="0"/>
                <a:cs typeface="Times New Roman" panose="02020603050405020304" pitchFamily="18" charset="0"/>
              </a:rPr>
              <a:t>  + 3S</a:t>
            </a:r>
            <a:r>
              <a:rPr lang="en-US" altLang="en-US" sz="6000" baseline="-25000" dirty="0">
                <a:solidFill>
                  <a:srgbClr val="000000"/>
                </a:solidFill>
                <a:latin typeface="Times New Roman" panose="02020603050405020304" pitchFamily="18" charset="0"/>
                <a:cs typeface="Times New Roman" panose="02020603050405020304" pitchFamily="18" charset="0"/>
              </a:rPr>
              <a:t>(S)</a:t>
            </a:r>
            <a:r>
              <a:rPr lang="en-US" altLang="en-US" sz="6000" dirty="0">
                <a:solidFill>
                  <a:srgbClr val="000000"/>
                </a:solidFill>
                <a:latin typeface="Times New Roman" panose="02020603050405020304" pitchFamily="18" charset="0"/>
                <a:cs typeface="Times New Roman" panose="02020603050405020304" pitchFamily="18" charset="0"/>
              </a:rPr>
              <a:t> →  Al</a:t>
            </a:r>
            <a:r>
              <a:rPr lang="en-US" altLang="en-US" sz="6000" baseline="-25000" dirty="0">
                <a:solidFill>
                  <a:srgbClr val="000000"/>
                </a:solidFill>
                <a:latin typeface="Times New Roman" panose="02020603050405020304" pitchFamily="18" charset="0"/>
                <a:cs typeface="Times New Roman" panose="02020603050405020304" pitchFamily="18" charset="0"/>
              </a:rPr>
              <a:t>2</a:t>
            </a:r>
            <a:r>
              <a:rPr lang="en-US" altLang="en-US" sz="6000" dirty="0">
                <a:solidFill>
                  <a:srgbClr val="000000"/>
                </a:solidFill>
                <a:latin typeface="Times New Roman" panose="02020603050405020304" pitchFamily="18" charset="0"/>
                <a:cs typeface="Times New Roman" panose="02020603050405020304" pitchFamily="18" charset="0"/>
              </a:rPr>
              <a:t>S</a:t>
            </a:r>
            <a:r>
              <a:rPr lang="en-US" altLang="en-US" sz="6000" baseline="-25000" dirty="0">
                <a:solidFill>
                  <a:srgbClr val="000000"/>
                </a:solidFill>
                <a:latin typeface="Times New Roman" panose="02020603050405020304" pitchFamily="18" charset="0"/>
                <a:cs typeface="Times New Roman" panose="02020603050405020304" pitchFamily="18" charset="0"/>
              </a:rPr>
              <a:t>3(S)</a:t>
            </a:r>
            <a:br>
              <a:rPr lang="en-US" altLang="en-US" sz="6000" baseline="-25000" dirty="0">
                <a:solidFill>
                  <a:srgbClr val="000000"/>
                </a:solidFill>
                <a:latin typeface="Times New Roman" panose="02020603050405020304" pitchFamily="18" charset="0"/>
                <a:cs typeface="Times New Roman" panose="02020603050405020304" pitchFamily="18" charset="0"/>
              </a:rPr>
            </a:br>
            <a:endParaRPr lang="en-US" altLang="en-US" sz="4800" baseline="-25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88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1723549"/>
          </a:xfrm>
          <a:prstGeom prst="rect">
            <a:avLst/>
          </a:prstGeom>
          <a:solidFill>
            <a:schemeClr val="accent2">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chemeClr val="tx1">
                    <a:lumMod val="95000"/>
                    <a:lumOff val="5000"/>
                  </a:schemeClr>
                </a:solidFill>
                <a:latin typeface="Times New Roman" panose="02020603050405020304" pitchFamily="18" charset="0"/>
                <a:cs typeface="Times New Roman" panose="02020603050405020304" pitchFamily="18" charset="0"/>
              </a:rPr>
              <a:t>25.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Potassium and bromine make</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potassium bromide     K</a:t>
            </a:r>
            <a:r>
              <a:rPr lang="en-US" altLang="en-US" sz="44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Br</a:t>
            </a:r>
            <a:r>
              <a:rPr lang="en-US" altLang="en-US" sz="44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p>
          <a:p>
            <a:pPr eaLnBrk="1" hangingPunct="1"/>
            <a:endParaRPr lang="en-US" altLang="en-US" dirty="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1723549"/>
          </a:xfrm>
          <a:prstGeom prst="rect">
            <a:avLst/>
          </a:prstGeom>
          <a:solidFill>
            <a:schemeClr val="accent2">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chemeClr val="tx1">
                    <a:lumMod val="95000"/>
                    <a:lumOff val="5000"/>
                  </a:schemeClr>
                </a:solidFill>
                <a:latin typeface="Times New Roman" panose="02020603050405020304" pitchFamily="18" charset="0"/>
                <a:cs typeface="Times New Roman" panose="02020603050405020304" pitchFamily="18" charset="0"/>
              </a:rPr>
              <a:t>25.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Potassium and bromine make</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potassium bromide     K</a:t>
            </a:r>
            <a:r>
              <a:rPr lang="en-US" altLang="en-US" sz="44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Br</a:t>
            </a:r>
            <a:r>
              <a:rPr lang="en-US" altLang="en-US" sz="44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en-US" altLang="en-US" dirty="0">
              <a:latin typeface="Calibri" panose="020F0502020204030204" pitchFamily="34" charset="0"/>
            </a:endParaRPr>
          </a:p>
        </p:txBody>
      </p:sp>
      <p:sp>
        <p:nvSpPr>
          <p:cNvPr id="3" name="Rectangle 2">
            <a:extLst>
              <a:ext uri="{FF2B5EF4-FFF2-40B4-BE49-F238E27FC236}">
                <a16:creationId xmlns:a16="http://schemas.microsoft.com/office/drawing/2014/main" id="{E2DC6D2E-7E56-4484-8629-DB9E00BDBAAE}"/>
              </a:ext>
            </a:extLst>
          </p:cNvPr>
          <p:cNvSpPr>
            <a:spLocks noChangeArrowheads="1"/>
          </p:cNvSpPr>
          <p:nvPr/>
        </p:nvSpPr>
        <p:spPr bwMode="auto">
          <a:xfrm>
            <a:off x="0" y="26670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dirty="0">
                <a:solidFill>
                  <a:srgbClr val="006600"/>
                </a:solidFill>
              </a:rPr>
              <a:t>  </a:t>
            </a:r>
            <a:r>
              <a:rPr lang="en-US" altLang="en-US" sz="6000" dirty="0">
                <a:solidFill>
                  <a:srgbClr val="006600"/>
                </a:solidFill>
                <a:latin typeface="Times New Roman" panose="02020603050405020304" pitchFamily="18" charset="0"/>
                <a:cs typeface="Times New Roman" panose="02020603050405020304" pitchFamily="18" charset="0"/>
              </a:rPr>
              <a:t>_K</a:t>
            </a:r>
            <a:r>
              <a:rPr lang="en-US" altLang="en-US" sz="6000" baseline="-25000" dirty="0">
                <a:solidFill>
                  <a:srgbClr val="006600"/>
                </a:solidFill>
                <a:latin typeface="Times New Roman" panose="02020603050405020304" pitchFamily="18" charset="0"/>
                <a:cs typeface="Times New Roman" panose="02020603050405020304" pitchFamily="18" charset="0"/>
              </a:rPr>
              <a:t>(S)</a:t>
            </a:r>
            <a:r>
              <a:rPr lang="en-US" altLang="en-US" sz="6000" dirty="0">
                <a:solidFill>
                  <a:srgbClr val="006600"/>
                </a:solidFill>
                <a:latin typeface="Times New Roman" panose="02020603050405020304" pitchFamily="18" charset="0"/>
                <a:cs typeface="Times New Roman" panose="02020603050405020304" pitchFamily="18" charset="0"/>
              </a:rPr>
              <a:t> + _Br</a:t>
            </a:r>
            <a:r>
              <a:rPr lang="en-US" altLang="en-US" sz="6000" baseline="-25000" dirty="0">
                <a:solidFill>
                  <a:srgbClr val="006600"/>
                </a:solidFill>
                <a:latin typeface="Times New Roman" panose="02020603050405020304" pitchFamily="18" charset="0"/>
                <a:cs typeface="Times New Roman" panose="02020603050405020304" pitchFamily="18" charset="0"/>
              </a:rPr>
              <a:t>2(L)</a:t>
            </a:r>
            <a:r>
              <a:rPr lang="en-US" altLang="en-US" sz="6000" dirty="0">
                <a:solidFill>
                  <a:srgbClr val="006600"/>
                </a:solidFill>
                <a:latin typeface="Times New Roman" panose="02020603050405020304" pitchFamily="18" charset="0"/>
                <a:cs typeface="Times New Roman" panose="02020603050405020304" pitchFamily="18" charset="0"/>
              </a:rPr>
              <a:t>  →   _KBr</a:t>
            </a:r>
            <a:r>
              <a:rPr lang="en-US" altLang="en-US" sz="6000" baseline="-25000" dirty="0">
                <a:solidFill>
                  <a:srgbClr val="006600"/>
                </a:solidFill>
                <a:latin typeface="Times New Roman" panose="02020603050405020304" pitchFamily="18" charset="0"/>
                <a:cs typeface="Times New Roman" panose="02020603050405020304" pitchFamily="18" charset="0"/>
              </a:rPr>
              <a:t>(S)</a:t>
            </a:r>
            <a:endParaRPr lang="en-US" altLang="en-US" sz="2400"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74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1723549"/>
          </a:xfrm>
          <a:prstGeom prst="rect">
            <a:avLst/>
          </a:prstGeom>
          <a:solidFill>
            <a:schemeClr val="accent2">
              <a:lumMod val="40000"/>
              <a:lumOff val="6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chemeClr val="tx1">
                    <a:lumMod val="95000"/>
                    <a:lumOff val="5000"/>
                  </a:schemeClr>
                </a:solidFill>
                <a:latin typeface="Times New Roman" panose="02020603050405020304" pitchFamily="18" charset="0"/>
                <a:cs typeface="Times New Roman" panose="02020603050405020304" pitchFamily="18" charset="0"/>
              </a:rPr>
              <a:t>25.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Potassium and bromine make</a:t>
            </a:r>
            <a:b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potassium bromide     K</a:t>
            </a:r>
            <a:r>
              <a:rPr lang="en-US" altLang="en-US" sz="44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Br</a:t>
            </a:r>
            <a:r>
              <a:rPr lang="en-US" altLang="en-US" sz="44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en-US" altLang="en-US" dirty="0">
              <a:latin typeface="Calibri" panose="020F0502020204030204" pitchFamily="34" charset="0"/>
            </a:endParaRPr>
          </a:p>
        </p:txBody>
      </p:sp>
      <p:sp>
        <p:nvSpPr>
          <p:cNvPr id="3" name="Rectangle 2">
            <a:extLst>
              <a:ext uri="{FF2B5EF4-FFF2-40B4-BE49-F238E27FC236}">
                <a16:creationId xmlns:a16="http://schemas.microsoft.com/office/drawing/2014/main" id="{E2DC6D2E-7E56-4484-8629-DB9E00BDBAAE}"/>
              </a:ext>
            </a:extLst>
          </p:cNvPr>
          <p:cNvSpPr>
            <a:spLocks noChangeArrowheads="1"/>
          </p:cNvSpPr>
          <p:nvPr/>
        </p:nvSpPr>
        <p:spPr bwMode="auto">
          <a:xfrm>
            <a:off x="0" y="26670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dirty="0">
                <a:solidFill>
                  <a:srgbClr val="006600"/>
                </a:solidFill>
              </a:rPr>
              <a:t>  </a:t>
            </a:r>
            <a:r>
              <a:rPr lang="en-US" altLang="en-US" sz="6000" dirty="0">
                <a:solidFill>
                  <a:srgbClr val="006600"/>
                </a:solidFill>
                <a:latin typeface="Times New Roman" panose="02020603050405020304" pitchFamily="18" charset="0"/>
                <a:cs typeface="Times New Roman" panose="02020603050405020304" pitchFamily="18" charset="0"/>
              </a:rPr>
              <a:t>2K</a:t>
            </a:r>
            <a:r>
              <a:rPr lang="en-US" altLang="en-US" sz="6000" baseline="-25000" dirty="0">
                <a:solidFill>
                  <a:srgbClr val="006600"/>
                </a:solidFill>
                <a:latin typeface="Times New Roman" panose="02020603050405020304" pitchFamily="18" charset="0"/>
                <a:cs typeface="Times New Roman" panose="02020603050405020304" pitchFamily="18" charset="0"/>
              </a:rPr>
              <a:t>(S)</a:t>
            </a:r>
            <a:r>
              <a:rPr lang="en-US" altLang="en-US" sz="6000" dirty="0">
                <a:solidFill>
                  <a:srgbClr val="006600"/>
                </a:solidFill>
                <a:latin typeface="Times New Roman" panose="02020603050405020304" pitchFamily="18" charset="0"/>
                <a:cs typeface="Times New Roman" panose="02020603050405020304" pitchFamily="18" charset="0"/>
              </a:rPr>
              <a:t> + </a:t>
            </a:r>
            <a:r>
              <a:rPr lang="en-US" altLang="en-US" sz="6000">
                <a:solidFill>
                  <a:srgbClr val="006600"/>
                </a:solidFill>
                <a:latin typeface="Times New Roman" panose="02020603050405020304" pitchFamily="18" charset="0"/>
                <a:cs typeface="Times New Roman" panose="02020603050405020304" pitchFamily="18" charset="0"/>
              </a:rPr>
              <a:t>Br</a:t>
            </a:r>
            <a:r>
              <a:rPr lang="en-US" altLang="en-US" sz="6000" baseline="-25000">
                <a:solidFill>
                  <a:srgbClr val="006600"/>
                </a:solidFill>
                <a:latin typeface="Times New Roman" panose="02020603050405020304" pitchFamily="18" charset="0"/>
                <a:cs typeface="Times New Roman" panose="02020603050405020304" pitchFamily="18" charset="0"/>
              </a:rPr>
              <a:t>2(L)</a:t>
            </a:r>
            <a:r>
              <a:rPr lang="en-US" altLang="en-US" sz="6000">
                <a:solidFill>
                  <a:srgbClr val="006600"/>
                </a:solidFill>
                <a:latin typeface="Times New Roman" panose="02020603050405020304" pitchFamily="18" charset="0"/>
                <a:cs typeface="Times New Roman" panose="02020603050405020304" pitchFamily="18" charset="0"/>
              </a:rPr>
              <a:t>  </a:t>
            </a:r>
            <a:r>
              <a:rPr lang="en-US" altLang="en-US" sz="6000" dirty="0">
                <a:solidFill>
                  <a:srgbClr val="006600"/>
                </a:solidFill>
                <a:latin typeface="Times New Roman" panose="02020603050405020304" pitchFamily="18" charset="0"/>
                <a:cs typeface="Times New Roman" panose="02020603050405020304" pitchFamily="18" charset="0"/>
              </a:rPr>
              <a:t>→   2KBr</a:t>
            </a:r>
            <a:r>
              <a:rPr lang="en-US" altLang="en-US" sz="6000" baseline="-25000" dirty="0">
                <a:solidFill>
                  <a:srgbClr val="006600"/>
                </a:solidFill>
                <a:latin typeface="Times New Roman" panose="02020603050405020304" pitchFamily="18" charset="0"/>
                <a:cs typeface="Times New Roman" panose="02020603050405020304" pitchFamily="18" charset="0"/>
              </a:rPr>
              <a:t>(S)</a:t>
            </a:r>
            <a:endParaRPr lang="en-US" altLang="en-US" sz="2400"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84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197" y="0"/>
            <a:ext cx="912580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26.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Four skeleton equations…   Balance them now</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endParaRPr lang="en-US" altLang="en-US" sz="2400" dirty="0">
              <a:solidFill>
                <a:schemeClr val="tx1">
                  <a:lumMod val="95000"/>
                  <a:lumOff val="5000"/>
                </a:schemeClr>
              </a:solidFill>
              <a:latin typeface="Calibri" panose="020F0502020204030204" pitchFamily="34" charset="0"/>
            </a:endParaRPr>
          </a:p>
          <a:p>
            <a:pPr eaLnBrk="1" hangingPunct="1"/>
            <a:endParaRPr lang="en-US" altLang="en-US" sz="2400" dirty="0">
              <a:solidFill>
                <a:srgbClr val="0000FF"/>
              </a:solidFill>
              <a:latin typeface="Calibri" panose="020F0502020204030204" pitchFamily="34" charset="0"/>
            </a:endParaRPr>
          </a:p>
          <a:p>
            <a:pPr algn="ctr" eaLnBrk="1" hangingPunct="1"/>
            <a:r>
              <a:rPr lang="en-US" altLang="en-US" sz="4000" dirty="0">
                <a:solidFill>
                  <a:srgbClr val="0000FF"/>
                </a:solidFill>
                <a:latin typeface="Times New Roman" panose="02020603050405020304" pitchFamily="18" charset="0"/>
                <a:cs typeface="Times New Roman" panose="02020603050405020304" pitchFamily="18" charset="0"/>
              </a:rPr>
              <a:t>_C</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 +  _O</a:t>
            </a:r>
            <a:r>
              <a:rPr lang="en-US" altLang="en-US" sz="4000" baseline="-25000" dirty="0">
                <a:solidFill>
                  <a:srgbClr val="0000FF"/>
                </a:solidFill>
                <a:latin typeface="Times New Roman" panose="02020603050405020304" pitchFamily="18" charset="0"/>
                <a:cs typeface="Times New Roman" panose="02020603050405020304" pitchFamily="18" charset="0"/>
              </a:rPr>
              <a:t>2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_CO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000000"/>
                </a:solidFill>
                <a:latin typeface="Times New Roman" panose="02020603050405020304" pitchFamily="18" charset="0"/>
                <a:cs typeface="Times New Roman" panose="02020603050405020304" pitchFamily="18" charset="0"/>
              </a:rPr>
              <a:t>_Cu  +  _O</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   →    _Cu</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  </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7030A0"/>
                </a:solidFill>
                <a:latin typeface="Times New Roman" panose="02020603050405020304" pitchFamily="18" charset="0"/>
                <a:cs typeface="Times New Roman" panose="02020603050405020304" pitchFamily="18" charset="0"/>
              </a:rPr>
              <a:t>_Zn   +   _O</a:t>
            </a:r>
            <a:r>
              <a:rPr lang="en-US" altLang="en-US" sz="4000" baseline="-25000" dirty="0">
                <a:solidFill>
                  <a:srgbClr val="7030A0"/>
                </a:solidFill>
                <a:latin typeface="Times New Roman" panose="02020603050405020304" pitchFamily="18" charset="0"/>
                <a:cs typeface="Times New Roman" panose="02020603050405020304" pitchFamily="18" charset="0"/>
              </a:rPr>
              <a:t>2</a:t>
            </a:r>
            <a:r>
              <a:rPr lang="en-US" altLang="en-US" sz="4000" dirty="0">
                <a:solidFill>
                  <a:srgbClr val="7030A0"/>
                </a:solidFill>
                <a:latin typeface="Times New Roman" panose="02020603050405020304" pitchFamily="18" charset="0"/>
                <a:cs typeface="Times New Roman" panose="02020603050405020304" pitchFamily="18" charset="0"/>
              </a:rPr>
              <a:t>   →     _</a:t>
            </a:r>
            <a:r>
              <a:rPr lang="en-US" altLang="en-US" sz="4000" dirty="0" err="1">
                <a:solidFill>
                  <a:srgbClr val="7030A0"/>
                </a:solidFill>
                <a:latin typeface="Times New Roman" panose="02020603050405020304" pitchFamily="18" charset="0"/>
                <a:cs typeface="Times New Roman" panose="02020603050405020304" pitchFamily="18" charset="0"/>
              </a:rPr>
              <a:t>ZnO</a:t>
            </a:r>
            <a:endParaRPr lang="en-US" altLang="en-US" sz="4000" dirty="0">
              <a:solidFill>
                <a:srgbClr val="7030A0"/>
              </a:solidFill>
              <a:latin typeface="Times New Roman" panose="02020603050405020304" pitchFamily="18" charset="0"/>
              <a:cs typeface="Times New Roman" panose="02020603050405020304" pitchFamily="18" charset="0"/>
            </a:endParaRP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4F6228"/>
                </a:solidFill>
                <a:latin typeface="Times New Roman" panose="02020603050405020304" pitchFamily="18" charset="0"/>
                <a:cs typeface="Times New Roman" panose="02020603050405020304" pitchFamily="18" charset="0"/>
              </a:rPr>
              <a:t> _Al  +  _O</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   →     _Al</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O</a:t>
            </a:r>
            <a:r>
              <a:rPr lang="en-US" altLang="en-US" sz="4000" baseline="-25000" dirty="0">
                <a:solidFill>
                  <a:srgbClr val="4F6228"/>
                </a:solidFill>
                <a:latin typeface="Times New Roman" panose="02020603050405020304" pitchFamily="18" charset="0"/>
                <a:cs typeface="Times New Roman" panose="02020603050405020304" pitchFamily="18" charset="0"/>
              </a:rPr>
              <a:t>3</a:t>
            </a:r>
            <a:r>
              <a:rPr lang="en-US" altLang="en-US" sz="4000" dirty="0">
                <a:solidFill>
                  <a:srgbClr val="4F6228"/>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5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197" y="0"/>
            <a:ext cx="912580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26.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Four skeleton equations…   Balance them now</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endParaRPr lang="en-US" altLang="en-US" sz="2400" dirty="0">
              <a:solidFill>
                <a:schemeClr val="tx1">
                  <a:lumMod val="95000"/>
                  <a:lumOff val="5000"/>
                </a:schemeClr>
              </a:solidFill>
              <a:latin typeface="Calibri" panose="020F0502020204030204" pitchFamily="34" charset="0"/>
            </a:endParaRPr>
          </a:p>
          <a:p>
            <a:pPr eaLnBrk="1" hangingPunct="1"/>
            <a:endParaRPr lang="en-US" altLang="en-US" sz="2400" dirty="0">
              <a:solidFill>
                <a:srgbClr val="0000FF"/>
              </a:solidFill>
              <a:latin typeface="Calibri" panose="020F0502020204030204" pitchFamily="34" charset="0"/>
            </a:endParaRPr>
          </a:p>
          <a:p>
            <a:pPr algn="ctr" eaLnBrk="1" hangingPunct="1"/>
            <a:r>
              <a:rPr lang="en-US" altLang="en-US" sz="4000" dirty="0">
                <a:solidFill>
                  <a:srgbClr val="0000FF"/>
                </a:solidFill>
                <a:latin typeface="Times New Roman" panose="02020603050405020304" pitchFamily="18" charset="0"/>
                <a:cs typeface="Times New Roman" panose="02020603050405020304" pitchFamily="18" charset="0"/>
              </a:rPr>
              <a:t>2C</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 +    O</a:t>
            </a:r>
            <a:r>
              <a:rPr lang="en-US" altLang="en-US" sz="4000" baseline="-25000" dirty="0">
                <a:solidFill>
                  <a:srgbClr val="0000FF"/>
                </a:solidFill>
                <a:latin typeface="Times New Roman" panose="02020603050405020304" pitchFamily="18" charset="0"/>
                <a:cs typeface="Times New Roman" panose="02020603050405020304" pitchFamily="18" charset="0"/>
              </a:rPr>
              <a:t>2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2CO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000000"/>
                </a:solidFill>
                <a:latin typeface="Times New Roman" panose="02020603050405020304" pitchFamily="18" charset="0"/>
                <a:cs typeface="Times New Roman" panose="02020603050405020304" pitchFamily="18" charset="0"/>
              </a:rPr>
              <a:t>_Cu  +  _O</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   →    _Cu</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  </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7030A0"/>
                </a:solidFill>
                <a:latin typeface="Times New Roman" panose="02020603050405020304" pitchFamily="18" charset="0"/>
                <a:cs typeface="Times New Roman" panose="02020603050405020304" pitchFamily="18" charset="0"/>
              </a:rPr>
              <a:t>_Zn   +   _O</a:t>
            </a:r>
            <a:r>
              <a:rPr lang="en-US" altLang="en-US" sz="4000" baseline="-25000" dirty="0">
                <a:solidFill>
                  <a:srgbClr val="7030A0"/>
                </a:solidFill>
                <a:latin typeface="Times New Roman" panose="02020603050405020304" pitchFamily="18" charset="0"/>
                <a:cs typeface="Times New Roman" panose="02020603050405020304" pitchFamily="18" charset="0"/>
              </a:rPr>
              <a:t>2</a:t>
            </a:r>
            <a:r>
              <a:rPr lang="en-US" altLang="en-US" sz="4000" dirty="0">
                <a:solidFill>
                  <a:srgbClr val="7030A0"/>
                </a:solidFill>
                <a:latin typeface="Times New Roman" panose="02020603050405020304" pitchFamily="18" charset="0"/>
                <a:cs typeface="Times New Roman" panose="02020603050405020304" pitchFamily="18" charset="0"/>
              </a:rPr>
              <a:t>   →     _</a:t>
            </a:r>
            <a:r>
              <a:rPr lang="en-US" altLang="en-US" sz="4000" dirty="0" err="1">
                <a:solidFill>
                  <a:srgbClr val="7030A0"/>
                </a:solidFill>
                <a:latin typeface="Times New Roman" panose="02020603050405020304" pitchFamily="18" charset="0"/>
                <a:cs typeface="Times New Roman" panose="02020603050405020304" pitchFamily="18" charset="0"/>
              </a:rPr>
              <a:t>ZnO</a:t>
            </a:r>
            <a:endParaRPr lang="en-US" altLang="en-US" sz="4000" dirty="0">
              <a:solidFill>
                <a:srgbClr val="7030A0"/>
              </a:solidFill>
              <a:latin typeface="Times New Roman" panose="02020603050405020304" pitchFamily="18" charset="0"/>
              <a:cs typeface="Times New Roman" panose="02020603050405020304" pitchFamily="18" charset="0"/>
            </a:endParaRP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4F6228"/>
                </a:solidFill>
                <a:latin typeface="Times New Roman" panose="02020603050405020304" pitchFamily="18" charset="0"/>
                <a:cs typeface="Times New Roman" panose="02020603050405020304" pitchFamily="18" charset="0"/>
              </a:rPr>
              <a:t> _Al  +  _O</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   →     _Al</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O</a:t>
            </a:r>
            <a:r>
              <a:rPr lang="en-US" altLang="en-US" sz="4000" baseline="-25000" dirty="0">
                <a:solidFill>
                  <a:srgbClr val="4F6228"/>
                </a:solidFill>
                <a:latin typeface="Times New Roman" panose="02020603050405020304" pitchFamily="18" charset="0"/>
                <a:cs typeface="Times New Roman" panose="02020603050405020304" pitchFamily="18" charset="0"/>
              </a:rPr>
              <a:t>3</a:t>
            </a:r>
            <a:r>
              <a:rPr lang="en-US" altLang="en-US" sz="4000" dirty="0">
                <a:solidFill>
                  <a:srgbClr val="4F6228"/>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13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49801F-F00E-43A4-A4BD-B521B836FEAD}"/>
              </a:ext>
            </a:extLst>
          </p:cNvPr>
          <p:cNvSpPr txBox="1"/>
          <p:nvPr/>
        </p:nvSpPr>
        <p:spPr>
          <a:xfrm>
            <a:off x="0" y="7513"/>
            <a:ext cx="9144000" cy="686341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Vocabulary</a:t>
            </a:r>
            <a:br>
              <a:rPr lang="en-US" sz="24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514350" indent="-514350">
              <a:buAutoNum type="arabicPeriod" startAt="5"/>
            </a:pPr>
            <a:r>
              <a:rPr lang="en-US" sz="2800" u="sng" dirty="0">
                <a:solidFill>
                  <a:srgbClr val="7030A0"/>
                </a:solidFill>
                <a:latin typeface="Times New Roman" panose="02020603050405020304" pitchFamily="18" charset="0"/>
                <a:cs typeface="Times New Roman" panose="02020603050405020304" pitchFamily="18" charset="0"/>
              </a:rPr>
              <a:t>Reactants</a:t>
            </a:r>
            <a:r>
              <a:rPr lang="en-US" sz="2800" dirty="0">
                <a:solidFill>
                  <a:srgbClr val="7030A0"/>
                </a:solidFill>
                <a:latin typeface="Times New Roman" panose="02020603050405020304" pitchFamily="18" charset="0"/>
                <a:cs typeface="Times New Roman" panose="02020603050405020304" pitchFamily="18" charset="0"/>
              </a:rPr>
              <a:t> are the substances that we start with, they react</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     together and form the products.  </a:t>
            </a:r>
            <a:br>
              <a:rPr lang="en-US" sz="2800" dirty="0">
                <a:solidFill>
                  <a:srgbClr val="7030A0"/>
                </a:solidFill>
                <a:latin typeface="Times New Roman" panose="02020603050405020304" pitchFamily="18" charset="0"/>
                <a:cs typeface="Times New Roman" panose="02020603050405020304" pitchFamily="18" charset="0"/>
              </a:rPr>
            </a:br>
            <a:endParaRPr lang="en-US" sz="2800" dirty="0">
              <a:solidFill>
                <a:srgbClr val="7030A0"/>
              </a:solidFill>
              <a:latin typeface="Times New Roman" panose="02020603050405020304" pitchFamily="18" charset="0"/>
              <a:cs typeface="Times New Roman" panose="02020603050405020304" pitchFamily="18" charset="0"/>
            </a:endParaRPr>
          </a:p>
          <a:p>
            <a:pPr marL="514350" indent="-514350">
              <a:buAutoNum type="arabicPeriod" startAt="5"/>
            </a:pPr>
            <a:r>
              <a:rPr lang="en-US" sz="2800" u="sng" dirty="0">
                <a:solidFill>
                  <a:srgbClr val="C00000"/>
                </a:solidFill>
                <a:latin typeface="Times New Roman" panose="02020603050405020304" pitchFamily="18" charset="0"/>
                <a:cs typeface="Times New Roman" panose="02020603050405020304" pitchFamily="18" charset="0"/>
              </a:rPr>
              <a:t>Products</a:t>
            </a:r>
            <a:r>
              <a:rPr lang="en-US" sz="2800" dirty="0">
                <a:latin typeface="Times New Roman" panose="02020603050405020304" pitchFamily="18" charset="0"/>
                <a:cs typeface="Times New Roman" panose="02020603050405020304" pitchFamily="18" charset="0"/>
              </a:rPr>
              <a:t> are what we end up with.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514350" indent="-514350">
              <a:buAutoNum type="arabicPeriod" startAt="5"/>
            </a:pPr>
            <a:r>
              <a:rPr lang="en-US" sz="2800" dirty="0">
                <a:latin typeface="Times New Roman" panose="02020603050405020304" pitchFamily="18" charset="0"/>
                <a:cs typeface="Times New Roman" panose="02020603050405020304" pitchFamily="18" charset="0"/>
              </a:rPr>
              <a:t>In a </a:t>
            </a:r>
            <a:r>
              <a:rPr lang="en-US" sz="2800" u="sng" dirty="0">
                <a:solidFill>
                  <a:srgbClr val="C00000"/>
                </a:solidFill>
                <a:latin typeface="Times New Roman" panose="02020603050405020304" pitchFamily="18" charset="0"/>
                <a:cs typeface="Times New Roman" panose="02020603050405020304" pitchFamily="18" charset="0"/>
              </a:rPr>
              <a:t>synthesis reaction</a:t>
            </a:r>
            <a:r>
              <a:rPr lang="en-US" sz="2800" dirty="0">
                <a:latin typeface="Times New Roman" panose="02020603050405020304" pitchFamily="18" charset="0"/>
                <a:cs typeface="Times New Roman" panose="02020603050405020304" pitchFamily="18" charset="0"/>
              </a:rPr>
              <a:t>, we have 2 or more reactants that form into one larger product.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514350" indent="-514350">
              <a:buAutoNum type="arabicPeriod" startAt="5"/>
            </a:pPr>
            <a:r>
              <a:rPr lang="en-US" sz="2800" u="sng" dirty="0">
                <a:latin typeface="Times New Roman" panose="02020603050405020304" pitchFamily="18" charset="0"/>
                <a:cs typeface="Times New Roman" panose="02020603050405020304" pitchFamily="18" charset="0"/>
              </a:rPr>
              <a:t>Energy</a:t>
            </a:r>
            <a:r>
              <a:rPr lang="en-US" sz="2800" dirty="0">
                <a:latin typeface="Times New Roman" panose="02020603050405020304" pitchFamily="18" charset="0"/>
                <a:cs typeface="Times New Roman" panose="02020603050405020304" pitchFamily="18" charset="0"/>
              </a:rPr>
              <a:t> is required to start all chemical reactions.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514350" indent="-514350">
              <a:buAutoNum type="arabicPeriod" startAt="5"/>
            </a:pPr>
            <a:r>
              <a:rPr lang="en-US" sz="2800" dirty="0">
                <a:latin typeface="Times New Roman" panose="02020603050405020304" pitchFamily="18" charset="0"/>
                <a:cs typeface="Times New Roman" panose="02020603050405020304" pitchFamily="18" charset="0"/>
              </a:rPr>
              <a:t>If more energy comes out of the reaction with the products we call these </a:t>
            </a:r>
            <a:r>
              <a:rPr lang="en-US" sz="2800" dirty="0">
                <a:solidFill>
                  <a:srgbClr val="C00000"/>
                </a:solidFill>
                <a:latin typeface="Times New Roman" panose="02020603050405020304" pitchFamily="18" charset="0"/>
                <a:cs typeface="Times New Roman" panose="02020603050405020304" pitchFamily="18" charset="0"/>
              </a:rPr>
              <a:t>EXOTHERMIC</a:t>
            </a:r>
            <a:r>
              <a:rPr lang="en-US" sz="2800" dirty="0">
                <a:latin typeface="Times New Roman" panose="02020603050405020304" pitchFamily="18" charset="0"/>
                <a:cs typeface="Times New Roman" panose="02020603050405020304" pitchFamily="18" charset="0"/>
              </a:rPr>
              <a:t> reactions.   If it requires more energy to start than comes out with the products, those reactions are called ENDOTHERMIC reactions.  </a:t>
            </a:r>
          </a:p>
        </p:txBody>
      </p:sp>
    </p:spTree>
    <p:extLst>
      <p:ext uri="{BB962C8B-B14F-4D97-AF65-F5344CB8AC3E}">
        <p14:creationId xmlns:p14="http://schemas.microsoft.com/office/powerpoint/2010/main" val="2759566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197" y="0"/>
            <a:ext cx="912580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26.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Four skeleton equations…   Balance them now</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endParaRPr lang="en-US" altLang="en-US" sz="2400" dirty="0">
              <a:solidFill>
                <a:schemeClr val="tx1">
                  <a:lumMod val="95000"/>
                  <a:lumOff val="5000"/>
                </a:schemeClr>
              </a:solidFill>
              <a:latin typeface="Calibri" panose="020F0502020204030204" pitchFamily="34" charset="0"/>
            </a:endParaRPr>
          </a:p>
          <a:p>
            <a:pPr eaLnBrk="1" hangingPunct="1"/>
            <a:endParaRPr lang="en-US" altLang="en-US" sz="2400" dirty="0">
              <a:solidFill>
                <a:srgbClr val="0000FF"/>
              </a:solidFill>
              <a:latin typeface="Calibri" panose="020F0502020204030204" pitchFamily="34" charset="0"/>
            </a:endParaRPr>
          </a:p>
          <a:p>
            <a:pPr algn="ctr" eaLnBrk="1" hangingPunct="1"/>
            <a:r>
              <a:rPr lang="en-US" altLang="en-US" sz="4000" dirty="0">
                <a:solidFill>
                  <a:srgbClr val="0000FF"/>
                </a:solidFill>
                <a:latin typeface="Times New Roman" panose="02020603050405020304" pitchFamily="18" charset="0"/>
                <a:cs typeface="Times New Roman" panose="02020603050405020304" pitchFamily="18" charset="0"/>
              </a:rPr>
              <a:t>2C</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 +    O</a:t>
            </a:r>
            <a:r>
              <a:rPr lang="en-US" altLang="en-US" sz="4000" baseline="-25000" dirty="0">
                <a:solidFill>
                  <a:srgbClr val="0000FF"/>
                </a:solidFill>
                <a:latin typeface="Times New Roman" panose="02020603050405020304" pitchFamily="18" charset="0"/>
                <a:cs typeface="Times New Roman" panose="02020603050405020304" pitchFamily="18" charset="0"/>
              </a:rPr>
              <a:t>2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2CO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000000"/>
                </a:solidFill>
                <a:latin typeface="Times New Roman" panose="02020603050405020304" pitchFamily="18" charset="0"/>
                <a:cs typeface="Times New Roman" panose="02020603050405020304" pitchFamily="18" charset="0"/>
              </a:rPr>
              <a:t>4Cu  +   O</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   →    2Cu</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  </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7030A0"/>
                </a:solidFill>
                <a:latin typeface="Times New Roman" panose="02020603050405020304" pitchFamily="18" charset="0"/>
                <a:cs typeface="Times New Roman" panose="02020603050405020304" pitchFamily="18" charset="0"/>
              </a:rPr>
              <a:t>_Zn   +   _O</a:t>
            </a:r>
            <a:r>
              <a:rPr lang="en-US" altLang="en-US" sz="4000" baseline="-25000" dirty="0">
                <a:solidFill>
                  <a:srgbClr val="7030A0"/>
                </a:solidFill>
                <a:latin typeface="Times New Roman" panose="02020603050405020304" pitchFamily="18" charset="0"/>
                <a:cs typeface="Times New Roman" panose="02020603050405020304" pitchFamily="18" charset="0"/>
              </a:rPr>
              <a:t>2</a:t>
            </a:r>
            <a:r>
              <a:rPr lang="en-US" altLang="en-US" sz="4000" dirty="0">
                <a:solidFill>
                  <a:srgbClr val="7030A0"/>
                </a:solidFill>
                <a:latin typeface="Times New Roman" panose="02020603050405020304" pitchFamily="18" charset="0"/>
                <a:cs typeface="Times New Roman" panose="02020603050405020304" pitchFamily="18" charset="0"/>
              </a:rPr>
              <a:t>   →      _</a:t>
            </a:r>
            <a:r>
              <a:rPr lang="en-US" altLang="en-US" sz="4000" dirty="0" err="1">
                <a:solidFill>
                  <a:srgbClr val="7030A0"/>
                </a:solidFill>
                <a:latin typeface="Times New Roman" panose="02020603050405020304" pitchFamily="18" charset="0"/>
                <a:cs typeface="Times New Roman" panose="02020603050405020304" pitchFamily="18" charset="0"/>
              </a:rPr>
              <a:t>ZnO</a:t>
            </a:r>
            <a:endParaRPr lang="en-US" altLang="en-US" sz="4000" dirty="0">
              <a:solidFill>
                <a:srgbClr val="7030A0"/>
              </a:solidFill>
              <a:latin typeface="Times New Roman" panose="02020603050405020304" pitchFamily="18" charset="0"/>
              <a:cs typeface="Times New Roman" panose="02020603050405020304" pitchFamily="18" charset="0"/>
            </a:endParaRP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4F6228"/>
                </a:solidFill>
                <a:latin typeface="Times New Roman" panose="02020603050405020304" pitchFamily="18" charset="0"/>
                <a:cs typeface="Times New Roman" panose="02020603050405020304" pitchFamily="18" charset="0"/>
              </a:rPr>
              <a:t> _Al  +  _O</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   →     _Al</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O</a:t>
            </a:r>
            <a:r>
              <a:rPr lang="en-US" altLang="en-US" sz="4000" baseline="-25000" dirty="0">
                <a:solidFill>
                  <a:srgbClr val="4F6228"/>
                </a:solidFill>
                <a:latin typeface="Times New Roman" panose="02020603050405020304" pitchFamily="18" charset="0"/>
                <a:cs typeface="Times New Roman" panose="02020603050405020304" pitchFamily="18" charset="0"/>
              </a:rPr>
              <a:t>3</a:t>
            </a:r>
            <a:r>
              <a:rPr lang="en-US" altLang="en-US" sz="4000" dirty="0">
                <a:solidFill>
                  <a:srgbClr val="4F6228"/>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287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197" y="0"/>
            <a:ext cx="912580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26.  </a:t>
            </a:r>
            <a:r>
              <a:rPr lang="en-US" altLang="en-US" sz="2800" dirty="0">
                <a:solidFill>
                  <a:srgbClr val="0000FF"/>
                </a:solidFill>
                <a:latin typeface="Times New Roman" panose="02020603050405020304" pitchFamily="18" charset="0"/>
                <a:cs typeface="Times New Roman" panose="02020603050405020304" pitchFamily="18" charset="0"/>
              </a:rPr>
              <a:t>Four</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skeleton equations…   Balance them now</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endParaRPr lang="en-US" altLang="en-US" sz="2400" dirty="0">
              <a:solidFill>
                <a:schemeClr val="tx1">
                  <a:lumMod val="95000"/>
                  <a:lumOff val="5000"/>
                </a:schemeClr>
              </a:solidFill>
              <a:latin typeface="Calibri" panose="020F0502020204030204" pitchFamily="34" charset="0"/>
            </a:endParaRPr>
          </a:p>
          <a:p>
            <a:pPr eaLnBrk="1" hangingPunct="1"/>
            <a:endParaRPr lang="en-US" altLang="en-US" sz="2400" dirty="0">
              <a:solidFill>
                <a:srgbClr val="0000FF"/>
              </a:solidFill>
              <a:latin typeface="Calibri" panose="020F0502020204030204" pitchFamily="34" charset="0"/>
            </a:endParaRPr>
          </a:p>
          <a:p>
            <a:pPr algn="ctr" eaLnBrk="1" hangingPunct="1"/>
            <a:r>
              <a:rPr lang="en-US" altLang="en-US" sz="4000" dirty="0">
                <a:solidFill>
                  <a:srgbClr val="0000FF"/>
                </a:solidFill>
                <a:latin typeface="Times New Roman" panose="02020603050405020304" pitchFamily="18" charset="0"/>
                <a:cs typeface="Times New Roman" panose="02020603050405020304" pitchFamily="18" charset="0"/>
              </a:rPr>
              <a:t>2C</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 +   O</a:t>
            </a:r>
            <a:r>
              <a:rPr lang="en-US" altLang="en-US" sz="4000" baseline="-25000" dirty="0">
                <a:solidFill>
                  <a:srgbClr val="0000FF"/>
                </a:solidFill>
                <a:latin typeface="Times New Roman" panose="02020603050405020304" pitchFamily="18" charset="0"/>
                <a:cs typeface="Times New Roman" panose="02020603050405020304" pitchFamily="18" charset="0"/>
              </a:rPr>
              <a:t>2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2CO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000000"/>
                </a:solidFill>
                <a:latin typeface="Times New Roman" panose="02020603050405020304" pitchFamily="18" charset="0"/>
                <a:cs typeface="Times New Roman" panose="02020603050405020304" pitchFamily="18" charset="0"/>
              </a:rPr>
              <a:t>4Cu  +  O</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   →    2Cu</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  </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7030A0"/>
                </a:solidFill>
                <a:latin typeface="Times New Roman" panose="02020603050405020304" pitchFamily="18" charset="0"/>
                <a:cs typeface="Times New Roman" panose="02020603050405020304" pitchFamily="18" charset="0"/>
              </a:rPr>
              <a:t>2Zn   +   O</a:t>
            </a:r>
            <a:r>
              <a:rPr lang="en-US" altLang="en-US" sz="4000" baseline="-25000" dirty="0">
                <a:solidFill>
                  <a:srgbClr val="7030A0"/>
                </a:solidFill>
                <a:latin typeface="Times New Roman" panose="02020603050405020304" pitchFamily="18" charset="0"/>
                <a:cs typeface="Times New Roman" panose="02020603050405020304" pitchFamily="18" charset="0"/>
              </a:rPr>
              <a:t>2</a:t>
            </a:r>
            <a:r>
              <a:rPr lang="en-US" altLang="en-US" sz="4000" dirty="0">
                <a:solidFill>
                  <a:srgbClr val="7030A0"/>
                </a:solidFill>
                <a:latin typeface="Times New Roman" panose="02020603050405020304" pitchFamily="18" charset="0"/>
                <a:cs typeface="Times New Roman" panose="02020603050405020304" pitchFamily="18" charset="0"/>
              </a:rPr>
              <a:t>   →      2ZnO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4F6228"/>
                </a:solidFill>
                <a:latin typeface="Times New Roman" panose="02020603050405020304" pitchFamily="18" charset="0"/>
                <a:cs typeface="Times New Roman" panose="02020603050405020304" pitchFamily="18" charset="0"/>
              </a:rPr>
              <a:t> _Al  +  _O</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   →     _Al</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O</a:t>
            </a:r>
            <a:r>
              <a:rPr lang="en-US" altLang="en-US" sz="4000" baseline="-25000" dirty="0">
                <a:solidFill>
                  <a:srgbClr val="4F6228"/>
                </a:solidFill>
                <a:latin typeface="Times New Roman" panose="02020603050405020304" pitchFamily="18" charset="0"/>
                <a:cs typeface="Times New Roman" panose="02020603050405020304" pitchFamily="18" charset="0"/>
              </a:rPr>
              <a:t>3</a:t>
            </a:r>
            <a:r>
              <a:rPr lang="en-US" altLang="en-US" sz="4000" dirty="0">
                <a:solidFill>
                  <a:srgbClr val="4F6228"/>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10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8197" y="0"/>
            <a:ext cx="912580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26.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Four skeleton equations…   Balance them now</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endParaRPr lang="en-US" altLang="en-US" sz="2400" dirty="0">
              <a:solidFill>
                <a:schemeClr val="tx1">
                  <a:lumMod val="95000"/>
                  <a:lumOff val="5000"/>
                </a:schemeClr>
              </a:solidFill>
              <a:latin typeface="Calibri" panose="020F0502020204030204" pitchFamily="34" charset="0"/>
            </a:endParaRPr>
          </a:p>
          <a:p>
            <a:pPr eaLnBrk="1" hangingPunct="1"/>
            <a:endParaRPr lang="en-US" altLang="en-US" sz="2400" dirty="0">
              <a:solidFill>
                <a:srgbClr val="0000FF"/>
              </a:solidFill>
              <a:latin typeface="Calibri" panose="020F0502020204030204" pitchFamily="34" charset="0"/>
            </a:endParaRPr>
          </a:p>
          <a:p>
            <a:pPr algn="ctr" eaLnBrk="1" hangingPunct="1"/>
            <a:r>
              <a:rPr lang="en-US" altLang="en-US" sz="4000" dirty="0">
                <a:solidFill>
                  <a:srgbClr val="0000FF"/>
                </a:solidFill>
                <a:latin typeface="Times New Roman" panose="02020603050405020304" pitchFamily="18" charset="0"/>
                <a:cs typeface="Times New Roman" panose="02020603050405020304" pitchFamily="18" charset="0"/>
              </a:rPr>
              <a:t>2C</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 +   O</a:t>
            </a:r>
            <a:r>
              <a:rPr lang="en-US" altLang="en-US" sz="4000" baseline="-25000" dirty="0">
                <a:solidFill>
                  <a:srgbClr val="0000FF"/>
                </a:solidFill>
                <a:latin typeface="Times New Roman" panose="02020603050405020304" pitchFamily="18" charset="0"/>
                <a:cs typeface="Times New Roman" panose="02020603050405020304" pitchFamily="18" charset="0"/>
              </a:rPr>
              <a:t>2  </a:t>
            </a:r>
            <a:r>
              <a:rPr lang="en-US" altLang="en-US" sz="4000" dirty="0">
                <a:solidFill>
                  <a:srgbClr val="0000FF"/>
                </a:solidFill>
                <a:latin typeface="Times New Roman" panose="02020603050405020304" pitchFamily="18" charset="0"/>
                <a:cs typeface="Times New Roman" panose="02020603050405020304" pitchFamily="18" charset="0"/>
              </a:rPr>
              <a:t>→</a:t>
            </a:r>
            <a:r>
              <a:rPr lang="en-US" altLang="en-US" sz="4000" baseline="-25000" dirty="0">
                <a:solidFill>
                  <a:srgbClr val="0000FF"/>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2CO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000000"/>
                </a:solidFill>
                <a:latin typeface="Times New Roman" panose="02020603050405020304" pitchFamily="18" charset="0"/>
                <a:cs typeface="Times New Roman" panose="02020603050405020304" pitchFamily="18" charset="0"/>
              </a:rPr>
              <a:t>4Cu  +  O</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   →    2Cu</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  </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7030A0"/>
                </a:solidFill>
                <a:latin typeface="Times New Roman" panose="02020603050405020304" pitchFamily="18" charset="0"/>
                <a:cs typeface="Times New Roman" panose="02020603050405020304" pitchFamily="18" charset="0"/>
              </a:rPr>
              <a:t>2Zn   +   O</a:t>
            </a:r>
            <a:r>
              <a:rPr lang="en-US" altLang="en-US" sz="4000" baseline="-25000" dirty="0">
                <a:solidFill>
                  <a:srgbClr val="7030A0"/>
                </a:solidFill>
                <a:latin typeface="Times New Roman" panose="02020603050405020304" pitchFamily="18" charset="0"/>
                <a:cs typeface="Times New Roman" panose="02020603050405020304" pitchFamily="18" charset="0"/>
              </a:rPr>
              <a:t>2</a:t>
            </a:r>
            <a:r>
              <a:rPr lang="en-US" altLang="en-US" sz="4000" dirty="0">
                <a:solidFill>
                  <a:srgbClr val="7030A0"/>
                </a:solidFill>
                <a:latin typeface="Times New Roman" panose="02020603050405020304" pitchFamily="18" charset="0"/>
                <a:cs typeface="Times New Roman" panose="02020603050405020304" pitchFamily="18" charset="0"/>
              </a:rPr>
              <a:t>   →      2ZnO</a:t>
            </a:r>
          </a:p>
          <a:p>
            <a:pPr algn="ctr" eaLnBrk="1" hangingPunct="1"/>
            <a:endParaRPr lang="en-US" altLang="en-US" sz="4000"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4000" dirty="0">
                <a:solidFill>
                  <a:srgbClr val="4F6228"/>
                </a:solidFill>
                <a:latin typeface="Times New Roman" panose="02020603050405020304" pitchFamily="18" charset="0"/>
                <a:cs typeface="Times New Roman" panose="02020603050405020304" pitchFamily="18" charset="0"/>
              </a:rPr>
              <a:t> 4Al  +  3O</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   →     2Al</a:t>
            </a:r>
            <a:r>
              <a:rPr lang="en-US" altLang="en-US" sz="4000" baseline="-25000" dirty="0">
                <a:solidFill>
                  <a:srgbClr val="4F6228"/>
                </a:solidFill>
                <a:latin typeface="Times New Roman" panose="02020603050405020304" pitchFamily="18" charset="0"/>
                <a:cs typeface="Times New Roman" panose="02020603050405020304" pitchFamily="18" charset="0"/>
              </a:rPr>
              <a:t>2</a:t>
            </a:r>
            <a:r>
              <a:rPr lang="en-US" altLang="en-US" sz="4000" dirty="0">
                <a:solidFill>
                  <a:srgbClr val="4F6228"/>
                </a:solidFill>
                <a:latin typeface="Times New Roman" panose="02020603050405020304" pitchFamily="18" charset="0"/>
                <a:cs typeface="Times New Roman" panose="02020603050405020304" pitchFamily="18" charset="0"/>
              </a:rPr>
              <a:t>O</a:t>
            </a:r>
            <a:r>
              <a:rPr lang="en-US" altLang="en-US" sz="4000" baseline="-25000" dirty="0">
                <a:solidFill>
                  <a:srgbClr val="4F6228"/>
                </a:solidFill>
                <a:latin typeface="Times New Roman" panose="02020603050405020304" pitchFamily="18" charset="0"/>
                <a:cs typeface="Times New Roman" panose="02020603050405020304" pitchFamily="18" charset="0"/>
              </a:rPr>
              <a:t>3</a:t>
            </a:r>
            <a:r>
              <a:rPr lang="en-US" altLang="en-US" sz="4000" dirty="0">
                <a:solidFill>
                  <a:srgbClr val="4F6228"/>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735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FF0000"/>
                </a:solidFill>
                <a:latin typeface="Times New Roman" panose="02020603050405020304" pitchFamily="18" charset="0"/>
                <a:cs typeface="Times New Roman" panose="02020603050405020304" pitchFamily="18" charset="0"/>
              </a:rPr>
              <a:t>Decomposition reactions</a:t>
            </a:r>
          </a:p>
          <a:p>
            <a:pPr eaLnBrk="1" hangingPunct="1"/>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006600"/>
                </a:solidFill>
                <a:latin typeface="Times New Roman" panose="02020603050405020304" pitchFamily="18" charset="0"/>
                <a:cs typeface="Times New Roman" panose="02020603050405020304" pitchFamily="18" charset="0"/>
              </a:rPr>
              <a:t>27.  </a:t>
            </a:r>
            <a:r>
              <a:rPr lang="en-US" altLang="en-US" sz="2400" u="sng" dirty="0">
                <a:solidFill>
                  <a:prstClr val="black"/>
                </a:solidFill>
                <a:latin typeface="Times New Roman" panose="02020603050405020304" pitchFamily="18" charset="0"/>
                <a:cs typeface="Times New Roman" panose="02020603050405020304" pitchFamily="18" charset="0"/>
              </a:rPr>
              <a:t>Decomposition reactions</a:t>
            </a:r>
            <a:r>
              <a:rPr lang="en-US" altLang="en-US" sz="2400" dirty="0">
                <a:solidFill>
                  <a:prstClr val="black"/>
                </a:solidFill>
                <a:latin typeface="Times New Roman" panose="02020603050405020304" pitchFamily="18" charset="0"/>
                <a:cs typeface="Times New Roman" panose="02020603050405020304" pitchFamily="18" charset="0"/>
              </a:rPr>
              <a:t> are the opposite of synthesis, here </a:t>
            </a:r>
            <a:br>
              <a:rPr lang="en-US" altLang="en-US" sz="2400" dirty="0">
                <a:solidFill>
                  <a:prstClr val="black"/>
                </a:solidFill>
                <a:latin typeface="Times New Roman" panose="02020603050405020304" pitchFamily="18" charset="0"/>
                <a:cs typeface="Times New Roman" panose="02020603050405020304" pitchFamily="18" charset="0"/>
              </a:rPr>
            </a:br>
            <a:r>
              <a:rPr lang="en-US" altLang="en-US" sz="2400" dirty="0">
                <a:solidFill>
                  <a:prstClr val="black"/>
                </a:solidFill>
                <a:latin typeface="Times New Roman" panose="02020603050405020304" pitchFamily="18" charset="0"/>
                <a:cs typeface="Times New Roman" panose="02020603050405020304" pitchFamily="18" charset="0"/>
              </a:rPr>
              <a:t>       a larger reactant is broken down into 2 or more smaller products</a:t>
            </a:r>
          </a:p>
          <a:p>
            <a:pPr eaLnBrk="1" hangingPunct="1"/>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053" name="TextBox 8"/>
          <p:cNvSpPr txBox="1">
            <a:spLocks noChangeArrowheads="1"/>
          </p:cNvSpPr>
          <p:nvPr/>
        </p:nvSpPr>
        <p:spPr bwMode="auto">
          <a:xfrm>
            <a:off x="0" y="2286000"/>
            <a:ext cx="91440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In a decomposition reaction there is always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ONE REACTANT, and 2 or more products</a:t>
            </a:r>
          </a:p>
          <a:p>
            <a:pPr eaLnBrk="1" hangingPunct="1"/>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Example: Lead II oxide decomposes into lead and oxygen</a:t>
            </a:r>
          </a:p>
          <a:p>
            <a:pPr marL="342900" indent="-342900" eaLnBrk="1" hangingPunct="1">
              <a:buAutoNum type="arabicPeriod" startAt="28"/>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hangingPunct="1"/>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2PbO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2Pb</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 (S)</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 O</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en-US" altLang="en-US" sz="2000" i="1" dirty="0">
                <a:solidFill>
                  <a:srgbClr val="0000FF"/>
                </a:solidFill>
                <a:latin typeface="Times New Roman" panose="02020603050405020304" pitchFamily="18" charset="0"/>
                <a:cs typeface="Times New Roman" panose="02020603050405020304" pitchFamily="18" charset="0"/>
              </a:rPr>
              <a:t>(balanced)</a:t>
            </a:r>
            <a:endParaRPr lang="en-US" altLang="en-US" sz="36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08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0" y="0"/>
            <a:ext cx="9144000" cy="530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28.  Decomposition reactions require one reactant to</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       break down into 2 or more smaller products</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solidFill>
                  <a:srgbClr val="FF3300"/>
                </a:solidFill>
                <a:latin typeface="Times New Roman" panose="02020603050405020304" pitchFamily="18" charset="0"/>
                <a:cs typeface="Times New Roman" panose="02020603050405020304" pitchFamily="18" charset="0"/>
              </a:rPr>
              <a:t>29.  Abstract:    AB →   A + B</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30.  Demonstration Reaction Word Equation</a:t>
            </a:r>
          </a:p>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a:highlight>
                  <a:srgbClr val="FFFF00"/>
                </a:highlight>
                <a:latin typeface="Times New Roman" panose="02020603050405020304" pitchFamily="18" charset="0"/>
                <a:cs typeface="Times New Roman" panose="02020603050405020304" pitchFamily="18" charset="0"/>
              </a:rPr>
              <a:t>  hydrogen peroxide decomposes into water &amp; oxygen </a:t>
            </a:r>
            <a:r>
              <a:rPr lang="en-US" altLang="en-US" sz="2800" dirty="0" err="1">
                <a:highlight>
                  <a:srgbClr val="FFFF00"/>
                </a:highlight>
                <a:latin typeface="Times New Roman" panose="02020603050405020304" pitchFamily="18" charset="0"/>
                <a:cs typeface="Times New Roman" panose="02020603050405020304" pitchFamily="18" charset="0"/>
              </a:rPr>
              <a:t>gas</a:t>
            </a:r>
            <a:r>
              <a:rPr lang="en-US" altLang="en-US" sz="2800" dirty="0" err="1">
                <a:solidFill>
                  <a:srgbClr val="FFFF00"/>
                </a:solidFill>
                <a:highlight>
                  <a:srgbClr val="FFFF00"/>
                </a:highlight>
                <a:latin typeface="Times New Roman" panose="02020603050405020304" pitchFamily="18" charset="0"/>
                <a:cs typeface="Times New Roman" panose="02020603050405020304" pitchFamily="18" charset="0"/>
              </a:rPr>
              <a:t>s</a:t>
            </a:r>
            <a:r>
              <a:rPr lang="en-US" altLang="en-US" sz="2800" dirty="0">
                <a:highlight>
                  <a:srgbClr val="FFFF00"/>
                </a:highlight>
                <a:latin typeface="Times New Roman" panose="02020603050405020304" pitchFamily="18" charset="0"/>
                <a:cs typeface="Times New Roman" panose="02020603050405020304" pitchFamily="18" charset="0"/>
              </a:rPr>
              <a:t>  </a:t>
            </a:r>
            <a:endParaRPr lang="en-US" altLang="en-US" sz="3200" dirty="0">
              <a:highlight>
                <a:srgbClr val="FFFF00"/>
              </a:highlight>
              <a:latin typeface="Times New Roman" panose="02020603050405020304" pitchFamily="18" charset="0"/>
              <a:cs typeface="Times New Roman" panose="02020603050405020304" pitchFamily="18" charset="0"/>
            </a:endParaRP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31. </a:t>
            </a:r>
            <a:r>
              <a:rPr lang="en-US" altLang="en-US" sz="2000" dirty="0">
                <a:solidFill>
                  <a:srgbClr val="FF0000"/>
                </a:solidFill>
                <a:latin typeface="Times New Roman" panose="02020603050405020304" pitchFamily="18" charset="0"/>
                <a:cs typeface="Times New Roman" panose="02020603050405020304" pitchFamily="18" charset="0"/>
              </a:rPr>
              <a:t>Skeleton       </a:t>
            </a:r>
            <a:r>
              <a:rPr lang="en-US" altLang="en-US" sz="3600" dirty="0">
                <a:solidFill>
                  <a:srgbClr val="0000FF"/>
                </a:solidFill>
                <a:latin typeface="Times New Roman" panose="02020603050405020304" pitchFamily="18" charset="0"/>
                <a:cs typeface="Times New Roman" panose="02020603050405020304" pitchFamily="18" charset="0"/>
              </a:rPr>
              <a:t>__H</a:t>
            </a:r>
            <a:r>
              <a:rPr lang="en-US" altLang="en-US" sz="3600" baseline="-25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O</a:t>
            </a:r>
            <a:r>
              <a:rPr lang="en-US" altLang="en-US" sz="3600" baseline="-25000" dirty="0">
                <a:solidFill>
                  <a:srgbClr val="0000FF"/>
                </a:solidFill>
                <a:latin typeface="Times New Roman" panose="02020603050405020304" pitchFamily="18" charset="0"/>
                <a:cs typeface="Times New Roman" panose="02020603050405020304" pitchFamily="18" charset="0"/>
              </a:rPr>
              <a:t>2(L)  </a:t>
            </a:r>
            <a:r>
              <a:rPr lang="en-US" altLang="en-US" sz="3600" dirty="0">
                <a:solidFill>
                  <a:srgbClr val="0000FF"/>
                </a:solidFill>
                <a:latin typeface="Times New Roman" panose="02020603050405020304" pitchFamily="18" charset="0"/>
                <a:cs typeface="Times New Roman" panose="02020603050405020304" pitchFamily="18" charset="0"/>
              </a:rPr>
              <a:t>→ __H</a:t>
            </a:r>
            <a:r>
              <a:rPr lang="en-US" altLang="en-US" sz="3600" baseline="-25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O</a:t>
            </a:r>
            <a:r>
              <a:rPr lang="en-US" altLang="en-US" sz="3600" baseline="-25000" dirty="0">
                <a:solidFill>
                  <a:srgbClr val="0000FF"/>
                </a:solidFill>
                <a:latin typeface="Times New Roman" panose="02020603050405020304" pitchFamily="18" charset="0"/>
                <a:cs typeface="Times New Roman" panose="02020603050405020304" pitchFamily="18" charset="0"/>
              </a:rPr>
              <a:t>(L)</a:t>
            </a:r>
            <a:r>
              <a:rPr lang="en-US" altLang="en-US" sz="3600" dirty="0">
                <a:solidFill>
                  <a:srgbClr val="0000FF"/>
                </a:solidFill>
                <a:latin typeface="Times New Roman" panose="02020603050405020304" pitchFamily="18" charset="0"/>
                <a:cs typeface="Times New Roman" panose="02020603050405020304" pitchFamily="18" charset="0"/>
              </a:rPr>
              <a:t> +  __O</a:t>
            </a:r>
            <a:r>
              <a:rPr lang="en-US" altLang="en-US" sz="3600" baseline="-25000" dirty="0">
                <a:solidFill>
                  <a:srgbClr val="0000FF"/>
                </a:solidFill>
                <a:latin typeface="Times New Roman" panose="02020603050405020304" pitchFamily="18" charset="0"/>
                <a:cs typeface="Times New Roman" panose="02020603050405020304" pitchFamily="18" charset="0"/>
              </a:rPr>
              <a:t>2(G)</a:t>
            </a:r>
            <a:br>
              <a:rPr lang="en-US" altLang="en-US" sz="3600" baseline="-25000" dirty="0">
                <a:solidFill>
                  <a:srgbClr val="0000FF"/>
                </a:solidFill>
                <a:latin typeface="Times New Roman" panose="02020603050405020304" pitchFamily="18" charset="0"/>
                <a:cs typeface="Times New Roman" panose="02020603050405020304" pitchFamily="18" charset="0"/>
              </a:rPr>
            </a:br>
            <a:br>
              <a:rPr lang="en-US" altLang="en-US" sz="4000" baseline="-25000" dirty="0">
                <a:solidFill>
                  <a:srgbClr val="0000FF"/>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975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0" y="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32.  Balance this equation.</a:t>
            </a:r>
            <a:endParaRPr lang="en-US" altLang="en-US" sz="2800" dirty="0">
              <a:latin typeface="Times New Roman" panose="02020603050405020304" pitchFamily="18" charset="0"/>
              <a:cs typeface="Times New Roman" panose="02020603050405020304" pitchFamily="18" charset="0"/>
            </a:endParaRPr>
          </a:p>
          <a:p>
            <a:pPr algn="ctr" eaLnBrk="1" hangingPunct="1"/>
            <a:r>
              <a:rPr lang="en-US" altLang="en-US" sz="2800" dirty="0">
                <a:solidFill>
                  <a:srgbClr val="0000FF"/>
                </a:solidFill>
                <a:latin typeface="Times New Roman" panose="02020603050405020304" pitchFamily="18" charset="0"/>
                <a:cs typeface="Times New Roman" panose="02020603050405020304" pitchFamily="18" charset="0"/>
              </a:rPr>
              <a:t> </a:t>
            </a:r>
            <a:br>
              <a:rPr lang="en-US" altLang="en-US" sz="2800" dirty="0">
                <a:solidFill>
                  <a:srgbClr val="0000FF"/>
                </a:solidFill>
                <a:latin typeface="Times New Roman" panose="02020603050405020304" pitchFamily="18" charset="0"/>
                <a:cs typeface="Times New Roman" panose="02020603050405020304" pitchFamily="18" charset="0"/>
              </a:rPr>
            </a:br>
            <a:br>
              <a:rPr lang="en-US" altLang="en-US" sz="2800" dirty="0">
                <a:solidFill>
                  <a:srgbClr val="0000FF"/>
                </a:solidFill>
                <a:latin typeface="Times New Roman" panose="02020603050405020304" pitchFamily="18" charset="0"/>
                <a:cs typeface="Times New Roman" panose="02020603050405020304" pitchFamily="18" charset="0"/>
              </a:rPr>
            </a:b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4800" b="1" dirty="0">
                <a:solidFill>
                  <a:schemeClr val="tx1">
                    <a:lumMod val="95000"/>
                    <a:lumOff val="5000"/>
                  </a:schemeClr>
                </a:solidFill>
                <a:latin typeface="Times New Roman" panose="02020603050405020304" pitchFamily="18" charset="0"/>
                <a:cs typeface="Times New Roman" panose="02020603050405020304" pitchFamily="18" charset="0"/>
              </a:rPr>
              <a:t>__H</a:t>
            </a:r>
            <a: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b="1"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t>2(L)  </a:t>
            </a:r>
            <a:r>
              <a:rPr lang="en-US" altLang="en-US" sz="4800" b="1" dirty="0">
                <a:solidFill>
                  <a:schemeClr val="tx1">
                    <a:lumMod val="95000"/>
                    <a:lumOff val="5000"/>
                  </a:schemeClr>
                </a:solidFill>
                <a:latin typeface="Times New Roman" panose="02020603050405020304" pitchFamily="18" charset="0"/>
                <a:cs typeface="Times New Roman" panose="02020603050405020304" pitchFamily="18" charset="0"/>
              </a:rPr>
              <a:t>→  __H</a:t>
            </a:r>
            <a: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800" b="1"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t>(L)</a:t>
            </a:r>
            <a:r>
              <a:rPr lang="en-US" altLang="en-US" sz="4800" b="1" dirty="0">
                <a:solidFill>
                  <a:schemeClr val="tx1">
                    <a:lumMod val="95000"/>
                    <a:lumOff val="5000"/>
                  </a:schemeClr>
                </a:solidFill>
                <a:latin typeface="Times New Roman" panose="02020603050405020304" pitchFamily="18" charset="0"/>
                <a:cs typeface="Times New Roman" panose="02020603050405020304" pitchFamily="18" charset="0"/>
              </a:rPr>
              <a:t> +  __O</a:t>
            </a:r>
            <a: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b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4800" b="1" baseline="-25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20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0"/>
            <a:ext cx="914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32.  Balanced Chemical Reaction</a:t>
            </a:r>
          </a:p>
          <a:p>
            <a:pPr eaLnBrk="1" hangingPunct="1"/>
            <a:endParaRPr lang="en-US" altLang="en-US" dirty="0">
              <a:solidFill>
                <a:prstClr val="black"/>
              </a:solidFill>
              <a:latin typeface="Times New Roman" panose="02020603050405020304" pitchFamily="18" charset="0"/>
              <a:cs typeface="Times New Roman" panose="02020603050405020304" pitchFamily="18" charset="0"/>
            </a:endParaRPr>
          </a:p>
          <a:p>
            <a:pPr algn="ctr" eaLnBrk="1" hangingPunct="1"/>
            <a:r>
              <a:rPr lang="en-US" altLang="en-US" sz="4400" dirty="0">
                <a:solidFill>
                  <a:srgbClr val="FF0000"/>
                </a:solidFill>
                <a:latin typeface="Times New Roman" panose="02020603050405020304" pitchFamily="18" charset="0"/>
                <a:cs typeface="Times New Roman" panose="02020603050405020304" pitchFamily="18" charset="0"/>
              </a:rPr>
              <a:t>2H</a:t>
            </a:r>
            <a:r>
              <a:rPr lang="en-US" altLang="en-US" sz="4400" baseline="-25000" dirty="0">
                <a:solidFill>
                  <a:srgbClr val="FF0000"/>
                </a:solidFill>
                <a:latin typeface="Times New Roman" panose="02020603050405020304" pitchFamily="18" charset="0"/>
                <a:cs typeface="Times New Roman" panose="02020603050405020304" pitchFamily="18" charset="0"/>
              </a:rPr>
              <a:t>2</a:t>
            </a:r>
            <a:r>
              <a:rPr lang="en-US" altLang="en-US" sz="4400" dirty="0">
                <a:solidFill>
                  <a:srgbClr val="FF0000"/>
                </a:solidFill>
                <a:latin typeface="Times New Roman" panose="02020603050405020304" pitchFamily="18" charset="0"/>
                <a:cs typeface="Times New Roman" panose="02020603050405020304" pitchFamily="18" charset="0"/>
              </a:rPr>
              <a:t>O</a:t>
            </a:r>
            <a:r>
              <a:rPr lang="en-US" altLang="en-US" sz="4400" baseline="-25000" dirty="0">
                <a:solidFill>
                  <a:srgbClr val="FF0000"/>
                </a:solidFill>
                <a:latin typeface="Times New Roman" panose="02020603050405020304" pitchFamily="18" charset="0"/>
                <a:cs typeface="Times New Roman" panose="02020603050405020304" pitchFamily="18" charset="0"/>
              </a:rPr>
              <a:t>2(AQ)</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a:solidFill>
                  <a:srgbClr val="0000FF"/>
                </a:solidFill>
                <a:latin typeface="Times New Roman" panose="02020603050405020304" pitchFamily="18" charset="0"/>
                <a:cs typeface="Times New Roman" panose="02020603050405020304" pitchFamily="18" charset="0"/>
              </a:rPr>
              <a:t>2H</a:t>
            </a:r>
            <a:r>
              <a:rPr lang="en-US" altLang="en-US" sz="4400" baseline="-25000" dirty="0">
                <a:solidFill>
                  <a:srgbClr val="0000FF"/>
                </a:solidFill>
                <a:latin typeface="Times New Roman" panose="02020603050405020304" pitchFamily="18" charset="0"/>
                <a:cs typeface="Times New Roman" panose="02020603050405020304" pitchFamily="18" charset="0"/>
              </a:rPr>
              <a:t>2</a:t>
            </a:r>
            <a:r>
              <a:rPr lang="en-US" altLang="en-US" sz="4400" dirty="0">
                <a:solidFill>
                  <a:srgbClr val="0000FF"/>
                </a:solidFill>
                <a:latin typeface="Times New Roman" panose="02020603050405020304" pitchFamily="18" charset="0"/>
                <a:cs typeface="Times New Roman" panose="02020603050405020304" pitchFamily="18" charset="0"/>
              </a:rPr>
              <a:t>O</a:t>
            </a:r>
            <a:r>
              <a:rPr lang="en-US" altLang="en-US" sz="4400" baseline="-25000" dirty="0">
                <a:solidFill>
                  <a:srgbClr val="0000FF"/>
                </a:solidFill>
                <a:latin typeface="Times New Roman" panose="02020603050405020304" pitchFamily="18" charset="0"/>
                <a:cs typeface="Times New Roman" panose="02020603050405020304" pitchFamily="18" charset="0"/>
              </a:rPr>
              <a:t>(L)</a:t>
            </a:r>
            <a:r>
              <a:rPr lang="en-US" altLang="en-US" sz="4400" dirty="0">
                <a:solidFill>
                  <a:srgbClr val="0000FF"/>
                </a:solidFill>
                <a:latin typeface="Times New Roman" panose="02020603050405020304" pitchFamily="18" charset="0"/>
                <a:cs typeface="Times New Roman" panose="02020603050405020304" pitchFamily="18" charset="0"/>
              </a:rPr>
              <a:t>  +  O</a:t>
            </a:r>
            <a:r>
              <a:rPr lang="en-US" altLang="en-US" sz="4400" baseline="-25000" dirty="0">
                <a:solidFill>
                  <a:srgbClr val="0000FF"/>
                </a:solidFill>
                <a:latin typeface="Times New Roman" panose="02020603050405020304" pitchFamily="18" charset="0"/>
                <a:cs typeface="Times New Roman" panose="02020603050405020304" pitchFamily="18" charset="0"/>
              </a:rPr>
              <a:t>2(G)</a:t>
            </a:r>
            <a:endParaRPr lang="en-US" altLang="en-US" sz="4400" dirty="0">
              <a:solidFill>
                <a:srgbClr val="0000FF"/>
              </a:solidFill>
              <a:latin typeface="Times New Roman" panose="02020603050405020304" pitchFamily="18" charset="0"/>
              <a:cs typeface="Times New Roman" panose="02020603050405020304" pitchFamily="18" charset="0"/>
            </a:endParaRPr>
          </a:p>
          <a:p>
            <a:pPr eaLnBrk="1" hangingPunct="1"/>
            <a:endParaRPr lang="en-US" altLang="en-US" dirty="0">
              <a:solidFill>
                <a:prstClr val="black"/>
              </a:solidFill>
              <a:latin typeface="Calibri" panose="020F0502020204030204" pitchFamily="34" charset="0"/>
            </a:endParaRPr>
          </a:p>
          <a:p>
            <a:pPr eaLnBrk="1" hangingPunct="1"/>
            <a:endParaRPr lang="en-US" altLang="en-US" dirty="0">
              <a:solidFill>
                <a:prstClr val="black"/>
              </a:solidFill>
              <a:latin typeface="Calibri" panose="020F0502020204030204" pitchFamily="34" charset="0"/>
            </a:endParaRPr>
          </a:p>
        </p:txBody>
      </p:sp>
      <p:sp>
        <p:nvSpPr>
          <p:cNvPr id="4100" name="TextBox 3"/>
          <p:cNvSpPr txBox="1">
            <a:spLocks noChangeArrowheads="1"/>
          </p:cNvSpPr>
          <p:nvPr/>
        </p:nvSpPr>
        <p:spPr bwMode="auto">
          <a:xfrm>
            <a:off x="0" y="2133600"/>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Count… </a:t>
            </a:r>
            <a:r>
              <a:rPr lang="en-US" altLang="en-US" sz="2400" dirty="0">
                <a:solidFill>
                  <a:srgbClr val="FF0000"/>
                </a:solidFill>
                <a:latin typeface="Times New Roman" panose="02020603050405020304" pitchFamily="18" charset="0"/>
                <a:cs typeface="Times New Roman" panose="02020603050405020304" pitchFamily="18" charset="0"/>
              </a:rPr>
              <a:t>4 H’s &amp; 4 O’s in reactants.</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4 H’s and 4 O’s in the products</a:t>
            </a:r>
          </a:p>
          <a:p>
            <a:pPr eaLnBrk="1" hangingPunct="1"/>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This reaction is SO SLOW, that watching it is for the birds  </a:t>
            </a:r>
          </a:p>
          <a:p>
            <a:pPr eaLnBrk="1" hangingPunct="1"/>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endParaRPr lang="en-US" altLang="en-US" dirty="0">
              <a:solidFill>
                <a:prstClr val="black"/>
              </a:solidFill>
              <a:latin typeface="Calibri" panose="020F0502020204030204" pitchFamily="34" charset="0"/>
            </a:endParaRPr>
          </a:p>
          <a:p>
            <a:pPr eaLnBrk="1" hangingPunct="1"/>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33.  You need to add a CATALYST</a:t>
            </a:r>
            <a:endParaRPr lang="en-US" altLang="en-US" sz="1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4F7A2DB3-E257-40A1-B120-A43FCC347F76}"/>
              </a:ext>
            </a:extLst>
          </p:cNvPr>
          <p:cNvCxnSpPr>
            <a:cxnSpLocks/>
          </p:cNvCxnSpPr>
          <p:nvPr/>
        </p:nvCxnSpPr>
        <p:spPr>
          <a:xfrm flipH="1" flipV="1">
            <a:off x="1562100" y="1447800"/>
            <a:ext cx="34860" cy="84034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46C55223-27BD-4A87-BB0C-395DB74D51CB}"/>
              </a:ext>
            </a:extLst>
          </p:cNvPr>
          <p:cNvCxnSpPr>
            <a:cxnSpLocks/>
          </p:cNvCxnSpPr>
          <p:nvPr/>
        </p:nvCxnSpPr>
        <p:spPr>
          <a:xfrm flipH="1" flipV="1">
            <a:off x="2247591" y="1619250"/>
            <a:ext cx="228600" cy="7620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9BCFB51-1E99-4B98-86C3-2D1AB3BB26AD}"/>
              </a:ext>
            </a:extLst>
          </p:cNvPr>
          <p:cNvCxnSpPr>
            <a:cxnSpLocks/>
          </p:cNvCxnSpPr>
          <p:nvPr/>
        </p:nvCxnSpPr>
        <p:spPr>
          <a:xfrm flipH="1" flipV="1">
            <a:off x="4800600" y="1619250"/>
            <a:ext cx="222120" cy="895350"/>
          </a:xfrm>
          <a:prstGeom prst="straightConnector1">
            <a:avLst/>
          </a:prstGeom>
          <a:ln>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8C90270-8949-48D3-A7D0-1FD0EC6C61EC}"/>
              </a:ext>
            </a:extLst>
          </p:cNvPr>
          <p:cNvCxnSpPr>
            <a:cxnSpLocks/>
          </p:cNvCxnSpPr>
          <p:nvPr/>
        </p:nvCxnSpPr>
        <p:spPr>
          <a:xfrm flipH="1" flipV="1">
            <a:off x="5613579" y="1620225"/>
            <a:ext cx="952500" cy="8673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C4A75EA-0C8A-4623-A492-D232EDCFEAA4}"/>
              </a:ext>
            </a:extLst>
          </p:cNvPr>
          <p:cNvCxnSpPr>
            <a:cxnSpLocks/>
          </p:cNvCxnSpPr>
          <p:nvPr/>
        </p:nvCxnSpPr>
        <p:spPr>
          <a:xfrm flipV="1">
            <a:off x="6553200" y="1619250"/>
            <a:ext cx="603738" cy="89535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94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78105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dirty="0">
                <a:solidFill>
                  <a:prstClr val="black"/>
                </a:solidFill>
                <a:latin typeface="Times New Roman" panose="02020603050405020304" pitchFamily="18" charset="0"/>
                <a:cs typeface="Times New Roman" panose="02020603050405020304" pitchFamily="18" charset="0"/>
              </a:rPr>
              <a:t>2H</a:t>
            </a:r>
            <a:r>
              <a:rPr lang="en-US" altLang="en-US" sz="4800" baseline="-25000" dirty="0">
                <a:solidFill>
                  <a:prstClr val="black"/>
                </a:solidFill>
                <a:latin typeface="Times New Roman" panose="02020603050405020304" pitchFamily="18" charset="0"/>
                <a:cs typeface="Times New Roman" panose="02020603050405020304" pitchFamily="18" charset="0"/>
              </a:rPr>
              <a:t>2</a:t>
            </a:r>
            <a:r>
              <a:rPr lang="en-US" altLang="en-US" sz="4800" dirty="0">
                <a:solidFill>
                  <a:prstClr val="black"/>
                </a:solidFill>
                <a:latin typeface="Times New Roman" panose="02020603050405020304" pitchFamily="18" charset="0"/>
                <a:cs typeface="Times New Roman" panose="02020603050405020304" pitchFamily="18" charset="0"/>
              </a:rPr>
              <a:t>O</a:t>
            </a:r>
            <a:r>
              <a:rPr lang="en-US" altLang="en-US" sz="4800" baseline="-25000" dirty="0">
                <a:solidFill>
                  <a:prstClr val="black"/>
                </a:solidFill>
                <a:latin typeface="Times New Roman" panose="02020603050405020304" pitchFamily="18" charset="0"/>
                <a:cs typeface="Times New Roman" panose="02020603050405020304" pitchFamily="18" charset="0"/>
              </a:rPr>
              <a:t>2(AQ)  </a:t>
            </a:r>
            <a:r>
              <a:rPr lang="en-US" altLang="en-US" sz="4800" dirty="0">
                <a:solidFill>
                  <a:prstClr val="black"/>
                </a:solidFill>
                <a:latin typeface="Times New Roman" panose="02020603050405020304" pitchFamily="18" charset="0"/>
                <a:cs typeface="Times New Roman" panose="02020603050405020304" pitchFamily="18" charset="0"/>
              </a:rPr>
              <a:t>→ 2H</a:t>
            </a:r>
            <a:r>
              <a:rPr lang="en-US" altLang="en-US" sz="4800" baseline="-25000" dirty="0">
                <a:solidFill>
                  <a:prstClr val="black"/>
                </a:solidFill>
                <a:latin typeface="Times New Roman" panose="02020603050405020304" pitchFamily="18" charset="0"/>
                <a:cs typeface="Times New Roman" panose="02020603050405020304" pitchFamily="18" charset="0"/>
              </a:rPr>
              <a:t>2</a:t>
            </a:r>
            <a:r>
              <a:rPr lang="en-US" altLang="en-US" sz="4800" dirty="0">
                <a:solidFill>
                  <a:prstClr val="black"/>
                </a:solidFill>
                <a:latin typeface="Times New Roman" panose="02020603050405020304" pitchFamily="18" charset="0"/>
                <a:cs typeface="Times New Roman" panose="02020603050405020304" pitchFamily="18" charset="0"/>
              </a:rPr>
              <a:t>O</a:t>
            </a:r>
            <a:r>
              <a:rPr lang="en-US" altLang="en-US" sz="4800" baseline="-25000" dirty="0">
                <a:solidFill>
                  <a:prstClr val="black"/>
                </a:solidFill>
                <a:latin typeface="Times New Roman" panose="02020603050405020304" pitchFamily="18" charset="0"/>
                <a:cs typeface="Times New Roman" panose="02020603050405020304" pitchFamily="18" charset="0"/>
              </a:rPr>
              <a:t>(L)</a:t>
            </a:r>
            <a:r>
              <a:rPr lang="en-US" altLang="en-US" sz="4800" dirty="0">
                <a:solidFill>
                  <a:prstClr val="black"/>
                </a:solidFill>
                <a:latin typeface="Times New Roman" panose="02020603050405020304" pitchFamily="18" charset="0"/>
                <a:cs typeface="Times New Roman" panose="02020603050405020304" pitchFamily="18" charset="0"/>
              </a:rPr>
              <a:t> + O</a:t>
            </a:r>
            <a:r>
              <a:rPr lang="en-US" altLang="en-US" sz="4800" baseline="-25000" dirty="0">
                <a:solidFill>
                  <a:prstClr val="black"/>
                </a:solidFill>
                <a:latin typeface="Times New Roman" panose="02020603050405020304" pitchFamily="18" charset="0"/>
                <a:cs typeface="Times New Roman" panose="02020603050405020304" pitchFamily="18" charset="0"/>
              </a:rPr>
              <a:t>2(G)   </a:t>
            </a:r>
            <a:r>
              <a:rPr lang="en-US" altLang="en-US" sz="2800" dirty="0">
                <a:solidFill>
                  <a:srgbClr val="FF0000"/>
                </a:solidFill>
                <a:latin typeface="Times New Roman" panose="02020603050405020304" pitchFamily="18" charset="0"/>
                <a:cs typeface="Times New Roman" panose="02020603050405020304" pitchFamily="18" charset="0"/>
              </a:rPr>
              <a:t>+ energy</a:t>
            </a:r>
            <a:endParaRPr lang="en-US" altLang="en-US" sz="2000" dirty="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dirty="0">
              <a:solidFill>
                <a:prstClr val="black"/>
              </a:solidFill>
              <a:latin typeface="Calibri" panose="020F0502020204030204" pitchFamily="34" charset="0"/>
            </a:endParaRPr>
          </a:p>
        </p:txBody>
      </p:sp>
      <p:sp>
        <p:nvSpPr>
          <p:cNvPr id="5125" name="TextBox 4"/>
          <p:cNvSpPr txBox="1">
            <a:spLocks noChangeArrowheads="1"/>
          </p:cNvSpPr>
          <p:nvPr/>
        </p:nvSpPr>
        <p:spPr bwMode="auto">
          <a:xfrm>
            <a:off x="2743200" y="78105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KI</a:t>
            </a:r>
          </a:p>
        </p:txBody>
      </p:sp>
      <p:sp>
        <p:nvSpPr>
          <p:cNvPr id="2" name="TextBox 1"/>
          <p:cNvSpPr txBox="1"/>
          <p:nvPr/>
        </p:nvSpPr>
        <p:spPr>
          <a:xfrm>
            <a:off x="0" y="0"/>
            <a:ext cx="9144000" cy="461665"/>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34.  SHOW the CATALYST where it belongs.  </a:t>
            </a:r>
          </a:p>
        </p:txBody>
      </p:sp>
      <p:cxnSp>
        <p:nvCxnSpPr>
          <p:cNvPr id="5" name="Straight Arrow Connector 4">
            <a:extLst>
              <a:ext uri="{FF2B5EF4-FFF2-40B4-BE49-F238E27FC236}">
                <a16:creationId xmlns:a16="http://schemas.microsoft.com/office/drawing/2014/main" id="{38A6B5BB-3351-4172-8598-E09684BADC21}"/>
              </a:ext>
            </a:extLst>
          </p:cNvPr>
          <p:cNvCxnSpPr>
            <a:cxnSpLocks/>
          </p:cNvCxnSpPr>
          <p:nvPr/>
        </p:nvCxnSpPr>
        <p:spPr>
          <a:xfrm flipH="1">
            <a:off x="3505200" y="461665"/>
            <a:ext cx="1447800" cy="37653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586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0" y="78105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dirty="0">
                <a:solidFill>
                  <a:prstClr val="black"/>
                </a:solidFill>
                <a:latin typeface="Times New Roman" panose="02020603050405020304" pitchFamily="18" charset="0"/>
                <a:cs typeface="Times New Roman" panose="02020603050405020304" pitchFamily="18" charset="0"/>
              </a:rPr>
              <a:t>2H</a:t>
            </a:r>
            <a:r>
              <a:rPr lang="en-US" altLang="en-US" sz="4800" baseline="-25000" dirty="0">
                <a:solidFill>
                  <a:prstClr val="black"/>
                </a:solidFill>
                <a:latin typeface="Times New Roman" panose="02020603050405020304" pitchFamily="18" charset="0"/>
                <a:cs typeface="Times New Roman" panose="02020603050405020304" pitchFamily="18" charset="0"/>
              </a:rPr>
              <a:t>2</a:t>
            </a:r>
            <a:r>
              <a:rPr lang="en-US" altLang="en-US" sz="4800" dirty="0">
                <a:solidFill>
                  <a:prstClr val="black"/>
                </a:solidFill>
                <a:latin typeface="Times New Roman" panose="02020603050405020304" pitchFamily="18" charset="0"/>
                <a:cs typeface="Times New Roman" panose="02020603050405020304" pitchFamily="18" charset="0"/>
              </a:rPr>
              <a:t>O</a:t>
            </a:r>
            <a:r>
              <a:rPr lang="en-US" altLang="en-US" sz="4800" baseline="-25000" dirty="0">
                <a:solidFill>
                  <a:prstClr val="black"/>
                </a:solidFill>
                <a:latin typeface="Times New Roman" panose="02020603050405020304" pitchFamily="18" charset="0"/>
                <a:cs typeface="Times New Roman" panose="02020603050405020304" pitchFamily="18" charset="0"/>
              </a:rPr>
              <a:t>2(AQ)  </a:t>
            </a:r>
            <a:r>
              <a:rPr lang="en-US" altLang="en-US" sz="4800" dirty="0">
                <a:solidFill>
                  <a:prstClr val="black"/>
                </a:solidFill>
                <a:latin typeface="Times New Roman" panose="02020603050405020304" pitchFamily="18" charset="0"/>
                <a:cs typeface="Times New Roman" panose="02020603050405020304" pitchFamily="18" charset="0"/>
              </a:rPr>
              <a:t>→ 2H</a:t>
            </a:r>
            <a:r>
              <a:rPr lang="en-US" altLang="en-US" sz="4800" baseline="-25000" dirty="0">
                <a:solidFill>
                  <a:prstClr val="black"/>
                </a:solidFill>
                <a:latin typeface="Times New Roman" panose="02020603050405020304" pitchFamily="18" charset="0"/>
                <a:cs typeface="Times New Roman" panose="02020603050405020304" pitchFamily="18" charset="0"/>
              </a:rPr>
              <a:t>2</a:t>
            </a:r>
            <a:r>
              <a:rPr lang="en-US" altLang="en-US" sz="4800" dirty="0">
                <a:solidFill>
                  <a:prstClr val="black"/>
                </a:solidFill>
                <a:latin typeface="Times New Roman" panose="02020603050405020304" pitchFamily="18" charset="0"/>
                <a:cs typeface="Times New Roman" panose="02020603050405020304" pitchFamily="18" charset="0"/>
              </a:rPr>
              <a:t>O</a:t>
            </a:r>
            <a:r>
              <a:rPr lang="en-US" altLang="en-US" sz="4800" baseline="-25000" dirty="0">
                <a:solidFill>
                  <a:prstClr val="black"/>
                </a:solidFill>
                <a:latin typeface="Times New Roman" panose="02020603050405020304" pitchFamily="18" charset="0"/>
                <a:cs typeface="Times New Roman" panose="02020603050405020304" pitchFamily="18" charset="0"/>
              </a:rPr>
              <a:t>(L)</a:t>
            </a:r>
            <a:r>
              <a:rPr lang="en-US" altLang="en-US" sz="4800" dirty="0">
                <a:solidFill>
                  <a:prstClr val="black"/>
                </a:solidFill>
                <a:latin typeface="Times New Roman" panose="02020603050405020304" pitchFamily="18" charset="0"/>
                <a:cs typeface="Times New Roman" panose="02020603050405020304" pitchFamily="18" charset="0"/>
              </a:rPr>
              <a:t> + O</a:t>
            </a:r>
            <a:r>
              <a:rPr lang="en-US" altLang="en-US" sz="4800" baseline="-25000" dirty="0">
                <a:solidFill>
                  <a:prstClr val="black"/>
                </a:solidFill>
                <a:latin typeface="Times New Roman" panose="02020603050405020304" pitchFamily="18" charset="0"/>
                <a:cs typeface="Times New Roman" panose="02020603050405020304" pitchFamily="18" charset="0"/>
              </a:rPr>
              <a:t>2(G)   </a:t>
            </a:r>
            <a:r>
              <a:rPr lang="en-US" altLang="en-US" sz="2800" dirty="0">
                <a:solidFill>
                  <a:srgbClr val="FF0000"/>
                </a:solidFill>
                <a:latin typeface="Times New Roman" panose="02020603050405020304" pitchFamily="18" charset="0"/>
                <a:cs typeface="Times New Roman" panose="02020603050405020304" pitchFamily="18" charset="0"/>
              </a:rPr>
              <a:t>+ energy</a:t>
            </a:r>
            <a:endParaRPr lang="en-US" altLang="en-US" sz="2000" dirty="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dirty="0">
              <a:solidFill>
                <a:prstClr val="black"/>
              </a:solidFill>
              <a:latin typeface="Calibri" panose="020F0502020204030204" pitchFamily="34" charset="0"/>
            </a:endParaRPr>
          </a:p>
        </p:txBody>
      </p:sp>
      <p:sp>
        <p:nvSpPr>
          <p:cNvPr id="5125" name="TextBox 4"/>
          <p:cNvSpPr txBox="1">
            <a:spLocks noChangeArrowheads="1"/>
          </p:cNvSpPr>
          <p:nvPr/>
        </p:nvSpPr>
        <p:spPr bwMode="auto">
          <a:xfrm>
            <a:off x="2743200" y="78105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KI</a:t>
            </a:r>
          </a:p>
        </p:txBody>
      </p:sp>
      <p:sp>
        <p:nvSpPr>
          <p:cNvPr id="2" name="TextBox 1"/>
          <p:cNvSpPr txBox="1"/>
          <p:nvPr/>
        </p:nvSpPr>
        <p:spPr>
          <a:xfrm>
            <a:off x="0" y="0"/>
            <a:ext cx="9144000" cy="461665"/>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34.  SHOW the CATALYST where it belongs.  </a:t>
            </a:r>
          </a:p>
        </p:txBody>
      </p:sp>
      <p:cxnSp>
        <p:nvCxnSpPr>
          <p:cNvPr id="5" name="Straight Arrow Connector 4">
            <a:extLst>
              <a:ext uri="{FF2B5EF4-FFF2-40B4-BE49-F238E27FC236}">
                <a16:creationId xmlns:a16="http://schemas.microsoft.com/office/drawing/2014/main" id="{38A6B5BB-3351-4172-8598-E09684BADC21}"/>
              </a:ext>
            </a:extLst>
          </p:cNvPr>
          <p:cNvCxnSpPr>
            <a:cxnSpLocks/>
          </p:cNvCxnSpPr>
          <p:nvPr/>
        </p:nvCxnSpPr>
        <p:spPr>
          <a:xfrm flipH="1">
            <a:off x="3505200" y="461665"/>
            <a:ext cx="1447800" cy="37653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3">
            <a:extLst>
              <a:ext uri="{FF2B5EF4-FFF2-40B4-BE49-F238E27FC236}">
                <a16:creationId xmlns:a16="http://schemas.microsoft.com/office/drawing/2014/main" id="{262BBD1C-F0B9-6F9C-B4E0-2580AFCE4493}"/>
              </a:ext>
            </a:extLst>
          </p:cNvPr>
          <p:cNvSpPr txBox="1">
            <a:spLocks noChangeArrowheads="1"/>
          </p:cNvSpPr>
          <p:nvPr/>
        </p:nvSpPr>
        <p:spPr bwMode="auto">
          <a:xfrm>
            <a:off x="-19975" y="29718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35.  The exact same reaction occurs with a catalyst as without, </a:t>
            </a:r>
            <a:r>
              <a:rPr lang="en-US" altLang="en-US" sz="3600" i="1" dirty="0">
                <a:solidFill>
                  <a:schemeClr val="tx1">
                    <a:lumMod val="95000"/>
                    <a:lumOff val="5000"/>
                  </a:schemeClr>
                </a:solidFill>
                <a:latin typeface="Times New Roman" panose="02020603050405020304" pitchFamily="18" charset="0"/>
                <a:cs typeface="Times New Roman" panose="02020603050405020304" pitchFamily="18" charset="0"/>
              </a:rPr>
              <a:t>when things happen fast, they appear to be different.  </a:t>
            </a:r>
          </a:p>
          <a:p>
            <a:pPr eaLnBrk="1" hangingPunct="1"/>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3200" i="1" dirty="0">
                <a:solidFill>
                  <a:srgbClr val="FF0000"/>
                </a:solidFill>
                <a:latin typeface="Comic Sans MS" panose="030F0702030302020204" pitchFamily="66" charset="0"/>
                <a:cs typeface="Times New Roman" panose="02020603050405020304" pitchFamily="18" charset="0"/>
              </a:rPr>
              <a:t>There is NO DIFFERENCE in amount of </a:t>
            </a:r>
            <a:br>
              <a:rPr lang="en-US" altLang="en-US" sz="3200" i="1" dirty="0">
                <a:solidFill>
                  <a:srgbClr val="FF0000"/>
                </a:solidFill>
                <a:latin typeface="Comic Sans MS" panose="030F0702030302020204" pitchFamily="66" charset="0"/>
                <a:cs typeface="Times New Roman" panose="02020603050405020304" pitchFamily="18" charset="0"/>
              </a:rPr>
            </a:br>
            <a:r>
              <a:rPr lang="en-US" altLang="en-US" sz="3200" i="1" dirty="0">
                <a:solidFill>
                  <a:srgbClr val="FF0000"/>
                </a:solidFill>
                <a:latin typeface="Comic Sans MS" panose="030F0702030302020204" pitchFamily="66" charset="0"/>
                <a:cs typeface="Times New Roman" panose="02020603050405020304" pitchFamily="18" charset="0"/>
              </a:rPr>
              <a:t>the products, or amount of energy released, it’s just FASTER.</a:t>
            </a:r>
          </a:p>
        </p:txBody>
      </p:sp>
    </p:spTree>
    <p:extLst>
      <p:ext uri="{BB962C8B-B14F-4D97-AF65-F5344CB8AC3E}">
        <p14:creationId xmlns:p14="http://schemas.microsoft.com/office/powerpoint/2010/main" val="4206044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ED9004-6BCB-4FDC-A3F0-647B1281F41C}"/>
              </a:ext>
            </a:extLst>
          </p:cNvPr>
          <p:cNvSpPr txBox="1"/>
          <p:nvPr/>
        </p:nvSpPr>
        <p:spPr>
          <a:xfrm>
            <a:off x="0" y="-7513"/>
            <a:ext cx="9144000" cy="538609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36. With no catalyst, a reaction will…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With a catalyst the same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reaction will occur, just… </a:t>
            </a:r>
            <a:r>
              <a:rPr lang="en-US" sz="4400" dirty="0">
                <a:solidFill>
                  <a:srgbClr val="FF0000"/>
                </a:solidFill>
                <a:latin typeface="Times New Roman" panose="02020603050405020304" pitchFamily="18" charset="0"/>
                <a:cs typeface="Times New Roman" panose="02020603050405020304" pitchFamily="18" charset="0"/>
              </a:rPr>
              <a:t> </a:t>
            </a:r>
          </a:p>
          <a:p>
            <a:endParaRPr lang="en-US" sz="4400" dirty="0">
              <a:solidFill>
                <a:srgbClr val="FF0000"/>
              </a:solidFill>
              <a:latin typeface="Times New Roman" panose="02020603050405020304" pitchFamily="18" charset="0"/>
              <a:cs typeface="Times New Roman" panose="02020603050405020304" pitchFamily="18" charset="0"/>
            </a:endParaRPr>
          </a:p>
          <a:p>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The catalyst is </a:t>
            </a:r>
            <a:r>
              <a:rPr lang="en-US" sz="4400" u="sng" dirty="0">
                <a:solidFill>
                  <a:srgbClr val="FF0000"/>
                </a:solidFill>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260334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BF7072-0D22-4D53-A5B1-D00682DE7F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270"/>
          <a:stretch/>
        </p:blipFill>
        <p:spPr>
          <a:xfrm>
            <a:off x="5715000" y="0"/>
            <a:ext cx="3423634" cy="3657600"/>
          </a:xfrm>
          <a:prstGeom prst="rect">
            <a:avLst/>
          </a:prstGeom>
        </p:spPr>
      </p:pic>
      <p:sp>
        <p:nvSpPr>
          <p:cNvPr id="6" name="TextBox 5">
            <a:extLst>
              <a:ext uri="{FF2B5EF4-FFF2-40B4-BE49-F238E27FC236}">
                <a16:creationId xmlns:a16="http://schemas.microsoft.com/office/drawing/2014/main" id="{A87F4F68-7D97-4C9E-8444-77C0A249996E}"/>
              </a:ext>
            </a:extLst>
          </p:cNvPr>
          <p:cNvSpPr txBox="1"/>
          <p:nvPr/>
        </p:nvSpPr>
        <p:spPr>
          <a:xfrm>
            <a:off x="0" y="0"/>
            <a:ext cx="5562600" cy="3447098"/>
          </a:xfrm>
          <a:prstGeom prst="rect">
            <a:avLst/>
          </a:prstGeom>
          <a:noFill/>
        </p:spPr>
        <p:txBody>
          <a:bodyPr wrap="square" rtlCol="0">
            <a:spAutoFit/>
          </a:bodyPr>
          <a:lstStyle/>
          <a:p>
            <a:pPr algn="ctr"/>
            <a:r>
              <a:rPr lang="en-US" sz="2000" dirty="0">
                <a:latin typeface="Comic Sans MS" panose="030F0702030302020204" pitchFamily="66" charset="0"/>
              </a:rPr>
              <a:t>Demo of Synthesis… coming in a few minutes.</a:t>
            </a:r>
          </a:p>
          <a:p>
            <a:pPr algn="ctr"/>
            <a:endParaRPr lang="en-US" sz="2000" dirty="0">
              <a:latin typeface="Comic Sans MS" panose="030F0702030302020204" pitchFamily="66" charset="0"/>
            </a:endParaRPr>
          </a:p>
          <a:p>
            <a:pPr algn="ctr"/>
            <a:r>
              <a:rPr lang="en-US" sz="2400" dirty="0">
                <a:latin typeface="Comic Sans MS" panose="030F0702030302020204" pitchFamily="66" charset="0"/>
              </a:rPr>
              <a:t>Remember on the first day </a:t>
            </a:r>
            <a:br>
              <a:rPr lang="en-US" sz="2400" dirty="0">
                <a:latin typeface="Comic Sans MS" panose="030F0702030302020204" pitchFamily="66" charset="0"/>
              </a:rPr>
            </a:br>
            <a:r>
              <a:rPr lang="en-US" sz="2400" dirty="0">
                <a:latin typeface="Comic Sans MS" panose="030F0702030302020204" pitchFamily="66" charset="0"/>
              </a:rPr>
              <a:t>we blew up</a:t>
            </a:r>
            <a:br>
              <a:rPr lang="en-US" sz="2400" dirty="0">
                <a:latin typeface="Comic Sans MS" panose="030F0702030302020204" pitchFamily="66" charset="0"/>
              </a:rPr>
            </a:br>
            <a:r>
              <a:rPr lang="en-US" sz="2400" dirty="0">
                <a:latin typeface="Comic Sans MS" panose="030F0702030302020204" pitchFamily="66" charset="0"/>
              </a:rPr>
              <a:t> a balloon filled with hydrogen </a:t>
            </a:r>
            <a:br>
              <a:rPr lang="en-US" sz="2400" dirty="0">
                <a:latin typeface="Comic Sans MS" panose="030F0702030302020204" pitchFamily="66" charset="0"/>
              </a:rPr>
            </a:br>
            <a:r>
              <a:rPr lang="en-US" sz="2400" dirty="0">
                <a:latin typeface="Comic Sans MS" panose="030F0702030302020204" pitchFamily="66" charset="0"/>
              </a:rPr>
              <a:t>(lighter than air) and it created </a:t>
            </a:r>
            <a:br>
              <a:rPr lang="en-US" sz="2400" dirty="0">
                <a:latin typeface="Comic Sans MS" panose="030F0702030302020204" pitchFamily="66" charset="0"/>
              </a:rPr>
            </a:br>
            <a:r>
              <a:rPr lang="en-US" sz="2400" dirty="0">
                <a:latin typeface="Comic Sans MS" panose="030F0702030302020204" pitchFamily="66" charset="0"/>
              </a:rPr>
              <a:t>a </a:t>
            </a:r>
            <a:br>
              <a:rPr lang="en-US" sz="2400" dirty="0">
                <a:latin typeface="Comic Sans MS" panose="030F0702030302020204" pitchFamily="66" charset="0"/>
              </a:rPr>
            </a:br>
            <a:r>
              <a:rPr lang="en-US" sz="3600" dirty="0">
                <a:solidFill>
                  <a:srgbClr val="FF0000"/>
                </a:solidFill>
                <a:latin typeface="Comic Sans MS" panose="030F0702030302020204" pitchFamily="66" charset="0"/>
              </a:rPr>
              <a:t>fireball</a:t>
            </a:r>
            <a:r>
              <a:rPr lang="en-US" sz="4000" dirty="0">
                <a:solidFill>
                  <a:srgbClr val="FF0000"/>
                </a:solidFill>
                <a:latin typeface="Comic Sans MS" panose="030F0702030302020204" pitchFamily="66" charset="0"/>
              </a:rPr>
              <a:t>?</a:t>
            </a:r>
            <a:endParaRPr lang="en-US" sz="2000" dirty="0">
              <a:latin typeface="Comic Sans MS" panose="030F0702030302020204" pitchFamily="66" charset="0"/>
            </a:endParaRPr>
          </a:p>
          <a:p>
            <a:endParaRPr lang="en-US" dirty="0"/>
          </a:p>
        </p:txBody>
      </p:sp>
      <p:pic>
        <p:nvPicPr>
          <p:cNvPr id="8" name="Picture 7">
            <a:extLst>
              <a:ext uri="{FF2B5EF4-FFF2-40B4-BE49-F238E27FC236}">
                <a16:creationId xmlns:a16="http://schemas.microsoft.com/office/drawing/2014/main" id="{93F7E033-AD25-4908-8791-455662AB32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57600"/>
            <a:ext cx="5715000" cy="3200400"/>
          </a:xfrm>
          <a:prstGeom prst="rect">
            <a:avLst/>
          </a:prstGeom>
        </p:spPr>
      </p:pic>
      <p:sp>
        <p:nvSpPr>
          <p:cNvPr id="9" name="TextBox 8">
            <a:extLst>
              <a:ext uri="{FF2B5EF4-FFF2-40B4-BE49-F238E27FC236}">
                <a16:creationId xmlns:a16="http://schemas.microsoft.com/office/drawing/2014/main" id="{58BE0011-9D9F-4947-8A6F-38AE25686B47}"/>
              </a:ext>
            </a:extLst>
          </p:cNvPr>
          <p:cNvSpPr txBox="1"/>
          <p:nvPr/>
        </p:nvSpPr>
        <p:spPr>
          <a:xfrm>
            <a:off x="5715000" y="3657600"/>
            <a:ext cx="3429000" cy="2862322"/>
          </a:xfrm>
          <a:prstGeom prst="rect">
            <a:avLst/>
          </a:prstGeom>
          <a:noFill/>
        </p:spPr>
        <p:txBody>
          <a:bodyPr wrap="square" rtlCol="0">
            <a:spAutoFit/>
          </a:bodyPr>
          <a:lstStyle/>
          <a:p>
            <a:pPr algn="ctr"/>
            <a:endParaRPr lang="en-US" dirty="0">
              <a:latin typeface="Comic Sans MS" panose="030F0702030302020204" pitchFamily="66" charset="0"/>
            </a:endParaRPr>
          </a:p>
          <a:p>
            <a:pPr algn="ctr"/>
            <a:endParaRPr lang="en-US" dirty="0">
              <a:latin typeface="Comic Sans MS" panose="030F0702030302020204" pitchFamily="66" charset="0"/>
            </a:endParaRPr>
          </a:p>
          <a:p>
            <a:pPr algn="ctr"/>
            <a:endParaRPr lang="en-US" dirty="0">
              <a:latin typeface="Comic Sans MS" panose="030F0702030302020204" pitchFamily="66" charset="0"/>
            </a:endParaRPr>
          </a:p>
          <a:p>
            <a:pPr algn="ctr"/>
            <a:r>
              <a:rPr lang="en-US" dirty="0">
                <a:latin typeface="Comic Sans MS" panose="030F0702030302020204" pitchFamily="66" charset="0"/>
              </a:rPr>
              <a:t>We are going to </a:t>
            </a:r>
            <a:br>
              <a:rPr lang="en-US" dirty="0">
                <a:latin typeface="Comic Sans MS" panose="030F0702030302020204" pitchFamily="66" charset="0"/>
              </a:rPr>
            </a:br>
            <a:r>
              <a:rPr lang="en-US" dirty="0">
                <a:latin typeface="Comic Sans MS" panose="030F0702030302020204" pitchFamily="66" charset="0"/>
              </a:rPr>
              <a:t>do it again, </a:t>
            </a:r>
            <a:br>
              <a:rPr lang="en-US" dirty="0">
                <a:latin typeface="Comic Sans MS" panose="030F0702030302020204" pitchFamily="66" charset="0"/>
              </a:rPr>
            </a:br>
            <a:r>
              <a:rPr lang="en-US" dirty="0">
                <a:latin typeface="Comic Sans MS" panose="030F0702030302020204" pitchFamily="66" charset="0"/>
              </a:rPr>
              <a:t>with more chemistry </a:t>
            </a:r>
            <a:br>
              <a:rPr lang="en-US" dirty="0">
                <a:latin typeface="Comic Sans MS" panose="030F0702030302020204" pitchFamily="66" charset="0"/>
              </a:rPr>
            </a:br>
            <a:r>
              <a:rPr lang="en-US" dirty="0">
                <a:latin typeface="Comic Sans MS" panose="030F0702030302020204" pitchFamily="66" charset="0"/>
              </a:rPr>
              <a:t>in mind, </a:t>
            </a:r>
            <a:br>
              <a:rPr lang="en-US" dirty="0">
                <a:latin typeface="Comic Sans MS" panose="030F0702030302020204" pitchFamily="66" charset="0"/>
              </a:rPr>
            </a:br>
            <a:r>
              <a:rPr lang="en-US" dirty="0">
                <a:latin typeface="Comic Sans MS" panose="030F0702030302020204" pitchFamily="66" charset="0"/>
              </a:rPr>
              <a:t>and we need to </a:t>
            </a:r>
            <a:br>
              <a:rPr lang="en-US" dirty="0">
                <a:latin typeface="Comic Sans MS" panose="030F0702030302020204" pitchFamily="66" charset="0"/>
              </a:rPr>
            </a:br>
            <a:r>
              <a:rPr lang="en-US" dirty="0">
                <a:latin typeface="Comic Sans MS" panose="030F0702030302020204" pitchFamily="66" charset="0"/>
              </a:rPr>
              <a:t>protect our ears!</a:t>
            </a:r>
          </a:p>
          <a:p>
            <a:endParaRPr lang="en-US" dirty="0"/>
          </a:p>
        </p:txBody>
      </p:sp>
    </p:spTree>
    <p:extLst>
      <p:ext uri="{BB962C8B-B14F-4D97-AF65-F5344CB8AC3E}">
        <p14:creationId xmlns:p14="http://schemas.microsoft.com/office/powerpoint/2010/main" val="219960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ED9004-6BCB-4FDC-A3F0-647B1281F41C}"/>
              </a:ext>
            </a:extLst>
          </p:cNvPr>
          <p:cNvSpPr txBox="1"/>
          <p:nvPr/>
        </p:nvSpPr>
        <p:spPr>
          <a:xfrm>
            <a:off x="0" y="-7513"/>
            <a:ext cx="9144000" cy="538609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36. With no catalyst, a reaction will…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occur.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With a catalyst the same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reaction will occur, just… </a:t>
            </a:r>
            <a:r>
              <a:rPr lang="en-US" sz="4400" dirty="0">
                <a:solidFill>
                  <a:srgbClr val="FF0000"/>
                </a:solidFill>
                <a:latin typeface="Times New Roman" panose="02020603050405020304" pitchFamily="18" charset="0"/>
                <a:cs typeface="Times New Roman" panose="02020603050405020304" pitchFamily="18" charset="0"/>
              </a:rPr>
              <a:t>faster!</a:t>
            </a:r>
          </a:p>
          <a:p>
            <a:endParaRPr lang="en-US" sz="4400" dirty="0">
              <a:solidFill>
                <a:srgbClr val="FF0000"/>
              </a:solidFill>
              <a:latin typeface="Times New Roman" panose="02020603050405020304" pitchFamily="18" charset="0"/>
              <a:cs typeface="Times New Roman" panose="02020603050405020304" pitchFamily="18" charset="0"/>
            </a:endParaRPr>
          </a:p>
          <a:p>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The catalyst is </a:t>
            </a:r>
            <a:r>
              <a:rPr lang="en-US" sz="4400" u="sng" dirty="0">
                <a:solidFill>
                  <a:srgbClr val="FF0000"/>
                </a:solidFill>
                <a:latin typeface="Times New Roman" panose="02020603050405020304" pitchFamily="18" charset="0"/>
                <a:cs typeface="Times New Roman" panose="02020603050405020304" pitchFamily="18" charset="0"/>
              </a:rPr>
              <a:t>NOT A REACTANT</a:t>
            </a:r>
            <a:r>
              <a:rPr lang="en-US" sz="4400" dirty="0">
                <a:latin typeface="Times New Roman" panose="02020603050405020304" pitchFamily="18" charset="0"/>
                <a:cs typeface="Times New Roman" panose="02020603050405020304" pitchFamily="18" charset="0"/>
              </a:rPr>
              <a:t>  </a:t>
            </a:r>
          </a:p>
          <a:p>
            <a:r>
              <a:rPr lang="en-US" dirty="0"/>
              <a:t> </a:t>
            </a:r>
          </a:p>
          <a:p>
            <a:endParaRPr lang="en-US" dirty="0"/>
          </a:p>
        </p:txBody>
      </p:sp>
    </p:spTree>
    <p:extLst>
      <p:ext uri="{BB962C8B-B14F-4D97-AF65-F5344CB8AC3E}">
        <p14:creationId xmlns:p14="http://schemas.microsoft.com/office/powerpoint/2010/main" val="230082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BD"/>
        </a:solidFill>
        <a:effectLst/>
      </p:bgPr>
    </p:bg>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0" y="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solidFill>
                  <a:srgbClr val="FF3300"/>
                </a:solidFill>
                <a:latin typeface="Times New Roman" panose="02020603050405020304" pitchFamily="18" charset="0"/>
                <a:cs typeface="Times New Roman" panose="02020603050405020304" pitchFamily="18" charset="0"/>
              </a:rPr>
              <a:t>Change these word equations into decomposition  skeleton equations, then balance them with </a:t>
            </a:r>
            <a:br>
              <a:rPr lang="en-US" altLang="en-US" sz="3200" dirty="0">
                <a:solidFill>
                  <a:srgbClr val="FF3300"/>
                </a:solidFill>
                <a:latin typeface="Times New Roman" panose="02020603050405020304" pitchFamily="18" charset="0"/>
                <a:cs typeface="Times New Roman" panose="02020603050405020304" pitchFamily="18" charset="0"/>
              </a:rPr>
            </a:br>
            <a:r>
              <a:rPr lang="en-US" altLang="en-US" sz="3200" dirty="0">
                <a:solidFill>
                  <a:srgbClr val="FF3300"/>
                </a:solidFill>
                <a:latin typeface="Times New Roman" panose="02020603050405020304" pitchFamily="18" charset="0"/>
                <a:cs typeface="Times New Roman" panose="02020603050405020304" pitchFamily="18" charset="0"/>
              </a:rPr>
              <a:t>PHASE SYMBOLS.  </a:t>
            </a:r>
            <a:r>
              <a:rPr lang="en-US" altLang="en-US" sz="2400" i="1" dirty="0">
                <a:solidFill>
                  <a:schemeClr val="tx1">
                    <a:lumMod val="95000"/>
                    <a:lumOff val="5000"/>
                  </a:schemeClr>
                </a:solidFill>
                <a:latin typeface="Times New Roman" panose="02020603050405020304" pitchFamily="18" charset="0"/>
                <a:cs typeface="Times New Roman" panose="02020603050405020304" pitchFamily="18" charset="0"/>
              </a:rPr>
              <a:t>Write the ions out!  Criss cross!</a:t>
            </a:r>
            <a:endParaRPr lang="en-US" alt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171" name="TextBox 2"/>
          <p:cNvSpPr txBox="1">
            <a:spLocks noChangeArrowheads="1"/>
          </p:cNvSpPr>
          <p:nvPr/>
        </p:nvSpPr>
        <p:spPr bwMode="auto">
          <a:xfrm>
            <a:off x="0" y="162048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6600"/>
                </a:solidFill>
                <a:latin typeface="Times New Roman" panose="02020603050405020304" pitchFamily="18" charset="0"/>
                <a:cs typeface="Times New Roman" panose="02020603050405020304" pitchFamily="18" charset="0"/>
              </a:rPr>
              <a:t>37.  </a:t>
            </a:r>
          </a:p>
          <a:p>
            <a:pPr eaLnBrk="1" hangingPunct="1"/>
            <a:r>
              <a:rPr lang="en-US" altLang="en-US" sz="2800" dirty="0">
                <a:solidFill>
                  <a:prstClr val="black"/>
                </a:solidFill>
                <a:latin typeface="Times New Roman" panose="02020603050405020304" pitchFamily="18" charset="0"/>
                <a:cs typeface="Times New Roman" panose="02020603050405020304" pitchFamily="18" charset="0"/>
              </a:rPr>
              <a:t>Magnesium nitride decomposes into magnesium &amp; nitrogen.</a:t>
            </a:r>
            <a:br>
              <a:rPr lang="en-US" altLang="en-US" sz="2800" dirty="0">
                <a:solidFill>
                  <a:prstClr val="black"/>
                </a:solidFill>
                <a:latin typeface="Times New Roman" panose="02020603050405020304" pitchFamily="18" charset="0"/>
                <a:cs typeface="Times New Roman" panose="02020603050405020304" pitchFamily="18" charset="0"/>
              </a:rPr>
            </a:br>
            <a:r>
              <a:rPr lang="en-US" altLang="en-US" sz="2800" dirty="0">
                <a:solidFill>
                  <a:prstClr val="black"/>
                </a:solidFill>
                <a:latin typeface="Times New Roman" panose="02020603050405020304" pitchFamily="18" charset="0"/>
                <a:cs typeface="Times New Roman" panose="02020603050405020304" pitchFamily="18" charset="0"/>
              </a:rPr>
              <a:t>       Mg</a:t>
            </a:r>
            <a:r>
              <a:rPr lang="en-US" altLang="en-US" sz="2800" baseline="30000" dirty="0">
                <a:solidFill>
                  <a:prstClr val="black"/>
                </a:solidFill>
                <a:latin typeface="Times New Roman" panose="02020603050405020304" pitchFamily="18" charset="0"/>
                <a:cs typeface="Times New Roman" panose="02020603050405020304" pitchFamily="18" charset="0"/>
              </a:rPr>
              <a:t>+2      </a:t>
            </a:r>
            <a:r>
              <a:rPr lang="en-US" altLang="en-US" sz="2800" dirty="0">
                <a:solidFill>
                  <a:prstClr val="black"/>
                </a:solidFill>
                <a:latin typeface="Times New Roman" panose="02020603050405020304" pitchFamily="18" charset="0"/>
                <a:cs typeface="Times New Roman" panose="02020603050405020304" pitchFamily="18" charset="0"/>
              </a:rPr>
              <a:t>N</a:t>
            </a:r>
            <a:r>
              <a:rPr lang="en-US" altLang="en-US" sz="2800" baseline="30000" dirty="0">
                <a:solidFill>
                  <a:prstClr val="black"/>
                </a:solidFill>
                <a:latin typeface="Times New Roman" panose="02020603050405020304" pitchFamily="18" charset="0"/>
                <a:cs typeface="Times New Roman" panose="02020603050405020304" pitchFamily="18" charset="0"/>
              </a:rPr>
              <a:t>-3</a:t>
            </a:r>
            <a:r>
              <a:rPr lang="en-US" altLang="en-US" sz="28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5373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6600"/>
                </a:solidFill>
                <a:latin typeface="Calibri" panose="020F0502020204030204" pitchFamily="34" charset="0"/>
              </a:rPr>
              <a:t>37.  </a:t>
            </a:r>
            <a:r>
              <a:rPr lang="en-US" altLang="en-US" sz="2800" dirty="0">
                <a:solidFill>
                  <a:prstClr val="black"/>
                </a:solidFill>
                <a:latin typeface="Calibri" panose="020F0502020204030204" pitchFamily="34" charset="0"/>
              </a:rPr>
              <a:t>Magnesium nitride decomposes </a:t>
            </a:r>
            <a:br>
              <a:rPr lang="en-US" altLang="en-US" sz="2800" dirty="0">
                <a:solidFill>
                  <a:prstClr val="black"/>
                </a:solidFill>
                <a:latin typeface="Calibri" panose="020F0502020204030204" pitchFamily="34" charset="0"/>
              </a:rPr>
            </a:br>
            <a:r>
              <a:rPr lang="en-US" altLang="en-US" sz="2800" dirty="0">
                <a:solidFill>
                  <a:prstClr val="black"/>
                </a:solidFill>
                <a:latin typeface="Calibri" panose="020F0502020204030204" pitchFamily="34" charset="0"/>
              </a:rPr>
              <a:t>                                                      into magnesium &amp; nitrogen. </a:t>
            </a:r>
          </a:p>
          <a:p>
            <a:pPr eaLnBrk="1" hangingPunct="1"/>
            <a:endParaRPr lang="en-US" altLang="en-US" sz="2800" dirty="0">
              <a:solidFill>
                <a:prstClr val="black"/>
              </a:solidFill>
              <a:latin typeface="Calibri" panose="020F0502020204030204" pitchFamily="34" charset="0"/>
            </a:endParaRPr>
          </a:p>
          <a:p>
            <a:pPr algn="ctr" eaLnBrk="1" hangingPunct="1"/>
            <a:endParaRPr lang="en-US" altLang="en-US" sz="3600" baseline="-25000" dirty="0">
              <a:solidFill>
                <a:prstClr val="black"/>
              </a:solidFill>
              <a:latin typeface="Comic Sans MS" panose="030F0702030302020204" pitchFamily="66" charset="0"/>
            </a:endParaRPr>
          </a:p>
          <a:p>
            <a:pPr algn="ctr" eaLnBrk="1" hangingPunct="1"/>
            <a:endParaRPr lang="en-US" altLang="en-US" sz="3600" baseline="-25000" dirty="0">
              <a:solidFill>
                <a:prstClr val="black"/>
              </a:solidFill>
              <a:latin typeface="Comic Sans MS" panose="030F0702030302020204" pitchFamily="66" charset="0"/>
            </a:endParaRPr>
          </a:p>
          <a:p>
            <a:pPr eaLnBrk="1" hangingPunct="1"/>
            <a:r>
              <a:rPr lang="en-US" altLang="en-US" sz="5400" dirty="0">
                <a:solidFill>
                  <a:srgbClr val="C00000"/>
                </a:solidFill>
                <a:latin typeface="Comic Sans MS" panose="030F0702030302020204" pitchFamily="66" charset="0"/>
              </a:rPr>
              <a:t>Mg</a:t>
            </a:r>
            <a:r>
              <a:rPr lang="en-US" altLang="en-US" sz="5400" baseline="-25000" dirty="0">
                <a:solidFill>
                  <a:srgbClr val="C00000"/>
                </a:solidFill>
                <a:latin typeface="Comic Sans MS" panose="030F0702030302020204" pitchFamily="66" charset="0"/>
              </a:rPr>
              <a:t>3</a:t>
            </a:r>
            <a:r>
              <a:rPr lang="en-US" altLang="en-US" sz="5400" dirty="0">
                <a:solidFill>
                  <a:srgbClr val="C00000"/>
                </a:solidFill>
                <a:latin typeface="Comic Sans MS" panose="030F0702030302020204" pitchFamily="66" charset="0"/>
              </a:rPr>
              <a:t>N</a:t>
            </a:r>
            <a:r>
              <a:rPr lang="en-US" altLang="en-US" sz="5400" baseline="-25000" dirty="0">
                <a:solidFill>
                  <a:srgbClr val="C00000"/>
                </a:solidFill>
                <a:latin typeface="Comic Sans MS" panose="030F0702030302020204" pitchFamily="66" charset="0"/>
              </a:rPr>
              <a:t>2(S)</a:t>
            </a:r>
            <a:r>
              <a:rPr lang="en-US" altLang="en-US" sz="5400" dirty="0">
                <a:solidFill>
                  <a:srgbClr val="C00000"/>
                </a:solidFill>
                <a:latin typeface="Comic Sans MS" panose="030F0702030302020204" pitchFamily="66" charset="0"/>
              </a:rPr>
              <a:t> </a:t>
            </a:r>
            <a:r>
              <a:rPr lang="en-US" altLang="en-US" sz="5400" dirty="0">
                <a:solidFill>
                  <a:srgbClr val="C00000"/>
                </a:solidFill>
                <a:latin typeface="Comic Sans MS" panose="030F0702030302020204" pitchFamily="66" charset="0"/>
                <a:cs typeface="Times New Roman" panose="02020603050405020304" pitchFamily="18" charset="0"/>
              </a:rPr>
              <a:t>→</a:t>
            </a:r>
            <a:r>
              <a:rPr lang="en-US" altLang="en-US" sz="5400" dirty="0">
                <a:solidFill>
                  <a:srgbClr val="C00000"/>
                </a:solidFill>
                <a:latin typeface="Comic Sans MS" panose="030F0702030302020204" pitchFamily="66" charset="0"/>
              </a:rPr>
              <a:t>  3Mg</a:t>
            </a:r>
            <a:r>
              <a:rPr lang="en-US" altLang="en-US" sz="5400" baseline="-25000" dirty="0">
                <a:solidFill>
                  <a:srgbClr val="C00000"/>
                </a:solidFill>
                <a:latin typeface="Comic Sans MS" panose="030F0702030302020204" pitchFamily="66" charset="0"/>
              </a:rPr>
              <a:t>(S)</a:t>
            </a:r>
            <a:r>
              <a:rPr lang="en-US" altLang="en-US" sz="5400" dirty="0">
                <a:solidFill>
                  <a:srgbClr val="C00000"/>
                </a:solidFill>
                <a:latin typeface="Comic Sans MS" panose="030F0702030302020204" pitchFamily="66" charset="0"/>
              </a:rPr>
              <a:t> + N</a:t>
            </a:r>
            <a:r>
              <a:rPr lang="en-US" altLang="en-US" sz="5400" baseline="-25000" dirty="0">
                <a:solidFill>
                  <a:srgbClr val="C00000"/>
                </a:solidFill>
                <a:latin typeface="Comic Sans MS" panose="030F0702030302020204" pitchFamily="66" charset="0"/>
              </a:rPr>
              <a:t>2(G)</a:t>
            </a:r>
          </a:p>
        </p:txBody>
      </p:sp>
    </p:spTree>
    <p:extLst>
      <p:ext uri="{BB962C8B-B14F-4D97-AF65-F5344CB8AC3E}">
        <p14:creationId xmlns:p14="http://schemas.microsoft.com/office/powerpoint/2010/main" val="98993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0"/>
            <a:ext cx="9144000" cy="1754326"/>
          </a:xfrm>
          <a:prstGeom prst="rect">
            <a:avLst/>
          </a:prstGeom>
          <a:solidFill>
            <a:schemeClr val="accent5">
              <a:lumMod val="20000"/>
              <a:lumOff val="8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38.</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Magnesium carbonate decomposes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into carbon dioxide &amp; magnesium oxide</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Mg</a:t>
            </a:r>
            <a:r>
              <a:rPr lang="en-US" alt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Mg</a:t>
            </a:r>
            <a:r>
              <a:rPr lang="en-US" altLang="en-US" sz="3600" baseline="30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aseline="30000" dirty="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O</a:t>
            </a:r>
            <a:r>
              <a:rPr lang="en-US" altLang="en-US" sz="3600" baseline="30000" dirty="0">
                <a:solidFill>
                  <a:srgbClr val="0000FF"/>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526302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0"/>
            <a:ext cx="9144000" cy="1754326"/>
          </a:xfrm>
          <a:prstGeom prst="rect">
            <a:avLst/>
          </a:prstGeom>
          <a:solidFill>
            <a:schemeClr val="accent5">
              <a:lumMod val="20000"/>
              <a:lumOff val="80000"/>
            </a:scheme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38.</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Magnesium carbonate decomposes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into carbon dioxide &amp; magnesium oxide</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Mg</a:t>
            </a:r>
            <a:r>
              <a:rPr lang="en-US" alt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CO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Mg</a:t>
            </a:r>
            <a:r>
              <a:rPr lang="en-US" altLang="en-US" sz="3600" baseline="30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aseline="30000" dirty="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O</a:t>
            </a:r>
            <a:r>
              <a:rPr lang="en-US" altLang="en-US" sz="3600" baseline="30000" dirty="0">
                <a:solidFill>
                  <a:srgbClr val="0000FF"/>
                </a:solidFill>
                <a:latin typeface="Times New Roman" panose="02020603050405020304" pitchFamily="18" charset="0"/>
                <a:cs typeface="Times New Roman" panose="02020603050405020304" pitchFamily="18" charset="0"/>
              </a:rPr>
              <a:t>-2</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29F8FEA-E541-4616-9A28-04C10733EDB0}"/>
              </a:ext>
            </a:extLst>
          </p:cNvPr>
          <p:cNvSpPr txBox="1"/>
          <p:nvPr/>
        </p:nvSpPr>
        <p:spPr>
          <a:xfrm>
            <a:off x="0" y="2209800"/>
            <a:ext cx="9144000" cy="1200329"/>
          </a:xfrm>
          <a:prstGeom prst="rect">
            <a:avLst/>
          </a:prstGeom>
          <a:noFill/>
        </p:spPr>
        <p:txBody>
          <a:bodyPr wrap="square" rtlCol="0">
            <a:spAutoFit/>
          </a:bodyPr>
          <a:lstStyle/>
          <a:p>
            <a:pPr lvl="0"/>
            <a:r>
              <a:rPr lang="en-US" altLang="en-US" sz="5400" dirty="0">
                <a:solidFill>
                  <a:srgbClr val="0000FF"/>
                </a:solidFill>
                <a:latin typeface="Times New Roman" panose="02020603050405020304" pitchFamily="18" charset="0"/>
                <a:cs typeface="Times New Roman" panose="02020603050405020304" pitchFamily="18" charset="0"/>
              </a:rPr>
              <a:t>  </a:t>
            </a:r>
            <a:r>
              <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rPr>
              <a:t>MgCO</a:t>
            </a:r>
            <a:r>
              <a:rPr lang="en-US" alt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54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5400" dirty="0">
                <a:solidFill>
                  <a:srgbClr val="0000FF"/>
                </a:solidFill>
                <a:latin typeface="Times New Roman" panose="02020603050405020304" pitchFamily="18" charset="0"/>
                <a:cs typeface="Times New Roman" panose="02020603050405020304" pitchFamily="18" charset="0"/>
              </a:rPr>
              <a:t>CO</a:t>
            </a:r>
            <a:r>
              <a:rPr lang="en-US" altLang="en-US" sz="5400" baseline="-25000" dirty="0">
                <a:solidFill>
                  <a:srgbClr val="0000FF"/>
                </a:solidFill>
                <a:latin typeface="Times New Roman" panose="02020603050405020304" pitchFamily="18" charset="0"/>
                <a:cs typeface="Times New Roman" panose="02020603050405020304" pitchFamily="18" charset="0"/>
              </a:rPr>
              <a:t>2(G)</a:t>
            </a:r>
            <a:r>
              <a:rPr lang="en-US" altLang="en-US" sz="5400" dirty="0">
                <a:solidFill>
                  <a:srgbClr val="0000FF"/>
                </a:solidFill>
                <a:latin typeface="Times New Roman" panose="02020603050405020304" pitchFamily="18" charset="0"/>
                <a:cs typeface="Times New Roman" panose="02020603050405020304" pitchFamily="18" charset="0"/>
              </a:rPr>
              <a:t> + MgO</a:t>
            </a:r>
            <a:r>
              <a:rPr lang="en-US" altLang="en-US" sz="5400" baseline="-25000" dirty="0">
                <a:solidFill>
                  <a:srgbClr val="0000FF"/>
                </a:solidFill>
                <a:latin typeface="Times New Roman" panose="02020603050405020304" pitchFamily="18" charset="0"/>
                <a:cs typeface="Times New Roman" panose="02020603050405020304" pitchFamily="18" charset="0"/>
              </a:rPr>
              <a:t>(S)</a:t>
            </a:r>
          </a:p>
          <a:p>
            <a:endParaRPr lang="en-US" dirty="0"/>
          </a:p>
        </p:txBody>
      </p:sp>
    </p:spTree>
    <p:extLst>
      <p:ext uri="{BB962C8B-B14F-4D97-AF65-F5344CB8AC3E}">
        <p14:creationId xmlns:p14="http://schemas.microsoft.com/office/powerpoint/2010/main" val="1885563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dirty="0">
                <a:solidFill>
                  <a:srgbClr val="006600"/>
                </a:solidFill>
                <a:latin typeface="Times New Roman" panose="02020603050405020304" pitchFamily="18" charset="0"/>
                <a:cs typeface="Times New Roman" panose="02020603050405020304" pitchFamily="18" charset="0"/>
              </a:rPr>
              <a:t>39.</a:t>
            </a:r>
            <a:r>
              <a:rPr lang="en-US" altLang="en-US" sz="5400" dirty="0">
                <a:solidFill>
                  <a:srgbClr val="000000"/>
                </a:solidFill>
                <a:latin typeface="Times New Roman" panose="02020603050405020304" pitchFamily="18" charset="0"/>
                <a:cs typeface="Times New Roman" panose="02020603050405020304" pitchFamily="18" charset="0"/>
              </a:rPr>
              <a:t> </a:t>
            </a:r>
            <a:r>
              <a:rPr lang="en-US" altLang="en-US" sz="4800" b="1" dirty="0">
                <a:solidFill>
                  <a:srgbClr val="000000"/>
                </a:solidFill>
                <a:latin typeface="Times New Roman" panose="02020603050405020304" pitchFamily="18" charset="0"/>
                <a:cs typeface="Times New Roman" panose="02020603050405020304" pitchFamily="18" charset="0"/>
              </a:rPr>
              <a:t>Iron (II) oxide decomposes</a:t>
            </a:r>
            <a:br>
              <a:rPr lang="en-US" altLang="en-US" sz="4800" b="1" dirty="0">
                <a:solidFill>
                  <a:srgbClr val="000000"/>
                </a:solidFill>
                <a:latin typeface="Times New Roman" panose="02020603050405020304" pitchFamily="18" charset="0"/>
                <a:cs typeface="Times New Roman" panose="02020603050405020304" pitchFamily="18" charset="0"/>
              </a:rPr>
            </a:br>
            <a:r>
              <a:rPr lang="en-US" altLang="en-US" sz="4800" b="1"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000000"/>
                </a:solidFill>
                <a:latin typeface="Times New Roman" panose="02020603050405020304" pitchFamily="18" charset="0"/>
                <a:cs typeface="Times New Roman" panose="02020603050405020304" pitchFamily="18" charset="0"/>
              </a:rPr>
              <a:t>write out the ions!</a:t>
            </a:r>
            <a:endParaRPr lang="en-US" altLang="en-US" sz="4800" b="1" dirty="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dirty="0">
              <a:solidFill>
                <a:prstClr val="black"/>
              </a:solidFill>
            </a:endParaRPr>
          </a:p>
        </p:txBody>
      </p:sp>
    </p:spTree>
    <p:extLst>
      <p:ext uri="{BB962C8B-B14F-4D97-AF65-F5344CB8AC3E}">
        <p14:creationId xmlns:p14="http://schemas.microsoft.com/office/powerpoint/2010/main" val="3982994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dirty="0">
                <a:solidFill>
                  <a:srgbClr val="006600"/>
                </a:solidFill>
                <a:latin typeface="Times New Roman" panose="02020603050405020304" pitchFamily="18" charset="0"/>
                <a:cs typeface="Times New Roman" panose="02020603050405020304" pitchFamily="18" charset="0"/>
              </a:rPr>
              <a:t>39.</a:t>
            </a:r>
            <a:r>
              <a:rPr lang="en-US" altLang="en-US" sz="5400" dirty="0">
                <a:solidFill>
                  <a:srgbClr val="000000"/>
                </a:solidFill>
                <a:latin typeface="Times New Roman" panose="02020603050405020304" pitchFamily="18" charset="0"/>
                <a:cs typeface="Times New Roman" panose="02020603050405020304" pitchFamily="18" charset="0"/>
              </a:rPr>
              <a:t> </a:t>
            </a:r>
            <a:r>
              <a:rPr lang="en-US" altLang="en-US" sz="4800" b="1" dirty="0">
                <a:solidFill>
                  <a:srgbClr val="000000"/>
                </a:solidFill>
                <a:latin typeface="Times New Roman" panose="02020603050405020304" pitchFamily="18" charset="0"/>
                <a:cs typeface="Times New Roman" panose="02020603050405020304" pitchFamily="18" charset="0"/>
              </a:rPr>
              <a:t>Iron (II) oxide decomposes</a:t>
            </a:r>
            <a:br>
              <a:rPr lang="en-US" altLang="en-US" sz="4800" b="1" dirty="0">
                <a:solidFill>
                  <a:srgbClr val="000000"/>
                </a:solidFill>
                <a:latin typeface="Times New Roman" panose="02020603050405020304" pitchFamily="18" charset="0"/>
                <a:cs typeface="Times New Roman" panose="02020603050405020304" pitchFamily="18" charset="0"/>
              </a:rPr>
            </a:br>
            <a:r>
              <a:rPr lang="en-US" altLang="en-US" sz="4800" b="1"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000000"/>
                </a:solidFill>
                <a:latin typeface="Times New Roman" panose="02020603050405020304" pitchFamily="18" charset="0"/>
                <a:cs typeface="Times New Roman" panose="02020603050405020304" pitchFamily="18" charset="0"/>
              </a:rPr>
              <a:t>write out the ions!      </a:t>
            </a:r>
            <a:r>
              <a:rPr lang="en-US" altLang="en-US" sz="3600" dirty="0">
                <a:solidFill>
                  <a:srgbClr val="C00000"/>
                </a:solidFill>
                <a:latin typeface="Times New Roman" panose="02020603050405020304" pitchFamily="18" charset="0"/>
                <a:cs typeface="Times New Roman" panose="02020603050405020304" pitchFamily="18" charset="0"/>
              </a:rPr>
              <a:t>Fe</a:t>
            </a:r>
            <a:r>
              <a:rPr lang="en-US" altLang="en-US" sz="3600" baseline="30000" dirty="0">
                <a:solidFill>
                  <a:srgbClr val="C00000"/>
                </a:solidFill>
                <a:latin typeface="Times New Roman" panose="02020603050405020304" pitchFamily="18" charset="0"/>
                <a:cs typeface="Times New Roman" panose="02020603050405020304" pitchFamily="18" charset="0"/>
              </a:rPr>
              <a:t>+2</a:t>
            </a:r>
            <a:r>
              <a:rPr lang="en-US" altLang="en-US" sz="3600" dirty="0">
                <a:solidFill>
                  <a:srgbClr val="C00000"/>
                </a:solidFill>
                <a:latin typeface="Times New Roman" panose="02020603050405020304" pitchFamily="18" charset="0"/>
                <a:cs typeface="Times New Roman" panose="02020603050405020304" pitchFamily="18" charset="0"/>
              </a:rPr>
              <a:t>  O</a:t>
            </a:r>
            <a:r>
              <a:rPr lang="en-US" altLang="en-US" sz="3600" baseline="30000" dirty="0">
                <a:solidFill>
                  <a:srgbClr val="C00000"/>
                </a:solidFill>
                <a:latin typeface="Times New Roman" panose="02020603050405020304" pitchFamily="18" charset="0"/>
                <a:cs typeface="Times New Roman" panose="02020603050405020304" pitchFamily="18" charset="0"/>
              </a:rPr>
              <a:t>-2</a:t>
            </a:r>
            <a:endParaRPr lang="en-US" altLang="en-US" sz="4800" b="1" dirty="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dirty="0">
              <a:solidFill>
                <a:prstClr val="black"/>
              </a:solidFill>
            </a:endParaRPr>
          </a:p>
        </p:txBody>
      </p:sp>
    </p:spTree>
    <p:extLst>
      <p:ext uri="{BB962C8B-B14F-4D97-AF65-F5344CB8AC3E}">
        <p14:creationId xmlns:p14="http://schemas.microsoft.com/office/powerpoint/2010/main" val="3134647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0"/>
            <a:ext cx="9144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dirty="0">
                <a:solidFill>
                  <a:srgbClr val="006600"/>
                </a:solidFill>
                <a:latin typeface="Times New Roman" panose="02020603050405020304" pitchFamily="18" charset="0"/>
                <a:cs typeface="Times New Roman" panose="02020603050405020304" pitchFamily="18" charset="0"/>
              </a:rPr>
              <a:t>39.</a:t>
            </a:r>
            <a:r>
              <a:rPr lang="en-US" altLang="en-US" sz="5400" dirty="0">
                <a:solidFill>
                  <a:srgbClr val="000000"/>
                </a:solidFill>
                <a:latin typeface="Times New Roman" panose="02020603050405020304" pitchFamily="18" charset="0"/>
                <a:cs typeface="Times New Roman" panose="02020603050405020304" pitchFamily="18" charset="0"/>
              </a:rPr>
              <a:t> </a:t>
            </a:r>
            <a:r>
              <a:rPr lang="en-US" altLang="en-US" sz="4800" b="1" dirty="0">
                <a:solidFill>
                  <a:srgbClr val="000000"/>
                </a:solidFill>
                <a:latin typeface="Times New Roman" panose="02020603050405020304" pitchFamily="18" charset="0"/>
                <a:cs typeface="Times New Roman" panose="02020603050405020304" pitchFamily="18" charset="0"/>
              </a:rPr>
              <a:t>Iron (II) oxide decomposes</a:t>
            </a:r>
            <a:br>
              <a:rPr lang="en-US" altLang="en-US" sz="4800" b="1" dirty="0">
                <a:solidFill>
                  <a:srgbClr val="000000"/>
                </a:solidFill>
                <a:latin typeface="Times New Roman" panose="02020603050405020304" pitchFamily="18" charset="0"/>
                <a:cs typeface="Times New Roman" panose="02020603050405020304" pitchFamily="18" charset="0"/>
              </a:rPr>
            </a:br>
            <a:r>
              <a:rPr lang="en-US" altLang="en-US" sz="4800" b="1" dirty="0">
                <a:solidFill>
                  <a:srgbClr val="000000"/>
                </a:solidFill>
                <a:latin typeface="Times New Roman" panose="02020603050405020304" pitchFamily="18" charset="0"/>
                <a:cs typeface="Times New Roman" panose="02020603050405020304" pitchFamily="18" charset="0"/>
              </a:rPr>
              <a:t>       </a:t>
            </a:r>
            <a:r>
              <a:rPr lang="en-US" altLang="en-US" sz="3600" b="1" dirty="0">
                <a:solidFill>
                  <a:srgbClr val="000000"/>
                </a:solidFill>
                <a:latin typeface="Times New Roman" panose="02020603050405020304" pitchFamily="18" charset="0"/>
                <a:cs typeface="Times New Roman" panose="02020603050405020304" pitchFamily="18" charset="0"/>
              </a:rPr>
              <a:t>write out the ions!      </a:t>
            </a:r>
            <a:r>
              <a:rPr lang="en-US" altLang="en-US" sz="3600" dirty="0">
                <a:solidFill>
                  <a:srgbClr val="C00000"/>
                </a:solidFill>
                <a:latin typeface="Times New Roman" panose="02020603050405020304" pitchFamily="18" charset="0"/>
                <a:cs typeface="Times New Roman" panose="02020603050405020304" pitchFamily="18" charset="0"/>
              </a:rPr>
              <a:t>Fe</a:t>
            </a:r>
            <a:r>
              <a:rPr lang="en-US" altLang="en-US" sz="3600" baseline="30000" dirty="0">
                <a:solidFill>
                  <a:srgbClr val="C00000"/>
                </a:solidFill>
                <a:latin typeface="Times New Roman" panose="02020603050405020304" pitchFamily="18" charset="0"/>
                <a:cs typeface="Times New Roman" panose="02020603050405020304" pitchFamily="18" charset="0"/>
              </a:rPr>
              <a:t>+2</a:t>
            </a:r>
            <a:r>
              <a:rPr lang="en-US" altLang="en-US" sz="3600" dirty="0">
                <a:solidFill>
                  <a:srgbClr val="C00000"/>
                </a:solidFill>
                <a:latin typeface="Times New Roman" panose="02020603050405020304" pitchFamily="18" charset="0"/>
                <a:cs typeface="Times New Roman" panose="02020603050405020304" pitchFamily="18" charset="0"/>
              </a:rPr>
              <a:t>  O</a:t>
            </a:r>
            <a:r>
              <a:rPr lang="en-US" altLang="en-US" sz="3600" baseline="30000" dirty="0">
                <a:solidFill>
                  <a:srgbClr val="C00000"/>
                </a:solidFill>
                <a:latin typeface="Times New Roman" panose="02020603050405020304" pitchFamily="18" charset="0"/>
                <a:cs typeface="Times New Roman" panose="02020603050405020304" pitchFamily="18" charset="0"/>
              </a:rPr>
              <a:t>-2</a:t>
            </a:r>
            <a:br>
              <a:rPr lang="en-US" altLang="en-US" sz="3600" baseline="30000" dirty="0">
                <a:solidFill>
                  <a:srgbClr val="C00000"/>
                </a:solidFill>
                <a:latin typeface="Times New Roman" panose="02020603050405020304" pitchFamily="18" charset="0"/>
                <a:cs typeface="Times New Roman" panose="02020603050405020304" pitchFamily="18" charset="0"/>
              </a:rPr>
            </a:br>
            <a:endParaRPr lang="en-US" altLang="en-US" sz="3600" baseline="30000" dirty="0">
              <a:solidFill>
                <a:srgbClr val="C00000"/>
              </a:solidFill>
              <a:latin typeface="Times New Roman" panose="02020603050405020304" pitchFamily="18" charset="0"/>
              <a:cs typeface="Times New Roman" panose="02020603050405020304" pitchFamily="18" charset="0"/>
            </a:endParaRPr>
          </a:p>
          <a:p>
            <a:pPr algn="ctr" eaLnBrk="1" hangingPunct="1"/>
            <a:br>
              <a:rPr lang="en-US" altLang="en-US" sz="3600" baseline="30000" dirty="0">
                <a:solidFill>
                  <a:srgbClr val="C00000"/>
                </a:solidFill>
                <a:latin typeface="Times New Roman" panose="02020603050405020304" pitchFamily="18" charset="0"/>
                <a:cs typeface="Times New Roman" panose="02020603050405020304" pitchFamily="18" charset="0"/>
              </a:rPr>
            </a:br>
            <a:br>
              <a:rPr lang="en-US" altLang="en-US" sz="3600" baseline="30000" dirty="0">
                <a:solidFill>
                  <a:srgbClr val="C00000"/>
                </a:solidFill>
                <a:latin typeface="Times New Roman" panose="02020603050405020304" pitchFamily="18" charset="0"/>
                <a:cs typeface="Times New Roman" panose="02020603050405020304" pitchFamily="18" charset="0"/>
              </a:rPr>
            </a:br>
            <a:r>
              <a:rPr lang="en-US" altLang="en-US" sz="6600" dirty="0">
                <a:solidFill>
                  <a:srgbClr val="C00000"/>
                </a:solidFill>
                <a:latin typeface="Times New Roman" panose="02020603050405020304" pitchFamily="18" charset="0"/>
                <a:cs typeface="Times New Roman" panose="02020603050405020304" pitchFamily="18" charset="0"/>
              </a:rPr>
              <a:t>2FeO</a:t>
            </a:r>
            <a:r>
              <a:rPr lang="en-US" altLang="en-US" sz="6600" baseline="-25000" dirty="0">
                <a:solidFill>
                  <a:srgbClr val="C00000"/>
                </a:solidFill>
                <a:latin typeface="Times New Roman" panose="02020603050405020304" pitchFamily="18" charset="0"/>
                <a:cs typeface="Times New Roman" panose="02020603050405020304" pitchFamily="18" charset="0"/>
              </a:rPr>
              <a:t>(S)</a:t>
            </a:r>
            <a:r>
              <a:rPr lang="en-US" altLang="en-US" sz="6600" dirty="0">
                <a:solidFill>
                  <a:srgbClr val="C00000"/>
                </a:solidFill>
                <a:latin typeface="Times New Roman" panose="02020603050405020304" pitchFamily="18" charset="0"/>
                <a:cs typeface="Times New Roman" panose="02020603050405020304" pitchFamily="18" charset="0"/>
              </a:rPr>
              <a:t> →  2Fe</a:t>
            </a:r>
            <a:r>
              <a:rPr lang="en-US" altLang="en-US" sz="6600" baseline="-25000" dirty="0">
                <a:solidFill>
                  <a:srgbClr val="C00000"/>
                </a:solidFill>
                <a:latin typeface="Times New Roman" panose="02020603050405020304" pitchFamily="18" charset="0"/>
                <a:cs typeface="Times New Roman" panose="02020603050405020304" pitchFamily="18" charset="0"/>
              </a:rPr>
              <a:t>(S)  </a:t>
            </a:r>
            <a:r>
              <a:rPr lang="en-US" altLang="en-US" sz="6600" dirty="0">
                <a:solidFill>
                  <a:srgbClr val="C00000"/>
                </a:solidFill>
                <a:latin typeface="Times New Roman" panose="02020603050405020304" pitchFamily="18" charset="0"/>
                <a:cs typeface="Times New Roman" panose="02020603050405020304" pitchFamily="18" charset="0"/>
              </a:rPr>
              <a:t>+ O</a:t>
            </a:r>
            <a:r>
              <a:rPr lang="en-US" altLang="en-US" sz="6600" baseline="-25000" dirty="0">
                <a:solidFill>
                  <a:srgbClr val="C00000"/>
                </a:solidFill>
                <a:latin typeface="Times New Roman" panose="02020603050405020304" pitchFamily="18" charset="0"/>
                <a:cs typeface="Times New Roman" panose="02020603050405020304" pitchFamily="18" charset="0"/>
              </a:rPr>
              <a:t>2(G)</a:t>
            </a:r>
            <a:endParaRPr lang="en-US" altLang="en-US" sz="6600" b="1" dirty="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dirty="0">
              <a:solidFill>
                <a:prstClr val="black"/>
              </a:solidFill>
            </a:endParaRPr>
          </a:p>
        </p:txBody>
      </p:sp>
    </p:spTree>
    <p:extLst>
      <p:ext uri="{BB962C8B-B14F-4D97-AF65-F5344CB8AC3E}">
        <p14:creationId xmlns:p14="http://schemas.microsoft.com/office/powerpoint/2010/main" val="4225825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62248"/>
            <a:ext cx="8991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rgbClr val="006600"/>
                </a:solidFill>
                <a:latin typeface="Times New Roman" panose="02020603050405020304" pitchFamily="18" charset="0"/>
                <a:cs typeface="Times New Roman" panose="02020603050405020304" pitchFamily="18" charset="0"/>
              </a:rPr>
              <a:t>40.  </a:t>
            </a:r>
            <a:r>
              <a:rPr lang="en-US" altLang="en-US" sz="4400" dirty="0">
                <a:solidFill>
                  <a:prstClr val="black"/>
                </a:solidFill>
                <a:latin typeface="Times New Roman" panose="02020603050405020304" pitchFamily="18" charset="0"/>
                <a:cs typeface="Times New Roman" panose="02020603050405020304" pitchFamily="18" charset="0"/>
              </a:rPr>
              <a:t>AMMONIA gas decomposes</a:t>
            </a: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5400" dirty="0">
                <a:solidFill>
                  <a:srgbClr val="FF3300"/>
                </a:solidFill>
                <a:latin typeface="Times New Roman" panose="02020603050405020304" pitchFamily="18" charset="0"/>
                <a:cs typeface="Times New Roman" panose="02020603050405020304" pitchFamily="18" charset="0"/>
              </a:rPr>
              <a:t> NH</a:t>
            </a:r>
            <a:r>
              <a:rPr lang="en-US" altLang="en-US" sz="5400" baseline="-25000" dirty="0">
                <a:solidFill>
                  <a:srgbClr val="FF3300"/>
                </a:solidFill>
                <a:latin typeface="Times New Roman" panose="02020603050405020304" pitchFamily="18" charset="0"/>
                <a:cs typeface="Times New Roman" panose="02020603050405020304" pitchFamily="18" charset="0"/>
              </a:rPr>
              <a:t>3(G)</a:t>
            </a:r>
            <a:r>
              <a:rPr lang="en-US" altLang="en-US" sz="5400" dirty="0">
                <a:solidFill>
                  <a:srgbClr val="FF3300"/>
                </a:solidFill>
                <a:latin typeface="Times New Roman" panose="02020603050405020304" pitchFamily="18" charset="0"/>
                <a:cs typeface="Times New Roman" panose="02020603050405020304" pitchFamily="18" charset="0"/>
              </a:rPr>
              <a:t>  →   </a:t>
            </a:r>
            <a:endParaRPr lang="en-US" alt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57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62248"/>
            <a:ext cx="8991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rgbClr val="006600"/>
                </a:solidFill>
                <a:latin typeface="Times New Roman" panose="02020603050405020304" pitchFamily="18" charset="0"/>
                <a:cs typeface="Times New Roman" panose="02020603050405020304" pitchFamily="18" charset="0"/>
              </a:rPr>
              <a:t>40.  </a:t>
            </a:r>
            <a:r>
              <a:rPr lang="en-US" altLang="en-US" sz="4400" dirty="0">
                <a:solidFill>
                  <a:prstClr val="black"/>
                </a:solidFill>
                <a:latin typeface="Times New Roman" panose="02020603050405020304" pitchFamily="18" charset="0"/>
                <a:cs typeface="Times New Roman" panose="02020603050405020304" pitchFamily="18" charset="0"/>
              </a:rPr>
              <a:t>AMMONIA gas decomposes</a:t>
            </a: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5400" dirty="0">
                <a:solidFill>
                  <a:srgbClr val="FF3300"/>
                </a:solidFill>
                <a:latin typeface="Times New Roman" panose="02020603050405020304" pitchFamily="18" charset="0"/>
                <a:cs typeface="Times New Roman" panose="02020603050405020304" pitchFamily="18" charset="0"/>
              </a:rPr>
              <a:t> NH</a:t>
            </a:r>
            <a:r>
              <a:rPr lang="en-US" altLang="en-US" sz="5400" baseline="-25000" dirty="0">
                <a:solidFill>
                  <a:srgbClr val="FF3300"/>
                </a:solidFill>
                <a:latin typeface="Times New Roman" panose="02020603050405020304" pitchFamily="18" charset="0"/>
                <a:cs typeface="Times New Roman" panose="02020603050405020304" pitchFamily="18" charset="0"/>
              </a:rPr>
              <a:t>3(G)</a:t>
            </a:r>
            <a:r>
              <a:rPr lang="en-US" altLang="en-US" sz="5400" dirty="0">
                <a:solidFill>
                  <a:srgbClr val="FF3300"/>
                </a:solidFill>
                <a:latin typeface="Times New Roman" panose="02020603050405020304" pitchFamily="18" charset="0"/>
                <a:cs typeface="Times New Roman" panose="02020603050405020304" pitchFamily="18" charset="0"/>
              </a:rPr>
              <a:t>  →  N</a:t>
            </a:r>
            <a:r>
              <a:rPr lang="en-US" altLang="en-US" sz="5400" baseline="-25000" dirty="0">
                <a:solidFill>
                  <a:srgbClr val="FF3300"/>
                </a:solidFill>
                <a:latin typeface="Times New Roman" panose="02020603050405020304" pitchFamily="18" charset="0"/>
                <a:cs typeface="Times New Roman" panose="02020603050405020304" pitchFamily="18" charset="0"/>
              </a:rPr>
              <a:t>2(G)</a:t>
            </a:r>
            <a:r>
              <a:rPr lang="en-US" altLang="en-US" sz="5400" dirty="0">
                <a:solidFill>
                  <a:srgbClr val="FF3300"/>
                </a:solidFill>
                <a:latin typeface="Times New Roman" panose="02020603050405020304" pitchFamily="18" charset="0"/>
                <a:cs typeface="Times New Roman" panose="02020603050405020304" pitchFamily="18" charset="0"/>
              </a:rPr>
              <a:t> +   H</a:t>
            </a:r>
            <a:r>
              <a:rPr lang="en-US" altLang="en-US" sz="5400" baseline="-25000" dirty="0">
                <a:solidFill>
                  <a:srgbClr val="FF3300"/>
                </a:solidFill>
                <a:latin typeface="Times New Roman" panose="02020603050405020304" pitchFamily="18" charset="0"/>
                <a:cs typeface="Times New Roman" panose="02020603050405020304" pitchFamily="18" charset="0"/>
              </a:rPr>
              <a:t>2(G)</a:t>
            </a:r>
            <a:endParaRPr lang="en-US" alt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07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2D7487-E6DC-4047-8A0C-81321709EC1D}"/>
              </a:ext>
            </a:extLst>
          </p:cNvPr>
          <p:cNvSpPr txBox="1"/>
          <p:nvPr/>
        </p:nvSpPr>
        <p:spPr>
          <a:xfrm>
            <a:off x="0" y="0"/>
            <a:ext cx="9144000" cy="4955203"/>
          </a:xfrm>
          <a:prstGeom prst="rect">
            <a:avLst/>
          </a:prstGeom>
          <a:noFill/>
        </p:spPr>
        <p:txBody>
          <a:bodyPr wrap="square" rtlCol="0">
            <a:spAutoFit/>
          </a:bodyPr>
          <a:lstStyle/>
          <a:p>
            <a:r>
              <a:rPr lang="en-US" dirty="0"/>
              <a:t>Before we do this reaction again, we can first describe it several ways.</a:t>
            </a:r>
          </a:p>
          <a:p>
            <a:endParaRPr lang="en-US" dirty="0"/>
          </a:p>
          <a:p>
            <a:r>
              <a:rPr lang="en-US" sz="2800" dirty="0">
                <a:latin typeface="Times New Roman" panose="02020603050405020304" pitchFamily="18" charset="0"/>
                <a:cs typeface="Times New Roman" panose="02020603050405020304" pitchFamily="18" charset="0"/>
              </a:rPr>
              <a:t>10.  A </a:t>
            </a:r>
            <a:r>
              <a:rPr lang="en-US" sz="2800" u="sng" dirty="0">
                <a:latin typeface="Times New Roman" panose="02020603050405020304" pitchFamily="18" charset="0"/>
                <a:cs typeface="Times New Roman" panose="02020603050405020304" pitchFamily="18" charset="0"/>
              </a:rPr>
              <a:t>word equation</a:t>
            </a:r>
            <a:r>
              <a:rPr lang="en-US" sz="2800" dirty="0">
                <a:latin typeface="Times New Roman" panose="02020603050405020304" pitchFamily="18" charset="0"/>
                <a:cs typeface="Times New Roman" panose="02020603050405020304" pitchFamily="18" charset="0"/>
              </a:rPr>
              <a:t> describes the reaction with words, no symbols, no numbers, as simply as possible.  Name each substance properly, reactants forming into products.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dirty="0"/>
          </a:p>
          <a:p>
            <a:r>
              <a:rPr lang="en-US" sz="3600" dirty="0">
                <a:solidFill>
                  <a:srgbClr val="0000FF"/>
                </a:solidFill>
                <a:latin typeface="Times New Roman" panose="02020603050405020304" pitchFamily="18" charset="0"/>
                <a:cs typeface="Times New Roman" panose="02020603050405020304" pitchFamily="18" charset="0"/>
              </a:rPr>
              <a:t>11.  The word equation for this reaction will be:</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dirty="0"/>
              <a:t>__________________________________________________________________</a:t>
            </a:r>
          </a:p>
        </p:txBody>
      </p:sp>
    </p:spTree>
    <p:extLst>
      <p:ext uri="{BB962C8B-B14F-4D97-AF65-F5344CB8AC3E}">
        <p14:creationId xmlns:p14="http://schemas.microsoft.com/office/powerpoint/2010/main" val="1412455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0" y="62248"/>
            <a:ext cx="8991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rgbClr val="006600"/>
                </a:solidFill>
                <a:latin typeface="Times New Roman" panose="02020603050405020304" pitchFamily="18" charset="0"/>
                <a:cs typeface="Times New Roman" panose="02020603050405020304" pitchFamily="18" charset="0"/>
              </a:rPr>
              <a:t>40.  </a:t>
            </a:r>
            <a:r>
              <a:rPr lang="en-US" altLang="en-US" sz="4400" dirty="0">
                <a:solidFill>
                  <a:prstClr val="black"/>
                </a:solidFill>
                <a:latin typeface="Times New Roman" panose="02020603050405020304" pitchFamily="18" charset="0"/>
                <a:cs typeface="Times New Roman" panose="02020603050405020304" pitchFamily="18" charset="0"/>
              </a:rPr>
              <a:t>AMMONIA gas decomposes</a:t>
            </a: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4400" dirty="0">
                <a:solidFill>
                  <a:prstClr val="black"/>
                </a:solidFill>
                <a:latin typeface="Times New Roman" panose="02020603050405020304" pitchFamily="18" charset="0"/>
                <a:cs typeface="Times New Roman" panose="02020603050405020304" pitchFamily="18" charset="0"/>
              </a:rPr>
              <a:t>  </a:t>
            </a:r>
            <a:r>
              <a:rPr lang="en-US" altLang="en-US" sz="5400" dirty="0">
                <a:solidFill>
                  <a:srgbClr val="FF3300"/>
                </a:solidFill>
                <a:latin typeface="Times New Roman" panose="02020603050405020304" pitchFamily="18" charset="0"/>
                <a:cs typeface="Times New Roman" panose="02020603050405020304" pitchFamily="18" charset="0"/>
              </a:rPr>
              <a:t>2NH</a:t>
            </a:r>
            <a:r>
              <a:rPr lang="en-US" altLang="en-US" sz="5400" baseline="-25000" dirty="0">
                <a:solidFill>
                  <a:srgbClr val="FF3300"/>
                </a:solidFill>
                <a:latin typeface="Times New Roman" panose="02020603050405020304" pitchFamily="18" charset="0"/>
                <a:cs typeface="Times New Roman" panose="02020603050405020304" pitchFamily="18" charset="0"/>
              </a:rPr>
              <a:t>3(G)</a:t>
            </a:r>
            <a:r>
              <a:rPr lang="en-US" altLang="en-US" sz="5400" dirty="0">
                <a:solidFill>
                  <a:srgbClr val="FF3300"/>
                </a:solidFill>
                <a:latin typeface="Times New Roman" panose="02020603050405020304" pitchFamily="18" charset="0"/>
                <a:cs typeface="Times New Roman" panose="02020603050405020304" pitchFamily="18" charset="0"/>
              </a:rPr>
              <a:t>  →  N</a:t>
            </a:r>
            <a:r>
              <a:rPr lang="en-US" altLang="en-US" sz="5400" baseline="-25000" dirty="0">
                <a:solidFill>
                  <a:srgbClr val="FF3300"/>
                </a:solidFill>
                <a:latin typeface="Times New Roman" panose="02020603050405020304" pitchFamily="18" charset="0"/>
                <a:cs typeface="Times New Roman" panose="02020603050405020304" pitchFamily="18" charset="0"/>
              </a:rPr>
              <a:t>2(G)</a:t>
            </a:r>
            <a:r>
              <a:rPr lang="en-US" altLang="en-US" sz="5400" dirty="0">
                <a:solidFill>
                  <a:srgbClr val="FF3300"/>
                </a:solidFill>
                <a:latin typeface="Times New Roman" panose="02020603050405020304" pitchFamily="18" charset="0"/>
                <a:cs typeface="Times New Roman" panose="02020603050405020304" pitchFamily="18" charset="0"/>
              </a:rPr>
              <a:t> +  3H</a:t>
            </a:r>
            <a:r>
              <a:rPr lang="en-US" altLang="en-US" sz="5400" baseline="-25000" dirty="0">
                <a:solidFill>
                  <a:srgbClr val="FF3300"/>
                </a:solidFill>
                <a:latin typeface="Times New Roman" panose="02020603050405020304" pitchFamily="18" charset="0"/>
                <a:cs typeface="Times New Roman" panose="02020603050405020304" pitchFamily="18" charset="0"/>
              </a:rPr>
              <a:t>2(G)</a:t>
            </a:r>
            <a:endParaRPr lang="en-US" altLang="en-US" sz="4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27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4"/>
          <p:cNvSpPr txBox="1">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41.  Hydrogen monochloride gas decomposes</a:t>
            </a: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5400" dirty="0">
                <a:solidFill>
                  <a:srgbClr val="0000FF"/>
                </a:solidFill>
                <a:latin typeface="Times New Roman" panose="02020603050405020304" pitchFamily="18" charset="0"/>
                <a:cs typeface="Times New Roman" panose="02020603050405020304" pitchFamily="18" charset="0"/>
              </a:rPr>
              <a:t>HCl</a:t>
            </a:r>
            <a:r>
              <a:rPr lang="en-US" altLang="en-US" sz="5400" baseline="-25000" dirty="0">
                <a:solidFill>
                  <a:srgbClr val="0000FF"/>
                </a:solidFill>
                <a:latin typeface="Times New Roman" panose="02020603050405020304" pitchFamily="18" charset="0"/>
                <a:cs typeface="Times New Roman" panose="02020603050405020304" pitchFamily="18" charset="0"/>
              </a:rPr>
              <a:t>(G)</a:t>
            </a:r>
            <a:r>
              <a:rPr lang="en-US" altLang="en-US" sz="5400" dirty="0">
                <a:solidFill>
                  <a:srgbClr val="0000FF"/>
                </a:solidFill>
                <a:latin typeface="Times New Roman" panose="02020603050405020304" pitchFamily="18" charset="0"/>
                <a:cs typeface="Times New Roman" panose="02020603050405020304" pitchFamily="18" charset="0"/>
              </a:rPr>
              <a:t>  →</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440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4"/>
          <p:cNvSpPr txBox="1">
            <a:spLocks noChangeArrowheads="1"/>
          </p:cNvSpPr>
          <p:nvPr/>
        </p:nvSpPr>
        <p:spPr bwMode="auto">
          <a:xfrm>
            <a:off x="0" y="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41.  Hydrogen monochloride gas decomposes</a:t>
            </a: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5400" dirty="0">
                <a:solidFill>
                  <a:srgbClr val="0000FF"/>
                </a:solidFill>
                <a:latin typeface="Times New Roman" panose="02020603050405020304" pitchFamily="18" charset="0"/>
                <a:cs typeface="Times New Roman" panose="02020603050405020304" pitchFamily="18" charset="0"/>
              </a:rPr>
              <a:t>HCl</a:t>
            </a:r>
            <a:r>
              <a:rPr lang="en-US" altLang="en-US" sz="5400" baseline="-25000" dirty="0">
                <a:solidFill>
                  <a:srgbClr val="0000FF"/>
                </a:solidFill>
                <a:latin typeface="Times New Roman" panose="02020603050405020304" pitchFamily="18" charset="0"/>
                <a:cs typeface="Times New Roman" panose="02020603050405020304" pitchFamily="18" charset="0"/>
              </a:rPr>
              <a:t>(G)</a:t>
            </a:r>
            <a:r>
              <a:rPr lang="en-US" altLang="en-US" sz="5400" dirty="0">
                <a:solidFill>
                  <a:srgbClr val="0000FF"/>
                </a:solidFill>
                <a:latin typeface="Times New Roman" panose="02020603050405020304" pitchFamily="18" charset="0"/>
                <a:cs typeface="Times New Roman" panose="02020603050405020304" pitchFamily="18" charset="0"/>
              </a:rPr>
              <a:t>  →   H</a:t>
            </a:r>
            <a:r>
              <a:rPr lang="en-US" altLang="en-US" sz="5400" baseline="-25000" dirty="0">
                <a:solidFill>
                  <a:srgbClr val="0000FF"/>
                </a:solidFill>
                <a:latin typeface="Times New Roman" panose="02020603050405020304" pitchFamily="18" charset="0"/>
                <a:cs typeface="Times New Roman" panose="02020603050405020304" pitchFamily="18" charset="0"/>
              </a:rPr>
              <a:t>2(G)</a:t>
            </a:r>
            <a:r>
              <a:rPr lang="en-US" altLang="en-US" sz="5400" dirty="0">
                <a:solidFill>
                  <a:srgbClr val="0000FF"/>
                </a:solidFill>
                <a:latin typeface="Times New Roman" panose="02020603050405020304" pitchFamily="18" charset="0"/>
                <a:cs typeface="Times New Roman" panose="02020603050405020304" pitchFamily="18" charset="0"/>
              </a:rPr>
              <a:t> + Cl</a:t>
            </a:r>
            <a:r>
              <a:rPr lang="en-US" altLang="en-US" sz="5400" baseline="-25000" dirty="0">
                <a:solidFill>
                  <a:srgbClr val="0000FF"/>
                </a:solidFill>
                <a:latin typeface="Times New Roman" panose="02020603050405020304" pitchFamily="18" charset="0"/>
                <a:cs typeface="Times New Roman" panose="02020603050405020304" pitchFamily="18" charset="0"/>
              </a:rPr>
              <a:t>2(G)</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256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4"/>
          <p:cNvSpPr txBox="1">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solidFill>
                  <a:srgbClr val="0000FF"/>
                </a:solidFill>
                <a:latin typeface="Times New Roman" panose="02020603050405020304" pitchFamily="18" charset="0"/>
                <a:cs typeface="Times New Roman" panose="02020603050405020304" pitchFamily="18" charset="0"/>
              </a:rPr>
              <a:t>41.  Hydrogen monochloride gas decomposes</a:t>
            </a: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6600" dirty="0">
                <a:solidFill>
                  <a:srgbClr val="0000FF"/>
                </a:solidFill>
                <a:latin typeface="Times New Roman" panose="02020603050405020304" pitchFamily="18" charset="0"/>
                <a:cs typeface="Times New Roman" panose="02020603050405020304" pitchFamily="18" charset="0"/>
              </a:rPr>
              <a:t>2HCl</a:t>
            </a:r>
            <a:r>
              <a:rPr lang="en-US" altLang="en-US" sz="6600" baseline="-25000" dirty="0">
                <a:solidFill>
                  <a:srgbClr val="0000FF"/>
                </a:solidFill>
                <a:latin typeface="Times New Roman" panose="02020603050405020304" pitchFamily="18" charset="0"/>
                <a:cs typeface="Times New Roman" panose="02020603050405020304" pitchFamily="18" charset="0"/>
              </a:rPr>
              <a:t>(G)</a:t>
            </a:r>
            <a:r>
              <a:rPr lang="en-US" altLang="en-US" sz="6600" dirty="0">
                <a:solidFill>
                  <a:srgbClr val="0000FF"/>
                </a:solidFill>
                <a:latin typeface="Times New Roman" panose="02020603050405020304" pitchFamily="18" charset="0"/>
                <a:cs typeface="Times New Roman" panose="02020603050405020304" pitchFamily="18" charset="0"/>
              </a:rPr>
              <a:t> → H</a:t>
            </a:r>
            <a:r>
              <a:rPr lang="en-US" altLang="en-US" sz="6600" baseline="-25000" dirty="0">
                <a:solidFill>
                  <a:srgbClr val="0000FF"/>
                </a:solidFill>
                <a:latin typeface="Times New Roman" panose="02020603050405020304" pitchFamily="18" charset="0"/>
                <a:cs typeface="Times New Roman" panose="02020603050405020304" pitchFamily="18" charset="0"/>
              </a:rPr>
              <a:t>2(G)</a:t>
            </a:r>
            <a:r>
              <a:rPr lang="en-US" altLang="en-US" sz="6600" dirty="0">
                <a:solidFill>
                  <a:srgbClr val="0000FF"/>
                </a:solidFill>
                <a:latin typeface="Times New Roman" panose="02020603050405020304" pitchFamily="18" charset="0"/>
                <a:cs typeface="Times New Roman" panose="02020603050405020304" pitchFamily="18" charset="0"/>
              </a:rPr>
              <a:t> + Cl</a:t>
            </a:r>
            <a:r>
              <a:rPr lang="en-US" altLang="en-US" sz="6600" baseline="-25000" dirty="0">
                <a:solidFill>
                  <a:srgbClr val="0000FF"/>
                </a:solidFill>
                <a:latin typeface="Times New Roman" panose="02020603050405020304" pitchFamily="18" charset="0"/>
                <a:cs typeface="Times New Roman" panose="02020603050405020304" pitchFamily="18" charset="0"/>
              </a:rPr>
              <a:t>2(G)</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713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42.   Dinitrogen Pentoxide gas decomposes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into nitrogen and oxygen gases.</a:t>
            </a:r>
          </a:p>
        </p:txBody>
      </p:sp>
    </p:spTree>
    <p:extLst>
      <p:ext uri="{BB962C8B-B14F-4D97-AF65-F5344CB8AC3E}">
        <p14:creationId xmlns:p14="http://schemas.microsoft.com/office/powerpoint/2010/main" val="3019095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42.   Dinitrogen Pentoxide gas decomposes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into nitrogen and oxygen gases.</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     N</a:t>
            </a:r>
            <a:r>
              <a:rPr lang="en-US" sz="5400" baseline="-25000" dirty="0">
                <a:latin typeface="Times New Roman" panose="02020603050405020304" pitchFamily="18" charset="0"/>
                <a:cs typeface="Times New Roman" panose="02020603050405020304" pitchFamily="18" charset="0"/>
              </a:rPr>
              <a:t>2</a:t>
            </a:r>
            <a:r>
              <a:rPr lang="en-US" sz="5400" dirty="0">
                <a:latin typeface="Times New Roman" panose="02020603050405020304" pitchFamily="18" charset="0"/>
                <a:cs typeface="Times New Roman" panose="02020603050405020304" pitchFamily="18" charset="0"/>
              </a:rPr>
              <a:t>O</a:t>
            </a:r>
            <a:r>
              <a:rPr lang="en-US" sz="5400" baseline="-25000" dirty="0">
                <a:latin typeface="Times New Roman" panose="02020603050405020304" pitchFamily="18" charset="0"/>
                <a:cs typeface="Times New Roman" panose="02020603050405020304" pitchFamily="18" charset="0"/>
              </a:rPr>
              <a:t>5(G) </a:t>
            </a:r>
            <a:r>
              <a:rPr lang="en-US" sz="54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606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42.   Dinitrogen Pentoxide gas decomposes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into nitrogen and oxygen gases.</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2N</a:t>
            </a:r>
            <a:r>
              <a:rPr lang="en-US" sz="5400" baseline="-25000" dirty="0">
                <a:latin typeface="Times New Roman" panose="02020603050405020304" pitchFamily="18" charset="0"/>
                <a:cs typeface="Times New Roman" panose="02020603050405020304" pitchFamily="18" charset="0"/>
              </a:rPr>
              <a:t>2</a:t>
            </a:r>
            <a:r>
              <a:rPr lang="en-US" sz="5400" dirty="0">
                <a:latin typeface="Times New Roman" panose="02020603050405020304" pitchFamily="18" charset="0"/>
                <a:cs typeface="Times New Roman" panose="02020603050405020304" pitchFamily="18" charset="0"/>
              </a:rPr>
              <a:t>O</a:t>
            </a:r>
            <a:r>
              <a:rPr lang="en-US" sz="5400" baseline="-25000" dirty="0">
                <a:latin typeface="Times New Roman" panose="02020603050405020304" pitchFamily="18" charset="0"/>
                <a:cs typeface="Times New Roman" panose="02020603050405020304" pitchFamily="18" charset="0"/>
              </a:rPr>
              <a:t>5(G) </a:t>
            </a:r>
            <a:r>
              <a:rPr lang="en-US" sz="5400" dirty="0">
                <a:latin typeface="Times New Roman" panose="02020603050405020304" pitchFamily="18" charset="0"/>
                <a:cs typeface="Times New Roman" panose="02020603050405020304" pitchFamily="18" charset="0"/>
              </a:rPr>
              <a:t>→ 2N</a:t>
            </a:r>
            <a:r>
              <a:rPr lang="en-US" sz="5400" baseline="-25000" dirty="0">
                <a:latin typeface="Times New Roman" panose="02020603050405020304" pitchFamily="18" charset="0"/>
                <a:cs typeface="Times New Roman" panose="02020603050405020304" pitchFamily="18" charset="0"/>
              </a:rPr>
              <a:t>2(G)</a:t>
            </a:r>
            <a:r>
              <a:rPr lang="en-US" sz="5400" dirty="0">
                <a:latin typeface="Times New Roman" panose="02020603050405020304" pitchFamily="18" charset="0"/>
                <a:cs typeface="Times New Roman" panose="02020603050405020304" pitchFamily="18" charset="0"/>
              </a:rPr>
              <a:t> +  5O</a:t>
            </a:r>
            <a:r>
              <a:rPr lang="en-US" sz="5400" baseline="-25000" dirty="0">
                <a:latin typeface="Times New Roman" panose="02020603050405020304" pitchFamily="18" charset="0"/>
                <a:cs typeface="Times New Roman" panose="02020603050405020304" pitchFamily="18" charset="0"/>
              </a:rPr>
              <a:t>2(G)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392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3570208"/>
          </a:xfrm>
          <a:prstGeom prst="rect">
            <a:avLst/>
          </a:prstGeom>
          <a:noFill/>
        </p:spPr>
        <p:txBody>
          <a:bodyPr wrap="square" rtlCol="0">
            <a:spAutoFit/>
          </a:bodyPr>
          <a:lstStyle/>
          <a:p>
            <a:r>
              <a:rPr lang="en-US" dirty="0"/>
              <a:t>   </a:t>
            </a:r>
            <a:r>
              <a:rPr lang="en-US" sz="4000" dirty="0">
                <a:solidFill>
                  <a:srgbClr val="0000FF"/>
                </a:solidFill>
                <a:latin typeface="Times New Roman" panose="02020603050405020304" pitchFamily="18" charset="0"/>
                <a:cs typeface="Times New Roman" panose="02020603050405020304" pitchFamily="18" charset="0"/>
              </a:rPr>
              <a:t>42. </a:t>
            </a:r>
            <a:endParaRPr lang="en-US" dirty="0">
              <a:solidFill>
                <a:srgbClr val="0000FF"/>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Dinitrogen Pentoxide Decomposes into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nitrogen and oxygen</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  2N</a:t>
            </a:r>
            <a:r>
              <a:rPr lang="en-US" sz="6000" baseline="-25000" dirty="0">
                <a:latin typeface="Times New Roman" panose="02020603050405020304" pitchFamily="18" charset="0"/>
                <a:cs typeface="Times New Roman" panose="02020603050405020304" pitchFamily="18" charset="0"/>
              </a:rPr>
              <a:t>2</a:t>
            </a:r>
            <a:r>
              <a:rPr lang="en-US" sz="6000" dirty="0">
                <a:latin typeface="Times New Roman" panose="02020603050405020304" pitchFamily="18" charset="0"/>
                <a:cs typeface="Times New Roman" panose="02020603050405020304" pitchFamily="18" charset="0"/>
              </a:rPr>
              <a:t>O</a:t>
            </a:r>
            <a:r>
              <a:rPr lang="en-US" sz="6000" baseline="-25000" dirty="0">
                <a:latin typeface="Times New Roman" panose="02020603050405020304" pitchFamily="18" charset="0"/>
                <a:cs typeface="Times New Roman" panose="02020603050405020304" pitchFamily="18" charset="0"/>
              </a:rPr>
              <a:t>5(G) </a:t>
            </a:r>
            <a:r>
              <a:rPr lang="en-US" sz="6000" dirty="0">
                <a:latin typeface="Times New Roman" panose="02020603050405020304" pitchFamily="18" charset="0"/>
                <a:cs typeface="Times New Roman" panose="02020603050405020304" pitchFamily="18" charset="0"/>
              </a:rPr>
              <a:t>→ 2N</a:t>
            </a:r>
            <a:r>
              <a:rPr lang="en-US" sz="6000" baseline="-25000" dirty="0">
                <a:latin typeface="Times New Roman" panose="02020603050405020304" pitchFamily="18" charset="0"/>
                <a:cs typeface="Times New Roman" panose="02020603050405020304" pitchFamily="18" charset="0"/>
              </a:rPr>
              <a:t>2(G)</a:t>
            </a:r>
            <a:r>
              <a:rPr lang="en-US" sz="6000" dirty="0">
                <a:latin typeface="Times New Roman" panose="02020603050405020304" pitchFamily="18" charset="0"/>
                <a:cs typeface="Times New Roman" panose="02020603050405020304" pitchFamily="18" charset="0"/>
              </a:rPr>
              <a:t> +  5O</a:t>
            </a:r>
            <a:r>
              <a:rPr lang="en-US" sz="6000" baseline="-25000" dirty="0">
                <a:latin typeface="Times New Roman" panose="02020603050405020304" pitchFamily="18" charset="0"/>
                <a:cs typeface="Times New Roman" panose="02020603050405020304" pitchFamily="18" charset="0"/>
              </a:rPr>
              <a:t>2(G) </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686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5181600"/>
          </a:xfrm>
        </p:spPr>
        <p:txBody>
          <a:bodyPr/>
          <a:lstStyle/>
          <a:p>
            <a:pPr algn="l" eaLnBrk="1" hangingPunct="1"/>
            <a:r>
              <a:rPr lang="en-US" altLang="en-US" dirty="0">
                <a:latin typeface="Times New Roman" panose="02020603050405020304" pitchFamily="18" charset="0"/>
                <a:cs typeface="Times New Roman" panose="02020603050405020304" pitchFamily="18" charset="0"/>
              </a:rPr>
              <a:t>Single Replacement Reactions</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sz="3100" dirty="0">
                <a:solidFill>
                  <a:srgbClr val="FF0000"/>
                </a:solidFill>
                <a:latin typeface="Times New Roman" panose="02020603050405020304" pitchFamily="18" charset="0"/>
                <a:cs typeface="Times New Roman" panose="02020603050405020304" pitchFamily="18" charset="0"/>
              </a:rPr>
              <a:t>(I Love Janet so I Love Table J too.)</a:t>
            </a:r>
            <a:br>
              <a:rPr lang="en-US" altLang="en-US" sz="3100" dirty="0">
                <a:solidFill>
                  <a:srgbClr val="FF0000"/>
                </a:solidFill>
                <a:latin typeface="Times New Roman" panose="02020603050405020304" pitchFamily="18" charset="0"/>
                <a:cs typeface="Times New Roman" panose="02020603050405020304" pitchFamily="18" charset="0"/>
              </a:rPr>
            </a:br>
            <a:br>
              <a:rPr lang="en-US" altLang="en-US" sz="3100"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006600"/>
                </a:solidFill>
                <a:latin typeface="Times New Roman" panose="02020603050405020304" pitchFamily="18" charset="0"/>
                <a:cs typeface="Times New Roman" panose="02020603050405020304" pitchFamily="18" charset="0"/>
              </a:rPr>
              <a:t>43.</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3600" b="1" dirty="0">
                <a:solidFill>
                  <a:prstClr val="black"/>
                </a:solidFill>
                <a:latin typeface="Times New Roman" panose="02020603050405020304" pitchFamily="18" charset="0"/>
                <a:cs typeface="Times New Roman" panose="02020603050405020304" pitchFamily="18" charset="0"/>
              </a:rPr>
              <a:t>Single Replacement reactions (SR) start </a:t>
            </a:r>
            <a:br>
              <a:rPr lang="en-US" altLang="en-US" sz="3600" b="1" dirty="0">
                <a:solidFill>
                  <a:prstClr val="black"/>
                </a:solidFill>
                <a:latin typeface="Times New Roman" panose="02020603050405020304" pitchFamily="18" charset="0"/>
                <a:cs typeface="Times New Roman" panose="02020603050405020304" pitchFamily="18" charset="0"/>
              </a:rPr>
            </a:br>
            <a:r>
              <a:rPr lang="en-US" altLang="en-US" sz="3600" b="1" dirty="0">
                <a:solidFill>
                  <a:prstClr val="black"/>
                </a:solidFill>
                <a:latin typeface="Times New Roman" panose="02020603050405020304" pitchFamily="18" charset="0"/>
                <a:cs typeface="Times New Roman" panose="02020603050405020304" pitchFamily="18" charset="0"/>
              </a:rPr>
              <a:t>       with you adding </a:t>
            </a:r>
            <a:r>
              <a:rPr lang="en-US" altLang="en-US" sz="3600" b="1" u="sng" dirty="0">
                <a:solidFill>
                  <a:prstClr val="black"/>
                </a:solidFill>
                <a:latin typeface="Times New Roman" panose="02020603050405020304" pitchFamily="18" charset="0"/>
                <a:cs typeface="Times New Roman" panose="02020603050405020304" pitchFamily="18" charset="0"/>
              </a:rPr>
              <a:t>atoms of an element into</a:t>
            </a:r>
            <a:br>
              <a:rPr lang="en-US" altLang="en-US" sz="3600" b="1" u="sng" dirty="0">
                <a:solidFill>
                  <a:prstClr val="black"/>
                </a:solidFill>
                <a:latin typeface="Times New Roman" panose="02020603050405020304" pitchFamily="18" charset="0"/>
                <a:cs typeface="Times New Roman" panose="02020603050405020304" pitchFamily="18" charset="0"/>
              </a:rPr>
            </a:b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u="sng" dirty="0">
                <a:solidFill>
                  <a:prstClr val="black"/>
                </a:solidFill>
                <a:latin typeface="Times New Roman" panose="02020603050405020304" pitchFamily="18" charset="0"/>
                <a:cs typeface="Times New Roman" panose="02020603050405020304" pitchFamily="18" charset="0"/>
              </a:rPr>
              <a:t>one aqueous solution</a:t>
            </a:r>
            <a:r>
              <a:rPr lang="en-US" altLang="en-US" sz="3600" b="1" dirty="0">
                <a:solidFill>
                  <a:prstClr val="black"/>
                </a:solidFill>
                <a:latin typeface="Times New Roman" panose="02020603050405020304" pitchFamily="18" charset="0"/>
                <a:cs typeface="Times New Roman" panose="02020603050405020304" pitchFamily="18" charset="0"/>
              </a:rPr>
              <a:t>.  </a:t>
            </a:r>
            <a:br>
              <a:rPr lang="en-US" altLang="en-US" sz="3600" b="1" dirty="0">
                <a:solidFill>
                  <a:prstClr val="black"/>
                </a:solidFill>
                <a:latin typeface="Times New Roman" panose="02020603050405020304" pitchFamily="18" charset="0"/>
                <a:cs typeface="Times New Roman" panose="02020603050405020304" pitchFamily="18" charset="0"/>
              </a:rPr>
            </a:br>
            <a:br>
              <a:rPr lang="en-US" altLang="en-US" sz="3600" b="1" dirty="0">
                <a:solidFill>
                  <a:prstClr val="black"/>
                </a:solidFill>
                <a:latin typeface="Times New Roman" panose="02020603050405020304" pitchFamily="18" charset="0"/>
                <a:cs typeface="Times New Roman" panose="02020603050405020304" pitchFamily="18" charset="0"/>
              </a:rPr>
            </a:b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dirty="0">
                <a:solidFill>
                  <a:srgbClr val="0000FF"/>
                </a:solidFill>
                <a:latin typeface="Times New Roman" panose="02020603050405020304" pitchFamily="18" charset="0"/>
                <a:cs typeface="Times New Roman" panose="02020603050405020304" pitchFamily="18" charset="0"/>
              </a:rPr>
              <a:t>That makes them EASY to recognize.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46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6A6C4-69C6-4B0E-AB9F-8632B1F215AD}"/>
              </a:ext>
            </a:extLst>
          </p:cNvPr>
          <p:cNvSpPr txBox="1"/>
          <p:nvPr/>
        </p:nvSpPr>
        <p:spPr>
          <a:xfrm>
            <a:off x="0" y="0"/>
            <a:ext cx="9144000" cy="5345053"/>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44.  Aqueous means dissolved into water. </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45.  Ionic compounds have </a:t>
            </a:r>
            <a:r>
              <a:rPr lang="en-US" sz="3600" u="sng" dirty="0">
                <a:solidFill>
                  <a:srgbClr val="0000FF"/>
                </a:solidFill>
                <a:latin typeface="Times New Roman" panose="02020603050405020304" pitchFamily="18" charset="0"/>
                <a:cs typeface="Times New Roman" panose="02020603050405020304" pitchFamily="18" charset="0"/>
              </a:rPr>
              <a:t>metal cations </a:t>
            </a:r>
            <a:r>
              <a:rPr lang="en-US" sz="3600" dirty="0">
                <a:solidFill>
                  <a:srgbClr val="0000FF"/>
                </a:solidFill>
                <a:latin typeface="Times New Roman" panose="02020603050405020304" pitchFamily="18" charset="0"/>
                <a:cs typeface="Times New Roman" panose="02020603050405020304" pitchFamily="18" charset="0"/>
              </a:rPr>
              <a:t>and</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r>
              <a:rPr lang="en-US" sz="3600" u="sng" dirty="0">
                <a:solidFill>
                  <a:srgbClr val="0000FF"/>
                </a:solidFill>
                <a:latin typeface="Times New Roman" panose="02020603050405020304" pitchFamily="18" charset="0"/>
                <a:cs typeface="Times New Roman" panose="02020603050405020304" pitchFamily="18" charset="0"/>
              </a:rPr>
              <a:t>nonmetal anions</a:t>
            </a:r>
            <a:r>
              <a:rPr lang="en-US" sz="3600" dirty="0">
                <a:solidFill>
                  <a:srgbClr val="0000FF"/>
                </a:solidFill>
                <a:latin typeface="Times New Roman" panose="02020603050405020304" pitchFamily="18" charset="0"/>
                <a:cs typeface="Times New Roman" panose="02020603050405020304" pitchFamily="18" charset="0"/>
              </a:rPr>
              <a:t>, that dissolve into water,</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AND </a:t>
            </a:r>
            <a:r>
              <a:rPr lang="en-US" sz="3600" u="sng" dirty="0">
                <a:solidFill>
                  <a:srgbClr val="0000FF"/>
                </a:solidFill>
                <a:latin typeface="Times New Roman" panose="02020603050405020304" pitchFamily="18" charset="0"/>
                <a:cs typeface="Times New Roman" panose="02020603050405020304" pitchFamily="18" charset="0"/>
              </a:rPr>
              <a:t>ionize</a:t>
            </a:r>
            <a:r>
              <a:rPr lang="en-US" sz="3600" dirty="0">
                <a:solidFill>
                  <a:srgbClr val="0000FF"/>
                </a:solidFill>
                <a:latin typeface="Times New Roman" panose="02020603050405020304" pitchFamily="18" charset="0"/>
                <a:cs typeface="Times New Roman" panose="02020603050405020304" pitchFamily="18" charset="0"/>
              </a:rPr>
              <a:t> like this:</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dirty="0"/>
              <a:t> </a:t>
            </a:r>
          </a:p>
          <a:p>
            <a:endParaRPr lang="en-US" dirty="0"/>
          </a:p>
          <a:p>
            <a:r>
              <a:rPr lang="en-US" sz="40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NaCl</a:t>
            </a:r>
            <a:r>
              <a:rPr lang="en-US" sz="4800" baseline="-25000" dirty="0">
                <a:latin typeface="Times New Roman" panose="02020603050405020304" pitchFamily="18" charset="0"/>
                <a:cs typeface="Times New Roman" panose="02020603050405020304" pitchFamily="18" charset="0"/>
              </a:rPr>
              <a:t>(S)</a:t>
            </a:r>
            <a:r>
              <a:rPr lang="en-US" sz="4800" dirty="0">
                <a:latin typeface="Times New Roman" panose="02020603050405020304" pitchFamily="18" charset="0"/>
                <a:cs typeface="Times New Roman" panose="02020603050405020304" pitchFamily="18" charset="0"/>
              </a:rPr>
              <a:t>             </a:t>
            </a:r>
            <a:endParaRPr lang="en-US" sz="4800" baseline="-25000" dirty="0">
              <a:latin typeface="Times New Roman" panose="02020603050405020304" pitchFamily="18" charset="0"/>
              <a:cs typeface="Times New Roman" panose="02020603050405020304" pitchFamily="18" charset="0"/>
            </a:endParaRPr>
          </a:p>
          <a:p>
            <a:endParaRPr lang="en-US" sz="4000" baseline="-25000" dirty="0">
              <a:latin typeface="Times New Roman" panose="02020603050405020304" pitchFamily="18" charset="0"/>
              <a:cs typeface="Times New Roman" panose="02020603050405020304" pitchFamily="18" charset="0"/>
            </a:endParaRPr>
          </a:p>
          <a:p>
            <a:r>
              <a:rPr lang="en-US" sz="4000" baseline="-25000" dirty="0">
                <a:latin typeface="Times New Roman" panose="02020603050405020304" pitchFamily="18" charset="0"/>
                <a:cs typeface="Times New Roman" panose="02020603050405020304" pitchFamily="18" charset="0"/>
              </a:rPr>
              <a:t> </a:t>
            </a:r>
            <a:endParaRPr lang="en-US" sz="4800" baseline="-25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05107BD-7DCD-4C23-87DC-0060A3974557}"/>
              </a:ext>
            </a:extLst>
          </p:cNvPr>
          <p:cNvCxnSpPr/>
          <p:nvPr/>
        </p:nvCxnSpPr>
        <p:spPr>
          <a:xfrm>
            <a:off x="2667000" y="4114800"/>
            <a:ext cx="1219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04C8FD0-1276-48FF-BDA2-33E28EA8FEF1}"/>
              </a:ext>
            </a:extLst>
          </p:cNvPr>
          <p:cNvSpPr txBox="1"/>
          <p:nvPr/>
        </p:nvSpPr>
        <p:spPr>
          <a:xfrm>
            <a:off x="2667000" y="3726527"/>
            <a:ext cx="1219200" cy="400110"/>
          </a:xfrm>
          <a:prstGeom prst="rect">
            <a:avLst/>
          </a:prstGeom>
          <a:noFill/>
        </p:spPr>
        <p:txBody>
          <a:bodyPr wrap="square" rtlCol="0">
            <a:spAutoFit/>
          </a:bodyPr>
          <a:lstStyle/>
          <a:p>
            <a:pPr algn="ctr"/>
            <a:r>
              <a:rPr lang="en-US" sz="2000" dirty="0"/>
              <a:t>water</a:t>
            </a:r>
          </a:p>
        </p:txBody>
      </p:sp>
    </p:spTree>
    <p:extLst>
      <p:ext uri="{BB962C8B-B14F-4D97-AF65-F5344CB8AC3E}">
        <p14:creationId xmlns:p14="http://schemas.microsoft.com/office/powerpoint/2010/main" val="394583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2D7487-E6DC-4047-8A0C-81321709EC1D}"/>
              </a:ext>
            </a:extLst>
          </p:cNvPr>
          <p:cNvSpPr txBox="1"/>
          <p:nvPr/>
        </p:nvSpPr>
        <p:spPr>
          <a:xfrm>
            <a:off x="0" y="9659"/>
            <a:ext cx="9144000" cy="61709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  The word equation for this reaction will be:</a:t>
            </a:r>
            <a:br>
              <a:rPr lang="en-US" sz="24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600" dirty="0">
                <a:solidFill>
                  <a:srgbClr val="C00000"/>
                </a:solidFill>
                <a:latin typeface="Times New Roman" panose="02020603050405020304" pitchFamily="18" charset="0"/>
                <a:cs typeface="Times New Roman" panose="02020603050405020304" pitchFamily="18" charset="0"/>
              </a:rPr>
              <a:t>Hydrogen and oxygen gases form into water</a:t>
            </a:r>
            <a:endParaRPr lang="en-US" sz="2000" dirty="0">
              <a:solidFill>
                <a:srgbClr val="C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t>
            </a:r>
          </a:p>
          <a:p>
            <a:endParaRPr lang="en-US" sz="1600" dirty="0">
              <a:latin typeface="Times New Roman" panose="02020603050405020304" pitchFamily="18" charset="0"/>
              <a:cs typeface="Times New Roman" panose="02020603050405020304" pitchFamily="18" charset="0"/>
            </a:endParaRPr>
          </a:p>
          <a:p>
            <a:r>
              <a:rPr lang="en-US" sz="3000" dirty="0">
                <a:solidFill>
                  <a:srgbClr val="0000FF"/>
                </a:solidFill>
                <a:latin typeface="Times New Roman" panose="02020603050405020304" pitchFamily="18" charset="0"/>
                <a:cs typeface="Times New Roman" panose="02020603050405020304" pitchFamily="18" charset="0"/>
              </a:rPr>
              <a:t>Hydrogen and oxygen gases form dihydrogen monoxide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t>
            </a:r>
          </a:p>
          <a:p>
            <a:endParaRPr lang="en-US" sz="1600" dirty="0">
              <a:latin typeface="Times New Roman" panose="02020603050405020304" pitchFamily="18" charset="0"/>
              <a:cs typeface="Times New Roman" panose="02020603050405020304" pitchFamily="18" charset="0"/>
            </a:endParaRPr>
          </a:p>
          <a:p>
            <a:r>
              <a:rPr lang="en-US" sz="3400" dirty="0">
                <a:solidFill>
                  <a:srgbClr val="006600"/>
                </a:solidFill>
                <a:latin typeface="Times New Roman" panose="02020603050405020304" pitchFamily="18" charset="0"/>
                <a:cs typeface="Times New Roman" panose="02020603050405020304" pitchFamily="18" charset="0"/>
              </a:rPr>
              <a:t>Hydrogen and oxygen gases synthesize into water</a:t>
            </a:r>
          </a:p>
          <a:p>
            <a:endParaRPr lang="en-US" sz="11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Etc.   Simple, clear, fewer words, in a non-confusing way.  </a:t>
            </a:r>
          </a:p>
          <a:p>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Don’t say it backwards: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Water forms from hydrogen and oxygen gases combining.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573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6A6C4-69C6-4B0E-AB9F-8632B1F215AD}"/>
              </a:ext>
            </a:extLst>
          </p:cNvPr>
          <p:cNvSpPr txBox="1"/>
          <p:nvPr/>
        </p:nvSpPr>
        <p:spPr>
          <a:xfrm>
            <a:off x="0" y="0"/>
            <a:ext cx="9144000" cy="6083717"/>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44.  Aqueous means dissolved into water. </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0000FF"/>
                </a:solidFill>
                <a:latin typeface="Times New Roman" panose="02020603050405020304" pitchFamily="18" charset="0"/>
                <a:cs typeface="Times New Roman" panose="02020603050405020304" pitchFamily="18" charset="0"/>
              </a:rPr>
              <a:t>45.  Ionic compounds have </a:t>
            </a:r>
            <a:r>
              <a:rPr lang="en-US" sz="3600" u="sng" dirty="0">
                <a:solidFill>
                  <a:srgbClr val="0000FF"/>
                </a:solidFill>
                <a:latin typeface="Times New Roman" panose="02020603050405020304" pitchFamily="18" charset="0"/>
                <a:cs typeface="Times New Roman" panose="02020603050405020304" pitchFamily="18" charset="0"/>
              </a:rPr>
              <a:t>metal cations </a:t>
            </a:r>
            <a:r>
              <a:rPr lang="en-US" sz="3600" dirty="0">
                <a:solidFill>
                  <a:srgbClr val="0000FF"/>
                </a:solidFill>
                <a:latin typeface="Times New Roman" panose="02020603050405020304" pitchFamily="18" charset="0"/>
                <a:cs typeface="Times New Roman" panose="02020603050405020304" pitchFamily="18" charset="0"/>
              </a:rPr>
              <a:t>and</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r>
              <a:rPr lang="en-US" sz="3600" u="sng" dirty="0">
                <a:solidFill>
                  <a:srgbClr val="0000FF"/>
                </a:solidFill>
                <a:latin typeface="Times New Roman" panose="02020603050405020304" pitchFamily="18" charset="0"/>
                <a:cs typeface="Times New Roman" panose="02020603050405020304" pitchFamily="18" charset="0"/>
              </a:rPr>
              <a:t>nonmetal anions</a:t>
            </a:r>
            <a:r>
              <a:rPr lang="en-US" sz="3600" dirty="0">
                <a:solidFill>
                  <a:srgbClr val="0000FF"/>
                </a:solidFill>
                <a:latin typeface="Times New Roman" panose="02020603050405020304" pitchFamily="18" charset="0"/>
                <a:cs typeface="Times New Roman" panose="02020603050405020304" pitchFamily="18" charset="0"/>
              </a:rPr>
              <a:t>, that dissolve into water,</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AND </a:t>
            </a:r>
            <a:r>
              <a:rPr lang="en-US" sz="3600" u="sng" dirty="0">
                <a:solidFill>
                  <a:srgbClr val="0000FF"/>
                </a:solidFill>
                <a:latin typeface="Times New Roman" panose="02020603050405020304" pitchFamily="18" charset="0"/>
                <a:cs typeface="Times New Roman" panose="02020603050405020304" pitchFamily="18" charset="0"/>
              </a:rPr>
              <a:t>ionize</a:t>
            </a:r>
            <a:r>
              <a:rPr lang="en-US" sz="3600" dirty="0">
                <a:solidFill>
                  <a:srgbClr val="0000FF"/>
                </a:solidFill>
                <a:latin typeface="Times New Roman" panose="02020603050405020304" pitchFamily="18" charset="0"/>
                <a:cs typeface="Times New Roman" panose="02020603050405020304" pitchFamily="18" charset="0"/>
              </a:rPr>
              <a:t> like this:</a:t>
            </a:r>
          </a:p>
          <a:p>
            <a:endParaRPr lang="en-US" sz="2400" dirty="0">
              <a:solidFill>
                <a:srgbClr val="FF0000"/>
              </a:solidFill>
              <a:latin typeface="Times New Roman" panose="02020603050405020304" pitchFamily="18" charset="0"/>
              <a:cs typeface="Times New Roman" panose="02020603050405020304" pitchFamily="18" charset="0"/>
            </a:endParaRPr>
          </a:p>
          <a:p>
            <a:r>
              <a:rPr lang="en-US" dirty="0"/>
              <a:t> </a:t>
            </a:r>
          </a:p>
          <a:p>
            <a:endParaRPr lang="en-US" dirty="0"/>
          </a:p>
          <a:p>
            <a:r>
              <a:rPr lang="en-US" sz="40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NaCl</a:t>
            </a:r>
            <a:r>
              <a:rPr lang="en-US" sz="4800" baseline="-25000" dirty="0">
                <a:latin typeface="Times New Roman" panose="02020603050405020304" pitchFamily="18" charset="0"/>
                <a:cs typeface="Times New Roman" panose="02020603050405020304" pitchFamily="18" charset="0"/>
              </a:rPr>
              <a:t>(S)</a:t>
            </a:r>
            <a:r>
              <a:rPr lang="en-US" sz="4800" dirty="0">
                <a:latin typeface="Times New Roman" panose="02020603050405020304" pitchFamily="18" charset="0"/>
                <a:cs typeface="Times New Roman" panose="02020603050405020304" pitchFamily="18" charset="0"/>
              </a:rPr>
              <a:t>            Na</a:t>
            </a:r>
            <a:r>
              <a:rPr lang="en-US" sz="4800" baseline="30000" dirty="0">
                <a:latin typeface="Times New Roman" panose="02020603050405020304" pitchFamily="18" charset="0"/>
                <a:cs typeface="Times New Roman" panose="02020603050405020304" pitchFamily="18" charset="0"/>
              </a:rPr>
              <a:t>+1</a:t>
            </a:r>
            <a:r>
              <a:rPr lang="en-US" sz="4800" baseline="-25000" dirty="0">
                <a:latin typeface="Times New Roman" panose="02020603050405020304" pitchFamily="18" charset="0"/>
                <a:cs typeface="Times New Roman" panose="02020603050405020304" pitchFamily="18" charset="0"/>
              </a:rPr>
              <a:t>(AQ)  </a:t>
            </a:r>
            <a:r>
              <a:rPr lang="en-US" sz="4800" dirty="0">
                <a:latin typeface="Times New Roman" panose="02020603050405020304" pitchFamily="18" charset="0"/>
                <a:cs typeface="Times New Roman" panose="02020603050405020304" pitchFamily="18" charset="0"/>
              </a:rPr>
              <a:t>+  Cl</a:t>
            </a:r>
            <a:r>
              <a:rPr lang="en-US" sz="4800" baseline="30000" dirty="0">
                <a:latin typeface="Times New Roman" panose="02020603050405020304" pitchFamily="18" charset="0"/>
                <a:cs typeface="Times New Roman" panose="02020603050405020304" pitchFamily="18" charset="0"/>
              </a:rPr>
              <a:t>-1</a:t>
            </a:r>
            <a:r>
              <a:rPr lang="en-US" sz="4800" baseline="-25000" dirty="0">
                <a:latin typeface="Times New Roman" panose="02020603050405020304" pitchFamily="18" charset="0"/>
                <a:cs typeface="Times New Roman" panose="02020603050405020304" pitchFamily="18" charset="0"/>
              </a:rPr>
              <a:t>(AQ)</a:t>
            </a:r>
          </a:p>
          <a:p>
            <a:r>
              <a:rPr lang="en-US" sz="4800" dirty="0">
                <a:latin typeface="Times New Roman" panose="02020603050405020304" pitchFamily="18" charset="0"/>
                <a:cs typeface="Times New Roman" panose="02020603050405020304" pitchFamily="18" charset="0"/>
              </a:rPr>
              <a:t>   </a:t>
            </a:r>
            <a:endParaRPr lang="en-US" sz="4800" baseline="-25000" dirty="0">
              <a:latin typeface="Times New Roman" panose="02020603050405020304" pitchFamily="18" charset="0"/>
              <a:cs typeface="Times New Roman" panose="02020603050405020304" pitchFamily="18" charset="0"/>
            </a:endParaRPr>
          </a:p>
          <a:p>
            <a:endParaRPr lang="en-US" sz="4000" baseline="-25000" dirty="0">
              <a:latin typeface="Times New Roman" panose="02020603050405020304" pitchFamily="18" charset="0"/>
              <a:cs typeface="Times New Roman" panose="02020603050405020304" pitchFamily="18" charset="0"/>
            </a:endParaRPr>
          </a:p>
          <a:p>
            <a:r>
              <a:rPr lang="en-US" sz="4000" baseline="-25000" dirty="0">
                <a:latin typeface="Times New Roman" panose="02020603050405020304" pitchFamily="18" charset="0"/>
                <a:cs typeface="Times New Roman" panose="02020603050405020304" pitchFamily="18" charset="0"/>
              </a:rPr>
              <a:t> </a:t>
            </a:r>
            <a:endParaRPr lang="en-US" sz="4800" baseline="-25000"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05107BD-7DCD-4C23-87DC-0060A3974557}"/>
              </a:ext>
            </a:extLst>
          </p:cNvPr>
          <p:cNvCxnSpPr/>
          <p:nvPr/>
        </p:nvCxnSpPr>
        <p:spPr>
          <a:xfrm>
            <a:off x="2667000" y="4114800"/>
            <a:ext cx="1219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04C8FD0-1276-48FF-BDA2-33E28EA8FEF1}"/>
              </a:ext>
            </a:extLst>
          </p:cNvPr>
          <p:cNvSpPr txBox="1"/>
          <p:nvPr/>
        </p:nvSpPr>
        <p:spPr>
          <a:xfrm>
            <a:off x="2667000" y="3726527"/>
            <a:ext cx="1219200" cy="400110"/>
          </a:xfrm>
          <a:prstGeom prst="rect">
            <a:avLst/>
          </a:prstGeom>
          <a:noFill/>
        </p:spPr>
        <p:txBody>
          <a:bodyPr wrap="square" rtlCol="0">
            <a:spAutoFit/>
          </a:bodyPr>
          <a:lstStyle/>
          <a:p>
            <a:pPr algn="ctr"/>
            <a:r>
              <a:rPr lang="en-US" sz="2000" dirty="0"/>
              <a:t>water</a:t>
            </a:r>
          </a:p>
        </p:txBody>
      </p:sp>
    </p:spTree>
    <p:extLst>
      <p:ext uri="{BB962C8B-B14F-4D97-AF65-F5344CB8AC3E}">
        <p14:creationId xmlns:p14="http://schemas.microsoft.com/office/powerpoint/2010/main" val="20490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6A6C4-69C6-4B0E-AB9F-8632B1F215AD}"/>
              </a:ext>
            </a:extLst>
          </p:cNvPr>
          <p:cNvSpPr txBox="1"/>
          <p:nvPr/>
        </p:nvSpPr>
        <p:spPr>
          <a:xfrm>
            <a:off x="0" y="0"/>
            <a:ext cx="9144000" cy="6504345"/>
          </a:xfrm>
          <a:prstGeom prst="rect">
            <a:avLst/>
          </a:prstGeom>
          <a:noFill/>
        </p:spPr>
        <p:txBody>
          <a:bodyPr wrap="square" rtlCol="0">
            <a:spAutoFit/>
          </a:bodyPr>
          <a:lstStyle/>
          <a:p>
            <a:endParaRPr lang="en-US" dirty="0"/>
          </a:p>
          <a:p>
            <a:r>
              <a:rPr lang="en-US" sz="40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NaCl</a:t>
            </a:r>
            <a:r>
              <a:rPr lang="en-US" sz="4800" baseline="-25000" dirty="0">
                <a:latin typeface="Times New Roman" panose="02020603050405020304" pitchFamily="18" charset="0"/>
                <a:cs typeface="Times New Roman" panose="02020603050405020304" pitchFamily="18" charset="0"/>
              </a:rPr>
              <a:t>(S)</a:t>
            </a:r>
            <a:r>
              <a:rPr lang="en-US" sz="4800" dirty="0">
                <a:latin typeface="Times New Roman" panose="02020603050405020304" pitchFamily="18" charset="0"/>
                <a:cs typeface="Times New Roman" panose="02020603050405020304" pitchFamily="18" charset="0"/>
              </a:rPr>
              <a:t>            Na</a:t>
            </a:r>
            <a:r>
              <a:rPr lang="en-US" sz="4800" baseline="30000" dirty="0">
                <a:latin typeface="Times New Roman" panose="02020603050405020304" pitchFamily="18" charset="0"/>
                <a:cs typeface="Times New Roman" panose="02020603050405020304" pitchFamily="18" charset="0"/>
              </a:rPr>
              <a:t>+1</a:t>
            </a:r>
            <a:r>
              <a:rPr lang="en-US" sz="4800" baseline="-25000" dirty="0">
                <a:latin typeface="Times New Roman" panose="02020603050405020304" pitchFamily="18" charset="0"/>
                <a:cs typeface="Times New Roman" panose="02020603050405020304" pitchFamily="18" charset="0"/>
              </a:rPr>
              <a:t>(AQ)  </a:t>
            </a:r>
            <a:r>
              <a:rPr lang="en-US" sz="4800" dirty="0">
                <a:latin typeface="Times New Roman" panose="02020603050405020304" pitchFamily="18" charset="0"/>
                <a:cs typeface="Times New Roman" panose="02020603050405020304" pitchFamily="18" charset="0"/>
              </a:rPr>
              <a:t>+  Cl</a:t>
            </a:r>
            <a:r>
              <a:rPr lang="en-US" sz="4800" baseline="30000" dirty="0">
                <a:latin typeface="Times New Roman" panose="02020603050405020304" pitchFamily="18" charset="0"/>
                <a:cs typeface="Times New Roman" panose="02020603050405020304" pitchFamily="18" charset="0"/>
              </a:rPr>
              <a:t>-1</a:t>
            </a:r>
            <a:r>
              <a:rPr lang="en-US" sz="4800" baseline="-25000" dirty="0">
                <a:latin typeface="Times New Roman" panose="02020603050405020304" pitchFamily="18" charset="0"/>
                <a:cs typeface="Times New Roman" panose="02020603050405020304" pitchFamily="18" charset="0"/>
              </a:rPr>
              <a:t>(AQ)</a:t>
            </a:r>
          </a:p>
          <a:p>
            <a:endParaRPr lang="en-US" sz="4000" baseline="-25000" dirty="0">
              <a:latin typeface="Times New Roman" panose="02020603050405020304" pitchFamily="18" charset="0"/>
              <a:cs typeface="Times New Roman" panose="02020603050405020304" pitchFamily="18" charset="0"/>
            </a:endParaRPr>
          </a:p>
          <a:p>
            <a:br>
              <a:rPr lang="en-US" sz="5400" baseline="-25000" dirty="0">
                <a:solidFill>
                  <a:srgbClr val="0000FF"/>
                </a:solidFill>
                <a:latin typeface="Times New Roman" panose="02020603050405020304" pitchFamily="18" charset="0"/>
                <a:cs typeface="Times New Roman" panose="02020603050405020304" pitchFamily="18" charset="0"/>
              </a:rPr>
            </a:br>
            <a:br>
              <a:rPr lang="en-US" sz="5400" baseline="-25000" dirty="0">
                <a:solidFill>
                  <a:srgbClr val="0000FF"/>
                </a:solidFill>
                <a:latin typeface="Times New Roman" panose="02020603050405020304" pitchFamily="18" charset="0"/>
                <a:cs typeface="Times New Roman" panose="02020603050405020304" pitchFamily="18" charset="0"/>
              </a:rPr>
            </a:br>
            <a:r>
              <a:rPr lang="en-US" sz="5400" baseline="-25000" dirty="0">
                <a:solidFill>
                  <a:srgbClr val="0000FF"/>
                </a:solidFill>
                <a:latin typeface="Times New Roman" panose="02020603050405020304" pitchFamily="18" charset="0"/>
                <a:cs typeface="Times New Roman" panose="02020603050405020304" pitchFamily="18" charset="0"/>
              </a:rPr>
              <a:t>46.  The salt disappears (it dissolves).  </a:t>
            </a:r>
            <a:br>
              <a:rPr lang="en-US" sz="5400" baseline="-25000" dirty="0">
                <a:solidFill>
                  <a:srgbClr val="0000FF"/>
                </a:solidFill>
                <a:latin typeface="Times New Roman" panose="02020603050405020304" pitchFamily="18" charset="0"/>
                <a:cs typeface="Times New Roman" panose="02020603050405020304" pitchFamily="18" charset="0"/>
              </a:rPr>
            </a:br>
            <a:br>
              <a:rPr lang="en-US" sz="5400" baseline="-25000" dirty="0">
                <a:solidFill>
                  <a:srgbClr val="0000FF"/>
                </a:solidFill>
                <a:latin typeface="Times New Roman" panose="02020603050405020304" pitchFamily="18" charset="0"/>
                <a:cs typeface="Times New Roman" panose="02020603050405020304" pitchFamily="18" charset="0"/>
              </a:rPr>
            </a:br>
            <a:r>
              <a:rPr lang="en-US" sz="5400" baseline="-25000" dirty="0">
                <a:solidFill>
                  <a:srgbClr val="0000FF"/>
                </a:solidFill>
                <a:latin typeface="Times New Roman" panose="02020603050405020304" pitchFamily="18" charset="0"/>
                <a:cs typeface="Times New Roman" panose="02020603050405020304" pitchFamily="18" charset="0"/>
              </a:rPr>
              <a:t>At the particle level, the NaCl separates into positive and negative ions, which swim in the water.  </a:t>
            </a:r>
          </a:p>
          <a:p>
            <a:endParaRPr lang="en-US" sz="5400" baseline="-25000" dirty="0">
              <a:solidFill>
                <a:srgbClr val="0000FF"/>
              </a:solidFill>
              <a:latin typeface="Times New Roman" panose="02020603050405020304" pitchFamily="18" charset="0"/>
              <a:cs typeface="Times New Roman" panose="02020603050405020304" pitchFamily="18" charset="0"/>
            </a:endParaRPr>
          </a:p>
          <a:p>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This is a </a:t>
            </a:r>
            <a:r>
              <a:rPr lang="en-US" sz="5400" u="sng" baseline="-25000" dirty="0">
                <a:solidFill>
                  <a:schemeClr val="tx1">
                    <a:lumMod val="95000"/>
                    <a:lumOff val="5000"/>
                  </a:schemeClr>
                </a:solidFill>
                <a:latin typeface="Times New Roman" panose="02020603050405020304" pitchFamily="18" charset="0"/>
                <a:cs typeface="Times New Roman" panose="02020603050405020304" pitchFamily="18" charset="0"/>
              </a:rPr>
              <a:t>PHYSICAL CHANGE</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  S → AQ</a:t>
            </a:r>
            <a:endParaRPr 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B05107BD-7DCD-4C23-87DC-0060A3974557}"/>
              </a:ext>
            </a:extLst>
          </p:cNvPr>
          <p:cNvCxnSpPr/>
          <p:nvPr/>
        </p:nvCxnSpPr>
        <p:spPr>
          <a:xfrm>
            <a:off x="2590800" y="762000"/>
            <a:ext cx="1219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04C8FD0-1276-48FF-BDA2-33E28EA8FEF1}"/>
              </a:ext>
            </a:extLst>
          </p:cNvPr>
          <p:cNvSpPr txBox="1"/>
          <p:nvPr/>
        </p:nvSpPr>
        <p:spPr>
          <a:xfrm>
            <a:off x="2590800" y="381000"/>
            <a:ext cx="1219200" cy="400110"/>
          </a:xfrm>
          <a:prstGeom prst="rect">
            <a:avLst/>
          </a:prstGeom>
          <a:noFill/>
        </p:spPr>
        <p:txBody>
          <a:bodyPr wrap="square" rtlCol="0">
            <a:spAutoFit/>
          </a:bodyPr>
          <a:lstStyle/>
          <a:p>
            <a:pPr algn="ctr"/>
            <a:r>
              <a:rPr lang="en-US" sz="2000" dirty="0"/>
              <a:t>water</a:t>
            </a:r>
          </a:p>
        </p:txBody>
      </p:sp>
    </p:spTree>
    <p:extLst>
      <p:ext uri="{BB962C8B-B14F-4D97-AF65-F5344CB8AC3E}">
        <p14:creationId xmlns:p14="http://schemas.microsoft.com/office/powerpoint/2010/main" val="3280520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6A6C4-69C6-4B0E-AB9F-8632B1F215AD}"/>
              </a:ext>
            </a:extLst>
          </p:cNvPr>
          <p:cNvSpPr txBox="1"/>
          <p:nvPr/>
        </p:nvSpPr>
        <p:spPr>
          <a:xfrm>
            <a:off x="0" y="0"/>
            <a:ext cx="9144000" cy="6186309"/>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47.  When salts dissolve into water, there are </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no reactants or products.  </a:t>
            </a:r>
          </a:p>
          <a:p>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r>
              <a:rPr lang="en-US" sz="3600" i="1" dirty="0">
                <a:solidFill>
                  <a:srgbClr val="0000FF"/>
                </a:solidFill>
                <a:latin typeface="Times New Roman" panose="02020603050405020304" pitchFamily="18" charset="0"/>
                <a:cs typeface="Times New Roman" panose="02020603050405020304" pitchFamily="18" charset="0"/>
              </a:rPr>
              <a:t>This is not a chemical reaction.</a:t>
            </a:r>
            <a:br>
              <a:rPr lang="en-US" sz="3600" i="1"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br>
              <a:rPr lang="en-US" sz="3600" dirty="0">
                <a:solidFill>
                  <a:srgbClr val="0000FF"/>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This is a </a:t>
            </a:r>
            <a:r>
              <a:rPr lang="en-US" sz="3600" b="1" u="sng" dirty="0">
                <a:solidFill>
                  <a:srgbClr val="FF0000"/>
                </a:solidFill>
                <a:latin typeface="Times New Roman" panose="02020603050405020304" pitchFamily="18" charset="0"/>
                <a:cs typeface="Times New Roman" panose="02020603050405020304" pitchFamily="18" charset="0"/>
              </a:rPr>
              <a:t>MIXTURE</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FF0000"/>
                </a:solidFill>
                <a:latin typeface="Times New Roman" panose="02020603050405020304" pitchFamily="18" charset="0"/>
                <a:cs typeface="Times New Roman" panose="02020603050405020304" pitchFamily="18" charset="0"/>
              </a:rPr>
              <a:t>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Because it’s in water, and homogenous,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it’s an </a:t>
            </a:r>
            <a:r>
              <a:rPr lang="en-US" sz="3600" b="1" u="sng" dirty="0">
                <a:solidFill>
                  <a:srgbClr val="FF0000"/>
                </a:solidFill>
                <a:latin typeface="Times New Roman" panose="02020603050405020304" pitchFamily="18" charset="0"/>
                <a:cs typeface="Times New Roman" panose="02020603050405020304" pitchFamily="18" charset="0"/>
              </a:rPr>
              <a:t>aqueous solution</a:t>
            </a:r>
            <a:r>
              <a:rPr lang="en-US" sz="3600" b="1" dirty="0">
                <a:solidFill>
                  <a:srgbClr val="FF0000"/>
                </a:solidFill>
                <a:latin typeface="Times New Roman" panose="02020603050405020304" pitchFamily="18" charset="0"/>
                <a:cs typeface="Times New Roman" panose="02020603050405020304" pitchFamily="18" charset="0"/>
              </a:rPr>
              <a:t>.</a:t>
            </a:r>
          </a:p>
          <a:p>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a:solidFill>
                  <a:srgbClr val="FF0000"/>
                </a:solidFill>
                <a:latin typeface="Times New Roman" panose="02020603050405020304" pitchFamily="18" charset="0"/>
                <a:cs typeface="Times New Roman" panose="02020603050405020304" pitchFamily="18" charset="0"/>
              </a:rPr>
              <a:t>We have lots of aqueous solutions in chem. </a:t>
            </a:r>
          </a:p>
        </p:txBody>
      </p:sp>
    </p:spTree>
    <p:extLst>
      <p:ext uri="{BB962C8B-B14F-4D97-AF65-F5344CB8AC3E}">
        <p14:creationId xmlns:p14="http://schemas.microsoft.com/office/powerpoint/2010/main" val="1781481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4C0FCC-4E2D-A1CA-CE3D-328AC0DC0613}"/>
              </a:ext>
            </a:extLst>
          </p:cNvPr>
          <p:cNvCxnSpPr/>
          <p:nvPr/>
        </p:nvCxnSpPr>
        <p:spPr>
          <a:xfrm>
            <a:off x="5562600" y="800100"/>
            <a:ext cx="0" cy="388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3FA810-4885-E362-CE92-62DFCC48EB3A}"/>
              </a:ext>
            </a:extLst>
          </p:cNvPr>
          <p:cNvCxnSpPr/>
          <p:nvPr/>
        </p:nvCxnSpPr>
        <p:spPr>
          <a:xfrm>
            <a:off x="8153400" y="800100"/>
            <a:ext cx="0" cy="3886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D791541-EF20-CA3A-704E-476B4BA5DF01}"/>
              </a:ext>
            </a:extLst>
          </p:cNvPr>
          <p:cNvSpPr/>
          <p:nvPr/>
        </p:nvSpPr>
        <p:spPr>
          <a:xfrm>
            <a:off x="5562600" y="4572000"/>
            <a:ext cx="25908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D8C1E0C-7AA9-D8C7-D6AE-CB839D6B0B94}"/>
              </a:ext>
            </a:extLst>
          </p:cNvPr>
          <p:cNvSpPr/>
          <p:nvPr/>
        </p:nvSpPr>
        <p:spPr>
          <a:xfrm>
            <a:off x="5562600" y="685800"/>
            <a:ext cx="2590800" cy="228600"/>
          </a:xfrm>
          <a:prstGeom prst="ellipse">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C2107E-0750-AB45-121D-E9BFC33D3939}"/>
              </a:ext>
            </a:extLst>
          </p:cNvPr>
          <p:cNvSpPr/>
          <p:nvPr/>
        </p:nvSpPr>
        <p:spPr>
          <a:xfrm>
            <a:off x="5562600" y="1676400"/>
            <a:ext cx="2590800" cy="228600"/>
          </a:xfrm>
          <a:prstGeom prst="ellipse">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F414E32-3FA3-848E-BF63-F20249630AF6}"/>
              </a:ext>
            </a:extLst>
          </p:cNvPr>
          <p:cNvSpPr/>
          <p:nvPr/>
        </p:nvSpPr>
        <p:spPr>
          <a:xfrm rot="5400000">
            <a:off x="5943600" y="24765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962365A-B2CA-9877-707A-B9BB7DF65A6B}"/>
              </a:ext>
            </a:extLst>
          </p:cNvPr>
          <p:cNvSpPr/>
          <p:nvPr/>
        </p:nvSpPr>
        <p:spPr>
          <a:xfrm rot="5400000">
            <a:off x="6812282" y="238506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5415CB-A265-1BF4-54C3-22F5E9F78BDB}"/>
              </a:ext>
            </a:extLst>
          </p:cNvPr>
          <p:cNvSpPr/>
          <p:nvPr/>
        </p:nvSpPr>
        <p:spPr>
          <a:xfrm rot="5400000">
            <a:off x="5966459" y="326124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E0D56F9-61E1-86FE-B811-2DA2F18C9AFC}"/>
              </a:ext>
            </a:extLst>
          </p:cNvPr>
          <p:cNvSpPr/>
          <p:nvPr/>
        </p:nvSpPr>
        <p:spPr>
          <a:xfrm rot="5400000">
            <a:off x="7703823" y="264414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64F146-5183-BB5D-808D-6022581D03E3}"/>
              </a:ext>
            </a:extLst>
          </p:cNvPr>
          <p:cNvSpPr/>
          <p:nvPr/>
        </p:nvSpPr>
        <p:spPr>
          <a:xfrm rot="5400000">
            <a:off x="6568441" y="248826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38A3FCE-E8C2-4FA9-E727-0253D9B680B3}"/>
              </a:ext>
            </a:extLst>
          </p:cNvPr>
          <p:cNvSpPr/>
          <p:nvPr/>
        </p:nvSpPr>
        <p:spPr>
          <a:xfrm rot="5400000">
            <a:off x="5720549" y="444290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880BCCE-C576-C58D-CE1A-20961182F3B3}"/>
              </a:ext>
            </a:extLst>
          </p:cNvPr>
          <p:cNvSpPr/>
          <p:nvPr/>
        </p:nvSpPr>
        <p:spPr>
          <a:xfrm rot="5400000">
            <a:off x="7787640" y="335864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F5C1062-2AB7-6B85-51C1-4AB8CFCE58B0}"/>
              </a:ext>
            </a:extLst>
          </p:cNvPr>
          <p:cNvSpPr/>
          <p:nvPr/>
        </p:nvSpPr>
        <p:spPr>
          <a:xfrm rot="5400000">
            <a:off x="6451257" y="427829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E59D0DA-A230-04FF-FF0C-5FE889D3348E}"/>
              </a:ext>
            </a:extLst>
          </p:cNvPr>
          <p:cNvSpPr/>
          <p:nvPr/>
        </p:nvSpPr>
        <p:spPr>
          <a:xfrm rot="5400000">
            <a:off x="6629401" y="354752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EDEA4C-9A16-9B9C-3FB5-6B495C3E15FA}"/>
              </a:ext>
            </a:extLst>
          </p:cNvPr>
          <p:cNvSpPr/>
          <p:nvPr/>
        </p:nvSpPr>
        <p:spPr>
          <a:xfrm rot="5400000">
            <a:off x="7513319" y="216049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3C3D963-364D-1BBE-7D6D-19A68FA5F31D}"/>
              </a:ext>
            </a:extLst>
          </p:cNvPr>
          <p:cNvSpPr/>
          <p:nvPr/>
        </p:nvSpPr>
        <p:spPr>
          <a:xfrm rot="5400000">
            <a:off x="7772401" y="374142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4DC83D1-2E82-FFA0-3975-B4007E220FA8}"/>
              </a:ext>
            </a:extLst>
          </p:cNvPr>
          <p:cNvSpPr/>
          <p:nvPr/>
        </p:nvSpPr>
        <p:spPr>
          <a:xfrm rot="5400000">
            <a:off x="7279468" y="433215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2C33791-ACF3-416D-36F8-6B8B1EF27E1C}"/>
              </a:ext>
            </a:extLst>
          </p:cNvPr>
          <p:cNvSpPr/>
          <p:nvPr/>
        </p:nvSpPr>
        <p:spPr>
          <a:xfrm rot="5400000">
            <a:off x="7101841" y="321552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F50345-1ED0-3D5E-C8C4-BCB63D79A521}"/>
              </a:ext>
            </a:extLst>
          </p:cNvPr>
          <p:cNvSpPr/>
          <p:nvPr/>
        </p:nvSpPr>
        <p:spPr>
          <a:xfrm rot="5400000">
            <a:off x="7059930" y="384804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727AC4F-9310-948B-2B25-5DADB398597E}"/>
              </a:ext>
            </a:extLst>
          </p:cNvPr>
          <p:cNvSpPr/>
          <p:nvPr/>
        </p:nvSpPr>
        <p:spPr>
          <a:xfrm rot="5400000">
            <a:off x="7213772" y="261232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E1F24B-1FAA-B315-1C7D-2D7D19FFC42A}"/>
              </a:ext>
            </a:extLst>
          </p:cNvPr>
          <p:cNvSpPr/>
          <p:nvPr/>
        </p:nvSpPr>
        <p:spPr>
          <a:xfrm rot="5400000">
            <a:off x="6403280" y="29067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4B3D0CE-1F78-8125-7097-ADAAC156247C}"/>
              </a:ext>
            </a:extLst>
          </p:cNvPr>
          <p:cNvSpPr/>
          <p:nvPr/>
        </p:nvSpPr>
        <p:spPr>
          <a:xfrm rot="5400000">
            <a:off x="7901720" y="411099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BE0EB25-4894-2451-AAC3-1C509DC01797}"/>
              </a:ext>
            </a:extLst>
          </p:cNvPr>
          <p:cNvSpPr/>
          <p:nvPr/>
        </p:nvSpPr>
        <p:spPr>
          <a:xfrm rot="5400000">
            <a:off x="6012178" y="378714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DF9F6D1-1EF9-E154-BCDA-49A66F31AF32}"/>
              </a:ext>
            </a:extLst>
          </p:cNvPr>
          <p:cNvSpPr/>
          <p:nvPr/>
        </p:nvSpPr>
        <p:spPr>
          <a:xfrm rot="5400000">
            <a:off x="6274034" y="215657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A827869-CC20-A684-FBD5-918967D5E6DA}"/>
              </a:ext>
            </a:extLst>
          </p:cNvPr>
          <p:cNvSpPr/>
          <p:nvPr/>
        </p:nvSpPr>
        <p:spPr>
          <a:xfrm rot="5400000">
            <a:off x="7604761" y="303275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DF202C6-FC03-0D88-869D-C29D703963A3}"/>
              </a:ext>
            </a:extLst>
          </p:cNvPr>
          <p:cNvSpPr/>
          <p:nvPr/>
        </p:nvSpPr>
        <p:spPr>
          <a:xfrm rot="5400000">
            <a:off x="7279468" y="344793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DD989FE-B6DC-3D0D-4217-2956175DBC18}"/>
              </a:ext>
            </a:extLst>
          </p:cNvPr>
          <p:cNvSpPr/>
          <p:nvPr/>
        </p:nvSpPr>
        <p:spPr>
          <a:xfrm rot="5400000">
            <a:off x="6319753" y="369363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884E202-2816-2B9A-5B04-9B4DE1A8CCCF}"/>
              </a:ext>
            </a:extLst>
          </p:cNvPr>
          <p:cNvSpPr/>
          <p:nvPr/>
        </p:nvSpPr>
        <p:spPr>
          <a:xfrm rot="5400000">
            <a:off x="6426139" y="2074050"/>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DD00DD4-A5E5-02E5-0A1D-B6A5EDE82FDD}"/>
              </a:ext>
            </a:extLst>
          </p:cNvPr>
          <p:cNvSpPr/>
          <p:nvPr/>
        </p:nvSpPr>
        <p:spPr>
          <a:xfrm rot="5400000">
            <a:off x="5858746" y="2291881"/>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0CC9D8D-CA2A-5583-E8ED-AD339B08D0F8}"/>
              </a:ext>
            </a:extLst>
          </p:cNvPr>
          <p:cNvSpPr/>
          <p:nvPr/>
        </p:nvSpPr>
        <p:spPr>
          <a:xfrm rot="5400000">
            <a:off x="6274034" y="2879383"/>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E5E2BE8-6ECC-BF77-63C7-E6C63159A832}"/>
              </a:ext>
            </a:extLst>
          </p:cNvPr>
          <p:cNvSpPr/>
          <p:nvPr/>
        </p:nvSpPr>
        <p:spPr>
          <a:xfrm rot="5400000">
            <a:off x="6598478" y="2385062"/>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DDA5280-7815-32AF-A589-ABDAC4C4B10F}"/>
              </a:ext>
            </a:extLst>
          </p:cNvPr>
          <p:cNvSpPr/>
          <p:nvPr/>
        </p:nvSpPr>
        <p:spPr>
          <a:xfrm rot="5400000">
            <a:off x="6818865" y="2508685"/>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6628B3A-8A60-DAEE-E560-30D63F8A6370}"/>
              </a:ext>
            </a:extLst>
          </p:cNvPr>
          <p:cNvSpPr/>
          <p:nvPr/>
        </p:nvSpPr>
        <p:spPr>
          <a:xfrm rot="5400000">
            <a:off x="7878860" y="2082257"/>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C36118-1AB2-A192-0A9A-3379D0DCA269}"/>
              </a:ext>
            </a:extLst>
          </p:cNvPr>
          <p:cNvSpPr/>
          <p:nvPr/>
        </p:nvSpPr>
        <p:spPr>
          <a:xfrm rot="5400000">
            <a:off x="7267002" y="2852173"/>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6B1B339-83FE-F35D-0874-7F4B9CD2764D}"/>
              </a:ext>
            </a:extLst>
          </p:cNvPr>
          <p:cNvSpPr/>
          <p:nvPr/>
        </p:nvSpPr>
        <p:spPr>
          <a:xfrm rot="5400000">
            <a:off x="5840620" y="3284107"/>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57F56F-080D-5697-AACE-BE209DA658B5}"/>
              </a:ext>
            </a:extLst>
          </p:cNvPr>
          <p:cNvSpPr/>
          <p:nvPr/>
        </p:nvSpPr>
        <p:spPr>
          <a:xfrm rot="5400000">
            <a:off x="6064300" y="3954781"/>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425159B-7A81-C471-59D4-0B067637991A}"/>
              </a:ext>
            </a:extLst>
          </p:cNvPr>
          <p:cNvSpPr/>
          <p:nvPr/>
        </p:nvSpPr>
        <p:spPr>
          <a:xfrm rot="5400000">
            <a:off x="6228315" y="3608070"/>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20ED266-2CC6-50E1-E6E3-C123E93BCFE1}"/>
              </a:ext>
            </a:extLst>
          </p:cNvPr>
          <p:cNvSpPr/>
          <p:nvPr/>
        </p:nvSpPr>
        <p:spPr>
          <a:xfrm rot="5400000">
            <a:off x="6339615" y="4199516"/>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E89D3D1-9C74-F249-CD2F-64419691EA18}"/>
              </a:ext>
            </a:extLst>
          </p:cNvPr>
          <p:cNvSpPr/>
          <p:nvPr/>
        </p:nvSpPr>
        <p:spPr>
          <a:xfrm rot="5400000">
            <a:off x="7856000" y="2695204"/>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6E6E26B-7832-3008-B689-D61C6A5DE54F}"/>
              </a:ext>
            </a:extLst>
          </p:cNvPr>
          <p:cNvSpPr/>
          <p:nvPr/>
        </p:nvSpPr>
        <p:spPr>
          <a:xfrm rot="5400000">
            <a:off x="7108850" y="4256398"/>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672AC11-26E8-3C7E-65FB-212721E0F6A5}"/>
              </a:ext>
            </a:extLst>
          </p:cNvPr>
          <p:cNvSpPr/>
          <p:nvPr/>
        </p:nvSpPr>
        <p:spPr>
          <a:xfrm rot="5400000">
            <a:off x="7006073" y="3112384"/>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8D3130C-698F-0BAE-3FBD-A5F995F921AB}"/>
              </a:ext>
            </a:extLst>
          </p:cNvPr>
          <p:cNvSpPr/>
          <p:nvPr/>
        </p:nvSpPr>
        <p:spPr>
          <a:xfrm rot="5400000">
            <a:off x="7566659" y="4110992"/>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C28760E-5245-718B-9680-E3099775F872}"/>
              </a:ext>
            </a:extLst>
          </p:cNvPr>
          <p:cNvSpPr/>
          <p:nvPr/>
        </p:nvSpPr>
        <p:spPr>
          <a:xfrm rot="5400000">
            <a:off x="5978484" y="4219151"/>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B57917F-1AA1-915D-A7E3-27C70DAA3D9D}"/>
              </a:ext>
            </a:extLst>
          </p:cNvPr>
          <p:cNvSpPr/>
          <p:nvPr/>
        </p:nvSpPr>
        <p:spPr>
          <a:xfrm rot="5400000">
            <a:off x="7244994" y="3865080"/>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65FD4E6-6A06-646B-6FA2-957F3DA84E37}"/>
              </a:ext>
            </a:extLst>
          </p:cNvPr>
          <p:cNvSpPr/>
          <p:nvPr/>
        </p:nvSpPr>
        <p:spPr>
          <a:xfrm rot="5400000">
            <a:off x="7833140" y="4229524"/>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A76D24F-CB38-DEF4-E860-E4602171F519}"/>
              </a:ext>
            </a:extLst>
          </p:cNvPr>
          <p:cNvSpPr/>
          <p:nvPr/>
        </p:nvSpPr>
        <p:spPr>
          <a:xfrm rot="5400000">
            <a:off x="8027561" y="3576145"/>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A2B0C72-E2BA-2A00-1B79-CB12F92ED850}"/>
              </a:ext>
            </a:extLst>
          </p:cNvPr>
          <p:cNvSpPr/>
          <p:nvPr/>
        </p:nvSpPr>
        <p:spPr>
          <a:xfrm rot="5400000">
            <a:off x="7810281" y="3124314"/>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C4027FB-766A-B76D-C4C6-6870B21C21B1}"/>
              </a:ext>
            </a:extLst>
          </p:cNvPr>
          <p:cNvSpPr/>
          <p:nvPr/>
        </p:nvSpPr>
        <p:spPr>
          <a:xfrm rot="5400000">
            <a:off x="7083903" y="2051190"/>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F7CCD4F-0385-3EC6-9E53-096BC7EDAB96}"/>
              </a:ext>
            </a:extLst>
          </p:cNvPr>
          <p:cNvSpPr/>
          <p:nvPr/>
        </p:nvSpPr>
        <p:spPr>
          <a:xfrm rot="5400000">
            <a:off x="4415273" y="1905000"/>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0ED8950-8184-CCE7-9743-C7E3132BC4EA}"/>
              </a:ext>
            </a:extLst>
          </p:cNvPr>
          <p:cNvSpPr/>
          <p:nvPr/>
        </p:nvSpPr>
        <p:spPr>
          <a:xfrm rot="5400000">
            <a:off x="4954852" y="2770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18CE41D-4DEC-DF88-0140-524F0A00B63C}"/>
              </a:ext>
            </a:extLst>
          </p:cNvPr>
          <p:cNvSpPr txBox="1"/>
          <p:nvPr/>
        </p:nvSpPr>
        <p:spPr>
          <a:xfrm>
            <a:off x="84724" y="348042"/>
            <a:ext cx="5255351" cy="52629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Imagine this…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is a beaker of water with green </a:t>
            </a:r>
            <a:r>
              <a:rPr lang="en-US" sz="2800" dirty="0">
                <a:solidFill>
                  <a:srgbClr val="006600"/>
                </a:solidFill>
                <a:latin typeface="Times New Roman" panose="02020603050405020304" pitchFamily="18" charset="0"/>
                <a:cs typeface="Times New Roman" panose="02020603050405020304" pitchFamily="18" charset="0"/>
              </a:rPr>
              <a:t>SODIUM Na</a:t>
            </a:r>
            <a:r>
              <a:rPr lang="en-US" sz="2800" baseline="30000" dirty="0">
                <a:solidFill>
                  <a:srgbClr val="006600"/>
                </a:solidFill>
                <a:latin typeface="Times New Roman" panose="02020603050405020304" pitchFamily="18" charset="0"/>
                <a:cs typeface="Times New Roman" panose="02020603050405020304" pitchFamily="18" charset="0"/>
              </a:rPr>
              <a:t>+1</a:t>
            </a:r>
            <a:r>
              <a:rPr lang="en-US" sz="2800" dirty="0">
                <a:solidFill>
                  <a:srgbClr val="006600"/>
                </a:solidFill>
                <a:latin typeface="Times New Roman" panose="02020603050405020304" pitchFamily="18" charset="0"/>
                <a:cs typeface="Times New Roman" panose="02020603050405020304" pitchFamily="18" charset="0"/>
              </a:rPr>
              <a:t> cations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And red </a:t>
            </a:r>
            <a:r>
              <a:rPr lang="en-US" sz="2800" dirty="0">
                <a:solidFill>
                  <a:srgbClr val="FF0000"/>
                </a:solidFill>
                <a:latin typeface="Times New Roman" panose="02020603050405020304" pitchFamily="18" charset="0"/>
                <a:cs typeface="Times New Roman" panose="02020603050405020304" pitchFamily="18" charset="0"/>
              </a:rPr>
              <a:t>CHLORIDE Cl</a:t>
            </a:r>
            <a:r>
              <a:rPr lang="en-US" sz="2800" baseline="30000" dirty="0">
                <a:solidFill>
                  <a:srgbClr val="FF0000"/>
                </a:solidFill>
                <a:latin typeface="Times New Roman" panose="02020603050405020304" pitchFamily="18" charset="0"/>
                <a:cs typeface="Times New Roman" panose="02020603050405020304" pitchFamily="18" charset="0"/>
              </a:rPr>
              <a:t>-1</a:t>
            </a:r>
            <a:r>
              <a:rPr lang="en-US" sz="2800" dirty="0">
                <a:solidFill>
                  <a:srgbClr val="FF0000"/>
                </a:solidFill>
                <a:latin typeface="Times New Roman" panose="02020603050405020304" pitchFamily="18" charset="0"/>
                <a:cs typeface="Times New Roman" panose="02020603050405020304" pitchFamily="18" charset="0"/>
              </a:rPr>
              <a:t> anions</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ions are swimming in solution, in a 1:1 ratio.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real solution, there are billions of pairs of ions, not this few.  </a:t>
            </a:r>
          </a:p>
        </p:txBody>
      </p:sp>
      <p:sp>
        <p:nvSpPr>
          <p:cNvPr id="62" name="TextBox 61">
            <a:extLst>
              <a:ext uri="{FF2B5EF4-FFF2-40B4-BE49-F238E27FC236}">
                <a16:creationId xmlns:a16="http://schemas.microsoft.com/office/drawing/2014/main" id="{84544F5D-7AAE-B19F-A284-AC35CB3199A5}"/>
              </a:ext>
            </a:extLst>
          </p:cNvPr>
          <p:cNvSpPr txBox="1"/>
          <p:nvPr/>
        </p:nvSpPr>
        <p:spPr>
          <a:xfrm>
            <a:off x="5742520" y="4911947"/>
            <a:ext cx="2514600" cy="769441"/>
          </a:xfrm>
          <a:prstGeom prst="rect">
            <a:avLst/>
          </a:prstGeom>
          <a:noFill/>
        </p:spPr>
        <p:txBody>
          <a:bodyPr wrap="square" rtlCol="0">
            <a:spAutoFit/>
          </a:bodyPr>
          <a:lstStyle/>
          <a:p>
            <a:pPr algn="ctr"/>
            <a:r>
              <a:rPr lang="en-US" sz="4400" dirty="0">
                <a:solidFill>
                  <a:srgbClr val="0000FF"/>
                </a:solidFill>
                <a:latin typeface="Times New Roman" panose="02020603050405020304" pitchFamily="18" charset="0"/>
                <a:cs typeface="Times New Roman" panose="02020603050405020304" pitchFamily="18" charset="0"/>
              </a:rPr>
              <a:t>NaCl</a:t>
            </a:r>
            <a:r>
              <a:rPr lang="en-US" sz="4400" baseline="-25000" dirty="0">
                <a:solidFill>
                  <a:srgbClr val="0000FF"/>
                </a:solidFill>
                <a:latin typeface="Times New Roman" panose="02020603050405020304" pitchFamily="18" charset="0"/>
                <a:cs typeface="Times New Roman" panose="02020603050405020304" pitchFamily="18" charset="0"/>
              </a:rPr>
              <a:t>(AQ)</a:t>
            </a:r>
          </a:p>
        </p:txBody>
      </p:sp>
    </p:spTree>
    <p:extLst>
      <p:ext uri="{BB962C8B-B14F-4D97-AF65-F5344CB8AC3E}">
        <p14:creationId xmlns:p14="http://schemas.microsoft.com/office/powerpoint/2010/main" val="326794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0C61F-8685-4973-8268-17F84DB59BB5}"/>
              </a:ext>
            </a:extLst>
          </p:cNvPr>
          <p:cNvSpPr txBox="1"/>
          <p:nvPr/>
        </p:nvSpPr>
        <p:spPr>
          <a:xfrm>
            <a:off x="0" y="0"/>
            <a:ext cx="9144000" cy="427809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48.  Another ionic compound that dissolves and ionizes in water is </a:t>
            </a:r>
            <a:r>
              <a:rPr lang="en-US" sz="3600" dirty="0">
                <a:solidFill>
                  <a:srgbClr val="FF0000"/>
                </a:solidFill>
                <a:latin typeface="Times New Roman" panose="02020603050405020304" pitchFamily="18" charset="0"/>
                <a:cs typeface="Times New Roman" panose="02020603050405020304" pitchFamily="18" charset="0"/>
              </a:rPr>
              <a:t>SILVER NITRATE</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We’ll put some atoms of </a:t>
            </a:r>
            <a:r>
              <a:rPr lang="en-US" sz="3600" dirty="0">
                <a:solidFill>
                  <a:srgbClr val="FF0000"/>
                </a:solidFill>
                <a:latin typeface="Times New Roman" panose="02020603050405020304" pitchFamily="18" charset="0"/>
                <a:cs typeface="Times New Roman" panose="02020603050405020304" pitchFamily="18" charset="0"/>
              </a:rPr>
              <a:t>COPPER</a:t>
            </a:r>
            <a:r>
              <a:rPr lang="en-US" sz="3600" dirty="0">
                <a:latin typeface="Times New Roman" panose="02020603050405020304" pitchFamily="18" charset="0"/>
                <a:cs typeface="Times New Roman" panose="02020603050405020304" pitchFamily="18" charset="0"/>
              </a:rPr>
              <a:t> into it, which is a </a:t>
            </a:r>
            <a:r>
              <a:rPr lang="en-US" sz="3600" dirty="0">
                <a:solidFill>
                  <a:srgbClr val="0000FF"/>
                </a:solidFill>
                <a:latin typeface="Times New Roman" panose="02020603050405020304" pitchFamily="18" charset="0"/>
                <a:cs typeface="Times New Roman" panose="02020603050405020304" pitchFamily="18" charset="0"/>
              </a:rPr>
              <a:t>single replacement </a:t>
            </a:r>
            <a:r>
              <a:rPr lang="en-US" sz="3600" dirty="0">
                <a:latin typeface="Times New Roman" panose="02020603050405020304" pitchFamily="18" charset="0"/>
                <a:cs typeface="Times New Roman" panose="02020603050405020304" pitchFamily="18" charset="0"/>
              </a:rPr>
              <a:t>reaction set up.</a:t>
            </a:r>
          </a:p>
          <a:p>
            <a:endParaRPr lang="en-US" sz="3600" dirty="0">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4400" dirty="0">
                <a:solidFill>
                  <a:prstClr val="black"/>
                </a:solidFill>
                <a:latin typeface="Times New Roman" panose="02020603050405020304" pitchFamily="18" charset="0"/>
                <a:cs typeface="Times New Roman" panose="02020603050405020304" pitchFamily="18" charset="0"/>
              </a:rPr>
              <a:t>Cu</a:t>
            </a:r>
            <a:r>
              <a:rPr lang="en-US" altLang="en-US" sz="4400" baseline="-25000" dirty="0">
                <a:solidFill>
                  <a:prstClr val="black"/>
                </a:solidFill>
                <a:latin typeface="Times New Roman" panose="02020603050405020304" pitchFamily="18" charset="0"/>
                <a:cs typeface="Times New Roman" panose="02020603050405020304" pitchFamily="18" charset="0"/>
              </a:rPr>
              <a:t>(S) </a:t>
            </a:r>
            <a:r>
              <a:rPr lang="en-US" altLang="en-US" sz="4400" dirty="0">
                <a:solidFill>
                  <a:prstClr val="black"/>
                </a:solidFill>
                <a:latin typeface="Times New Roman" panose="02020603050405020304" pitchFamily="18" charset="0"/>
                <a:cs typeface="Times New Roman" panose="02020603050405020304" pitchFamily="18" charset="0"/>
              </a:rPr>
              <a:t> +  AgNO</a:t>
            </a:r>
            <a:r>
              <a:rPr lang="en-US" altLang="en-US" sz="4400" baseline="-25000" dirty="0">
                <a:solidFill>
                  <a:prstClr val="black"/>
                </a:solidFill>
                <a:latin typeface="Times New Roman" panose="02020603050405020304" pitchFamily="18" charset="0"/>
                <a:cs typeface="Times New Roman" panose="02020603050405020304" pitchFamily="18" charset="0"/>
              </a:rPr>
              <a:t>3(AQ)   </a:t>
            </a:r>
            <a:r>
              <a:rPr lang="en-US" altLang="en-US" sz="4400" dirty="0">
                <a:solidFill>
                  <a:prstClr val="black"/>
                </a:solidFill>
                <a:latin typeface="Times New Roman" panose="02020603050405020304" pitchFamily="18" charset="0"/>
                <a:cs typeface="Times New Roman" panose="02020603050405020304" pitchFamily="18" charset="0"/>
              </a:rPr>
              <a:t>→</a:t>
            </a:r>
            <a:r>
              <a:rPr lang="en-US" altLang="en-US" sz="4400" baseline="-25000" dirty="0">
                <a:solidFill>
                  <a:prstClr val="black"/>
                </a:solidFill>
                <a:latin typeface="Times New Roman" panose="02020603050405020304" pitchFamily="18" charset="0"/>
                <a:cs typeface="Times New Roman" panose="02020603050405020304" pitchFamily="18" charset="0"/>
              </a:rPr>
              <a:t>    </a:t>
            </a:r>
            <a:endParaRPr lang="en-US" alt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526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0C61F-8685-4973-8268-17F84DB59BB5}"/>
              </a:ext>
            </a:extLst>
          </p:cNvPr>
          <p:cNvSpPr txBox="1"/>
          <p:nvPr/>
        </p:nvSpPr>
        <p:spPr>
          <a:xfrm>
            <a:off x="0" y="0"/>
            <a:ext cx="9144000" cy="427809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48.  Another ionic compound that dissolves and ionizes in water is </a:t>
            </a:r>
            <a:r>
              <a:rPr lang="en-US" sz="3600" dirty="0">
                <a:solidFill>
                  <a:srgbClr val="FF0000"/>
                </a:solidFill>
                <a:latin typeface="Times New Roman" panose="02020603050405020304" pitchFamily="18" charset="0"/>
                <a:cs typeface="Times New Roman" panose="02020603050405020304" pitchFamily="18" charset="0"/>
              </a:rPr>
              <a:t>SILVER NITRATE</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We’ll put some atoms of </a:t>
            </a:r>
            <a:r>
              <a:rPr lang="en-US" sz="3600" dirty="0">
                <a:solidFill>
                  <a:srgbClr val="FF0000"/>
                </a:solidFill>
                <a:latin typeface="Times New Roman" panose="02020603050405020304" pitchFamily="18" charset="0"/>
                <a:cs typeface="Times New Roman" panose="02020603050405020304" pitchFamily="18" charset="0"/>
              </a:rPr>
              <a:t>COPPER</a:t>
            </a:r>
            <a:r>
              <a:rPr lang="en-US" sz="3600" dirty="0">
                <a:latin typeface="Times New Roman" panose="02020603050405020304" pitchFamily="18" charset="0"/>
                <a:cs typeface="Times New Roman" panose="02020603050405020304" pitchFamily="18" charset="0"/>
              </a:rPr>
              <a:t> into it, which is a </a:t>
            </a:r>
            <a:r>
              <a:rPr lang="en-US" sz="3600" dirty="0">
                <a:solidFill>
                  <a:srgbClr val="0000FF"/>
                </a:solidFill>
                <a:latin typeface="Times New Roman" panose="02020603050405020304" pitchFamily="18" charset="0"/>
                <a:cs typeface="Times New Roman" panose="02020603050405020304" pitchFamily="18" charset="0"/>
              </a:rPr>
              <a:t>single replacement </a:t>
            </a:r>
            <a:r>
              <a:rPr lang="en-US" sz="3600" dirty="0">
                <a:latin typeface="Times New Roman" panose="02020603050405020304" pitchFamily="18" charset="0"/>
                <a:cs typeface="Times New Roman" panose="02020603050405020304" pitchFamily="18" charset="0"/>
              </a:rPr>
              <a:t>reaction set up.</a:t>
            </a:r>
          </a:p>
          <a:p>
            <a:endParaRPr lang="en-US" sz="3600" dirty="0">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4400" dirty="0">
                <a:solidFill>
                  <a:prstClr val="black"/>
                </a:solidFill>
                <a:latin typeface="Times New Roman" panose="02020603050405020304" pitchFamily="18" charset="0"/>
                <a:cs typeface="Times New Roman" panose="02020603050405020304" pitchFamily="18" charset="0"/>
              </a:rPr>
              <a:t>Cu</a:t>
            </a:r>
            <a:r>
              <a:rPr lang="en-US" altLang="en-US" sz="4400" baseline="-25000" dirty="0">
                <a:solidFill>
                  <a:prstClr val="black"/>
                </a:solidFill>
                <a:latin typeface="Times New Roman" panose="02020603050405020304" pitchFamily="18" charset="0"/>
                <a:cs typeface="Times New Roman" panose="02020603050405020304" pitchFamily="18" charset="0"/>
              </a:rPr>
              <a:t>(S) </a:t>
            </a:r>
            <a:r>
              <a:rPr lang="en-US" altLang="en-US" sz="4400" dirty="0">
                <a:solidFill>
                  <a:prstClr val="black"/>
                </a:solidFill>
                <a:latin typeface="Times New Roman" panose="02020603050405020304" pitchFamily="18" charset="0"/>
                <a:cs typeface="Times New Roman" panose="02020603050405020304" pitchFamily="18" charset="0"/>
              </a:rPr>
              <a:t> +  AgNO</a:t>
            </a:r>
            <a:r>
              <a:rPr lang="en-US" altLang="en-US" sz="4400" baseline="-25000" dirty="0">
                <a:solidFill>
                  <a:prstClr val="black"/>
                </a:solidFill>
                <a:latin typeface="Times New Roman" panose="02020603050405020304" pitchFamily="18" charset="0"/>
                <a:cs typeface="Times New Roman" panose="02020603050405020304" pitchFamily="18" charset="0"/>
              </a:rPr>
              <a:t>3(AQ)   </a:t>
            </a:r>
            <a:r>
              <a:rPr lang="en-US" altLang="en-US" sz="4400" dirty="0">
                <a:solidFill>
                  <a:prstClr val="black"/>
                </a:solidFill>
                <a:latin typeface="Times New Roman" panose="02020603050405020304" pitchFamily="18" charset="0"/>
                <a:cs typeface="Times New Roman" panose="02020603050405020304" pitchFamily="18" charset="0"/>
              </a:rPr>
              <a:t>→</a:t>
            </a:r>
            <a:r>
              <a:rPr lang="en-US" altLang="en-US" sz="4400" baseline="-25000" dirty="0">
                <a:solidFill>
                  <a:prstClr val="black"/>
                </a:solidFill>
                <a:latin typeface="Times New Roman" panose="02020603050405020304" pitchFamily="18" charset="0"/>
                <a:cs typeface="Times New Roman" panose="02020603050405020304" pitchFamily="18" charset="0"/>
              </a:rPr>
              <a:t>    </a:t>
            </a:r>
            <a:endParaRPr lang="en-US" alt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749ADF9-3570-9BA1-AC3E-24448E1142E9}"/>
              </a:ext>
            </a:extLst>
          </p:cNvPr>
          <p:cNvSpPr txBox="1"/>
          <p:nvPr/>
        </p:nvSpPr>
        <p:spPr>
          <a:xfrm>
            <a:off x="76200" y="4781495"/>
            <a:ext cx="1828800" cy="646331"/>
          </a:xfrm>
          <a:prstGeom prst="rect">
            <a:avLst/>
          </a:prstGeom>
          <a:noFill/>
          <a:ln>
            <a:solidFill>
              <a:srgbClr val="0000FF"/>
            </a:solidFill>
          </a:ln>
        </p:spPr>
        <p:txBody>
          <a:bodyPr wrap="square" rtlCol="0">
            <a:spAutoFit/>
          </a:bodyPr>
          <a:lstStyle/>
          <a:p>
            <a:pPr algn="ctr"/>
            <a:r>
              <a:rPr lang="en-US" dirty="0">
                <a:solidFill>
                  <a:srgbClr val="0000FF"/>
                </a:solidFill>
                <a:latin typeface="Times New Roman" panose="02020603050405020304" pitchFamily="18" charset="0"/>
                <a:cs typeface="Times New Roman" panose="02020603050405020304" pitchFamily="18" charset="0"/>
              </a:rPr>
              <a:t>COPPER is the</a:t>
            </a:r>
          </a:p>
          <a:p>
            <a:pPr algn="ctr"/>
            <a:r>
              <a:rPr lang="en-US" dirty="0">
                <a:solidFill>
                  <a:srgbClr val="0000FF"/>
                </a:solidFill>
                <a:latin typeface="Times New Roman" panose="02020603050405020304" pitchFamily="18" charset="0"/>
                <a:cs typeface="Times New Roman" panose="02020603050405020304" pitchFamily="18" charset="0"/>
              </a:rPr>
              <a:t>ATOMS part</a:t>
            </a:r>
          </a:p>
        </p:txBody>
      </p:sp>
      <p:cxnSp>
        <p:nvCxnSpPr>
          <p:cNvPr id="5" name="Straight Connector 4">
            <a:extLst>
              <a:ext uri="{FF2B5EF4-FFF2-40B4-BE49-F238E27FC236}">
                <a16:creationId xmlns:a16="http://schemas.microsoft.com/office/drawing/2014/main" id="{708B0CB3-C97B-58ED-F35E-507965E35C0D}"/>
              </a:ext>
            </a:extLst>
          </p:cNvPr>
          <p:cNvCxnSpPr/>
          <p:nvPr/>
        </p:nvCxnSpPr>
        <p:spPr>
          <a:xfrm>
            <a:off x="304800" y="3657600"/>
            <a:ext cx="1295400" cy="76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DCD2F1-8608-10C9-94F5-6DBA21ED6A16}"/>
              </a:ext>
            </a:extLst>
          </p:cNvPr>
          <p:cNvCxnSpPr>
            <a:cxnSpLocks/>
          </p:cNvCxnSpPr>
          <p:nvPr/>
        </p:nvCxnSpPr>
        <p:spPr>
          <a:xfrm flipH="1">
            <a:off x="685800" y="3695700"/>
            <a:ext cx="218243" cy="11049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B731F8-16F8-0C0D-92A1-300C285CD9FF}"/>
              </a:ext>
            </a:extLst>
          </p:cNvPr>
          <p:cNvSpPr txBox="1"/>
          <p:nvPr/>
        </p:nvSpPr>
        <p:spPr>
          <a:xfrm>
            <a:off x="2438400" y="4953000"/>
            <a:ext cx="1828800" cy="646331"/>
          </a:xfrm>
          <a:prstGeom prst="rect">
            <a:avLst/>
          </a:prstGeom>
          <a:noFill/>
          <a:ln>
            <a:solidFill>
              <a:srgbClr val="FF33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Silver is the cation part</a:t>
            </a:r>
          </a:p>
        </p:txBody>
      </p:sp>
      <p:cxnSp>
        <p:nvCxnSpPr>
          <p:cNvPr id="11" name="Straight Connector 10">
            <a:extLst>
              <a:ext uri="{FF2B5EF4-FFF2-40B4-BE49-F238E27FC236}">
                <a16:creationId xmlns:a16="http://schemas.microsoft.com/office/drawing/2014/main" id="{0FF01012-77DE-531B-312A-F117490A1322}"/>
              </a:ext>
            </a:extLst>
          </p:cNvPr>
          <p:cNvCxnSpPr>
            <a:cxnSpLocks/>
          </p:cNvCxnSpPr>
          <p:nvPr/>
        </p:nvCxnSpPr>
        <p:spPr>
          <a:xfrm>
            <a:off x="2546596" y="3543300"/>
            <a:ext cx="653804" cy="140970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719AD0-3210-BB20-F9CD-986BDD6242D5}"/>
              </a:ext>
            </a:extLst>
          </p:cNvPr>
          <p:cNvCxnSpPr>
            <a:cxnSpLocks/>
          </p:cNvCxnSpPr>
          <p:nvPr/>
        </p:nvCxnSpPr>
        <p:spPr>
          <a:xfrm flipV="1">
            <a:off x="2209800" y="3505200"/>
            <a:ext cx="848557" cy="7620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5AF8B6-3588-9585-20E7-FF300D4F0BD3}"/>
              </a:ext>
            </a:extLst>
          </p:cNvPr>
          <p:cNvCxnSpPr>
            <a:cxnSpLocks/>
          </p:cNvCxnSpPr>
          <p:nvPr/>
        </p:nvCxnSpPr>
        <p:spPr>
          <a:xfrm>
            <a:off x="3116338" y="3446570"/>
            <a:ext cx="888415" cy="9673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93A685-79B7-6937-C56A-9ECACF25E5FE}"/>
              </a:ext>
            </a:extLst>
          </p:cNvPr>
          <p:cNvCxnSpPr>
            <a:cxnSpLocks/>
          </p:cNvCxnSpPr>
          <p:nvPr/>
        </p:nvCxnSpPr>
        <p:spPr>
          <a:xfrm>
            <a:off x="3537196" y="3505200"/>
            <a:ext cx="1305757" cy="11430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AA56AF-3156-6B55-33A2-0FE174C001F6}"/>
              </a:ext>
            </a:extLst>
          </p:cNvPr>
          <p:cNvSpPr txBox="1"/>
          <p:nvPr/>
        </p:nvSpPr>
        <p:spPr>
          <a:xfrm>
            <a:off x="4603996" y="4630574"/>
            <a:ext cx="1828800" cy="646331"/>
          </a:xfrm>
          <a:prstGeom prst="rect">
            <a:avLst/>
          </a:prstGeom>
          <a:noFill/>
          <a:ln>
            <a:solidFill>
              <a:srgbClr val="006600"/>
            </a:solidFill>
          </a:ln>
        </p:spPr>
        <p:txBody>
          <a:bodyPr wrap="square" rtlCol="0">
            <a:spAutoFit/>
          </a:bodyPr>
          <a:lstStyle/>
          <a:p>
            <a:pPr algn="ctr"/>
            <a:r>
              <a:rPr lang="en-US" dirty="0">
                <a:solidFill>
                  <a:srgbClr val="006600"/>
                </a:solidFill>
                <a:latin typeface="Times New Roman" panose="02020603050405020304" pitchFamily="18" charset="0"/>
                <a:cs typeface="Times New Roman" panose="02020603050405020304" pitchFamily="18" charset="0"/>
              </a:rPr>
              <a:t>Nitrate is the anion part</a:t>
            </a:r>
          </a:p>
        </p:txBody>
      </p:sp>
      <p:sp>
        <p:nvSpPr>
          <p:cNvPr id="25" name="TextBox 24">
            <a:extLst>
              <a:ext uri="{FF2B5EF4-FFF2-40B4-BE49-F238E27FC236}">
                <a16:creationId xmlns:a16="http://schemas.microsoft.com/office/drawing/2014/main" id="{13F87917-CA21-69EA-AAB8-9D945FDAE267}"/>
              </a:ext>
            </a:extLst>
          </p:cNvPr>
          <p:cNvSpPr txBox="1"/>
          <p:nvPr/>
        </p:nvSpPr>
        <p:spPr>
          <a:xfrm>
            <a:off x="1905000" y="5780306"/>
            <a:ext cx="7010400" cy="954107"/>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All Single Replacement Reactions have 3 parts.  Always the same.  Atoms + AQ</a:t>
            </a:r>
          </a:p>
        </p:txBody>
      </p:sp>
    </p:spTree>
    <p:extLst>
      <p:ext uri="{BB962C8B-B14F-4D97-AF65-F5344CB8AC3E}">
        <p14:creationId xmlns:p14="http://schemas.microsoft.com/office/powerpoint/2010/main" val="2985179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0C61F-8685-4973-8268-17F84DB59BB5}"/>
              </a:ext>
            </a:extLst>
          </p:cNvPr>
          <p:cNvSpPr txBox="1"/>
          <p:nvPr/>
        </p:nvSpPr>
        <p:spPr>
          <a:xfrm>
            <a:off x="0" y="0"/>
            <a:ext cx="9144000" cy="261610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Time for a story… </a:t>
            </a:r>
          </a:p>
          <a:p>
            <a:endParaRPr lang="en-US" sz="3600" dirty="0">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4400" dirty="0">
                <a:solidFill>
                  <a:prstClr val="black"/>
                </a:solidFill>
                <a:latin typeface="Times New Roman" panose="02020603050405020304" pitchFamily="18" charset="0"/>
                <a:cs typeface="Times New Roman" panose="02020603050405020304" pitchFamily="18" charset="0"/>
              </a:rPr>
              <a:t>Cu</a:t>
            </a:r>
            <a:r>
              <a:rPr lang="en-US" altLang="en-US" sz="4400" baseline="-25000" dirty="0">
                <a:solidFill>
                  <a:prstClr val="black"/>
                </a:solidFill>
                <a:latin typeface="Times New Roman" panose="02020603050405020304" pitchFamily="18" charset="0"/>
                <a:cs typeface="Times New Roman" panose="02020603050405020304" pitchFamily="18" charset="0"/>
              </a:rPr>
              <a:t>(S) </a:t>
            </a:r>
            <a:r>
              <a:rPr lang="en-US" altLang="en-US" sz="4400" dirty="0">
                <a:solidFill>
                  <a:prstClr val="black"/>
                </a:solidFill>
                <a:latin typeface="Times New Roman" panose="02020603050405020304" pitchFamily="18" charset="0"/>
                <a:cs typeface="Times New Roman" panose="02020603050405020304" pitchFamily="18" charset="0"/>
              </a:rPr>
              <a:t> +  AgNO</a:t>
            </a:r>
            <a:r>
              <a:rPr lang="en-US" altLang="en-US" sz="4400" baseline="-25000" dirty="0">
                <a:solidFill>
                  <a:prstClr val="black"/>
                </a:solidFill>
                <a:latin typeface="Times New Roman" panose="02020603050405020304" pitchFamily="18" charset="0"/>
                <a:cs typeface="Times New Roman" panose="02020603050405020304" pitchFamily="18" charset="0"/>
              </a:rPr>
              <a:t>3(AQ)   </a:t>
            </a:r>
            <a:r>
              <a:rPr lang="en-US" altLang="en-US" sz="4400" dirty="0">
                <a:solidFill>
                  <a:prstClr val="black"/>
                </a:solidFill>
                <a:latin typeface="Times New Roman" panose="02020603050405020304" pitchFamily="18" charset="0"/>
                <a:cs typeface="Times New Roman" panose="02020603050405020304" pitchFamily="18" charset="0"/>
              </a:rPr>
              <a:t>→</a:t>
            </a:r>
            <a:r>
              <a:rPr lang="en-US" altLang="en-US" sz="4400" baseline="-25000" dirty="0">
                <a:solidFill>
                  <a:prstClr val="black"/>
                </a:solidFill>
                <a:latin typeface="Times New Roman" panose="02020603050405020304" pitchFamily="18" charset="0"/>
                <a:cs typeface="Times New Roman" panose="02020603050405020304" pitchFamily="18" charset="0"/>
              </a:rPr>
              <a:t>    </a:t>
            </a:r>
            <a:endParaRPr lang="en-US" alt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749ADF9-3570-9BA1-AC3E-24448E1142E9}"/>
              </a:ext>
            </a:extLst>
          </p:cNvPr>
          <p:cNvSpPr txBox="1"/>
          <p:nvPr/>
        </p:nvSpPr>
        <p:spPr>
          <a:xfrm>
            <a:off x="23674" y="3122721"/>
            <a:ext cx="1828800" cy="646331"/>
          </a:xfrm>
          <a:prstGeom prst="rect">
            <a:avLst/>
          </a:prstGeom>
          <a:noFill/>
          <a:ln>
            <a:solidFill>
              <a:srgbClr val="0000FF"/>
            </a:solidFill>
          </a:ln>
        </p:spPr>
        <p:txBody>
          <a:bodyPr wrap="square" rtlCol="0">
            <a:spAutoFit/>
          </a:bodyPr>
          <a:lstStyle/>
          <a:p>
            <a:pPr algn="ctr"/>
            <a:r>
              <a:rPr lang="en-US" dirty="0">
                <a:solidFill>
                  <a:srgbClr val="0000FF"/>
                </a:solidFill>
                <a:latin typeface="Times New Roman" panose="02020603050405020304" pitchFamily="18" charset="0"/>
                <a:cs typeface="Times New Roman" panose="02020603050405020304" pitchFamily="18" charset="0"/>
              </a:rPr>
              <a:t>COPPER is the</a:t>
            </a:r>
          </a:p>
          <a:p>
            <a:pPr algn="ctr"/>
            <a:r>
              <a:rPr lang="en-US" dirty="0">
                <a:solidFill>
                  <a:srgbClr val="0000FF"/>
                </a:solidFill>
                <a:latin typeface="Times New Roman" panose="02020603050405020304" pitchFamily="18" charset="0"/>
                <a:cs typeface="Times New Roman" panose="02020603050405020304" pitchFamily="18" charset="0"/>
              </a:rPr>
              <a:t>ATOMS part</a:t>
            </a:r>
          </a:p>
        </p:txBody>
      </p:sp>
      <p:cxnSp>
        <p:nvCxnSpPr>
          <p:cNvPr id="5" name="Straight Connector 4">
            <a:extLst>
              <a:ext uri="{FF2B5EF4-FFF2-40B4-BE49-F238E27FC236}">
                <a16:creationId xmlns:a16="http://schemas.microsoft.com/office/drawing/2014/main" id="{708B0CB3-C97B-58ED-F35E-507965E35C0D}"/>
              </a:ext>
            </a:extLst>
          </p:cNvPr>
          <p:cNvCxnSpPr/>
          <p:nvPr/>
        </p:nvCxnSpPr>
        <p:spPr>
          <a:xfrm>
            <a:off x="252274" y="1998826"/>
            <a:ext cx="1295400" cy="76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DCD2F1-8608-10C9-94F5-6DBA21ED6A16}"/>
              </a:ext>
            </a:extLst>
          </p:cNvPr>
          <p:cNvCxnSpPr>
            <a:cxnSpLocks/>
          </p:cNvCxnSpPr>
          <p:nvPr/>
        </p:nvCxnSpPr>
        <p:spPr>
          <a:xfrm flipH="1">
            <a:off x="633274" y="2036926"/>
            <a:ext cx="218243" cy="11049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B731F8-16F8-0C0D-92A1-300C285CD9FF}"/>
              </a:ext>
            </a:extLst>
          </p:cNvPr>
          <p:cNvSpPr txBox="1"/>
          <p:nvPr/>
        </p:nvSpPr>
        <p:spPr>
          <a:xfrm>
            <a:off x="2385874" y="3294226"/>
            <a:ext cx="1828800" cy="646331"/>
          </a:xfrm>
          <a:prstGeom prst="rect">
            <a:avLst/>
          </a:prstGeom>
          <a:noFill/>
          <a:ln>
            <a:solidFill>
              <a:srgbClr val="FF33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Silver is the cation part</a:t>
            </a:r>
          </a:p>
        </p:txBody>
      </p:sp>
      <p:cxnSp>
        <p:nvCxnSpPr>
          <p:cNvPr id="11" name="Straight Connector 10">
            <a:extLst>
              <a:ext uri="{FF2B5EF4-FFF2-40B4-BE49-F238E27FC236}">
                <a16:creationId xmlns:a16="http://schemas.microsoft.com/office/drawing/2014/main" id="{0FF01012-77DE-531B-312A-F117490A1322}"/>
              </a:ext>
            </a:extLst>
          </p:cNvPr>
          <p:cNvCxnSpPr>
            <a:cxnSpLocks/>
          </p:cNvCxnSpPr>
          <p:nvPr/>
        </p:nvCxnSpPr>
        <p:spPr>
          <a:xfrm>
            <a:off x="2494070" y="1884526"/>
            <a:ext cx="653804" cy="140970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719AD0-3210-BB20-F9CD-986BDD6242D5}"/>
              </a:ext>
            </a:extLst>
          </p:cNvPr>
          <p:cNvCxnSpPr>
            <a:cxnSpLocks/>
          </p:cNvCxnSpPr>
          <p:nvPr/>
        </p:nvCxnSpPr>
        <p:spPr>
          <a:xfrm flipV="1">
            <a:off x="2157274" y="1846426"/>
            <a:ext cx="848557" cy="7620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5AF8B6-3588-9585-20E7-FF300D4F0BD3}"/>
              </a:ext>
            </a:extLst>
          </p:cNvPr>
          <p:cNvCxnSpPr>
            <a:cxnSpLocks/>
          </p:cNvCxnSpPr>
          <p:nvPr/>
        </p:nvCxnSpPr>
        <p:spPr>
          <a:xfrm>
            <a:off x="3063812" y="1787796"/>
            <a:ext cx="888415" cy="9673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293A685-79B7-6937-C56A-9ECACF25E5FE}"/>
              </a:ext>
            </a:extLst>
          </p:cNvPr>
          <p:cNvCxnSpPr>
            <a:cxnSpLocks/>
          </p:cNvCxnSpPr>
          <p:nvPr/>
        </p:nvCxnSpPr>
        <p:spPr>
          <a:xfrm>
            <a:off x="3484670" y="1846426"/>
            <a:ext cx="1305757" cy="11430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AA56AF-3156-6B55-33A2-0FE174C001F6}"/>
              </a:ext>
            </a:extLst>
          </p:cNvPr>
          <p:cNvSpPr txBox="1"/>
          <p:nvPr/>
        </p:nvSpPr>
        <p:spPr>
          <a:xfrm>
            <a:off x="4551470" y="2971800"/>
            <a:ext cx="1828800" cy="646331"/>
          </a:xfrm>
          <a:prstGeom prst="rect">
            <a:avLst/>
          </a:prstGeom>
          <a:noFill/>
          <a:ln>
            <a:solidFill>
              <a:srgbClr val="006600"/>
            </a:solidFill>
          </a:ln>
        </p:spPr>
        <p:txBody>
          <a:bodyPr wrap="square" rtlCol="0">
            <a:spAutoFit/>
          </a:bodyPr>
          <a:lstStyle/>
          <a:p>
            <a:pPr algn="ctr"/>
            <a:r>
              <a:rPr lang="en-US" dirty="0">
                <a:solidFill>
                  <a:srgbClr val="006600"/>
                </a:solidFill>
                <a:latin typeface="Times New Roman" panose="02020603050405020304" pitchFamily="18" charset="0"/>
                <a:cs typeface="Times New Roman" panose="02020603050405020304" pitchFamily="18" charset="0"/>
              </a:rPr>
              <a:t>Nitrate is the anion part</a:t>
            </a:r>
          </a:p>
        </p:txBody>
      </p:sp>
      <p:pic>
        <p:nvPicPr>
          <p:cNvPr id="1026" name="Picture 2" descr="Teen Couple Dancing, C.1950s Fleece Blanket by H. Armstrong  Roberts/ClassicStock - Pixels">
            <a:extLst>
              <a:ext uri="{FF2B5EF4-FFF2-40B4-BE49-F238E27FC236}">
                <a16:creationId xmlns:a16="http://schemas.microsoft.com/office/drawing/2014/main" id="{7A5CDF54-D4B6-3F86-B13A-7EC41125620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75" t="5556" r="7349" b="11111"/>
          <a:stretch/>
        </p:blipFill>
        <p:spPr bwMode="auto">
          <a:xfrm>
            <a:off x="6654871" y="-25792"/>
            <a:ext cx="2489129" cy="282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44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0C61F-8685-4973-8268-17F84DB59BB5}"/>
              </a:ext>
            </a:extLst>
          </p:cNvPr>
          <p:cNvSpPr txBox="1"/>
          <p:nvPr/>
        </p:nvSpPr>
        <p:spPr>
          <a:xfrm>
            <a:off x="0" y="0"/>
            <a:ext cx="9144000" cy="606319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49.  The copper </a:t>
            </a:r>
            <a:r>
              <a:rPr lang="en-US" sz="3600" u="sng" dirty="0">
                <a:latin typeface="Times New Roman" panose="02020603050405020304" pitchFamily="18" charset="0"/>
                <a:cs typeface="Times New Roman" panose="02020603050405020304" pitchFamily="18" charset="0"/>
              </a:rPr>
              <a:t>REPLACES</a:t>
            </a:r>
            <a:r>
              <a:rPr lang="en-US" sz="3600" dirty="0">
                <a:latin typeface="Times New Roman" panose="02020603050405020304" pitchFamily="18" charset="0"/>
                <a:cs typeface="Times New Roman" panose="02020603050405020304" pitchFamily="18" charset="0"/>
              </a:rPr>
              <a:t> the silver in the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solution, the </a:t>
            </a:r>
            <a:r>
              <a:rPr lang="en-US" sz="3600" u="sng" dirty="0">
                <a:latin typeface="Times New Roman" panose="02020603050405020304" pitchFamily="18" charset="0"/>
                <a:cs typeface="Times New Roman" panose="02020603050405020304" pitchFamily="18" charset="0"/>
              </a:rPr>
              <a:t>silver is bumped out</a:t>
            </a:r>
            <a:r>
              <a:rPr lang="en-US" sz="3600" dirty="0">
                <a:latin typeface="Times New Roman" panose="02020603050405020304" pitchFamily="18"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Cu</a:t>
            </a:r>
            <a:r>
              <a:rPr lang="en-US" altLang="en-US" sz="3600" baseline="-25000" dirty="0">
                <a:solidFill>
                  <a:prstClr val="black"/>
                </a:solidFill>
                <a:latin typeface="Times New Roman" panose="02020603050405020304" pitchFamily="18" charset="0"/>
                <a:cs typeface="Times New Roman" panose="02020603050405020304" pitchFamily="18" charset="0"/>
              </a:rPr>
              <a:t>(S) </a:t>
            </a:r>
            <a:r>
              <a:rPr lang="en-US" altLang="en-US" sz="3600" dirty="0">
                <a:solidFill>
                  <a:prstClr val="black"/>
                </a:solidFill>
                <a:latin typeface="Times New Roman" panose="02020603050405020304" pitchFamily="18" charset="0"/>
                <a:cs typeface="Times New Roman" panose="02020603050405020304" pitchFamily="18" charset="0"/>
              </a:rPr>
              <a:t> +  AgNO</a:t>
            </a:r>
            <a:r>
              <a:rPr lang="en-US" altLang="en-US" sz="3600" baseline="-25000" dirty="0">
                <a:solidFill>
                  <a:prstClr val="black"/>
                </a:solidFill>
                <a:latin typeface="Times New Roman" panose="02020603050405020304" pitchFamily="18" charset="0"/>
                <a:cs typeface="Times New Roman" panose="02020603050405020304" pitchFamily="18" charset="0"/>
              </a:rPr>
              <a:t>3(AQ)   </a:t>
            </a:r>
            <a:r>
              <a:rPr lang="en-US" altLang="en-US" sz="3600" dirty="0">
                <a:solidFill>
                  <a:prstClr val="black"/>
                </a:solidFill>
                <a:latin typeface="Times New Roman" panose="02020603050405020304" pitchFamily="18" charset="0"/>
                <a:cs typeface="Times New Roman" panose="02020603050405020304" pitchFamily="18" charset="0"/>
              </a:rPr>
              <a:t>→</a:t>
            </a:r>
            <a:r>
              <a:rPr lang="en-US" altLang="en-US" sz="3600" baseline="-25000" dirty="0">
                <a:solidFill>
                  <a:prstClr val="black"/>
                </a:solidFill>
                <a:latin typeface="Times New Roman" panose="02020603050405020304" pitchFamily="18" charset="0"/>
                <a:cs typeface="Times New Roman" panose="02020603050405020304" pitchFamily="18" charset="0"/>
              </a:rPr>
              <a:t>  </a:t>
            </a:r>
            <a:r>
              <a:rPr lang="en-US" altLang="en-US" sz="3600" dirty="0">
                <a:solidFill>
                  <a:prstClr val="black"/>
                </a:solidFill>
                <a:latin typeface="Times New Roman" panose="02020603050405020304" pitchFamily="18" charset="0"/>
                <a:cs typeface="Times New Roman" panose="02020603050405020304" pitchFamily="18" charset="0"/>
              </a:rPr>
              <a:t>CuNO</a:t>
            </a:r>
            <a:r>
              <a:rPr lang="en-US" altLang="en-US" sz="3600" baseline="-25000" dirty="0">
                <a:solidFill>
                  <a:prstClr val="black"/>
                </a:solidFill>
                <a:latin typeface="Times New Roman" panose="02020603050405020304" pitchFamily="18" charset="0"/>
                <a:cs typeface="Times New Roman" panose="02020603050405020304" pitchFamily="18" charset="0"/>
              </a:rPr>
              <a:t>3(AQ)  </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baseline="-25000" dirty="0">
                <a:solidFill>
                  <a:prstClr val="black"/>
                </a:solidFill>
                <a:latin typeface="Times New Roman" panose="02020603050405020304" pitchFamily="18" charset="0"/>
                <a:cs typeface="Times New Roman" panose="02020603050405020304" pitchFamily="18" charset="0"/>
              </a:rPr>
              <a:t> </a:t>
            </a:r>
            <a:r>
              <a:rPr lang="en-US" altLang="en-US" sz="3600" dirty="0">
                <a:solidFill>
                  <a:prstClr val="black"/>
                </a:solidFill>
                <a:latin typeface="Times New Roman" panose="02020603050405020304" pitchFamily="18" charset="0"/>
                <a:cs typeface="Times New Roman" panose="02020603050405020304" pitchFamily="18" charset="0"/>
              </a:rPr>
              <a:t>Ag</a:t>
            </a:r>
            <a:r>
              <a:rPr lang="en-US" altLang="en-US" sz="3600" baseline="-25000" dirty="0">
                <a:solidFill>
                  <a:prstClr val="black"/>
                </a:solidFill>
                <a:latin typeface="Times New Roman" panose="02020603050405020304" pitchFamily="18" charset="0"/>
                <a:cs typeface="Times New Roman" panose="02020603050405020304" pitchFamily="18" charset="0"/>
              </a:rPr>
              <a:t>(S)</a:t>
            </a:r>
          </a:p>
          <a:p>
            <a:endParaRPr 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a:p>
            <a:endParaRPr lang="en-US" sz="3600" baseline="-250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50.  The Nitrate anion basically hangs out, we call it a</a:t>
            </a: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a:t>
            </a:r>
            <a:r>
              <a:rPr lang="en-US" sz="4800" dirty="0">
                <a:solidFill>
                  <a:srgbClr val="0000FF"/>
                </a:solidFill>
                <a:latin typeface="Times New Roman" panose="02020603050405020304" pitchFamily="18" charset="0"/>
                <a:cs typeface="Times New Roman" panose="02020603050405020304" pitchFamily="18" charset="0"/>
              </a:rPr>
              <a:t>“SPECTATOR ION”</a:t>
            </a:r>
            <a:r>
              <a:rPr lang="en-US" sz="48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i="1" dirty="0">
                <a:solidFill>
                  <a:srgbClr val="FF0000"/>
                </a:solidFill>
                <a:latin typeface="Times New Roman" panose="02020603050405020304" pitchFamily="18" charset="0"/>
                <a:cs typeface="Times New Roman" panose="02020603050405020304" pitchFamily="18" charset="0"/>
              </a:rPr>
              <a:t>       Now:  Take out table J for Janet.  (I love my wife)</a:t>
            </a:r>
          </a:p>
          <a:p>
            <a:r>
              <a:rPr lang="en-US" altLang="en-US" sz="3600" i="1" dirty="0">
                <a:solidFill>
                  <a:srgbClr val="FF0000"/>
                </a:solidFill>
                <a:latin typeface="Comic Sans MS" panose="030F0702030302020204" pitchFamily="66" charset="0"/>
              </a:rPr>
              <a:t> </a:t>
            </a:r>
            <a:endParaRPr lang="en-US" sz="3600" i="1" baseline="-2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206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ctivity series table J">
            <a:extLst>
              <a:ext uri="{FF2B5EF4-FFF2-40B4-BE49-F238E27FC236}">
                <a16:creationId xmlns:a16="http://schemas.microsoft.com/office/drawing/2014/main" id="{CBE6C03D-7B9D-440B-90B3-CE808C833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2622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DB9FA1-7247-405D-8A48-414A75C93025}"/>
              </a:ext>
            </a:extLst>
          </p:cNvPr>
          <p:cNvSpPr txBox="1"/>
          <p:nvPr/>
        </p:nvSpPr>
        <p:spPr>
          <a:xfrm>
            <a:off x="0" y="10732"/>
            <a:ext cx="5867400" cy="6555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51.  A single replacement reaction always has 3 parts, the ATOMS,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CATION and the ANION.</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52.  Two of the 3 are ALWAYS on one side of table J.  The other is on the other side, or not even on the table (who cares!)</a:t>
            </a:r>
          </a:p>
          <a:p>
            <a:r>
              <a:rPr lang="en-US" sz="2800" dirty="0">
                <a:latin typeface="Times New Roman" panose="02020603050405020304" pitchFamily="18" charset="0"/>
                <a:cs typeface="Times New Roman" panose="02020603050405020304" pitchFamily="18" charset="0"/>
              </a:rPr>
              <a:t>                         COPPER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and </a:t>
            </a:r>
            <a:r>
              <a:rPr lang="en-US" sz="2800" dirty="0">
                <a:solidFill>
                  <a:srgbClr val="FF0000"/>
                </a:solidFill>
                <a:latin typeface="Times New Roman" panose="02020603050405020304" pitchFamily="18" charset="0"/>
                <a:cs typeface="Times New Roman" panose="02020603050405020304" pitchFamily="18" charset="0"/>
              </a:rPr>
              <a:t>SILVER</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are on the LEFT SIDE.</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53.  Copper is MORE REACTIVE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than silver, so it bumps the silver out and takes it’s place in the solution</a:t>
            </a:r>
            <a:r>
              <a:rPr lang="en-US" sz="2800" dirty="0">
                <a:latin typeface="Times New Roman" panose="02020603050405020304" pitchFamily="18" charset="0"/>
                <a:cs typeface="Times New Roman" panose="02020603050405020304" pitchFamily="18" charset="0"/>
              </a:rPr>
              <a:t>.  </a:t>
            </a:r>
          </a:p>
        </p:txBody>
      </p:sp>
      <p:cxnSp>
        <p:nvCxnSpPr>
          <p:cNvPr id="4" name="Straight Arrow Connector 3">
            <a:extLst>
              <a:ext uri="{FF2B5EF4-FFF2-40B4-BE49-F238E27FC236}">
                <a16:creationId xmlns:a16="http://schemas.microsoft.com/office/drawing/2014/main" id="{86658D2B-D7C1-4B56-8BAB-00B02011AAD9}"/>
              </a:ext>
            </a:extLst>
          </p:cNvPr>
          <p:cNvCxnSpPr>
            <a:cxnSpLocks/>
          </p:cNvCxnSpPr>
          <p:nvPr/>
        </p:nvCxnSpPr>
        <p:spPr>
          <a:xfrm>
            <a:off x="3733800" y="3810000"/>
            <a:ext cx="31242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B6D6036-CB70-43E9-8118-D50B6D1CE5DC}"/>
              </a:ext>
            </a:extLst>
          </p:cNvPr>
          <p:cNvCxnSpPr>
            <a:cxnSpLocks/>
          </p:cNvCxnSpPr>
          <p:nvPr/>
        </p:nvCxnSpPr>
        <p:spPr>
          <a:xfrm>
            <a:off x="3733800" y="4267200"/>
            <a:ext cx="3124200" cy="1447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2645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8FAA0E-67D9-4840-AC12-E86210DE79E5}"/>
              </a:ext>
            </a:extLst>
          </p:cNvPr>
          <p:cNvSpPr txBox="1"/>
          <p:nvPr/>
        </p:nvSpPr>
        <p:spPr>
          <a:xfrm>
            <a:off x="228600" y="3886337"/>
            <a:ext cx="8686800" cy="923330"/>
          </a:xfrm>
          <a:prstGeom prst="rect">
            <a:avLst/>
          </a:prstGeom>
          <a:noFill/>
        </p:spPr>
        <p:txBody>
          <a:bodyPr wrap="square" rtlCol="0">
            <a:spAutoFit/>
          </a:bodyPr>
          <a:lstStyle/>
          <a:p>
            <a:pPr lvl="0" algn="ctr"/>
            <a:r>
              <a:rPr lang="en-US" altLang="en-US" sz="3600" dirty="0">
                <a:solidFill>
                  <a:prstClr val="black"/>
                </a:solidFill>
                <a:latin typeface="Times New Roman" panose="02020603050405020304" pitchFamily="18" charset="0"/>
                <a:cs typeface="Times New Roman" panose="02020603050405020304" pitchFamily="18" charset="0"/>
              </a:rPr>
              <a:t>Cu</a:t>
            </a:r>
            <a:r>
              <a:rPr lang="en-US" altLang="en-US" sz="3600" baseline="-25000" dirty="0">
                <a:solidFill>
                  <a:prstClr val="black"/>
                </a:solidFill>
                <a:latin typeface="Times New Roman" panose="02020603050405020304" pitchFamily="18" charset="0"/>
                <a:cs typeface="Times New Roman" panose="02020603050405020304" pitchFamily="18" charset="0"/>
              </a:rPr>
              <a:t>(S) </a:t>
            </a:r>
            <a:r>
              <a:rPr lang="en-US" altLang="en-US" sz="3600" dirty="0">
                <a:solidFill>
                  <a:prstClr val="black"/>
                </a:solidFill>
                <a:latin typeface="Times New Roman" panose="02020603050405020304" pitchFamily="18" charset="0"/>
                <a:cs typeface="Times New Roman" panose="02020603050405020304" pitchFamily="18" charset="0"/>
              </a:rPr>
              <a:t> +  AgNO</a:t>
            </a:r>
            <a:r>
              <a:rPr lang="en-US" altLang="en-US" sz="3600" baseline="-25000" dirty="0">
                <a:solidFill>
                  <a:prstClr val="black"/>
                </a:solidFill>
                <a:latin typeface="Times New Roman" panose="02020603050405020304" pitchFamily="18" charset="0"/>
                <a:cs typeface="Times New Roman" panose="02020603050405020304" pitchFamily="18" charset="0"/>
              </a:rPr>
              <a:t>3(AQ)   </a:t>
            </a:r>
            <a:r>
              <a:rPr lang="en-US" altLang="en-US" sz="3600" dirty="0">
                <a:solidFill>
                  <a:prstClr val="black"/>
                </a:solidFill>
                <a:latin typeface="Times New Roman" panose="02020603050405020304" pitchFamily="18" charset="0"/>
                <a:cs typeface="Times New Roman" panose="02020603050405020304" pitchFamily="18" charset="0"/>
              </a:rPr>
              <a:t>→</a:t>
            </a:r>
            <a:r>
              <a:rPr lang="en-US" altLang="en-US" sz="3600" baseline="-25000" dirty="0">
                <a:solidFill>
                  <a:prstClr val="black"/>
                </a:solidFill>
                <a:latin typeface="Times New Roman" panose="02020603050405020304" pitchFamily="18" charset="0"/>
                <a:cs typeface="Times New Roman" panose="02020603050405020304" pitchFamily="18" charset="0"/>
              </a:rPr>
              <a:t>   </a:t>
            </a:r>
            <a:r>
              <a:rPr lang="en-US" altLang="en-US" sz="3600" dirty="0">
                <a:solidFill>
                  <a:prstClr val="black"/>
                </a:solidFill>
                <a:latin typeface="Times New Roman" panose="02020603050405020304" pitchFamily="18" charset="0"/>
                <a:cs typeface="Times New Roman" panose="02020603050405020304" pitchFamily="18" charset="0"/>
              </a:rPr>
              <a:t>CuNO</a:t>
            </a:r>
            <a:r>
              <a:rPr lang="en-US" altLang="en-US" sz="3600" baseline="-25000" dirty="0">
                <a:solidFill>
                  <a:prstClr val="black"/>
                </a:solidFill>
                <a:latin typeface="Times New Roman" panose="02020603050405020304" pitchFamily="18" charset="0"/>
                <a:cs typeface="Times New Roman" panose="02020603050405020304" pitchFamily="18" charset="0"/>
              </a:rPr>
              <a:t>3(AQ)  </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baseline="-25000" dirty="0">
                <a:solidFill>
                  <a:prstClr val="black"/>
                </a:solidFill>
                <a:latin typeface="Times New Roman" panose="02020603050405020304" pitchFamily="18" charset="0"/>
                <a:cs typeface="Times New Roman" panose="02020603050405020304" pitchFamily="18" charset="0"/>
              </a:rPr>
              <a:t> </a:t>
            </a:r>
            <a:r>
              <a:rPr lang="en-US" altLang="en-US" sz="3600" dirty="0">
                <a:solidFill>
                  <a:prstClr val="black"/>
                </a:solidFill>
                <a:latin typeface="Times New Roman" panose="02020603050405020304" pitchFamily="18" charset="0"/>
                <a:cs typeface="Times New Roman" panose="02020603050405020304" pitchFamily="18" charset="0"/>
              </a:rPr>
              <a:t>Ag</a:t>
            </a:r>
            <a:r>
              <a:rPr lang="en-US" altLang="en-US" sz="3600" baseline="-25000" dirty="0">
                <a:solidFill>
                  <a:prstClr val="black"/>
                </a:solidFill>
                <a:latin typeface="Times New Roman" panose="02020603050405020304" pitchFamily="18" charset="0"/>
                <a:cs typeface="Times New Roman" panose="02020603050405020304" pitchFamily="18" charset="0"/>
              </a:rPr>
              <a:t>(S)</a:t>
            </a:r>
          </a:p>
          <a:p>
            <a:endParaRPr lang="en-US" dirty="0"/>
          </a:p>
        </p:txBody>
      </p:sp>
      <p:sp>
        <p:nvSpPr>
          <p:cNvPr id="3" name="TextBox 2">
            <a:extLst>
              <a:ext uri="{FF2B5EF4-FFF2-40B4-BE49-F238E27FC236}">
                <a16:creationId xmlns:a16="http://schemas.microsoft.com/office/drawing/2014/main" id="{AB487F3F-5DFF-4B8A-B4E1-8CE712010115}"/>
              </a:ext>
            </a:extLst>
          </p:cNvPr>
          <p:cNvSpPr txBox="1"/>
          <p:nvPr/>
        </p:nvSpPr>
        <p:spPr>
          <a:xfrm>
            <a:off x="0" y="0"/>
            <a:ext cx="9144000"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54.  Copper is MORE REACTIVE than silver, so it will bump the silver out of solution, and takes its place dancing with the nitrate ion.  </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4" name="Arrow: Curved Right 3">
            <a:extLst>
              <a:ext uri="{FF2B5EF4-FFF2-40B4-BE49-F238E27FC236}">
                <a16:creationId xmlns:a16="http://schemas.microsoft.com/office/drawing/2014/main" id="{9A7BD1D6-48CE-44BF-A14A-2675EF5FDC14}"/>
              </a:ext>
            </a:extLst>
          </p:cNvPr>
          <p:cNvSpPr/>
          <p:nvPr/>
        </p:nvSpPr>
        <p:spPr>
          <a:xfrm rot="5400000" flipV="1">
            <a:off x="1232098" y="2451433"/>
            <a:ext cx="914400" cy="1955410"/>
          </a:xfrm>
          <a:prstGeom prst="curvedRightArrow">
            <a:avLst/>
          </a:prstGeom>
          <a:solidFill>
            <a:srgbClr val="FFC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Arrow: Curved Right 4">
            <a:extLst>
              <a:ext uri="{FF2B5EF4-FFF2-40B4-BE49-F238E27FC236}">
                <a16:creationId xmlns:a16="http://schemas.microsoft.com/office/drawing/2014/main" id="{ADB6EB70-3FE7-48EB-9559-B369756D009B}"/>
              </a:ext>
            </a:extLst>
          </p:cNvPr>
          <p:cNvSpPr/>
          <p:nvPr/>
        </p:nvSpPr>
        <p:spPr>
          <a:xfrm rot="5400000" flipH="1" flipV="1">
            <a:off x="4677510" y="2256691"/>
            <a:ext cx="1084384" cy="5715001"/>
          </a:xfrm>
          <a:prstGeom prst="curvedRightArrow">
            <a:avLst/>
          </a:prstGeom>
          <a:solidFill>
            <a:srgbClr val="D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9282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AAE2-3F05-4629-A639-7232592E0D9C}"/>
              </a:ext>
            </a:extLst>
          </p:cNvPr>
          <p:cNvSpPr txBox="1"/>
          <p:nvPr/>
        </p:nvSpPr>
        <p:spPr>
          <a:xfrm>
            <a:off x="0" y="0"/>
            <a:ext cx="9144000"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To balance a chemical reaction you must start with the correct chemical symbols.  We call this the SKELETON.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shows all of the substances written in proper form,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it is not likely to be balanced.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word equation gives us the skeleton:</a:t>
            </a:r>
          </a:p>
          <a:p>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12.  Hydrogen and oxygen gases make water</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__________________________________________________</a:t>
            </a:r>
          </a:p>
        </p:txBody>
      </p:sp>
    </p:spTree>
    <p:extLst>
      <p:ext uri="{BB962C8B-B14F-4D97-AF65-F5344CB8AC3E}">
        <p14:creationId xmlns:p14="http://schemas.microsoft.com/office/powerpoint/2010/main" val="143223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DFECBB-495B-40E7-9CA9-887C3158AAC8}"/>
              </a:ext>
            </a:extLst>
          </p:cNvPr>
          <p:cNvSpPr txBox="1"/>
          <p:nvPr/>
        </p:nvSpPr>
        <p:spPr>
          <a:xfrm>
            <a:off x="304800" y="533400"/>
            <a:ext cx="8610600" cy="4524315"/>
          </a:xfrm>
          <a:prstGeom prst="rect">
            <a:avLst/>
          </a:prstGeom>
          <a:noFill/>
        </p:spPr>
        <p:txBody>
          <a:bodyPr wrap="square" rtlCol="0">
            <a:spAutoFit/>
          </a:bodyPr>
          <a:lstStyle/>
          <a:p>
            <a:r>
              <a:rPr lang="en-US" sz="9600" dirty="0">
                <a:latin typeface="Times New Roman" panose="02020603050405020304" pitchFamily="18" charset="0"/>
                <a:cs typeface="Times New Roman" panose="02020603050405020304" pitchFamily="18" charset="0"/>
              </a:rPr>
              <a:t>Table J tells us if the reaction will happen, or not.  </a:t>
            </a:r>
          </a:p>
        </p:txBody>
      </p:sp>
    </p:spTree>
    <p:extLst>
      <p:ext uri="{BB962C8B-B14F-4D97-AF65-F5344CB8AC3E}">
        <p14:creationId xmlns:p14="http://schemas.microsoft.com/office/powerpoint/2010/main" val="15274207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2DD501-CB13-4C68-8552-8D9655BCD641}"/>
              </a:ext>
            </a:extLst>
          </p:cNvPr>
          <p:cNvSpPr txBox="1"/>
          <p:nvPr/>
        </p:nvSpPr>
        <p:spPr>
          <a:xfrm>
            <a:off x="0" y="0"/>
            <a:ext cx="9144000" cy="462198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Single Replacement Reaction #2</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Magnesium metal into HYDROCHLORIC ACID.</a:t>
            </a:r>
          </a:p>
          <a:p>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First</a:t>
            </a:r>
            <a:r>
              <a:rPr lang="en-US" sz="3200" dirty="0">
                <a:latin typeface="Times New Roman" panose="02020603050405020304" pitchFamily="18" charset="0"/>
                <a:cs typeface="Times New Roman" panose="02020603050405020304" pitchFamily="18" charset="0"/>
              </a:rPr>
              <a:t>, look at table K.  That’s a list of acid names and formulas.  Don’t forget it.  Which one is the first one?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IONIC COMPOUNDS make ionic solutions but how can HCl be ionic?  </a:t>
            </a:r>
          </a:p>
        </p:txBody>
      </p:sp>
    </p:spTree>
    <p:extLst>
      <p:ext uri="{BB962C8B-B14F-4D97-AF65-F5344CB8AC3E}">
        <p14:creationId xmlns:p14="http://schemas.microsoft.com/office/powerpoint/2010/main" val="544635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66F8D-E6CA-4740-8188-327A8CF77CBC}"/>
              </a:ext>
            </a:extLst>
          </p:cNvPr>
          <p:cNvSpPr txBox="1"/>
          <p:nvPr/>
        </p:nvSpPr>
        <p:spPr>
          <a:xfrm>
            <a:off x="0" y="0"/>
            <a:ext cx="9144000" cy="333424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cs typeface="Times New Roman" panose="02020603050405020304" pitchFamily="18" charset="0"/>
              </a:rPr>
              <a:t>First, remember when ionic compounds go into water, they dissolve, and IONIZE, like this:  </a:t>
            </a:r>
          </a:p>
          <a:p>
            <a:pPr lvl="0"/>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4000" dirty="0">
                <a:solidFill>
                  <a:srgbClr val="FF0000"/>
                </a:solidFill>
                <a:latin typeface="Times New Roman" panose="02020603050405020304" pitchFamily="18" charset="0"/>
                <a:cs typeface="Times New Roman" panose="02020603050405020304" pitchFamily="18" charset="0"/>
              </a:rPr>
              <a:t>55.  NaCl</a:t>
            </a:r>
            <a:r>
              <a:rPr lang="en-US" sz="4000" baseline="-25000" dirty="0">
                <a:solidFill>
                  <a:srgbClr val="FF0000"/>
                </a:solidFill>
                <a:latin typeface="Times New Roman" panose="02020603050405020304" pitchFamily="18" charset="0"/>
                <a:cs typeface="Times New Roman" panose="02020603050405020304" pitchFamily="18" charset="0"/>
              </a:rPr>
              <a:t>(S)</a:t>
            </a:r>
            <a:r>
              <a:rPr lang="en-US" sz="4000" dirty="0">
                <a:solidFill>
                  <a:srgbClr val="FF0000"/>
                </a:solidFill>
                <a:latin typeface="Times New Roman" panose="02020603050405020304" pitchFamily="18" charset="0"/>
                <a:cs typeface="Times New Roman" panose="02020603050405020304" pitchFamily="18" charset="0"/>
              </a:rPr>
              <a:t>              Na</a:t>
            </a:r>
            <a:r>
              <a:rPr lang="en-US" sz="4000" baseline="30000" dirty="0">
                <a:solidFill>
                  <a:srgbClr val="FF0000"/>
                </a:solidFill>
                <a:latin typeface="Times New Roman" panose="02020603050405020304" pitchFamily="18" charset="0"/>
                <a:cs typeface="Times New Roman" panose="02020603050405020304" pitchFamily="18" charset="0"/>
              </a:rPr>
              <a:t>+1</a:t>
            </a:r>
            <a:r>
              <a:rPr lang="en-US" sz="4000" baseline="-25000" dirty="0">
                <a:solidFill>
                  <a:srgbClr val="FF0000"/>
                </a:solidFill>
                <a:latin typeface="Times New Roman" panose="02020603050405020304" pitchFamily="18" charset="0"/>
                <a:cs typeface="Times New Roman" panose="02020603050405020304" pitchFamily="18" charset="0"/>
              </a:rPr>
              <a:t>(AQ)   </a:t>
            </a:r>
            <a:r>
              <a:rPr lang="en-US" sz="4000" dirty="0">
                <a:solidFill>
                  <a:srgbClr val="FF0000"/>
                </a:solidFill>
                <a:latin typeface="Times New Roman" panose="02020603050405020304" pitchFamily="18" charset="0"/>
                <a:cs typeface="Times New Roman" panose="02020603050405020304" pitchFamily="18" charset="0"/>
              </a:rPr>
              <a:t>+  Cl</a:t>
            </a:r>
            <a:r>
              <a:rPr lang="en-US" sz="4000" baseline="30000" dirty="0">
                <a:solidFill>
                  <a:srgbClr val="FF0000"/>
                </a:solidFill>
                <a:latin typeface="Times New Roman" panose="02020603050405020304" pitchFamily="18" charset="0"/>
                <a:cs typeface="Times New Roman" panose="02020603050405020304" pitchFamily="18" charset="0"/>
              </a:rPr>
              <a:t>-1</a:t>
            </a:r>
            <a:r>
              <a:rPr lang="en-US" sz="4000" baseline="-25000" dirty="0">
                <a:solidFill>
                  <a:srgbClr val="FF0000"/>
                </a:solidFill>
                <a:latin typeface="Times New Roman" panose="02020603050405020304" pitchFamily="18" charset="0"/>
                <a:cs typeface="Times New Roman" panose="02020603050405020304" pitchFamily="18" charset="0"/>
              </a:rPr>
              <a:t>(AQ)</a:t>
            </a:r>
          </a:p>
          <a:p>
            <a:pPr lvl="0"/>
            <a:endParaRPr lang="en-US" sz="4000" baseline="-25000" dirty="0">
              <a:solidFill>
                <a:srgbClr val="FF0000"/>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6C818C96-E062-4B31-904C-3307CEF269C6}"/>
              </a:ext>
            </a:extLst>
          </p:cNvPr>
          <p:cNvCxnSpPr/>
          <p:nvPr/>
        </p:nvCxnSpPr>
        <p:spPr>
          <a:xfrm>
            <a:off x="2667000" y="2612056"/>
            <a:ext cx="1219200"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92635E2-94A0-4FBC-A464-56B4FB2C8581}"/>
              </a:ext>
            </a:extLst>
          </p:cNvPr>
          <p:cNvSpPr txBox="1"/>
          <p:nvPr/>
        </p:nvSpPr>
        <p:spPr>
          <a:xfrm>
            <a:off x="2667000" y="2231056"/>
            <a:ext cx="1219200" cy="400110"/>
          </a:xfrm>
          <a:prstGeom prst="rect">
            <a:avLst/>
          </a:prstGeom>
          <a:noFill/>
        </p:spPr>
        <p:txBody>
          <a:bodyPr wrap="square" rtlCol="0">
            <a:spAutoFit/>
          </a:bodyPr>
          <a:lstStyle/>
          <a:p>
            <a:pPr algn="ctr"/>
            <a:r>
              <a:rPr lang="en-US" sz="2000" dirty="0">
                <a:solidFill>
                  <a:srgbClr val="FF0000"/>
                </a:solidFill>
              </a:rPr>
              <a:t>water</a:t>
            </a:r>
          </a:p>
        </p:txBody>
      </p:sp>
    </p:spTree>
    <p:extLst>
      <p:ext uri="{BB962C8B-B14F-4D97-AF65-F5344CB8AC3E}">
        <p14:creationId xmlns:p14="http://schemas.microsoft.com/office/powerpoint/2010/main" val="4143821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F66F8D-E6CA-4740-8188-327A8CF77CBC}"/>
              </a:ext>
            </a:extLst>
          </p:cNvPr>
          <p:cNvSpPr txBox="1"/>
          <p:nvPr/>
        </p:nvSpPr>
        <p:spPr>
          <a:xfrm>
            <a:off x="0" y="0"/>
            <a:ext cx="9144000" cy="6227346"/>
          </a:xfrm>
          <a:prstGeom prst="rect">
            <a:avLst/>
          </a:prstGeom>
          <a:noFill/>
        </p:spPr>
        <p:txBody>
          <a:bodyPr wrap="square" rtlCol="0">
            <a:spAutoFit/>
          </a:bodyPr>
          <a:lstStyle/>
          <a:p>
            <a:pPr lvl="0"/>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First, remember when ionic compounds go into water, they dissolve, and IONIZE, like this:  </a:t>
            </a:r>
          </a:p>
          <a:p>
            <a:pPr lvl="0"/>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lvl="0"/>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55.  NaCl</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Na</a:t>
            </a:r>
            <a:r>
              <a:rPr lang="en-US" sz="40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Cl</a:t>
            </a:r>
            <a:r>
              <a:rPr lang="en-US" sz="40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(AQ)</a:t>
            </a:r>
          </a:p>
          <a:p>
            <a:pPr lvl="0"/>
            <a:endParaRPr lang="en-US" sz="4000" baseline="-25000"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rgbClr val="FF0000"/>
                </a:solidFill>
                <a:latin typeface="Times New Roman" panose="02020603050405020304" pitchFamily="18" charset="0"/>
                <a:cs typeface="Times New Roman" panose="02020603050405020304" pitchFamily="18" charset="0"/>
              </a:rPr>
              <a:t>56.  Acids are complicated.  Hydrogen forms a covalent bond to chlorine in HCl, but when you put it into water, it comes apart ionically!  Acids are a whole special branch of chemistry.  This is what happens, and for now, that’s all you need to know.  </a:t>
            </a:r>
          </a:p>
          <a:p>
            <a:pPr lvl="0"/>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800" dirty="0">
                <a:solidFill>
                  <a:srgbClr val="0000FF"/>
                </a:solidFill>
                <a:latin typeface="Times New Roman" panose="02020603050405020304" pitchFamily="18" charset="0"/>
                <a:cs typeface="Times New Roman" panose="02020603050405020304" pitchFamily="18" charset="0"/>
              </a:rPr>
              <a:t>56.  HCl</a:t>
            </a:r>
            <a:r>
              <a:rPr lang="en-US" sz="4800" baseline="-25000" dirty="0">
                <a:solidFill>
                  <a:srgbClr val="0000FF"/>
                </a:solidFill>
                <a:latin typeface="Times New Roman" panose="02020603050405020304" pitchFamily="18" charset="0"/>
                <a:cs typeface="Times New Roman" panose="02020603050405020304" pitchFamily="18" charset="0"/>
              </a:rPr>
              <a:t>(G)</a:t>
            </a:r>
            <a:r>
              <a:rPr lang="en-US" sz="4800" dirty="0">
                <a:solidFill>
                  <a:srgbClr val="0000FF"/>
                </a:solidFill>
                <a:latin typeface="Times New Roman" panose="02020603050405020304" pitchFamily="18" charset="0"/>
                <a:cs typeface="Times New Roman" panose="02020603050405020304" pitchFamily="18" charset="0"/>
              </a:rPr>
              <a:t>           H</a:t>
            </a:r>
            <a:r>
              <a:rPr lang="en-US" sz="4800" baseline="30000" dirty="0">
                <a:solidFill>
                  <a:srgbClr val="0000FF"/>
                </a:solidFill>
                <a:latin typeface="Times New Roman" panose="02020603050405020304" pitchFamily="18" charset="0"/>
                <a:cs typeface="Times New Roman" panose="02020603050405020304" pitchFamily="18" charset="0"/>
              </a:rPr>
              <a:t>+1</a:t>
            </a:r>
            <a:r>
              <a:rPr lang="en-US" sz="4800" baseline="-25000" dirty="0">
                <a:solidFill>
                  <a:srgbClr val="0000FF"/>
                </a:solidFill>
                <a:latin typeface="Times New Roman" panose="02020603050405020304" pitchFamily="18" charset="0"/>
                <a:cs typeface="Times New Roman" panose="02020603050405020304" pitchFamily="18" charset="0"/>
              </a:rPr>
              <a:t>(AQ)   </a:t>
            </a:r>
            <a:r>
              <a:rPr lang="en-US" sz="4800" dirty="0">
                <a:solidFill>
                  <a:srgbClr val="0000FF"/>
                </a:solidFill>
                <a:latin typeface="Times New Roman" panose="02020603050405020304" pitchFamily="18" charset="0"/>
                <a:cs typeface="Times New Roman" panose="02020603050405020304" pitchFamily="18" charset="0"/>
              </a:rPr>
              <a:t>+  Cl</a:t>
            </a:r>
            <a:r>
              <a:rPr lang="en-US" sz="4800" baseline="30000" dirty="0">
                <a:solidFill>
                  <a:srgbClr val="0000FF"/>
                </a:solidFill>
                <a:latin typeface="Times New Roman" panose="02020603050405020304" pitchFamily="18" charset="0"/>
                <a:cs typeface="Times New Roman" panose="02020603050405020304" pitchFamily="18" charset="0"/>
              </a:rPr>
              <a:t>-1</a:t>
            </a:r>
            <a:r>
              <a:rPr lang="en-US" sz="4800" baseline="-25000" dirty="0">
                <a:solidFill>
                  <a:srgbClr val="0000FF"/>
                </a:solidFill>
                <a:latin typeface="Times New Roman" panose="02020603050405020304" pitchFamily="18" charset="0"/>
                <a:cs typeface="Times New Roman" panose="02020603050405020304" pitchFamily="18" charset="0"/>
              </a:rPr>
              <a:t>(AQ)</a:t>
            </a:r>
          </a:p>
        </p:txBody>
      </p:sp>
      <p:cxnSp>
        <p:nvCxnSpPr>
          <p:cNvPr id="3" name="Straight Arrow Connector 2">
            <a:extLst>
              <a:ext uri="{FF2B5EF4-FFF2-40B4-BE49-F238E27FC236}">
                <a16:creationId xmlns:a16="http://schemas.microsoft.com/office/drawing/2014/main" id="{6C818C96-E062-4B31-904C-3307CEF269C6}"/>
              </a:ext>
            </a:extLst>
          </p:cNvPr>
          <p:cNvCxnSpPr/>
          <p:nvPr/>
        </p:nvCxnSpPr>
        <p:spPr>
          <a:xfrm>
            <a:off x="2667000" y="2612056"/>
            <a:ext cx="1219200" cy="0"/>
          </a:xfrm>
          <a:prstGeom prst="straightConnector1">
            <a:avLst/>
          </a:prstGeom>
          <a:ln w="28575">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92635E2-94A0-4FBC-A464-56B4FB2C8581}"/>
              </a:ext>
            </a:extLst>
          </p:cNvPr>
          <p:cNvSpPr txBox="1"/>
          <p:nvPr/>
        </p:nvSpPr>
        <p:spPr>
          <a:xfrm>
            <a:off x="2667000" y="2211946"/>
            <a:ext cx="1219200" cy="400110"/>
          </a:xfrm>
          <a:prstGeom prst="rect">
            <a:avLst/>
          </a:prstGeom>
          <a:noFill/>
        </p:spPr>
        <p:txBody>
          <a:bodyPr wrap="square" rtlCol="0">
            <a:spAutoFit/>
          </a:bodyPr>
          <a:lstStyle/>
          <a:p>
            <a:pPr algn="ctr"/>
            <a:r>
              <a:rPr lang="en-US" sz="2000" dirty="0">
                <a:solidFill>
                  <a:schemeClr val="tx1">
                    <a:lumMod val="95000"/>
                    <a:lumOff val="5000"/>
                  </a:schemeClr>
                </a:solidFill>
              </a:rPr>
              <a:t>water</a:t>
            </a:r>
          </a:p>
        </p:txBody>
      </p:sp>
      <p:cxnSp>
        <p:nvCxnSpPr>
          <p:cNvPr id="5" name="Straight Arrow Connector 4">
            <a:extLst>
              <a:ext uri="{FF2B5EF4-FFF2-40B4-BE49-F238E27FC236}">
                <a16:creationId xmlns:a16="http://schemas.microsoft.com/office/drawing/2014/main" id="{FCA7C0FD-1F29-4B41-9265-7FBB2A340096}"/>
              </a:ext>
            </a:extLst>
          </p:cNvPr>
          <p:cNvCxnSpPr/>
          <p:nvPr/>
        </p:nvCxnSpPr>
        <p:spPr>
          <a:xfrm>
            <a:off x="2917031" y="5867400"/>
            <a:ext cx="1219200" cy="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83DA1E1-8F60-4685-A2F2-AA2C8E9DEF0A}"/>
              </a:ext>
            </a:extLst>
          </p:cNvPr>
          <p:cNvSpPr txBox="1"/>
          <p:nvPr/>
        </p:nvSpPr>
        <p:spPr>
          <a:xfrm>
            <a:off x="2895600" y="5486400"/>
            <a:ext cx="1219200" cy="400110"/>
          </a:xfrm>
          <a:prstGeom prst="rect">
            <a:avLst/>
          </a:prstGeom>
          <a:noFill/>
        </p:spPr>
        <p:txBody>
          <a:bodyPr wrap="square" rtlCol="0">
            <a:spAutoFit/>
          </a:bodyPr>
          <a:lstStyle/>
          <a:p>
            <a:pPr algn="ctr"/>
            <a:r>
              <a:rPr lang="en-US" sz="2000" dirty="0">
                <a:solidFill>
                  <a:srgbClr val="0000FF"/>
                </a:solidFill>
              </a:rPr>
              <a:t>water</a:t>
            </a:r>
          </a:p>
        </p:txBody>
      </p:sp>
    </p:spTree>
    <p:extLst>
      <p:ext uri="{BB962C8B-B14F-4D97-AF65-F5344CB8AC3E}">
        <p14:creationId xmlns:p14="http://schemas.microsoft.com/office/powerpoint/2010/main" val="3689491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9AA71-AF52-4BD7-AF2E-F61BE1096F22}"/>
              </a:ext>
            </a:extLst>
          </p:cNvPr>
          <p:cNvSpPr txBox="1"/>
          <p:nvPr/>
        </p:nvSpPr>
        <p:spPr>
          <a:xfrm>
            <a:off x="0" y="0"/>
            <a:ext cx="9144000" cy="5447645"/>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Mg</a:t>
            </a:r>
            <a:r>
              <a:rPr lang="en-US" sz="5400" baseline="-25000" dirty="0">
                <a:latin typeface="Times New Roman" panose="02020603050405020304" pitchFamily="18" charset="0"/>
                <a:cs typeface="Times New Roman" panose="02020603050405020304" pitchFamily="18" charset="0"/>
              </a:rPr>
              <a:t>(S) </a:t>
            </a:r>
            <a:r>
              <a:rPr lang="en-US" sz="5400" dirty="0">
                <a:latin typeface="Times New Roman" panose="02020603050405020304" pitchFamily="18" charset="0"/>
                <a:cs typeface="Times New Roman" panose="02020603050405020304" pitchFamily="18" charset="0"/>
              </a:rPr>
              <a:t>+ </a:t>
            </a:r>
            <a:r>
              <a:rPr lang="en-US" sz="5400" dirty="0" err="1">
                <a:solidFill>
                  <a:srgbClr val="0000FF"/>
                </a:solidFill>
                <a:latin typeface="Times New Roman" panose="02020603050405020304" pitchFamily="18" charset="0"/>
                <a:cs typeface="Times New Roman" panose="02020603050405020304" pitchFamily="18" charset="0"/>
              </a:rPr>
              <a:t>H</a:t>
            </a:r>
            <a:r>
              <a:rPr lang="en-US" sz="5400" dirty="0" err="1">
                <a:solidFill>
                  <a:srgbClr val="FF0000"/>
                </a:solidFill>
                <a:latin typeface="Times New Roman" panose="02020603050405020304" pitchFamily="18" charset="0"/>
                <a:cs typeface="Times New Roman" panose="02020603050405020304" pitchFamily="18" charset="0"/>
              </a:rPr>
              <a:t>Cl</a:t>
            </a:r>
            <a:r>
              <a:rPr lang="en-US" sz="5400" baseline="-25000" dirty="0">
                <a:latin typeface="Times New Roman" panose="02020603050405020304" pitchFamily="18" charset="0"/>
                <a:cs typeface="Times New Roman" panose="02020603050405020304" pitchFamily="18" charset="0"/>
              </a:rPr>
              <a:t>(AQ) </a:t>
            </a:r>
            <a:r>
              <a:rPr lang="en-US" sz="5400" dirty="0">
                <a:latin typeface="Times New Roman" panose="02020603050405020304" pitchFamily="18" charset="0"/>
                <a:cs typeface="Times New Roman" panose="02020603050405020304" pitchFamily="18" charset="0"/>
              </a:rPr>
              <a:t>→</a:t>
            </a:r>
          </a:p>
          <a:p>
            <a:endParaRPr lang="en-US" sz="54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Atoms    </a:t>
            </a:r>
            <a:r>
              <a:rPr lang="en-US" sz="4000" dirty="0">
                <a:solidFill>
                  <a:srgbClr val="0000FF"/>
                </a:solidFill>
                <a:latin typeface="Times New Roman" panose="02020603050405020304" pitchFamily="18" charset="0"/>
                <a:cs typeface="Times New Roman" panose="02020603050405020304" pitchFamily="18" charset="0"/>
              </a:rPr>
              <a:t>Cation</a:t>
            </a:r>
            <a:r>
              <a:rPr lang="en-US" sz="4000" dirty="0">
                <a:solidFill>
                  <a:srgbClr val="FF0000"/>
                </a:solidFill>
                <a:latin typeface="Times New Roman" panose="02020603050405020304" pitchFamily="18" charset="0"/>
                <a:cs typeface="Times New Roman" panose="02020603050405020304" pitchFamily="18" charset="0"/>
              </a:rPr>
              <a:t>/Anion</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57.  The 3 parts, the perfect set up for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 single replacement reaction.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Watch the demo!</a:t>
            </a:r>
          </a:p>
        </p:txBody>
      </p:sp>
      <p:cxnSp>
        <p:nvCxnSpPr>
          <p:cNvPr id="4" name="Straight Arrow Connector 3">
            <a:extLst>
              <a:ext uri="{FF2B5EF4-FFF2-40B4-BE49-F238E27FC236}">
                <a16:creationId xmlns:a16="http://schemas.microsoft.com/office/drawing/2014/main" id="{08C835F3-F0A6-4221-BED1-14B1B06FE51E}"/>
              </a:ext>
            </a:extLst>
          </p:cNvPr>
          <p:cNvCxnSpPr>
            <a:cxnSpLocks/>
          </p:cNvCxnSpPr>
          <p:nvPr/>
        </p:nvCxnSpPr>
        <p:spPr>
          <a:xfrm flipH="1" flipV="1">
            <a:off x="609600" y="838200"/>
            <a:ext cx="228600" cy="9144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DAD8BD89-F22F-4A2B-B719-41BE20F55F2F}"/>
              </a:ext>
            </a:extLst>
          </p:cNvPr>
          <p:cNvCxnSpPr>
            <a:cxnSpLocks/>
          </p:cNvCxnSpPr>
          <p:nvPr/>
        </p:nvCxnSpPr>
        <p:spPr>
          <a:xfrm flipH="1" flipV="1">
            <a:off x="2667000" y="838200"/>
            <a:ext cx="228600" cy="9144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33BD38F-CF86-4972-9504-C2DD33EDAF59}"/>
              </a:ext>
            </a:extLst>
          </p:cNvPr>
          <p:cNvCxnSpPr>
            <a:cxnSpLocks/>
          </p:cNvCxnSpPr>
          <p:nvPr/>
        </p:nvCxnSpPr>
        <p:spPr>
          <a:xfrm flipH="1" flipV="1">
            <a:off x="3200400" y="801858"/>
            <a:ext cx="914400" cy="950742"/>
          </a:xfrm>
          <a:prstGeom prst="straightConnector1">
            <a:avLst/>
          </a:prstGeom>
          <a:ln w="28575">
            <a:solidFill>
              <a:srgbClr val="FF33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3735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9AA71-AF52-4BD7-AF2E-F61BE1096F22}"/>
              </a:ext>
            </a:extLst>
          </p:cNvPr>
          <p:cNvSpPr txBox="1"/>
          <p:nvPr/>
        </p:nvSpPr>
        <p:spPr>
          <a:xfrm>
            <a:off x="0" y="0"/>
            <a:ext cx="9144000" cy="6063198"/>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Mg</a:t>
            </a:r>
            <a:r>
              <a:rPr lang="en-US" sz="5400" baseline="-25000" dirty="0">
                <a:latin typeface="Times New Roman" panose="02020603050405020304" pitchFamily="18" charset="0"/>
                <a:cs typeface="Times New Roman" panose="02020603050405020304" pitchFamily="18" charset="0"/>
              </a:rPr>
              <a:t>(S) </a:t>
            </a:r>
            <a:r>
              <a:rPr lang="en-US" sz="5400" dirty="0">
                <a:latin typeface="Times New Roman" panose="02020603050405020304" pitchFamily="18" charset="0"/>
                <a:cs typeface="Times New Roman" panose="02020603050405020304" pitchFamily="18" charset="0"/>
              </a:rPr>
              <a:t>+ </a:t>
            </a:r>
            <a:r>
              <a:rPr lang="en-US" sz="5400" dirty="0" err="1">
                <a:solidFill>
                  <a:schemeClr val="tx1">
                    <a:lumMod val="95000"/>
                    <a:lumOff val="5000"/>
                  </a:schemeClr>
                </a:solidFill>
                <a:latin typeface="Times New Roman" panose="02020603050405020304" pitchFamily="18" charset="0"/>
                <a:cs typeface="Times New Roman" panose="02020603050405020304" pitchFamily="18" charset="0"/>
              </a:rPr>
              <a:t>HCl</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5400" baseline="-25000" dirty="0">
                <a:latin typeface="Times New Roman" panose="02020603050405020304" pitchFamily="18" charset="0"/>
                <a:cs typeface="Times New Roman" panose="02020603050405020304" pitchFamily="18" charset="0"/>
              </a:rPr>
              <a:t>AQ) </a:t>
            </a:r>
            <a:r>
              <a:rPr lang="en-US" sz="5400" dirty="0">
                <a:latin typeface="Times New Roman" panose="02020603050405020304" pitchFamily="18" charset="0"/>
                <a:cs typeface="Times New Roman" panose="02020603050405020304" pitchFamily="18" charset="0"/>
              </a:rPr>
              <a:t>→</a:t>
            </a:r>
          </a:p>
          <a:p>
            <a:endParaRPr lang="en-US" sz="54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Mg is more reactive (higher on table J)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so… Mg replaces the H in solution,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bumping the H out as a gas.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chloride is our spectator ion.  </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8100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9AA71-AF52-4BD7-AF2E-F61BE1096F22}"/>
              </a:ext>
            </a:extLst>
          </p:cNvPr>
          <p:cNvSpPr txBox="1"/>
          <p:nvPr/>
        </p:nvSpPr>
        <p:spPr>
          <a:xfrm>
            <a:off x="0" y="0"/>
            <a:ext cx="9144000" cy="4934684"/>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First write the skeleton properly.</a:t>
            </a:r>
          </a:p>
          <a:p>
            <a:endParaRPr lang="en-US" sz="5400" dirty="0">
              <a:solidFill>
                <a:srgbClr val="FF0000"/>
              </a:solidFill>
              <a:latin typeface="Times New Roman" panose="02020603050405020304" pitchFamily="18" charset="0"/>
              <a:cs typeface="Times New Roman" panose="02020603050405020304" pitchFamily="18" charset="0"/>
            </a:endParaRPr>
          </a:p>
          <a:p>
            <a:pPr algn="ctr"/>
            <a:r>
              <a:rPr lang="en-US" sz="4400" dirty="0">
                <a:solidFill>
                  <a:srgbClr val="0000FF"/>
                </a:solidFill>
                <a:latin typeface="Times New Roman" panose="02020603050405020304" pitchFamily="18" charset="0"/>
                <a:cs typeface="Times New Roman" panose="02020603050405020304" pitchFamily="18" charset="0"/>
              </a:rPr>
              <a:t>Mg</a:t>
            </a:r>
            <a:r>
              <a:rPr lang="en-US" sz="4400" baseline="-25000" dirty="0">
                <a:solidFill>
                  <a:srgbClr val="0000FF"/>
                </a:solidFill>
                <a:latin typeface="Times New Roman" panose="02020603050405020304" pitchFamily="18" charset="0"/>
                <a:cs typeface="Times New Roman" panose="02020603050405020304" pitchFamily="18" charset="0"/>
              </a:rPr>
              <a:t>(S) </a:t>
            </a:r>
            <a:r>
              <a:rPr lang="en-US" sz="4400" dirty="0">
                <a:solidFill>
                  <a:srgbClr val="0000FF"/>
                </a:solidFill>
                <a:latin typeface="Times New Roman" panose="02020603050405020304" pitchFamily="18" charset="0"/>
                <a:cs typeface="Times New Roman" panose="02020603050405020304" pitchFamily="18" charset="0"/>
              </a:rPr>
              <a:t>+ HCl</a:t>
            </a:r>
            <a:r>
              <a:rPr lang="en-US" sz="4400" baseline="-25000" dirty="0">
                <a:solidFill>
                  <a:srgbClr val="0000FF"/>
                </a:solidFill>
                <a:latin typeface="Times New Roman" panose="02020603050405020304" pitchFamily="18" charset="0"/>
                <a:cs typeface="Times New Roman" panose="02020603050405020304" pitchFamily="18" charset="0"/>
              </a:rPr>
              <a:t>(AQ) </a:t>
            </a:r>
            <a:r>
              <a:rPr lang="en-US" sz="4400" dirty="0">
                <a:solidFill>
                  <a:srgbClr val="0000FF"/>
                </a:solidFill>
                <a:latin typeface="Times New Roman" panose="02020603050405020304" pitchFamily="18" charset="0"/>
                <a:cs typeface="Times New Roman" panose="02020603050405020304" pitchFamily="18" charset="0"/>
              </a:rPr>
              <a:t>→ MgCl</a:t>
            </a:r>
            <a:r>
              <a:rPr lang="en-US" sz="4400" baseline="-25000" dirty="0">
                <a:solidFill>
                  <a:srgbClr val="0000FF"/>
                </a:solidFill>
                <a:latin typeface="Times New Roman" panose="02020603050405020304" pitchFamily="18" charset="0"/>
                <a:cs typeface="Times New Roman" panose="02020603050405020304" pitchFamily="18" charset="0"/>
              </a:rPr>
              <a:t>2(AQ)</a:t>
            </a:r>
            <a:r>
              <a:rPr lang="en-US" sz="4400" dirty="0">
                <a:solidFill>
                  <a:srgbClr val="0000FF"/>
                </a:solidFill>
                <a:latin typeface="Times New Roman" panose="02020603050405020304" pitchFamily="18" charset="0"/>
                <a:cs typeface="Times New Roman" panose="02020603050405020304" pitchFamily="18" charset="0"/>
              </a:rPr>
              <a:t> + H</a:t>
            </a:r>
            <a:r>
              <a:rPr lang="en-US" sz="4400" baseline="-25000" dirty="0">
                <a:solidFill>
                  <a:srgbClr val="0000FF"/>
                </a:solidFill>
                <a:latin typeface="Times New Roman" panose="02020603050405020304" pitchFamily="18" charset="0"/>
                <a:cs typeface="Times New Roman" panose="02020603050405020304" pitchFamily="18" charset="0"/>
              </a:rPr>
              <a:t>2(G)</a:t>
            </a:r>
          </a:p>
          <a:p>
            <a:pPr algn="ctr"/>
            <a:endParaRPr lang="en-US" sz="4400" baseline="-25000" dirty="0">
              <a:solidFill>
                <a:srgbClr val="0000FF"/>
              </a:solidFill>
              <a:latin typeface="Times New Roman" panose="02020603050405020304" pitchFamily="18" charset="0"/>
              <a:cs typeface="Times New Roman" panose="02020603050405020304" pitchFamily="18" charset="0"/>
            </a:endParaRPr>
          </a:p>
          <a:p>
            <a:pPr algn="ctr"/>
            <a:endParaRPr lang="en-US" sz="4400" baseline="-25000" dirty="0">
              <a:solidFill>
                <a:srgbClr val="0000FF"/>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Here we have Mg</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cation, so we need 2 Cl</a:t>
            </a:r>
            <a:r>
              <a:rPr lang="en-US" sz="32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anions. </a:t>
            </a:r>
          </a:p>
          <a:p>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8637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9AA71-AF52-4BD7-AF2E-F61BE1096F22}"/>
              </a:ext>
            </a:extLst>
          </p:cNvPr>
          <p:cNvSpPr txBox="1"/>
          <p:nvPr/>
        </p:nvSpPr>
        <p:spPr>
          <a:xfrm>
            <a:off x="0" y="0"/>
            <a:ext cx="9144000" cy="3262432"/>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   Balance this next.</a:t>
            </a:r>
          </a:p>
          <a:p>
            <a:endParaRPr lang="en-US" sz="5400" dirty="0">
              <a:solidFill>
                <a:srgbClr val="FF0000"/>
              </a:solidFill>
              <a:latin typeface="Times New Roman" panose="02020603050405020304" pitchFamily="18" charset="0"/>
              <a:cs typeface="Times New Roman" panose="02020603050405020304" pitchFamily="18" charset="0"/>
            </a:endParaRPr>
          </a:p>
          <a:p>
            <a:pPr algn="ctr"/>
            <a:r>
              <a:rPr lang="en-US" sz="4400" dirty="0">
                <a:solidFill>
                  <a:srgbClr val="0000FF"/>
                </a:solidFill>
                <a:latin typeface="Times New Roman" panose="02020603050405020304" pitchFamily="18" charset="0"/>
                <a:cs typeface="Times New Roman" panose="02020603050405020304" pitchFamily="18" charset="0"/>
              </a:rPr>
              <a:t>Mg</a:t>
            </a:r>
            <a:r>
              <a:rPr lang="en-US" sz="4400" baseline="-25000" dirty="0">
                <a:solidFill>
                  <a:srgbClr val="0000FF"/>
                </a:solidFill>
                <a:latin typeface="Times New Roman" panose="02020603050405020304" pitchFamily="18" charset="0"/>
                <a:cs typeface="Times New Roman" panose="02020603050405020304" pitchFamily="18" charset="0"/>
              </a:rPr>
              <a:t>(S) </a:t>
            </a:r>
            <a:r>
              <a:rPr lang="en-US" sz="4400" dirty="0">
                <a:solidFill>
                  <a:srgbClr val="0000FF"/>
                </a:solidFill>
                <a:latin typeface="Times New Roman" panose="02020603050405020304" pitchFamily="18" charset="0"/>
                <a:cs typeface="Times New Roman" panose="02020603050405020304" pitchFamily="18" charset="0"/>
              </a:rPr>
              <a:t>+ HCl</a:t>
            </a:r>
            <a:r>
              <a:rPr lang="en-US" sz="4400" baseline="-25000" dirty="0">
                <a:solidFill>
                  <a:srgbClr val="0000FF"/>
                </a:solidFill>
                <a:latin typeface="Times New Roman" panose="02020603050405020304" pitchFamily="18" charset="0"/>
                <a:cs typeface="Times New Roman" panose="02020603050405020304" pitchFamily="18" charset="0"/>
              </a:rPr>
              <a:t>(AQ) </a:t>
            </a:r>
            <a:r>
              <a:rPr lang="en-US" sz="4400" dirty="0">
                <a:solidFill>
                  <a:srgbClr val="0000FF"/>
                </a:solidFill>
                <a:latin typeface="Times New Roman" panose="02020603050405020304" pitchFamily="18" charset="0"/>
                <a:cs typeface="Times New Roman" panose="02020603050405020304" pitchFamily="18" charset="0"/>
              </a:rPr>
              <a:t>→ MgCl</a:t>
            </a:r>
            <a:r>
              <a:rPr lang="en-US" sz="4400" baseline="-25000" dirty="0">
                <a:solidFill>
                  <a:srgbClr val="0000FF"/>
                </a:solidFill>
                <a:latin typeface="Times New Roman" panose="02020603050405020304" pitchFamily="18" charset="0"/>
                <a:cs typeface="Times New Roman" panose="02020603050405020304" pitchFamily="18" charset="0"/>
              </a:rPr>
              <a:t>2(AQ)</a:t>
            </a:r>
            <a:r>
              <a:rPr lang="en-US" sz="4400" dirty="0">
                <a:solidFill>
                  <a:srgbClr val="0000FF"/>
                </a:solidFill>
                <a:latin typeface="Times New Roman" panose="02020603050405020304" pitchFamily="18" charset="0"/>
                <a:cs typeface="Times New Roman" panose="02020603050405020304" pitchFamily="18" charset="0"/>
              </a:rPr>
              <a:t> + H</a:t>
            </a:r>
            <a:r>
              <a:rPr lang="en-US" sz="4400" baseline="-25000" dirty="0">
                <a:solidFill>
                  <a:srgbClr val="0000FF"/>
                </a:solidFill>
                <a:latin typeface="Times New Roman" panose="02020603050405020304" pitchFamily="18" charset="0"/>
                <a:cs typeface="Times New Roman" panose="02020603050405020304" pitchFamily="18" charset="0"/>
              </a:rPr>
              <a:t>2(G)</a:t>
            </a:r>
          </a:p>
          <a:p>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557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39AA71-AF52-4BD7-AF2E-F61BE1096F22}"/>
              </a:ext>
            </a:extLst>
          </p:cNvPr>
          <p:cNvSpPr txBox="1"/>
          <p:nvPr/>
        </p:nvSpPr>
        <p:spPr>
          <a:xfrm>
            <a:off x="0" y="1465384"/>
            <a:ext cx="9144000" cy="510909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Mg</a:t>
            </a:r>
            <a:r>
              <a:rPr lang="en-US" sz="4400" baseline="-25000" dirty="0">
                <a:latin typeface="Times New Roman" panose="02020603050405020304" pitchFamily="18" charset="0"/>
                <a:cs typeface="Times New Roman" panose="02020603050405020304" pitchFamily="18" charset="0"/>
              </a:rPr>
              <a:t>(S) </a:t>
            </a:r>
            <a:r>
              <a:rPr lang="en-US" sz="4400" dirty="0">
                <a:latin typeface="Times New Roman" panose="02020603050405020304" pitchFamily="18" charset="0"/>
                <a:cs typeface="Times New Roman" panose="02020603050405020304" pitchFamily="18" charset="0"/>
              </a:rPr>
              <a:t>+ 2</a:t>
            </a:r>
            <a:r>
              <a:rPr lang="en-US" sz="4400" dirty="0">
                <a:solidFill>
                  <a:srgbClr val="FF0000"/>
                </a:solidFill>
                <a:latin typeface="Times New Roman" panose="02020603050405020304" pitchFamily="18" charset="0"/>
                <a:cs typeface="Times New Roman" panose="02020603050405020304" pitchFamily="18" charset="0"/>
              </a:rPr>
              <a:t>HCl</a:t>
            </a:r>
            <a:r>
              <a:rPr lang="en-US" sz="4400" baseline="-25000" dirty="0">
                <a:latin typeface="Times New Roman" panose="02020603050405020304" pitchFamily="18" charset="0"/>
                <a:cs typeface="Times New Roman" panose="02020603050405020304" pitchFamily="18" charset="0"/>
              </a:rPr>
              <a:t>(AQ) </a:t>
            </a:r>
            <a:r>
              <a:rPr lang="en-US" sz="4400" dirty="0">
                <a:latin typeface="Times New Roman" panose="02020603050405020304" pitchFamily="18" charset="0"/>
                <a:cs typeface="Times New Roman" panose="02020603050405020304" pitchFamily="18" charset="0"/>
              </a:rPr>
              <a:t>→ MgCl</a:t>
            </a:r>
            <a:r>
              <a:rPr lang="en-US" sz="4400" baseline="-25000" dirty="0">
                <a:latin typeface="Times New Roman" panose="02020603050405020304" pitchFamily="18" charset="0"/>
                <a:cs typeface="Times New Roman" panose="02020603050405020304" pitchFamily="18" charset="0"/>
              </a:rPr>
              <a:t>2(AQ)</a:t>
            </a:r>
            <a:r>
              <a:rPr lang="en-US" sz="4400" dirty="0">
                <a:latin typeface="Times New Roman" panose="02020603050405020304" pitchFamily="18" charset="0"/>
                <a:cs typeface="Times New Roman" panose="02020603050405020304" pitchFamily="18" charset="0"/>
              </a:rPr>
              <a:t> + H</a:t>
            </a:r>
            <a:r>
              <a:rPr lang="en-US" sz="4400" baseline="-25000" dirty="0">
                <a:latin typeface="Times New Roman" panose="02020603050405020304" pitchFamily="18" charset="0"/>
                <a:cs typeface="Times New Roman" panose="02020603050405020304" pitchFamily="18" charset="0"/>
              </a:rPr>
              <a:t>2(G)</a:t>
            </a:r>
          </a:p>
          <a:p>
            <a:br>
              <a:rPr lang="en-US" sz="5400" dirty="0">
                <a:latin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a:p>
            <a:r>
              <a:rPr lang="en-US" sz="5400" dirty="0">
                <a:solidFill>
                  <a:srgbClr val="FF0000"/>
                </a:solidFill>
                <a:latin typeface="Times New Roman" panose="02020603050405020304" pitchFamily="18" charset="0"/>
                <a:cs typeface="Times New Roman" panose="02020603050405020304" pitchFamily="18" charset="0"/>
              </a:rPr>
              <a:t>58.  </a:t>
            </a:r>
            <a:r>
              <a:rPr lang="en-US" sz="5400" dirty="0">
                <a:solidFill>
                  <a:srgbClr val="0000FF"/>
                </a:solidFill>
                <a:latin typeface="Times New Roman" panose="02020603050405020304" pitchFamily="18" charset="0"/>
                <a:cs typeface="Times New Roman" panose="02020603050405020304" pitchFamily="18" charset="0"/>
              </a:rPr>
              <a:t>The Mg replaces the H in solution, the chloride is the spectator ion.  </a:t>
            </a:r>
            <a:r>
              <a:rPr lang="en-US" sz="4000" dirty="0">
                <a:solidFill>
                  <a:srgbClr val="0000FF"/>
                </a:solidFill>
                <a:latin typeface="Times New Roman" panose="02020603050405020304" pitchFamily="18" charset="0"/>
                <a:cs typeface="Times New Roman" panose="02020603050405020304" pitchFamily="18" charset="0"/>
              </a:rPr>
              <a:t>                        </a:t>
            </a:r>
            <a:r>
              <a:rPr lang="en-US" sz="1200" dirty="0">
                <a:solidFill>
                  <a:srgbClr val="006600"/>
                </a:solidFill>
                <a:latin typeface="Times New Roman" panose="02020603050405020304" pitchFamily="18" charset="0"/>
                <a:cs typeface="Times New Roman" panose="02020603050405020304" pitchFamily="18" charset="0"/>
              </a:rPr>
              <a:t>All this talk of table J…</a:t>
            </a:r>
            <a:endParaRPr lang="en-US" sz="4000" dirty="0">
              <a:solidFill>
                <a:srgbClr val="006600"/>
              </a:solidFill>
              <a:latin typeface="Times New Roman" panose="02020603050405020304" pitchFamily="18" charset="0"/>
              <a:cs typeface="Times New Roman" panose="02020603050405020304" pitchFamily="18" charset="0"/>
            </a:endParaRPr>
          </a:p>
        </p:txBody>
      </p:sp>
      <p:sp>
        <p:nvSpPr>
          <p:cNvPr id="3" name="Arrow: Curved Right 2">
            <a:extLst>
              <a:ext uri="{FF2B5EF4-FFF2-40B4-BE49-F238E27FC236}">
                <a16:creationId xmlns:a16="http://schemas.microsoft.com/office/drawing/2014/main" id="{E06A8330-4B5C-4A62-9512-909E66AA9691}"/>
              </a:ext>
            </a:extLst>
          </p:cNvPr>
          <p:cNvSpPr/>
          <p:nvPr/>
        </p:nvSpPr>
        <p:spPr>
          <a:xfrm rot="5400000" flipV="1">
            <a:off x="1143000" y="0"/>
            <a:ext cx="914400" cy="2133600"/>
          </a:xfrm>
          <a:prstGeom prst="curvedRightArrow">
            <a:avLst/>
          </a:prstGeom>
          <a:solidFill>
            <a:srgbClr val="FFC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Arrow: Curved Right 3">
            <a:extLst>
              <a:ext uri="{FF2B5EF4-FFF2-40B4-BE49-F238E27FC236}">
                <a16:creationId xmlns:a16="http://schemas.microsoft.com/office/drawing/2014/main" id="{C9F59374-D402-4B65-BE07-C25FCD2D7EEE}"/>
              </a:ext>
            </a:extLst>
          </p:cNvPr>
          <p:cNvSpPr/>
          <p:nvPr/>
        </p:nvSpPr>
        <p:spPr>
          <a:xfrm rot="5400000" flipH="1" flipV="1">
            <a:off x="4753709" y="-3517"/>
            <a:ext cx="1084384" cy="5715001"/>
          </a:xfrm>
          <a:prstGeom prst="curvedRightArrow">
            <a:avLst/>
          </a:prstGeom>
          <a:solidFill>
            <a:srgbClr val="DDD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82805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edia.rd.com/rd/images/rdc/books/7-stages-of-marriage/marriage-today-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3"/>
          <p:cNvSpPr txBox="1">
            <a:spLocks noChangeArrowheads="1"/>
          </p:cNvSpPr>
          <p:nvPr/>
        </p:nvSpPr>
        <p:spPr bwMode="auto">
          <a:xfrm>
            <a:off x="0" y="5280827"/>
            <a:ext cx="3200400" cy="15696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EAEAEA"/>
                </a:solidFill>
                <a:latin typeface="Comic Sans MS" panose="030F0702030302020204" pitchFamily="66" charset="0"/>
                <a:cs typeface="Times New Roman" panose="02020603050405020304" pitchFamily="18" charset="0"/>
              </a:rPr>
              <a:t>Love + Table J</a:t>
            </a:r>
            <a:br>
              <a:rPr lang="en-US" altLang="en-US" sz="2400" dirty="0">
                <a:solidFill>
                  <a:srgbClr val="EAEAEA"/>
                </a:solidFill>
                <a:latin typeface="Comic Sans MS" panose="030F0702030302020204" pitchFamily="66" charset="0"/>
                <a:cs typeface="Times New Roman" panose="02020603050405020304" pitchFamily="18" charset="0"/>
              </a:rPr>
            </a:br>
            <a:r>
              <a:rPr lang="en-US" altLang="en-US" sz="2400" dirty="0">
                <a:solidFill>
                  <a:srgbClr val="EAEAEA"/>
                </a:solidFill>
                <a:latin typeface="Comic Sans MS" panose="030F0702030302020204" pitchFamily="66" charset="0"/>
                <a:cs typeface="Times New Roman" panose="02020603050405020304" pitchFamily="18" charset="0"/>
              </a:rPr>
              <a:t>Charlie gets married with a Band of Gold (Au) from Janet</a:t>
            </a:r>
            <a:r>
              <a:rPr lang="en-US" altLang="en-US" sz="1800" dirty="0">
                <a:solidFill>
                  <a:prstClr val="black"/>
                </a:solidFill>
              </a:rPr>
              <a:t>…</a:t>
            </a:r>
          </a:p>
        </p:txBody>
      </p:sp>
    </p:spTree>
    <p:extLst>
      <p:ext uri="{BB962C8B-B14F-4D97-AF65-F5344CB8AC3E}">
        <p14:creationId xmlns:p14="http://schemas.microsoft.com/office/powerpoint/2010/main" val="363180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AAE2-3F05-4629-A639-7232592E0D9C}"/>
              </a:ext>
            </a:extLst>
          </p:cNvPr>
          <p:cNvSpPr txBox="1"/>
          <p:nvPr/>
        </p:nvSpPr>
        <p:spPr>
          <a:xfrm>
            <a:off x="0" y="0"/>
            <a:ext cx="9144000" cy="68941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 sign means these reactants react.</a:t>
            </a:r>
          </a:p>
          <a:p>
            <a:r>
              <a:rPr lang="en-US" sz="2800" dirty="0">
                <a:latin typeface="Times New Roman" panose="02020603050405020304" pitchFamily="18" charset="0"/>
                <a:cs typeface="Times New Roman" panose="02020603050405020304" pitchFamily="18" charset="0"/>
              </a:rPr>
              <a:t>The arrow sign → means react into</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YOU DO NOT WRITE IN THE DASHES, those are for thinking, and teaching, not for balancing.  </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12.  Hydrogen and oxygen gases make water…</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__H</a:t>
            </a:r>
            <a:r>
              <a:rPr lang="en-US" sz="5400" baseline="-25000" dirty="0">
                <a:latin typeface="Times New Roman" panose="02020603050405020304" pitchFamily="18" charset="0"/>
                <a:cs typeface="Times New Roman" panose="02020603050405020304" pitchFamily="18" charset="0"/>
              </a:rPr>
              <a:t>2(G)  </a:t>
            </a:r>
            <a:r>
              <a:rPr lang="en-US" sz="5400" dirty="0">
                <a:latin typeface="Times New Roman" panose="02020603050405020304" pitchFamily="18" charset="0"/>
                <a:cs typeface="Times New Roman" panose="02020603050405020304" pitchFamily="18" charset="0"/>
              </a:rPr>
              <a:t>+ __O</a:t>
            </a:r>
            <a:r>
              <a:rPr lang="en-US" sz="5400" baseline="-25000" dirty="0">
                <a:latin typeface="Times New Roman" panose="02020603050405020304" pitchFamily="18" charset="0"/>
                <a:cs typeface="Times New Roman" panose="02020603050405020304" pitchFamily="18" charset="0"/>
              </a:rPr>
              <a:t>2(G)</a:t>
            </a:r>
            <a:r>
              <a:rPr lang="en-US" sz="5400" dirty="0">
                <a:latin typeface="Times New Roman" panose="02020603050405020304" pitchFamily="18" charset="0"/>
                <a:cs typeface="Times New Roman" panose="02020603050405020304" pitchFamily="18" charset="0"/>
              </a:rPr>
              <a:t> →  __H</a:t>
            </a:r>
            <a:r>
              <a:rPr lang="en-US" sz="5400" baseline="-25000" dirty="0">
                <a:latin typeface="Times New Roman" panose="02020603050405020304" pitchFamily="18" charset="0"/>
                <a:cs typeface="Times New Roman" panose="02020603050405020304" pitchFamily="18" charset="0"/>
              </a:rPr>
              <a:t>2</a:t>
            </a:r>
            <a:r>
              <a:rPr lang="en-US" sz="5400" dirty="0">
                <a:latin typeface="Times New Roman" panose="02020603050405020304" pitchFamily="18" charset="0"/>
                <a:cs typeface="Times New Roman" panose="02020603050405020304" pitchFamily="18" charset="0"/>
              </a:rPr>
              <a:t>O</a:t>
            </a:r>
            <a:r>
              <a:rPr lang="en-US" sz="5400" baseline="-25000" dirty="0">
                <a:latin typeface="Times New Roman" panose="02020603050405020304" pitchFamily="18" charset="0"/>
                <a:cs typeface="Times New Roman" panose="02020603050405020304" pitchFamily="18" charset="0"/>
              </a:rPr>
              <a:t>(G)</a:t>
            </a:r>
          </a:p>
          <a:p>
            <a:pPr algn="ctr"/>
            <a:endParaRPr lang="en-US" sz="3600" dirty="0">
              <a:latin typeface="Times New Roman" panose="02020603050405020304" pitchFamily="18" charset="0"/>
              <a:cs typeface="Times New Roman" panose="02020603050405020304" pitchFamily="18" charset="0"/>
            </a:endParaRPr>
          </a:p>
          <a:p>
            <a:pPr algn="ct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This is not balanced.  </a:t>
            </a:r>
            <a:r>
              <a:rPr lang="en-US" sz="3600" dirty="0">
                <a:solidFill>
                  <a:srgbClr val="0000FF"/>
                </a:solidFill>
                <a:latin typeface="Times New Roman" panose="02020603050405020304" pitchFamily="18" charset="0"/>
                <a:cs typeface="Times New Roman" panose="02020603050405020304" pitchFamily="18" charset="0"/>
              </a:rPr>
              <a:t>Note the phase symbols.</a:t>
            </a:r>
          </a:p>
        </p:txBody>
      </p:sp>
      <p:cxnSp>
        <p:nvCxnSpPr>
          <p:cNvPr id="4" name="Straight Arrow Connector 3">
            <a:extLst>
              <a:ext uri="{FF2B5EF4-FFF2-40B4-BE49-F238E27FC236}">
                <a16:creationId xmlns:a16="http://schemas.microsoft.com/office/drawing/2014/main" id="{DDC877E6-BC8E-44C8-AFE5-C974DD4DF5DE}"/>
              </a:ext>
            </a:extLst>
          </p:cNvPr>
          <p:cNvCxnSpPr>
            <a:cxnSpLocks/>
            <a:stCxn id="14" idx="1"/>
          </p:cNvCxnSpPr>
          <p:nvPr/>
        </p:nvCxnSpPr>
        <p:spPr>
          <a:xfrm flipH="1" flipV="1">
            <a:off x="4819650" y="5271752"/>
            <a:ext cx="2033728" cy="93392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7FD9520-2651-427B-9381-2471725AA9D7}"/>
              </a:ext>
            </a:extLst>
          </p:cNvPr>
          <p:cNvCxnSpPr>
            <a:cxnSpLocks/>
            <a:stCxn id="14" idx="2"/>
          </p:cNvCxnSpPr>
          <p:nvPr/>
        </p:nvCxnSpPr>
        <p:spPr>
          <a:xfrm flipH="1" flipV="1">
            <a:off x="2209800" y="5257800"/>
            <a:ext cx="4610100" cy="10287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FF9F6FE-2B6C-4687-824F-36A36A250DF0}"/>
              </a:ext>
            </a:extLst>
          </p:cNvPr>
          <p:cNvCxnSpPr>
            <a:cxnSpLocks/>
            <a:stCxn id="14" idx="3"/>
          </p:cNvCxnSpPr>
          <p:nvPr/>
        </p:nvCxnSpPr>
        <p:spPr>
          <a:xfrm flipV="1">
            <a:off x="6853378" y="5257800"/>
            <a:ext cx="1528622" cy="110952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3C8CCFF-428C-4E21-A2D5-1A1F0C681D1D}"/>
              </a:ext>
            </a:extLst>
          </p:cNvPr>
          <p:cNvSpPr/>
          <p:nvPr/>
        </p:nvSpPr>
        <p:spPr>
          <a:xfrm>
            <a:off x="6819900" y="6172200"/>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9119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800" y="2819400"/>
            <a:ext cx="2362200" cy="838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 name="Oval 2"/>
          <p:cNvSpPr/>
          <p:nvPr/>
        </p:nvSpPr>
        <p:spPr>
          <a:xfrm>
            <a:off x="685800" y="5486400"/>
            <a:ext cx="2362200" cy="838200"/>
          </a:xfrm>
          <a:prstGeom prst="ellipse">
            <a:avLst/>
          </a:prstGeom>
          <a:solidFill>
            <a:srgbClr val="F7E3E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solidFill>
                <a:prstClr val="black"/>
              </a:solidFill>
            </a:endParaRPr>
          </a:p>
        </p:txBody>
      </p:sp>
      <p:cxnSp>
        <p:nvCxnSpPr>
          <p:cNvPr id="5" name="Straight Connector 4"/>
          <p:cNvCxnSpPr>
            <a:stCxn id="2" idx="2"/>
            <a:endCxn id="3" idx="2"/>
          </p:cNvCxnSpPr>
          <p:nvPr/>
        </p:nvCxnSpPr>
        <p:spPr>
          <a:xfrm rot="10800000" flipV="1">
            <a:off x="685800" y="3238500"/>
            <a:ext cx="0" cy="266700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a:stCxn id="2" idx="6"/>
          </p:cNvCxnSpPr>
          <p:nvPr/>
        </p:nvCxnSpPr>
        <p:spPr>
          <a:xfrm>
            <a:off x="3048000" y="3238500"/>
            <a:ext cx="0" cy="2705100"/>
          </a:xfrm>
          <a:prstGeom prst="line">
            <a:avLst/>
          </a:prstGeom>
        </p:spPr>
        <p:style>
          <a:lnRef idx="2">
            <a:schemeClr val="dk1"/>
          </a:lnRef>
          <a:fillRef idx="0">
            <a:schemeClr val="dk1"/>
          </a:fillRef>
          <a:effectRef idx="1">
            <a:schemeClr val="dk1"/>
          </a:effectRef>
          <a:fontRef idx="minor">
            <a:schemeClr val="tx1"/>
          </a:fontRef>
        </p:style>
      </p:cxnSp>
      <p:sp>
        <p:nvSpPr>
          <p:cNvPr id="10246" name="TextBox 8"/>
          <p:cNvSpPr txBox="1">
            <a:spLocks noChangeArrowheads="1"/>
          </p:cNvSpPr>
          <p:nvPr/>
        </p:nvSpPr>
        <p:spPr bwMode="auto">
          <a:xfrm>
            <a:off x="4114800" y="4648200"/>
            <a:ext cx="251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HCl</a:t>
            </a:r>
            <a:r>
              <a:rPr lang="en-US" altLang="en-US" sz="4000" baseline="-25000" dirty="0">
                <a:solidFill>
                  <a:srgbClr val="FF0000"/>
                </a:solidFill>
                <a:latin typeface="Times New Roman" panose="02020603050405020304" pitchFamily="18" charset="0"/>
                <a:cs typeface="Times New Roman" panose="02020603050405020304" pitchFamily="18" charset="0"/>
              </a:rPr>
              <a:t>(AQ)</a:t>
            </a:r>
          </a:p>
        </p:txBody>
      </p:sp>
      <p:cxnSp>
        <p:nvCxnSpPr>
          <p:cNvPr id="11" name="Straight Arrow Connector 10"/>
          <p:cNvCxnSpPr/>
          <p:nvPr/>
        </p:nvCxnSpPr>
        <p:spPr>
          <a:xfrm rot="10800000" flipV="1">
            <a:off x="2286000" y="5029200"/>
            <a:ext cx="1828800" cy="1524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3" name="Freeform 22"/>
          <p:cNvSpPr/>
          <p:nvPr/>
        </p:nvSpPr>
        <p:spPr>
          <a:xfrm>
            <a:off x="685800" y="4706938"/>
            <a:ext cx="2349500" cy="285750"/>
          </a:xfrm>
          <a:custGeom>
            <a:avLst/>
            <a:gdLst>
              <a:gd name="connsiteX0" fmla="*/ 0 w 2350008"/>
              <a:gd name="connsiteY0" fmla="*/ 20084 h 285260"/>
              <a:gd name="connsiteX1" fmla="*/ 100584 w 2350008"/>
              <a:gd name="connsiteY1" fmla="*/ 47516 h 285260"/>
              <a:gd name="connsiteX2" fmla="*/ 128016 w 2350008"/>
              <a:gd name="connsiteY2" fmla="*/ 65804 h 285260"/>
              <a:gd name="connsiteX3" fmla="*/ 164592 w 2350008"/>
              <a:gd name="connsiteY3" fmla="*/ 74948 h 285260"/>
              <a:gd name="connsiteX4" fmla="*/ 192024 w 2350008"/>
              <a:gd name="connsiteY4" fmla="*/ 93236 h 285260"/>
              <a:gd name="connsiteX5" fmla="*/ 265176 w 2350008"/>
              <a:gd name="connsiteY5" fmla="*/ 129812 h 285260"/>
              <a:gd name="connsiteX6" fmla="*/ 329184 w 2350008"/>
              <a:gd name="connsiteY6" fmla="*/ 157244 h 285260"/>
              <a:gd name="connsiteX7" fmla="*/ 356616 w 2350008"/>
              <a:gd name="connsiteY7" fmla="*/ 175532 h 285260"/>
              <a:gd name="connsiteX8" fmla="*/ 429768 w 2350008"/>
              <a:gd name="connsiteY8" fmla="*/ 193820 h 285260"/>
              <a:gd name="connsiteX9" fmla="*/ 457200 w 2350008"/>
              <a:gd name="connsiteY9" fmla="*/ 212108 h 285260"/>
              <a:gd name="connsiteX10" fmla="*/ 548640 w 2350008"/>
              <a:gd name="connsiteY10" fmla="*/ 230396 h 285260"/>
              <a:gd name="connsiteX11" fmla="*/ 1152144 w 2350008"/>
              <a:gd name="connsiteY11" fmla="*/ 239540 h 285260"/>
              <a:gd name="connsiteX12" fmla="*/ 2048256 w 2350008"/>
              <a:gd name="connsiteY12" fmla="*/ 230396 h 285260"/>
              <a:gd name="connsiteX13" fmla="*/ 2075688 w 2350008"/>
              <a:gd name="connsiteY13" fmla="*/ 221252 h 285260"/>
              <a:gd name="connsiteX14" fmla="*/ 2121408 w 2350008"/>
              <a:gd name="connsiteY14" fmla="*/ 175532 h 285260"/>
              <a:gd name="connsiteX15" fmla="*/ 2130552 w 2350008"/>
              <a:gd name="connsiteY15" fmla="*/ 148100 h 285260"/>
              <a:gd name="connsiteX16" fmla="*/ 2157984 w 2350008"/>
              <a:gd name="connsiteY16" fmla="*/ 129812 h 285260"/>
              <a:gd name="connsiteX17" fmla="*/ 2185416 w 2350008"/>
              <a:gd name="connsiteY17" fmla="*/ 102380 h 285260"/>
              <a:gd name="connsiteX18" fmla="*/ 2240280 w 2350008"/>
              <a:gd name="connsiteY18" fmla="*/ 65804 h 285260"/>
              <a:gd name="connsiteX19" fmla="*/ 2313432 w 2350008"/>
              <a:gd name="connsiteY19" fmla="*/ 20084 h 285260"/>
              <a:gd name="connsiteX20" fmla="*/ 2350008 w 2350008"/>
              <a:gd name="connsiteY20" fmla="*/ 1796 h 28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50008" h="285260">
                <a:moveTo>
                  <a:pt x="0" y="20084"/>
                </a:moveTo>
                <a:cubicBezTo>
                  <a:pt x="33528" y="29228"/>
                  <a:pt x="67856" y="35827"/>
                  <a:pt x="100584" y="47516"/>
                </a:cubicBezTo>
                <a:cubicBezTo>
                  <a:pt x="110933" y="51212"/>
                  <a:pt x="117915" y="61475"/>
                  <a:pt x="128016" y="65804"/>
                </a:cubicBezTo>
                <a:cubicBezTo>
                  <a:pt x="139567" y="70754"/>
                  <a:pt x="152400" y="71900"/>
                  <a:pt x="164592" y="74948"/>
                </a:cubicBezTo>
                <a:cubicBezTo>
                  <a:pt x="173736" y="81044"/>
                  <a:pt x="182376" y="87974"/>
                  <a:pt x="192024" y="93236"/>
                </a:cubicBezTo>
                <a:cubicBezTo>
                  <a:pt x="215957" y="106291"/>
                  <a:pt x="242493" y="114690"/>
                  <a:pt x="265176" y="129812"/>
                </a:cubicBezTo>
                <a:cubicBezTo>
                  <a:pt x="303065" y="155071"/>
                  <a:pt x="281946" y="145435"/>
                  <a:pt x="329184" y="157244"/>
                </a:cubicBezTo>
                <a:cubicBezTo>
                  <a:pt x="338328" y="163340"/>
                  <a:pt x="346288" y="171776"/>
                  <a:pt x="356616" y="175532"/>
                </a:cubicBezTo>
                <a:cubicBezTo>
                  <a:pt x="380237" y="184122"/>
                  <a:pt x="429768" y="193820"/>
                  <a:pt x="429768" y="193820"/>
                </a:cubicBezTo>
                <a:cubicBezTo>
                  <a:pt x="438912" y="199916"/>
                  <a:pt x="447370" y="207193"/>
                  <a:pt x="457200" y="212108"/>
                </a:cubicBezTo>
                <a:cubicBezTo>
                  <a:pt x="480158" y="223587"/>
                  <a:pt x="530814" y="229908"/>
                  <a:pt x="548640" y="230396"/>
                </a:cubicBezTo>
                <a:cubicBezTo>
                  <a:pt x="749756" y="235906"/>
                  <a:pt x="950976" y="236492"/>
                  <a:pt x="1152144" y="239540"/>
                </a:cubicBezTo>
                <a:lnTo>
                  <a:pt x="2048256" y="230396"/>
                </a:lnTo>
                <a:cubicBezTo>
                  <a:pt x="2057893" y="230205"/>
                  <a:pt x="2068162" y="227273"/>
                  <a:pt x="2075688" y="221252"/>
                </a:cubicBezTo>
                <a:cubicBezTo>
                  <a:pt x="2228088" y="99332"/>
                  <a:pt x="1956816" y="285260"/>
                  <a:pt x="2121408" y="175532"/>
                </a:cubicBezTo>
                <a:cubicBezTo>
                  <a:pt x="2124456" y="166388"/>
                  <a:pt x="2124531" y="155626"/>
                  <a:pt x="2130552" y="148100"/>
                </a:cubicBezTo>
                <a:cubicBezTo>
                  <a:pt x="2137417" y="139518"/>
                  <a:pt x="2149541" y="136847"/>
                  <a:pt x="2157984" y="129812"/>
                </a:cubicBezTo>
                <a:cubicBezTo>
                  <a:pt x="2167918" y="121533"/>
                  <a:pt x="2175208" y="110319"/>
                  <a:pt x="2185416" y="102380"/>
                </a:cubicBezTo>
                <a:cubicBezTo>
                  <a:pt x="2202766" y="88886"/>
                  <a:pt x="2240280" y="65804"/>
                  <a:pt x="2240280" y="65804"/>
                </a:cubicBezTo>
                <a:cubicBezTo>
                  <a:pt x="2284149" y="0"/>
                  <a:pt x="2222026" y="81021"/>
                  <a:pt x="2313432" y="20084"/>
                </a:cubicBezTo>
                <a:cubicBezTo>
                  <a:pt x="2343400" y="105"/>
                  <a:pt x="2329874" y="1796"/>
                  <a:pt x="2350008" y="1796"/>
                </a:cubicBezTo>
              </a:path>
            </a:pathLst>
          </a:custGeom>
        </p:spPr>
        <p:style>
          <a:lnRef idx="2">
            <a:schemeClr val="accent2"/>
          </a:lnRef>
          <a:fillRef idx="0">
            <a:schemeClr val="accent2"/>
          </a:fillRef>
          <a:effectRef idx="1">
            <a:schemeClr val="accent2"/>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4" name="Oval 23"/>
          <p:cNvSpPr>
            <a:spLocks noChangeArrowheads="1"/>
          </p:cNvSpPr>
          <p:nvPr/>
        </p:nvSpPr>
        <p:spPr bwMode="auto">
          <a:xfrm>
            <a:off x="4267200" y="1531815"/>
            <a:ext cx="708066" cy="685800"/>
          </a:xfrm>
          <a:prstGeom prst="ellipse">
            <a:avLst/>
          </a:prstGeom>
          <a:noFill/>
          <a:ln w="101600" algn="ctr">
            <a:solidFill>
              <a:srgbClr val="CC9900"/>
            </a:solidFill>
            <a:round/>
            <a:headEnd/>
            <a:tailEnd/>
          </a:ln>
        </p:spPr>
        <p:txBody>
          <a:bodyPr anchor="ctr"/>
          <a:lstStyle/>
          <a:p>
            <a:pPr algn="ctr" fontAlgn="auto">
              <a:spcBef>
                <a:spcPts val="0"/>
              </a:spcBef>
              <a:spcAft>
                <a:spcPts val="0"/>
              </a:spcAft>
              <a:defRPr/>
            </a:pPr>
            <a:endParaRPr lang="en-US" dirty="0">
              <a:solidFill>
                <a:prstClr val="black"/>
              </a:solidFill>
              <a:latin typeface="Calibri"/>
            </a:endParaRPr>
          </a:p>
        </p:txBody>
      </p:sp>
      <p:sp>
        <p:nvSpPr>
          <p:cNvPr id="26" name="Curved Right Arrow 25"/>
          <p:cNvSpPr/>
          <p:nvPr/>
        </p:nvSpPr>
        <p:spPr>
          <a:xfrm rot="3236117">
            <a:off x="2340663" y="318708"/>
            <a:ext cx="890588" cy="35267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0251" name="TextBox 26"/>
          <p:cNvSpPr txBox="1">
            <a:spLocks noChangeArrowheads="1"/>
          </p:cNvSpPr>
          <p:nvPr/>
        </p:nvSpPr>
        <p:spPr bwMode="auto">
          <a:xfrm>
            <a:off x="5105400" y="685800"/>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CC9900"/>
                </a:solidFill>
                <a:latin typeface="Times New Roman" panose="02020603050405020304" pitchFamily="18" charset="0"/>
                <a:cs typeface="Times New Roman" panose="02020603050405020304" pitchFamily="18" charset="0"/>
              </a:rPr>
              <a:t>Charlie’s Wedding Band is Made of </a:t>
            </a:r>
          </a:p>
          <a:p>
            <a:pPr eaLnBrk="1" hangingPunct="1">
              <a:spcBef>
                <a:spcPct val="0"/>
              </a:spcBef>
              <a:buFontTx/>
              <a:buNone/>
            </a:pPr>
            <a:r>
              <a:rPr lang="en-US" altLang="en-US" sz="3600" dirty="0">
                <a:solidFill>
                  <a:srgbClr val="CC9900"/>
                </a:solidFill>
                <a:latin typeface="Times New Roman" panose="02020603050405020304" pitchFamily="18" charset="0"/>
                <a:cs typeface="Times New Roman" panose="02020603050405020304" pitchFamily="18" charset="0"/>
              </a:rPr>
              <a:t>Solid gold!</a:t>
            </a:r>
          </a:p>
        </p:txBody>
      </p:sp>
      <p:sp>
        <p:nvSpPr>
          <p:cNvPr id="4" name="TextBox 3"/>
          <p:cNvSpPr txBox="1"/>
          <p:nvPr/>
        </p:nvSpPr>
        <p:spPr>
          <a:xfrm>
            <a:off x="228599" y="228600"/>
            <a:ext cx="2286001" cy="923330"/>
          </a:xfrm>
          <a:prstGeom prst="rect">
            <a:avLst/>
          </a:prstGeom>
          <a:noFill/>
        </p:spPr>
        <p:txBody>
          <a:bodyPr wrap="square" rtlCol="0">
            <a:spAutoFit/>
          </a:bodyPr>
          <a:lstStyle/>
          <a:p>
            <a:r>
              <a:rPr lang="en-US" sz="5400" b="1" dirty="0">
                <a:solidFill>
                  <a:srgbClr val="C00000"/>
                </a:solidFill>
              </a:rPr>
              <a:t>59. </a:t>
            </a:r>
            <a:r>
              <a:rPr lang="en-US" sz="2800" b="1" dirty="0">
                <a:solidFill>
                  <a:srgbClr val="C00000"/>
                </a:solidFill>
              </a:rPr>
              <a:t>draw</a:t>
            </a:r>
          </a:p>
        </p:txBody>
      </p:sp>
    </p:spTree>
    <p:extLst>
      <p:ext uri="{BB962C8B-B14F-4D97-AF65-F5344CB8AC3E}">
        <p14:creationId xmlns:p14="http://schemas.microsoft.com/office/powerpoint/2010/main" val="6665796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0" y="304800"/>
            <a:ext cx="91440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Table J tells us when reactions will happen, </a:t>
            </a:r>
            <a:r>
              <a:rPr lang="en-US" altLang="en-US" u="sng" dirty="0">
                <a:solidFill>
                  <a:schemeClr val="tx1">
                    <a:lumMod val="95000"/>
                    <a:lumOff val="5000"/>
                  </a:schemeClr>
                </a:solidFill>
                <a:latin typeface="Times New Roman" panose="02020603050405020304" pitchFamily="18" charset="0"/>
                <a:cs typeface="Times New Roman" panose="02020603050405020304" pitchFamily="18" charset="0"/>
              </a:rPr>
              <a:t>or not</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dirty="0">
              <a:solidFill>
                <a:srgbClr val="0000FF"/>
              </a:solidFill>
              <a:latin typeface="BRADDON" pitchFamily="2" charset="0"/>
            </a:endParaRPr>
          </a:p>
          <a:p>
            <a:pPr eaLnBrk="1" hangingPunct="1">
              <a:spcBef>
                <a:spcPct val="0"/>
              </a:spcBef>
              <a:buFontTx/>
              <a:buNone/>
            </a:pPr>
            <a:r>
              <a:rPr lang="en-US" altLang="en-US" sz="6600" dirty="0">
                <a:solidFill>
                  <a:srgbClr val="C00000"/>
                </a:solidFill>
                <a:latin typeface="Times New Roman" panose="02020603050405020304" pitchFamily="18" charset="0"/>
                <a:cs typeface="Times New Roman" panose="02020603050405020304" pitchFamily="18" charset="0"/>
              </a:rPr>
              <a:t>60. </a:t>
            </a:r>
            <a:r>
              <a:rPr lang="en-US" altLang="en-US" sz="4000" dirty="0">
                <a:solidFill>
                  <a:srgbClr val="0000FF"/>
                </a:solidFill>
                <a:latin typeface="Times New Roman" panose="02020603050405020304" pitchFamily="18" charset="0"/>
                <a:cs typeface="Times New Roman" panose="02020603050405020304" pitchFamily="18" charset="0"/>
              </a:rPr>
              <a:t>Au</a:t>
            </a:r>
            <a:r>
              <a:rPr lang="en-US" altLang="en-US" sz="4000" baseline="-25000" dirty="0">
                <a:solidFill>
                  <a:srgbClr val="0000FF"/>
                </a:solidFill>
                <a:latin typeface="Times New Roman" panose="02020603050405020304" pitchFamily="18" charset="0"/>
                <a:cs typeface="Times New Roman" panose="02020603050405020304" pitchFamily="18" charset="0"/>
              </a:rPr>
              <a:t>(S)</a:t>
            </a:r>
            <a:r>
              <a:rPr lang="en-US" altLang="en-US" sz="4000" dirty="0">
                <a:solidFill>
                  <a:srgbClr val="0000FF"/>
                </a:solidFill>
                <a:latin typeface="Times New Roman" panose="02020603050405020304" pitchFamily="18" charset="0"/>
                <a:cs typeface="Times New Roman" panose="02020603050405020304" pitchFamily="18" charset="0"/>
              </a:rPr>
              <a:t> + HCl </a:t>
            </a:r>
            <a:r>
              <a:rPr lang="en-US" altLang="en-US" sz="4000" baseline="-25000" dirty="0">
                <a:solidFill>
                  <a:srgbClr val="0000FF"/>
                </a:solidFill>
                <a:latin typeface="Times New Roman" panose="02020603050405020304" pitchFamily="18" charset="0"/>
                <a:cs typeface="Times New Roman" panose="02020603050405020304" pitchFamily="18" charset="0"/>
              </a:rPr>
              <a:t>(AQ)</a:t>
            </a:r>
            <a:r>
              <a:rPr lang="en-US" altLang="en-US" sz="4000" dirty="0">
                <a:solidFill>
                  <a:srgbClr val="0000FF"/>
                </a:solidFill>
                <a:latin typeface="Times New Roman" panose="02020603050405020304" pitchFamily="18" charset="0"/>
                <a:cs typeface="Times New Roman" panose="02020603050405020304" pitchFamily="18" charset="0"/>
              </a:rPr>
              <a:t> →  </a:t>
            </a:r>
            <a:r>
              <a:rPr lang="en-US" altLang="en-US" sz="5400" dirty="0">
                <a:solidFill>
                  <a:srgbClr val="0000FF"/>
                </a:solidFill>
                <a:latin typeface="Times New Roman" panose="02020603050405020304" pitchFamily="18" charset="0"/>
                <a:cs typeface="Times New Roman" panose="02020603050405020304" pitchFamily="18" charset="0"/>
              </a:rPr>
              <a:t>X </a:t>
            </a:r>
            <a:r>
              <a:rPr lang="en-US" altLang="en-US" sz="3600" i="1" dirty="0">
                <a:solidFill>
                  <a:srgbClr val="0000FF"/>
                </a:solidFill>
                <a:latin typeface="Times New Roman" panose="02020603050405020304" pitchFamily="18" charset="0"/>
                <a:cs typeface="Times New Roman" panose="02020603050405020304" pitchFamily="18" charset="0"/>
              </a:rPr>
              <a:t>no reaction</a:t>
            </a:r>
            <a:endParaRPr lang="en-US" altLang="en-US" sz="2400" i="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dirty="0">
              <a:solidFill>
                <a:srgbClr val="0000FF"/>
              </a:solidFill>
              <a:latin typeface="BRADDON" pitchFamily="2" charset="0"/>
            </a:endParaRPr>
          </a:p>
          <a:p>
            <a:pPr eaLnBrk="1" hangingPunct="1">
              <a:spcBef>
                <a:spcPct val="0"/>
              </a:spcBef>
              <a:buFontTx/>
              <a:buNone/>
            </a:pPr>
            <a:br>
              <a:rPr lang="en-US" altLang="en-US" dirty="0">
                <a:solidFill>
                  <a:srgbClr val="0000FF"/>
                </a:solidFill>
                <a:latin typeface="BRADDON" pitchFamily="2" charset="0"/>
              </a:rPr>
            </a:br>
            <a:br>
              <a:rPr lang="en-US" altLang="en-US" dirty="0">
                <a:solidFill>
                  <a:srgbClr val="0000FF"/>
                </a:solidFill>
                <a:latin typeface="BRADDON" pitchFamily="2" charset="0"/>
              </a:rPr>
            </a:br>
            <a:endParaRPr lang="en-US" altLang="en-US" dirty="0">
              <a:solidFill>
                <a:srgbClr val="0000FF"/>
              </a:solidFill>
              <a:latin typeface="BRADDON" pitchFamily="2" charset="0"/>
            </a:endParaRPr>
          </a:p>
          <a:p>
            <a:pPr eaLnBrk="1" hangingPunct="1">
              <a:spcBef>
                <a:spcPct val="0"/>
              </a:spcBef>
              <a:buFontTx/>
              <a:buNone/>
            </a:pP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61.  </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Why?  Because Au is lower on table J than H is,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        Gold is not active enough to bump out the </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        hydrogen from solution!</a:t>
            </a:r>
            <a:r>
              <a:rPr lang="en-US" altLang="en-US" dirty="0">
                <a:solidFill>
                  <a:srgbClr val="00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72244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Balance these SR reactions or write an X for no reaction</a:t>
            </a:r>
          </a:p>
        </p:txBody>
      </p:sp>
      <p:sp>
        <p:nvSpPr>
          <p:cNvPr id="12291" name="TextBox 2"/>
          <p:cNvSpPr txBox="1">
            <a:spLocks noChangeArrowheads="1"/>
          </p:cNvSpPr>
          <p:nvPr/>
        </p:nvSpPr>
        <p:spPr bwMode="auto">
          <a:xfrm>
            <a:off x="6626" y="914400"/>
            <a:ext cx="913737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62.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Zn(NO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179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Balance these SR reactions or write an X for no reaction</a:t>
            </a:r>
          </a:p>
        </p:txBody>
      </p:sp>
      <p:sp>
        <p:nvSpPr>
          <p:cNvPr id="12291" name="TextBox 2"/>
          <p:cNvSpPr txBox="1">
            <a:spLocks noChangeArrowheads="1"/>
          </p:cNvSpPr>
          <p:nvPr/>
        </p:nvSpPr>
        <p:spPr bwMode="auto">
          <a:xfrm>
            <a:off x="6626" y="914400"/>
            <a:ext cx="9137374"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62.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Mg</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Zn(NO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2(AQ)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Mg(NO</a:t>
            </a:r>
            <a:r>
              <a:rPr kumimoji="0" lang="en-US" altLang="en-US" sz="36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3</a:t>
            </a:r>
            <a:r>
              <a:rPr kumimoji="0" lang="en-US" altLang="en-US" sz="36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2(AQ)  </a:t>
            </a:r>
            <a:r>
              <a:rPr kumimoji="0" lang="en-US" altLang="en-US" sz="36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Zn</a:t>
            </a:r>
            <a:r>
              <a:rPr kumimoji="0" lang="en-US" altLang="en-US" sz="36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(S)</a:t>
            </a:r>
          </a:p>
          <a:p>
            <a:pPr eaLnBrk="1" hangingPunct="1">
              <a:spcBef>
                <a:spcPct val="0"/>
              </a:spcBef>
              <a:buNone/>
            </a:pPr>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pPr eaLnBrk="1" hangingPunct="1">
              <a:spcBef>
                <a:spcPct val="0"/>
              </a:spcBef>
              <a:buNone/>
            </a:pPr>
            <a:endParaRPr kumimoji="0" lang="en-US" altLang="en-US" sz="3600" b="0" i="0" u="none" strike="noStrike" kern="1200" cap="none" spc="0" normalizeH="0" baseline="-2500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a:p>
            <a:pPr eaLnBrk="1" hangingPunct="1">
              <a:spcBef>
                <a:spcPct val="0"/>
              </a:spcBef>
              <a:buNone/>
            </a:pP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dirty="0">
                <a:solidFill>
                  <a:srgbClr val="FF0000"/>
                </a:solidFill>
                <a:latin typeface="Times New Roman" panose="02020603050405020304" pitchFamily="18" charset="0"/>
                <a:cs typeface="Times New Roman" panose="02020603050405020304" pitchFamily="18" charset="0"/>
              </a:rPr>
              <a:t>Mg is higher on J than Zn, so Mg replaces the Zn in solution.  Mg</a:t>
            </a:r>
            <a:r>
              <a:rPr lang="en-US" altLang="en-US" baseline="30000" dirty="0">
                <a:solidFill>
                  <a:srgbClr val="FF0000"/>
                </a:solidFill>
                <a:latin typeface="Times New Roman" panose="02020603050405020304" pitchFamily="18" charset="0"/>
                <a:cs typeface="Times New Roman" panose="02020603050405020304" pitchFamily="18" charset="0"/>
              </a:rPr>
              <a:t>+2</a:t>
            </a:r>
            <a:r>
              <a:rPr lang="en-US" altLang="en-US" baseline="-2500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cation gets 2 nitrate anions.  </a:t>
            </a:r>
            <a:endParaRPr kumimoji="0" lang="en-US" altLang="en-US"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eaLnBrk="1" hangingPunct="1">
              <a:spcBef>
                <a:spcPct val="0"/>
              </a:spcBef>
              <a:buNone/>
            </a:pPr>
            <a:r>
              <a:rPr lang="en-US" altLang="en-US" baseline="-25000"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None/>
            </a:pPr>
            <a:r>
              <a:rPr lang="en-US" altLang="en-US" dirty="0">
                <a:solidFill>
                  <a:srgbClr val="0000FF"/>
                </a:solidFill>
                <a:latin typeface="Times New Roman" panose="02020603050405020304" pitchFamily="18" charset="0"/>
                <a:cs typeface="Times New Roman" panose="02020603050405020304" pitchFamily="18" charset="0"/>
              </a:rPr>
              <a:t>Switch ‘</a:t>
            </a:r>
            <a:r>
              <a:rPr lang="en-US" altLang="en-US" dirty="0" err="1">
                <a:solidFill>
                  <a:srgbClr val="0000FF"/>
                </a:solidFill>
                <a:latin typeface="Times New Roman" panose="02020603050405020304" pitchFamily="18" charset="0"/>
                <a:cs typeface="Times New Roman" panose="02020603050405020304" pitchFamily="18" charset="0"/>
              </a:rPr>
              <a:t>em</a:t>
            </a:r>
            <a:r>
              <a:rPr lang="en-US" altLang="en-US" dirty="0">
                <a:solidFill>
                  <a:srgbClr val="0000FF"/>
                </a:solidFill>
                <a:latin typeface="Times New Roman" panose="02020603050405020304" pitchFamily="18" charset="0"/>
                <a:cs typeface="Times New Roman" panose="02020603050405020304" pitchFamily="18" charset="0"/>
              </a:rPr>
              <a:t>.  Fix </a:t>
            </a:r>
            <a:r>
              <a:rPr lang="en-US" altLang="en-US" dirty="0" err="1">
                <a:solidFill>
                  <a:srgbClr val="0000FF"/>
                </a:solidFill>
                <a:latin typeface="Times New Roman" panose="02020603050405020304" pitchFamily="18" charset="0"/>
                <a:cs typeface="Times New Roman" panose="02020603050405020304" pitchFamily="18" charset="0"/>
              </a:rPr>
              <a:t>em</a:t>
            </a:r>
            <a:r>
              <a:rPr lang="en-US" altLang="en-US" dirty="0">
                <a:solidFill>
                  <a:srgbClr val="0000FF"/>
                </a:solidFill>
                <a:latin typeface="Times New Roman" panose="02020603050405020304" pitchFamily="18" charset="0"/>
                <a:cs typeface="Times New Roman" panose="02020603050405020304" pitchFamily="18" charset="0"/>
              </a:rPr>
              <a:t>’.  Balance ‘</a:t>
            </a:r>
            <a:r>
              <a:rPr lang="en-US" altLang="en-US" dirty="0" err="1">
                <a:solidFill>
                  <a:srgbClr val="0000FF"/>
                </a:solidFill>
                <a:latin typeface="Times New Roman" panose="02020603050405020304" pitchFamily="18" charset="0"/>
                <a:cs typeface="Times New Roman" panose="02020603050405020304" pitchFamily="18" charset="0"/>
              </a:rPr>
              <a:t>em</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None/>
            </a:pP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000" i="1" dirty="0">
                <a:solidFill>
                  <a:srgbClr val="0000FF"/>
                </a:solidFill>
                <a:latin typeface="Times New Roman" panose="02020603050405020304" pitchFamily="18" charset="0"/>
                <a:cs typeface="Times New Roman" panose="02020603050405020304" pitchFamily="18" charset="0"/>
              </a:rPr>
              <a:t>This is already balanced!  </a:t>
            </a:r>
            <a:endParaRPr lang="en-US" alt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0641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Balance these SR reactions or write an X for no reaction</a:t>
            </a:r>
          </a:p>
        </p:txBody>
      </p:sp>
      <p:sp>
        <p:nvSpPr>
          <p:cNvPr id="12291" name="TextBox 2"/>
          <p:cNvSpPr txBox="1">
            <a:spLocks noChangeArrowheads="1"/>
          </p:cNvSpPr>
          <p:nvPr/>
        </p:nvSpPr>
        <p:spPr bwMode="auto">
          <a:xfrm>
            <a:off x="0" y="914400"/>
            <a:ext cx="89916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63.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Na</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Sn(NO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p>
          <a:p>
            <a:pPr eaLnBrk="1" hangingPunct="1">
              <a:spcBef>
                <a:spcPct val="0"/>
              </a:spcBef>
              <a:buFontTx/>
              <a:buNone/>
            </a:pP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58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Balance these SR reactions or write an X for no reaction</a:t>
            </a:r>
          </a:p>
        </p:txBody>
      </p:sp>
      <p:sp>
        <p:nvSpPr>
          <p:cNvPr id="12291" name="TextBox 2"/>
          <p:cNvSpPr txBox="1">
            <a:spLocks noChangeArrowheads="1"/>
          </p:cNvSpPr>
          <p:nvPr/>
        </p:nvSpPr>
        <p:spPr bwMode="auto">
          <a:xfrm>
            <a:off x="0" y="914400"/>
            <a:ext cx="8991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63.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Na</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Sn(NO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3600" dirty="0">
                <a:solidFill>
                  <a:srgbClr val="C00000"/>
                </a:solidFill>
                <a:latin typeface="Times New Roman" panose="02020603050405020304" pitchFamily="18" charset="0"/>
                <a:cs typeface="Times New Roman" panose="02020603050405020304" pitchFamily="18" charset="0"/>
              </a:rPr>
              <a:t>  NaNO</a:t>
            </a:r>
            <a:r>
              <a:rPr lang="en-US" altLang="en-US" sz="3600" baseline="-25000" dirty="0">
                <a:solidFill>
                  <a:srgbClr val="C00000"/>
                </a:solidFill>
                <a:latin typeface="Times New Roman" panose="02020603050405020304" pitchFamily="18" charset="0"/>
                <a:cs typeface="Times New Roman" panose="02020603050405020304" pitchFamily="18" charset="0"/>
              </a:rPr>
              <a:t>3(AQ)  </a:t>
            </a:r>
            <a:r>
              <a:rPr lang="en-US" altLang="en-US" sz="3600" dirty="0">
                <a:solidFill>
                  <a:srgbClr val="C00000"/>
                </a:solidFill>
                <a:latin typeface="Times New Roman" panose="02020603050405020304" pitchFamily="18" charset="0"/>
                <a:cs typeface="Times New Roman" panose="02020603050405020304" pitchFamily="18" charset="0"/>
              </a:rPr>
              <a:t>+</a:t>
            </a:r>
            <a:r>
              <a:rPr lang="en-US" altLang="en-US" sz="3600" baseline="-25000" dirty="0">
                <a:solidFill>
                  <a:srgbClr val="C00000"/>
                </a:solidFill>
                <a:latin typeface="Times New Roman" panose="02020603050405020304" pitchFamily="18" charset="0"/>
                <a:cs typeface="Times New Roman" panose="02020603050405020304" pitchFamily="18" charset="0"/>
              </a:rPr>
              <a:t> </a:t>
            </a:r>
            <a:r>
              <a:rPr lang="en-US" altLang="en-US" sz="3600" dirty="0">
                <a:solidFill>
                  <a:srgbClr val="C00000"/>
                </a:solidFill>
                <a:latin typeface="Times New Roman" panose="02020603050405020304" pitchFamily="18" charset="0"/>
                <a:cs typeface="Times New Roman" panose="02020603050405020304" pitchFamily="18" charset="0"/>
              </a:rPr>
              <a:t>Sn</a:t>
            </a:r>
            <a:r>
              <a:rPr lang="en-US" altLang="en-US" sz="3600" baseline="-25000" dirty="0">
                <a:solidFill>
                  <a:srgbClr val="C00000"/>
                </a:solidFill>
                <a:latin typeface="Times New Roman" panose="02020603050405020304" pitchFamily="18" charset="0"/>
                <a:cs typeface="Times New Roman" panose="02020603050405020304" pitchFamily="18" charset="0"/>
              </a:rPr>
              <a:t>(S)</a:t>
            </a:r>
            <a:br>
              <a:rPr lang="en-US" altLang="en-US" sz="3600" baseline="-25000" dirty="0">
                <a:solidFill>
                  <a:srgbClr val="C00000"/>
                </a:solidFill>
                <a:latin typeface="Times New Roman" panose="02020603050405020304" pitchFamily="18" charset="0"/>
                <a:cs typeface="Times New Roman" panose="02020603050405020304" pitchFamily="18" charset="0"/>
              </a:rPr>
            </a:br>
            <a:br>
              <a:rPr lang="en-US" altLang="en-US" sz="3600" baseline="-25000" dirty="0">
                <a:solidFill>
                  <a:srgbClr val="C00000"/>
                </a:solidFill>
                <a:latin typeface="Times New Roman" panose="02020603050405020304" pitchFamily="18" charset="0"/>
                <a:cs typeface="Times New Roman" panose="02020603050405020304" pitchFamily="18" charset="0"/>
              </a:rPr>
            </a:br>
            <a:br>
              <a:rPr lang="en-US" altLang="en-US" sz="3600" baseline="-25000" dirty="0">
                <a:solidFill>
                  <a:srgbClr val="C00000"/>
                </a:solidFill>
                <a:latin typeface="Times New Roman" panose="02020603050405020304" pitchFamily="18" charset="0"/>
                <a:cs typeface="Times New Roman" panose="02020603050405020304" pitchFamily="18" charset="0"/>
              </a:rPr>
            </a:br>
            <a:br>
              <a:rPr lang="en-US" altLang="en-US" sz="3600" baseline="-25000" dirty="0">
                <a:solidFill>
                  <a:srgbClr val="C00000"/>
                </a:solidFill>
                <a:latin typeface="Times New Roman" panose="02020603050405020304" pitchFamily="18" charset="0"/>
                <a:cs typeface="Times New Roman" panose="02020603050405020304" pitchFamily="18" charset="0"/>
              </a:rPr>
            </a:br>
            <a:br>
              <a:rPr lang="en-US" altLang="en-US" sz="3600" baseline="-25000" dirty="0">
                <a:solidFill>
                  <a:srgbClr val="C00000"/>
                </a:solidFill>
                <a:latin typeface="Times New Roman" panose="02020603050405020304" pitchFamily="18" charset="0"/>
                <a:cs typeface="Times New Roman" panose="02020603050405020304" pitchFamily="18" charset="0"/>
              </a:rPr>
            </a:br>
            <a:r>
              <a:rPr lang="en-US" altLang="en-US" sz="2000" dirty="0">
                <a:solidFill>
                  <a:srgbClr val="0000FF"/>
                </a:solidFill>
                <a:latin typeface="Times New Roman" panose="02020603050405020304" pitchFamily="18" charset="0"/>
                <a:cs typeface="Times New Roman" panose="02020603050405020304" pitchFamily="18" charset="0"/>
              </a:rPr>
              <a:t>Switch ‘</a:t>
            </a:r>
            <a:r>
              <a:rPr lang="en-US" altLang="en-US" sz="2000" dirty="0" err="1">
                <a:solidFill>
                  <a:srgbClr val="0000FF"/>
                </a:solidFill>
                <a:latin typeface="Times New Roman" panose="02020603050405020304" pitchFamily="18" charset="0"/>
                <a:cs typeface="Times New Roman" panose="02020603050405020304" pitchFamily="18" charset="0"/>
              </a:rPr>
              <a:t>em</a:t>
            </a:r>
            <a:r>
              <a:rPr lang="en-US" altLang="en-US" sz="2000" dirty="0">
                <a:solidFill>
                  <a:srgbClr val="0000FF"/>
                </a:solidFill>
                <a:latin typeface="Times New Roman" panose="02020603050405020304" pitchFamily="18" charset="0"/>
                <a:cs typeface="Times New Roman" panose="02020603050405020304" pitchFamily="18" charset="0"/>
              </a:rPr>
              <a:t>.  Fix </a:t>
            </a:r>
            <a:r>
              <a:rPr lang="en-US" altLang="en-US" sz="2000" dirty="0" err="1">
                <a:solidFill>
                  <a:srgbClr val="0000FF"/>
                </a:solidFill>
                <a:latin typeface="Times New Roman" panose="02020603050405020304" pitchFamily="18" charset="0"/>
                <a:cs typeface="Times New Roman" panose="02020603050405020304" pitchFamily="18" charset="0"/>
              </a:rPr>
              <a:t>em</a:t>
            </a:r>
            <a:r>
              <a:rPr lang="en-US" altLang="en-US" sz="2000" dirty="0">
                <a:solidFill>
                  <a:srgbClr val="0000FF"/>
                </a:solidFill>
                <a:latin typeface="Times New Roman" panose="02020603050405020304" pitchFamily="18" charset="0"/>
                <a:cs typeface="Times New Roman" panose="02020603050405020304" pitchFamily="18" charset="0"/>
              </a:rPr>
              <a:t>’.  Balance ‘</a:t>
            </a:r>
            <a:r>
              <a:rPr lang="en-US" altLang="en-US" sz="2000" dirty="0" err="1">
                <a:solidFill>
                  <a:srgbClr val="0000FF"/>
                </a:solidFill>
                <a:latin typeface="Times New Roman" panose="02020603050405020304" pitchFamily="18" charset="0"/>
                <a:cs typeface="Times New Roman" panose="02020603050405020304" pitchFamily="18" charset="0"/>
              </a:rPr>
              <a:t>em</a:t>
            </a:r>
            <a:r>
              <a:rPr lang="en-US" altLang="en-US" sz="2000"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694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52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Balance these SR reactions or write an X for no reaction</a:t>
            </a:r>
          </a:p>
        </p:txBody>
      </p:sp>
      <p:sp>
        <p:nvSpPr>
          <p:cNvPr id="12291" name="TextBox 2"/>
          <p:cNvSpPr txBox="1">
            <a:spLocks noChangeArrowheads="1"/>
          </p:cNvSpPr>
          <p:nvPr/>
        </p:nvSpPr>
        <p:spPr bwMode="auto">
          <a:xfrm>
            <a:off x="0" y="914400"/>
            <a:ext cx="8991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63.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4400" dirty="0">
                <a:solidFill>
                  <a:srgbClr val="FF0000"/>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Na</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Sn(NO</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2(AQ)</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3600" dirty="0">
                <a:solidFill>
                  <a:srgbClr val="C00000"/>
                </a:solidFill>
                <a:latin typeface="Times New Roman" panose="02020603050405020304" pitchFamily="18" charset="0"/>
                <a:cs typeface="Times New Roman" panose="02020603050405020304" pitchFamily="18" charset="0"/>
              </a:rPr>
              <a:t>2NaNO</a:t>
            </a:r>
            <a:r>
              <a:rPr lang="en-US" altLang="en-US" sz="3600" baseline="-25000" dirty="0">
                <a:solidFill>
                  <a:srgbClr val="C00000"/>
                </a:solidFill>
                <a:latin typeface="Times New Roman" panose="02020603050405020304" pitchFamily="18" charset="0"/>
                <a:cs typeface="Times New Roman" panose="02020603050405020304" pitchFamily="18" charset="0"/>
              </a:rPr>
              <a:t>3(AQ)  </a:t>
            </a:r>
            <a:r>
              <a:rPr lang="en-US" altLang="en-US" sz="3600" dirty="0">
                <a:solidFill>
                  <a:srgbClr val="C00000"/>
                </a:solidFill>
                <a:latin typeface="Times New Roman" panose="02020603050405020304" pitchFamily="18" charset="0"/>
                <a:cs typeface="Times New Roman" panose="02020603050405020304" pitchFamily="18" charset="0"/>
              </a:rPr>
              <a:t>+</a:t>
            </a:r>
            <a:r>
              <a:rPr lang="en-US" altLang="en-US" sz="3600" baseline="-25000" dirty="0">
                <a:solidFill>
                  <a:srgbClr val="C00000"/>
                </a:solidFill>
                <a:latin typeface="Times New Roman" panose="02020603050405020304" pitchFamily="18" charset="0"/>
                <a:cs typeface="Times New Roman" panose="02020603050405020304" pitchFamily="18" charset="0"/>
              </a:rPr>
              <a:t> </a:t>
            </a:r>
            <a:r>
              <a:rPr lang="en-US" altLang="en-US" sz="3600" dirty="0">
                <a:solidFill>
                  <a:srgbClr val="C00000"/>
                </a:solidFill>
                <a:latin typeface="Times New Roman" panose="02020603050405020304" pitchFamily="18" charset="0"/>
                <a:cs typeface="Times New Roman" panose="02020603050405020304" pitchFamily="18" charset="0"/>
              </a:rPr>
              <a:t>Sn</a:t>
            </a:r>
            <a:r>
              <a:rPr lang="en-US" altLang="en-US" sz="3600" baseline="-25000" dirty="0">
                <a:solidFill>
                  <a:srgbClr val="C00000"/>
                </a:solidFill>
                <a:latin typeface="Times New Roman" panose="02020603050405020304" pitchFamily="18" charset="0"/>
                <a:cs typeface="Times New Roman" panose="02020603050405020304" pitchFamily="18" charset="0"/>
              </a:rPr>
              <a:t>(S)</a:t>
            </a:r>
          </a:p>
          <a:p>
            <a:pPr eaLnBrk="1" hangingPunct="1">
              <a:spcBef>
                <a:spcPct val="0"/>
              </a:spcBef>
              <a:buNone/>
            </a:pPr>
            <a:endParaRPr lang="en-US" altLang="en-US" sz="3600" baseline="-25000" dirty="0">
              <a:solidFill>
                <a:srgbClr val="C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1136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BCDFD-96AD-4357-AFE9-BA59EC8E8C74}"/>
              </a:ext>
            </a:extLst>
          </p:cNvPr>
          <p:cNvSpPr txBox="1"/>
          <p:nvPr/>
        </p:nvSpPr>
        <p:spPr>
          <a:xfrm>
            <a:off x="0" y="152400"/>
            <a:ext cx="9067800" cy="4616648"/>
          </a:xfrm>
          <a:prstGeom prst="rect">
            <a:avLst/>
          </a:prstGeom>
          <a:noFill/>
        </p:spPr>
        <p:txBody>
          <a:bodyPr wrap="square" rtlCol="0">
            <a:spAutoFit/>
          </a:bodyPr>
          <a:lstStyle/>
          <a:p>
            <a:r>
              <a:rPr lang="en-US" altLang="en-US" sz="4800" dirty="0">
                <a:solidFill>
                  <a:prstClr val="black"/>
                </a:solidFill>
                <a:latin typeface="Times New Roman" panose="02020603050405020304" pitchFamily="18" charset="0"/>
                <a:cs typeface="Times New Roman" panose="02020603050405020304" pitchFamily="18" charset="0"/>
              </a:rPr>
              <a:t>64.    </a:t>
            </a:r>
          </a:p>
          <a:p>
            <a:endParaRPr lang="en-US" altLang="en-US" sz="4800" dirty="0">
              <a:solidFill>
                <a:prstClr val="black"/>
              </a:solidFill>
              <a:latin typeface="Times New Roman" panose="02020603050405020304" pitchFamily="18" charset="0"/>
              <a:cs typeface="Times New Roman" panose="02020603050405020304" pitchFamily="18" charset="0"/>
            </a:endParaRPr>
          </a:p>
          <a:p>
            <a:r>
              <a:rPr lang="en-US" altLang="en-US" sz="4400" dirty="0">
                <a:solidFill>
                  <a:prstClr val="black"/>
                </a:solidFill>
                <a:latin typeface="Times New Roman" panose="02020603050405020304" pitchFamily="18" charset="0"/>
                <a:cs typeface="Times New Roman" panose="02020603050405020304" pitchFamily="18" charset="0"/>
              </a:rPr>
              <a:t>Cl</a:t>
            </a:r>
            <a:r>
              <a:rPr lang="en-US" altLang="en-US" sz="4400" baseline="-25000" dirty="0">
                <a:solidFill>
                  <a:prstClr val="black"/>
                </a:solidFill>
                <a:latin typeface="Times New Roman" panose="02020603050405020304" pitchFamily="18" charset="0"/>
                <a:cs typeface="Times New Roman" panose="02020603050405020304" pitchFamily="18" charset="0"/>
              </a:rPr>
              <a:t>2(G) </a:t>
            </a:r>
            <a:r>
              <a:rPr lang="en-US" altLang="en-US" sz="4400" dirty="0">
                <a:solidFill>
                  <a:prstClr val="black"/>
                </a:solidFill>
                <a:latin typeface="Times New Roman" panose="02020603050405020304" pitchFamily="18" charset="0"/>
                <a:cs typeface="Times New Roman" panose="02020603050405020304" pitchFamily="18" charset="0"/>
              </a:rPr>
              <a:t>+   KBr</a:t>
            </a:r>
            <a:r>
              <a:rPr lang="en-US" altLang="en-US" sz="4400" baseline="-25000" dirty="0">
                <a:solidFill>
                  <a:prstClr val="black"/>
                </a:solidFill>
                <a:latin typeface="Times New Roman" panose="02020603050405020304" pitchFamily="18" charset="0"/>
                <a:cs typeface="Times New Roman" panose="02020603050405020304" pitchFamily="18" charset="0"/>
              </a:rPr>
              <a:t>(AQ)   </a:t>
            </a:r>
            <a:r>
              <a:rPr lang="en-US" altLang="en-US" sz="4400" dirty="0">
                <a:solidFill>
                  <a:prstClr val="black"/>
                </a:solidFill>
                <a:latin typeface="Times New Roman" panose="02020603050405020304" pitchFamily="18" charset="0"/>
                <a:cs typeface="Times New Roman" panose="02020603050405020304" pitchFamily="18" charset="0"/>
              </a:rPr>
              <a:t>→</a:t>
            </a: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br>
              <a:rPr lang="en-US" altLang="en-US" sz="4400" dirty="0">
                <a:solidFill>
                  <a:prstClr val="black"/>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Switch ‘</a:t>
            </a:r>
            <a:r>
              <a:rPr lang="en-US" altLang="en-US" sz="2400" dirty="0" err="1">
                <a:solidFill>
                  <a:srgbClr val="0000FF"/>
                </a:solidFill>
                <a:latin typeface="Times New Roman" panose="02020603050405020304" pitchFamily="18" charset="0"/>
                <a:cs typeface="Times New Roman" panose="02020603050405020304" pitchFamily="18" charset="0"/>
              </a:rPr>
              <a:t>em</a:t>
            </a:r>
            <a:r>
              <a:rPr lang="en-US" altLang="en-US" sz="2400" dirty="0">
                <a:solidFill>
                  <a:srgbClr val="0000FF"/>
                </a:solidFill>
                <a:latin typeface="Times New Roman" panose="02020603050405020304" pitchFamily="18" charset="0"/>
                <a:cs typeface="Times New Roman" panose="02020603050405020304" pitchFamily="18" charset="0"/>
              </a:rPr>
              <a:t>.  Fix </a:t>
            </a:r>
            <a:r>
              <a:rPr lang="en-US" altLang="en-US" sz="2400" dirty="0" err="1">
                <a:solidFill>
                  <a:srgbClr val="0000FF"/>
                </a:solidFill>
                <a:latin typeface="Times New Roman" panose="02020603050405020304" pitchFamily="18" charset="0"/>
                <a:cs typeface="Times New Roman" panose="02020603050405020304" pitchFamily="18" charset="0"/>
              </a:rPr>
              <a:t>em</a:t>
            </a:r>
            <a:r>
              <a:rPr lang="en-US" altLang="en-US" sz="2400" dirty="0">
                <a:solidFill>
                  <a:srgbClr val="0000FF"/>
                </a:solidFill>
                <a:latin typeface="Times New Roman" panose="02020603050405020304" pitchFamily="18" charset="0"/>
                <a:cs typeface="Times New Roman" panose="02020603050405020304" pitchFamily="18" charset="0"/>
              </a:rPr>
              <a:t>’.  Balance ‘</a:t>
            </a:r>
            <a:r>
              <a:rPr lang="en-US" altLang="en-US" sz="2400" dirty="0" err="1">
                <a:solidFill>
                  <a:srgbClr val="0000FF"/>
                </a:solidFill>
                <a:latin typeface="Times New Roman" panose="02020603050405020304" pitchFamily="18" charset="0"/>
                <a:cs typeface="Times New Roman" panose="02020603050405020304" pitchFamily="18" charset="0"/>
              </a:rPr>
              <a:t>em</a:t>
            </a:r>
            <a:r>
              <a:rPr lang="en-US" altLang="en-US" sz="2400" dirty="0">
                <a:solidFill>
                  <a:srgbClr val="0000FF"/>
                </a:solidFill>
                <a:latin typeface="Times New Roman" panose="02020603050405020304" pitchFamily="18" charset="0"/>
                <a:cs typeface="Times New Roman" panose="02020603050405020304" pitchFamily="18" charset="0"/>
              </a:rPr>
              <a:t>.</a:t>
            </a:r>
          </a:p>
          <a:p>
            <a:r>
              <a:rPr lang="en-US" altLang="en-US" sz="2400" baseline="-250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 </a:t>
            </a:r>
            <a:endParaRPr lang="en-US" altLang="en-US" sz="2400" baseline="-250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14923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BCDFD-96AD-4357-AFE9-BA59EC8E8C74}"/>
              </a:ext>
            </a:extLst>
          </p:cNvPr>
          <p:cNvSpPr txBox="1"/>
          <p:nvPr/>
        </p:nvSpPr>
        <p:spPr>
          <a:xfrm>
            <a:off x="0" y="152400"/>
            <a:ext cx="9067800" cy="6278642"/>
          </a:xfrm>
          <a:prstGeom prst="rect">
            <a:avLst/>
          </a:prstGeom>
          <a:noFill/>
        </p:spPr>
        <p:txBody>
          <a:bodyPr wrap="square" rtlCol="0">
            <a:spAutoFit/>
          </a:bodyPr>
          <a:lstStyle/>
          <a:p>
            <a:r>
              <a:rPr lang="en-US" altLang="en-US" sz="4800" dirty="0">
                <a:solidFill>
                  <a:prstClr val="black"/>
                </a:solidFill>
                <a:latin typeface="Times New Roman" panose="02020603050405020304" pitchFamily="18" charset="0"/>
                <a:cs typeface="Times New Roman" panose="02020603050405020304" pitchFamily="18" charset="0"/>
              </a:rPr>
              <a:t>64.    </a:t>
            </a:r>
          </a:p>
          <a:p>
            <a:endParaRPr lang="en-US" altLang="en-US" sz="4800" dirty="0">
              <a:solidFill>
                <a:prstClr val="black"/>
              </a:solidFill>
              <a:latin typeface="Times New Roman" panose="02020603050405020304" pitchFamily="18" charset="0"/>
              <a:cs typeface="Times New Roman" panose="02020603050405020304" pitchFamily="18" charset="0"/>
            </a:endParaRPr>
          </a:p>
          <a:p>
            <a:r>
              <a:rPr lang="en-US" altLang="en-US" sz="4400" dirty="0">
                <a:solidFill>
                  <a:prstClr val="black"/>
                </a:solidFill>
                <a:latin typeface="Times New Roman" panose="02020603050405020304" pitchFamily="18" charset="0"/>
                <a:cs typeface="Times New Roman" panose="02020603050405020304" pitchFamily="18" charset="0"/>
              </a:rPr>
              <a:t>Cl</a:t>
            </a:r>
            <a:r>
              <a:rPr lang="en-US" altLang="en-US" sz="4400" baseline="-25000" dirty="0">
                <a:solidFill>
                  <a:prstClr val="black"/>
                </a:solidFill>
                <a:latin typeface="Times New Roman" panose="02020603050405020304" pitchFamily="18" charset="0"/>
                <a:cs typeface="Times New Roman" panose="02020603050405020304" pitchFamily="18" charset="0"/>
              </a:rPr>
              <a:t>2(G) </a:t>
            </a:r>
            <a:r>
              <a:rPr lang="en-US" altLang="en-US" sz="4400" dirty="0">
                <a:solidFill>
                  <a:prstClr val="black"/>
                </a:solidFill>
                <a:latin typeface="Times New Roman" panose="02020603050405020304" pitchFamily="18" charset="0"/>
                <a:cs typeface="Times New Roman" panose="02020603050405020304" pitchFamily="18" charset="0"/>
              </a:rPr>
              <a:t>+   KBr</a:t>
            </a:r>
            <a:r>
              <a:rPr lang="en-US" altLang="en-US" sz="4400" baseline="-25000" dirty="0">
                <a:solidFill>
                  <a:prstClr val="black"/>
                </a:solidFill>
                <a:latin typeface="Times New Roman" panose="02020603050405020304" pitchFamily="18" charset="0"/>
                <a:cs typeface="Times New Roman" panose="02020603050405020304" pitchFamily="18" charset="0"/>
              </a:rPr>
              <a:t>(AQ)   </a:t>
            </a:r>
            <a:r>
              <a:rPr lang="en-US" altLang="en-US" sz="4400" dirty="0">
                <a:solidFill>
                  <a:prstClr val="black"/>
                </a:solidFill>
                <a:latin typeface="Times New Roman" panose="02020603050405020304" pitchFamily="18" charset="0"/>
                <a:cs typeface="Times New Roman" panose="02020603050405020304" pitchFamily="18" charset="0"/>
              </a:rPr>
              <a:t>→</a:t>
            </a:r>
            <a:r>
              <a:rPr lang="en-US" altLang="en-US" sz="4400" baseline="-25000" dirty="0">
                <a:solidFill>
                  <a:prstClr val="black"/>
                </a:solidFill>
                <a:latin typeface="Times New Roman" panose="02020603050405020304" pitchFamily="18" charset="0"/>
                <a:cs typeface="Times New Roman" panose="02020603050405020304" pitchFamily="18" charset="0"/>
              </a:rPr>
              <a:t>   </a:t>
            </a:r>
            <a:r>
              <a:rPr lang="en-US" altLang="en-US" sz="4400" dirty="0">
                <a:solidFill>
                  <a:prstClr val="black"/>
                </a:solidFill>
                <a:latin typeface="Times New Roman" panose="02020603050405020304" pitchFamily="18" charset="0"/>
                <a:cs typeface="Times New Roman" panose="02020603050405020304" pitchFamily="18" charset="0"/>
              </a:rPr>
              <a:t> </a:t>
            </a:r>
            <a:endParaRPr lang="en-US" altLang="en-US" sz="4400" baseline="-25000" dirty="0">
              <a:solidFill>
                <a:prstClr val="black"/>
              </a:solidFill>
              <a:latin typeface="Times New Roman" panose="02020603050405020304" pitchFamily="18" charset="0"/>
              <a:cs typeface="Times New Roman" panose="02020603050405020304" pitchFamily="18" charset="0"/>
            </a:endParaRPr>
          </a:p>
          <a:p>
            <a:endParaRPr lang="en-US" altLang="en-US" sz="4400" baseline="-25000" dirty="0">
              <a:solidFill>
                <a:prstClr val="black"/>
              </a:solidFill>
              <a:latin typeface="Times New Roman" panose="02020603050405020304" pitchFamily="18" charset="0"/>
              <a:cs typeface="Times New Roman" panose="02020603050405020304" pitchFamily="18" charset="0"/>
            </a:endParaRPr>
          </a:p>
          <a:p>
            <a:pPr eaLnBrk="1" hangingPunct="1">
              <a:spcBef>
                <a:spcPct val="50000"/>
              </a:spcBef>
              <a:buFontTx/>
              <a:buNone/>
            </a:pPr>
            <a:br>
              <a:rPr lang="en-US" altLang="en-US" sz="2800" dirty="0">
                <a:solidFill>
                  <a:srgbClr val="FF0000"/>
                </a:solidFill>
                <a:latin typeface="Comic Sans MS" panose="030F0702030302020204" pitchFamily="66" charset="0"/>
              </a:rPr>
            </a:br>
            <a:br>
              <a:rPr lang="en-US" altLang="en-US" sz="2800" dirty="0">
                <a:solidFill>
                  <a:srgbClr val="FF0000"/>
                </a:solidFill>
                <a:latin typeface="Comic Sans MS" panose="030F0702030302020204" pitchFamily="66" charset="0"/>
              </a:rPr>
            </a:br>
            <a:r>
              <a:rPr lang="en-US" altLang="en-US" sz="2800" dirty="0">
                <a:solidFill>
                  <a:srgbClr val="FF0000"/>
                </a:solidFill>
                <a:latin typeface="Comic Sans MS" panose="030F0702030302020204" pitchFamily="66" charset="0"/>
              </a:rPr>
              <a:t>65.  This is an ANION REPLACEMENT type of SR.    </a:t>
            </a:r>
            <a:br>
              <a:rPr lang="en-US" altLang="en-US" sz="2800" dirty="0">
                <a:solidFill>
                  <a:srgbClr val="FF0000"/>
                </a:solidFill>
                <a:latin typeface="Comic Sans MS" panose="030F0702030302020204" pitchFamily="66" charset="0"/>
              </a:rPr>
            </a:br>
            <a:r>
              <a:rPr lang="en-US" altLang="en-US" sz="2800" dirty="0">
                <a:solidFill>
                  <a:srgbClr val="FF0000"/>
                </a:solidFill>
                <a:latin typeface="Comic Sans MS" panose="030F0702030302020204" pitchFamily="66" charset="0"/>
              </a:rPr>
              <a:t>       The chlorine replaces the bromine.   </a:t>
            </a:r>
            <a:br>
              <a:rPr lang="en-US" altLang="en-US" sz="2800" dirty="0">
                <a:solidFill>
                  <a:srgbClr val="FF0000"/>
                </a:solidFill>
                <a:latin typeface="Comic Sans MS" panose="030F0702030302020204" pitchFamily="66" charset="0"/>
              </a:rPr>
            </a:br>
            <a:r>
              <a:rPr lang="en-US" altLang="en-US" sz="2800" dirty="0">
                <a:solidFill>
                  <a:srgbClr val="FF0000"/>
                </a:solidFill>
                <a:latin typeface="Comic Sans MS" panose="030F0702030302020204" pitchFamily="66" charset="0"/>
              </a:rPr>
              <a:t>       </a:t>
            </a:r>
            <a:r>
              <a:rPr lang="en-US" altLang="en-US" sz="2800" dirty="0">
                <a:solidFill>
                  <a:srgbClr val="800080"/>
                </a:solidFill>
                <a:latin typeface="Comic Sans MS" panose="030F0702030302020204" pitchFamily="66" charset="0"/>
              </a:rPr>
              <a:t>The potassium hangs out as a spectator ion.  </a:t>
            </a:r>
          </a:p>
          <a:p>
            <a:pPr eaLnBrk="1" hangingPunct="1">
              <a:spcBef>
                <a:spcPct val="5000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The phase symbol here for bromine is liquid.</a:t>
            </a:r>
          </a:p>
          <a:p>
            <a:r>
              <a:rPr lang="en-US" altLang="en-US" sz="2800" baseline="-25000" dirty="0">
                <a:solidFill>
                  <a:prstClr val="black"/>
                </a:solidFill>
                <a:latin typeface="Comic Sans MS" panose="030F0702030302020204" pitchFamily="66"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76252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BCDFD-96AD-4357-AFE9-BA59EC8E8C74}"/>
              </a:ext>
            </a:extLst>
          </p:cNvPr>
          <p:cNvSpPr txBox="1"/>
          <p:nvPr/>
        </p:nvSpPr>
        <p:spPr>
          <a:xfrm>
            <a:off x="0" y="152400"/>
            <a:ext cx="9105900" cy="5314275"/>
          </a:xfrm>
          <a:prstGeom prst="rect">
            <a:avLst/>
          </a:prstGeom>
          <a:noFill/>
        </p:spPr>
        <p:txBody>
          <a:bodyPr wrap="square" rtlCol="0">
            <a:spAutoFit/>
          </a:bodyPr>
          <a:lstStyle/>
          <a:p>
            <a:r>
              <a:rPr lang="en-US" altLang="en-US" sz="4800" dirty="0">
                <a:solidFill>
                  <a:prstClr val="black"/>
                </a:solidFill>
                <a:latin typeface="Times New Roman" panose="02020603050405020304" pitchFamily="18" charset="0"/>
                <a:cs typeface="Times New Roman" panose="02020603050405020304" pitchFamily="18" charset="0"/>
              </a:rPr>
              <a:t>64.    </a:t>
            </a:r>
          </a:p>
          <a:p>
            <a:endParaRPr lang="en-US" altLang="en-US" sz="4800" dirty="0">
              <a:solidFill>
                <a:prstClr val="black"/>
              </a:solidFill>
              <a:latin typeface="Times New Roman" panose="02020603050405020304" pitchFamily="18" charset="0"/>
              <a:cs typeface="Times New Roman" panose="02020603050405020304" pitchFamily="18" charset="0"/>
            </a:endParaRPr>
          </a:p>
          <a:p>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Cl</a:t>
            </a:r>
            <a:r>
              <a:rPr lang="en-US" altLang="en-US" sz="4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2KBr</a:t>
            </a:r>
            <a:r>
              <a:rPr lang="en-US" altLang="en-US" sz="44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4400" baseline="-25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2KCl</a:t>
            </a:r>
            <a:r>
              <a:rPr lang="en-US" altLang="en-US" sz="44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 Br</a:t>
            </a:r>
            <a:r>
              <a:rPr lang="en-US" altLang="en-US" sz="4400" baseline="-25000" dirty="0">
                <a:solidFill>
                  <a:schemeClr val="tx1">
                    <a:lumMod val="95000"/>
                    <a:lumOff val="5000"/>
                  </a:schemeClr>
                </a:solidFill>
                <a:latin typeface="Times New Roman" panose="02020603050405020304" pitchFamily="18" charset="0"/>
                <a:cs typeface="Times New Roman" panose="02020603050405020304" pitchFamily="18" charset="0"/>
              </a:rPr>
              <a:t>2(L)</a:t>
            </a:r>
          </a:p>
          <a:p>
            <a:endParaRPr lang="en-US" altLang="en-US" sz="4400" baseline="-25000" dirty="0">
              <a:solidFill>
                <a:prstClr val="black"/>
              </a:solidFill>
              <a:latin typeface="Times New Roman" panose="02020603050405020304" pitchFamily="18" charset="0"/>
              <a:cs typeface="Times New Roman" panose="02020603050405020304" pitchFamily="18" charset="0"/>
            </a:endParaRPr>
          </a:p>
          <a:p>
            <a:pPr>
              <a:spcBef>
                <a:spcPct val="50000"/>
              </a:spcBef>
            </a:pPr>
            <a:br>
              <a:rPr lang="en-US" altLang="en-US" sz="2800" dirty="0">
                <a:solidFill>
                  <a:srgbClr val="FF0000"/>
                </a:solidFill>
                <a:latin typeface="Comic Sans MS" panose="030F0702030302020204" pitchFamily="66" charset="0"/>
              </a:rPr>
            </a:br>
            <a:r>
              <a:rPr lang="en-US" altLang="en-US" sz="2000" dirty="0">
                <a:solidFill>
                  <a:srgbClr val="FF0000"/>
                </a:solidFill>
                <a:latin typeface="Times New Roman" panose="02020603050405020304" pitchFamily="18" charset="0"/>
                <a:cs typeface="Times New Roman" panose="02020603050405020304" pitchFamily="18" charset="0"/>
              </a:rPr>
              <a:t>Cl replaces Br in solution, Br</a:t>
            </a:r>
            <a:r>
              <a:rPr lang="en-US" altLang="en-US" sz="2000" baseline="-25000" dirty="0">
                <a:solidFill>
                  <a:srgbClr val="FF0000"/>
                </a:solidFill>
                <a:latin typeface="Times New Roman" panose="02020603050405020304" pitchFamily="18" charset="0"/>
                <a:cs typeface="Times New Roman" panose="02020603050405020304" pitchFamily="18" charset="0"/>
              </a:rPr>
              <a:t>2</a:t>
            </a:r>
            <a:r>
              <a:rPr lang="en-US" altLang="en-US" sz="2000" dirty="0">
                <a:solidFill>
                  <a:srgbClr val="FF0000"/>
                </a:solidFill>
                <a:latin typeface="Times New Roman" panose="02020603050405020304" pitchFamily="18" charset="0"/>
                <a:cs typeface="Times New Roman" panose="02020603050405020304" pitchFamily="18" charset="0"/>
              </a:rPr>
              <a:t> is a </a:t>
            </a:r>
            <a:r>
              <a:rPr lang="en-US" altLang="en-US" sz="2000" dirty="0" err="1">
                <a:solidFill>
                  <a:srgbClr val="FF0000"/>
                </a:solidFill>
                <a:latin typeface="Times New Roman" panose="02020603050405020304" pitchFamily="18" charset="0"/>
                <a:cs typeface="Times New Roman" panose="02020603050405020304" pitchFamily="18" charset="0"/>
              </a:rPr>
              <a:t>HONClBrIF</a:t>
            </a:r>
            <a:r>
              <a:rPr lang="en-US" altLang="en-US" sz="2000" dirty="0">
                <a:solidFill>
                  <a:srgbClr val="FF0000"/>
                </a:solidFill>
                <a:latin typeface="Times New Roman" panose="02020603050405020304" pitchFamily="18" charset="0"/>
                <a:cs typeface="Times New Roman" panose="02020603050405020304" pitchFamily="18" charset="0"/>
              </a:rPr>
              <a:t> twin.</a:t>
            </a:r>
            <a:br>
              <a:rPr lang="en-US" altLang="en-US" sz="2000" dirty="0">
                <a:solidFill>
                  <a:srgbClr val="FF0000"/>
                </a:solidFill>
                <a:latin typeface="Times New Roman" panose="02020603050405020304" pitchFamily="18" charset="0"/>
                <a:cs typeface="Times New Roman" panose="02020603050405020304" pitchFamily="18" charset="0"/>
              </a:rPr>
            </a:b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FF0000"/>
                </a:solidFill>
                <a:latin typeface="Times New Roman" panose="02020603050405020304" pitchFamily="18" charset="0"/>
                <a:cs typeface="Times New Roman" panose="02020603050405020304" pitchFamily="18" charset="0"/>
              </a:rPr>
              <a:t>The K</a:t>
            </a:r>
            <a:r>
              <a:rPr lang="en-US" altLang="en-US" sz="2000" baseline="30000" dirty="0">
                <a:solidFill>
                  <a:srgbClr val="FF0000"/>
                </a:solidFill>
                <a:latin typeface="Times New Roman" panose="02020603050405020304" pitchFamily="18" charset="0"/>
                <a:cs typeface="Times New Roman" panose="02020603050405020304" pitchFamily="18" charset="0"/>
              </a:rPr>
              <a:t>+1</a:t>
            </a:r>
            <a:r>
              <a:rPr lang="en-US" altLang="en-US" sz="2000" dirty="0">
                <a:solidFill>
                  <a:srgbClr val="FF0000"/>
                </a:solidFill>
                <a:latin typeface="Times New Roman" panose="02020603050405020304" pitchFamily="18" charset="0"/>
                <a:cs typeface="Times New Roman" panose="02020603050405020304" pitchFamily="18" charset="0"/>
              </a:rPr>
              <a:t> is the spectator ion.</a:t>
            </a:r>
          </a:p>
          <a:p>
            <a:pPr eaLnBrk="1" hangingPunct="1">
              <a:spcBef>
                <a:spcPct val="50000"/>
              </a:spcBef>
              <a:buFontTx/>
              <a:buNone/>
            </a:pPr>
            <a:r>
              <a:rPr lang="en-US" altLang="en-US" sz="2000" b="1" dirty="0">
                <a:solidFill>
                  <a:schemeClr val="tx1">
                    <a:lumMod val="95000"/>
                    <a:lumOff val="5000"/>
                  </a:schemeClr>
                </a:solidFill>
                <a:latin typeface="Times New Roman" panose="02020603050405020304" pitchFamily="18" charset="0"/>
                <a:cs typeface="Times New Roman" panose="02020603050405020304" pitchFamily="18" charset="0"/>
              </a:rPr>
              <a:t>Balanced!</a:t>
            </a:r>
            <a:br>
              <a:rPr lang="en-US" altLang="en-US" sz="2000" dirty="0">
                <a:solidFill>
                  <a:srgbClr val="800080"/>
                </a:solidFill>
                <a:latin typeface="Times New Roman" panose="02020603050405020304" pitchFamily="18" charset="0"/>
                <a:cs typeface="Times New Roman" panose="02020603050405020304" pitchFamily="18" charset="0"/>
              </a:rPr>
            </a:br>
            <a:r>
              <a:rPr lang="en-US" altLang="en-US" sz="2000" dirty="0">
                <a:solidFill>
                  <a:srgbClr val="800080"/>
                </a:solidFill>
                <a:latin typeface="Times New Roman" panose="02020603050405020304" pitchFamily="18" charset="0"/>
                <a:cs typeface="Times New Roman" panose="02020603050405020304" pitchFamily="18" charset="0"/>
              </a:rPr>
              <a:t> </a:t>
            </a:r>
            <a:endParaRPr lang="en-US" altLang="en-US" sz="2000" baseline="-25000"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308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8AAE2-3F05-4629-A639-7232592E0D9C}"/>
              </a:ext>
            </a:extLst>
          </p:cNvPr>
          <p:cNvSpPr txBox="1"/>
          <p:nvPr/>
        </p:nvSpPr>
        <p:spPr>
          <a:xfrm>
            <a:off x="0" y="0"/>
            <a:ext cx="9144000" cy="6063198"/>
          </a:xfrm>
          <a:prstGeom prst="rect">
            <a:avLst/>
          </a:prstGeom>
          <a:noFill/>
        </p:spPr>
        <p:txBody>
          <a:bodyPr wrap="square" rtlCol="0">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14.  Glinda says…</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“It’s always best to start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the beginning.”</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15. </a:t>
            </a:r>
            <a:r>
              <a:rPr lang="en-US" sz="3200" dirty="0">
                <a:solidFill>
                  <a:srgbClr val="0000FF"/>
                </a:solidFill>
                <a:latin typeface="Times New Roman" panose="02020603050405020304" pitchFamily="18" charset="0"/>
                <a:cs typeface="Times New Roman" panose="02020603050405020304" pitchFamily="18" charset="0"/>
              </a:rPr>
              <a:t>Rewrite the skeleton reaction from above again.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Then we’ll balance it.   </a:t>
            </a:r>
            <a:br>
              <a:rPr lang="en-US" sz="3200" dirty="0">
                <a:solidFill>
                  <a:srgbClr val="0000FF"/>
                </a:solidFill>
                <a:latin typeface="Times New Roman" panose="02020603050405020304" pitchFamily="18" charset="0"/>
                <a:cs typeface="Times New Roman" panose="02020603050405020304" pitchFamily="18" charset="0"/>
              </a:rPr>
            </a:br>
            <a:endParaRPr lang="en-US" dirty="0">
              <a:solidFill>
                <a:srgbClr val="0000FF"/>
              </a:solidFill>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__H</a:t>
            </a:r>
            <a:r>
              <a:rPr lang="en-US" sz="5400" baseline="-25000" dirty="0">
                <a:latin typeface="Times New Roman" panose="02020603050405020304" pitchFamily="18" charset="0"/>
                <a:cs typeface="Times New Roman" panose="02020603050405020304" pitchFamily="18" charset="0"/>
              </a:rPr>
              <a:t>2(G)  </a:t>
            </a:r>
            <a:r>
              <a:rPr lang="en-US" sz="5400" dirty="0">
                <a:latin typeface="Times New Roman" panose="02020603050405020304" pitchFamily="18" charset="0"/>
                <a:cs typeface="Times New Roman" panose="02020603050405020304" pitchFamily="18" charset="0"/>
              </a:rPr>
              <a:t>+ __O</a:t>
            </a:r>
            <a:r>
              <a:rPr lang="en-US" sz="5400" baseline="-25000" dirty="0">
                <a:latin typeface="Times New Roman" panose="02020603050405020304" pitchFamily="18" charset="0"/>
                <a:cs typeface="Times New Roman" panose="02020603050405020304" pitchFamily="18" charset="0"/>
              </a:rPr>
              <a:t>2(G)</a:t>
            </a:r>
            <a:r>
              <a:rPr lang="en-US" sz="5400" dirty="0">
                <a:latin typeface="Times New Roman" panose="02020603050405020304" pitchFamily="18" charset="0"/>
                <a:cs typeface="Times New Roman" panose="02020603050405020304" pitchFamily="18" charset="0"/>
              </a:rPr>
              <a:t> →  __H</a:t>
            </a:r>
            <a:r>
              <a:rPr lang="en-US" sz="5400" baseline="-25000" dirty="0">
                <a:latin typeface="Times New Roman" panose="02020603050405020304" pitchFamily="18" charset="0"/>
                <a:cs typeface="Times New Roman" panose="02020603050405020304" pitchFamily="18" charset="0"/>
              </a:rPr>
              <a:t>2</a:t>
            </a:r>
            <a:r>
              <a:rPr lang="en-US" sz="5400" dirty="0">
                <a:latin typeface="Times New Roman" panose="02020603050405020304" pitchFamily="18" charset="0"/>
                <a:cs typeface="Times New Roman" panose="02020603050405020304" pitchFamily="18" charset="0"/>
              </a:rPr>
              <a:t>O</a:t>
            </a:r>
            <a:r>
              <a:rPr lang="en-US" sz="5400" baseline="-25000" dirty="0">
                <a:latin typeface="Times New Roman" panose="02020603050405020304" pitchFamily="18" charset="0"/>
                <a:cs typeface="Times New Roman" panose="02020603050405020304" pitchFamily="18" charset="0"/>
              </a:rPr>
              <a:t>(G)</a:t>
            </a:r>
            <a:endParaRPr lang="en-US" sz="7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5F51615-3650-41E0-BD30-17064057D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654" y="0"/>
            <a:ext cx="3260346" cy="2667000"/>
          </a:xfrm>
          <a:prstGeom prst="rect">
            <a:avLst/>
          </a:prstGeom>
        </p:spPr>
      </p:pic>
    </p:spTree>
    <p:extLst>
      <p:ext uri="{BB962C8B-B14F-4D97-AF65-F5344CB8AC3E}">
        <p14:creationId xmlns:p14="http://schemas.microsoft.com/office/powerpoint/2010/main" val="3852387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595DF-2947-412D-8E59-4E81F31785A1}"/>
              </a:ext>
            </a:extLst>
          </p:cNvPr>
          <p:cNvSpPr txBox="1"/>
          <p:nvPr/>
        </p:nvSpPr>
        <p:spPr>
          <a:xfrm>
            <a:off x="0" y="-8860"/>
            <a:ext cx="9144000" cy="6186309"/>
          </a:xfrm>
          <a:prstGeom prst="rect">
            <a:avLst/>
          </a:prstGeom>
          <a:noFill/>
        </p:spPr>
        <p:txBody>
          <a:bodyPr wrap="square" rtlCol="0">
            <a:spAutoFit/>
          </a:bodyPr>
          <a:lstStyle/>
          <a:p>
            <a:r>
              <a:rPr lang="en-US" dirty="0"/>
              <a:t>Balance these… </a:t>
            </a:r>
          </a:p>
          <a:p>
            <a:endParaRPr lang="en-US" dirty="0"/>
          </a:p>
          <a:p>
            <a:pPr lvl="0"/>
            <a:r>
              <a:rPr lang="en-US" altLang="en-US" sz="3600" dirty="0">
                <a:solidFill>
                  <a:prstClr val="black"/>
                </a:solidFill>
                <a:latin typeface="Times New Roman" panose="02020603050405020304" pitchFamily="18" charset="0"/>
                <a:cs typeface="Times New Roman" panose="02020603050405020304" pitchFamily="18" charset="0"/>
              </a:rPr>
              <a:t>66.     </a:t>
            </a:r>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pPr lvl="0"/>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a:solidFill>
                  <a:srgbClr val="006600"/>
                </a:solidFill>
                <a:latin typeface="Times New Roman" panose="02020603050405020304" pitchFamily="18" charset="0"/>
                <a:cs typeface="Times New Roman" panose="02020603050405020304" pitchFamily="18" charset="0"/>
              </a:rPr>
              <a:t>Zn</a:t>
            </a:r>
            <a:r>
              <a:rPr lang="en-US" altLang="en-US" sz="3600" baseline="-25000" dirty="0">
                <a:solidFill>
                  <a:srgbClr val="006600"/>
                </a:solidFill>
                <a:latin typeface="Times New Roman" panose="02020603050405020304" pitchFamily="18" charset="0"/>
                <a:cs typeface="Times New Roman" panose="02020603050405020304" pitchFamily="18" charset="0"/>
              </a:rPr>
              <a:t>(S)</a:t>
            </a:r>
            <a:r>
              <a:rPr lang="en-US" altLang="en-US" sz="3600" dirty="0">
                <a:solidFill>
                  <a:srgbClr val="006600"/>
                </a:solidFill>
                <a:latin typeface="Times New Roman" panose="02020603050405020304" pitchFamily="18" charset="0"/>
                <a:cs typeface="Times New Roman" panose="02020603050405020304" pitchFamily="18" charset="0"/>
              </a:rPr>
              <a:t>+  H</a:t>
            </a:r>
            <a:r>
              <a:rPr lang="en-US" altLang="en-US" sz="3600" baseline="-25000" dirty="0">
                <a:solidFill>
                  <a:srgbClr val="006600"/>
                </a:solidFill>
                <a:latin typeface="Times New Roman" panose="02020603050405020304" pitchFamily="18" charset="0"/>
                <a:cs typeface="Times New Roman" panose="02020603050405020304" pitchFamily="18" charset="0"/>
              </a:rPr>
              <a:t>2</a:t>
            </a:r>
            <a:r>
              <a:rPr lang="en-US" altLang="en-US" sz="3600" dirty="0">
                <a:solidFill>
                  <a:srgbClr val="006600"/>
                </a:solidFill>
                <a:latin typeface="Times New Roman" panose="02020603050405020304" pitchFamily="18" charset="0"/>
                <a:cs typeface="Times New Roman" panose="02020603050405020304" pitchFamily="18" charset="0"/>
              </a:rPr>
              <a:t>SO</a:t>
            </a:r>
            <a:r>
              <a:rPr lang="en-US" altLang="en-US" sz="3600" baseline="-25000" dirty="0">
                <a:solidFill>
                  <a:srgbClr val="006600"/>
                </a:solidFill>
                <a:latin typeface="Times New Roman" panose="02020603050405020304" pitchFamily="18" charset="0"/>
                <a:cs typeface="Times New Roman" panose="02020603050405020304" pitchFamily="18" charset="0"/>
              </a:rPr>
              <a:t>4(AQ) </a:t>
            </a:r>
            <a:r>
              <a:rPr lang="en-US" altLang="en-US" sz="3600" dirty="0">
                <a:solidFill>
                  <a:srgbClr val="006600"/>
                </a:solidFill>
                <a:latin typeface="Times New Roman" panose="02020603050405020304" pitchFamily="18" charset="0"/>
                <a:cs typeface="Times New Roman" panose="02020603050405020304" pitchFamily="18" charset="0"/>
              </a:rPr>
              <a:t>→</a:t>
            </a:r>
          </a:p>
          <a:p>
            <a:pPr lvl="0"/>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pPr lvl="0"/>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Zinc is higher on J than H is, so zinc replaces the H in solution, 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gas escapes.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Switch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Fix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Balance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lvl="0"/>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29096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595DF-2947-412D-8E59-4E81F31785A1}"/>
              </a:ext>
            </a:extLst>
          </p:cNvPr>
          <p:cNvSpPr txBox="1"/>
          <p:nvPr/>
        </p:nvSpPr>
        <p:spPr>
          <a:xfrm>
            <a:off x="0" y="0"/>
            <a:ext cx="9144000" cy="5447645"/>
          </a:xfrm>
          <a:prstGeom prst="rect">
            <a:avLst/>
          </a:prstGeom>
          <a:noFill/>
        </p:spPr>
        <p:txBody>
          <a:bodyPr wrap="square" rtlCol="0">
            <a:spAutoFit/>
          </a:bodyPr>
          <a:lstStyle/>
          <a:p>
            <a:r>
              <a:rPr lang="en-US" dirty="0"/>
              <a:t>Balance these… </a:t>
            </a:r>
          </a:p>
          <a:p>
            <a:endParaRPr lang="en-US" dirty="0"/>
          </a:p>
          <a:p>
            <a:pPr lvl="0"/>
            <a:r>
              <a:rPr lang="en-US" altLang="en-US" sz="3600" dirty="0">
                <a:solidFill>
                  <a:prstClr val="black"/>
                </a:solidFill>
                <a:latin typeface="Times New Roman" panose="02020603050405020304" pitchFamily="18" charset="0"/>
                <a:cs typeface="Times New Roman" panose="02020603050405020304" pitchFamily="18" charset="0"/>
              </a:rPr>
              <a:t>66.     </a:t>
            </a:r>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a:solidFill>
                  <a:srgbClr val="006600"/>
                </a:solidFill>
                <a:latin typeface="Times New Roman" panose="02020603050405020304" pitchFamily="18" charset="0"/>
                <a:cs typeface="Times New Roman" panose="02020603050405020304" pitchFamily="18" charset="0"/>
              </a:rPr>
              <a:t>Zn</a:t>
            </a:r>
            <a:r>
              <a:rPr lang="en-US" altLang="en-US" sz="3600" baseline="-25000" dirty="0">
                <a:solidFill>
                  <a:srgbClr val="006600"/>
                </a:solidFill>
                <a:latin typeface="Times New Roman" panose="02020603050405020304" pitchFamily="18" charset="0"/>
                <a:cs typeface="Times New Roman" panose="02020603050405020304" pitchFamily="18" charset="0"/>
              </a:rPr>
              <a:t>(S)</a:t>
            </a:r>
            <a:r>
              <a:rPr lang="en-US" altLang="en-US" sz="3600" dirty="0">
                <a:solidFill>
                  <a:srgbClr val="006600"/>
                </a:solidFill>
                <a:latin typeface="Times New Roman" panose="02020603050405020304" pitchFamily="18" charset="0"/>
                <a:cs typeface="Times New Roman" panose="02020603050405020304" pitchFamily="18" charset="0"/>
              </a:rPr>
              <a:t>+  H</a:t>
            </a:r>
            <a:r>
              <a:rPr lang="en-US" altLang="en-US" sz="3600" baseline="-25000" dirty="0">
                <a:solidFill>
                  <a:srgbClr val="006600"/>
                </a:solidFill>
                <a:latin typeface="Times New Roman" panose="02020603050405020304" pitchFamily="18" charset="0"/>
                <a:cs typeface="Times New Roman" panose="02020603050405020304" pitchFamily="18" charset="0"/>
              </a:rPr>
              <a:t>2</a:t>
            </a:r>
            <a:r>
              <a:rPr lang="en-US" altLang="en-US" sz="3600" dirty="0">
                <a:solidFill>
                  <a:srgbClr val="006600"/>
                </a:solidFill>
                <a:latin typeface="Times New Roman" panose="02020603050405020304" pitchFamily="18" charset="0"/>
                <a:cs typeface="Times New Roman" panose="02020603050405020304" pitchFamily="18" charset="0"/>
              </a:rPr>
              <a:t>SO</a:t>
            </a:r>
            <a:r>
              <a:rPr lang="en-US" altLang="en-US" sz="3600" baseline="-25000" dirty="0">
                <a:solidFill>
                  <a:srgbClr val="006600"/>
                </a:solidFill>
                <a:latin typeface="Times New Roman" panose="02020603050405020304" pitchFamily="18" charset="0"/>
                <a:cs typeface="Times New Roman" panose="02020603050405020304" pitchFamily="18" charset="0"/>
              </a:rPr>
              <a:t>4(AQ)    </a:t>
            </a:r>
            <a:r>
              <a:rPr lang="en-US" altLang="en-US" sz="3600" dirty="0">
                <a:solidFill>
                  <a:srgbClr val="006600"/>
                </a:solidFill>
                <a:latin typeface="Times New Roman" panose="02020603050405020304" pitchFamily="18" charset="0"/>
                <a:cs typeface="Times New Roman" panose="02020603050405020304" pitchFamily="18" charset="0"/>
              </a:rPr>
              <a:t>→</a:t>
            </a:r>
            <a:r>
              <a:rPr lang="en-US" altLang="en-US" sz="3600" baseline="-25000" dirty="0">
                <a:solidFill>
                  <a:srgbClr val="006600"/>
                </a:solidFill>
                <a:latin typeface="Times New Roman" panose="02020603050405020304" pitchFamily="18" charset="0"/>
                <a:cs typeface="Times New Roman" panose="02020603050405020304" pitchFamily="18" charset="0"/>
              </a:rPr>
              <a:t>   </a:t>
            </a:r>
            <a:r>
              <a:rPr lang="en-US" altLang="en-US" sz="3600" dirty="0">
                <a:solidFill>
                  <a:srgbClr val="006600"/>
                </a:solidFill>
                <a:latin typeface="Times New Roman" panose="02020603050405020304" pitchFamily="18" charset="0"/>
                <a:cs typeface="Times New Roman" panose="02020603050405020304" pitchFamily="18" charset="0"/>
              </a:rPr>
              <a:t>ZnSO</a:t>
            </a:r>
            <a:r>
              <a:rPr lang="en-US" altLang="en-US" sz="3600" baseline="-25000" dirty="0">
                <a:solidFill>
                  <a:srgbClr val="006600"/>
                </a:solidFill>
                <a:latin typeface="Times New Roman" panose="02020603050405020304" pitchFamily="18" charset="0"/>
                <a:cs typeface="Times New Roman" panose="02020603050405020304" pitchFamily="18" charset="0"/>
              </a:rPr>
              <a:t>4(AQ)  </a:t>
            </a:r>
            <a:r>
              <a:rPr lang="en-US" altLang="en-US" sz="3600" dirty="0">
                <a:solidFill>
                  <a:srgbClr val="006600"/>
                </a:solidFill>
                <a:latin typeface="Times New Roman" panose="02020603050405020304" pitchFamily="18" charset="0"/>
                <a:cs typeface="Times New Roman" panose="02020603050405020304" pitchFamily="18" charset="0"/>
              </a:rPr>
              <a:t>+  H</a:t>
            </a:r>
            <a:r>
              <a:rPr lang="en-US" altLang="en-US" sz="3600" baseline="-25000" dirty="0">
                <a:solidFill>
                  <a:srgbClr val="006600"/>
                </a:solidFill>
                <a:latin typeface="Times New Roman" panose="02020603050405020304" pitchFamily="18" charset="0"/>
                <a:cs typeface="Times New Roman" panose="02020603050405020304" pitchFamily="18" charset="0"/>
              </a:rPr>
              <a:t>2(G)</a:t>
            </a:r>
          </a:p>
          <a:p>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endParaRPr lang="en-US" altLang="en-US" sz="3600" baseline="-25000" dirty="0">
              <a:solidFill>
                <a:srgbClr val="006600"/>
              </a:solidFill>
              <a:latin typeface="Times New Roman" panose="02020603050405020304" pitchFamily="18" charset="0"/>
              <a:cs typeface="Times New Roman" panose="02020603050405020304" pitchFamily="18" charset="0"/>
            </a:endParaRPr>
          </a:p>
          <a:p>
            <a:r>
              <a:rPr lang="en-US" altLang="en-US" sz="3600" dirty="0">
                <a:solidFill>
                  <a:srgbClr val="FF0000"/>
                </a:solidFill>
                <a:latin typeface="Times New Roman" panose="02020603050405020304" pitchFamily="18" charset="0"/>
                <a:cs typeface="Times New Roman" panose="02020603050405020304" pitchFamily="18" charset="0"/>
              </a:rPr>
              <a:t>Already balanced!  Easy again!</a:t>
            </a:r>
          </a:p>
          <a:p>
            <a:pPr lvl="0"/>
            <a:r>
              <a:rPr lang="en-US" altLang="en-US" sz="3600" dirty="0">
                <a:solidFill>
                  <a:srgbClr val="FF0000"/>
                </a:solidFill>
                <a:latin typeface="Times New Roman" panose="02020603050405020304" pitchFamily="18" charset="0"/>
                <a:cs typeface="Times New Roman" panose="02020603050405020304" pitchFamily="18" charset="0"/>
              </a:rPr>
              <a:t>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11634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595DF-2947-412D-8E59-4E81F31785A1}"/>
              </a:ext>
            </a:extLst>
          </p:cNvPr>
          <p:cNvSpPr txBox="1"/>
          <p:nvPr/>
        </p:nvSpPr>
        <p:spPr>
          <a:xfrm>
            <a:off x="0" y="0"/>
            <a:ext cx="9144000" cy="6555641"/>
          </a:xfrm>
          <a:prstGeom prst="rect">
            <a:avLst/>
          </a:prstGeom>
          <a:noFill/>
        </p:spPr>
        <p:txBody>
          <a:bodyPr wrap="square" rtlCol="0">
            <a:spAutoFit/>
          </a:bodyPr>
          <a:lstStyle/>
          <a:p>
            <a:r>
              <a:rPr lang="en-US" dirty="0"/>
              <a:t>Balance these… </a:t>
            </a:r>
          </a:p>
          <a:p>
            <a:endParaRPr lang="en-US" dirty="0"/>
          </a:p>
          <a:p>
            <a:pPr lvl="0"/>
            <a:r>
              <a:rPr lang="en-US" altLang="en-US" sz="3600" baseline="-25000" dirty="0">
                <a:solidFill>
                  <a:srgbClr val="006600"/>
                </a:solidFill>
                <a:latin typeface="Times New Roman" panose="02020603050405020304" pitchFamily="18" charset="0"/>
                <a:cs typeface="Times New Roman" panose="02020603050405020304" pitchFamily="18" charset="0"/>
              </a:rPr>
              <a:t>              </a:t>
            </a:r>
            <a:r>
              <a:rPr lang="en-US" altLang="en-US" sz="3600" dirty="0">
                <a:solidFill>
                  <a:srgbClr val="006600"/>
                </a:solidFill>
                <a:latin typeface="Times New Roman" panose="02020603050405020304" pitchFamily="18" charset="0"/>
                <a:cs typeface="Times New Roman" panose="02020603050405020304" pitchFamily="18" charset="0"/>
              </a:rPr>
              <a:t> </a:t>
            </a:r>
            <a:endParaRPr lang="en-US" altLang="en-US" sz="3600" dirty="0">
              <a:solidFill>
                <a:prstClr val="black"/>
              </a:solidFill>
              <a:latin typeface="Times New Roman" panose="02020603050405020304" pitchFamily="18" charset="0"/>
              <a:cs typeface="Times New Roman" panose="02020603050405020304" pitchFamily="18" charset="0"/>
            </a:endParaRPr>
          </a:p>
          <a:p>
            <a:pPr lvl="0"/>
            <a:r>
              <a:rPr lang="en-US" altLang="en-US" sz="3600" dirty="0">
                <a:solidFill>
                  <a:prstClr val="black"/>
                </a:solidFill>
                <a:latin typeface="Times New Roman" panose="02020603050405020304" pitchFamily="18" charset="0"/>
                <a:cs typeface="Times New Roman" panose="02020603050405020304" pitchFamily="18" charset="0"/>
              </a:rPr>
              <a:t> 67.    </a:t>
            </a:r>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600" dirty="0">
                <a:solidFill>
                  <a:srgbClr val="800080"/>
                </a:solidFill>
                <a:latin typeface="Times New Roman" panose="02020603050405020304" pitchFamily="18" charset="0"/>
                <a:cs typeface="Times New Roman" panose="02020603050405020304" pitchFamily="18" charset="0"/>
              </a:rPr>
              <a:t>Li</a:t>
            </a:r>
            <a:r>
              <a:rPr lang="en-US" altLang="en-US" sz="3600" baseline="-25000" dirty="0">
                <a:solidFill>
                  <a:srgbClr val="800080"/>
                </a:solidFill>
                <a:latin typeface="Times New Roman" panose="02020603050405020304" pitchFamily="18" charset="0"/>
                <a:cs typeface="Times New Roman" panose="02020603050405020304" pitchFamily="18" charset="0"/>
              </a:rPr>
              <a:t>(S)</a:t>
            </a:r>
            <a:r>
              <a:rPr lang="en-US" altLang="en-US" sz="3600" dirty="0">
                <a:solidFill>
                  <a:srgbClr val="800080"/>
                </a:solidFill>
                <a:latin typeface="Times New Roman" panose="02020603050405020304" pitchFamily="18" charset="0"/>
                <a:cs typeface="Times New Roman" panose="02020603050405020304" pitchFamily="18" charset="0"/>
              </a:rPr>
              <a:t> +  Co(NO</a:t>
            </a:r>
            <a:r>
              <a:rPr lang="en-US" altLang="en-US" sz="3600" baseline="-25000" dirty="0">
                <a:solidFill>
                  <a:srgbClr val="800080"/>
                </a:solidFill>
                <a:latin typeface="Times New Roman" panose="02020603050405020304" pitchFamily="18" charset="0"/>
                <a:cs typeface="Times New Roman" panose="02020603050405020304" pitchFamily="18" charset="0"/>
              </a:rPr>
              <a:t>3</a:t>
            </a:r>
            <a:r>
              <a:rPr lang="en-US" altLang="en-US" sz="3600" dirty="0">
                <a:solidFill>
                  <a:srgbClr val="800080"/>
                </a:solidFill>
                <a:latin typeface="Times New Roman" panose="02020603050405020304" pitchFamily="18" charset="0"/>
                <a:cs typeface="Times New Roman" panose="02020603050405020304" pitchFamily="18" charset="0"/>
              </a:rPr>
              <a:t>)</a:t>
            </a:r>
            <a:r>
              <a:rPr lang="en-US" altLang="en-US" sz="3600" baseline="-25000" dirty="0">
                <a:solidFill>
                  <a:srgbClr val="800080"/>
                </a:solidFill>
                <a:latin typeface="Times New Roman" panose="02020603050405020304" pitchFamily="18" charset="0"/>
                <a:cs typeface="Times New Roman" panose="02020603050405020304" pitchFamily="18" charset="0"/>
              </a:rPr>
              <a:t>3(AQ) </a:t>
            </a:r>
            <a:r>
              <a:rPr lang="en-US" altLang="en-US" sz="3600" dirty="0">
                <a:solidFill>
                  <a:srgbClr val="7030A0"/>
                </a:solidFill>
                <a:latin typeface="Times New Roman" panose="02020603050405020304" pitchFamily="18" charset="0"/>
                <a:cs typeface="Times New Roman" panose="02020603050405020304" pitchFamily="18" charset="0"/>
              </a:rPr>
              <a:t>→</a:t>
            </a:r>
            <a:br>
              <a:rPr lang="en-US" altLang="en-US" sz="3600" dirty="0">
                <a:solidFill>
                  <a:srgbClr val="7030A0"/>
                </a:solidFill>
                <a:latin typeface="Times New Roman" panose="02020603050405020304" pitchFamily="18" charset="0"/>
                <a:cs typeface="Times New Roman" panose="02020603050405020304" pitchFamily="18" charset="0"/>
              </a:rPr>
            </a:br>
            <a:br>
              <a:rPr lang="en-US" altLang="en-US" sz="3600" dirty="0">
                <a:solidFill>
                  <a:srgbClr val="7030A0"/>
                </a:solidFill>
                <a:latin typeface="Times New Roman" panose="02020603050405020304" pitchFamily="18" charset="0"/>
                <a:cs typeface="Times New Roman" panose="02020603050405020304" pitchFamily="18" charset="0"/>
              </a:rPr>
            </a:br>
            <a:br>
              <a:rPr lang="en-US" altLang="en-US" sz="3600" dirty="0">
                <a:solidFill>
                  <a:srgbClr val="7030A0"/>
                </a:solidFill>
                <a:latin typeface="Times New Roman" panose="02020603050405020304" pitchFamily="18" charset="0"/>
                <a:cs typeface="Times New Roman" panose="02020603050405020304" pitchFamily="18" charset="0"/>
              </a:rPr>
            </a:br>
            <a:br>
              <a:rPr lang="en-US" altLang="en-US" sz="3600" dirty="0">
                <a:solidFill>
                  <a:srgbClr val="7030A0"/>
                </a:solidFill>
                <a:latin typeface="Times New Roman" panose="02020603050405020304" pitchFamily="18" charset="0"/>
                <a:cs typeface="Times New Roman" panose="02020603050405020304" pitchFamily="18" charset="0"/>
              </a:rPr>
            </a:br>
            <a:br>
              <a:rPr lang="en-US" altLang="en-US" sz="3600" dirty="0">
                <a:solidFill>
                  <a:srgbClr val="7030A0"/>
                </a:solidFill>
                <a:latin typeface="Times New Roman" panose="02020603050405020304" pitchFamily="18" charset="0"/>
                <a:cs typeface="Times New Roman" panose="02020603050405020304" pitchFamily="18" charset="0"/>
              </a:rPr>
            </a:b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Switch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Fix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Balance ‘</a:t>
            </a:r>
            <a:r>
              <a:rPr kumimoji="0" lang="en-US" alt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lvl="0"/>
            <a:br>
              <a:rPr lang="en-US" altLang="en-US" sz="3600" dirty="0">
                <a:solidFill>
                  <a:srgbClr val="7030A0"/>
                </a:solidFill>
                <a:latin typeface="Times New Roman" panose="02020603050405020304" pitchFamily="18" charset="0"/>
                <a:cs typeface="Times New Roman" panose="02020603050405020304" pitchFamily="18" charset="0"/>
              </a:rPr>
            </a:br>
            <a:r>
              <a:rPr lang="en-US" altLang="en-US" sz="3600" baseline="-25000" dirty="0">
                <a:solidFill>
                  <a:srgbClr val="80008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218827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595DF-2947-412D-8E59-4E81F31785A1}"/>
              </a:ext>
            </a:extLst>
          </p:cNvPr>
          <p:cNvSpPr txBox="1"/>
          <p:nvPr/>
        </p:nvSpPr>
        <p:spPr>
          <a:xfrm>
            <a:off x="0" y="0"/>
            <a:ext cx="9144000" cy="6863417"/>
          </a:xfrm>
          <a:prstGeom prst="rect">
            <a:avLst/>
          </a:prstGeom>
          <a:noFill/>
        </p:spPr>
        <p:txBody>
          <a:bodyPr wrap="square" rtlCol="0">
            <a:spAutoFit/>
          </a:bodyPr>
          <a:lstStyle/>
          <a:p>
            <a:r>
              <a:rPr lang="en-US" dirty="0"/>
              <a:t>Balance these… </a:t>
            </a:r>
          </a:p>
          <a:p>
            <a:endParaRPr lang="en-US" dirty="0"/>
          </a:p>
          <a:p>
            <a:pPr lvl="0"/>
            <a:r>
              <a:rPr lang="en-US" altLang="en-US" sz="3600" baseline="-25000" dirty="0">
                <a:solidFill>
                  <a:srgbClr val="006600"/>
                </a:solidFill>
                <a:latin typeface="Times New Roman" panose="02020603050405020304" pitchFamily="18" charset="0"/>
                <a:cs typeface="Times New Roman" panose="02020603050405020304" pitchFamily="18" charset="0"/>
              </a:rPr>
              <a:t>              </a:t>
            </a:r>
            <a:r>
              <a:rPr lang="en-US" altLang="en-US" sz="3600" dirty="0">
                <a:solidFill>
                  <a:srgbClr val="006600"/>
                </a:solidFill>
                <a:latin typeface="Times New Roman" panose="02020603050405020304" pitchFamily="18" charset="0"/>
                <a:cs typeface="Times New Roman" panose="02020603050405020304" pitchFamily="18" charset="0"/>
              </a:rPr>
              <a:t> </a:t>
            </a:r>
            <a:endParaRPr lang="en-US" altLang="en-US" sz="3600" dirty="0">
              <a:solidFill>
                <a:prstClr val="black"/>
              </a:solidFill>
              <a:latin typeface="Times New Roman" panose="02020603050405020304" pitchFamily="18" charset="0"/>
              <a:cs typeface="Times New Roman" panose="02020603050405020304" pitchFamily="18" charset="0"/>
            </a:endParaRPr>
          </a:p>
          <a:p>
            <a:pPr lvl="0"/>
            <a:r>
              <a:rPr lang="en-US" altLang="en-US" sz="3600" dirty="0">
                <a:solidFill>
                  <a:prstClr val="black"/>
                </a:solidFill>
                <a:latin typeface="Times New Roman" panose="02020603050405020304" pitchFamily="18" charset="0"/>
                <a:cs typeface="Times New Roman" panose="02020603050405020304" pitchFamily="18" charset="0"/>
              </a:rPr>
              <a:t> 67.    </a:t>
            </a:r>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r>
              <a:rPr lang="en-US" altLang="en-US" sz="3600" dirty="0">
                <a:solidFill>
                  <a:srgbClr val="800080"/>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3</a:t>
            </a:r>
            <a:r>
              <a:rPr lang="en-US" altLang="en-US" sz="3600" dirty="0">
                <a:solidFill>
                  <a:srgbClr val="800080"/>
                </a:solidFill>
                <a:latin typeface="Times New Roman" panose="02020603050405020304" pitchFamily="18" charset="0"/>
                <a:cs typeface="Times New Roman" panose="02020603050405020304" pitchFamily="18" charset="0"/>
              </a:rPr>
              <a:t>Li</a:t>
            </a:r>
            <a:r>
              <a:rPr lang="en-US" altLang="en-US" sz="3600" baseline="-25000" dirty="0">
                <a:solidFill>
                  <a:srgbClr val="800080"/>
                </a:solidFill>
                <a:latin typeface="Times New Roman" panose="02020603050405020304" pitchFamily="18" charset="0"/>
                <a:cs typeface="Times New Roman" panose="02020603050405020304" pitchFamily="18" charset="0"/>
              </a:rPr>
              <a:t>(S)</a:t>
            </a:r>
            <a:r>
              <a:rPr lang="en-US" altLang="en-US" sz="3600" dirty="0">
                <a:solidFill>
                  <a:srgbClr val="800080"/>
                </a:solidFill>
                <a:latin typeface="Times New Roman" panose="02020603050405020304" pitchFamily="18" charset="0"/>
                <a:cs typeface="Times New Roman" panose="02020603050405020304" pitchFamily="18" charset="0"/>
              </a:rPr>
              <a:t> +  Co(NO</a:t>
            </a:r>
            <a:r>
              <a:rPr lang="en-US" altLang="en-US" sz="3600" baseline="-25000" dirty="0">
                <a:solidFill>
                  <a:srgbClr val="800080"/>
                </a:solidFill>
                <a:latin typeface="Times New Roman" panose="02020603050405020304" pitchFamily="18" charset="0"/>
                <a:cs typeface="Times New Roman" panose="02020603050405020304" pitchFamily="18" charset="0"/>
              </a:rPr>
              <a:t>3</a:t>
            </a:r>
            <a:r>
              <a:rPr lang="en-US" altLang="en-US" sz="3600" dirty="0">
                <a:solidFill>
                  <a:srgbClr val="800080"/>
                </a:solidFill>
                <a:latin typeface="Times New Roman" panose="02020603050405020304" pitchFamily="18" charset="0"/>
                <a:cs typeface="Times New Roman" panose="02020603050405020304" pitchFamily="18" charset="0"/>
              </a:rPr>
              <a:t>)</a:t>
            </a:r>
            <a:r>
              <a:rPr lang="en-US" altLang="en-US" sz="3600" baseline="-25000" dirty="0">
                <a:solidFill>
                  <a:srgbClr val="800080"/>
                </a:solidFill>
                <a:latin typeface="Times New Roman" panose="02020603050405020304" pitchFamily="18" charset="0"/>
                <a:cs typeface="Times New Roman" panose="02020603050405020304" pitchFamily="18" charset="0"/>
              </a:rPr>
              <a:t>3(AQ) </a:t>
            </a:r>
            <a:r>
              <a:rPr lang="en-US" altLang="en-US" sz="3600" dirty="0">
                <a:solidFill>
                  <a:srgbClr val="800080"/>
                </a:solidFill>
                <a:latin typeface="Times New Roman" panose="02020603050405020304" pitchFamily="18" charset="0"/>
                <a:cs typeface="Times New Roman" panose="02020603050405020304" pitchFamily="18" charset="0"/>
              </a:rPr>
              <a:t>→    3LiNO</a:t>
            </a:r>
            <a:r>
              <a:rPr lang="en-US" altLang="en-US" sz="3600" baseline="-25000" dirty="0">
                <a:solidFill>
                  <a:srgbClr val="800080"/>
                </a:solidFill>
                <a:latin typeface="Times New Roman" panose="02020603050405020304" pitchFamily="18" charset="0"/>
                <a:cs typeface="Times New Roman" panose="02020603050405020304" pitchFamily="18" charset="0"/>
              </a:rPr>
              <a:t>3(AQ)   </a:t>
            </a:r>
            <a:r>
              <a:rPr lang="en-US" altLang="en-US" sz="3600" dirty="0">
                <a:solidFill>
                  <a:srgbClr val="800080"/>
                </a:solidFill>
                <a:latin typeface="Times New Roman" panose="02020603050405020304" pitchFamily="18" charset="0"/>
                <a:cs typeface="Times New Roman" panose="02020603050405020304" pitchFamily="18" charset="0"/>
              </a:rPr>
              <a:t>+</a:t>
            </a:r>
            <a:r>
              <a:rPr lang="en-US" altLang="en-US" sz="3600" baseline="-25000" dirty="0">
                <a:solidFill>
                  <a:srgbClr val="800080"/>
                </a:solidFill>
                <a:latin typeface="Times New Roman" panose="02020603050405020304" pitchFamily="18" charset="0"/>
                <a:cs typeface="Times New Roman" panose="02020603050405020304" pitchFamily="18" charset="0"/>
              </a:rPr>
              <a:t>  </a:t>
            </a:r>
            <a:r>
              <a:rPr lang="en-US" altLang="en-US" sz="3600" dirty="0">
                <a:solidFill>
                  <a:srgbClr val="800080"/>
                </a:solidFill>
                <a:latin typeface="Times New Roman" panose="02020603050405020304" pitchFamily="18" charset="0"/>
                <a:cs typeface="Times New Roman" panose="02020603050405020304" pitchFamily="18" charset="0"/>
              </a:rPr>
              <a:t>Co</a:t>
            </a:r>
            <a:r>
              <a:rPr lang="en-US" altLang="en-US" sz="3600" baseline="-25000" dirty="0">
                <a:solidFill>
                  <a:srgbClr val="800080"/>
                </a:solidFill>
                <a:latin typeface="Times New Roman" panose="02020603050405020304" pitchFamily="18" charset="0"/>
                <a:cs typeface="Times New Roman" panose="02020603050405020304" pitchFamily="18" charset="0"/>
              </a:rPr>
              <a:t>(S)</a:t>
            </a:r>
          </a:p>
          <a:p>
            <a:endParaRPr lang="en-US" altLang="en-US" sz="3600" baseline="-25000" dirty="0">
              <a:solidFill>
                <a:srgbClr val="7030A0"/>
              </a:solidFill>
              <a:latin typeface="Times New Roman" panose="02020603050405020304" pitchFamily="18" charset="0"/>
              <a:cs typeface="Times New Roman" panose="02020603050405020304" pitchFamily="18" charset="0"/>
            </a:endParaRPr>
          </a:p>
          <a:p>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en-US" sz="3600" dirty="0">
                <a:solidFill>
                  <a:srgbClr val="FF0000"/>
                </a:solidFill>
                <a:latin typeface="Times New Roman" panose="02020603050405020304" pitchFamily="18" charset="0"/>
                <a:cs typeface="Times New Roman" panose="02020603050405020304" pitchFamily="18" charset="0"/>
              </a:rPr>
              <a:t>Balanced!</a:t>
            </a:r>
            <a:endParaRPr lang="en-US" altLang="en-US" sz="3600" baseline="-25000" dirty="0">
              <a:solidFill>
                <a:srgbClr val="FF0000"/>
              </a:solidFill>
              <a:latin typeface="Times New Roman" panose="02020603050405020304" pitchFamily="18" charset="0"/>
              <a:cs typeface="Times New Roman" panose="02020603050405020304" pitchFamily="18" charset="0"/>
            </a:endParaRPr>
          </a:p>
          <a:p>
            <a:endParaRPr lang="en-US" altLang="en-US" sz="3600" baseline="-25000" dirty="0">
              <a:solidFill>
                <a:srgbClr val="7030A0"/>
              </a:solidFill>
              <a:latin typeface="Times New Roman" panose="02020603050405020304" pitchFamily="18" charset="0"/>
              <a:cs typeface="Times New Roman" panose="02020603050405020304" pitchFamily="18" charset="0"/>
            </a:endParaRPr>
          </a:p>
          <a:p>
            <a:r>
              <a:rPr lang="en-US" altLang="en-US" sz="3200" dirty="0">
                <a:solidFill>
                  <a:srgbClr val="FF0000"/>
                </a:solidFill>
                <a:latin typeface="Times New Roman" panose="02020603050405020304" pitchFamily="18" charset="0"/>
                <a:cs typeface="Times New Roman" panose="02020603050405020304" pitchFamily="18" charset="0"/>
              </a:rPr>
              <a:t> </a:t>
            </a:r>
          </a:p>
          <a:p>
            <a:pPr lvl="0"/>
            <a:br>
              <a:rPr lang="en-US" altLang="en-US" sz="3600" dirty="0">
                <a:solidFill>
                  <a:srgbClr val="7030A0"/>
                </a:solidFill>
                <a:latin typeface="Times New Roman" panose="02020603050405020304" pitchFamily="18" charset="0"/>
                <a:cs typeface="Times New Roman" panose="02020603050405020304" pitchFamily="18" charset="0"/>
              </a:rPr>
            </a:br>
            <a:r>
              <a:rPr lang="en-US" altLang="en-US" sz="3600" baseline="-25000" dirty="0">
                <a:solidFill>
                  <a:srgbClr val="80008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6799577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595DF-2947-412D-8E59-4E81F31785A1}"/>
              </a:ext>
            </a:extLst>
          </p:cNvPr>
          <p:cNvSpPr txBox="1"/>
          <p:nvPr/>
        </p:nvSpPr>
        <p:spPr>
          <a:xfrm>
            <a:off x="0" y="0"/>
            <a:ext cx="9144000" cy="5078313"/>
          </a:xfrm>
          <a:prstGeom prst="rect">
            <a:avLst/>
          </a:prstGeom>
          <a:noFill/>
        </p:spPr>
        <p:txBody>
          <a:bodyPr wrap="square" rtlCol="0">
            <a:spAutoFit/>
          </a:bodyPr>
          <a:lstStyle/>
          <a:p>
            <a:r>
              <a:rPr lang="en-US" dirty="0"/>
              <a:t>Balance these… </a:t>
            </a:r>
          </a:p>
          <a:p>
            <a:endParaRPr lang="en-US" dirty="0"/>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pPr lvl="0"/>
            <a:r>
              <a:rPr lang="en-US" altLang="en-US" sz="3600" dirty="0">
                <a:solidFill>
                  <a:prstClr val="black"/>
                </a:solidFill>
                <a:latin typeface="Times New Roman" panose="02020603050405020304" pitchFamily="18" charset="0"/>
                <a:cs typeface="Times New Roman" panose="02020603050405020304" pitchFamily="18" charset="0"/>
              </a:rPr>
              <a:t> 68.     </a:t>
            </a:r>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Ag</a:t>
            </a:r>
            <a:r>
              <a:rPr lang="en-US" altLang="en-US" sz="3600" baseline="-25000" dirty="0">
                <a:solidFill>
                  <a:srgbClr val="FF0000"/>
                </a:solidFill>
                <a:latin typeface="Times New Roman" panose="02020603050405020304" pitchFamily="18" charset="0"/>
                <a:cs typeface="Times New Roman" panose="02020603050405020304" pitchFamily="18" charset="0"/>
              </a:rPr>
              <a:t>(S)</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KCl</a:t>
            </a:r>
            <a:r>
              <a:rPr lang="en-US" altLang="en-US" sz="3600" baseline="-25000" dirty="0">
                <a:solidFill>
                  <a:srgbClr val="FF0000"/>
                </a:solidFill>
                <a:latin typeface="Times New Roman" panose="02020603050405020304" pitchFamily="18" charset="0"/>
                <a:cs typeface="Times New Roman" panose="02020603050405020304" pitchFamily="18" charset="0"/>
              </a:rPr>
              <a:t>(AQ) </a:t>
            </a:r>
            <a:r>
              <a:rPr lang="en-US" altLang="en-US" sz="3600" dirty="0">
                <a:solidFill>
                  <a:srgbClr val="FF0000"/>
                </a:solidFill>
                <a:latin typeface="Times New Roman" panose="02020603050405020304" pitchFamily="18" charset="0"/>
                <a:cs typeface="Times New Roman" panose="02020603050405020304" pitchFamily="18" charset="0"/>
              </a:rPr>
              <a:t>→</a:t>
            </a:r>
            <a:br>
              <a:rPr lang="en-US" altLang="en-US" sz="3600" dirty="0">
                <a:solidFill>
                  <a:srgbClr val="FF0000"/>
                </a:solidFill>
                <a:latin typeface="Times New Roman" panose="02020603050405020304" pitchFamily="18" charset="0"/>
                <a:cs typeface="Times New Roman" panose="02020603050405020304" pitchFamily="18" charset="0"/>
              </a:rPr>
            </a:br>
            <a:br>
              <a:rPr lang="en-US" altLang="en-US" sz="3600" dirty="0">
                <a:solidFill>
                  <a:srgbClr val="FF0000"/>
                </a:solidFill>
                <a:latin typeface="Times New Roman" panose="02020603050405020304" pitchFamily="18" charset="0"/>
                <a:cs typeface="Times New Roman" panose="02020603050405020304" pitchFamily="18" charset="0"/>
              </a:rPr>
            </a:br>
            <a:br>
              <a:rPr lang="en-US" altLang="en-US" sz="3600" dirty="0">
                <a:solidFill>
                  <a:srgbClr val="FF0000"/>
                </a:solidFill>
                <a:latin typeface="Times New Roman" panose="02020603050405020304" pitchFamily="18" charset="0"/>
                <a:cs typeface="Times New Roman" panose="02020603050405020304" pitchFamily="18" charset="0"/>
              </a:rPr>
            </a:b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1800" dirty="0">
                <a:solidFill>
                  <a:srgbClr val="0000FF"/>
                </a:solidFill>
                <a:latin typeface="Times New Roman" panose="02020603050405020304" pitchFamily="18" charset="0"/>
                <a:cs typeface="Times New Roman" panose="02020603050405020304" pitchFamily="18" charset="0"/>
              </a:rPr>
              <a:t>Switch ‘</a:t>
            </a:r>
            <a:r>
              <a:rPr lang="en-US" altLang="en-US" sz="1800" dirty="0" err="1">
                <a:solidFill>
                  <a:srgbClr val="0000FF"/>
                </a:solidFill>
                <a:latin typeface="Times New Roman" panose="02020603050405020304" pitchFamily="18" charset="0"/>
                <a:cs typeface="Times New Roman" panose="02020603050405020304" pitchFamily="18" charset="0"/>
              </a:rPr>
              <a:t>em</a:t>
            </a:r>
            <a:r>
              <a:rPr lang="en-US" altLang="en-US" sz="1800" dirty="0">
                <a:solidFill>
                  <a:srgbClr val="0000FF"/>
                </a:solidFill>
                <a:latin typeface="Times New Roman" panose="02020603050405020304" pitchFamily="18" charset="0"/>
                <a:cs typeface="Times New Roman" panose="02020603050405020304" pitchFamily="18" charset="0"/>
              </a:rPr>
              <a:t>.  Fix </a:t>
            </a:r>
            <a:r>
              <a:rPr lang="en-US" altLang="en-US" sz="1800" dirty="0" err="1">
                <a:solidFill>
                  <a:srgbClr val="0000FF"/>
                </a:solidFill>
                <a:latin typeface="Times New Roman" panose="02020603050405020304" pitchFamily="18" charset="0"/>
                <a:cs typeface="Times New Roman" panose="02020603050405020304" pitchFamily="18" charset="0"/>
              </a:rPr>
              <a:t>em</a:t>
            </a:r>
            <a:r>
              <a:rPr lang="en-US" altLang="en-US" sz="1800" dirty="0">
                <a:solidFill>
                  <a:srgbClr val="0000FF"/>
                </a:solidFill>
                <a:latin typeface="Times New Roman" panose="02020603050405020304" pitchFamily="18" charset="0"/>
                <a:cs typeface="Times New Roman" panose="02020603050405020304" pitchFamily="18" charset="0"/>
              </a:rPr>
              <a:t>’.  Balance ‘</a:t>
            </a:r>
            <a:r>
              <a:rPr lang="en-US" altLang="en-US" sz="1800" dirty="0" err="1">
                <a:solidFill>
                  <a:srgbClr val="0000FF"/>
                </a:solidFill>
                <a:latin typeface="Times New Roman" panose="02020603050405020304" pitchFamily="18" charset="0"/>
                <a:cs typeface="Times New Roman" panose="02020603050405020304" pitchFamily="18" charset="0"/>
              </a:rPr>
              <a:t>em</a:t>
            </a:r>
            <a:r>
              <a:rPr lang="en-US" altLang="en-US" sz="1800" dirty="0">
                <a:solidFill>
                  <a:srgbClr val="0000FF"/>
                </a:solidFill>
                <a:latin typeface="Times New Roman" panose="02020603050405020304" pitchFamily="18" charset="0"/>
                <a:cs typeface="Times New Roman" panose="02020603050405020304" pitchFamily="18" charset="0"/>
              </a:rPr>
              <a:t>.</a:t>
            </a:r>
          </a:p>
          <a:p>
            <a:pPr lvl="0"/>
            <a:endParaRPr lang="en-US" dirty="0"/>
          </a:p>
        </p:txBody>
      </p:sp>
    </p:spTree>
    <p:extLst>
      <p:ext uri="{BB962C8B-B14F-4D97-AF65-F5344CB8AC3E}">
        <p14:creationId xmlns:p14="http://schemas.microsoft.com/office/powerpoint/2010/main" val="1432134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595DF-2947-412D-8E59-4E81F31785A1}"/>
              </a:ext>
            </a:extLst>
          </p:cNvPr>
          <p:cNvSpPr txBox="1"/>
          <p:nvPr/>
        </p:nvSpPr>
        <p:spPr>
          <a:xfrm>
            <a:off x="0" y="0"/>
            <a:ext cx="9144000" cy="5940088"/>
          </a:xfrm>
          <a:prstGeom prst="rect">
            <a:avLst/>
          </a:prstGeom>
          <a:noFill/>
        </p:spPr>
        <p:txBody>
          <a:bodyPr wrap="square" rtlCol="0">
            <a:spAutoFit/>
          </a:bodyPr>
          <a:lstStyle/>
          <a:p>
            <a:r>
              <a:rPr lang="en-US" dirty="0"/>
              <a:t>Balance these… </a:t>
            </a:r>
          </a:p>
          <a:p>
            <a:endParaRPr lang="en-US" dirty="0"/>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pPr lvl="0"/>
            <a:r>
              <a:rPr lang="en-US" altLang="en-US" sz="3600" dirty="0">
                <a:solidFill>
                  <a:prstClr val="black"/>
                </a:solidFill>
                <a:latin typeface="Times New Roman" panose="02020603050405020304" pitchFamily="18" charset="0"/>
                <a:cs typeface="Times New Roman" panose="02020603050405020304" pitchFamily="18" charset="0"/>
              </a:rPr>
              <a:t> 68.     </a:t>
            </a:r>
          </a:p>
          <a:p>
            <a:pPr lvl="0"/>
            <a:endParaRPr lang="en-US" altLang="en-US" sz="3600" dirty="0">
              <a:solidFill>
                <a:prstClr val="black"/>
              </a:solidFill>
              <a:latin typeface="Times New Roman" panose="02020603050405020304" pitchFamily="18" charset="0"/>
              <a:cs typeface="Times New Roman" panose="02020603050405020304" pitchFamily="18" charset="0"/>
            </a:endParaRPr>
          </a:p>
          <a:p>
            <a:pPr lvl="0"/>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Ag</a:t>
            </a:r>
            <a:r>
              <a:rPr lang="en-US" altLang="en-US" sz="3600" baseline="-25000" dirty="0">
                <a:solidFill>
                  <a:srgbClr val="FF0000"/>
                </a:solidFill>
                <a:latin typeface="Times New Roman" panose="02020603050405020304" pitchFamily="18" charset="0"/>
                <a:cs typeface="Times New Roman" panose="02020603050405020304" pitchFamily="18" charset="0"/>
              </a:rPr>
              <a:t>(S)</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KCl</a:t>
            </a:r>
            <a:r>
              <a:rPr lang="en-US" altLang="en-US" sz="3600" baseline="-25000" dirty="0">
                <a:solidFill>
                  <a:srgbClr val="FF0000"/>
                </a:solidFill>
                <a:latin typeface="Times New Roman" panose="02020603050405020304" pitchFamily="18" charset="0"/>
                <a:cs typeface="Times New Roman" panose="02020603050405020304" pitchFamily="18" charset="0"/>
              </a:rPr>
              <a:t>(AQ) </a:t>
            </a:r>
            <a:r>
              <a:rPr lang="en-US" altLang="en-US" sz="3600" dirty="0">
                <a:solidFill>
                  <a:srgbClr val="FF0000"/>
                </a:solidFill>
                <a:latin typeface="Times New Roman" panose="02020603050405020304" pitchFamily="18" charset="0"/>
                <a:cs typeface="Times New Roman" panose="02020603050405020304" pitchFamily="18" charset="0"/>
              </a:rPr>
              <a:t>→   X  no reaction</a:t>
            </a:r>
          </a:p>
          <a:p>
            <a:pPr lvl="0"/>
            <a:endParaRPr lang="en-US" sz="3600" dirty="0">
              <a:solidFill>
                <a:srgbClr val="FF0000"/>
              </a:solidFill>
              <a:latin typeface="Times New Roman" panose="02020603050405020304" pitchFamily="18" charset="0"/>
              <a:cs typeface="Times New Roman" panose="02020603050405020304" pitchFamily="18" charset="0"/>
            </a:endParaRPr>
          </a:p>
          <a:p>
            <a:pPr lvl="0"/>
            <a:endParaRPr lang="en-US" sz="3600" dirty="0">
              <a:solidFill>
                <a:srgbClr val="FF0000"/>
              </a:solidFill>
              <a:latin typeface="Times New Roman" panose="02020603050405020304" pitchFamily="18" charset="0"/>
              <a:cs typeface="Times New Roman" panose="02020603050405020304" pitchFamily="18" charset="0"/>
            </a:endParaRPr>
          </a:p>
          <a:p>
            <a:pPr lvl="0"/>
            <a:r>
              <a:rPr lang="en-US" sz="3200" dirty="0">
                <a:solidFill>
                  <a:schemeClr val="tx1">
                    <a:lumMod val="95000"/>
                    <a:lumOff val="5000"/>
                  </a:schemeClr>
                </a:solidFill>
                <a:latin typeface="Comic Sans MS" panose="030F0702030302020204" pitchFamily="66" charset="0"/>
                <a:cs typeface="Times New Roman" panose="02020603050405020304" pitchFamily="18" charset="0"/>
              </a:rPr>
              <a:t>Ag is BELOW K on table J, Ag can’t bump out the potassium, it’s not reactive enough to do that’s, so we get nothing, </a:t>
            </a:r>
            <a:r>
              <a:rPr lang="en-US" sz="3200" dirty="0">
                <a:solidFill>
                  <a:srgbClr val="0000FF"/>
                </a:solidFill>
                <a:latin typeface="Comic Sans MS" panose="030F0702030302020204" pitchFamily="66" charset="0"/>
                <a:cs typeface="Times New Roman" panose="02020603050405020304" pitchFamily="18" charset="0"/>
              </a:rPr>
              <a:t>no reaction happens</a:t>
            </a:r>
            <a:r>
              <a:rPr lang="en-US" sz="3200" dirty="0">
                <a:solidFill>
                  <a:schemeClr val="tx1">
                    <a:lumMod val="95000"/>
                    <a:lumOff val="5000"/>
                  </a:schemeClr>
                </a:solidFill>
                <a:latin typeface="Comic Sans MS" panose="030F0702030302020204" pitchFamily="66" charset="0"/>
                <a:cs typeface="Times New Roman" panose="02020603050405020304" pitchFamily="18" charset="0"/>
              </a:rPr>
              <a:t>.  The silver metal gets wet with the </a:t>
            </a:r>
            <a:r>
              <a:rPr lang="en-US" sz="3200" dirty="0" err="1">
                <a:solidFill>
                  <a:schemeClr val="tx1">
                    <a:lumMod val="95000"/>
                    <a:lumOff val="5000"/>
                  </a:schemeClr>
                </a:solidFill>
                <a:latin typeface="Comic Sans MS" panose="030F0702030302020204" pitchFamily="66" charset="0"/>
                <a:cs typeface="Times New Roman" panose="02020603050405020304" pitchFamily="18" charset="0"/>
              </a:rPr>
              <a:t>KCl</a:t>
            </a:r>
            <a:r>
              <a:rPr lang="en-US" sz="3200" baseline="-25000" dirty="0">
                <a:solidFill>
                  <a:schemeClr val="tx1">
                    <a:lumMod val="95000"/>
                    <a:lumOff val="5000"/>
                  </a:schemeClr>
                </a:solidFill>
                <a:latin typeface="Comic Sans MS" panose="030F0702030302020204" pitchFamily="66" charset="0"/>
                <a:cs typeface="Times New Roman" panose="02020603050405020304" pitchFamily="18" charset="0"/>
              </a:rPr>
              <a:t>(AQ)</a:t>
            </a:r>
            <a:endParaRPr lang="en-US" sz="1600" baseline="-25000" dirty="0">
              <a:solidFill>
                <a:schemeClr val="tx1">
                  <a:lumMod val="95000"/>
                  <a:lumOff val="5000"/>
                </a:schemeClr>
              </a:solidFill>
              <a:latin typeface="Comic Sans MS" panose="030F0702030302020204" pitchFamily="66" charset="0"/>
            </a:endParaRPr>
          </a:p>
        </p:txBody>
      </p:sp>
    </p:spTree>
    <p:extLst>
      <p:ext uri="{BB962C8B-B14F-4D97-AF65-F5344CB8AC3E}">
        <p14:creationId xmlns:p14="http://schemas.microsoft.com/office/powerpoint/2010/main" val="5516710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1697"/>
            <a:ext cx="91440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Double Replacement Reactions</a:t>
            </a:r>
          </a:p>
          <a:p>
            <a:pPr algn="ctr">
              <a:spcBef>
                <a:spcPct val="50000"/>
              </a:spcBef>
              <a:buFontTx/>
              <a:buNone/>
            </a:pPr>
            <a:r>
              <a:rPr lang="en-US" altLang="en-US" sz="4400" dirty="0">
                <a:solidFill>
                  <a:srgbClr val="0000FF"/>
                </a:solidFill>
                <a:latin typeface="Times New Roman" panose="02020603050405020304" pitchFamily="18" charset="0"/>
                <a:cs typeface="Times New Roman" panose="02020603050405020304" pitchFamily="18" charset="0"/>
              </a:rPr>
              <a:t>The Vestal KB, 2006…</a:t>
            </a:r>
          </a:p>
          <a:p>
            <a:pPr>
              <a:spcBef>
                <a:spcPct val="50000"/>
              </a:spcBef>
              <a:buFontTx/>
              <a:buNone/>
            </a:pPr>
            <a:endPar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32E127-9709-416B-B342-47A08D4CB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851468"/>
            <a:ext cx="5141843" cy="5006532"/>
          </a:xfrm>
          <a:prstGeom prst="rect">
            <a:avLst/>
          </a:prstGeom>
        </p:spPr>
      </p:pic>
    </p:spTree>
    <p:extLst>
      <p:ext uri="{BB962C8B-B14F-4D97-AF65-F5344CB8AC3E}">
        <p14:creationId xmlns:p14="http://schemas.microsoft.com/office/powerpoint/2010/main" val="337731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a:t> </a:t>
            </a:r>
          </a:p>
        </p:txBody>
      </p:sp>
      <p:sp>
        <p:nvSpPr>
          <p:cNvPr id="2052" name="Text Box 4"/>
          <p:cNvSpPr txBox="1">
            <a:spLocks noChangeArrowheads="1"/>
          </p:cNvSpPr>
          <p:nvPr/>
        </p:nvSpPr>
        <p:spPr bwMode="auto">
          <a:xfrm>
            <a:off x="0" y="-1697"/>
            <a:ext cx="9144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Double Replacement Reactions</a:t>
            </a:r>
          </a:p>
          <a:p>
            <a:pPr>
              <a:spcBef>
                <a:spcPct val="50000"/>
              </a:spcBef>
              <a:buFontTx/>
              <a:buNone/>
            </a:pPr>
            <a:endPar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69.  Two AQ solutions starts a double replacement</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reaction.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11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a:solidFill>
                  <a:srgbClr val="0000FF"/>
                </a:solidFill>
                <a:latin typeface="Times New Roman" panose="02020603050405020304" pitchFamily="18" charset="0"/>
                <a:cs typeface="Times New Roman" panose="02020603050405020304" pitchFamily="18" charset="0"/>
              </a:rPr>
              <a:t>AQ + AQ → </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70.  The cations switch anions with each other.    </a:t>
            </a:r>
          </a:p>
          <a:p>
            <a:pPr>
              <a:spcBef>
                <a:spcPct val="50000"/>
              </a:spcBef>
              <a:buFontTx/>
              <a:buNone/>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3454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a:t> </a:t>
            </a:r>
          </a:p>
        </p:txBody>
      </p:sp>
      <p:sp>
        <p:nvSpPr>
          <p:cNvPr id="2052" name="Text Box 4"/>
          <p:cNvSpPr txBox="1">
            <a:spLocks noChangeArrowheads="1"/>
          </p:cNvSpPr>
          <p:nvPr/>
        </p:nvSpPr>
        <p:spPr bwMode="auto">
          <a:xfrm>
            <a:off x="0" y="-1697"/>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Double Replacement Reactions</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50000"/>
              </a:spcBef>
              <a:buFontTx/>
              <a:buNone/>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71.  In the abstract:   </a:t>
            </a:r>
          </a:p>
          <a:p>
            <a:pPr>
              <a:spcBef>
                <a:spcPct val="50000"/>
              </a:spcBef>
              <a:buFontTx/>
              <a:buNone/>
            </a:pPr>
            <a:r>
              <a:rPr lang="en-US" altLang="en-US" sz="4800" dirty="0">
                <a:solidFill>
                  <a:srgbClr val="C00000"/>
                </a:solidFill>
                <a:latin typeface="Times New Roman" panose="02020603050405020304" pitchFamily="18" charset="0"/>
                <a:cs typeface="Times New Roman" panose="02020603050405020304" pitchFamily="18" charset="0"/>
              </a:rPr>
              <a:t>AB</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800" dirty="0">
                <a:solidFill>
                  <a:srgbClr val="0000FF"/>
                </a:solidFill>
                <a:latin typeface="Times New Roman" panose="02020603050405020304" pitchFamily="18" charset="0"/>
                <a:cs typeface="Times New Roman" panose="02020603050405020304" pitchFamily="18" charset="0"/>
              </a:rPr>
              <a:t>XY</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800" dirty="0">
                <a:solidFill>
                  <a:srgbClr val="C00000"/>
                </a:solidFill>
                <a:latin typeface="Times New Roman" panose="02020603050405020304" pitchFamily="18" charset="0"/>
                <a:cs typeface="Times New Roman" panose="02020603050405020304" pitchFamily="18" charset="0"/>
              </a:rPr>
              <a:t>A</a:t>
            </a:r>
            <a:r>
              <a:rPr lang="en-US" altLang="en-US" sz="4800" dirty="0">
                <a:solidFill>
                  <a:srgbClr val="0000FF"/>
                </a:solidFill>
                <a:latin typeface="Times New Roman" panose="02020603050405020304" pitchFamily="18" charset="0"/>
                <a:cs typeface="Times New Roman" panose="02020603050405020304" pitchFamily="18" charset="0"/>
              </a:rPr>
              <a:t>Y</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(AQ) </a:t>
            </a:r>
            <a:r>
              <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800" dirty="0">
                <a:solidFill>
                  <a:srgbClr val="0000FF"/>
                </a:solidFill>
                <a:latin typeface="Times New Roman" panose="02020603050405020304" pitchFamily="18" charset="0"/>
                <a:cs typeface="Times New Roman" panose="02020603050405020304" pitchFamily="18" charset="0"/>
              </a:rPr>
              <a:t>X</a:t>
            </a:r>
            <a:r>
              <a:rPr lang="en-US" altLang="en-US" sz="4800" dirty="0">
                <a:solidFill>
                  <a:srgbClr val="C00000"/>
                </a:solidFill>
                <a:latin typeface="Times New Roman" panose="02020603050405020304" pitchFamily="18" charset="0"/>
                <a:cs typeface="Times New Roman" panose="02020603050405020304" pitchFamily="18" charset="0"/>
              </a:rPr>
              <a:t>B</a:t>
            </a:r>
            <a:r>
              <a:rPr lang="en-US" altLang="en-US" sz="48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endParaRPr lang="en-US" altLang="en-US" sz="4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8274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a:t> </a:t>
            </a:r>
          </a:p>
        </p:txBody>
      </p:sp>
      <p:sp>
        <p:nvSpPr>
          <p:cNvPr id="2052" name="Text Box 4"/>
          <p:cNvSpPr txBox="1">
            <a:spLocks noChangeArrowheads="1"/>
          </p:cNvSpPr>
          <p:nvPr/>
        </p:nvSpPr>
        <p:spPr bwMode="auto">
          <a:xfrm>
            <a:off x="0" y="-1697"/>
            <a:ext cx="91440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72.  The </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reaction occurs if a precipitate forms</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in the products.  </a:t>
            </a:r>
          </a:p>
          <a:p>
            <a:pPr>
              <a:spcBef>
                <a:spcPct val="50000"/>
              </a:spcBef>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73.  If no precipitate forms, a mixture forms,</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but no chemical reaction occurred.</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p>
            <a:pPr>
              <a:spcBef>
                <a:spcPct val="50000"/>
              </a:spcBef>
              <a:buNone/>
            </a:pPr>
            <a:br>
              <a:rPr lang="en-US" altLang="en-US" sz="4000" dirty="0">
                <a:solidFill>
                  <a:srgbClr val="0000FF"/>
                </a:solidFill>
                <a:latin typeface="Times New Roman" panose="02020603050405020304" pitchFamily="18" charset="0"/>
                <a:cs typeface="Times New Roman" panose="02020603050405020304" pitchFamily="18" charset="0"/>
              </a:rPr>
            </a:br>
            <a:r>
              <a:rPr lang="en-US" altLang="en-US" sz="4000" dirty="0">
                <a:solidFill>
                  <a:srgbClr val="0000FF"/>
                </a:solidFill>
                <a:latin typeface="Times New Roman" panose="02020603050405020304" pitchFamily="18" charset="0"/>
                <a:cs typeface="Times New Roman" panose="02020603050405020304" pitchFamily="18" charset="0"/>
              </a:rPr>
              <a:t>Let’s watch a DR reaction… </a:t>
            </a:r>
          </a:p>
          <a:p>
            <a:pPr>
              <a:spcBef>
                <a:spcPct val="50000"/>
              </a:spcBef>
              <a:buNone/>
            </a:pPr>
            <a:r>
              <a:rPr lang="en-US" altLang="en-US" sz="4000" dirty="0">
                <a:solidFill>
                  <a:srgbClr val="0000FF"/>
                </a:solidFill>
                <a:latin typeface="Times New Roman" panose="02020603050405020304" pitchFamily="18" charset="0"/>
                <a:cs typeface="Times New Roman" panose="02020603050405020304" pitchFamily="18" charset="0"/>
              </a:rPr>
              <a:t> Copper (II) nitrate + lithium chromate</a:t>
            </a:r>
            <a:br>
              <a:rPr lang="en-US" altLang="en-US" sz="4000" dirty="0">
                <a:solidFill>
                  <a:srgbClr val="0000FF"/>
                </a:solidFill>
                <a:latin typeface="Times New Roman" panose="02020603050405020304" pitchFamily="18" charset="0"/>
                <a:cs typeface="Times New Roman" panose="02020603050405020304" pitchFamily="18" charset="0"/>
              </a:rPr>
            </a:br>
            <a:r>
              <a:rPr lang="en-US" altLang="en-US" sz="4000" dirty="0">
                <a:solidFill>
                  <a:srgbClr val="0000FF"/>
                </a:solidFill>
                <a:latin typeface="Times New Roman" panose="02020603050405020304" pitchFamily="18" charset="0"/>
                <a:cs typeface="Times New Roman" panose="02020603050405020304" pitchFamily="18" charset="0"/>
              </a:rPr>
              <a:t>                                     solutions combine…</a:t>
            </a:r>
          </a:p>
        </p:txBody>
      </p:sp>
    </p:spTree>
    <p:extLst>
      <p:ext uri="{BB962C8B-B14F-4D97-AF65-F5344CB8AC3E}">
        <p14:creationId xmlns:p14="http://schemas.microsoft.com/office/powerpoint/2010/main" val="1989907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11441</Words>
  <Application>Microsoft Office PowerPoint</Application>
  <PresentationFormat>On-screen Show (4:3)</PresentationFormat>
  <Paragraphs>1610</Paragraphs>
  <Slides>217</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217</vt:i4>
      </vt:variant>
    </vt:vector>
  </HeadingPairs>
  <TitlesOfParts>
    <vt:vector size="230" baseType="lpstr">
      <vt:lpstr>Arial</vt:lpstr>
      <vt:lpstr>Bookman Old Style</vt:lpstr>
      <vt:lpstr>BRADDON</vt:lpstr>
      <vt:lpstr>Calibri</vt:lpstr>
      <vt:lpstr>Comic Sans MS</vt:lpstr>
      <vt:lpstr>Tahoma</vt:lpstr>
      <vt:lpstr>Times New Roman</vt:lpstr>
      <vt:lpstr>Office Theme</vt:lpstr>
      <vt:lpstr>1_Office Theme</vt:lpstr>
      <vt:lpstr>2_Office Theme</vt:lpstr>
      <vt:lpstr>Default Design</vt:lpstr>
      <vt:lpstr>1_Default Design</vt:lpstr>
      <vt:lpstr>2_Default Design</vt:lpstr>
      <vt:lpstr>Intro to the first of 5 chemical reactions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 Replacement Reactions         (I Love Janet so I Love Table J too.)  43.  Single Replacement reactions (SR) start         with you adding atoms of an element into        one aqueous solution.        That makes them EASY to recognize.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81.  Write the IONS and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81.  Write the formulas. Are these AQ or S in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  recognizing chemical reactions, balancing practice.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Vestal Central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 intro to chemical reactions (5) and the creation of five demo diagrams.</dc:title>
  <dc:creator>Info Tech</dc:creator>
  <cp:lastModifiedBy>ARBUISO, CHARLES B</cp:lastModifiedBy>
  <cp:revision>277</cp:revision>
  <dcterms:created xsi:type="dcterms:W3CDTF">2010-11-12T12:14:51Z</dcterms:created>
  <dcterms:modified xsi:type="dcterms:W3CDTF">2022-11-19T22:53:15Z</dcterms:modified>
</cp:coreProperties>
</file>