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8" r:id="rId4"/>
    <p:sldMasterId id="2147483732" r:id="rId5"/>
    <p:sldMasterId id="2147483744" r:id="rId6"/>
    <p:sldMasterId id="2147483756" r:id="rId7"/>
    <p:sldMasterId id="2147483768" r:id="rId8"/>
    <p:sldMasterId id="2147483792" r:id="rId9"/>
    <p:sldMasterId id="2147483828" r:id="rId10"/>
    <p:sldMasterId id="2147483852" r:id="rId11"/>
    <p:sldMasterId id="2147483864" r:id="rId12"/>
    <p:sldMasterId id="2147483900" r:id="rId13"/>
    <p:sldMasterId id="2147483948" r:id="rId14"/>
    <p:sldMasterId id="2147483996" r:id="rId15"/>
  </p:sldMasterIdLst>
  <p:notesMasterIdLst>
    <p:notesMasterId r:id="rId209"/>
  </p:notesMasterIdLst>
  <p:sldIdLst>
    <p:sldId id="256" r:id="rId16"/>
    <p:sldId id="405" r:id="rId17"/>
    <p:sldId id="470" r:id="rId18"/>
    <p:sldId id="572" r:id="rId19"/>
    <p:sldId id="573" r:id="rId20"/>
    <p:sldId id="471" r:id="rId21"/>
    <p:sldId id="574" r:id="rId22"/>
    <p:sldId id="259" r:id="rId23"/>
    <p:sldId id="641" r:id="rId24"/>
    <p:sldId id="565" r:id="rId25"/>
    <p:sldId id="642" r:id="rId26"/>
    <p:sldId id="567" r:id="rId27"/>
    <p:sldId id="643" r:id="rId28"/>
    <p:sldId id="406" r:id="rId29"/>
    <p:sldId id="260" r:id="rId30"/>
    <p:sldId id="261" r:id="rId31"/>
    <p:sldId id="579" r:id="rId32"/>
    <p:sldId id="581" r:id="rId33"/>
    <p:sldId id="584" r:id="rId34"/>
    <p:sldId id="273" r:id="rId35"/>
    <p:sldId id="585" r:id="rId36"/>
    <p:sldId id="587" r:id="rId37"/>
    <p:sldId id="588" r:id="rId38"/>
    <p:sldId id="592" r:id="rId39"/>
    <p:sldId id="594" r:id="rId40"/>
    <p:sldId id="593" r:id="rId41"/>
    <p:sldId id="595" r:id="rId42"/>
    <p:sldId id="596" r:id="rId43"/>
    <p:sldId id="597" r:id="rId44"/>
    <p:sldId id="276" r:id="rId45"/>
    <p:sldId id="598" r:id="rId46"/>
    <p:sldId id="601" r:id="rId47"/>
    <p:sldId id="603" r:id="rId48"/>
    <p:sldId id="604" r:id="rId49"/>
    <p:sldId id="607" r:id="rId50"/>
    <p:sldId id="608" r:id="rId51"/>
    <p:sldId id="609" r:id="rId52"/>
    <p:sldId id="610" r:id="rId53"/>
    <p:sldId id="611" r:id="rId54"/>
    <p:sldId id="477" r:id="rId55"/>
    <p:sldId id="478" r:id="rId56"/>
    <p:sldId id="479" r:id="rId57"/>
    <p:sldId id="458" r:id="rId58"/>
    <p:sldId id="614" r:id="rId59"/>
    <p:sldId id="619" r:id="rId60"/>
    <p:sldId id="620" r:id="rId61"/>
    <p:sldId id="621" r:id="rId62"/>
    <p:sldId id="622" r:id="rId63"/>
    <p:sldId id="623" r:id="rId64"/>
    <p:sldId id="615" r:id="rId65"/>
    <p:sldId id="409" r:id="rId66"/>
    <p:sldId id="279" r:id="rId67"/>
    <p:sldId id="449" r:id="rId68"/>
    <p:sldId id="450" r:id="rId69"/>
    <p:sldId id="481" r:id="rId70"/>
    <p:sldId id="482" r:id="rId71"/>
    <p:sldId id="280" r:id="rId72"/>
    <p:sldId id="483" r:id="rId73"/>
    <p:sldId id="624" r:id="rId74"/>
    <p:sldId id="625" r:id="rId75"/>
    <p:sldId id="626" r:id="rId76"/>
    <p:sldId id="268" r:id="rId77"/>
    <p:sldId id="269" r:id="rId78"/>
    <p:sldId id="270" r:id="rId79"/>
    <p:sldId id="485" r:id="rId80"/>
    <p:sldId id="486" r:id="rId81"/>
    <p:sldId id="283" r:id="rId82"/>
    <p:sldId id="627" r:id="rId83"/>
    <p:sldId id="487" r:id="rId84"/>
    <p:sldId id="628" r:id="rId85"/>
    <p:sldId id="488" r:id="rId86"/>
    <p:sldId id="489" r:id="rId87"/>
    <p:sldId id="284" r:id="rId88"/>
    <p:sldId id="490" r:id="rId89"/>
    <p:sldId id="491" r:id="rId90"/>
    <p:sldId id="492" r:id="rId91"/>
    <p:sldId id="285" r:id="rId92"/>
    <p:sldId id="629" r:id="rId93"/>
    <p:sldId id="493" r:id="rId94"/>
    <p:sldId id="286" r:id="rId95"/>
    <p:sldId id="494" r:id="rId96"/>
    <p:sldId id="495" r:id="rId97"/>
    <p:sldId id="496" r:id="rId98"/>
    <p:sldId id="291" r:id="rId99"/>
    <p:sldId id="497" r:id="rId100"/>
    <p:sldId id="498" r:id="rId101"/>
    <p:sldId id="499" r:id="rId102"/>
    <p:sldId id="500" r:id="rId103"/>
    <p:sldId id="292" r:id="rId104"/>
    <p:sldId id="630" r:id="rId105"/>
    <p:sldId id="502" r:id="rId106"/>
    <p:sldId id="459" r:id="rId107"/>
    <p:sldId id="503" r:id="rId108"/>
    <p:sldId id="504" r:id="rId109"/>
    <p:sldId id="505" r:id="rId110"/>
    <p:sldId id="506" r:id="rId111"/>
    <p:sldId id="507" r:id="rId112"/>
    <p:sldId id="294" r:id="rId113"/>
    <p:sldId id="640" r:id="rId114"/>
    <p:sldId id="631" r:id="rId115"/>
    <p:sldId id="299" r:id="rId116"/>
    <p:sldId id="510" r:id="rId117"/>
    <p:sldId id="511" r:id="rId118"/>
    <p:sldId id="512" r:id="rId119"/>
    <p:sldId id="300" r:id="rId120"/>
    <p:sldId id="301" r:id="rId121"/>
    <p:sldId id="513" r:id="rId122"/>
    <p:sldId id="514" r:id="rId123"/>
    <p:sldId id="515" r:id="rId124"/>
    <p:sldId id="305" r:id="rId125"/>
    <p:sldId id="302" r:id="rId126"/>
    <p:sldId id="516" r:id="rId127"/>
    <p:sldId id="517" r:id="rId128"/>
    <p:sldId id="307" r:id="rId129"/>
    <p:sldId id="309" r:id="rId130"/>
    <p:sldId id="310" r:id="rId131"/>
    <p:sldId id="518" r:id="rId132"/>
    <p:sldId id="519" r:id="rId133"/>
    <p:sldId id="313" r:id="rId134"/>
    <p:sldId id="311" r:id="rId135"/>
    <p:sldId id="520" r:id="rId136"/>
    <p:sldId id="521" r:id="rId137"/>
    <p:sldId id="522" r:id="rId138"/>
    <p:sldId id="415" r:id="rId139"/>
    <p:sldId id="315" r:id="rId140"/>
    <p:sldId id="523" r:id="rId141"/>
    <p:sldId id="395" r:id="rId142"/>
    <p:sldId id="524" r:id="rId143"/>
    <p:sldId id="632" r:id="rId144"/>
    <p:sldId id="633" r:id="rId145"/>
    <p:sldId id="634" r:id="rId146"/>
    <p:sldId id="635" r:id="rId147"/>
    <p:sldId id="636" r:id="rId148"/>
    <p:sldId id="397" r:id="rId149"/>
    <p:sldId id="428" r:id="rId150"/>
    <p:sldId id="429" r:id="rId151"/>
    <p:sldId id="430" r:id="rId152"/>
    <p:sldId id="526" r:id="rId153"/>
    <p:sldId id="321" r:id="rId154"/>
    <p:sldId id="527" r:id="rId155"/>
    <p:sldId id="528" r:id="rId156"/>
    <p:sldId id="325" r:id="rId157"/>
    <p:sldId id="529" r:id="rId158"/>
    <p:sldId id="530" r:id="rId159"/>
    <p:sldId id="327" r:id="rId160"/>
    <p:sldId id="531" r:id="rId161"/>
    <p:sldId id="532" r:id="rId162"/>
    <p:sldId id="328" r:id="rId163"/>
    <p:sldId id="533" r:id="rId164"/>
    <p:sldId id="534" r:id="rId165"/>
    <p:sldId id="535" r:id="rId166"/>
    <p:sldId id="329" r:id="rId167"/>
    <p:sldId id="536" r:id="rId168"/>
    <p:sldId id="539" r:id="rId169"/>
    <p:sldId id="538" r:id="rId170"/>
    <p:sldId id="542" r:id="rId171"/>
    <p:sldId id="638" r:id="rId172"/>
    <p:sldId id="637" r:id="rId173"/>
    <p:sldId id="390" r:id="rId174"/>
    <p:sldId id="543" r:id="rId175"/>
    <p:sldId id="544" r:id="rId176"/>
    <p:sldId id="339" r:id="rId177"/>
    <p:sldId id="545" r:id="rId178"/>
    <p:sldId id="546" r:id="rId179"/>
    <p:sldId id="369" r:id="rId180"/>
    <p:sldId id="547" r:id="rId181"/>
    <p:sldId id="548" r:id="rId182"/>
    <p:sldId id="341" r:id="rId183"/>
    <p:sldId id="549" r:id="rId184"/>
    <p:sldId id="342" r:id="rId185"/>
    <p:sldId id="550" r:id="rId186"/>
    <p:sldId id="343" r:id="rId187"/>
    <p:sldId id="551" r:id="rId188"/>
    <p:sldId id="351" r:id="rId189"/>
    <p:sldId id="371" r:id="rId190"/>
    <p:sldId id="553" r:id="rId191"/>
    <p:sldId id="556" r:id="rId192"/>
    <p:sldId id="557" r:id="rId193"/>
    <p:sldId id="375" r:id="rId194"/>
    <p:sldId id="558" r:id="rId195"/>
    <p:sldId id="377" r:id="rId196"/>
    <p:sldId id="385" r:id="rId197"/>
    <p:sldId id="434" r:id="rId198"/>
    <p:sldId id="358" r:id="rId199"/>
    <p:sldId id="559" r:id="rId200"/>
    <p:sldId id="468" r:id="rId201"/>
    <p:sldId id="560" r:id="rId202"/>
    <p:sldId id="362" r:id="rId203"/>
    <p:sldId id="360" r:id="rId204"/>
    <p:sldId id="561" r:id="rId205"/>
    <p:sldId id="364" r:id="rId206"/>
    <p:sldId id="562" r:id="rId207"/>
    <p:sldId id="564" r:id="rId2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E5F0FF"/>
    <a:srgbClr val="FFFFCC"/>
    <a:srgbClr val="E5FFE5"/>
    <a:srgbClr val="CDE1FF"/>
    <a:srgbClr val="385D8A"/>
    <a:srgbClr val="FFFFFF"/>
    <a:srgbClr val="A0C6FF"/>
    <a:srgbClr val="FFF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0313" autoAdjust="0"/>
  </p:normalViewPr>
  <p:slideViewPr>
    <p:cSldViewPr>
      <p:cViewPr varScale="1">
        <p:scale>
          <a:sx n="86" d="100"/>
          <a:sy n="86" d="100"/>
        </p:scale>
        <p:origin x="128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63" Type="http://schemas.openxmlformats.org/officeDocument/2006/relationships/slide" Target="slides/slide48.xml"/><Relationship Id="rId84" Type="http://schemas.openxmlformats.org/officeDocument/2006/relationships/slide" Target="slides/slide69.xml"/><Relationship Id="rId138" Type="http://schemas.openxmlformats.org/officeDocument/2006/relationships/slide" Target="slides/slide123.xml"/><Relationship Id="rId159" Type="http://schemas.openxmlformats.org/officeDocument/2006/relationships/slide" Target="slides/slide144.xml"/><Relationship Id="rId170" Type="http://schemas.openxmlformats.org/officeDocument/2006/relationships/slide" Target="slides/slide155.xml"/><Relationship Id="rId191" Type="http://schemas.openxmlformats.org/officeDocument/2006/relationships/slide" Target="slides/slide176.xml"/><Relationship Id="rId205" Type="http://schemas.openxmlformats.org/officeDocument/2006/relationships/slide" Target="slides/slide190.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53" Type="http://schemas.openxmlformats.org/officeDocument/2006/relationships/slide" Target="slides/slide38.xml"/><Relationship Id="rId74" Type="http://schemas.openxmlformats.org/officeDocument/2006/relationships/slide" Target="slides/slide59.xml"/><Relationship Id="rId128" Type="http://schemas.openxmlformats.org/officeDocument/2006/relationships/slide" Target="slides/slide113.xml"/><Relationship Id="rId149" Type="http://schemas.openxmlformats.org/officeDocument/2006/relationships/slide" Target="slides/slide134.xml"/><Relationship Id="rId5" Type="http://schemas.openxmlformats.org/officeDocument/2006/relationships/slideMaster" Target="slideMasters/slideMaster5.xml"/><Relationship Id="rId95" Type="http://schemas.openxmlformats.org/officeDocument/2006/relationships/slide" Target="slides/slide80.xml"/><Relationship Id="rId160" Type="http://schemas.openxmlformats.org/officeDocument/2006/relationships/slide" Target="slides/slide145.xml"/><Relationship Id="rId181" Type="http://schemas.openxmlformats.org/officeDocument/2006/relationships/slide" Target="slides/slide166.xml"/><Relationship Id="rId22" Type="http://schemas.openxmlformats.org/officeDocument/2006/relationships/slide" Target="slides/slide7.xml"/><Relationship Id="rId43" Type="http://schemas.openxmlformats.org/officeDocument/2006/relationships/slide" Target="slides/slide28.xml"/><Relationship Id="rId64" Type="http://schemas.openxmlformats.org/officeDocument/2006/relationships/slide" Target="slides/slide49.xml"/><Relationship Id="rId118" Type="http://schemas.openxmlformats.org/officeDocument/2006/relationships/slide" Target="slides/slide103.xml"/><Relationship Id="rId139" Type="http://schemas.openxmlformats.org/officeDocument/2006/relationships/slide" Target="slides/slide124.xml"/><Relationship Id="rId85" Type="http://schemas.openxmlformats.org/officeDocument/2006/relationships/slide" Target="slides/slide70.xml"/><Relationship Id="rId150" Type="http://schemas.openxmlformats.org/officeDocument/2006/relationships/slide" Target="slides/slide135.xml"/><Relationship Id="rId171" Type="http://schemas.openxmlformats.org/officeDocument/2006/relationships/slide" Target="slides/slide156.xml"/><Relationship Id="rId192" Type="http://schemas.openxmlformats.org/officeDocument/2006/relationships/slide" Target="slides/slide177.xml"/><Relationship Id="rId206" Type="http://schemas.openxmlformats.org/officeDocument/2006/relationships/slide" Target="slides/slide191.xml"/><Relationship Id="rId12" Type="http://schemas.openxmlformats.org/officeDocument/2006/relationships/slideMaster" Target="slideMasters/slideMaster12.xml"/><Relationship Id="rId33" Type="http://schemas.openxmlformats.org/officeDocument/2006/relationships/slide" Target="slides/slide18.xml"/><Relationship Id="rId108" Type="http://schemas.openxmlformats.org/officeDocument/2006/relationships/slide" Target="slides/slide93.xml"/><Relationship Id="rId129" Type="http://schemas.openxmlformats.org/officeDocument/2006/relationships/slide" Target="slides/slide114.xml"/><Relationship Id="rId54" Type="http://schemas.openxmlformats.org/officeDocument/2006/relationships/slide" Target="slides/slide39.xml"/><Relationship Id="rId75" Type="http://schemas.openxmlformats.org/officeDocument/2006/relationships/slide" Target="slides/slide60.xml"/><Relationship Id="rId96" Type="http://schemas.openxmlformats.org/officeDocument/2006/relationships/slide" Target="slides/slide81.xml"/><Relationship Id="rId140" Type="http://schemas.openxmlformats.org/officeDocument/2006/relationships/slide" Target="slides/slide125.xml"/><Relationship Id="rId161" Type="http://schemas.openxmlformats.org/officeDocument/2006/relationships/slide" Target="slides/slide146.xml"/><Relationship Id="rId182" Type="http://schemas.openxmlformats.org/officeDocument/2006/relationships/slide" Target="slides/slide167.xml"/><Relationship Id="rId6" Type="http://schemas.openxmlformats.org/officeDocument/2006/relationships/slideMaster" Target="slideMasters/slideMaster6.xml"/><Relationship Id="rId23" Type="http://schemas.openxmlformats.org/officeDocument/2006/relationships/slide" Target="slides/slide8.xml"/><Relationship Id="rId119" Type="http://schemas.openxmlformats.org/officeDocument/2006/relationships/slide" Target="slides/slide104.xml"/><Relationship Id="rId44" Type="http://schemas.openxmlformats.org/officeDocument/2006/relationships/slide" Target="slides/slide29.xml"/><Relationship Id="rId65" Type="http://schemas.openxmlformats.org/officeDocument/2006/relationships/slide" Target="slides/slide50.xml"/><Relationship Id="rId86" Type="http://schemas.openxmlformats.org/officeDocument/2006/relationships/slide" Target="slides/slide71.xml"/><Relationship Id="rId130" Type="http://schemas.openxmlformats.org/officeDocument/2006/relationships/slide" Target="slides/slide115.xml"/><Relationship Id="rId151" Type="http://schemas.openxmlformats.org/officeDocument/2006/relationships/slide" Target="slides/slide136.xml"/><Relationship Id="rId172" Type="http://schemas.openxmlformats.org/officeDocument/2006/relationships/slide" Target="slides/slide157.xml"/><Relationship Id="rId193" Type="http://schemas.openxmlformats.org/officeDocument/2006/relationships/slide" Target="slides/slide178.xml"/><Relationship Id="rId207" Type="http://schemas.openxmlformats.org/officeDocument/2006/relationships/slide" Target="slides/slide192.xml"/><Relationship Id="rId13" Type="http://schemas.openxmlformats.org/officeDocument/2006/relationships/slideMaster" Target="slideMasters/slideMaster13.xml"/><Relationship Id="rId109" Type="http://schemas.openxmlformats.org/officeDocument/2006/relationships/slide" Target="slides/slide94.xml"/><Relationship Id="rId34" Type="http://schemas.openxmlformats.org/officeDocument/2006/relationships/slide" Target="slides/slide19.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20" Type="http://schemas.openxmlformats.org/officeDocument/2006/relationships/slide" Target="slides/slide105.xml"/><Relationship Id="rId141" Type="http://schemas.openxmlformats.org/officeDocument/2006/relationships/slide" Target="slides/slide126.xml"/><Relationship Id="rId7" Type="http://schemas.openxmlformats.org/officeDocument/2006/relationships/slideMaster" Target="slideMasters/slideMaster7.xml"/><Relationship Id="rId162" Type="http://schemas.openxmlformats.org/officeDocument/2006/relationships/slide" Target="slides/slide147.xml"/><Relationship Id="rId183" Type="http://schemas.openxmlformats.org/officeDocument/2006/relationships/slide" Target="slides/slide168.xml"/><Relationship Id="rId24" Type="http://schemas.openxmlformats.org/officeDocument/2006/relationships/slide" Target="slides/slide9.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31" Type="http://schemas.openxmlformats.org/officeDocument/2006/relationships/slide" Target="slides/slide116.xml"/><Relationship Id="rId152" Type="http://schemas.openxmlformats.org/officeDocument/2006/relationships/slide" Target="slides/slide137.xml"/><Relationship Id="rId173" Type="http://schemas.openxmlformats.org/officeDocument/2006/relationships/slide" Target="slides/slide158.xml"/><Relationship Id="rId194" Type="http://schemas.openxmlformats.org/officeDocument/2006/relationships/slide" Target="slides/slide179.xml"/><Relationship Id="rId208" Type="http://schemas.openxmlformats.org/officeDocument/2006/relationships/slide" Target="slides/slide193.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147" Type="http://schemas.openxmlformats.org/officeDocument/2006/relationships/slide" Target="slides/slide132.xml"/><Relationship Id="rId168" Type="http://schemas.openxmlformats.org/officeDocument/2006/relationships/slide" Target="slides/slide153.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142" Type="http://schemas.openxmlformats.org/officeDocument/2006/relationships/slide" Target="slides/slide127.xml"/><Relationship Id="rId163" Type="http://schemas.openxmlformats.org/officeDocument/2006/relationships/slide" Target="slides/slide148.xml"/><Relationship Id="rId184" Type="http://schemas.openxmlformats.org/officeDocument/2006/relationships/slide" Target="slides/slide169.xml"/><Relationship Id="rId189" Type="http://schemas.openxmlformats.org/officeDocument/2006/relationships/slide" Target="slides/slide174.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137" Type="http://schemas.openxmlformats.org/officeDocument/2006/relationships/slide" Target="slides/slide122.xml"/><Relationship Id="rId158" Type="http://schemas.openxmlformats.org/officeDocument/2006/relationships/slide" Target="slides/slide143.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slide" Target="slides/slide117.xml"/><Relationship Id="rId153" Type="http://schemas.openxmlformats.org/officeDocument/2006/relationships/slide" Target="slides/slide138.xml"/><Relationship Id="rId174" Type="http://schemas.openxmlformats.org/officeDocument/2006/relationships/slide" Target="slides/slide159.xml"/><Relationship Id="rId179" Type="http://schemas.openxmlformats.org/officeDocument/2006/relationships/slide" Target="slides/slide164.xml"/><Relationship Id="rId195" Type="http://schemas.openxmlformats.org/officeDocument/2006/relationships/slide" Target="slides/slide180.xml"/><Relationship Id="rId209" Type="http://schemas.openxmlformats.org/officeDocument/2006/relationships/notesMaster" Target="notesMasters/notesMaster1.xml"/><Relationship Id="rId190" Type="http://schemas.openxmlformats.org/officeDocument/2006/relationships/slide" Target="slides/slide175.xml"/><Relationship Id="rId204" Type="http://schemas.openxmlformats.org/officeDocument/2006/relationships/slide" Target="slides/slide189.xml"/><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43" Type="http://schemas.openxmlformats.org/officeDocument/2006/relationships/slide" Target="slides/slide128.xml"/><Relationship Id="rId148" Type="http://schemas.openxmlformats.org/officeDocument/2006/relationships/slide" Target="slides/slide133.xml"/><Relationship Id="rId164" Type="http://schemas.openxmlformats.org/officeDocument/2006/relationships/slide" Target="slides/slide149.xml"/><Relationship Id="rId169" Type="http://schemas.openxmlformats.org/officeDocument/2006/relationships/slide" Target="slides/slide154.xml"/><Relationship Id="rId185" Type="http://schemas.openxmlformats.org/officeDocument/2006/relationships/slide" Target="slides/slide1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5.xml"/><Relationship Id="rId210" Type="http://schemas.openxmlformats.org/officeDocument/2006/relationships/presProps" Target="presProps.xml"/><Relationship Id="rId26" Type="http://schemas.openxmlformats.org/officeDocument/2006/relationships/slide" Target="slides/slide11.xml"/><Relationship Id="rId47" Type="http://schemas.openxmlformats.org/officeDocument/2006/relationships/slide" Target="slides/slide32.xml"/><Relationship Id="rId68" Type="http://schemas.openxmlformats.org/officeDocument/2006/relationships/slide" Target="slides/slide53.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slide" Target="slides/slide118.xml"/><Relationship Id="rId154" Type="http://schemas.openxmlformats.org/officeDocument/2006/relationships/slide" Target="slides/slide139.xml"/><Relationship Id="rId175" Type="http://schemas.openxmlformats.org/officeDocument/2006/relationships/slide" Target="slides/slide160.xml"/><Relationship Id="rId196" Type="http://schemas.openxmlformats.org/officeDocument/2006/relationships/slide" Target="slides/slide181.xml"/><Relationship Id="rId200" Type="http://schemas.openxmlformats.org/officeDocument/2006/relationships/slide" Target="slides/slide185.xml"/><Relationship Id="rId16" Type="http://schemas.openxmlformats.org/officeDocument/2006/relationships/slide" Target="slides/slide1.xml"/><Relationship Id="rId37" Type="http://schemas.openxmlformats.org/officeDocument/2006/relationships/slide" Target="slides/slide22.xml"/><Relationship Id="rId58" Type="http://schemas.openxmlformats.org/officeDocument/2006/relationships/slide" Target="slides/slide43.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44" Type="http://schemas.openxmlformats.org/officeDocument/2006/relationships/slide" Target="slides/slide129.xml"/><Relationship Id="rId90" Type="http://schemas.openxmlformats.org/officeDocument/2006/relationships/slide" Target="slides/slide75.xml"/><Relationship Id="rId165" Type="http://schemas.openxmlformats.org/officeDocument/2006/relationships/slide" Target="slides/slide150.xml"/><Relationship Id="rId186" Type="http://schemas.openxmlformats.org/officeDocument/2006/relationships/slide" Target="slides/slide171.xml"/><Relationship Id="rId211" Type="http://schemas.openxmlformats.org/officeDocument/2006/relationships/viewProps" Target="viewProps.xml"/><Relationship Id="rId27" Type="http://schemas.openxmlformats.org/officeDocument/2006/relationships/slide" Target="slides/slide12.xml"/><Relationship Id="rId48" Type="http://schemas.openxmlformats.org/officeDocument/2006/relationships/slide" Target="slides/slide33.xml"/><Relationship Id="rId69" Type="http://schemas.openxmlformats.org/officeDocument/2006/relationships/slide" Target="slides/slide54.xml"/><Relationship Id="rId113" Type="http://schemas.openxmlformats.org/officeDocument/2006/relationships/slide" Target="slides/slide98.xml"/><Relationship Id="rId134" Type="http://schemas.openxmlformats.org/officeDocument/2006/relationships/slide" Target="slides/slide119.xml"/><Relationship Id="rId80" Type="http://schemas.openxmlformats.org/officeDocument/2006/relationships/slide" Target="slides/slide65.xml"/><Relationship Id="rId155" Type="http://schemas.openxmlformats.org/officeDocument/2006/relationships/slide" Target="slides/slide140.xml"/><Relationship Id="rId176" Type="http://schemas.openxmlformats.org/officeDocument/2006/relationships/slide" Target="slides/slide161.xml"/><Relationship Id="rId197" Type="http://schemas.openxmlformats.org/officeDocument/2006/relationships/slide" Target="slides/slide182.xml"/><Relationship Id="rId201" Type="http://schemas.openxmlformats.org/officeDocument/2006/relationships/slide" Target="slides/slide186.xml"/><Relationship Id="rId17" Type="http://schemas.openxmlformats.org/officeDocument/2006/relationships/slide" Target="slides/slide2.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24" Type="http://schemas.openxmlformats.org/officeDocument/2006/relationships/slide" Target="slides/slide109.xml"/><Relationship Id="rId70" Type="http://schemas.openxmlformats.org/officeDocument/2006/relationships/slide" Target="slides/slide55.xml"/><Relationship Id="rId91" Type="http://schemas.openxmlformats.org/officeDocument/2006/relationships/slide" Target="slides/slide76.xml"/><Relationship Id="rId145" Type="http://schemas.openxmlformats.org/officeDocument/2006/relationships/slide" Target="slides/slide130.xml"/><Relationship Id="rId166" Type="http://schemas.openxmlformats.org/officeDocument/2006/relationships/slide" Target="slides/slide151.xml"/><Relationship Id="rId187" Type="http://schemas.openxmlformats.org/officeDocument/2006/relationships/slide" Target="slides/slide172.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60" Type="http://schemas.openxmlformats.org/officeDocument/2006/relationships/slide" Target="slides/slide45.xml"/><Relationship Id="rId81" Type="http://schemas.openxmlformats.org/officeDocument/2006/relationships/slide" Target="slides/slide66.xml"/><Relationship Id="rId135" Type="http://schemas.openxmlformats.org/officeDocument/2006/relationships/slide" Target="slides/slide120.xml"/><Relationship Id="rId156" Type="http://schemas.openxmlformats.org/officeDocument/2006/relationships/slide" Target="slides/slide141.xml"/><Relationship Id="rId177" Type="http://schemas.openxmlformats.org/officeDocument/2006/relationships/slide" Target="slides/slide162.xml"/><Relationship Id="rId198" Type="http://schemas.openxmlformats.org/officeDocument/2006/relationships/slide" Target="slides/slide183.xml"/><Relationship Id="rId202" Type="http://schemas.openxmlformats.org/officeDocument/2006/relationships/slide" Target="slides/slide187.xml"/><Relationship Id="rId18" Type="http://schemas.openxmlformats.org/officeDocument/2006/relationships/slide" Target="slides/slide3.xml"/><Relationship Id="rId39" Type="http://schemas.openxmlformats.org/officeDocument/2006/relationships/slide" Target="slides/slide24.xml"/><Relationship Id="rId50" Type="http://schemas.openxmlformats.org/officeDocument/2006/relationships/slide" Target="slides/slide35.xml"/><Relationship Id="rId104" Type="http://schemas.openxmlformats.org/officeDocument/2006/relationships/slide" Target="slides/slide89.xml"/><Relationship Id="rId125" Type="http://schemas.openxmlformats.org/officeDocument/2006/relationships/slide" Target="slides/slide110.xml"/><Relationship Id="rId146" Type="http://schemas.openxmlformats.org/officeDocument/2006/relationships/slide" Target="slides/slide131.xml"/><Relationship Id="rId167" Type="http://schemas.openxmlformats.org/officeDocument/2006/relationships/slide" Target="slides/slide152.xml"/><Relationship Id="rId188" Type="http://schemas.openxmlformats.org/officeDocument/2006/relationships/slide" Target="slides/slide173.xml"/><Relationship Id="rId71" Type="http://schemas.openxmlformats.org/officeDocument/2006/relationships/slide" Target="slides/slide56.xml"/><Relationship Id="rId92" Type="http://schemas.openxmlformats.org/officeDocument/2006/relationships/slide" Target="slides/slide77.xml"/><Relationship Id="rId21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4.xml"/><Relationship Id="rId40" Type="http://schemas.openxmlformats.org/officeDocument/2006/relationships/slide" Target="slides/slide25.xml"/><Relationship Id="rId115" Type="http://schemas.openxmlformats.org/officeDocument/2006/relationships/slide" Target="slides/slide100.xml"/><Relationship Id="rId136" Type="http://schemas.openxmlformats.org/officeDocument/2006/relationships/slide" Target="slides/slide121.xml"/><Relationship Id="rId157" Type="http://schemas.openxmlformats.org/officeDocument/2006/relationships/slide" Target="slides/slide142.xml"/><Relationship Id="rId178" Type="http://schemas.openxmlformats.org/officeDocument/2006/relationships/slide" Target="slides/slide163.xml"/><Relationship Id="rId61" Type="http://schemas.openxmlformats.org/officeDocument/2006/relationships/slide" Target="slides/slide46.xml"/><Relationship Id="rId82" Type="http://schemas.openxmlformats.org/officeDocument/2006/relationships/slide" Target="slides/slide67.xml"/><Relationship Id="rId199" Type="http://schemas.openxmlformats.org/officeDocument/2006/relationships/slide" Target="slides/slide184.xml"/><Relationship Id="rId203"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F2163-6F27-4810-8C8D-056D611DEB7D}" type="datetimeFigureOut">
              <a:rPr lang="en-US" smtClean="0"/>
              <a:t>4/22/2024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BAC51-99DA-4551-AB76-9BC111B021EB}" type="slidenum">
              <a:rPr lang="en-US" smtClean="0"/>
              <a:t>‹#›</a:t>
            </a:fld>
            <a:endParaRPr lang="en-US"/>
          </a:p>
        </p:txBody>
      </p:sp>
    </p:spTree>
    <p:extLst>
      <p:ext uri="{BB962C8B-B14F-4D97-AF65-F5344CB8AC3E}">
        <p14:creationId xmlns:p14="http://schemas.microsoft.com/office/powerpoint/2010/main" val="227872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34952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5401200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EDB301-1698-4D77-9911-ABE130BFC0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2603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F1E55-644E-442C-981D-6EB903F51E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24079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F005B6-43A4-46BA-A965-26970E8F7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8183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43B7C-8E2A-4991-BA42-C39E86F5C0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3530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712B51-2DFD-4F6B-AD53-0C53B5529F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8174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5EC972-A528-418C-9375-2D3C4D929C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6528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C6868F-DCE3-45BB-82F4-975975AF23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8503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F5CC36-0CBB-4E4D-9E5E-8428DA99F6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50162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3A0FA2-AD3D-4CCC-ABA1-6A54A66C9F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59983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DF216E-A0C3-4019-AFCE-FB4935A645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897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030357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4CCDC-A6D7-4FEC-9B97-FDCBD33B28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3717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EDB301-1698-4D77-9911-ABE130BFC0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02974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F1E55-644E-442C-981D-6EB903F51E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86639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F005B6-43A4-46BA-A965-26970E8F7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077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43B7C-8E2A-4991-BA42-C39E86F5C0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8260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712B51-2DFD-4F6B-AD53-0C53B5529F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7623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5EC972-A528-418C-9375-2D3C4D929C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10899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C6868F-DCE3-45BB-82F4-975975AF23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08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F5CC36-0CBB-4E4D-9E5E-8428DA99F6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0420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3A0FA2-AD3D-4CCC-ABA1-6A54A66C9F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001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486E97-8FA3-4961-9266-42427F8648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46441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DF216E-A0C3-4019-AFCE-FB4935A645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00832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4CCDC-A6D7-4FEC-9B97-FDCBD33B28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09879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6F3BEF-DBF7-42C3-9656-4085B2AC89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632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4E482-6191-4CC6-BC36-29A81ECDF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0369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D563D0-28E6-424A-B75C-2E5C468B9B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4378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72D6FF-CB8D-42D8-8E58-8A88EC5D8A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8105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F8716E-5A8D-4C8C-82FA-47DF33BE4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64478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E1CBF5-FBB2-4B35-B28A-FB4BCC2EFA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6822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EB3E45-2C59-4B41-9CB1-25B07B2F70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0053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F34C9A-CD44-4688-AC68-4550CB012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597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6AC3B5-D809-4422-B758-CE7F3ADC69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22148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DA9724-F30E-4ED2-A58E-DDA2CBB01B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7741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8EBCE-89B7-489D-827C-1FE42CBDA7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28515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38819-C965-4B76-B50C-75E0CB9495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5245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F3F873-0B4F-455E-92D1-062C641428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77076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C61116-D740-4D95-ADDF-5DFAC4CAEF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42439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57A6F8-E1F9-403C-9034-DA8FC4F3F4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51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2EA449-FDEA-488F-88F0-16EFD305F8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65919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7ED9F6-7349-4F89-BCFE-945640FA88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71631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87A7F1-BB6D-4168-8455-01A09FD5E5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850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7A568A-2C6D-40E1-8C7A-A211BAFF10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797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0026A-1379-4802-88D2-B80EB25ACF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25989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61D97E-D0D8-4763-A67C-52A7B4A87A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75333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736BCB-A83F-483F-A71A-82AF389F32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60994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05031-6D0A-4681-B76A-79B8FF7C29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66692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DD2572-A6D8-4637-A9CF-F2735DCEAD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405134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4DAED84-B622-49DA-8B1C-25031EA4E3D5}" type="datetimeFigureOut">
              <a:rPr lang="en-US">
                <a:solidFill>
                  <a:prstClr val="black">
                    <a:tint val="75000"/>
                  </a:prstClr>
                </a:solidFill>
              </a:rPr>
              <a:pPr>
                <a:def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52335F-767D-43C0-9D6A-E4049C03CA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57557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53C403-3340-4DA7-A975-E08A2AD17DF0}" type="datetimeFigureOut">
              <a:rPr lang="en-US">
                <a:solidFill>
                  <a:prstClr val="black">
                    <a:tint val="75000"/>
                  </a:prstClr>
                </a:solidFill>
              </a:rPr>
              <a:pPr>
                <a:def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91B1E1-3149-42CE-9E62-79CED97465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57763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D23B9F-6811-4B54-B83C-070221D2930F}" type="datetimeFigureOut">
              <a:rPr lang="en-US">
                <a:solidFill>
                  <a:prstClr val="black">
                    <a:tint val="75000"/>
                  </a:prstClr>
                </a:solidFill>
              </a:rPr>
              <a:pPr>
                <a:def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52903F-776E-4E5E-BC75-536C230651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83352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047285F-E5D5-4567-80F6-BC312682505F}" type="datetimeFigureOut">
              <a:rPr lang="en-US">
                <a:solidFill>
                  <a:prstClr val="black">
                    <a:tint val="75000"/>
                  </a:prstClr>
                </a:solidFill>
              </a:rPr>
              <a:pPr>
                <a:defRPr/>
              </a:pPr>
              <a:t>4/22/2024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F5A531-6304-42F7-AE95-FD559F76E8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62558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56D0ED-7325-4A86-8166-3505CDE7174D}" type="datetimeFigureOut">
              <a:rPr lang="en-US">
                <a:solidFill>
                  <a:prstClr val="black">
                    <a:tint val="75000"/>
                  </a:prstClr>
                </a:solidFill>
              </a:rPr>
              <a:pPr>
                <a:defRPr/>
              </a:pPr>
              <a:t>4/22/2024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6A13B5F-179B-4DE7-B4C1-502233C6E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5080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5BE42C-5BC8-4114-9A29-B4EDA5F19054}" type="datetimeFigureOut">
              <a:rPr lang="en-US">
                <a:solidFill>
                  <a:prstClr val="black">
                    <a:tint val="75000"/>
                  </a:prstClr>
                </a:solidFill>
              </a:rPr>
              <a:pPr>
                <a:defRPr/>
              </a:pPr>
              <a:t>4/22/2024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C8932D5-97B1-49F0-BCBC-24E0E6ADA6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516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2893A0-FF3E-4D7C-8C9B-6827746A6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58176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6A784F-C123-40AB-BD5B-24AB43794283}" type="datetimeFigureOut">
              <a:rPr lang="en-US">
                <a:solidFill>
                  <a:prstClr val="black">
                    <a:tint val="75000"/>
                  </a:prstClr>
                </a:solidFill>
              </a:rPr>
              <a:pPr>
                <a:defRPr/>
              </a:pPr>
              <a:t>4/22/2024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9586A72-4991-406C-8E38-4D2BEA5036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02321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420CA2-C72A-4746-BFA1-3BB18EC1FA7A}" type="datetimeFigureOut">
              <a:rPr lang="en-US">
                <a:solidFill>
                  <a:prstClr val="black">
                    <a:tint val="75000"/>
                  </a:prstClr>
                </a:solidFill>
              </a:rPr>
              <a:pPr>
                <a:defRPr/>
              </a:pPr>
              <a:t>4/22/2024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5AB720-2AE0-42B5-928D-4A42C7B586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08773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A70259-6090-470A-9D66-8A97EADF690B}" type="datetimeFigureOut">
              <a:rPr lang="en-US">
                <a:solidFill>
                  <a:prstClr val="black">
                    <a:tint val="75000"/>
                  </a:prstClr>
                </a:solidFill>
              </a:rPr>
              <a:pPr>
                <a:defRPr/>
              </a:pPr>
              <a:t>4/22/2024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6326AD-0CC3-4DAC-A612-A88C1F5E7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49068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B329D7-224B-4963-98D1-1691A4FE6BF0}" type="datetimeFigureOut">
              <a:rPr lang="en-US">
                <a:solidFill>
                  <a:prstClr val="black">
                    <a:tint val="75000"/>
                  </a:prstClr>
                </a:solidFill>
              </a:rPr>
              <a:pPr>
                <a:def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9550F2-8703-45D6-824C-4A24E6E7CA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9070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BB83B9-163E-43E1-ABAD-1DF495E8A8C4}" type="datetimeFigureOut">
              <a:rPr lang="en-US">
                <a:solidFill>
                  <a:prstClr val="black">
                    <a:tint val="75000"/>
                  </a:prstClr>
                </a:solidFill>
              </a:rPr>
              <a:pPr>
                <a:defRPr/>
              </a:pPr>
              <a:t>4/22/2024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09EFD-3BE3-4913-9FF4-ADC00F018F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3851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F1D6B5-A85C-4415-88B1-E3C20CB18E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88470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90646C-1656-402D-AE2D-326B9D46B1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90388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BFBDC-A6C3-41EA-B832-4D8D6E2E1B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05396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5F9FBC-6673-4E00-ACD3-F30774E42E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9901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2EDB3E-8E3C-49AD-A480-ADC9AF800E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993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A292A-D4DA-40F0-8F67-F644FA079C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65678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03E6AC-1103-4C83-864D-EB72A3682F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9474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9201AC-5F7A-4F43-9DBE-6F0A4895CC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6486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F61381-FF4E-4B1E-8773-B1DF2526CE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5609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9A6471-39EF-442C-8BDD-908F9D243F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8124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1B7C6-AA6C-4695-BB98-7E6E4A5955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88389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192BEF-94DF-4F2F-AD4F-482B97459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0089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3D701D-D7B5-454E-AC42-EFFC5974F7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4977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3A05DB-C146-4D08-80CD-BB63C0A870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6340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9CAF55-8F44-4561-885D-3F346DED1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32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4274870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C3E29-E93F-4E38-ABE8-F8CAF10414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5282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7A7424-8DAD-4A77-8B3B-579147D5B2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897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AF001-86CB-4639-A7F3-C1B7569035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016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486E97-8FA3-4961-9266-42427F8648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0906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6AC3B5-D809-4422-B758-CE7F3ADC69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1987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0026A-1379-4802-88D2-B80EB25ACF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9792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2893A0-FF3E-4D7C-8C9B-6827746A6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8042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A292A-D4DA-40F0-8F67-F644FA079C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5078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3D701D-D7B5-454E-AC42-EFFC5974F7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001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3A05DB-C146-4D08-80CD-BB63C0A870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261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47445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9CAF55-8F44-4561-885D-3F346DED1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763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C3E29-E93F-4E38-ABE8-F8CAF10414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1289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7A7424-8DAD-4A77-8B3B-579147D5B2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170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AF001-86CB-4639-A7F3-C1B7569035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21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486E97-8FA3-4961-9266-42427F8648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5666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6AC3B5-D809-4422-B758-CE7F3ADC69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851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0026A-1379-4802-88D2-B80EB25ACF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2650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2893A0-FF3E-4D7C-8C9B-6827746A6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5206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A292A-D4DA-40F0-8F67-F644FA079C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0156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3D701D-D7B5-454E-AC42-EFFC5974F7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46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85251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3A05DB-C146-4D08-80CD-BB63C0A870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2030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9CAF55-8F44-4561-885D-3F346DED1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2455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C3E29-E93F-4E38-ABE8-F8CAF10414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1576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7A7424-8DAD-4A77-8B3B-579147D5B2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12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AF001-86CB-4639-A7F3-C1B7569035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2974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486E97-8FA3-4961-9266-42427F8648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1548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6AC3B5-D809-4422-B758-CE7F3ADC69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01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0026A-1379-4802-88D2-B80EB25ACF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5881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2893A0-FF3E-4D7C-8C9B-6827746A6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5437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A292A-D4DA-40F0-8F67-F644FA079C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243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704843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3D701D-D7B5-454E-AC42-EFFC5974F7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2832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3A05DB-C146-4D08-80CD-BB63C0A870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13558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9CAF55-8F44-4561-885D-3F346DED1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60219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C3E29-E93F-4E38-ABE8-F8CAF10414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8646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7A7424-8DAD-4A77-8B3B-579147D5B2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9521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AF001-86CB-4639-A7F3-C1B7569035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7546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486E97-8FA3-4961-9266-42427F8648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0505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6AC3B5-D809-4422-B758-CE7F3ADC69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6464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0026A-1379-4802-88D2-B80EB25ACF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1865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2893A0-FF3E-4D7C-8C9B-6827746A6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771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5092607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A292A-D4DA-40F0-8F67-F644FA079C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69455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3D701D-D7B5-454E-AC42-EFFC5974F7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727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3A05DB-C146-4D08-80CD-BB63C0A870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632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9CAF55-8F44-4561-885D-3F346DED1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2717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C3E29-E93F-4E38-ABE8-F8CAF10414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86646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7A7424-8DAD-4A77-8B3B-579147D5B2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3786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AF001-86CB-4639-A7F3-C1B7569035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5729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486E97-8FA3-4961-9266-42427F8648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8659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6AC3B5-D809-4422-B758-CE7F3ADC69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247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0026A-1379-4802-88D2-B80EB25ACF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825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563254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2893A0-FF3E-4D7C-8C9B-6827746A6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4226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A292A-D4DA-40F0-8F67-F644FA079C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1442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3D701D-D7B5-454E-AC42-EFFC5974F7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3565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3A05DB-C146-4D08-80CD-BB63C0A870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43115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9CAF55-8F44-4561-885D-3F346DED1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777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C3E29-E93F-4E38-ABE8-F8CAF10414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868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7A7424-8DAD-4A77-8B3B-579147D5B2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0814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AF001-86CB-4639-A7F3-C1B7569035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24388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41B633D-57E6-40FA-8699-E41BE5413A83}"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881A77-FF94-4259-9423-CB3FAB1070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14867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A5356A-AA18-4557-BA52-919579CFEFD4}"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859CD1-4D37-48EC-B24E-99134C908C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554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01809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12F19C-053A-4C9A-BADA-E77DD6AE52E8}"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D059FF-68FD-4F03-8235-B9C7AE092E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40914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F8F717-66A1-4132-8E9E-415AB7265851}"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9E46FE-F8C1-47C1-9211-6D210F57B0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3635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5332471-9576-4A84-9A1F-9A073E87CA1C}"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58A9C30-F9BA-4FC9-B179-4D37C79097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73062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AD349B8-7F59-4812-BA71-7E3237FC642E}"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9C59E94-8834-4DC6-BAAE-7AAFE4F73F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26490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8AAA2E-7A24-4A2D-9894-5BC76749623A}"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804D890-4246-4A03-9F07-679F6D5C56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6852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CB5C47-DC9E-4A3D-B62F-FCDFCF5CEAD7}"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D5E38D-5C58-4882-B5A0-ACDAB0DF5D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97425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C3C593-292F-4A9C-B843-706F065486B5}"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CEAC44-F17D-46D5-AA2E-E3FF0605FC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17476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C83FD8-29E1-4647-A736-2DABCAF19929}"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EDA273-439C-4AF3-80EA-AAC29356FD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3370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FB5D07-8685-45D9-BB4F-615B1B186D5F}"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48BE75-A22B-4CA5-934D-0F2CE16ACB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74304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41B633D-57E6-40FA-8699-E41BE5413A83}"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881A77-FF94-4259-9423-CB3FAB1070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64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491451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A5356A-AA18-4557-BA52-919579CFEFD4}"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859CD1-4D37-48EC-B24E-99134C908C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16338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12F19C-053A-4C9A-BADA-E77DD6AE52E8}"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D059FF-68FD-4F03-8235-B9C7AE092E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76727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F8F717-66A1-4132-8E9E-415AB7265851}"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9E46FE-F8C1-47C1-9211-6D210F57B0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4823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5332471-9576-4A84-9A1F-9A073E87CA1C}"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58A9C30-F9BA-4FC9-B179-4D37C79097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31468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AD349B8-7F59-4812-BA71-7E3237FC642E}"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9C59E94-8834-4DC6-BAAE-7AAFE4F73F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2075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8AAA2E-7A24-4A2D-9894-5BC76749623A}"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804D890-4246-4A03-9F07-679F6D5C56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53998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CB5C47-DC9E-4A3D-B62F-FCDFCF5CEAD7}"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D5E38D-5C58-4882-B5A0-ACDAB0DF5D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48511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C3C593-292F-4A9C-B843-706F065486B5}"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CEAC44-F17D-46D5-AA2E-E3FF0605FC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141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C83FD8-29E1-4647-A736-2DABCAF19929}"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EDA273-439C-4AF3-80EA-AAC29356FD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4416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FB5D07-8685-45D9-BB4F-615B1B186D5F}"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48BE75-A22B-4CA5-934D-0F2CE16ACB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56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96D3-B091-44C6-A152-9503B8691B01}" type="datetimeFigureOut">
              <a:rPr lang="en-US" smtClean="0"/>
              <a:t>4/22/2024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6E503-8A2F-4673-8AC6-A9342E52247D}" type="slidenum">
              <a:rPr lang="en-US" smtClean="0"/>
              <a:t>‹#›</a:t>
            </a:fld>
            <a:endParaRPr lang="en-US" dirty="0"/>
          </a:p>
        </p:txBody>
      </p:sp>
    </p:spTree>
    <p:extLst>
      <p:ext uri="{BB962C8B-B14F-4D97-AF65-F5344CB8AC3E}">
        <p14:creationId xmlns:p14="http://schemas.microsoft.com/office/powerpoint/2010/main" val="292332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8BA78A0-77ED-4A16-B46E-208CD3B32CB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6940150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8BA78A0-77ED-4A16-B46E-208CD3B32CB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322067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610D49F0-2891-4233-A9C5-24D54948231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3947945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718869A2-049B-480E-A5D0-BF1CA82C720A}"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62357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431A95F-5837-44B8-8E09-0D45458C1DA7}" type="datetimeFigureOut">
              <a:rPr lang="en-US">
                <a:solidFill>
                  <a:prstClr val="black">
                    <a:tint val="75000"/>
                  </a:prstClr>
                </a:solidFill>
              </a:rPr>
              <a:pPr>
                <a:defRPr/>
              </a:pPr>
              <a:t>4/22/2024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2A8320D-337C-4FC2-8419-431D5EA2AE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1731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4BDCB85-BDCF-4EF9-BFF1-4E83E3C66EB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4042240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99516D6-5FC0-4C41-A926-D06B1FCC1F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511789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99516D6-5FC0-4C41-A926-D06B1FCC1F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310917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99516D6-5FC0-4C41-A926-D06B1FCC1F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807514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99516D6-5FC0-4C41-A926-D06B1FCC1F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0573661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99516D6-5FC0-4C41-A926-D06B1FCC1F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800149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99516D6-5FC0-4C41-A926-D06B1FCC1F0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5970166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A431F02-3F17-4AA0-8E75-0B20A6735F55}"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1DCF6FF-74C9-4F00-BC28-03BD3AFD2F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504772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A431F02-3F17-4AA0-8E75-0B20A6735F55}" type="datetimeFigureOut">
              <a:rPr lang="en-US">
                <a:solidFill>
                  <a:prstClr val="black">
                    <a:tint val="75000"/>
                  </a:prstClr>
                </a:solidFill>
              </a:rPr>
              <a:pPr>
                <a:defRPr/>
              </a:pPr>
              <a:t>4/22/2024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1DCF6FF-74C9-4F00-BC28-03BD3AFD2F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089294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7.xml"/></Relationships>
</file>

<file path=ppt/slides/_rels/slide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4.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4.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5.xml"/></Relationships>
</file>

<file path=ppt/slides/_rels/slide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32"/>
            <a:ext cx="9144000" cy="4031873"/>
          </a:xfrm>
          <a:prstGeom prst="rect">
            <a:avLst/>
          </a:prstGeom>
          <a:noFill/>
        </p:spPr>
        <p:txBody>
          <a:bodyPr wrap="square" rtlCol="0">
            <a:spAutoFit/>
          </a:bodyPr>
          <a:lstStyle/>
          <a:p>
            <a:r>
              <a:rPr lang="en-US" sz="3200" dirty="0"/>
              <a:t>SOLUTIONS Class #1</a:t>
            </a:r>
            <a:br>
              <a:rPr lang="en-US" sz="3200" dirty="0"/>
            </a:br>
            <a:endParaRPr lang="en-US" sz="3200" dirty="0"/>
          </a:p>
          <a:p>
            <a:r>
              <a:rPr lang="en-US" sz="3200" dirty="0"/>
              <a:t>Objective:  Describing what solutions are, </a:t>
            </a:r>
            <a:br>
              <a:rPr lang="en-US" sz="3200" dirty="0"/>
            </a:br>
            <a:r>
              <a:rPr lang="en-US" sz="3200" dirty="0"/>
              <a:t>                    how they form, and how we can measure</a:t>
            </a:r>
            <a:br>
              <a:rPr lang="en-US" sz="3200" dirty="0"/>
            </a:br>
            <a:r>
              <a:rPr lang="en-US" sz="3200" dirty="0"/>
              <a:t>                    their strength </a:t>
            </a:r>
            <a:r>
              <a:rPr lang="en-US" sz="3200" dirty="0">
                <a:latin typeface="Times New Roman" panose="02020603050405020304" pitchFamily="18" charset="0"/>
                <a:cs typeface="Times New Roman" panose="02020603050405020304" pitchFamily="18" charset="0"/>
              </a:rPr>
              <a:t>–</a:t>
            </a:r>
            <a:r>
              <a:rPr lang="en-US" sz="3200" dirty="0"/>
              <a:t> or concentration.  </a:t>
            </a:r>
          </a:p>
          <a:p>
            <a:endParaRPr lang="en-US" sz="3200" dirty="0">
              <a:solidFill>
                <a:srgbClr val="FF0000"/>
              </a:solidFill>
            </a:endParaRPr>
          </a:p>
          <a:p>
            <a:r>
              <a:rPr lang="en-US" sz="3200" dirty="0">
                <a:solidFill>
                  <a:srgbClr val="FF0000"/>
                </a:solidFill>
              </a:rPr>
              <a:t>Get a calculator and reference tables out.  </a:t>
            </a:r>
          </a:p>
          <a:p>
            <a:endParaRPr lang="en-US" sz="3200" dirty="0">
              <a:solidFill>
                <a:srgbClr val="FF0000"/>
              </a:solidFill>
            </a:endParaRPr>
          </a:p>
        </p:txBody>
      </p:sp>
    </p:spTree>
    <p:extLst>
      <p:ext uri="{BB962C8B-B14F-4D97-AF65-F5344CB8AC3E}">
        <p14:creationId xmlns:p14="http://schemas.microsoft.com/office/powerpoint/2010/main" val="177384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78"/>
          </a:xfrm>
          <a:prstGeom prst="rect">
            <a:avLst/>
          </a:prstGeom>
          <a:noFill/>
        </p:spPr>
        <p:txBody>
          <a:bodyPr wrap="square" rtlCol="0">
            <a:spAutoFit/>
          </a:bodyPr>
          <a:lstStyle/>
          <a:p>
            <a:r>
              <a:rPr lang="en-US" dirty="0"/>
              <a:t>When you try to dissolve stuff into solution, there are 3 factors that will affect this rate</a:t>
            </a:r>
            <a:br>
              <a:rPr lang="en-US" dirty="0"/>
            </a:br>
            <a:r>
              <a:rPr lang="en-US" dirty="0"/>
              <a:t> (either making it faster or slower.  </a:t>
            </a:r>
          </a:p>
          <a:p>
            <a:r>
              <a:rPr lang="en-US" sz="6000" b="1" dirty="0"/>
              <a:t>DEMONSTRATION 2</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1200" dirty="0">
              <a:solidFill>
                <a:srgbClr val="0000FF"/>
              </a:solidFill>
              <a:latin typeface="Times New Roman" panose="02020603050405020304" pitchFamily="18" charset="0"/>
              <a:cs typeface="Times New Roman" panose="02020603050405020304" pitchFamily="18" charset="0"/>
            </a:endParaRPr>
          </a:p>
          <a:p>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Watch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Alka-seltzer</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dissolve into water.</a:t>
            </a:r>
          </a:p>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One tablet into 150 mL HOT water</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One tablet into 150 mL COLD water</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Which dissolves faster?  </a:t>
            </a: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 </a:t>
            </a:r>
            <a:endParaRPr lang="en-US" sz="1100" dirty="0"/>
          </a:p>
        </p:txBody>
      </p:sp>
    </p:spTree>
    <p:extLst>
      <p:ext uri="{BB962C8B-B14F-4D97-AF65-F5344CB8AC3E}">
        <p14:creationId xmlns:p14="http://schemas.microsoft.com/office/powerpoint/2010/main" val="6471104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9055E-7A9C-4ACA-823B-FEEA27246D33}"/>
              </a:ext>
            </a:extLst>
          </p:cNvPr>
          <p:cNvSpPr txBox="1"/>
          <p:nvPr/>
        </p:nvSpPr>
        <p:spPr>
          <a:xfrm>
            <a:off x="0" y="0"/>
            <a:ext cx="9144000" cy="5324535"/>
          </a:xfrm>
          <a:prstGeom prst="rect">
            <a:avLst/>
          </a:prstGeom>
          <a:noFill/>
        </p:spPr>
        <p:txBody>
          <a:bodyPr wrap="square" rtlCol="0">
            <a:spAutoFit/>
          </a:bodyPr>
          <a:lstStyle/>
          <a:p>
            <a:r>
              <a:rPr lang="en-US" sz="2000" dirty="0">
                <a:solidFill>
                  <a:srgbClr val="FF0000"/>
                </a:solidFill>
                <a:latin typeface="Tahoma" panose="020B0604030504040204" pitchFamily="34" charset="0"/>
                <a:cs typeface="Tahoma" panose="020B0604030504040204" pitchFamily="34" charset="0"/>
              </a:rPr>
              <a:t>This requires the dilution formula + what do all those letters &amp; numbers mean.</a:t>
            </a:r>
            <a:br>
              <a:rPr lang="en-US" sz="2000" dirty="0">
                <a:solidFill>
                  <a:srgbClr val="FF0000"/>
                </a:solidFill>
                <a:latin typeface="Tahoma" panose="020B0604030504040204" pitchFamily="34" charset="0"/>
                <a:cs typeface="Tahoma" panose="020B0604030504040204" pitchFamily="34" charset="0"/>
              </a:rPr>
            </a:br>
            <a:endParaRPr lang="en-US" sz="2000" dirty="0">
              <a:solidFill>
                <a:srgbClr val="FF0000"/>
              </a:solidFill>
              <a:latin typeface="Tahoma" panose="020B0604030504040204" pitchFamily="34" charset="0"/>
              <a:cs typeface="Tahoma" panose="020B0604030504040204" pitchFamily="34" charset="0"/>
            </a:endParaRPr>
          </a:p>
          <a:p>
            <a:r>
              <a:rPr lang="en-US" dirty="0"/>
              <a:t> </a:t>
            </a:r>
          </a:p>
          <a:p>
            <a:r>
              <a:rPr lang="en-US" sz="3200" dirty="0">
                <a:latin typeface="Times New Roman" panose="02020603050405020304" pitchFamily="18" charset="0"/>
                <a:cs typeface="Times New Roman" panose="02020603050405020304" pitchFamily="18" charset="0"/>
              </a:rPr>
              <a:t>47.  The DILUTION FORMULA is:    </a:t>
            </a:r>
            <a:r>
              <a:rPr lang="en-US" altLang="en-US" sz="3200" dirty="0">
                <a:latin typeface="Times New Roman" panose="02020603050405020304" pitchFamily="18" charset="0"/>
                <a:cs typeface="Times New Roman" panose="02020603050405020304" pitchFamily="18" charset="0"/>
              </a:rPr>
              <a:t>M</a:t>
            </a:r>
            <a:r>
              <a:rPr lang="en-US" altLang="en-US" sz="3200" baseline="-25000" dirty="0">
                <a:latin typeface="Times New Roman" panose="02020603050405020304" pitchFamily="18" charset="0"/>
                <a:cs typeface="Times New Roman" panose="02020603050405020304" pitchFamily="18" charset="0"/>
              </a:rPr>
              <a:t>1</a:t>
            </a:r>
            <a:r>
              <a:rPr lang="en-US" altLang="en-US" sz="3200" dirty="0">
                <a:latin typeface="Times New Roman" panose="02020603050405020304" pitchFamily="18" charset="0"/>
                <a:cs typeface="Times New Roman" panose="02020603050405020304" pitchFamily="18" charset="0"/>
              </a:rPr>
              <a:t>V</a:t>
            </a:r>
            <a:r>
              <a:rPr lang="en-US" altLang="en-US" sz="3200" baseline="-25000" dirty="0">
                <a:latin typeface="Times New Roman" panose="02020603050405020304" pitchFamily="18" charset="0"/>
                <a:cs typeface="Times New Roman" panose="02020603050405020304" pitchFamily="18" charset="0"/>
              </a:rPr>
              <a:t>1</a:t>
            </a:r>
            <a:r>
              <a:rPr lang="en-US" altLang="en-US" sz="3200" dirty="0">
                <a:latin typeface="Times New Roman" panose="02020603050405020304" pitchFamily="18" charset="0"/>
                <a:cs typeface="Times New Roman" panose="02020603050405020304" pitchFamily="18" charset="0"/>
              </a:rPr>
              <a:t> = M</a:t>
            </a:r>
            <a:r>
              <a:rPr lang="en-US" altLang="en-US" sz="3200" baseline="-25000" dirty="0">
                <a:latin typeface="Times New Roman" panose="02020603050405020304" pitchFamily="18" charset="0"/>
                <a:cs typeface="Times New Roman" panose="02020603050405020304" pitchFamily="18" charset="0"/>
              </a:rPr>
              <a:t>2</a:t>
            </a:r>
            <a:r>
              <a:rPr lang="en-US" altLang="en-US" sz="3200" dirty="0">
                <a:latin typeface="Times New Roman" panose="02020603050405020304" pitchFamily="18" charset="0"/>
                <a:cs typeface="Times New Roman" panose="02020603050405020304" pitchFamily="18" charset="0"/>
              </a:rPr>
              <a:t>V</a:t>
            </a:r>
            <a:r>
              <a:rPr lang="en-US" altLang="en-US" sz="3200" baseline="-25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p>
            <a:r>
              <a:rPr lang="en-US" dirty="0"/>
              <a:t> </a:t>
            </a:r>
          </a:p>
          <a:p>
            <a:r>
              <a:rPr lang="en-US" dirty="0"/>
              <a:t>The symbols mean:</a:t>
            </a:r>
            <a:br>
              <a:rPr lang="en-US" dirty="0"/>
            </a:br>
            <a:endParaRPr lang="en-US" dirty="0"/>
          </a:p>
          <a:p>
            <a:r>
              <a:rPr 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M</a:t>
            </a:r>
            <a:r>
              <a:rPr lang="en-US" altLang="en-US" sz="2800" baseline="-250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is Molarity of the original stock solution</a:t>
            </a:r>
          </a:p>
          <a:p>
            <a:r>
              <a:rPr lang="en-US" sz="2800" dirty="0">
                <a:latin typeface="Times New Roman" panose="02020603050405020304" pitchFamily="18" charset="0"/>
                <a:cs typeface="Times New Roman" panose="02020603050405020304" pitchFamily="18" charset="0"/>
              </a:rPr>
              <a:t> </a:t>
            </a:r>
          </a:p>
          <a:p>
            <a:r>
              <a:rPr lang="en-US" altLang="en-US" sz="2800" b="1" dirty="0">
                <a:solidFill>
                  <a:srgbClr val="FF0000"/>
                </a:solidFill>
                <a:latin typeface="Times New Roman" panose="02020603050405020304" pitchFamily="18" charset="0"/>
                <a:cs typeface="Times New Roman" panose="02020603050405020304" pitchFamily="18" charset="0"/>
              </a:rPr>
              <a:t> V</a:t>
            </a:r>
            <a:r>
              <a:rPr lang="en-US" altLang="en-US" sz="2800" b="1" baseline="-25000" dirty="0">
                <a:solidFill>
                  <a:srgbClr val="FF0000"/>
                </a:solidFill>
                <a:latin typeface="Times New Roman" panose="02020603050405020304" pitchFamily="18" charset="0"/>
                <a:cs typeface="Times New Roman" panose="02020603050405020304" pitchFamily="18" charset="0"/>
              </a:rPr>
              <a:t>1  </a:t>
            </a:r>
            <a:r>
              <a:rPr lang="en-US" sz="2800" b="1" dirty="0">
                <a:solidFill>
                  <a:srgbClr val="FF0000"/>
                </a:solidFill>
                <a:latin typeface="Times New Roman" panose="02020603050405020304" pitchFamily="18" charset="0"/>
                <a:cs typeface="Times New Roman" panose="02020603050405020304" pitchFamily="18" charset="0"/>
              </a:rPr>
              <a:t>is Volume of the original stock solution (unknown)</a:t>
            </a:r>
          </a:p>
          <a:p>
            <a:r>
              <a:rPr lang="en-US" sz="2800" dirty="0">
                <a:latin typeface="Times New Roman" panose="02020603050405020304" pitchFamily="18" charset="0"/>
                <a:cs typeface="Times New Roman" panose="02020603050405020304" pitchFamily="18" charset="0"/>
              </a:rPr>
              <a:t> </a:t>
            </a:r>
          </a:p>
          <a:p>
            <a:r>
              <a:rPr lang="en-US" altLang="en-US" sz="2800" dirty="0">
                <a:latin typeface="Times New Roman" panose="02020603050405020304" pitchFamily="18" charset="0"/>
                <a:cs typeface="Times New Roman" panose="02020603050405020304" pitchFamily="18" charset="0"/>
              </a:rPr>
              <a:t> M</a:t>
            </a:r>
            <a:r>
              <a:rPr lang="en-US" alt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is Molarity of the new solution you want to make</a:t>
            </a:r>
          </a:p>
          <a:p>
            <a:r>
              <a:rPr lang="en-US" sz="2800" dirty="0">
                <a:latin typeface="Times New Roman" panose="02020603050405020304" pitchFamily="18" charset="0"/>
                <a:cs typeface="Times New Roman" panose="02020603050405020304" pitchFamily="18" charset="0"/>
              </a:rPr>
              <a:t>   </a:t>
            </a:r>
          </a:p>
          <a:p>
            <a:r>
              <a:rPr lang="en-US" altLang="en-US" sz="2800" dirty="0">
                <a:latin typeface="Times New Roman" panose="02020603050405020304" pitchFamily="18" charset="0"/>
                <a:cs typeface="Times New Roman" panose="02020603050405020304" pitchFamily="18" charset="0"/>
              </a:rPr>
              <a:t> V</a:t>
            </a:r>
            <a:r>
              <a:rPr lang="en-US" alt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is Volume of new solution that you want to make</a:t>
            </a:r>
          </a:p>
        </p:txBody>
      </p:sp>
    </p:spTree>
    <p:extLst>
      <p:ext uri="{BB962C8B-B14F-4D97-AF65-F5344CB8AC3E}">
        <p14:creationId xmlns:p14="http://schemas.microsoft.com/office/powerpoint/2010/main" val="17116058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48.  Using a 2.50M KNO</a:t>
            </a:r>
            <a:r>
              <a:rPr lang="en-US" sz="2800" baseline="-25000" dirty="0">
                <a:latin typeface="Times New Roman" panose="02020603050405020304" pitchFamily="18" charset="0"/>
                <a:cs typeface="Times New Roman" panose="02020603050405020304" pitchFamily="18" charset="0"/>
              </a:rPr>
              <a:t>3(AQ) </a:t>
            </a:r>
            <a:r>
              <a:rPr lang="en-US" sz="2800" dirty="0">
                <a:latin typeface="Times New Roman" panose="02020603050405020304" pitchFamily="18" charset="0"/>
                <a:cs typeface="Times New Roman" panose="02020603050405020304" pitchFamily="18" charset="0"/>
              </a:rPr>
              <a:t>how would you make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1.64 Liters of 1.15 M KNO</a:t>
            </a:r>
            <a:r>
              <a:rPr lang="en-US" sz="2800" baseline="-25000" dirty="0">
                <a:latin typeface="Times New Roman" panose="02020603050405020304" pitchFamily="18" charset="0"/>
                <a:cs typeface="Times New Roman" panose="02020603050405020304" pitchFamily="18" charset="0"/>
              </a:rPr>
              <a:t>3(AQ) </a:t>
            </a: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Write: </a:t>
            </a:r>
            <a:r>
              <a:rPr lang="en-US" altLang="en-US" sz="2800" i="1" dirty="0">
                <a:solidFill>
                  <a:srgbClr val="FF0000"/>
                </a:solidFill>
                <a:latin typeface="Times New Roman" panose="02020603050405020304" pitchFamily="18" charset="0"/>
                <a:cs typeface="Times New Roman" panose="02020603050405020304" pitchFamily="18" charset="0"/>
              </a:rPr>
              <a:t>M</a:t>
            </a:r>
            <a:r>
              <a:rPr lang="en-US" altLang="en-US" sz="2800" i="1" baseline="-25000" dirty="0">
                <a:solidFill>
                  <a:srgbClr val="FF0000"/>
                </a:solidFill>
                <a:latin typeface="Times New Roman" panose="02020603050405020304" pitchFamily="18" charset="0"/>
                <a:cs typeface="Times New Roman" panose="02020603050405020304" pitchFamily="18" charset="0"/>
              </a:rPr>
              <a:t>1</a:t>
            </a:r>
            <a:r>
              <a:rPr lang="en-US" altLang="en-US" sz="2800" i="1" dirty="0">
                <a:solidFill>
                  <a:srgbClr val="FF0000"/>
                </a:solidFill>
                <a:latin typeface="Times New Roman" panose="02020603050405020304" pitchFamily="18" charset="0"/>
                <a:cs typeface="Times New Roman" panose="02020603050405020304" pitchFamily="18" charset="0"/>
              </a:rPr>
              <a:t>V</a:t>
            </a:r>
            <a:r>
              <a:rPr lang="en-US" altLang="en-US" sz="2800" i="1" baseline="-25000" dirty="0">
                <a:solidFill>
                  <a:srgbClr val="FF0000"/>
                </a:solidFill>
                <a:latin typeface="Times New Roman" panose="02020603050405020304" pitchFamily="18" charset="0"/>
                <a:cs typeface="Times New Roman" panose="02020603050405020304" pitchFamily="18" charset="0"/>
              </a:rPr>
              <a:t>1</a:t>
            </a:r>
            <a:r>
              <a:rPr lang="en-US" altLang="en-US" sz="2800" i="1" dirty="0">
                <a:solidFill>
                  <a:srgbClr val="FF0000"/>
                </a:solidFill>
                <a:latin typeface="Times New Roman" panose="02020603050405020304" pitchFamily="18" charset="0"/>
                <a:cs typeface="Times New Roman" panose="02020603050405020304" pitchFamily="18" charset="0"/>
              </a:rPr>
              <a:t> = M</a:t>
            </a:r>
            <a:r>
              <a:rPr lang="en-US" altLang="en-US" sz="2800" i="1" baseline="-25000" dirty="0">
                <a:solidFill>
                  <a:srgbClr val="FF0000"/>
                </a:solidFill>
                <a:latin typeface="Times New Roman" panose="02020603050405020304" pitchFamily="18" charset="0"/>
                <a:cs typeface="Times New Roman" panose="02020603050405020304" pitchFamily="18" charset="0"/>
              </a:rPr>
              <a:t>2</a:t>
            </a:r>
            <a:r>
              <a:rPr lang="en-US" altLang="en-US" sz="2800" i="1" dirty="0">
                <a:solidFill>
                  <a:srgbClr val="FF0000"/>
                </a:solidFill>
                <a:latin typeface="Times New Roman" panose="02020603050405020304" pitchFamily="18" charset="0"/>
                <a:cs typeface="Times New Roman" panose="02020603050405020304" pitchFamily="18" charset="0"/>
              </a:rPr>
              <a:t>V</a:t>
            </a:r>
            <a:r>
              <a:rPr lang="en-US" altLang="en-US" sz="2800" i="1" baseline="-25000" dirty="0">
                <a:solidFill>
                  <a:srgbClr val="FF0000"/>
                </a:solidFill>
                <a:latin typeface="Times New Roman" panose="02020603050405020304" pitchFamily="18" charset="0"/>
                <a:cs typeface="Times New Roman" panose="02020603050405020304" pitchFamily="18" charset="0"/>
              </a:rPr>
              <a:t>2</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3192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48.  Using a 2.50M KNO</a:t>
            </a:r>
            <a:r>
              <a:rPr lang="en-US" sz="2800" baseline="-25000" dirty="0">
                <a:latin typeface="Times New Roman" panose="02020603050405020304" pitchFamily="18" charset="0"/>
                <a:cs typeface="Times New Roman" panose="02020603050405020304" pitchFamily="18" charset="0"/>
              </a:rPr>
              <a:t>3(AQ) </a:t>
            </a:r>
            <a:r>
              <a:rPr lang="en-US" sz="2800" dirty="0">
                <a:latin typeface="Times New Roman" panose="02020603050405020304" pitchFamily="18" charset="0"/>
                <a:cs typeface="Times New Roman" panose="02020603050405020304" pitchFamily="18" charset="0"/>
              </a:rPr>
              <a:t>how would you make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1.64 Liters of 1.15 M KNO</a:t>
            </a:r>
            <a:r>
              <a:rPr lang="en-US" sz="2800" baseline="-25000" dirty="0">
                <a:latin typeface="Times New Roman" panose="02020603050405020304" pitchFamily="18" charset="0"/>
                <a:cs typeface="Times New Roman" panose="02020603050405020304" pitchFamily="18" charset="0"/>
              </a:rPr>
              <a:t>3(AQ) </a:t>
            </a: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Write: </a:t>
            </a:r>
            <a:r>
              <a:rPr lang="en-US" altLang="en-US" sz="2800" i="1" dirty="0">
                <a:solidFill>
                  <a:srgbClr val="FF0000"/>
                </a:solidFill>
                <a:latin typeface="Times New Roman" panose="02020603050405020304" pitchFamily="18" charset="0"/>
                <a:cs typeface="Times New Roman" panose="02020603050405020304" pitchFamily="18" charset="0"/>
              </a:rPr>
              <a:t>M</a:t>
            </a:r>
            <a:r>
              <a:rPr lang="en-US" altLang="en-US" sz="2800" i="1" baseline="-25000" dirty="0">
                <a:solidFill>
                  <a:srgbClr val="FF0000"/>
                </a:solidFill>
                <a:latin typeface="Times New Roman" panose="02020603050405020304" pitchFamily="18" charset="0"/>
                <a:cs typeface="Times New Roman" panose="02020603050405020304" pitchFamily="18" charset="0"/>
              </a:rPr>
              <a:t>1</a:t>
            </a:r>
            <a:r>
              <a:rPr lang="en-US" altLang="en-US" sz="2800" i="1" dirty="0">
                <a:solidFill>
                  <a:srgbClr val="FF0000"/>
                </a:solidFill>
                <a:latin typeface="Times New Roman" panose="02020603050405020304" pitchFamily="18" charset="0"/>
                <a:cs typeface="Times New Roman" panose="02020603050405020304" pitchFamily="18" charset="0"/>
              </a:rPr>
              <a:t>V</a:t>
            </a:r>
            <a:r>
              <a:rPr lang="en-US" altLang="en-US" sz="2800" i="1" baseline="-25000" dirty="0">
                <a:solidFill>
                  <a:srgbClr val="FF0000"/>
                </a:solidFill>
                <a:latin typeface="Times New Roman" panose="02020603050405020304" pitchFamily="18" charset="0"/>
                <a:cs typeface="Times New Roman" panose="02020603050405020304" pitchFamily="18" charset="0"/>
              </a:rPr>
              <a:t>1</a:t>
            </a:r>
            <a:r>
              <a:rPr lang="en-US" altLang="en-US" sz="2800" i="1" dirty="0">
                <a:solidFill>
                  <a:srgbClr val="FF0000"/>
                </a:solidFill>
                <a:latin typeface="Times New Roman" panose="02020603050405020304" pitchFamily="18" charset="0"/>
                <a:cs typeface="Times New Roman" panose="02020603050405020304" pitchFamily="18" charset="0"/>
              </a:rPr>
              <a:t> = M</a:t>
            </a:r>
            <a:r>
              <a:rPr lang="en-US" altLang="en-US" sz="2800" i="1" baseline="-25000" dirty="0">
                <a:solidFill>
                  <a:srgbClr val="FF0000"/>
                </a:solidFill>
                <a:latin typeface="Times New Roman" panose="02020603050405020304" pitchFamily="18" charset="0"/>
                <a:cs typeface="Times New Roman" panose="02020603050405020304" pitchFamily="18" charset="0"/>
              </a:rPr>
              <a:t>2</a:t>
            </a:r>
            <a:r>
              <a:rPr lang="en-US" altLang="en-US" sz="2800" i="1" dirty="0">
                <a:solidFill>
                  <a:srgbClr val="FF0000"/>
                </a:solidFill>
                <a:latin typeface="Times New Roman" panose="02020603050405020304" pitchFamily="18" charset="0"/>
                <a:cs typeface="Times New Roman" panose="02020603050405020304" pitchFamily="18" charset="0"/>
              </a:rPr>
              <a:t>V</a:t>
            </a:r>
            <a:r>
              <a:rPr lang="en-US" altLang="en-US" sz="2800" i="1" baseline="-25000" dirty="0">
                <a:solidFill>
                  <a:srgbClr val="FF0000"/>
                </a:solidFill>
                <a:latin typeface="Times New Roman" panose="02020603050405020304" pitchFamily="18" charset="0"/>
                <a:cs typeface="Times New Roman" panose="02020603050405020304" pitchFamily="18" charset="0"/>
              </a:rPr>
              <a:t>2</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A78FDB8-7FEC-4205-BD9A-E9F1842645D8}"/>
              </a:ext>
            </a:extLst>
          </p:cNvPr>
          <p:cNvSpPr txBox="1"/>
          <p:nvPr/>
        </p:nvSpPr>
        <p:spPr>
          <a:xfrm>
            <a:off x="0" y="1371600"/>
            <a:ext cx="9144000" cy="1569660"/>
          </a:xfrm>
          <a:prstGeom prst="rect">
            <a:avLst/>
          </a:prstGeom>
          <a:noFill/>
        </p:spPr>
        <p:txBody>
          <a:bodyPr wrap="square">
            <a:spAutoFit/>
          </a:bodyPr>
          <a:lstStyle/>
          <a:p>
            <a:pPr algn="ctr"/>
            <a:r>
              <a:rPr lang="en-US" altLang="en-US" sz="3600" dirty="0">
                <a:solidFill>
                  <a:srgbClr val="FF0000"/>
                </a:solidFill>
                <a:latin typeface="Comic Sans MS" pitchFamily="66" charset="0"/>
              </a:rPr>
              <a:t>M</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V</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 = M</a:t>
            </a:r>
            <a:r>
              <a:rPr lang="en-US" altLang="en-US" sz="3600" baseline="-25000" dirty="0">
                <a:solidFill>
                  <a:srgbClr val="FF0000"/>
                </a:solidFill>
                <a:latin typeface="Comic Sans MS" pitchFamily="66" charset="0"/>
              </a:rPr>
              <a:t>2</a:t>
            </a:r>
            <a:r>
              <a:rPr lang="en-US" altLang="en-US" sz="3600" dirty="0">
                <a:solidFill>
                  <a:srgbClr val="FF0000"/>
                </a:solidFill>
                <a:latin typeface="Comic Sans MS" pitchFamily="66" charset="0"/>
              </a:rPr>
              <a:t>V</a:t>
            </a:r>
            <a:r>
              <a:rPr lang="en-US" altLang="en-US" sz="3600" baseline="-25000" dirty="0">
                <a:solidFill>
                  <a:srgbClr val="FF0000"/>
                </a:solidFill>
                <a:latin typeface="Comic Sans MS" pitchFamily="66" charset="0"/>
              </a:rPr>
              <a:t>2</a:t>
            </a:r>
            <a:br>
              <a:rPr lang="en-US" altLang="en-US" sz="3600" baseline="-25000" dirty="0">
                <a:solidFill>
                  <a:srgbClr val="FF0000"/>
                </a:solidFill>
                <a:latin typeface="Comic Sans MS" pitchFamily="66" charset="0"/>
              </a:rPr>
            </a:br>
            <a:endParaRPr lang="en-US" altLang="en-US" sz="3600" baseline="-25000" dirty="0">
              <a:solidFill>
                <a:srgbClr val="FF0000"/>
              </a:solidFill>
              <a:latin typeface="Comic Sans MS" pitchFamily="66" charset="0"/>
            </a:endParaRPr>
          </a:p>
          <a:p>
            <a:pPr algn="ctr"/>
            <a:r>
              <a:rPr lang="en-US" altLang="en-US" sz="3600" dirty="0">
                <a:solidFill>
                  <a:srgbClr val="FF0000"/>
                </a:solidFill>
                <a:latin typeface="Comic Sans MS" pitchFamily="66" charset="0"/>
              </a:rPr>
              <a:t>(2.50 M)(V</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 = (1.15 M)(1.64 L)</a:t>
            </a:r>
          </a:p>
        </p:txBody>
      </p:sp>
    </p:spTree>
    <p:extLst>
      <p:ext uri="{BB962C8B-B14F-4D97-AF65-F5344CB8AC3E}">
        <p14:creationId xmlns:p14="http://schemas.microsoft.com/office/powerpoint/2010/main" val="33438073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48.  Using a 2.50M KNO</a:t>
            </a:r>
            <a:r>
              <a:rPr lang="en-US" sz="2800" baseline="-25000" dirty="0">
                <a:latin typeface="Times New Roman" panose="02020603050405020304" pitchFamily="18" charset="0"/>
                <a:cs typeface="Times New Roman" panose="02020603050405020304" pitchFamily="18" charset="0"/>
              </a:rPr>
              <a:t>3(AQ) </a:t>
            </a:r>
            <a:r>
              <a:rPr lang="en-US" sz="2800" dirty="0">
                <a:latin typeface="Times New Roman" panose="02020603050405020304" pitchFamily="18" charset="0"/>
                <a:cs typeface="Times New Roman" panose="02020603050405020304" pitchFamily="18" charset="0"/>
              </a:rPr>
              <a:t>how would you make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1.64 Liters of 1.15 M KNO</a:t>
            </a:r>
            <a:r>
              <a:rPr lang="en-US" sz="2800" baseline="-25000" dirty="0">
                <a:latin typeface="Times New Roman" panose="02020603050405020304" pitchFamily="18" charset="0"/>
                <a:cs typeface="Times New Roman" panose="02020603050405020304" pitchFamily="18" charset="0"/>
              </a:rPr>
              <a:t>3(AQ) </a:t>
            </a: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Write: </a:t>
            </a:r>
            <a:r>
              <a:rPr lang="en-US" altLang="en-US" sz="2800" i="1" dirty="0">
                <a:solidFill>
                  <a:srgbClr val="FF0000"/>
                </a:solidFill>
                <a:latin typeface="Times New Roman" panose="02020603050405020304" pitchFamily="18" charset="0"/>
                <a:cs typeface="Times New Roman" panose="02020603050405020304" pitchFamily="18" charset="0"/>
              </a:rPr>
              <a:t>M</a:t>
            </a:r>
            <a:r>
              <a:rPr lang="en-US" altLang="en-US" sz="2800" i="1" baseline="-25000" dirty="0">
                <a:solidFill>
                  <a:srgbClr val="FF0000"/>
                </a:solidFill>
                <a:latin typeface="Times New Roman" panose="02020603050405020304" pitchFamily="18" charset="0"/>
                <a:cs typeface="Times New Roman" panose="02020603050405020304" pitchFamily="18" charset="0"/>
              </a:rPr>
              <a:t>1</a:t>
            </a:r>
            <a:r>
              <a:rPr lang="en-US" altLang="en-US" sz="2800" i="1" dirty="0">
                <a:solidFill>
                  <a:srgbClr val="FF0000"/>
                </a:solidFill>
                <a:latin typeface="Times New Roman" panose="02020603050405020304" pitchFamily="18" charset="0"/>
                <a:cs typeface="Times New Roman" panose="02020603050405020304" pitchFamily="18" charset="0"/>
              </a:rPr>
              <a:t>V</a:t>
            </a:r>
            <a:r>
              <a:rPr lang="en-US" altLang="en-US" sz="2800" i="1" baseline="-25000" dirty="0">
                <a:solidFill>
                  <a:srgbClr val="FF0000"/>
                </a:solidFill>
                <a:latin typeface="Times New Roman" panose="02020603050405020304" pitchFamily="18" charset="0"/>
                <a:cs typeface="Times New Roman" panose="02020603050405020304" pitchFamily="18" charset="0"/>
              </a:rPr>
              <a:t>1</a:t>
            </a:r>
            <a:r>
              <a:rPr lang="en-US" altLang="en-US" sz="2800" i="1" dirty="0">
                <a:solidFill>
                  <a:srgbClr val="FF0000"/>
                </a:solidFill>
                <a:latin typeface="Times New Roman" panose="02020603050405020304" pitchFamily="18" charset="0"/>
                <a:cs typeface="Times New Roman" panose="02020603050405020304" pitchFamily="18" charset="0"/>
              </a:rPr>
              <a:t> = M</a:t>
            </a:r>
            <a:r>
              <a:rPr lang="en-US" altLang="en-US" sz="2800" i="1" baseline="-25000" dirty="0">
                <a:solidFill>
                  <a:srgbClr val="FF0000"/>
                </a:solidFill>
                <a:latin typeface="Times New Roman" panose="02020603050405020304" pitchFamily="18" charset="0"/>
                <a:cs typeface="Times New Roman" panose="02020603050405020304" pitchFamily="18" charset="0"/>
              </a:rPr>
              <a:t>2</a:t>
            </a:r>
            <a:r>
              <a:rPr lang="en-US" altLang="en-US" sz="2800" i="1" dirty="0">
                <a:solidFill>
                  <a:srgbClr val="FF0000"/>
                </a:solidFill>
                <a:latin typeface="Times New Roman" panose="02020603050405020304" pitchFamily="18" charset="0"/>
                <a:cs typeface="Times New Roman" panose="02020603050405020304" pitchFamily="18" charset="0"/>
              </a:rPr>
              <a:t>V</a:t>
            </a:r>
            <a:r>
              <a:rPr lang="en-US" altLang="en-US" sz="2800" i="1" baseline="-25000" dirty="0">
                <a:solidFill>
                  <a:srgbClr val="FF0000"/>
                </a:solidFill>
                <a:latin typeface="Times New Roman" panose="02020603050405020304" pitchFamily="18" charset="0"/>
                <a:cs typeface="Times New Roman" panose="02020603050405020304" pitchFamily="18" charset="0"/>
              </a:rPr>
              <a:t>2</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A78FDB8-7FEC-4205-BD9A-E9F1842645D8}"/>
              </a:ext>
            </a:extLst>
          </p:cNvPr>
          <p:cNvSpPr txBox="1"/>
          <p:nvPr/>
        </p:nvSpPr>
        <p:spPr>
          <a:xfrm>
            <a:off x="0" y="1371600"/>
            <a:ext cx="9144000" cy="3785652"/>
          </a:xfrm>
          <a:prstGeom prst="rect">
            <a:avLst/>
          </a:prstGeom>
          <a:noFill/>
        </p:spPr>
        <p:txBody>
          <a:bodyPr wrap="square">
            <a:spAutoFit/>
          </a:bodyPr>
          <a:lstStyle/>
          <a:p>
            <a:pPr algn="ctr"/>
            <a:r>
              <a:rPr lang="en-US" altLang="en-US" sz="3600" dirty="0">
                <a:solidFill>
                  <a:srgbClr val="FF0000"/>
                </a:solidFill>
                <a:latin typeface="Comic Sans MS" pitchFamily="66" charset="0"/>
              </a:rPr>
              <a:t>M</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V</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 = M</a:t>
            </a:r>
            <a:r>
              <a:rPr lang="en-US" altLang="en-US" sz="3600" baseline="-25000" dirty="0">
                <a:solidFill>
                  <a:srgbClr val="FF0000"/>
                </a:solidFill>
                <a:latin typeface="Comic Sans MS" pitchFamily="66" charset="0"/>
              </a:rPr>
              <a:t>2</a:t>
            </a:r>
            <a:r>
              <a:rPr lang="en-US" altLang="en-US" sz="3600" dirty="0">
                <a:solidFill>
                  <a:srgbClr val="FF0000"/>
                </a:solidFill>
                <a:latin typeface="Comic Sans MS" pitchFamily="66" charset="0"/>
              </a:rPr>
              <a:t>V</a:t>
            </a:r>
            <a:r>
              <a:rPr lang="en-US" altLang="en-US" sz="3600" baseline="-25000" dirty="0">
                <a:solidFill>
                  <a:srgbClr val="FF0000"/>
                </a:solidFill>
                <a:latin typeface="Comic Sans MS" pitchFamily="66" charset="0"/>
              </a:rPr>
              <a:t>2</a:t>
            </a:r>
            <a:br>
              <a:rPr lang="en-US" altLang="en-US" sz="3600" baseline="-25000" dirty="0">
                <a:solidFill>
                  <a:srgbClr val="FF0000"/>
                </a:solidFill>
                <a:latin typeface="Comic Sans MS" pitchFamily="66" charset="0"/>
              </a:rPr>
            </a:br>
            <a:endParaRPr lang="en-US" altLang="en-US" sz="3600" baseline="-25000" dirty="0">
              <a:solidFill>
                <a:srgbClr val="FF0000"/>
              </a:solidFill>
              <a:latin typeface="Comic Sans MS" pitchFamily="66" charset="0"/>
            </a:endParaRPr>
          </a:p>
          <a:p>
            <a:pPr algn="ctr"/>
            <a:r>
              <a:rPr lang="en-US" altLang="en-US" sz="3600" dirty="0">
                <a:solidFill>
                  <a:srgbClr val="FF0000"/>
                </a:solidFill>
                <a:latin typeface="Comic Sans MS" pitchFamily="66" charset="0"/>
              </a:rPr>
              <a:t>(2.50 M)(V</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 = (1.15 M)(1.64 L)</a:t>
            </a:r>
          </a:p>
          <a:p>
            <a:pPr algn="ctr"/>
            <a:endParaRPr lang="en-US" altLang="en-US" sz="3600" dirty="0">
              <a:solidFill>
                <a:srgbClr val="FF0000"/>
              </a:solidFill>
              <a:latin typeface="Comic Sans MS" pitchFamily="66" charset="0"/>
            </a:endParaRPr>
          </a:p>
          <a:p>
            <a:pPr algn="ctr"/>
            <a:r>
              <a:rPr lang="en-US" altLang="en-US" sz="3600" dirty="0">
                <a:solidFill>
                  <a:srgbClr val="FF0000"/>
                </a:solidFill>
                <a:latin typeface="Comic Sans MS" pitchFamily="66" charset="0"/>
              </a:rPr>
              <a:t>  </a:t>
            </a:r>
            <a:r>
              <a:rPr lang="en-US" altLang="en-US" sz="3600" u="sng" dirty="0">
                <a:solidFill>
                  <a:srgbClr val="FF0000"/>
                </a:solidFill>
                <a:latin typeface="Comic Sans MS" pitchFamily="66" charset="0"/>
              </a:rPr>
              <a:t>(1.15 M)(1.64 L)</a:t>
            </a:r>
            <a:br>
              <a:rPr lang="en-US" altLang="en-US" sz="3600" u="sng" dirty="0">
                <a:solidFill>
                  <a:srgbClr val="FF0000"/>
                </a:solidFill>
                <a:latin typeface="Comic Sans MS" pitchFamily="66" charset="0"/>
              </a:rPr>
            </a:br>
            <a:r>
              <a:rPr lang="en-US" altLang="en-US" sz="3600" dirty="0">
                <a:solidFill>
                  <a:srgbClr val="FF0000"/>
                </a:solidFill>
                <a:latin typeface="Comic Sans MS" pitchFamily="66" charset="0"/>
              </a:rPr>
              <a:t> 2.50 M</a:t>
            </a:r>
          </a:p>
          <a:p>
            <a:pPr algn="ctr"/>
            <a:endParaRPr lang="en-US" altLang="en-US" sz="3600" dirty="0">
              <a:solidFill>
                <a:srgbClr val="FF0000"/>
              </a:solidFill>
              <a:latin typeface="Comic Sans MS" pitchFamily="66" charset="0"/>
            </a:endParaRPr>
          </a:p>
        </p:txBody>
      </p:sp>
      <p:sp>
        <p:nvSpPr>
          <p:cNvPr id="5" name="TextBox 4">
            <a:extLst>
              <a:ext uri="{FF2B5EF4-FFF2-40B4-BE49-F238E27FC236}">
                <a16:creationId xmlns:a16="http://schemas.microsoft.com/office/drawing/2014/main" id="{354D05D2-DBCA-4492-B8DE-0526AE739F12}"/>
              </a:ext>
            </a:extLst>
          </p:cNvPr>
          <p:cNvSpPr txBox="1"/>
          <p:nvPr/>
        </p:nvSpPr>
        <p:spPr>
          <a:xfrm>
            <a:off x="1752599" y="3429000"/>
            <a:ext cx="1122423" cy="769441"/>
          </a:xfrm>
          <a:prstGeom prst="rect">
            <a:avLst/>
          </a:prstGeom>
          <a:noFill/>
        </p:spPr>
        <p:txBody>
          <a:bodyPr wrap="none" rtlCol="0">
            <a:spAutoFit/>
          </a:bodyPr>
          <a:lstStyle/>
          <a:p>
            <a:r>
              <a:rPr lang="en-US" altLang="en-US" sz="4400" dirty="0">
                <a:solidFill>
                  <a:srgbClr val="FF0000"/>
                </a:solidFill>
                <a:latin typeface="Comic Sans MS" pitchFamily="66" charset="0"/>
              </a:rPr>
              <a:t>V</a:t>
            </a:r>
            <a:r>
              <a:rPr lang="en-US" altLang="en-US" sz="4400" baseline="-25000" dirty="0">
                <a:solidFill>
                  <a:srgbClr val="FF0000"/>
                </a:solidFill>
                <a:latin typeface="Comic Sans MS" pitchFamily="66" charset="0"/>
              </a:rPr>
              <a:t>1 </a:t>
            </a:r>
            <a:r>
              <a:rPr lang="en-US" altLang="en-US" sz="4400" dirty="0">
                <a:solidFill>
                  <a:srgbClr val="FF0000"/>
                </a:solidFill>
                <a:latin typeface="Comic Sans MS" pitchFamily="66" charset="0"/>
              </a:rPr>
              <a:t>=</a:t>
            </a:r>
            <a:endParaRPr lang="en-US" sz="4400" dirty="0"/>
          </a:p>
        </p:txBody>
      </p:sp>
    </p:spTree>
    <p:extLst>
      <p:ext uri="{BB962C8B-B14F-4D97-AF65-F5344CB8AC3E}">
        <p14:creationId xmlns:p14="http://schemas.microsoft.com/office/powerpoint/2010/main" val="42042078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48.  Using a 2.50M KNO</a:t>
            </a:r>
            <a:r>
              <a:rPr lang="en-US" sz="2800" baseline="-25000" dirty="0">
                <a:latin typeface="Times New Roman" panose="02020603050405020304" pitchFamily="18" charset="0"/>
                <a:cs typeface="Times New Roman" panose="02020603050405020304" pitchFamily="18" charset="0"/>
              </a:rPr>
              <a:t>3(AQ) </a:t>
            </a:r>
            <a:r>
              <a:rPr lang="en-US" sz="2800" dirty="0">
                <a:latin typeface="Times New Roman" panose="02020603050405020304" pitchFamily="18" charset="0"/>
                <a:cs typeface="Times New Roman" panose="02020603050405020304" pitchFamily="18" charset="0"/>
              </a:rPr>
              <a:t>how would you make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1.64 Liters of 1.15 M KNO</a:t>
            </a:r>
            <a:r>
              <a:rPr lang="en-US" sz="2800" baseline="-25000" dirty="0">
                <a:latin typeface="Times New Roman" panose="02020603050405020304" pitchFamily="18" charset="0"/>
                <a:cs typeface="Times New Roman" panose="02020603050405020304" pitchFamily="18" charset="0"/>
              </a:rPr>
              <a:t>3(AQ) </a:t>
            </a: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Write: </a:t>
            </a:r>
            <a:r>
              <a:rPr lang="en-US" altLang="en-US" sz="2800" i="1" dirty="0">
                <a:solidFill>
                  <a:srgbClr val="FF0000"/>
                </a:solidFill>
                <a:latin typeface="Times New Roman" panose="02020603050405020304" pitchFamily="18" charset="0"/>
                <a:cs typeface="Times New Roman" panose="02020603050405020304" pitchFamily="18" charset="0"/>
              </a:rPr>
              <a:t>M</a:t>
            </a:r>
            <a:r>
              <a:rPr lang="en-US" altLang="en-US" sz="2800" i="1" baseline="-25000" dirty="0">
                <a:solidFill>
                  <a:srgbClr val="FF0000"/>
                </a:solidFill>
                <a:latin typeface="Times New Roman" panose="02020603050405020304" pitchFamily="18" charset="0"/>
                <a:cs typeface="Times New Roman" panose="02020603050405020304" pitchFamily="18" charset="0"/>
              </a:rPr>
              <a:t>1</a:t>
            </a:r>
            <a:r>
              <a:rPr lang="en-US" altLang="en-US" sz="2800" i="1" dirty="0">
                <a:solidFill>
                  <a:srgbClr val="FF0000"/>
                </a:solidFill>
                <a:latin typeface="Times New Roman" panose="02020603050405020304" pitchFamily="18" charset="0"/>
                <a:cs typeface="Times New Roman" panose="02020603050405020304" pitchFamily="18" charset="0"/>
              </a:rPr>
              <a:t>V</a:t>
            </a:r>
            <a:r>
              <a:rPr lang="en-US" altLang="en-US" sz="2800" i="1" baseline="-25000" dirty="0">
                <a:solidFill>
                  <a:srgbClr val="FF0000"/>
                </a:solidFill>
                <a:latin typeface="Times New Roman" panose="02020603050405020304" pitchFamily="18" charset="0"/>
                <a:cs typeface="Times New Roman" panose="02020603050405020304" pitchFamily="18" charset="0"/>
              </a:rPr>
              <a:t>1</a:t>
            </a:r>
            <a:r>
              <a:rPr lang="en-US" altLang="en-US" sz="2800" i="1" dirty="0">
                <a:solidFill>
                  <a:srgbClr val="FF0000"/>
                </a:solidFill>
                <a:latin typeface="Times New Roman" panose="02020603050405020304" pitchFamily="18" charset="0"/>
                <a:cs typeface="Times New Roman" panose="02020603050405020304" pitchFamily="18" charset="0"/>
              </a:rPr>
              <a:t> = M</a:t>
            </a:r>
            <a:r>
              <a:rPr lang="en-US" altLang="en-US" sz="2800" i="1" baseline="-25000" dirty="0">
                <a:solidFill>
                  <a:srgbClr val="FF0000"/>
                </a:solidFill>
                <a:latin typeface="Times New Roman" panose="02020603050405020304" pitchFamily="18" charset="0"/>
                <a:cs typeface="Times New Roman" panose="02020603050405020304" pitchFamily="18" charset="0"/>
              </a:rPr>
              <a:t>2</a:t>
            </a:r>
            <a:r>
              <a:rPr lang="en-US" altLang="en-US" sz="2800" i="1" dirty="0">
                <a:solidFill>
                  <a:srgbClr val="FF0000"/>
                </a:solidFill>
                <a:latin typeface="Times New Roman" panose="02020603050405020304" pitchFamily="18" charset="0"/>
                <a:cs typeface="Times New Roman" panose="02020603050405020304" pitchFamily="18" charset="0"/>
              </a:rPr>
              <a:t>V</a:t>
            </a:r>
            <a:r>
              <a:rPr lang="en-US" altLang="en-US" sz="2800" i="1" baseline="-25000" dirty="0">
                <a:solidFill>
                  <a:srgbClr val="FF0000"/>
                </a:solidFill>
                <a:latin typeface="Times New Roman" panose="02020603050405020304" pitchFamily="18" charset="0"/>
                <a:cs typeface="Times New Roman" panose="02020603050405020304" pitchFamily="18" charset="0"/>
              </a:rPr>
              <a:t>2</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A78FDB8-7FEC-4205-BD9A-E9F1842645D8}"/>
              </a:ext>
            </a:extLst>
          </p:cNvPr>
          <p:cNvSpPr txBox="1"/>
          <p:nvPr/>
        </p:nvSpPr>
        <p:spPr>
          <a:xfrm>
            <a:off x="0" y="1371600"/>
            <a:ext cx="9144000" cy="3785652"/>
          </a:xfrm>
          <a:prstGeom prst="rect">
            <a:avLst/>
          </a:prstGeom>
          <a:noFill/>
        </p:spPr>
        <p:txBody>
          <a:bodyPr wrap="square">
            <a:spAutoFit/>
          </a:bodyPr>
          <a:lstStyle/>
          <a:p>
            <a:pPr algn="ctr"/>
            <a:r>
              <a:rPr lang="en-US" altLang="en-US" sz="3600" dirty="0">
                <a:solidFill>
                  <a:srgbClr val="FF0000"/>
                </a:solidFill>
                <a:latin typeface="Comic Sans MS" pitchFamily="66" charset="0"/>
              </a:rPr>
              <a:t>M</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V</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 = M</a:t>
            </a:r>
            <a:r>
              <a:rPr lang="en-US" altLang="en-US" sz="3600" baseline="-25000" dirty="0">
                <a:solidFill>
                  <a:srgbClr val="FF0000"/>
                </a:solidFill>
                <a:latin typeface="Comic Sans MS" pitchFamily="66" charset="0"/>
              </a:rPr>
              <a:t>2</a:t>
            </a:r>
            <a:r>
              <a:rPr lang="en-US" altLang="en-US" sz="3600" dirty="0">
                <a:solidFill>
                  <a:srgbClr val="FF0000"/>
                </a:solidFill>
                <a:latin typeface="Comic Sans MS" pitchFamily="66" charset="0"/>
              </a:rPr>
              <a:t>V</a:t>
            </a:r>
            <a:r>
              <a:rPr lang="en-US" altLang="en-US" sz="3600" baseline="-25000" dirty="0">
                <a:solidFill>
                  <a:srgbClr val="FF0000"/>
                </a:solidFill>
                <a:latin typeface="Comic Sans MS" pitchFamily="66" charset="0"/>
              </a:rPr>
              <a:t>2</a:t>
            </a:r>
            <a:br>
              <a:rPr lang="en-US" altLang="en-US" sz="3600" baseline="-25000" dirty="0">
                <a:solidFill>
                  <a:srgbClr val="FF0000"/>
                </a:solidFill>
                <a:latin typeface="Comic Sans MS" pitchFamily="66" charset="0"/>
              </a:rPr>
            </a:br>
            <a:endParaRPr lang="en-US" altLang="en-US" sz="3600" baseline="-25000" dirty="0">
              <a:solidFill>
                <a:srgbClr val="FF0000"/>
              </a:solidFill>
              <a:latin typeface="Comic Sans MS" pitchFamily="66" charset="0"/>
            </a:endParaRPr>
          </a:p>
          <a:p>
            <a:pPr algn="ctr"/>
            <a:r>
              <a:rPr lang="en-US" altLang="en-US" sz="3600" dirty="0">
                <a:solidFill>
                  <a:srgbClr val="FF0000"/>
                </a:solidFill>
                <a:latin typeface="Comic Sans MS" pitchFamily="66" charset="0"/>
              </a:rPr>
              <a:t>(2.50 M)(V</a:t>
            </a:r>
            <a:r>
              <a:rPr lang="en-US" altLang="en-US" sz="3600" baseline="-25000" dirty="0">
                <a:solidFill>
                  <a:srgbClr val="FF0000"/>
                </a:solidFill>
                <a:latin typeface="Comic Sans MS" pitchFamily="66" charset="0"/>
              </a:rPr>
              <a:t>1</a:t>
            </a:r>
            <a:r>
              <a:rPr lang="en-US" altLang="en-US" sz="3600" dirty="0">
                <a:solidFill>
                  <a:srgbClr val="FF0000"/>
                </a:solidFill>
                <a:latin typeface="Comic Sans MS" pitchFamily="66" charset="0"/>
              </a:rPr>
              <a:t>) = (1.15 M)(1.64 L)</a:t>
            </a:r>
          </a:p>
          <a:p>
            <a:pPr algn="ctr"/>
            <a:endParaRPr lang="en-US" altLang="en-US" sz="3600" dirty="0">
              <a:solidFill>
                <a:srgbClr val="FF0000"/>
              </a:solidFill>
              <a:latin typeface="Comic Sans MS" pitchFamily="66" charset="0"/>
            </a:endParaRPr>
          </a:p>
          <a:p>
            <a:pPr algn="ctr"/>
            <a:r>
              <a:rPr lang="en-US" altLang="en-US" sz="3600" dirty="0">
                <a:solidFill>
                  <a:srgbClr val="FF0000"/>
                </a:solidFill>
                <a:latin typeface="Comic Sans MS" pitchFamily="66" charset="0"/>
              </a:rPr>
              <a:t>  </a:t>
            </a:r>
            <a:r>
              <a:rPr lang="en-US" altLang="en-US" sz="3600" u="sng" dirty="0">
                <a:solidFill>
                  <a:srgbClr val="FF0000"/>
                </a:solidFill>
                <a:latin typeface="Comic Sans MS" pitchFamily="66" charset="0"/>
              </a:rPr>
              <a:t>(1.15 M)(1.64 L)</a:t>
            </a:r>
            <a:br>
              <a:rPr lang="en-US" altLang="en-US" sz="3600" u="sng" dirty="0">
                <a:solidFill>
                  <a:srgbClr val="FF0000"/>
                </a:solidFill>
                <a:latin typeface="Comic Sans MS" pitchFamily="66" charset="0"/>
              </a:rPr>
            </a:br>
            <a:r>
              <a:rPr lang="en-US" altLang="en-US" sz="3600" dirty="0">
                <a:solidFill>
                  <a:srgbClr val="FF0000"/>
                </a:solidFill>
                <a:latin typeface="Comic Sans MS" pitchFamily="66" charset="0"/>
              </a:rPr>
              <a:t> 2.50 M</a:t>
            </a:r>
          </a:p>
          <a:p>
            <a:pPr algn="ctr"/>
            <a:endParaRPr lang="en-US" altLang="en-US" sz="3600" dirty="0">
              <a:solidFill>
                <a:srgbClr val="FF0000"/>
              </a:solidFill>
              <a:latin typeface="Comic Sans MS" pitchFamily="66" charset="0"/>
            </a:endParaRPr>
          </a:p>
        </p:txBody>
      </p:sp>
      <p:sp>
        <p:nvSpPr>
          <p:cNvPr id="5" name="TextBox 4">
            <a:extLst>
              <a:ext uri="{FF2B5EF4-FFF2-40B4-BE49-F238E27FC236}">
                <a16:creationId xmlns:a16="http://schemas.microsoft.com/office/drawing/2014/main" id="{354D05D2-DBCA-4492-B8DE-0526AE739F12}"/>
              </a:ext>
            </a:extLst>
          </p:cNvPr>
          <p:cNvSpPr txBox="1"/>
          <p:nvPr/>
        </p:nvSpPr>
        <p:spPr>
          <a:xfrm>
            <a:off x="1752599" y="3429000"/>
            <a:ext cx="1122423" cy="769441"/>
          </a:xfrm>
          <a:prstGeom prst="rect">
            <a:avLst/>
          </a:prstGeom>
          <a:noFill/>
        </p:spPr>
        <p:txBody>
          <a:bodyPr wrap="none" rtlCol="0">
            <a:spAutoFit/>
          </a:bodyPr>
          <a:lstStyle/>
          <a:p>
            <a:r>
              <a:rPr lang="en-US" altLang="en-US" sz="4400" dirty="0">
                <a:solidFill>
                  <a:srgbClr val="FF0000"/>
                </a:solidFill>
                <a:latin typeface="Comic Sans MS" pitchFamily="66" charset="0"/>
              </a:rPr>
              <a:t>V</a:t>
            </a:r>
            <a:r>
              <a:rPr lang="en-US" altLang="en-US" sz="4400" baseline="-25000" dirty="0">
                <a:solidFill>
                  <a:srgbClr val="FF0000"/>
                </a:solidFill>
                <a:latin typeface="Comic Sans MS" pitchFamily="66" charset="0"/>
              </a:rPr>
              <a:t>1 </a:t>
            </a:r>
            <a:r>
              <a:rPr lang="en-US" altLang="en-US" sz="4400" dirty="0">
                <a:solidFill>
                  <a:srgbClr val="FF0000"/>
                </a:solidFill>
                <a:latin typeface="Comic Sans MS" pitchFamily="66" charset="0"/>
              </a:rPr>
              <a:t>=</a:t>
            </a:r>
            <a:endParaRPr lang="en-US" sz="4400" dirty="0"/>
          </a:p>
        </p:txBody>
      </p:sp>
      <p:sp>
        <p:nvSpPr>
          <p:cNvPr id="6" name="TextBox 5">
            <a:extLst>
              <a:ext uri="{FF2B5EF4-FFF2-40B4-BE49-F238E27FC236}">
                <a16:creationId xmlns:a16="http://schemas.microsoft.com/office/drawing/2014/main" id="{D835AB14-AF57-460D-89EC-D77617F7F6FC}"/>
              </a:ext>
            </a:extLst>
          </p:cNvPr>
          <p:cNvSpPr txBox="1"/>
          <p:nvPr/>
        </p:nvSpPr>
        <p:spPr>
          <a:xfrm>
            <a:off x="1219200" y="4800600"/>
            <a:ext cx="7924800" cy="1015663"/>
          </a:xfrm>
          <a:prstGeom prst="rect">
            <a:avLst/>
          </a:prstGeom>
          <a:noFill/>
        </p:spPr>
        <p:txBody>
          <a:bodyPr wrap="square">
            <a:spAutoFit/>
          </a:bodyPr>
          <a:lstStyle/>
          <a:p>
            <a:pPr lvl="0"/>
            <a:r>
              <a:rPr lang="en-US" altLang="en-US" sz="6000" dirty="0">
                <a:solidFill>
                  <a:srgbClr val="0000FF"/>
                </a:solidFill>
                <a:latin typeface="Times New Roman" panose="02020603050405020304" pitchFamily="18" charset="0"/>
                <a:cs typeface="Times New Roman" panose="02020603050405020304" pitchFamily="18" charset="0"/>
              </a:rPr>
              <a:t>V</a:t>
            </a:r>
            <a:r>
              <a:rPr lang="en-US" altLang="en-US" sz="6000" baseline="-25000" dirty="0">
                <a:solidFill>
                  <a:srgbClr val="0000FF"/>
                </a:solidFill>
                <a:latin typeface="Times New Roman" panose="02020603050405020304" pitchFamily="18" charset="0"/>
                <a:cs typeface="Times New Roman" panose="02020603050405020304" pitchFamily="18" charset="0"/>
              </a:rPr>
              <a:t>1 </a:t>
            </a:r>
            <a:r>
              <a:rPr lang="en-US" altLang="en-US" sz="6000" dirty="0">
                <a:solidFill>
                  <a:srgbClr val="0000FF"/>
                </a:solidFill>
                <a:latin typeface="Times New Roman" panose="02020603050405020304" pitchFamily="18" charset="0"/>
                <a:cs typeface="Times New Roman" panose="02020603050405020304" pitchFamily="18" charset="0"/>
              </a:rPr>
              <a:t>=0.754 Liters of stock</a:t>
            </a:r>
            <a:endParaRPr lang="en-US" sz="6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2542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963" y="0"/>
            <a:ext cx="8839200" cy="1323439"/>
          </a:xfrm>
          <a:prstGeom prst="rect">
            <a:avLst/>
          </a:prstGeom>
          <a:noFill/>
        </p:spPr>
        <p:txBody>
          <a:bodyPr wrap="square" rtlCol="0">
            <a:spAutoFit/>
          </a:bodyPr>
          <a:lstStyle/>
          <a:p>
            <a:r>
              <a:rPr lang="en-US" sz="4000" dirty="0">
                <a:solidFill>
                  <a:srgbClr val="FF0000"/>
                </a:solidFill>
              </a:rPr>
              <a:t>You need 0.754 L (754 mL) of stock, but that’s NOT how to make this solution.</a:t>
            </a:r>
          </a:p>
        </p:txBody>
      </p:sp>
      <p:pic>
        <p:nvPicPr>
          <p:cNvPr id="6" name="Picture 5" descr="A picture containing lamp&#10;&#10;Description automatically generated">
            <a:extLst>
              <a:ext uri="{FF2B5EF4-FFF2-40B4-BE49-F238E27FC236}">
                <a16:creationId xmlns:a16="http://schemas.microsoft.com/office/drawing/2014/main" id="{FFFA3B31-98F5-14AF-DAA8-CF2849FEF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597" y="1447800"/>
            <a:ext cx="2057400" cy="4144042"/>
          </a:xfrm>
          <a:prstGeom prst="rect">
            <a:avLst/>
          </a:prstGeom>
        </p:spPr>
      </p:pic>
      <p:cxnSp>
        <p:nvCxnSpPr>
          <p:cNvPr id="13" name="Straight Arrow Connector 12"/>
          <p:cNvCxnSpPr>
            <a:cxnSpLocks/>
          </p:cNvCxnSpPr>
          <p:nvPr/>
        </p:nvCxnSpPr>
        <p:spPr>
          <a:xfrm flipH="1" flipV="1">
            <a:off x="4449297" y="3810000"/>
            <a:ext cx="2399811" cy="1389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2173945" y="3657600"/>
            <a:ext cx="2245655" cy="143202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04F8A06-4631-4175-804D-FB6F6E689717}"/>
              </a:ext>
            </a:extLst>
          </p:cNvPr>
          <p:cNvSpPr txBox="1"/>
          <p:nvPr/>
        </p:nvSpPr>
        <p:spPr>
          <a:xfrm>
            <a:off x="-26963" y="2495014"/>
            <a:ext cx="2998763" cy="2369880"/>
          </a:xfrm>
          <a:prstGeom prst="rect">
            <a:avLst/>
          </a:prstGeom>
          <a:noFill/>
        </p:spPr>
        <p:txBody>
          <a:bodyPr wrap="square" rtlCol="0">
            <a:spAutoFit/>
          </a:bodyPr>
          <a:lstStyle/>
          <a:p>
            <a:endParaRPr lang="en-US" sz="2800" u="sng" dirty="0">
              <a:solidFill>
                <a:srgbClr val="0000FF"/>
              </a:solidFill>
              <a:latin typeface="Times New Roman" panose="02020603050405020304" pitchFamily="18" charset="0"/>
              <a:cs typeface="Times New Roman" panose="02020603050405020304" pitchFamily="18" charset="0"/>
            </a:endParaRPr>
          </a:p>
          <a:p>
            <a:r>
              <a:rPr lang="en-US" sz="2800" u="sng" dirty="0">
                <a:solidFill>
                  <a:srgbClr val="0000FF"/>
                </a:solidFill>
                <a:latin typeface="Times New Roman" panose="02020603050405020304" pitchFamily="18" charset="0"/>
                <a:cs typeface="Times New Roman" panose="02020603050405020304" pitchFamily="18" charset="0"/>
              </a:rPr>
              <a:t>FIRST</a:t>
            </a:r>
            <a:r>
              <a:rPr lang="en-US" sz="2800" dirty="0">
                <a:solidFill>
                  <a:srgbClr val="0000FF"/>
                </a:solidFill>
                <a:latin typeface="Times New Roman" panose="02020603050405020304" pitchFamily="18" charset="0"/>
                <a:cs typeface="Times New Roman" panose="02020603050405020304" pitchFamily="18" charset="0"/>
              </a:rPr>
              <a:t>:  put in the </a:t>
            </a:r>
            <a:br>
              <a:rPr lang="en-US" sz="2800" dirty="0">
                <a:solidFill>
                  <a:srgbClr val="0000FF"/>
                </a:solidFill>
                <a:latin typeface="Times New Roman" panose="02020603050405020304" pitchFamily="18" charset="0"/>
                <a:cs typeface="Times New Roman" panose="02020603050405020304" pitchFamily="18" charset="0"/>
              </a:rPr>
            </a:br>
            <a:r>
              <a:rPr lang="en-US" sz="2800" u="sng" dirty="0">
                <a:solidFill>
                  <a:srgbClr val="0000FF"/>
                </a:solidFill>
                <a:latin typeface="Times New Roman" panose="02020603050405020304" pitchFamily="18" charset="0"/>
                <a:cs typeface="Times New Roman" panose="02020603050405020304" pitchFamily="18" charset="0"/>
              </a:rPr>
              <a:t>754 mL stock</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A9C82D0-F648-2801-7422-A1C0EA4AD3AC}"/>
              </a:ext>
            </a:extLst>
          </p:cNvPr>
          <p:cNvSpPr txBox="1"/>
          <p:nvPr/>
        </p:nvSpPr>
        <p:spPr>
          <a:xfrm>
            <a:off x="6830058" y="2781300"/>
            <a:ext cx="2286000" cy="2308324"/>
          </a:xfrm>
          <a:prstGeom prst="rect">
            <a:avLst/>
          </a:prstGeom>
          <a:noFill/>
        </p:spPr>
        <p:txBody>
          <a:bodyPr wrap="square" rtlCol="0">
            <a:spAutoFit/>
          </a:bodyPr>
          <a:lstStyle/>
          <a:p>
            <a:r>
              <a:rPr lang="en-US" sz="1800" u="sng" dirty="0">
                <a:solidFill>
                  <a:schemeClr val="tx1">
                    <a:lumMod val="95000"/>
                    <a:lumOff val="5000"/>
                  </a:schemeClr>
                </a:solidFill>
                <a:latin typeface="Times New Roman" panose="02020603050405020304" pitchFamily="18" charset="0"/>
                <a:cs typeface="Times New Roman" panose="02020603050405020304" pitchFamily="18" charset="0"/>
              </a:rPr>
              <a:t>SECOND</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fill up with pure water to the </a:t>
            </a:r>
            <a:br>
              <a:rPr lang="en-US" sz="1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1.64 L mark </a:t>
            </a:r>
            <a:br>
              <a:rPr lang="en-US" sz="1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(1640 mL) </a:t>
            </a:r>
            <a:br>
              <a:rPr lang="en-US" sz="1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because that is the TOTAL VOLUME</a:t>
            </a:r>
            <a:br>
              <a:rPr lang="en-US" sz="1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of solution you want.</a:t>
            </a:r>
          </a:p>
          <a:p>
            <a:endParaRPr lang="en-US" dirty="0"/>
          </a:p>
        </p:txBody>
      </p:sp>
      <p:sp>
        <p:nvSpPr>
          <p:cNvPr id="17" name="TextBox 16">
            <a:extLst>
              <a:ext uri="{FF2B5EF4-FFF2-40B4-BE49-F238E27FC236}">
                <a16:creationId xmlns:a16="http://schemas.microsoft.com/office/drawing/2014/main" id="{08F23592-0839-CD14-99B4-4B72B4432737}"/>
              </a:ext>
            </a:extLst>
          </p:cNvPr>
          <p:cNvSpPr txBox="1"/>
          <p:nvPr/>
        </p:nvSpPr>
        <p:spPr>
          <a:xfrm>
            <a:off x="19050" y="5610892"/>
            <a:ext cx="9124950" cy="1200329"/>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Your solution is part stock, and part water.  </a:t>
            </a:r>
            <a:r>
              <a:rPr lang="en-US" sz="1800" dirty="0">
                <a:latin typeface="Comic Sans MS" panose="030F0702030302020204" pitchFamily="66" charset="0"/>
              </a:rPr>
              <a:t>This is important: we don’t really have flasks that have a 1.64 Liter “mark”.  Volumetric flasks come with 50 mL, 100 mL, 250 mL, 500 mL, 1000 mL and 2000 mL marks only.  </a:t>
            </a:r>
            <a:r>
              <a:rPr lang="en-US" dirty="0">
                <a:solidFill>
                  <a:srgbClr val="FF0000"/>
                </a:solidFill>
                <a:latin typeface="Comic Sans MS" panose="030F0702030302020204" pitchFamily="66" charset="0"/>
              </a:rPr>
              <a:t>1640 mL is a math problem, a real chemist would have to make 2000 mL of this solution and use what he wanted.  </a:t>
            </a:r>
            <a:endParaRPr lang="en-US" sz="1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51886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6988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49.  How do you prepare a 135 mL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solution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of 1.00 molarity from a stock solution of 5.50 M?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M</a:t>
            </a:r>
            <a:r>
              <a:rPr lang="en-US" sz="3600"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V</a:t>
            </a:r>
            <a:r>
              <a:rPr lang="en-US" sz="3600"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 M</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V</a:t>
            </a:r>
            <a:r>
              <a:rPr lang="en-US" sz="3600" baseline="-25000" dirty="0">
                <a:latin typeface="Times New Roman" panose="02020603050405020304" pitchFamily="18" charset="0"/>
                <a:cs typeface="Times New Roman" panose="02020603050405020304" pitchFamily="18" charset="0"/>
              </a:rPr>
              <a:t>2</a:t>
            </a:r>
            <a:endParaRPr lang="en-US" sz="3600" dirty="0">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13599250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6988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49.  How do you prepare a 135 mL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solution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of 1.00 molarity from a stock solution of 5.50 M?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M</a:t>
            </a:r>
            <a:r>
              <a:rPr lang="en-US" sz="3600"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V</a:t>
            </a:r>
            <a:r>
              <a:rPr lang="en-US" sz="3600"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 M</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V</a:t>
            </a:r>
            <a:r>
              <a:rPr lang="en-US" sz="3600" baseline="-25000" dirty="0">
                <a:latin typeface="Times New Roman" panose="02020603050405020304" pitchFamily="18" charset="0"/>
                <a:cs typeface="Times New Roman" panose="02020603050405020304" pitchFamily="18" charset="0"/>
              </a:rPr>
              <a:t>2</a:t>
            </a:r>
            <a:endParaRPr lang="en-US" sz="3600" dirty="0">
              <a:latin typeface="Times New Roman" panose="02020603050405020304" pitchFamily="18" charset="0"/>
              <a:cs typeface="Times New Roman" panose="02020603050405020304" pitchFamily="18" charset="0"/>
            </a:endParaRPr>
          </a:p>
          <a:p>
            <a:r>
              <a:rPr lang="en-US" dirty="0"/>
              <a:t> </a:t>
            </a:r>
          </a:p>
          <a:p>
            <a:endParaRPr lang="en-US" dirty="0"/>
          </a:p>
        </p:txBody>
      </p:sp>
      <p:sp>
        <p:nvSpPr>
          <p:cNvPr id="3" name="Text Box 3">
            <a:extLst>
              <a:ext uri="{FF2B5EF4-FFF2-40B4-BE49-F238E27FC236}">
                <a16:creationId xmlns:a16="http://schemas.microsoft.com/office/drawing/2014/main" id="{35DEBC16-9B5E-41B5-A01C-BEF613F909CD}"/>
              </a:ext>
            </a:extLst>
          </p:cNvPr>
          <p:cNvSpPr txBox="1">
            <a:spLocks noChangeArrowheads="1"/>
          </p:cNvSpPr>
          <p:nvPr/>
        </p:nvSpPr>
        <p:spPr bwMode="auto">
          <a:xfrm>
            <a:off x="2345" y="2209800"/>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800" dirty="0">
                <a:solidFill>
                  <a:srgbClr val="000000"/>
                </a:solidFill>
                <a:latin typeface="Consolas" pitchFamily="49" charset="0"/>
              </a:rPr>
              <a:t>  </a:t>
            </a:r>
            <a:r>
              <a:rPr lang="en-US" altLang="en-US" sz="3600" dirty="0">
                <a:solidFill>
                  <a:srgbClr val="000000"/>
                </a:solidFill>
                <a:latin typeface="Times New Roman" panose="02020603050405020304" pitchFamily="18" charset="0"/>
                <a:cs typeface="Times New Roman" panose="02020603050405020304" pitchFamily="18" charset="0"/>
              </a:rPr>
              <a:t>(5.50 M)(X mL) = (1.00 M)(135 mL)</a:t>
            </a:r>
          </a:p>
          <a:p>
            <a:pPr eaLnBrk="1" fontAlgn="base" hangingPunct="1">
              <a:spcBef>
                <a:spcPct val="50000"/>
              </a:spcBef>
              <a:spcAft>
                <a:spcPct val="0"/>
              </a:spcAft>
            </a:pP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x mL = </a:t>
            </a:r>
          </a:p>
        </p:txBody>
      </p:sp>
    </p:spTree>
    <p:extLst>
      <p:ext uri="{BB962C8B-B14F-4D97-AF65-F5344CB8AC3E}">
        <p14:creationId xmlns:p14="http://schemas.microsoft.com/office/powerpoint/2010/main" val="1767990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6988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49.  How do you prepare a 135 mL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solution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of 1.00 molarity from a stock solution of 5.50 M?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M</a:t>
            </a:r>
            <a:r>
              <a:rPr lang="en-US" sz="3600"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V</a:t>
            </a:r>
            <a:r>
              <a:rPr lang="en-US" sz="3600"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 M</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V</a:t>
            </a:r>
            <a:r>
              <a:rPr lang="en-US" sz="3600" baseline="-25000" dirty="0">
                <a:latin typeface="Times New Roman" panose="02020603050405020304" pitchFamily="18" charset="0"/>
                <a:cs typeface="Times New Roman" panose="02020603050405020304" pitchFamily="18" charset="0"/>
              </a:rPr>
              <a:t>2</a:t>
            </a:r>
            <a:endParaRPr lang="en-US" sz="3600" dirty="0">
              <a:latin typeface="Times New Roman" panose="02020603050405020304" pitchFamily="18" charset="0"/>
              <a:cs typeface="Times New Roman" panose="02020603050405020304" pitchFamily="18" charset="0"/>
            </a:endParaRPr>
          </a:p>
          <a:p>
            <a:r>
              <a:rPr lang="en-US" dirty="0"/>
              <a:t> </a:t>
            </a:r>
          </a:p>
          <a:p>
            <a:endParaRPr lang="en-US" dirty="0"/>
          </a:p>
        </p:txBody>
      </p:sp>
      <p:sp>
        <p:nvSpPr>
          <p:cNvPr id="3" name="Text Box 3">
            <a:extLst>
              <a:ext uri="{FF2B5EF4-FFF2-40B4-BE49-F238E27FC236}">
                <a16:creationId xmlns:a16="http://schemas.microsoft.com/office/drawing/2014/main" id="{35DEBC16-9B5E-41B5-A01C-BEF613F909CD}"/>
              </a:ext>
            </a:extLst>
          </p:cNvPr>
          <p:cNvSpPr txBox="1">
            <a:spLocks noChangeArrowheads="1"/>
          </p:cNvSpPr>
          <p:nvPr/>
        </p:nvSpPr>
        <p:spPr bwMode="auto">
          <a:xfrm>
            <a:off x="2345" y="2209800"/>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800" dirty="0">
                <a:solidFill>
                  <a:srgbClr val="000000"/>
                </a:solidFill>
                <a:latin typeface="Consolas" pitchFamily="49" charset="0"/>
              </a:rPr>
              <a:t>  </a:t>
            </a:r>
            <a:r>
              <a:rPr lang="en-US" altLang="en-US" sz="3600" dirty="0">
                <a:solidFill>
                  <a:srgbClr val="000000"/>
                </a:solidFill>
                <a:latin typeface="Times New Roman" panose="02020603050405020304" pitchFamily="18" charset="0"/>
                <a:cs typeface="Times New Roman" panose="02020603050405020304" pitchFamily="18" charset="0"/>
              </a:rPr>
              <a:t>(5.50 M)(X mL) = (1.00 M)(135 mL)</a:t>
            </a:r>
            <a:br>
              <a:rPr lang="en-US" altLang="en-US" sz="3600" dirty="0">
                <a:solidFill>
                  <a:srgbClr val="000000"/>
                </a:solidFill>
                <a:latin typeface="Times New Roman" panose="02020603050405020304" pitchFamily="18" charset="0"/>
                <a:cs typeface="Times New Roman" panose="02020603050405020304" pitchFamily="18" charset="0"/>
              </a:rPr>
            </a:br>
            <a:endParaRPr lang="en-US" altLang="en-US" sz="36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3600" dirty="0">
                <a:solidFill>
                  <a:srgbClr val="000000"/>
                </a:solidFill>
                <a:latin typeface="Times New Roman" panose="02020603050405020304" pitchFamily="18" charset="0"/>
                <a:cs typeface="Times New Roman" panose="02020603050405020304" pitchFamily="18" charset="0"/>
              </a:rPr>
              <a:t>         x mL = </a:t>
            </a:r>
          </a:p>
        </p:txBody>
      </p:sp>
      <p:sp>
        <p:nvSpPr>
          <p:cNvPr id="4" name="Text Box 4">
            <a:extLst>
              <a:ext uri="{FF2B5EF4-FFF2-40B4-BE49-F238E27FC236}">
                <a16:creationId xmlns:a16="http://schemas.microsoft.com/office/drawing/2014/main" id="{B1F56E7F-F74E-449A-AA96-64489FD42854}"/>
              </a:ext>
            </a:extLst>
          </p:cNvPr>
          <p:cNvSpPr txBox="1">
            <a:spLocks noChangeArrowheads="1"/>
          </p:cNvSpPr>
          <p:nvPr/>
        </p:nvSpPr>
        <p:spPr bwMode="auto">
          <a:xfrm>
            <a:off x="2743200" y="3413760"/>
            <a:ext cx="4343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4400" u="sng" dirty="0">
                <a:solidFill>
                  <a:srgbClr val="0000FF"/>
                </a:solidFill>
                <a:latin typeface="Times New Roman" panose="02020603050405020304" pitchFamily="18" charset="0"/>
                <a:cs typeface="Times New Roman" panose="02020603050405020304" pitchFamily="18" charset="0"/>
              </a:rPr>
              <a:t>(1.00 M)(135 mL)</a:t>
            </a:r>
            <a:br>
              <a:rPr lang="en-US" altLang="en-US" sz="4400" dirty="0">
                <a:solidFill>
                  <a:srgbClr val="0000FF"/>
                </a:solidFill>
                <a:latin typeface="Times New Roman" panose="02020603050405020304" pitchFamily="18" charset="0"/>
                <a:cs typeface="Times New Roman" panose="02020603050405020304" pitchFamily="18" charset="0"/>
              </a:rPr>
            </a:br>
            <a:r>
              <a:rPr lang="en-US" altLang="en-US" sz="4400" dirty="0">
                <a:solidFill>
                  <a:srgbClr val="0000FF"/>
                </a:solidFill>
                <a:latin typeface="Times New Roman" panose="02020603050405020304" pitchFamily="18" charset="0"/>
                <a:cs typeface="Times New Roman" panose="02020603050405020304" pitchFamily="18" charset="0"/>
              </a:rPr>
              <a:t>5.50 M</a:t>
            </a:r>
          </a:p>
        </p:txBody>
      </p:sp>
    </p:spTree>
    <p:extLst>
      <p:ext uri="{BB962C8B-B14F-4D97-AF65-F5344CB8AC3E}">
        <p14:creationId xmlns:p14="http://schemas.microsoft.com/office/powerpoint/2010/main" val="16409156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6988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49.  How do you prepare a 135 mL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solution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of 1.00 molarity from a stock solution of 5.50 M?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M</a:t>
            </a:r>
            <a:r>
              <a:rPr lang="en-US" sz="3600"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V</a:t>
            </a:r>
            <a:r>
              <a:rPr lang="en-US" sz="3600" baseline="-25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 M</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V</a:t>
            </a:r>
            <a:r>
              <a:rPr lang="en-US" sz="3600" baseline="-25000" dirty="0">
                <a:latin typeface="Times New Roman" panose="02020603050405020304" pitchFamily="18" charset="0"/>
                <a:cs typeface="Times New Roman" panose="02020603050405020304" pitchFamily="18" charset="0"/>
              </a:rPr>
              <a:t>2</a:t>
            </a:r>
            <a:endParaRPr lang="en-US" sz="3600" dirty="0">
              <a:latin typeface="Times New Roman" panose="02020603050405020304" pitchFamily="18" charset="0"/>
              <a:cs typeface="Times New Roman" panose="02020603050405020304" pitchFamily="18" charset="0"/>
            </a:endParaRPr>
          </a:p>
          <a:p>
            <a:r>
              <a:rPr lang="en-US" dirty="0"/>
              <a:t> </a:t>
            </a:r>
          </a:p>
          <a:p>
            <a:endParaRPr lang="en-US" dirty="0"/>
          </a:p>
        </p:txBody>
      </p:sp>
      <p:sp>
        <p:nvSpPr>
          <p:cNvPr id="3" name="Text Box 3">
            <a:extLst>
              <a:ext uri="{FF2B5EF4-FFF2-40B4-BE49-F238E27FC236}">
                <a16:creationId xmlns:a16="http://schemas.microsoft.com/office/drawing/2014/main" id="{35DEBC16-9B5E-41B5-A01C-BEF613F909CD}"/>
              </a:ext>
            </a:extLst>
          </p:cNvPr>
          <p:cNvSpPr txBox="1">
            <a:spLocks noChangeArrowheads="1"/>
          </p:cNvSpPr>
          <p:nvPr/>
        </p:nvSpPr>
        <p:spPr bwMode="auto">
          <a:xfrm>
            <a:off x="2345" y="2209800"/>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800" dirty="0">
                <a:solidFill>
                  <a:srgbClr val="000000"/>
                </a:solidFill>
                <a:latin typeface="Consolas" pitchFamily="49" charset="0"/>
              </a:rPr>
              <a:t>  </a:t>
            </a:r>
            <a:r>
              <a:rPr lang="en-US" altLang="en-US" sz="3600" dirty="0">
                <a:solidFill>
                  <a:srgbClr val="000000"/>
                </a:solidFill>
                <a:latin typeface="Times New Roman" panose="02020603050405020304" pitchFamily="18" charset="0"/>
                <a:cs typeface="Times New Roman" panose="02020603050405020304" pitchFamily="18" charset="0"/>
              </a:rPr>
              <a:t>(5.50 M)(X mL) = (1.00 M)(135 mL)</a:t>
            </a:r>
            <a:br>
              <a:rPr lang="en-US" altLang="en-US" sz="3600" dirty="0">
                <a:solidFill>
                  <a:srgbClr val="000000"/>
                </a:solidFill>
                <a:latin typeface="Times New Roman" panose="02020603050405020304" pitchFamily="18" charset="0"/>
                <a:cs typeface="Times New Roman" panose="02020603050405020304" pitchFamily="18" charset="0"/>
              </a:rPr>
            </a:br>
            <a:endParaRPr lang="en-US" altLang="en-US" sz="36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3600" dirty="0">
                <a:solidFill>
                  <a:srgbClr val="000000"/>
                </a:solidFill>
                <a:latin typeface="Times New Roman" panose="02020603050405020304" pitchFamily="18" charset="0"/>
                <a:cs typeface="Times New Roman" panose="02020603050405020304" pitchFamily="18" charset="0"/>
              </a:rPr>
              <a:t>         x mL = </a:t>
            </a:r>
          </a:p>
          <a:p>
            <a:pPr eaLnBrk="1" fontAlgn="base" hangingPunct="1">
              <a:spcBef>
                <a:spcPct val="50000"/>
              </a:spcBef>
              <a:spcAft>
                <a:spcPct val="0"/>
              </a:spcAft>
            </a:pPr>
            <a:endParaRPr lang="en-US" altLang="en-US" sz="36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3600" dirty="0">
                <a:solidFill>
                  <a:srgbClr val="000000"/>
                </a:solidFill>
                <a:latin typeface="Times New Roman" panose="02020603050405020304" pitchFamily="18" charset="0"/>
                <a:cs typeface="Times New Roman" panose="02020603050405020304" pitchFamily="18" charset="0"/>
              </a:rPr>
              <a:t>          x mL =   </a:t>
            </a:r>
            <a:r>
              <a:rPr lang="en-US" altLang="en-US" sz="4400" dirty="0">
                <a:solidFill>
                  <a:srgbClr val="FF0000"/>
                </a:solidFill>
                <a:latin typeface="Times New Roman" panose="02020603050405020304" pitchFamily="18" charset="0"/>
                <a:cs typeface="Times New Roman" panose="02020603050405020304" pitchFamily="18" charset="0"/>
              </a:rPr>
              <a:t>24.5 mL stock   </a:t>
            </a:r>
            <a:r>
              <a:rPr lang="en-US" altLang="en-US" sz="4000" dirty="0">
                <a:latin typeface="Times New Roman" panose="02020603050405020304" pitchFamily="18" charset="0"/>
                <a:cs typeface="Times New Roman" panose="02020603050405020304" pitchFamily="18" charset="0"/>
              </a:rPr>
              <a:t>(is that it?)</a:t>
            </a:r>
            <a:endParaRPr lang="en-US" altLang="en-US" sz="3600" dirty="0">
              <a:latin typeface="Times New Roman" panose="02020603050405020304" pitchFamily="18" charset="0"/>
              <a:cs typeface="Times New Roman" panose="02020603050405020304" pitchFamily="18" charset="0"/>
            </a:endParaRPr>
          </a:p>
        </p:txBody>
      </p:sp>
      <p:sp>
        <p:nvSpPr>
          <p:cNvPr id="4" name="Text Box 4">
            <a:extLst>
              <a:ext uri="{FF2B5EF4-FFF2-40B4-BE49-F238E27FC236}">
                <a16:creationId xmlns:a16="http://schemas.microsoft.com/office/drawing/2014/main" id="{B1F56E7F-F74E-449A-AA96-64489FD42854}"/>
              </a:ext>
            </a:extLst>
          </p:cNvPr>
          <p:cNvSpPr txBox="1">
            <a:spLocks noChangeArrowheads="1"/>
          </p:cNvSpPr>
          <p:nvPr/>
        </p:nvSpPr>
        <p:spPr bwMode="auto">
          <a:xfrm>
            <a:off x="2743200" y="3413760"/>
            <a:ext cx="4343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4400" u="sng" dirty="0">
                <a:solidFill>
                  <a:srgbClr val="0000FF"/>
                </a:solidFill>
                <a:latin typeface="Times New Roman" panose="02020603050405020304" pitchFamily="18" charset="0"/>
                <a:cs typeface="Times New Roman" panose="02020603050405020304" pitchFamily="18" charset="0"/>
              </a:rPr>
              <a:t>(1.00 M)(135 mL)</a:t>
            </a:r>
            <a:br>
              <a:rPr lang="en-US" altLang="en-US" sz="4400" dirty="0">
                <a:solidFill>
                  <a:srgbClr val="0000FF"/>
                </a:solidFill>
                <a:latin typeface="Times New Roman" panose="02020603050405020304" pitchFamily="18" charset="0"/>
                <a:cs typeface="Times New Roman" panose="02020603050405020304" pitchFamily="18" charset="0"/>
              </a:rPr>
            </a:br>
            <a:r>
              <a:rPr lang="en-US" altLang="en-US" sz="4400" dirty="0">
                <a:solidFill>
                  <a:srgbClr val="0000FF"/>
                </a:solidFill>
                <a:latin typeface="Times New Roman" panose="02020603050405020304" pitchFamily="18" charset="0"/>
                <a:cs typeface="Times New Roman" panose="02020603050405020304" pitchFamily="18" charset="0"/>
              </a:rPr>
              <a:t>5.50 M</a:t>
            </a:r>
          </a:p>
        </p:txBody>
      </p:sp>
    </p:spTree>
    <p:extLst>
      <p:ext uri="{BB962C8B-B14F-4D97-AF65-F5344CB8AC3E}">
        <p14:creationId xmlns:p14="http://schemas.microsoft.com/office/powerpoint/2010/main" val="224224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01862"/>
          </a:xfrm>
          <a:prstGeom prst="rect">
            <a:avLst/>
          </a:prstGeom>
          <a:noFill/>
        </p:spPr>
        <p:txBody>
          <a:bodyPr wrap="square" rtlCol="0">
            <a:spAutoFit/>
          </a:bodyPr>
          <a:lstStyle/>
          <a:p>
            <a:r>
              <a:rPr lang="en-US" dirty="0"/>
              <a:t>When you try to dissolve stuff into solution, there are 3 factors that will affect this rate</a:t>
            </a:r>
            <a:br>
              <a:rPr lang="en-US" dirty="0"/>
            </a:br>
            <a:r>
              <a:rPr lang="en-US" dirty="0"/>
              <a:t> (either making it faster or slower.  </a:t>
            </a:r>
          </a:p>
          <a:p>
            <a:r>
              <a:rPr lang="en-US" sz="6000" b="1" dirty="0"/>
              <a:t>DEMONSTRATION 2</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sz="1200" dirty="0">
              <a:solidFill>
                <a:srgbClr val="0000FF"/>
              </a:solidFill>
              <a:latin typeface="Times New Roman" panose="02020603050405020304" pitchFamily="18" charset="0"/>
              <a:cs typeface="Times New Roman" panose="02020603050405020304" pitchFamily="18" charset="0"/>
            </a:endParaRPr>
          </a:p>
          <a:p>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Watch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Alka-seltzer</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dissolve into water.</a:t>
            </a:r>
          </a:p>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One tablet into 150 mL HOT water</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One tablet into 150 mL COLD water</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Which dissolves faster?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The hotter water dissolved the </a:t>
            </a:r>
            <a:r>
              <a:rPr lang="en-US" sz="2800" dirty="0" err="1">
                <a:solidFill>
                  <a:srgbClr val="FF0000"/>
                </a:solidFill>
                <a:latin typeface="Times New Roman" panose="02020603050405020304" pitchFamily="18" charset="0"/>
                <a:cs typeface="Times New Roman" panose="02020603050405020304" pitchFamily="18" charset="0"/>
              </a:rPr>
              <a:t>alka-seltzer</a:t>
            </a:r>
            <a:r>
              <a:rPr lang="en-US" sz="2800" dirty="0">
                <a:solidFill>
                  <a:srgbClr val="FF0000"/>
                </a:solidFill>
                <a:latin typeface="Times New Roman" panose="02020603050405020304" pitchFamily="18" charset="0"/>
                <a:cs typeface="Times New Roman" panose="02020603050405020304" pitchFamily="18" charset="0"/>
              </a:rPr>
              <a:t> faster.  </a:t>
            </a:r>
          </a:p>
          <a:p>
            <a:r>
              <a:rPr lang="en-US" sz="2800" dirty="0">
                <a:solidFill>
                  <a:srgbClr val="FF0000"/>
                </a:solidFill>
                <a:latin typeface="Times New Roman" panose="02020603050405020304" pitchFamily="18" charset="0"/>
                <a:cs typeface="Times New Roman" panose="02020603050405020304" pitchFamily="18" charset="0"/>
              </a:rPr>
              <a:t>Hotter molecules with MORE KINETIC ENERGY, produce</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MORE COLLISIONS between the two, increasing the rate of solvation. </a:t>
            </a:r>
            <a:r>
              <a:rPr lang="en-US" sz="2800" dirty="0">
                <a:solidFill>
                  <a:srgbClr val="0000FF"/>
                </a:solidFill>
                <a:latin typeface="Times New Roman" panose="02020603050405020304" pitchFamily="18" charset="0"/>
                <a:cs typeface="Times New Roman" panose="02020603050405020304" pitchFamily="18" charset="0"/>
              </a:rPr>
              <a:t>  </a:t>
            </a:r>
            <a:endParaRPr lang="en-US" sz="1100" dirty="0"/>
          </a:p>
        </p:txBody>
      </p:sp>
    </p:spTree>
    <p:extLst>
      <p:ext uri="{BB962C8B-B14F-4D97-AF65-F5344CB8AC3E}">
        <p14:creationId xmlns:p14="http://schemas.microsoft.com/office/powerpoint/2010/main" val="24085352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868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dirty="0">
                <a:solidFill>
                  <a:srgbClr val="000000"/>
                </a:solidFill>
              </a:rPr>
              <a:t>50.  Short answer: NO.  Let’s think.</a:t>
            </a:r>
          </a:p>
          <a:p>
            <a:pPr eaLnBrk="1" fontAlgn="base" hangingPunct="1">
              <a:spcBef>
                <a:spcPct val="50000"/>
              </a:spcBef>
              <a:spcAft>
                <a:spcPct val="0"/>
              </a:spcAft>
            </a:pPr>
            <a:r>
              <a:rPr lang="en-US" altLang="en-US" sz="2400" b="1" dirty="0">
                <a:solidFill>
                  <a:srgbClr val="000000"/>
                </a:solidFill>
              </a:rPr>
              <a:t>We want a 135 mL solution, this math tells us </a:t>
            </a:r>
            <a:br>
              <a:rPr lang="en-US" altLang="en-US" sz="2400" b="1" dirty="0">
                <a:solidFill>
                  <a:srgbClr val="000000"/>
                </a:solidFill>
              </a:rPr>
            </a:br>
            <a:r>
              <a:rPr lang="en-US" altLang="en-US" sz="2400" b="1" dirty="0">
                <a:solidFill>
                  <a:srgbClr val="0000FF"/>
                </a:solidFill>
              </a:rPr>
              <a:t>HOW MUCH STOCK</a:t>
            </a:r>
            <a:r>
              <a:rPr lang="en-US" altLang="en-US" sz="2400" b="1" dirty="0">
                <a:solidFill>
                  <a:srgbClr val="000000"/>
                </a:solidFill>
              </a:rPr>
              <a:t> solution to start with.  So…</a:t>
            </a:r>
          </a:p>
        </p:txBody>
      </p:sp>
      <p:sp>
        <p:nvSpPr>
          <p:cNvPr id="11267" name="Oval 5"/>
          <p:cNvSpPr>
            <a:spLocks noChangeArrowheads="1"/>
          </p:cNvSpPr>
          <p:nvPr/>
        </p:nvSpPr>
        <p:spPr bwMode="auto">
          <a:xfrm>
            <a:off x="533400" y="4876800"/>
            <a:ext cx="3429000" cy="762000"/>
          </a:xfrm>
          <a:prstGeom prst="ellipse">
            <a:avLst/>
          </a:prstGeom>
          <a:solidFill>
            <a:srgbClr val="E4F3F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1268" name="Rectangle 7"/>
          <p:cNvSpPr>
            <a:spLocks noChangeArrowheads="1"/>
          </p:cNvSpPr>
          <p:nvPr/>
        </p:nvSpPr>
        <p:spPr bwMode="auto">
          <a:xfrm>
            <a:off x="533400" y="4495800"/>
            <a:ext cx="3429000" cy="762000"/>
          </a:xfrm>
          <a:prstGeom prst="rect">
            <a:avLst/>
          </a:prstGeom>
          <a:solidFill>
            <a:srgbClr val="E4F3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1269" name="Oval 8"/>
          <p:cNvSpPr>
            <a:spLocks noChangeArrowheads="1"/>
          </p:cNvSpPr>
          <p:nvPr/>
        </p:nvSpPr>
        <p:spPr bwMode="auto">
          <a:xfrm>
            <a:off x="533400" y="4114800"/>
            <a:ext cx="3429000" cy="762000"/>
          </a:xfrm>
          <a:prstGeom prst="ellipse">
            <a:avLst/>
          </a:prstGeom>
          <a:solidFill>
            <a:srgbClr val="E4F3F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1270" name="Line 9"/>
          <p:cNvSpPr>
            <a:spLocks noChangeShapeType="1"/>
          </p:cNvSpPr>
          <p:nvPr/>
        </p:nvSpPr>
        <p:spPr bwMode="auto">
          <a:xfrm flipV="1">
            <a:off x="533400" y="20574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271" name="Line 10"/>
          <p:cNvSpPr>
            <a:spLocks noChangeShapeType="1"/>
          </p:cNvSpPr>
          <p:nvPr/>
        </p:nvSpPr>
        <p:spPr bwMode="auto">
          <a:xfrm flipV="1">
            <a:off x="3962400" y="20574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272" name="Oval 11"/>
          <p:cNvSpPr>
            <a:spLocks noChangeArrowheads="1"/>
          </p:cNvSpPr>
          <p:nvPr/>
        </p:nvSpPr>
        <p:spPr bwMode="auto">
          <a:xfrm>
            <a:off x="533400" y="1752600"/>
            <a:ext cx="34290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1273" name="Oval 12"/>
          <p:cNvSpPr>
            <a:spLocks noChangeArrowheads="1"/>
          </p:cNvSpPr>
          <p:nvPr/>
        </p:nvSpPr>
        <p:spPr bwMode="auto">
          <a:xfrm>
            <a:off x="533400" y="2438400"/>
            <a:ext cx="34290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1274" name="Text Box 13"/>
          <p:cNvSpPr txBox="1">
            <a:spLocks noChangeArrowheads="1"/>
          </p:cNvSpPr>
          <p:nvPr/>
        </p:nvSpPr>
        <p:spPr bwMode="auto">
          <a:xfrm>
            <a:off x="4114800" y="4724400"/>
            <a:ext cx="472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dirty="0">
                <a:solidFill>
                  <a:srgbClr val="0000FF"/>
                </a:solidFill>
                <a:latin typeface="Comic Sans MS" pitchFamily="66" charset="0"/>
              </a:rPr>
              <a:t>1.  Put your 24.5 mL STOCK SOLUTION into a new beaker</a:t>
            </a:r>
            <a:r>
              <a:rPr lang="en-US" altLang="en-US" dirty="0">
                <a:solidFill>
                  <a:srgbClr val="000000"/>
                </a:solidFill>
              </a:rPr>
              <a:t>.</a:t>
            </a:r>
          </a:p>
        </p:txBody>
      </p:sp>
      <p:sp>
        <p:nvSpPr>
          <p:cNvPr id="11275" name="Text Box 14"/>
          <p:cNvSpPr txBox="1">
            <a:spLocks noChangeArrowheads="1"/>
          </p:cNvSpPr>
          <p:nvPr/>
        </p:nvSpPr>
        <p:spPr bwMode="auto">
          <a:xfrm>
            <a:off x="5577664" y="2194173"/>
            <a:ext cx="3352798"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dirty="0">
                <a:solidFill>
                  <a:srgbClr val="FF0000"/>
                </a:solidFill>
                <a:latin typeface="Comic Sans MS" pitchFamily="66" charset="0"/>
              </a:rPr>
              <a:t>2.  Fill up to exactly </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     135 mL with water.</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      </a:t>
            </a:r>
          </a:p>
          <a:p>
            <a:pPr eaLnBrk="1" fontAlgn="base" hangingPunct="1">
              <a:spcBef>
                <a:spcPct val="50000"/>
              </a:spcBef>
              <a:spcAft>
                <a:spcPct val="0"/>
              </a:spcAft>
            </a:pPr>
            <a:r>
              <a:rPr lang="en-US" altLang="en-US" dirty="0">
                <a:solidFill>
                  <a:srgbClr val="FF0000"/>
                </a:solidFill>
                <a:latin typeface="Comic Sans MS" pitchFamily="66" charset="0"/>
              </a:rPr>
              <a:t> </a:t>
            </a:r>
          </a:p>
        </p:txBody>
      </p:sp>
      <p:sp>
        <p:nvSpPr>
          <p:cNvPr id="11276" name="Text Box 15"/>
          <p:cNvSpPr txBox="1">
            <a:spLocks noChangeArrowheads="1"/>
          </p:cNvSpPr>
          <p:nvPr/>
        </p:nvSpPr>
        <p:spPr bwMode="auto">
          <a:xfrm>
            <a:off x="5105400" y="40386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a:solidFill>
                  <a:srgbClr val="000000"/>
                </a:solidFill>
              </a:rPr>
              <a:t>Stock solution</a:t>
            </a:r>
          </a:p>
        </p:txBody>
      </p:sp>
      <p:sp>
        <p:nvSpPr>
          <p:cNvPr id="11277" name="Line 16"/>
          <p:cNvSpPr>
            <a:spLocks noChangeShapeType="1"/>
          </p:cNvSpPr>
          <p:nvPr/>
        </p:nvSpPr>
        <p:spPr bwMode="auto">
          <a:xfrm flipH="1">
            <a:off x="2895600" y="4267200"/>
            <a:ext cx="2209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278" name="Text Box 17"/>
          <p:cNvSpPr txBox="1">
            <a:spLocks noChangeArrowheads="1"/>
          </p:cNvSpPr>
          <p:nvPr/>
        </p:nvSpPr>
        <p:spPr bwMode="auto">
          <a:xfrm>
            <a:off x="6781800" y="35814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a:solidFill>
                  <a:srgbClr val="000000"/>
                </a:solidFill>
              </a:rPr>
              <a:t>water</a:t>
            </a:r>
          </a:p>
        </p:txBody>
      </p:sp>
      <p:sp>
        <p:nvSpPr>
          <p:cNvPr id="11279" name="Line 18"/>
          <p:cNvSpPr>
            <a:spLocks noChangeShapeType="1"/>
          </p:cNvSpPr>
          <p:nvPr/>
        </p:nvSpPr>
        <p:spPr bwMode="auto">
          <a:xfrm flipH="1">
            <a:off x="2286000" y="3733800"/>
            <a:ext cx="441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 name="TextBox 1">
            <a:extLst>
              <a:ext uri="{FF2B5EF4-FFF2-40B4-BE49-F238E27FC236}">
                <a16:creationId xmlns:a16="http://schemas.microsoft.com/office/drawing/2014/main" id="{240D6D66-072A-AFA6-DE8A-0ECB70F4E80F}"/>
              </a:ext>
            </a:extLst>
          </p:cNvPr>
          <p:cNvSpPr txBox="1"/>
          <p:nvPr/>
        </p:nvSpPr>
        <p:spPr>
          <a:xfrm>
            <a:off x="0" y="5943600"/>
            <a:ext cx="9144000" cy="646331"/>
          </a:xfrm>
          <a:prstGeom prst="rect">
            <a:avLst/>
          </a:prstGeom>
          <a:noFill/>
        </p:spPr>
        <p:txBody>
          <a:bodyPr wrap="square" rtlCol="0">
            <a:spAutoFit/>
          </a:bodyPr>
          <a:lstStyle/>
          <a:p>
            <a:r>
              <a:rPr lang="en-US" dirty="0"/>
              <a:t>In “real life” there are not 135 mL beakers that you can measure this exactly with.  </a:t>
            </a:r>
            <a:br>
              <a:rPr lang="en-US" dirty="0"/>
            </a:br>
            <a:r>
              <a:rPr lang="en-US" dirty="0"/>
              <a:t>You have to use a legit volumetric flask and make a “normal” volume of a solution.  </a:t>
            </a:r>
          </a:p>
        </p:txBody>
      </p:sp>
      <p:cxnSp>
        <p:nvCxnSpPr>
          <p:cNvPr id="4" name="Straight Arrow Connector 3">
            <a:extLst>
              <a:ext uri="{FF2B5EF4-FFF2-40B4-BE49-F238E27FC236}">
                <a16:creationId xmlns:a16="http://schemas.microsoft.com/office/drawing/2014/main" id="{780D90E7-087C-765A-4045-2FB190426902}"/>
              </a:ext>
            </a:extLst>
          </p:cNvPr>
          <p:cNvCxnSpPr>
            <a:cxnSpLocks/>
            <a:endCxn id="11273" idx="6"/>
          </p:cNvCxnSpPr>
          <p:nvPr/>
        </p:nvCxnSpPr>
        <p:spPr>
          <a:xfrm flipH="1" flipV="1">
            <a:off x="3962400" y="2705100"/>
            <a:ext cx="2057400" cy="6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6140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0065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51.  Hydrochloric acid solution comes to the school very</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concentrated – at 12.0 M!   Using this stock solution,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exactly what should your teacher do to make up 2.00 L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of 2.25 M HCl solution? </a:t>
            </a:r>
            <a:r>
              <a:rPr lang="en-US" sz="2800" i="1"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start with a formula</a:t>
            </a:r>
          </a:p>
          <a:p>
            <a:r>
              <a:rPr lang="en-US" sz="20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3242700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51.  Hydrochloric acid solution comes to the school very</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concentrated – at 12.0 M!   Using this stock solution,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exactly what should your teacher do to make up 2.00 L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of 2.25 M HCl solution? </a:t>
            </a:r>
            <a:r>
              <a:rPr lang="en-US" sz="2800" i="1"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start with a formula</a:t>
            </a:r>
          </a:p>
          <a:p>
            <a:r>
              <a:rPr lang="en-US" altLang="en-US" sz="2800" dirty="0">
                <a:solidFill>
                  <a:srgbClr val="000000"/>
                </a:solidFill>
                <a:latin typeface="Comic Sans MS" pitchFamily="66" charset="0"/>
              </a:rPr>
              <a:t>                      </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                               </a:t>
            </a:r>
            <a:r>
              <a:rPr lang="en-US" altLang="en-US" sz="2800" dirty="0">
                <a:solidFill>
                  <a:srgbClr val="FF0000"/>
                </a:solidFill>
                <a:latin typeface="Comic Sans MS" pitchFamily="66" charset="0"/>
              </a:rPr>
              <a:t>M</a:t>
            </a:r>
            <a:r>
              <a:rPr lang="en-US" altLang="en-US" sz="2800" baseline="-25000" dirty="0">
                <a:solidFill>
                  <a:srgbClr val="FF0000"/>
                </a:solidFill>
                <a:latin typeface="Comic Sans MS" pitchFamily="66" charset="0"/>
              </a:rPr>
              <a:t>1</a:t>
            </a:r>
            <a:r>
              <a:rPr lang="en-US" altLang="en-US" sz="2800" dirty="0">
                <a:solidFill>
                  <a:srgbClr val="FF0000"/>
                </a:solidFill>
                <a:latin typeface="Comic Sans MS" pitchFamily="66" charset="0"/>
              </a:rPr>
              <a:t>V</a:t>
            </a:r>
            <a:r>
              <a:rPr lang="en-US" altLang="en-US" sz="2800" baseline="-25000" dirty="0">
                <a:solidFill>
                  <a:srgbClr val="FF0000"/>
                </a:solidFill>
                <a:latin typeface="Comic Sans MS" pitchFamily="66" charset="0"/>
              </a:rPr>
              <a:t>1</a:t>
            </a:r>
            <a:r>
              <a:rPr lang="en-US" altLang="en-US" sz="2800" dirty="0">
                <a:solidFill>
                  <a:srgbClr val="FF0000"/>
                </a:solidFill>
                <a:latin typeface="Comic Sans MS" pitchFamily="66" charset="0"/>
              </a:rPr>
              <a:t> = M</a:t>
            </a:r>
            <a:r>
              <a:rPr lang="en-US" altLang="en-US" sz="2800" baseline="-25000" dirty="0">
                <a:solidFill>
                  <a:srgbClr val="FF0000"/>
                </a:solidFill>
                <a:latin typeface="Comic Sans MS" pitchFamily="66" charset="0"/>
              </a:rPr>
              <a:t>2</a:t>
            </a:r>
            <a:r>
              <a:rPr lang="en-US" altLang="en-US" sz="2800" dirty="0">
                <a:solidFill>
                  <a:srgbClr val="FF0000"/>
                </a:solidFill>
                <a:latin typeface="Comic Sans MS" pitchFamily="66" charset="0"/>
              </a:rPr>
              <a:t>V</a:t>
            </a:r>
            <a:r>
              <a:rPr lang="en-US" altLang="en-US" sz="2800" baseline="-25000" dirty="0">
                <a:solidFill>
                  <a:srgbClr val="FF0000"/>
                </a:solidFill>
                <a:latin typeface="Comic Sans MS" pitchFamily="66" charset="0"/>
              </a:rPr>
              <a:t>2</a:t>
            </a:r>
          </a:p>
          <a:p>
            <a:pPr marL="514350" indent="-514350">
              <a:buAutoNum type="arabicPeriod" startAt="52"/>
            </a:pPr>
            <a:endParaRPr lang="en-US" sz="2800" i="1" dirty="0">
              <a:solidFill>
                <a:srgbClr val="FF0000"/>
              </a:solidFill>
              <a:latin typeface="Times New Roman" panose="02020603050405020304" pitchFamily="18" charset="0"/>
              <a:cs typeface="Times New Roman" panose="02020603050405020304" pitchFamily="18" charset="0"/>
            </a:endParaRPr>
          </a:p>
          <a:p>
            <a:r>
              <a:rPr lang="en-US" sz="2000" dirty="0">
                <a:latin typeface="Tahoma" panose="020B0604030504040204" pitchFamily="34" charset="0"/>
                <a:cs typeface="Tahoma" panose="020B0604030504040204" pitchFamily="34" charset="0"/>
              </a:rPr>
              <a:t> </a:t>
            </a:r>
          </a:p>
          <a:p>
            <a:endParaRPr lang="en-US" dirty="0"/>
          </a:p>
        </p:txBody>
      </p:sp>
      <p:sp>
        <p:nvSpPr>
          <p:cNvPr id="3" name="Text Box 3">
            <a:extLst>
              <a:ext uri="{FF2B5EF4-FFF2-40B4-BE49-F238E27FC236}">
                <a16:creationId xmlns:a16="http://schemas.microsoft.com/office/drawing/2014/main" id="{ECA624A0-537F-4BA6-ADED-38BFBC3699F6}"/>
              </a:ext>
            </a:extLst>
          </p:cNvPr>
          <p:cNvSpPr txBox="1">
            <a:spLocks noChangeArrowheads="1"/>
          </p:cNvSpPr>
          <p:nvPr/>
        </p:nvSpPr>
        <p:spPr bwMode="auto">
          <a:xfrm>
            <a:off x="91225" y="2649538"/>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4000" dirty="0">
                <a:solidFill>
                  <a:srgbClr val="000000"/>
                </a:solidFill>
              </a:rPr>
              <a:t>(12.0 M)(x L) = (2.25 M)(2.00 L)</a:t>
            </a:r>
          </a:p>
          <a:p>
            <a:pPr eaLnBrk="1" fontAlgn="base" hangingPunct="1">
              <a:spcBef>
                <a:spcPct val="50000"/>
              </a:spcBef>
              <a:spcAft>
                <a:spcPct val="0"/>
              </a:spcAft>
            </a:pPr>
            <a:r>
              <a:rPr lang="en-US" altLang="en-US" sz="4000" dirty="0">
                <a:solidFill>
                  <a:srgbClr val="000000"/>
                </a:solidFill>
              </a:rPr>
              <a:t>            </a:t>
            </a:r>
            <a:r>
              <a:rPr lang="en-US" altLang="en-US" sz="4000" dirty="0">
                <a:solidFill>
                  <a:srgbClr val="0000FF"/>
                </a:solidFill>
              </a:rPr>
              <a:t>x L =</a:t>
            </a:r>
            <a:r>
              <a:rPr lang="en-US" altLang="en-US" sz="4000" dirty="0">
                <a:solidFill>
                  <a:srgbClr val="000000"/>
                </a:solidFill>
              </a:rPr>
              <a:t> </a:t>
            </a:r>
          </a:p>
        </p:txBody>
      </p:sp>
      <p:sp>
        <p:nvSpPr>
          <p:cNvPr id="4" name="Text Box 4">
            <a:extLst>
              <a:ext uri="{FF2B5EF4-FFF2-40B4-BE49-F238E27FC236}">
                <a16:creationId xmlns:a16="http://schemas.microsoft.com/office/drawing/2014/main" id="{049F4CC4-7B6A-4752-B88D-9BCCDD3ED59A}"/>
              </a:ext>
            </a:extLst>
          </p:cNvPr>
          <p:cNvSpPr txBox="1">
            <a:spLocks noChangeArrowheads="1"/>
          </p:cNvSpPr>
          <p:nvPr/>
        </p:nvSpPr>
        <p:spPr bwMode="auto">
          <a:xfrm>
            <a:off x="3155324" y="3457575"/>
            <a:ext cx="365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3600" u="sng" dirty="0">
                <a:solidFill>
                  <a:srgbClr val="0000FF"/>
                </a:solidFill>
              </a:rPr>
              <a:t>(2.25 M)(2.00 L)</a:t>
            </a:r>
            <a:br>
              <a:rPr lang="en-US" altLang="en-US" sz="3600" u="sng" dirty="0">
                <a:solidFill>
                  <a:srgbClr val="0000FF"/>
                </a:solidFill>
              </a:rPr>
            </a:br>
            <a:r>
              <a:rPr lang="en-US" altLang="en-US" sz="3600" dirty="0">
                <a:solidFill>
                  <a:srgbClr val="0000FF"/>
                </a:solidFill>
              </a:rPr>
              <a:t>12.0 M</a:t>
            </a:r>
          </a:p>
        </p:txBody>
      </p:sp>
    </p:spTree>
    <p:extLst>
      <p:ext uri="{BB962C8B-B14F-4D97-AF65-F5344CB8AC3E}">
        <p14:creationId xmlns:p14="http://schemas.microsoft.com/office/powerpoint/2010/main" val="40950203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51.  Hydrochloric acid solution comes to the school very</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concentrated – at 12.0 M!   Using this stock solution,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exactly what should your teacher do to make up 2.00 L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of 2.25 M HCl solution? </a:t>
            </a:r>
            <a:r>
              <a:rPr lang="en-US" sz="2800" i="1"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start with a formula</a:t>
            </a:r>
          </a:p>
          <a:p>
            <a:r>
              <a:rPr lang="en-US" altLang="en-US" sz="2800" dirty="0">
                <a:solidFill>
                  <a:srgbClr val="000000"/>
                </a:solidFill>
                <a:latin typeface="Comic Sans MS" pitchFamily="66" charset="0"/>
              </a:rPr>
              <a:t>                      </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                               </a:t>
            </a:r>
            <a:r>
              <a:rPr lang="en-US" altLang="en-US" sz="2800" dirty="0">
                <a:solidFill>
                  <a:srgbClr val="FF0000"/>
                </a:solidFill>
                <a:latin typeface="Comic Sans MS" pitchFamily="66" charset="0"/>
              </a:rPr>
              <a:t>M</a:t>
            </a:r>
            <a:r>
              <a:rPr lang="en-US" altLang="en-US" sz="2800" baseline="-25000" dirty="0">
                <a:solidFill>
                  <a:srgbClr val="FF0000"/>
                </a:solidFill>
                <a:latin typeface="Comic Sans MS" pitchFamily="66" charset="0"/>
              </a:rPr>
              <a:t>1</a:t>
            </a:r>
            <a:r>
              <a:rPr lang="en-US" altLang="en-US" sz="2800" dirty="0">
                <a:solidFill>
                  <a:srgbClr val="FF0000"/>
                </a:solidFill>
                <a:latin typeface="Comic Sans MS" pitchFamily="66" charset="0"/>
              </a:rPr>
              <a:t>V</a:t>
            </a:r>
            <a:r>
              <a:rPr lang="en-US" altLang="en-US" sz="2800" baseline="-25000" dirty="0">
                <a:solidFill>
                  <a:srgbClr val="FF0000"/>
                </a:solidFill>
                <a:latin typeface="Comic Sans MS" pitchFamily="66" charset="0"/>
              </a:rPr>
              <a:t>1</a:t>
            </a:r>
            <a:r>
              <a:rPr lang="en-US" altLang="en-US" sz="2800" dirty="0">
                <a:solidFill>
                  <a:srgbClr val="FF0000"/>
                </a:solidFill>
                <a:latin typeface="Comic Sans MS" pitchFamily="66" charset="0"/>
              </a:rPr>
              <a:t> = M</a:t>
            </a:r>
            <a:r>
              <a:rPr lang="en-US" altLang="en-US" sz="2800" baseline="-25000" dirty="0">
                <a:solidFill>
                  <a:srgbClr val="FF0000"/>
                </a:solidFill>
                <a:latin typeface="Comic Sans MS" pitchFamily="66" charset="0"/>
              </a:rPr>
              <a:t>2</a:t>
            </a:r>
            <a:r>
              <a:rPr lang="en-US" altLang="en-US" sz="2800" dirty="0">
                <a:solidFill>
                  <a:srgbClr val="FF0000"/>
                </a:solidFill>
                <a:latin typeface="Comic Sans MS" pitchFamily="66" charset="0"/>
              </a:rPr>
              <a:t>V</a:t>
            </a:r>
            <a:r>
              <a:rPr lang="en-US" altLang="en-US" sz="2800" baseline="-25000" dirty="0">
                <a:solidFill>
                  <a:srgbClr val="FF0000"/>
                </a:solidFill>
                <a:latin typeface="Comic Sans MS" pitchFamily="66" charset="0"/>
              </a:rPr>
              <a:t>2</a:t>
            </a:r>
          </a:p>
          <a:p>
            <a:pPr marL="514350" indent="-514350">
              <a:buAutoNum type="arabicPeriod" startAt="52"/>
            </a:pPr>
            <a:endParaRPr lang="en-US" sz="2800" i="1" dirty="0">
              <a:solidFill>
                <a:srgbClr val="FF0000"/>
              </a:solidFill>
              <a:latin typeface="Times New Roman" panose="02020603050405020304" pitchFamily="18" charset="0"/>
              <a:cs typeface="Times New Roman" panose="02020603050405020304" pitchFamily="18" charset="0"/>
            </a:endParaRPr>
          </a:p>
          <a:p>
            <a:r>
              <a:rPr lang="en-US" sz="2000" dirty="0">
                <a:latin typeface="Tahoma" panose="020B0604030504040204" pitchFamily="34" charset="0"/>
                <a:cs typeface="Tahoma" panose="020B0604030504040204" pitchFamily="34" charset="0"/>
              </a:rPr>
              <a:t> </a:t>
            </a:r>
          </a:p>
          <a:p>
            <a:endParaRPr lang="en-US" dirty="0"/>
          </a:p>
        </p:txBody>
      </p:sp>
      <p:sp>
        <p:nvSpPr>
          <p:cNvPr id="3" name="Text Box 3">
            <a:extLst>
              <a:ext uri="{FF2B5EF4-FFF2-40B4-BE49-F238E27FC236}">
                <a16:creationId xmlns:a16="http://schemas.microsoft.com/office/drawing/2014/main" id="{ECA624A0-537F-4BA6-ADED-38BFBC3699F6}"/>
              </a:ext>
            </a:extLst>
          </p:cNvPr>
          <p:cNvSpPr txBox="1">
            <a:spLocks noChangeArrowheads="1"/>
          </p:cNvSpPr>
          <p:nvPr/>
        </p:nvSpPr>
        <p:spPr bwMode="auto">
          <a:xfrm>
            <a:off x="91225" y="2649538"/>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4000" dirty="0">
                <a:solidFill>
                  <a:srgbClr val="000000"/>
                </a:solidFill>
              </a:rPr>
              <a:t>(12.0 M)(x L) = (2.25 M)(2.00 L)</a:t>
            </a:r>
          </a:p>
          <a:p>
            <a:pPr eaLnBrk="1" fontAlgn="base" hangingPunct="1">
              <a:spcBef>
                <a:spcPct val="50000"/>
              </a:spcBef>
              <a:spcAft>
                <a:spcPct val="0"/>
              </a:spcAft>
            </a:pPr>
            <a:r>
              <a:rPr lang="en-US" altLang="en-US" sz="4000" dirty="0">
                <a:solidFill>
                  <a:srgbClr val="000000"/>
                </a:solidFill>
              </a:rPr>
              <a:t>            </a:t>
            </a:r>
            <a:r>
              <a:rPr lang="en-US" altLang="en-US" sz="4000" dirty="0">
                <a:solidFill>
                  <a:srgbClr val="0000FF"/>
                </a:solidFill>
              </a:rPr>
              <a:t>x L =</a:t>
            </a:r>
            <a:r>
              <a:rPr lang="en-US" altLang="en-US" sz="4000" dirty="0">
                <a:solidFill>
                  <a:srgbClr val="000000"/>
                </a:solidFill>
              </a:rPr>
              <a:t> </a:t>
            </a:r>
          </a:p>
        </p:txBody>
      </p:sp>
      <p:sp>
        <p:nvSpPr>
          <p:cNvPr id="4" name="Text Box 4">
            <a:extLst>
              <a:ext uri="{FF2B5EF4-FFF2-40B4-BE49-F238E27FC236}">
                <a16:creationId xmlns:a16="http://schemas.microsoft.com/office/drawing/2014/main" id="{049F4CC4-7B6A-4752-B88D-9BCCDD3ED59A}"/>
              </a:ext>
            </a:extLst>
          </p:cNvPr>
          <p:cNvSpPr txBox="1">
            <a:spLocks noChangeArrowheads="1"/>
          </p:cNvSpPr>
          <p:nvPr/>
        </p:nvSpPr>
        <p:spPr bwMode="auto">
          <a:xfrm>
            <a:off x="3155324" y="3457575"/>
            <a:ext cx="3657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3600" u="sng" dirty="0">
                <a:solidFill>
                  <a:srgbClr val="0000FF"/>
                </a:solidFill>
              </a:rPr>
              <a:t>(2.25 M)(2.00 L)</a:t>
            </a:r>
            <a:br>
              <a:rPr lang="en-US" altLang="en-US" sz="3600" u="sng" dirty="0">
                <a:solidFill>
                  <a:srgbClr val="0000FF"/>
                </a:solidFill>
              </a:rPr>
            </a:br>
            <a:r>
              <a:rPr lang="en-US" altLang="en-US" sz="3600" dirty="0">
                <a:solidFill>
                  <a:srgbClr val="0000FF"/>
                </a:solidFill>
              </a:rPr>
              <a:t>12.0 M</a:t>
            </a:r>
          </a:p>
        </p:txBody>
      </p:sp>
      <p:sp>
        <p:nvSpPr>
          <p:cNvPr id="6" name="TextBox 5">
            <a:extLst>
              <a:ext uri="{FF2B5EF4-FFF2-40B4-BE49-F238E27FC236}">
                <a16:creationId xmlns:a16="http://schemas.microsoft.com/office/drawing/2014/main" id="{415B7C7D-2EE2-45B3-8853-01B3B630A700}"/>
              </a:ext>
            </a:extLst>
          </p:cNvPr>
          <p:cNvSpPr txBox="1"/>
          <p:nvPr/>
        </p:nvSpPr>
        <p:spPr>
          <a:xfrm>
            <a:off x="2345" y="4876800"/>
            <a:ext cx="9144000" cy="769441"/>
          </a:xfrm>
          <a:prstGeom prst="rect">
            <a:avLst/>
          </a:prstGeom>
          <a:noFill/>
        </p:spPr>
        <p:txBody>
          <a:bodyPr wrap="square">
            <a:spAutoFit/>
          </a:bodyPr>
          <a:lstStyle/>
          <a:p>
            <a:pPr algn="r" eaLnBrk="1" fontAlgn="base" hangingPunct="1">
              <a:spcBef>
                <a:spcPct val="50000"/>
              </a:spcBef>
              <a:spcAft>
                <a:spcPct val="0"/>
              </a:spcAft>
            </a:pPr>
            <a:r>
              <a:rPr lang="en-US" altLang="en-US" sz="4400" dirty="0">
                <a:solidFill>
                  <a:srgbClr val="FF0000"/>
                </a:solidFill>
                <a:latin typeface="Times New Roman" panose="02020603050405020304" pitchFamily="18" charset="0"/>
                <a:cs typeface="Times New Roman" panose="02020603050405020304" pitchFamily="18" charset="0"/>
              </a:rPr>
              <a:t>X  =  0.375 L     = 375 mL</a:t>
            </a:r>
          </a:p>
        </p:txBody>
      </p:sp>
    </p:spTree>
    <p:extLst>
      <p:ext uri="{BB962C8B-B14F-4D97-AF65-F5344CB8AC3E}">
        <p14:creationId xmlns:p14="http://schemas.microsoft.com/office/powerpoint/2010/main" val="37307182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0"/>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To mix this solution up, you would first pour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0.375 Liters of the stock HCl</a:t>
            </a:r>
            <a:r>
              <a:rPr lang="en-US" altLang="en-US" sz="3200" baseline="-25000" dirty="0">
                <a:solidFill>
                  <a:srgbClr val="FF0000"/>
                </a:solidFill>
                <a:latin typeface="Times New Roman" panose="02020603050405020304" pitchFamily="18" charset="0"/>
                <a:cs typeface="Times New Roman" panose="02020603050405020304" pitchFamily="18" charset="0"/>
              </a:rPr>
              <a:t>(AQ)</a:t>
            </a:r>
            <a:r>
              <a:rPr lang="en-US" altLang="en-US" sz="3200" dirty="0">
                <a:solidFill>
                  <a:srgbClr val="FF0000"/>
                </a:solidFill>
                <a:latin typeface="Times New Roman" panose="02020603050405020304" pitchFamily="18" charset="0"/>
                <a:cs typeface="Times New Roman" panose="02020603050405020304" pitchFamily="18" charset="0"/>
              </a:rPr>
              <a:t>  (375 mL),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into a big beaker, </a:t>
            </a:r>
            <a:br>
              <a:rPr lang="en-US" altLang="en-US" sz="3200" dirty="0">
                <a:solidFill>
                  <a:srgbClr val="FF0000"/>
                </a:solidFill>
                <a:latin typeface="Times New Roman" panose="02020603050405020304" pitchFamily="18" charset="0"/>
                <a:cs typeface="Times New Roman" panose="02020603050405020304" pitchFamily="18" charset="0"/>
              </a:rPr>
            </a:b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0000FF"/>
                </a:solidFill>
                <a:latin typeface="Times New Roman" panose="02020603050405020304" pitchFamily="18" charset="0"/>
                <a:cs typeface="Times New Roman" panose="02020603050405020304" pitchFamily="18" charset="0"/>
              </a:rPr>
              <a:t>then you’d pour in enough water to dilute it to </a:t>
            </a:r>
            <a:br>
              <a:rPr lang="en-US" altLang="en-US" sz="3200" dirty="0">
                <a:solidFill>
                  <a:srgbClr val="0000FF"/>
                </a:solidFill>
                <a:latin typeface="Times New Roman" panose="02020603050405020304" pitchFamily="18" charset="0"/>
                <a:cs typeface="Times New Roman" panose="02020603050405020304" pitchFamily="18" charset="0"/>
              </a:rPr>
            </a:br>
            <a:r>
              <a:rPr lang="en-US" altLang="en-US" sz="3200" dirty="0">
                <a:solidFill>
                  <a:srgbClr val="0000FF"/>
                </a:solidFill>
                <a:latin typeface="Times New Roman" panose="02020603050405020304" pitchFamily="18" charset="0"/>
                <a:cs typeface="Times New Roman" panose="02020603050405020304" pitchFamily="18" charset="0"/>
              </a:rPr>
              <a:t>2.00 liters (up to the 2000 mL mark).</a:t>
            </a:r>
          </a:p>
          <a:p>
            <a:pPr eaLnBrk="1" fontAlgn="base" hangingPunct="1">
              <a:spcBef>
                <a:spcPct val="50000"/>
              </a:spcBef>
              <a:spcAft>
                <a:spcPct val="0"/>
              </a:spcAft>
            </a:pPr>
            <a:endParaRPr lang="en-US" altLang="en-US" sz="3200" dirty="0">
              <a:solidFill>
                <a:srgbClr val="0000FF"/>
              </a:solidFill>
              <a:latin typeface="Times New Roman" panose="02020603050405020304" pitchFamily="18" charset="0"/>
              <a:cs typeface="Times New Roman" panose="02020603050405020304" pitchFamily="18" charset="0"/>
            </a:endParaRPr>
          </a:p>
          <a:p>
            <a:pPr algn="ctr" eaLnBrk="1" fontAlgn="base" hangingPunct="1">
              <a:spcBef>
                <a:spcPct val="50000"/>
              </a:spcBef>
              <a:spcAft>
                <a:spcPct val="0"/>
              </a:spcAft>
            </a:pPr>
            <a:r>
              <a:rPr lang="en-US" altLang="en-US" sz="3200" dirty="0">
                <a:solidFill>
                  <a:srgbClr val="000000"/>
                </a:solidFill>
                <a:latin typeface="Times New Roman" panose="02020603050405020304" pitchFamily="18" charset="0"/>
                <a:cs typeface="Times New Roman" panose="02020603050405020304" pitchFamily="18" charset="0"/>
              </a:rPr>
              <a:t>375 mL stock + </a:t>
            </a:r>
            <a:r>
              <a:rPr lang="en-US" altLang="en-US" sz="3200" u="sng" dirty="0">
                <a:solidFill>
                  <a:srgbClr val="000000"/>
                </a:solidFill>
                <a:latin typeface="Times New Roman" panose="02020603050405020304" pitchFamily="18" charset="0"/>
                <a:cs typeface="Times New Roman" panose="02020603050405020304" pitchFamily="18" charset="0"/>
              </a:rPr>
              <a:t>enough water</a:t>
            </a:r>
            <a:r>
              <a:rPr lang="en-US" altLang="en-US" sz="3200" dirty="0">
                <a:solidFill>
                  <a:srgbClr val="000000"/>
                </a:solidFill>
                <a:latin typeface="Times New Roman" panose="02020603050405020304" pitchFamily="18" charset="0"/>
                <a:cs typeface="Times New Roman" panose="02020603050405020304" pitchFamily="18" charset="0"/>
              </a:rPr>
              <a:t> = 2000 mL new solution</a:t>
            </a:r>
          </a:p>
        </p:txBody>
      </p:sp>
    </p:spTree>
    <p:extLst>
      <p:ext uri="{BB962C8B-B14F-4D97-AF65-F5344CB8AC3E}">
        <p14:creationId xmlns:p14="http://schemas.microsoft.com/office/powerpoint/2010/main" val="34002766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047536"/>
          </a:xfrm>
          <a:prstGeom prst="rect">
            <a:avLst/>
          </a:prstGeom>
          <a:noFill/>
        </p:spPr>
        <p:txBody>
          <a:bodyPr wrap="square" rtlCol="0">
            <a:spAutoFit/>
          </a:bodyPr>
          <a:lstStyle/>
          <a:p>
            <a:r>
              <a:rPr lang="en-US" sz="4000" b="1" u="sng" dirty="0">
                <a:solidFill>
                  <a:schemeClr val="bg1"/>
                </a:solidFill>
                <a:latin typeface="Tahoma" panose="020B0604030504040204" pitchFamily="34" charset="0"/>
                <a:cs typeface="Tahoma" panose="020B0604030504040204" pitchFamily="34" charset="0"/>
              </a:rPr>
              <a:t>Solutions Class #4 </a:t>
            </a:r>
            <a:br>
              <a:rPr lang="en-US" sz="4000" b="1" u="sng" dirty="0">
                <a:solidFill>
                  <a:schemeClr val="bg1"/>
                </a:solidFill>
                <a:latin typeface="Tahoma" panose="020B0604030504040204" pitchFamily="34" charset="0"/>
                <a:cs typeface="Tahoma" panose="020B0604030504040204" pitchFamily="34" charset="0"/>
              </a:rPr>
            </a:br>
            <a:endParaRPr lang="en-US" sz="4000" b="1" dirty="0">
              <a:solidFill>
                <a:schemeClr val="bg1"/>
              </a:solidFill>
              <a:latin typeface="Tahoma" panose="020B0604030504040204" pitchFamily="34" charset="0"/>
              <a:cs typeface="Tahoma" panose="020B0604030504040204" pitchFamily="34" charset="0"/>
            </a:endParaRPr>
          </a:p>
          <a:p>
            <a:r>
              <a:rPr lang="en-US" sz="4000" b="1" dirty="0">
                <a:solidFill>
                  <a:schemeClr val="bg1"/>
                </a:solidFill>
                <a:latin typeface="Tahoma" panose="020B0604030504040204" pitchFamily="34" charset="0"/>
                <a:cs typeface="Tahoma" panose="020B0604030504040204" pitchFamily="34" charset="0"/>
              </a:rPr>
              <a:t>Objective:  Another way to measure low concentrations of </a:t>
            </a:r>
            <a:br>
              <a:rPr lang="en-US" sz="4000" b="1" dirty="0">
                <a:solidFill>
                  <a:schemeClr val="bg1"/>
                </a:solidFill>
                <a:latin typeface="Tahoma" panose="020B0604030504040204" pitchFamily="34" charset="0"/>
                <a:cs typeface="Tahoma" panose="020B0604030504040204" pitchFamily="34" charset="0"/>
              </a:rPr>
            </a:br>
            <a:r>
              <a:rPr lang="en-US" sz="4000" b="1" dirty="0">
                <a:solidFill>
                  <a:schemeClr val="bg1"/>
                </a:solidFill>
                <a:latin typeface="Tahoma" panose="020B0604030504040204" pitchFamily="34" charset="0"/>
                <a:cs typeface="Tahoma" panose="020B0604030504040204" pitchFamily="34" charset="0"/>
              </a:rPr>
              <a:t>very weak solutions called PARTS PER MILLION, and the colligative properties of water</a:t>
            </a:r>
          </a:p>
          <a:p>
            <a:r>
              <a:rPr lang="en-US" sz="24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15233099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62103"/>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No Writing</a:t>
            </a:r>
            <a:r>
              <a:rPr lang="en-US" sz="2400" dirty="0">
                <a:latin typeface="Times New Roman" panose="02020603050405020304" pitchFamily="18" charset="0"/>
                <a:cs typeface="Times New Roman" panose="02020603050405020304" pitchFamily="18" charset="0"/>
              </a:rPr>
              <a:t>, think about this, you put 1502 grams NaCl into a swimming pool of 312,000 liters of water.  What is the molarity of this solution?  </a:t>
            </a:r>
            <a:br>
              <a:rPr lang="en-US" sz="2400" dirty="0">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(the answer is </a:t>
            </a:r>
            <a:r>
              <a:rPr lang="en-US" sz="2400" u="sng" dirty="0">
                <a:solidFill>
                  <a:srgbClr val="FF0000"/>
                </a:solidFill>
                <a:latin typeface="Times New Roman" panose="02020603050405020304" pitchFamily="18" charset="0"/>
                <a:cs typeface="Times New Roman" panose="02020603050405020304" pitchFamily="18" charset="0"/>
              </a:rPr>
              <a:t>stupidly</a:t>
            </a:r>
            <a:r>
              <a:rPr lang="en-US" sz="2400" dirty="0">
                <a:solidFill>
                  <a:srgbClr val="FF0000"/>
                </a:solidFill>
                <a:latin typeface="Times New Roman" panose="02020603050405020304" pitchFamily="18" charset="0"/>
                <a:cs typeface="Times New Roman" panose="02020603050405020304" pitchFamily="18" charset="0"/>
              </a:rPr>
              <a:t> small to make a point)</a:t>
            </a:r>
          </a:p>
          <a:p>
            <a:endParaRPr lang="en-US" sz="2000" dirty="0">
              <a:solidFill>
                <a:srgbClr val="FF0000"/>
              </a:solidFill>
              <a:latin typeface="Tahoma" panose="020B0604030504040204" pitchFamily="34" charset="0"/>
              <a:cs typeface="Tahoma" panose="020B0604030504040204" pitchFamily="34" charset="0"/>
            </a:endParaRPr>
          </a:p>
          <a:p>
            <a:r>
              <a:rPr lang="en-US" dirty="0"/>
              <a:t> </a:t>
            </a:r>
          </a:p>
          <a:p>
            <a:endParaRPr lang="en-US" dirty="0"/>
          </a:p>
        </p:txBody>
      </p:sp>
      <p:sp>
        <p:nvSpPr>
          <p:cNvPr id="3" name="Text Box 2"/>
          <p:cNvSpPr txBox="1">
            <a:spLocks noChangeArrowheads="1"/>
          </p:cNvSpPr>
          <p:nvPr/>
        </p:nvSpPr>
        <p:spPr bwMode="auto">
          <a:xfrm>
            <a:off x="226454" y="1571287"/>
            <a:ext cx="2400300" cy="106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000000"/>
                </a:solidFill>
                <a:effectLst/>
                <a:latin typeface="Calibri" pitchFamily="34" charset="0"/>
              </a:rPr>
              <a:t>1502 g NaCl</a:t>
            </a:r>
            <a:br>
              <a:rPr kumimoji="0" lang="en-US" altLang="en-US" sz="3200" b="0" i="0" u="sng" strike="noStrike" cap="none" normalizeH="0" baseline="0" dirty="0">
                <a:ln>
                  <a:noFill/>
                </a:ln>
                <a:solidFill>
                  <a:srgbClr val="000000"/>
                </a:solidFill>
                <a:effectLst/>
                <a:latin typeface="Calibri" pitchFamily="34" charset="0"/>
              </a:rPr>
            </a:br>
            <a:r>
              <a:rPr kumimoji="0" lang="en-US" altLang="en-US" sz="3200" b="0" i="0" u="none" strike="noStrike" cap="none" normalizeH="0" baseline="0" dirty="0">
                <a:ln>
                  <a:noFill/>
                </a:ln>
                <a:solidFill>
                  <a:srgbClr val="000000"/>
                </a:solidFill>
                <a:effectLst/>
                <a:latin typeface="Calibri" pitchFamily="34" charset="0"/>
              </a:rPr>
              <a:t>1</a:t>
            </a:r>
            <a:endParaRPr kumimoji="0" lang="en-US" altLang="en-US" sz="6000" b="0" i="0" u="none" strike="noStrike" cap="none" normalizeH="0" baseline="0" dirty="0">
              <a:ln>
                <a:noFill/>
              </a:ln>
              <a:solidFill>
                <a:schemeClr val="tx1"/>
              </a:solidFill>
              <a:effectLst/>
              <a:latin typeface="Arial" pitchFamily="34" charset="0"/>
            </a:endParaRPr>
          </a:p>
        </p:txBody>
      </p:sp>
      <p:sp>
        <p:nvSpPr>
          <p:cNvPr id="4" name="Text Box 3"/>
          <p:cNvSpPr txBox="1">
            <a:spLocks noChangeArrowheads="1"/>
          </p:cNvSpPr>
          <p:nvPr/>
        </p:nvSpPr>
        <p:spPr bwMode="auto">
          <a:xfrm>
            <a:off x="2819400" y="1640500"/>
            <a:ext cx="800100" cy="92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libri" pitchFamily="34" charset="0"/>
              </a:rPr>
              <a:t>X</a:t>
            </a:r>
            <a:endParaRPr kumimoji="0" lang="en-US" altLang="en-US" sz="6000" b="0" i="0" u="none" strike="noStrike" cap="none" normalizeH="0" baseline="0" dirty="0">
              <a:ln>
                <a:noFill/>
              </a:ln>
              <a:solidFill>
                <a:schemeClr val="tx1"/>
              </a:solidFill>
              <a:effectLst/>
              <a:latin typeface="Arial" pitchFamily="34" charset="0"/>
            </a:endParaRPr>
          </a:p>
        </p:txBody>
      </p:sp>
      <p:sp>
        <p:nvSpPr>
          <p:cNvPr id="5" name="Text Box 4"/>
          <p:cNvSpPr txBox="1">
            <a:spLocks noChangeArrowheads="1"/>
          </p:cNvSpPr>
          <p:nvPr/>
        </p:nvSpPr>
        <p:spPr bwMode="auto">
          <a:xfrm>
            <a:off x="3219450" y="1552522"/>
            <a:ext cx="2400300" cy="106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000000"/>
                </a:solidFill>
                <a:effectLst/>
                <a:latin typeface="Calibri" pitchFamily="34" charset="0"/>
              </a:rPr>
              <a:t>1 mole NaCl</a:t>
            </a:r>
            <a:br>
              <a:rPr kumimoji="0" lang="en-US" altLang="en-US" sz="3200" b="0" i="0" u="sng" strike="noStrike" cap="none" normalizeH="0" baseline="0" dirty="0">
                <a:ln>
                  <a:noFill/>
                </a:ln>
                <a:solidFill>
                  <a:srgbClr val="000000"/>
                </a:solidFill>
                <a:effectLst/>
                <a:latin typeface="Calibri" pitchFamily="34" charset="0"/>
              </a:rPr>
            </a:br>
            <a:r>
              <a:rPr kumimoji="0" lang="en-US" altLang="en-US" sz="3200" b="0" i="0" u="none" strike="noStrike" cap="none" normalizeH="0" baseline="0" dirty="0">
                <a:ln>
                  <a:noFill/>
                </a:ln>
                <a:solidFill>
                  <a:srgbClr val="000000"/>
                </a:solidFill>
                <a:effectLst/>
                <a:latin typeface="Calibri" pitchFamily="34" charset="0"/>
              </a:rPr>
              <a:t>58 g NaCl</a:t>
            </a:r>
            <a:endParaRPr kumimoji="0" lang="en-US" altLang="en-US" sz="6000" b="0" i="0" u="none" strike="noStrike" cap="none" normalizeH="0" baseline="0" dirty="0">
              <a:ln>
                <a:noFill/>
              </a:ln>
              <a:solidFill>
                <a:schemeClr val="tx1"/>
              </a:solidFill>
              <a:effectLst/>
              <a:latin typeface="Arial" pitchFamily="34" charset="0"/>
            </a:endParaRPr>
          </a:p>
        </p:txBody>
      </p:sp>
      <p:sp>
        <p:nvSpPr>
          <p:cNvPr id="6" name="Text Box 5"/>
          <p:cNvSpPr txBox="1">
            <a:spLocks noChangeArrowheads="1"/>
          </p:cNvSpPr>
          <p:nvPr/>
        </p:nvSpPr>
        <p:spPr bwMode="auto">
          <a:xfrm>
            <a:off x="5587888" y="1672480"/>
            <a:ext cx="3285656" cy="86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libri" pitchFamily="34" charset="0"/>
              </a:rPr>
              <a:t>= 25.9 moles salt</a:t>
            </a:r>
            <a:endParaRPr kumimoji="0" lang="en-US" altLang="en-US" sz="32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0642726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62103"/>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No Writing</a:t>
            </a:r>
            <a:r>
              <a:rPr lang="en-US" sz="2400" dirty="0">
                <a:latin typeface="Times New Roman" panose="02020603050405020304" pitchFamily="18" charset="0"/>
                <a:cs typeface="Times New Roman" panose="02020603050405020304" pitchFamily="18" charset="0"/>
              </a:rPr>
              <a:t>, think about this, you put 1502 grams NaCl into a swimming pool of 312,000 liters of water.  What is the molarity of this solution?  </a:t>
            </a:r>
            <a:br>
              <a:rPr lang="en-US" sz="2400" dirty="0">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(the answer is </a:t>
            </a:r>
            <a:r>
              <a:rPr lang="en-US" sz="2400" u="sng" dirty="0">
                <a:solidFill>
                  <a:srgbClr val="FF0000"/>
                </a:solidFill>
                <a:latin typeface="Times New Roman" panose="02020603050405020304" pitchFamily="18" charset="0"/>
                <a:cs typeface="Times New Roman" panose="02020603050405020304" pitchFamily="18" charset="0"/>
              </a:rPr>
              <a:t>stupidly</a:t>
            </a:r>
            <a:r>
              <a:rPr lang="en-US" sz="2400" dirty="0">
                <a:solidFill>
                  <a:srgbClr val="FF0000"/>
                </a:solidFill>
                <a:latin typeface="Times New Roman" panose="02020603050405020304" pitchFamily="18" charset="0"/>
                <a:cs typeface="Times New Roman" panose="02020603050405020304" pitchFamily="18" charset="0"/>
              </a:rPr>
              <a:t> small to make a point)</a:t>
            </a:r>
          </a:p>
          <a:p>
            <a:endParaRPr lang="en-US" sz="2000" dirty="0">
              <a:solidFill>
                <a:srgbClr val="FF0000"/>
              </a:solidFill>
              <a:latin typeface="Tahoma" panose="020B0604030504040204" pitchFamily="34" charset="0"/>
              <a:cs typeface="Tahoma" panose="020B0604030504040204" pitchFamily="34" charset="0"/>
            </a:endParaRPr>
          </a:p>
          <a:p>
            <a:r>
              <a:rPr lang="en-US" dirty="0"/>
              <a:t> </a:t>
            </a:r>
          </a:p>
          <a:p>
            <a:endParaRPr lang="en-US" dirty="0"/>
          </a:p>
        </p:txBody>
      </p:sp>
      <p:sp>
        <p:nvSpPr>
          <p:cNvPr id="3" name="Text Box 2"/>
          <p:cNvSpPr txBox="1">
            <a:spLocks noChangeArrowheads="1"/>
          </p:cNvSpPr>
          <p:nvPr/>
        </p:nvSpPr>
        <p:spPr bwMode="auto">
          <a:xfrm>
            <a:off x="226454" y="1571287"/>
            <a:ext cx="2400300" cy="106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000000"/>
                </a:solidFill>
                <a:effectLst/>
                <a:latin typeface="Calibri" pitchFamily="34" charset="0"/>
              </a:rPr>
              <a:t>1502 g NaCl</a:t>
            </a:r>
            <a:br>
              <a:rPr kumimoji="0" lang="en-US" altLang="en-US" sz="3200" b="0" i="0" u="sng" strike="noStrike" cap="none" normalizeH="0" baseline="0" dirty="0">
                <a:ln>
                  <a:noFill/>
                </a:ln>
                <a:solidFill>
                  <a:srgbClr val="000000"/>
                </a:solidFill>
                <a:effectLst/>
                <a:latin typeface="Calibri" pitchFamily="34" charset="0"/>
              </a:rPr>
            </a:br>
            <a:r>
              <a:rPr kumimoji="0" lang="en-US" altLang="en-US" sz="3200" b="0" i="0" u="none" strike="noStrike" cap="none" normalizeH="0" baseline="0" dirty="0">
                <a:ln>
                  <a:noFill/>
                </a:ln>
                <a:solidFill>
                  <a:srgbClr val="000000"/>
                </a:solidFill>
                <a:effectLst/>
                <a:latin typeface="Calibri" pitchFamily="34" charset="0"/>
              </a:rPr>
              <a:t>1</a:t>
            </a:r>
            <a:endParaRPr kumimoji="0" lang="en-US" altLang="en-US" sz="6000" b="0" i="0" u="none" strike="noStrike" cap="none" normalizeH="0" baseline="0" dirty="0">
              <a:ln>
                <a:noFill/>
              </a:ln>
              <a:solidFill>
                <a:schemeClr val="tx1"/>
              </a:solidFill>
              <a:effectLst/>
              <a:latin typeface="Arial" pitchFamily="34" charset="0"/>
            </a:endParaRPr>
          </a:p>
        </p:txBody>
      </p:sp>
      <p:sp>
        <p:nvSpPr>
          <p:cNvPr id="4" name="Text Box 3"/>
          <p:cNvSpPr txBox="1">
            <a:spLocks noChangeArrowheads="1"/>
          </p:cNvSpPr>
          <p:nvPr/>
        </p:nvSpPr>
        <p:spPr bwMode="auto">
          <a:xfrm>
            <a:off x="2819400" y="1640500"/>
            <a:ext cx="800100" cy="92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libri" pitchFamily="34" charset="0"/>
              </a:rPr>
              <a:t>X</a:t>
            </a:r>
            <a:endParaRPr kumimoji="0" lang="en-US" altLang="en-US" sz="6000" b="0" i="0" u="none" strike="noStrike" cap="none" normalizeH="0" baseline="0" dirty="0">
              <a:ln>
                <a:noFill/>
              </a:ln>
              <a:solidFill>
                <a:schemeClr val="tx1"/>
              </a:solidFill>
              <a:effectLst/>
              <a:latin typeface="Arial" pitchFamily="34" charset="0"/>
            </a:endParaRPr>
          </a:p>
        </p:txBody>
      </p:sp>
      <p:sp>
        <p:nvSpPr>
          <p:cNvPr id="5" name="Text Box 4"/>
          <p:cNvSpPr txBox="1">
            <a:spLocks noChangeArrowheads="1"/>
          </p:cNvSpPr>
          <p:nvPr/>
        </p:nvSpPr>
        <p:spPr bwMode="auto">
          <a:xfrm>
            <a:off x="3219450" y="1552522"/>
            <a:ext cx="2400300" cy="106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000000"/>
                </a:solidFill>
                <a:effectLst/>
                <a:latin typeface="Calibri" pitchFamily="34" charset="0"/>
              </a:rPr>
              <a:t>1 mole NaCl</a:t>
            </a:r>
            <a:br>
              <a:rPr kumimoji="0" lang="en-US" altLang="en-US" sz="3200" b="0" i="0" u="sng" strike="noStrike" cap="none" normalizeH="0" baseline="0" dirty="0">
                <a:ln>
                  <a:noFill/>
                </a:ln>
                <a:solidFill>
                  <a:srgbClr val="000000"/>
                </a:solidFill>
                <a:effectLst/>
                <a:latin typeface="Calibri" pitchFamily="34" charset="0"/>
              </a:rPr>
            </a:br>
            <a:r>
              <a:rPr kumimoji="0" lang="en-US" altLang="en-US" sz="3200" b="0" i="0" u="none" strike="noStrike" cap="none" normalizeH="0" baseline="0" dirty="0">
                <a:ln>
                  <a:noFill/>
                </a:ln>
                <a:solidFill>
                  <a:srgbClr val="000000"/>
                </a:solidFill>
                <a:effectLst/>
                <a:latin typeface="Calibri" pitchFamily="34" charset="0"/>
              </a:rPr>
              <a:t>58 g NaCl</a:t>
            </a:r>
            <a:endParaRPr kumimoji="0" lang="en-US" altLang="en-US" sz="6000" b="0" i="0" u="none" strike="noStrike" cap="none" normalizeH="0" baseline="0" dirty="0">
              <a:ln>
                <a:noFill/>
              </a:ln>
              <a:solidFill>
                <a:schemeClr val="tx1"/>
              </a:solidFill>
              <a:effectLst/>
              <a:latin typeface="Arial" pitchFamily="34" charset="0"/>
            </a:endParaRPr>
          </a:p>
        </p:txBody>
      </p:sp>
      <p:sp>
        <p:nvSpPr>
          <p:cNvPr id="6" name="Text Box 5"/>
          <p:cNvSpPr txBox="1">
            <a:spLocks noChangeArrowheads="1"/>
          </p:cNvSpPr>
          <p:nvPr/>
        </p:nvSpPr>
        <p:spPr bwMode="auto">
          <a:xfrm>
            <a:off x="5587888" y="1672480"/>
            <a:ext cx="3285656" cy="86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libri" pitchFamily="34" charset="0"/>
              </a:rPr>
              <a:t>= 25.9 moles salt</a:t>
            </a:r>
            <a:endParaRPr kumimoji="0" lang="en-US" altLang="en-US" sz="3200" b="0" i="0" u="none" strike="noStrike" cap="none" normalizeH="0" baseline="0" dirty="0">
              <a:ln>
                <a:noFill/>
              </a:ln>
              <a:solidFill>
                <a:schemeClr val="tx1"/>
              </a:solidFill>
              <a:effectLst/>
              <a:latin typeface="Arial" pitchFamily="34" charset="0"/>
            </a:endParaRPr>
          </a:p>
        </p:txBody>
      </p:sp>
      <p:pic>
        <p:nvPicPr>
          <p:cNvPr id="307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44961"/>
          <a:stretch/>
        </p:blipFill>
        <p:spPr bwMode="auto">
          <a:xfrm>
            <a:off x="267773" y="2819400"/>
            <a:ext cx="3511210" cy="1079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7"/>
          <p:cNvSpPr txBox="1"/>
          <p:nvPr/>
        </p:nvSpPr>
        <p:spPr>
          <a:xfrm>
            <a:off x="3600182" y="2819400"/>
            <a:ext cx="4762500" cy="954107"/>
          </a:xfrm>
          <a:prstGeom prst="rect">
            <a:avLst/>
          </a:prstGeom>
          <a:noFill/>
        </p:spPr>
        <p:txBody>
          <a:bodyPr wrap="square" rtlCol="0">
            <a:spAutoFit/>
          </a:bodyPr>
          <a:lstStyle/>
          <a:p>
            <a:r>
              <a:rPr lang="en-US" sz="2800" u="sng" dirty="0">
                <a:latin typeface="Comic Sans MS" panose="030F0702030302020204" pitchFamily="66" charset="0"/>
              </a:rPr>
              <a:t>25.9 moles</a:t>
            </a:r>
            <a:br>
              <a:rPr lang="en-US" sz="2800" u="sng" dirty="0">
                <a:latin typeface="Comic Sans MS" panose="030F0702030302020204" pitchFamily="66" charset="0"/>
              </a:rPr>
            </a:br>
            <a:r>
              <a:rPr lang="en-US" sz="2800" dirty="0">
                <a:latin typeface="Comic Sans MS" panose="030F0702030302020204" pitchFamily="66" charset="0"/>
              </a:rPr>
              <a:t>312,000 Liters</a:t>
            </a:r>
          </a:p>
        </p:txBody>
      </p:sp>
    </p:spTree>
    <p:extLst>
      <p:ext uri="{BB962C8B-B14F-4D97-AF65-F5344CB8AC3E}">
        <p14:creationId xmlns:p14="http://schemas.microsoft.com/office/powerpoint/2010/main" val="925386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62103"/>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No Writing</a:t>
            </a:r>
            <a:r>
              <a:rPr lang="en-US" sz="2400" dirty="0">
                <a:latin typeface="Times New Roman" panose="02020603050405020304" pitchFamily="18" charset="0"/>
                <a:cs typeface="Times New Roman" panose="02020603050405020304" pitchFamily="18" charset="0"/>
              </a:rPr>
              <a:t>, think about this, you put 1502 grams NaCl into a swimming pool of 312,000 liters of water.  What is the molarity of this solution?  </a:t>
            </a:r>
            <a:br>
              <a:rPr lang="en-US" sz="2400" dirty="0">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(the answer is </a:t>
            </a:r>
            <a:r>
              <a:rPr lang="en-US" sz="2400" u="sng" dirty="0">
                <a:solidFill>
                  <a:srgbClr val="FF0000"/>
                </a:solidFill>
                <a:latin typeface="Times New Roman" panose="02020603050405020304" pitchFamily="18" charset="0"/>
                <a:cs typeface="Times New Roman" panose="02020603050405020304" pitchFamily="18" charset="0"/>
              </a:rPr>
              <a:t>stupidly</a:t>
            </a:r>
            <a:r>
              <a:rPr lang="en-US" sz="2400" dirty="0">
                <a:solidFill>
                  <a:srgbClr val="FF0000"/>
                </a:solidFill>
                <a:latin typeface="Times New Roman" panose="02020603050405020304" pitchFamily="18" charset="0"/>
                <a:cs typeface="Times New Roman" panose="02020603050405020304" pitchFamily="18" charset="0"/>
              </a:rPr>
              <a:t> small to make a point)</a:t>
            </a:r>
          </a:p>
          <a:p>
            <a:endParaRPr lang="en-US" sz="2000" dirty="0">
              <a:solidFill>
                <a:srgbClr val="FF0000"/>
              </a:solidFill>
              <a:latin typeface="Tahoma" panose="020B0604030504040204" pitchFamily="34" charset="0"/>
              <a:cs typeface="Tahoma" panose="020B0604030504040204" pitchFamily="34" charset="0"/>
            </a:endParaRPr>
          </a:p>
          <a:p>
            <a:r>
              <a:rPr lang="en-US" dirty="0"/>
              <a:t> </a:t>
            </a:r>
          </a:p>
          <a:p>
            <a:endParaRPr lang="en-US" dirty="0"/>
          </a:p>
        </p:txBody>
      </p:sp>
      <p:sp>
        <p:nvSpPr>
          <p:cNvPr id="3" name="Text Box 2"/>
          <p:cNvSpPr txBox="1">
            <a:spLocks noChangeArrowheads="1"/>
          </p:cNvSpPr>
          <p:nvPr/>
        </p:nvSpPr>
        <p:spPr bwMode="auto">
          <a:xfrm>
            <a:off x="226454" y="1571287"/>
            <a:ext cx="2400300" cy="106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000000"/>
                </a:solidFill>
                <a:effectLst/>
                <a:latin typeface="Calibri" pitchFamily="34" charset="0"/>
              </a:rPr>
              <a:t>1502 g NaCl</a:t>
            </a:r>
            <a:br>
              <a:rPr kumimoji="0" lang="en-US" altLang="en-US" sz="3200" b="0" i="0" u="sng" strike="noStrike" cap="none" normalizeH="0" baseline="0" dirty="0">
                <a:ln>
                  <a:noFill/>
                </a:ln>
                <a:solidFill>
                  <a:srgbClr val="000000"/>
                </a:solidFill>
                <a:effectLst/>
                <a:latin typeface="Calibri" pitchFamily="34" charset="0"/>
              </a:rPr>
            </a:br>
            <a:r>
              <a:rPr kumimoji="0" lang="en-US" altLang="en-US" sz="3200" b="0" i="0" u="none" strike="noStrike" cap="none" normalizeH="0" baseline="0" dirty="0">
                <a:ln>
                  <a:noFill/>
                </a:ln>
                <a:solidFill>
                  <a:srgbClr val="000000"/>
                </a:solidFill>
                <a:effectLst/>
                <a:latin typeface="Calibri" pitchFamily="34" charset="0"/>
              </a:rPr>
              <a:t>1</a:t>
            </a:r>
            <a:endParaRPr kumimoji="0" lang="en-US" altLang="en-US" sz="6000" b="0" i="0" u="none" strike="noStrike" cap="none" normalizeH="0" baseline="0" dirty="0">
              <a:ln>
                <a:noFill/>
              </a:ln>
              <a:solidFill>
                <a:schemeClr val="tx1"/>
              </a:solidFill>
              <a:effectLst/>
              <a:latin typeface="Arial" pitchFamily="34" charset="0"/>
            </a:endParaRPr>
          </a:p>
        </p:txBody>
      </p:sp>
      <p:sp>
        <p:nvSpPr>
          <p:cNvPr id="4" name="Text Box 3"/>
          <p:cNvSpPr txBox="1">
            <a:spLocks noChangeArrowheads="1"/>
          </p:cNvSpPr>
          <p:nvPr/>
        </p:nvSpPr>
        <p:spPr bwMode="auto">
          <a:xfrm>
            <a:off x="2819400" y="1640500"/>
            <a:ext cx="800100" cy="92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libri" pitchFamily="34" charset="0"/>
              </a:rPr>
              <a:t>X</a:t>
            </a:r>
            <a:endParaRPr kumimoji="0" lang="en-US" altLang="en-US" sz="6000" b="0" i="0" u="none" strike="noStrike" cap="none" normalizeH="0" baseline="0" dirty="0">
              <a:ln>
                <a:noFill/>
              </a:ln>
              <a:solidFill>
                <a:schemeClr val="tx1"/>
              </a:solidFill>
              <a:effectLst/>
              <a:latin typeface="Arial" pitchFamily="34" charset="0"/>
            </a:endParaRPr>
          </a:p>
        </p:txBody>
      </p:sp>
      <p:sp>
        <p:nvSpPr>
          <p:cNvPr id="5" name="Text Box 4"/>
          <p:cNvSpPr txBox="1">
            <a:spLocks noChangeArrowheads="1"/>
          </p:cNvSpPr>
          <p:nvPr/>
        </p:nvSpPr>
        <p:spPr bwMode="auto">
          <a:xfrm>
            <a:off x="3219450" y="1552522"/>
            <a:ext cx="2400300" cy="106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000000"/>
                </a:solidFill>
                <a:effectLst/>
                <a:latin typeface="Calibri" pitchFamily="34" charset="0"/>
              </a:rPr>
              <a:t>1 mole NaCl</a:t>
            </a:r>
            <a:br>
              <a:rPr kumimoji="0" lang="en-US" altLang="en-US" sz="3200" b="0" i="0" u="sng" strike="noStrike" cap="none" normalizeH="0" baseline="0" dirty="0">
                <a:ln>
                  <a:noFill/>
                </a:ln>
                <a:solidFill>
                  <a:srgbClr val="000000"/>
                </a:solidFill>
                <a:effectLst/>
                <a:latin typeface="Calibri" pitchFamily="34" charset="0"/>
              </a:rPr>
            </a:br>
            <a:r>
              <a:rPr kumimoji="0" lang="en-US" altLang="en-US" sz="3200" b="0" i="0" u="none" strike="noStrike" cap="none" normalizeH="0" baseline="0" dirty="0">
                <a:ln>
                  <a:noFill/>
                </a:ln>
                <a:solidFill>
                  <a:srgbClr val="000000"/>
                </a:solidFill>
                <a:effectLst/>
                <a:latin typeface="Calibri" pitchFamily="34" charset="0"/>
              </a:rPr>
              <a:t>58 g NaCl</a:t>
            </a:r>
            <a:endParaRPr kumimoji="0" lang="en-US" altLang="en-US" sz="6000" b="0" i="0" u="none" strike="noStrike" cap="none" normalizeH="0" baseline="0" dirty="0">
              <a:ln>
                <a:noFill/>
              </a:ln>
              <a:solidFill>
                <a:schemeClr val="tx1"/>
              </a:solidFill>
              <a:effectLst/>
              <a:latin typeface="Arial" pitchFamily="34" charset="0"/>
            </a:endParaRPr>
          </a:p>
        </p:txBody>
      </p:sp>
      <p:sp>
        <p:nvSpPr>
          <p:cNvPr id="6" name="Text Box 5"/>
          <p:cNvSpPr txBox="1">
            <a:spLocks noChangeArrowheads="1"/>
          </p:cNvSpPr>
          <p:nvPr/>
        </p:nvSpPr>
        <p:spPr bwMode="auto">
          <a:xfrm>
            <a:off x="5587888" y="1672480"/>
            <a:ext cx="3285656" cy="86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alibri" pitchFamily="34" charset="0"/>
              </a:rPr>
              <a:t>= 25.9 moles salt</a:t>
            </a:r>
            <a:endParaRPr kumimoji="0" lang="en-US" altLang="en-US" sz="3200" b="0" i="0" u="none" strike="noStrike" cap="none" normalizeH="0" baseline="0" dirty="0">
              <a:ln>
                <a:noFill/>
              </a:ln>
              <a:solidFill>
                <a:schemeClr val="tx1"/>
              </a:solidFill>
              <a:effectLst/>
              <a:latin typeface="Arial" pitchFamily="34" charset="0"/>
            </a:endParaRPr>
          </a:p>
        </p:txBody>
      </p:sp>
      <p:pic>
        <p:nvPicPr>
          <p:cNvPr id="307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44961"/>
          <a:stretch/>
        </p:blipFill>
        <p:spPr bwMode="auto">
          <a:xfrm>
            <a:off x="267773" y="2819400"/>
            <a:ext cx="3511210" cy="1079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Box 6"/>
          <p:cNvSpPr txBox="1"/>
          <p:nvPr/>
        </p:nvSpPr>
        <p:spPr>
          <a:xfrm>
            <a:off x="226454" y="4343400"/>
            <a:ext cx="8460346" cy="1713290"/>
          </a:xfrm>
          <a:prstGeom prst="rect">
            <a:avLst/>
          </a:prstGeom>
          <a:noFill/>
        </p:spPr>
        <p:txBody>
          <a:bodyPr wrap="square" rtlCol="0">
            <a:spAutoFit/>
          </a:bodyPr>
          <a:lstStyle/>
          <a:p>
            <a:r>
              <a:rPr lang="en-US" sz="3200" dirty="0">
                <a:solidFill>
                  <a:srgbClr val="FF0000"/>
                </a:solidFill>
                <a:latin typeface="Tahoma" panose="020B0604030504040204" pitchFamily="34" charset="0"/>
                <a:cs typeface="Tahoma" panose="020B0604030504040204" pitchFamily="34" charset="0"/>
              </a:rPr>
              <a:t>M = 0.0000830 Molar NaCl</a:t>
            </a:r>
            <a:r>
              <a:rPr lang="en-US" sz="3200" baseline="-25000" dirty="0">
                <a:solidFill>
                  <a:srgbClr val="FF0000"/>
                </a:solidFill>
                <a:latin typeface="Tahoma" panose="020B0604030504040204" pitchFamily="34" charset="0"/>
                <a:cs typeface="Tahoma" panose="020B0604030504040204" pitchFamily="34" charset="0"/>
              </a:rPr>
              <a:t>(AQ)  </a:t>
            </a:r>
          </a:p>
          <a:p>
            <a:endParaRPr lang="en-US" sz="2000" baseline="-25000" dirty="0">
              <a:latin typeface="Tahoma" panose="020B0604030504040204" pitchFamily="34" charset="0"/>
              <a:cs typeface="Tahoma" panose="020B0604030504040204" pitchFamily="34" charset="0"/>
            </a:endParaRPr>
          </a:p>
          <a:p>
            <a:r>
              <a:rPr lang="en-US" sz="2000" dirty="0">
                <a:latin typeface="Tahoma" panose="020B0604030504040204" pitchFamily="34" charset="0"/>
                <a:cs typeface="Tahoma" panose="020B0604030504040204" pitchFamily="34" charset="0"/>
              </a:rPr>
              <a:t>830 ten millionths Molar!!    Sort of a stupid number.</a:t>
            </a:r>
          </a:p>
          <a:p>
            <a:endParaRPr lang="en-US" sz="2000" dirty="0">
              <a:latin typeface="Tahoma" panose="020B0604030504040204" pitchFamily="34" charset="0"/>
              <a:cs typeface="Tahoma" panose="020B0604030504040204" pitchFamily="34" charset="0"/>
            </a:endParaRPr>
          </a:p>
          <a:p>
            <a:r>
              <a:rPr lang="en-US" sz="2000" dirty="0">
                <a:latin typeface="Tahoma" panose="020B0604030504040204" pitchFamily="34" charset="0"/>
                <a:cs typeface="Tahoma" panose="020B0604030504040204" pitchFamily="34" charset="0"/>
              </a:rPr>
              <a:t>It’s true, but the number is way too small to “make any sense” to us.</a:t>
            </a:r>
          </a:p>
        </p:txBody>
      </p:sp>
      <p:sp>
        <p:nvSpPr>
          <p:cNvPr id="8" name="TextBox 7"/>
          <p:cNvSpPr txBox="1"/>
          <p:nvPr/>
        </p:nvSpPr>
        <p:spPr>
          <a:xfrm>
            <a:off x="3600182" y="2819400"/>
            <a:ext cx="4762500" cy="954107"/>
          </a:xfrm>
          <a:prstGeom prst="rect">
            <a:avLst/>
          </a:prstGeom>
          <a:noFill/>
        </p:spPr>
        <p:txBody>
          <a:bodyPr wrap="square" rtlCol="0">
            <a:spAutoFit/>
          </a:bodyPr>
          <a:lstStyle/>
          <a:p>
            <a:r>
              <a:rPr lang="en-US" sz="2800" u="sng" dirty="0">
                <a:latin typeface="Comic Sans MS" panose="030F0702030302020204" pitchFamily="66" charset="0"/>
              </a:rPr>
              <a:t>25.9 moles</a:t>
            </a:r>
            <a:br>
              <a:rPr lang="en-US" sz="2800" u="sng" dirty="0">
                <a:latin typeface="Comic Sans MS" panose="030F0702030302020204" pitchFamily="66" charset="0"/>
              </a:rPr>
            </a:br>
            <a:r>
              <a:rPr lang="en-US" sz="2800" dirty="0">
                <a:latin typeface="Comic Sans MS" panose="030F0702030302020204" pitchFamily="66" charset="0"/>
              </a:rPr>
              <a:t>312,000 Liters</a:t>
            </a:r>
          </a:p>
        </p:txBody>
      </p:sp>
    </p:spTree>
    <p:extLst>
      <p:ext uri="{BB962C8B-B14F-4D97-AF65-F5344CB8AC3E}">
        <p14:creationId xmlns:p14="http://schemas.microsoft.com/office/powerpoint/2010/main" val="3088842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452431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need a different way to measure strength of really weak solutions, called PPM</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52.  PPM stands for:  </a:t>
            </a:r>
            <a:r>
              <a:rPr lang="en-US" sz="2800" dirty="0">
                <a:solidFill>
                  <a:srgbClr val="FF0000"/>
                </a:solidFill>
                <a:latin typeface="Times New Roman" panose="02020603050405020304" pitchFamily="18" charset="0"/>
                <a:cs typeface="Times New Roman" panose="02020603050405020304" pitchFamily="18" charset="0"/>
              </a:rPr>
              <a:t>PARTS PER MILLION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formula is on the back of your reference table, look for it now, copy it into your notes here</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53 ………        </a:t>
            </a:r>
            <a:r>
              <a:rPr lang="en-US" sz="2800" dirty="0">
                <a:solidFill>
                  <a:srgbClr val="FF0000"/>
                </a:solidFill>
                <a:latin typeface="Times New Roman" panose="02020603050405020304" pitchFamily="18" charset="0"/>
                <a:cs typeface="Times New Roman" panose="02020603050405020304" pitchFamily="18" charset="0"/>
              </a:rPr>
              <a:t>PPM = 				X 1,000,000</a:t>
            </a:r>
          </a:p>
          <a:p>
            <a:r>
              <a:rPr lang="en-US" dirty="0"/>
              <a:t> </a:t>
            </a:r>
          </a:p>
          <a:p>
            <a:endParaRPr lang="en-US" dirty="0"/>
          </a:p>
        </p:txBody>
      </p:sp>
      <p:sp>
        <p:nvSpPr>
          <p:cNvPr id="2" name="TextBox 1">
            <a:extLst>
              <a:ext uri="{FF2B5EF4-FFF2-40B4-BE49-F238E27FC236}">
                <a16:creationId xmlns:a16="http://schemas.microsoft.com/office/drawing/2014/main" id="{954430C0-CEDF-4D6B-BE48-8B90FD5C5F3C}"/>
              </a:ext>
            </a:extLst>
          </p:cNvPr>
          <p:cNvSpPr txBox="1"/>
          <p:nvPr/>
        </p:nvSpPr>
        <p:spPr>
          <a:xfrm>
            <a:off x="3429000" y="3276600"/>
            <a:ext cx="2895600" cy="954107"/>
          </a:xfrm>
          <a:prstGeom prst="rect">
            <a:avLst/>
          </a:prstGeom>
          <a:noFill/>
        </p:spPr>
        <p:txBody>
          <a:bodyPr wrap="square" rtlCol="0">
            <a:spAutoFit/>
          </a:bodyPr>
          <a:lstStyle/>
          <a:p>
            <a:pPr algn="ctr"/>
            <a:r>
              <a:rPr lang="en-US" sz="2800" u="sng" dirty="0">
                <a:solidFill>
                  <a:srgbClr val="FF0000"/>
                </a:solidFill>
                <a:latin typeface="Times New Roman" panose="02020603050405020304" pitchFamily="18" charset="0"/>
                <a:cs typeface="Times New Roman" panose="02020603050405020304" pitchFamily="18" charset="0"/>
              </a:rPr>
              <a:t>grams of solute</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grams of solution</a:t>
            </a:r>
          </a:p>
        </p:txBody>
      </p:sp>
    </p:spTree>
    <p:extLst>
      <p:ext uri="{BB962C8B-B14F-4D97-AF65-F5344CB8AC3E}">
        <p14:creationId xmlns:p14="http://schemas.microsoft.com/office/powerpoint/2010/main" val="122719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93647"/>
          </a:xfrm>
          <a:prstGeom prst="rect">
            <a:avLst/>
          </a:prstGeom>
          <a:noFill/>
        </p:spPr>
        <p:txBody>
          <a:bodyPr wrap="square" rtlCol="0">
            <a:spAutoFit/>
          </a:bodyPr>
          <a:lstStyle/>
          <a:p>
            <a:r>
              <a:rPr lang="en-US" dirty="0"/>
              <a:t>When you try to dissolve stuff into solution, there are 3 factors that will affect this rate</a:t>
            </a:r>
            <a:br>
              <a:rPr lang="en-US" dirty="0"/>
            </a:br>
            <a:r>
              <a:rPr lang="en-US" dirty="0"/>
              <a:t> (either making it faster or slower.  </a:t>
            </a:r>
          </a:p>
          <a:p>
            <a:r>
              <a:rPr lang="en-US" sz="6000" b="1" dirty="0"/>
              <a:t>DEMONSTRATION three</a:t>
            </a:r>
            <a:br>
              <a:rPr lang="en-US" sz="6000" b="1" dirty="0"/>
            </a:br>
            <a:endParaRPr lang="en-US" sz="20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Let’s watch a cube of SUGAR go into into 150 mL water</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One cube into water no stirring</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One cube into same amount of water, with stirring </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Which dissolves faster?</a:t>
            </a:r>
            <a:endParaRPr lang="en-US" sz="1100" dirty="0">
              <a:solidFill>
                <a:schemeClr val="tx1">
                  <a:lumMod val="95000"/>
                  <a:lumOff val="5000"/>
                </a:schemeClr>
              </a:solidFill>
            </a:endParaRPr>
          </a:p>
        </p:txBody>
      </p:sp>
    </p:spTree>
    <p:extLst>
      <p:ext uri="{BB962C8B-B14F-4D97-AF65-F5344CB8AC3E}">
        <p14:creationId xmlns:p14="http://schemas.microsoft.com/office/powerpoint/2010/main" val="4202743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085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54.  You put 1502 grams NaCl into a swimming pool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312,000 liters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strike="sngStrike" dirty="0">
                <a:solidFill>
                  <a:srgbClr val="FF0000"/>
                </a:solidFill>
                <a:latin typeface="Times New Roman" panose="02020603050405020304" pitchFamily="18" charset="0"/>
                <a:cs typeface="Times New Roman" panose="02020603050405020304" pitchFamily="18" charset="0"/>
              </a:rPr>
              <a:t>What is the molarity of this solution</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What’s the concentration of this in PPM? </a:t>
            </a:r>
            <a:b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use the formula</a:t>
            </a:r>
          </a:p>
          <a:p>
            <a:r>
              <a:rPr lang="en-US" dirty="0"/>
              <a:t> </a:t>
            </a:r>
          </a:p>
          <a:p>
            <a:endParaRPr lang="en-US" dirty="0"/>
          </a:p>
        </p:txBody>
      </p:sp>
    </p:spTree>
    <p:extLst>
      <p:ext uri="{BB962C8B-B14F-4D97-AF65-F5344CB8AC3E}">
        <p14:creationId xmlns:p14="http://schemas.microsoft.com/office/powerpoint/2010/main" val="13376379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085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54.  You put 1502 grams NaCl into a swimming pool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312,000 liters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strike="sngStrike" dirty="0">
                <a:solidFill>
                  <a:srgbClr val="FF0000"/>
                </a:solidFill>
                <a:latin typeface="Times New Roman" panose="02020603050405020304" pitchFamily="18" charset="0"/>
                <a:cs typeface="Times New Roman" panose="02020603050405020304" pitchFamily="18" charset="0"/>
              </a:rPr>
              <a:t>What is the molarity of this solution</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What’s the concentration of this in PPM? </a:t>
            </a:r>
            <a:b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use the formula</a:t>
            </a:r>
          </a:p>
          <a:p>
            <a:r>
              <a:rPr lang="en-US" dirty="0"/>
              <a:t> </a:t>
            </a:r>
          </a:p>
          <a:p>
            <a:endParaRPr lang="en-US" dirty="0"/>
          </a:p>
        </p:txBody>
      </p:sp>
      <p:sp>
        <p:nvSpPr>
          <p:cNvPr id="3" name="Text Box 3">
            <a:extLst>
              <a:ext uri="{FF2B5EF4-FFF2-40B4-BE49-F238E27FC236}">
                <a16:creationId xmlns:a16="http://schemas.microsoft.com/office/drawing/2014/main" id="{9450C34C-9778-4FFB-AA9D-4686FF30BB70}"/>
              </a:ext>
            </a:extLst>
          </p:cNvPr>
          <p:cNvSpPr txBox="1">
            <a:spLocks noChangeArrowheads="1"/>
          </p:cNvSpPr>
          <p:nvPr/>
        </p:nvSpPr>
        <p:spPr bwMode="auto">
          <a:xfrm>
            <a:off x="228600" y="274183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3600">
                <a:solidFill>
                  <a:srgbClr val="FF0000"/>
                </a:solidFill>
                <a:latin typeface="Comic Sans MS" pitchFamily="66" charset="0"/>
              </a:rPr>
              <a:t>PPM =                             x 1,000,000 = </a:t>
            </a:r>
          </a:p>
        </p:txBody>
      </p:sp>
      <p:sp>
        <p:nvSpPr>
          <p:cNvPr id="4" name="Text Box 4">
            <a:extLst>
              <a:ext uri="{FF2B5EF4-FFF2-40B4-BE49-F238E27FC236}">
                <a16:creationId xmlns:a16="http://schemas.microsoft.com/office/drawing/2014/main" id="{F6434735-BFD1-48C2-AD04-5DBD766B377B}"/>
              </a:ext>
            </a:extLst>
          </p:cNvPr>
          <p:cNvSpPr txBox="1">
            <a:spLocks noChangeArrowheads="1"/>
          </p:cNvSpPr>
          <p:nvPr/>
        </p:nvSpPr>
        <p:spPr bwMode="auto">
          <a:xfrm>
            <a:off x="1752600" y="2513230"/>
            <a:ext cx="358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en-US" altLang="en-US" sz="3600" u="sng">
                <a:solidFill>
                  <a:srgbClr val="FF0000"/>
                </a:solidFill>
                <a:latin typeface="Comic Sans MS" pitchFamily="66" charset="0"/>
              </a:rPr>
              <a:t>grams solute</a:t>
            </a:r>
            <a:br>
              <a:rPr lang="en-US" altLang="en-US" sz="3600" u="sng">
                <a:solidFill>
                  <a:srgbClr val="FF0000"/>
                </a:solidFill>
                <a:latin typeface="Comic Sans MS" pitchFamily="66" charset="0"/>
              </a:rPr>
            </a:br>
            <a:r>
              <a:rPr lang="en-US" altLang="en-US" sz="3600">
                <a:solidFill>
                  <a:srgbClr val="FF0000"/>
                </a:solidFill>
                <a:latin typeface="Comic Sans MS" pitchFamily="66" charset="0"/>
              </a:rPr>
              <a:t>grams solution</a:t>
            </a:r>
          </a:p>
        </p:txBody>
      </p:sp>
      <p:sp>
        <p:nvSpPr>
          <p:cNvPr id="5" name="TextBox 4">
            <a:extLst>
              <a:ext uri="{FF2B5EF4-FFF2-40B4-BE49-F238E27FC236}">
                <a16:creationId xmlns:a16="http://schemas.microsoft.com/office/drawing/2014/main" id="{B4001EFB-E7B3-43D1-AE88-1B1C5312C31F}"/>
              </a:ext>
            </a:extLst>
          </p:cNvPr>
          <p:cNvSpPr txBox="1"/>
          <p:nvPr/>
        </p:nvSpPr>
        <p:spPr>
          <a:xfrm>
            <a:off x="0" y="4590721"/>
            <a:ext cx="9144000" cy="2062103"/>
          </a:xfrm>
          <a:prstGeom prst="rect">
            <a:avLst/>
          </a:prstGeom>
          <a:noFill/>
        </p:spPr>
        <p:txBody>
          <a:bodyPr wrap="square" rtlCol="0">
            <a:spAutoFit/>
          </a:bodyPr>
          <a:lstStyle/>
          <a:p>
            <a:pPr algn="ctr"/>
            <a:r>
              <a:rPr lang="en-US" sz="3200" b="1" dirty="0">
                <a:solidFill>
                  <a:srgbClr val="00B050"/>
                </a:solidFill>
                <a:latin typeface="Times New Roman" panose="02020603050405020304" pitchFamily="18" charset="0"/>
                <a:cs typeface="Times New Roman" panose="02020603050405020304" pitchFamily="18" charset="0"/>
              </a:rPr>
              <a:t>NOTE:  </a:t>
            </a:r>
          </a:p>
          <a:p>
            <a:pPr algn="ctr"/>
            <a:r>
              <a:rPr lang="en-US" sz="3200" b="1" dirty="0">
                <a:solidFill>
                  <a:srgbClr val="00B050"/>
                </a:solidFill>
                <a:latin typeface="Times New Roman" panose="02020603050405020304" pitchFamily="18" charset="0"/>
                <a:cs typeface="Times New Roman" panose="02020603050405020304" pitchFamily="18" charset="0"/>
              </a:rPr>
              <a:t>1 liter = 1000 mL    </a:t>
            </a:r>
          </a:p>
          <a:p>
            <a:pPr algn="ctr"/>
            <a:r>
              <a:rPr lang="en-US" sz="3200" b="1" dirty="0">
                <a:solidFill>
                  <a:srgbClr val="00B050"/>
                </a:solidFill>
                <a:latin typeface="Times New Roman" panose="02020603050405020304" pitchFamily="18" charset="0"/>
                <a:cs typeface="Times New Roman" panose="02020603050405020304" pitchFamily="18" charset="0"/>
              </a:rPr>
              <a:t>1 mL = 1 gram</a:t>
            </a:r>
          </a:p>
          <a:p>
            <a:pPr algn="ctr"/>
            <a:r>
              <a:rPr lang="en-US" sz="3200" b="1" dirty="0">
                <a:solidFill>
                  <a:srgbClr val="00B050"/>
                </a:solidFill>
                <a:latin typeface="Times New Roman" panose="02020603050405020304" pitchFamily="18" charset="0"/>
                <a:cs typeface="Times New Roman" panose="02020603050405020304" pitchFamily="18" charset="0"/>
              </a:rPr>
              <a:t>1000 mL = 1000 grams</a:t>
            </a:r>
          </a:p>
        </p:txBody>
      </p:sp>
    </p:spTree>
    <p:extLst>
      <p:ext uri="{BB962C8B-B14F-4D97-AF65-F5344CB8AC3E}">
        <p14:creationId xmlns:p14="http://schemas.microsoft.com/office/powerpoint/2010/main" val="24742535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085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54.  You put 1502 grams NaCl into a swimming pool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312,000 liters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strike="sngStrike" dirty="0">
                <a:solidFill>
                  <a:srgbClr val="FF0000"/>
                </a:solidFill>
                <a:latin typeface="Times New Roman" panose="02020603050405020304" pitchFamily="18" charset="0"/>
                <a:cs typeface="Times New Roman" panose="02020603050405020304" pitchFamily="18" charset="0"/>
              </a:rPr>
              <a:t>What is the molarity of this solution</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What’s the concentration of this in PPM? </a:t>
            </a:r>
            <a:b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use the formula</a:t>
            </a:r>
          </a:p>
          <a:p>
            <a:r>
              <a:rPr lang="en-US" dirty="0"/>
              <a:t> </a:t>
            </a:r>
          </a:p>
          <a:p>
            <a:endParaRPr lang="en-US" dirty="0"/>
          </a:p>
        </p:txBody>
      </p:sp>
      <p:sp>
        <p:nvSpPr>
          <p:cNvPr id="3" name="Text Box 3">
            <a:extLst>
              <a:ext uri="{FF2B5EF4-FFF2-40B4-BE49-F238E27FC236}">
                <a16:creationId xmlns:a16="http://schemas.microsoft.com/office/drawing/2014/main" id="{9450C34C-9778-4FFB-AA9D-4686FF30BB70}"/>
              </a:ext>
            </a:extLst>
          </p:cNvPr>
          <p:cNvSpPr txBox="1">
            <a:spLocks noChangeArrowheads="1"/>
          </p:cNvSpPr>
          <p:nvPr/>
        </p:nvSpPr>
        <p:spPr bwMode="auto">
          <a:xfrm>
            <a:off x="228600" y="274183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3600">
                <a:solidFill>
                  <a:srgbClr val="FF0000"/>
                </a:solidFill>
                <a:latin typeface="Comic Sans MS" pitchFamily="66" charset="0"/>
              </a:rPr>
              <a:t>PPM =                             x 1,000,000 = </a:t>
            </a:r>
          </a:p>
        </p:txBody>
      </p:sp>
      <p:sp>
        <p:nvSpPr>
          <p:cNvPr id="4" name="Text Box 4">
            <a:extLst>
              <a:ext uri="{FF2B5EF4-FFF2-40B4-BE49-F238E27FC236}">
                <a16:creationId xmlns:a16="http://schemas.microsoft.com/office/drawing/2014/main" id="{F6434735-BFD1-48C2-AD04-5DBD766B377B}"/>
              </a:ext>
            </a:extLst>
          </p:cNvPr>
          <p:cNvSpPr txBox="1">
            <a:spLocks noChangeArrowheads="1"/>
          </p:cNvSpPr>
          <p:nvPr/>
        </p:nvSpPr>
        <p:spPr bwMode="auto">
          <a:xfrm>
            <a:off x="1752600" y="2513230"/>
            <a:ext cx="358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en-US" altLang="en-US" sz="3600" u="sng">
                <a:solidFill>
                  <a:srgbClr val="FF0000"/>
                </a:solidFill>
                <a:latin typeface="Comic Sans MS" pitchFamily="66" charset="0"/>
              </a:rPr>
              <a:t>grams solute</a:t>
            </a:r>
            <a:br>
              <a:rPr lang="en-US" altLang="en-US" sz="3600" u="sng">
                <a:solidFill>
                  <a:srgbClr val="FF0000"/>
                </a:solidFill>
                <a:latin typeface="Comic Sans MS" pitchFamily="66" charset="0"/>
              </a:rPr>
            </a:br>
            <a:r>
              <a:rPr lang="en-US" altLang="en-US" sz="3600">
                <a:solidFill>
                  <a:srgbClr val="FF0000"/>
                </a:solidFill>
                <a:latin typeface="Comic Sans MS" pitchFamily="66" charset="0"/>
              </a:rPr>
              <a:t>grams solution</a:t>
            </a:r>
          </a:p>
        </p:txBody>
      </p:sp>
      <p:sp>
        <p:nvSpPr>
          <p:cNvPr id="5" name="Text Box 6">
            <a:extLst>
              <a:ext uri="{FF2B5EF4-FFF2-40B4-BE49-F238E27FC236}">
                <a16:creationId xmlns:a16="http://schemas.microsoft.com/office/drawing/2014/main" id="{88E8F42C-D11A-4FEB-8C3D-D73612D233C5}"/>
              </a:ext>
            </a:extLst>
          </p:cNvPr>
          <p:cNvSpPr txBox="1">
            <a:spLocks noChangeArrowheads="1"/>
          </p:cNvSpPr>
          <p:nvPr/>
        </p:nvSpPr>
        <p:spPr bwMode="auto">
          <a:xfrm>
            <a:off x="4689" y="4035618"/>
            <a:ext cx="8382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3600">
                <a:solidFill>
                  <a:srgbClr val="000000"/>
                </a:solidFill>
                <a:latin typeface="Comic Sans MS" pitchFamily="66" charset="0"/>
              </a:rPr>
              <a:t>PPM =                             x 1,000,000 = </a:t>
            </a:r>
          </a:p>
          <a:p>
            <a:pPr eaLnBrk="1" fontAlgn="base" hangingPunct="1">
              <a:spcBef>
                <a:spcPct val="50000"/>
              </a:spcBef>
              <a:spcAft>
                <a:spcPct val="0"/>
              </a:spcAft>
              <a:buFontTx/>
              <a:buNone/>
            </a:pPr>
            <a:endParaRPr lang="en-US" altLang="en-US" sz="1800">
              <a:solidFill>
                <a:srgbClr val="000000"/>
              </a:solidFill>
            </a:endParaRPr>
          </a:p>
        </p:txBody>
      </p:sp>
      <p:sp>
        <p:nvSpPr>
          <p:cNvPr id="6" name="Text Box 7">
            <a:extLst>
              <a:ext uri="{FF2B5EF4-FFF2-40B4-BE49-F238E27FC236}">
                <a16:creationId xmlns:a16="http://schemas.microsoft.com/office/drawing/2014/main" id="{70281A67-6E7F-4B17-842B-011BDFBAC919}"/>
              </a:ext>
            </a:extLst>
          </p:cNvPr>
          <p:cNvSpPr txBox="1">
            <a:spLocks noChangeArrowheads="1"/>
          </p:cNvSpPr>
          <p:nvPr/>
        </p:nvSpPr>
        <p:spPr bwMode="auto">
          <a:xfrm>
            <a:off x="1452489" y="3959418"/>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1502 g </a:t>
            </a:r>
            <a:r>
              <a:rPr lang="en-US" altLang="en-US" sz="2400" u="sng" dirty="0" err="1">
                <a:solidFill>
                  <a:srgbClr val="000000"/>
                </a:solidFill>
                <a:latin typeface="Comic Sans MS" pitchFamily="66" charset="0"/>
              </a:rPr>
              <a:t>NaCl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312,000,000 g solution</a:t>
            </a:r>
          </a:p>
        </p:txBody>
      </p:sp>
    </p:spTree>
    <p:extLst>
      <p:ext uri="{BB962C8B-B14F-4D97-AF65-F5344CB8AC3E}">
        <p14:creationId xmlns:p14="http://schemas.microsoft.com/office/powerpoint/2010/main" val="35267093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085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54.  You put 1502 grams NaCl into a swimming pool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312,000 liters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strike="sngStrike" dirty="0">
                <a:solidFill>
                  <a:srgbClr val="FF0000"/>
                </a:solidFill>
                <a:latin typeface="Times New Roman" panose="02020603050405020304" pitchFamily="18" charset="0"/>
                <a:cs typeface="Times New Roman" panose="02020603050405020304" pitchFamily="18" charset="0"/>
              </a:rPr>
              <a:t>What is the molarity of this solution</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What’s the concentration of this in PPM? </a:t>
            </a:r>
            <a:b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use the formula</a:t>
            </a:r>
          </a:p>
          <a:p>
            <a:r>
              <a:rPr lang="en-US" dirty="0"/>
              <a:t> </a:t>
            </a:r>
          </a:p>
          <a:p>
            <a:endParaRPr lang="en-US" dirty="0"/>
          </a:p>
        </p:txBody>
      </p:sp>
      <p:sp>
        <p:nvSpPr>
          <p:cNvPr id="3" name="Text Box 3">
            <a:extLst>
              <a:ext uri="{FF2B5EF4-FFF2-40B4-BE49-F238E27FC236}">
                <a16:creationId xmlns:a16="http://schemas.microsoft.com/office/drawing/2014/main" id="{9450C34C-9778-4FFB-AA9D-4686FF30BB70}"/>
              </a:ext>
            </a:extLst>
          </p:cNvPr>
          <p:cNvSpPr txBox="1">
            <a:spLocks noChangeArrowheads="1"/>
          </p:cNvSpPr>
          <p:nvPr/>
        </p:nvSpPr>
        <p:spPr bwMode="auto">
          <a:xfrm>
            <a:off x="228600" y="274183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3600">
                <a:solidFill>
                  <a:srgbClr val="FF0000"/>
                </a:solidFill>
                <a:latin typeface="Comic Sans MS" pitchFamily="66" charset="0"/>
              </a:rPr>
              <a:t>PPM =                             x 1,000,000 = </a:t>
            </a:r>
          </a:p>
        </p:txBody>
      </p:sp>
      <p:sp>
        <p:nvSpPr>
          <p:cNvPr id="4" name="Text Box 4">
            <a:extLst>
              <a:ext uri="{FF2B5EF4-FFF2-40B4-BE49-F238E27FC236}">
                <a16:creationId xmlns:a16="http://schemas.microsoft.com/office/drawing/2014/main" id="{F6434735-BFD1-48C2-AD04-5DBD766B377B}"/>
              </a:ext>
            </a:extLst>
          </p:cNvPr>
          <p:cNvSpPr txBox="1">
            <a:spLocks noChangeArrowheads="1"/>
          </p:cNvSpPr>
          <p:nvPr/>
        </p:nvSpPr>
        <p:spPr bwMode="auto">
          <a:xfrm>
            <a:off x="1752600" y="2513230"/>
            <a:ext cx="358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en-US" altLang="en-US" sz="3600" u="sng">
                <a:solidFill>
                  <a:srgbClr val="FF0000"/>
                </a:solidFill>
                <a:latin typeface="Comic Sans MS" pitchFamily="66" charset="0"/>
              </a:rPr>
              <a:t>grams solute</a:t>
            </a:r>
            <a:br>
              <a:rPr lang="en-US" altLang="en-US" sz="3600" u="sng">
                <a:solidFill>
                  <a:srgbClr val="FF0000"/>
                </a:solidFill>
                <a:latin typeface="Comic Sans MS" pitchFamily="66" charset="0"/>
              </a:rPr>
            </a:br>
            <a:r>
              <a:rPr lang="en-US" altLang="en-US" sz="3600">
                <a:solidFill>
                  <a:srgbClr val="FF0000"/>
                </a:solidFill>
                <a:latin typeface="Comic Sans MS" pitchFamily="66" charset="0"/>
              </a:rPr>
              <a:t>grams solution</a:t>
            </a:r>
          </a:p>
        </p:txBody>
      </p:sp>
      <p:sp>
        <p:nvSpPr>
          <p:cNvPr id="5" name="Text Box 6">
            <a:extLst>
              <a:ext uri="{FF2B5EF4-FFF2-40B4-BE49-F238E27FC236}">
                <a16:creationId xmlns:a16="http://schemas.microsoft.com/office/drawing/2014/main" id="{88E8F42C-D11A-4FEB-8C3D-D73612D233C5}"/>
              </a:ext>
            </a:extLst>
          </p:cNvPr>
          <p:cNvSpPr txBox="1">
            <a:spLocks noChangeArrowheads="1"/>
          </p:cNvSpPr>
          <p:nvPr/>
        </p:nvSpPr>
        <p:spPr bwMode="auto">
          <a:xfrm>
            <a:off x="4689" y="4035618"/>
            <a:ext cx="8382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3600">
                <a:solidFill>
                  <a:srgbClr val="000000"/>
                </a:solidFill>
                <a:latin typeface="Comic Sans MS" pitchFamily="66" charset="0"/>
              </a:rPr>
              <a:t>PPM =                             x 1,000,000 = </a:t>
            </a:r>
          </a:p>
          <a:p>
            <a:pPr eaLnBrk="1" fontAlgn="base" hangingPunct="1">
              <a:spcBef>
                <a:spcPct val="50000"/>
              </a:spcBef>
              <a:spcAft>
                <a:spcPct val="0"/>
              </a:spcAft>
              <a:buFontTx/>
              <a:buNone/>
            </a:pPr>
            <a:endParaRPr lang="en-US" altLang="en-US" sz="1800">
              <a:solidFill>
                <a:srgbClr val="000000"/>
              </a:solidFill>
            </a:endParaRPr>
          </a:p>
        </p:txBody>
      </p:sp>
      <p:sp>
        <p:nvSpPr>
          <p:cNvPr id="6" name="Text Box 7">
            <a:extLst>
              <a:ext uri="{FF2B5EF4-FFF2-40B4-BE49-F238E27FC236}">
                <a16:creationId xmlns:a16="http://schemas.microsoft.com/office/drawing/2014/main" id="{70281A67-6E7F-4B17-842B-011BDFBAC919}"/>
              </a:ext>
            </a:extLst>
          </p:cNvPr>
          <p:cNvSpPr txBox="1">
            <a:spLocks noChangeArrowheads="1"/>
          </p:cNvSpPr>
          <p:nvPr/>
        </p:nvSpPr>
        <p:spPr bwMode="auto">
          <a:xfrm>
            <a:off x="1452489" y="3959418"/>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1502 g </a:t>
            </a:r>
            <a:r>
              <a:rPr lang="en-US" altLang="en-US" sz="2400" u="sng" dirty="0" err="1">
                <a:solidFill>
                  <a:srgbClr val="000000"/>
                </a:solidFill>
                <a:latin typeface="Comic Sans MS" pitchFamily="66" charset="0"/>
              </a:rPr>
              <a:t>NaCl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312,000,000 g solution</a:t>
            </a:r>
          </a:p>
        </p:txBody>
      </p:sp>
      <p:sp>
        <p:nvSpPr>
          <p:cNvPr id="7" name="Text Box 8">
            <a:extLst>
              <a:ext uri="{FF2B5EF4-FFF2-40B4-BE49-F238E27FC236}">
                <a16:creationId xmlns:a16="http://schemas.microsoft.com/office/drawing/2014/main" id="{C53D1DEC-3923-4F5A-8D6B-5CAEAE7C975E}"/>
              </a:ext>
            </a:extLst>
          </p:cNvPr>
          <p:cNvSpPr txBox="1">
            <a:spLocks noChangeArrowheads="1"/>
          </p:cNvSpPr>
          <p:nvPr/>
        </p:nvSpPr>
        <p:spPr bwMode="auto">
          <a:xfrm>
            <a:off x="0" y="552484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3600" dirty="0">
                <a:solidFill>
                  <a:srgbClr val="00B050"/>
                </a:solidFill>
                <a:latin typeface="Times New Roman" panose="02020603050405020304" pitchFamily="18" charset="0"/>
                <a:cs typeface="Times New Roman" panose="02020603050405020304" pitchFamily="18" charset="0"/>
              </a:rPr>
              <a:t>PPM = 4.81 parts per million NaCl in solution</a:t>
            </a:r>
            <a:br>
              <a:rPr lang="en-US" altLang="en-US" sz="3600" dirty="0">
                <a:solidFill>
                  <a:srgbClr val="00B050"/>
                </a:solidFill>
                <a:latin typeface="Times New Roman" panose="02020603050405020304" pitchFamily="18" charset="0"/>
                <a:cs typeface="Times New Roman" panose="02020603050405020304" pitchFamily="18" charset="0"/>
              </a:rPr>
            </a:br>
            <a:r>
              <a:rPr lang="en-US" altLang="en-US" sz="3600" dirty="0">
                <a:solidFill>
                  <a:srgbClr val="00B050"/>
                </a:solidFill>
                <a:latin typeface="Times New Roman" panose="02020603050405020304" pitchFamily="18" charset="0"/>
                <a:cs typeface="Times New Roman" panose="02020603050405020304" pitchFamily="18" charset="0"/>
              </a:rPr>
              <a:t>              </a:t>
            </a:r>
            <a:r>
              <a:rPr lang="en-US" altLang="en-US" sz="2800" i="1" dirty="0">
                <a:solidFill>
                  <a:srgbClr val="FF0000"/>
                </a:solidFill>
                <a:latin typeface="Times New Roman" panose="02020603050405020304" pitchFamily="18" charset="0"/>
                <a:cs typeface="Times New Roman" panose="02020603050405020304" pitchFamily="18" charset="0"/>
              </a:rPr>
              <a:t>(3 SF)</a:t>
            </a:r>
            <a:endParaRPr lang="en-US" altLang="en-US" sz="3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9488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34"/>
            <a:ext cx="9144000" cy="47089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55.  Sometimes low concentration environmental </a:t>
            </a:r>
            <a:r>
              <a:rPr lang="en-US" sz="2800" b="1" dirty="0">
                <a:solidFill>
                  <a:srgbClr val="FF0000"/>
                </a:solidFill>
                <a:latin typeface="Times New Roman" panose="02020603050405020304" pitchFamily="18" charset="0"/>
                <a:cs typeface="Times New Roman" panose="02020603050405020304" pitchFamily="18" charset="0"/>
              </a:rPr>
              <a:t>poisons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are measured this way.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4400" dirty="0">
                <a:solidFill>
                  <a:srgbClr val="0000FF"/>
                </a:solidFill>
                <a:latin typeface="Times New Roman" panose="02020603050405020304" pitchFamily="18" charset="0"/>
                <a:cs typeface="Times New Roman" panose="02020603050405020304" pitchFamily="18" charset="0"/>
              </a:rPr>
              <a:t>MOLARITY AND PPM are mathematically interchangeable, </a:t>
            </a:r>
            <a:br>
              <a:rPr lang="en-US" sz="4400" dirty="0">
                <a:solidFill>
                  <a:srgbClr val="0000FF"/>
                </a:solidFill>
                <a:latin typeface="Times New Roman" panose="02020603050405020304" pitchFamily="18" charset="0"/>
                <a:cs typeface="Times New Roman" panose="02020603050405020304" pitchFamily="18" charset="0"/>
              </a:rPr>
            </a:br>
            <a:r>
              <a:rPr lang="en-US" sz="4400" dirty="0">
                <a:solidFill>
                  <a:srgbClr val="0000FF"/>
                </a:solidFill>
                <a:latin typeface="Times New Roman" panose="02020603050405020304" pitchFamily="18" charset="0"/>
                <a:cs typeface="Times New Roman" panose="02020603050405020304" pitchFamily="18" charset="0"/>
              </a:rPr>
              <a:t>just try to use “normal” numbers.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806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934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56.  There are 3 properties of called the </a:t>
            </a:r>
            <a:r>
              <a:rPr lang="en-US" sz="2400" u="sng" dirty="0">
                <a:latin typeface="Times New Roman" panose="02020603050405020304" pitchFamily="18" charset="0"/>
                <a:cs typeface="Times New Roman" panose="02020603050405020304" pitchFamily="18" charset="0"/>
              </a:rPr>
              <a:t>colligative properties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57.  They are the properties that are affected by dissolving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solutes</a:t>
            </a:r>
            <a:r>
              <a:rPr lang="en-US" sz="2400" dirty="0">
                <a:latin typeface="Times New Roman" panose="02020603050405020304" pitchFamily="18" charset="0"/>
                <a:cs typeface="Times New Roman" panose="02020603050405020304" pitchFamily="18" charset="0"/>
              </a:rPr>
              <a:t> into the solvent.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All solutions will have colligative properties, but we will ONLY </a:t>
            </a:r>
            <a:br>
              <a:rPr lang="en-US" sz="2400" i="1" dirty="0">
                <a:solidFill>
                  <a:srgbClr val="0000FF"/>
                </a:solidFill>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discuss water in our class</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i="1"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58.  The 3 colligative properties of water are: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04454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618"/>
            <a:ext cx="9144000" cy="37240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58.  The 3 colligative properties of water are: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solidFill>
                  <a:srgbClr val="0000FF"/>
                </a:solidFill>
                <a:latin typeface="Tahoma" panose="020B0604030504040204" pitchFamily="34" charset="0"/>
                <a:cs typeface="Tahoma" panose="020B0604030504040204" pitchFamily="34" charset="0"/>
              </a:rPr>
              <a:t>BOILING POINT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solidFill>
                  <a:srgbClr val="0000FF"/>
                </a:solidFill>
                <a:latin typeface="Tahoma" panose="020B0604030504040204" pitchFamily="34" charset="0"/>
                <a:cs typeface="Tahoma" panose="020B0604030504040204" pitchFamily="34" charset="0"/>
              </a:rPr>
              <a:t>FREEZING POINT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solidFill>
                  <a:srgbClr val="0000FF"/>
                </a:solidFill>
                <a:latin typeface="Tahoma" panose="020B0604030504040204" pitchFamily="34" charset="0"/>
                <a:cs typeface="Tahoma" panose="020B0604030504040204" pitchFamily="34" charset="0"/>
              </a:rPr>
              <a:t>VAPOR PRESSURE</a:t>
            </a:r>
            <a:endParaRPr lang="en-US" sz="2400" dirty="0">
              <a:latin typeface="Times New Roman" panose="02020603050405020304" pitchFamily="18" charset="0"/>
              <a:cs typeface="Times New Roman" panose="02020603050405020304" pitchFamily="18" charset="0"/>
            </a:endParaRPr>
          </a:p>
          <a:p>
            <a:endParaRPr lang="en-US"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42090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
            <a:ext cx="9144000" cy="4247317"/>
          </a:xfrm>
          <a:prstGeom prst="rect">
            <a:avLst/>
          </a:prstGeom>
          <a:noFill/>
        </p:spPr>
        <p:txBody>
          <a:bodyPr wrap="square" rtlCol="0">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59.  The reason for these properties are</a:t>
            </a:r>
            <a:r>
              <a:rPr lang="en-US" sz="3600" b="1" dirty="0">
                <a:solidFill>
                  <a:srgbClr val="FF0000"/>
                </a:solidFill>
                <a:latin typeface="Times New Roman" panose="02020603050405020304" pitchFamily="18" charset="0"/>
                <a:cs typeface="Times New Roman" panose="02020603050405020304" pitchFamily="18" charset="0"/>
              </a:rPr>
              <a:t>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HYDROGEN BONDING</a:t>
            </a:r>
            <a:br>
              <a:rPr lang="en-US" sz="3600" b="1" dirty="0">
                <a:solidFill>
                  <a:srgbClr val="FF0000"/>
                </a:solidFill>
                <a:latin typeface="Times New Roman" panose="02020603050405020304" pitchFamily="18" charset="0"/>
                <a:cs typeface="Times New Roman" panose="02020603050405020304" pitchFamily="18" charset="0"/>
              </a:rPr>
            </a:br>
            <a:br>
              <a:rPr lang="en-US" sz="3600" b="1" dirty="0">
                <a:solidFill>
                  <a:srgbClr val="FF0000"/>
                </a:solidFill>
                <a:latin typeface="Times New Roman" panose="02020603050405020304" pitchFamily="18" charset="0"/>
                <a:cs typeface="Times New Roman" panose="02020603050405020304" pitchFamily="18" charset="0"/>
              </a:rPr>
            </a:br>
            <a:br>
              <a:rPr lang="en-US" sz="3600" b="1" dirty="0">
                <a:solidFill>
                  <a:srgbClr val="0000FF"/>
                </a:solidFill>
                <a:latin typeface="Times New Roman" panose="02020603050405020304" pitchFamily="18" charset="0"/>
                <a:cs typeface="Times New Roman" panose="02020603050405020304" pitchFamily="18" charset="0"/>
              </a:rPr>
            </a:br>
            <a:r>
              <a:rPr lang="en-US" sz="3600" b="1" dirty="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Remember, if it’s a property of water,</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there’s only one reason!</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854398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22FA2D-A69D-D266-33D9-BEBA99F2235D}"/>
              </a:ext>
            </a:extLst>
          </p:cNvPr>
          <p:cNvSpPr txBox="1"/>
          <p:nvPr/>
        </p:nvSpPr>
        <p:spPr>
          <a:xfrm>
            <a:off x="0" y="0"/>
            <a:ext cx="9144000" cy="4375493"/>
          </a:xfrm>
          <a:prstGeom prst="rect">
            <a:avLst/>
          </a:prstGeom>
          <a:noFill/>
        </p:spPr>
        <p:txBody>
          <a:bodyPr wrap="square" rtlCol="0">
            <a:spAutoFit/>
          </a:bodyPr>
          <a:lstStyle/>
          <a:p>
            <a:pPr marL="0" marR="0" indent="0" algn="l">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60.   For water to boil, </a:t>
            </a:r>
            <a:r>
              <a:rPr lang="en-US" sz="2400" kern="1400" dirty="0">
                <a:solidFill>
                  <a:srgbClr val="000000"/>
                </a:solidFill>
                <a:latin typeface="Times New Roman" panose="02020603050405020304" pitchFamily="18" charset="0"/>
                <a:cs typeface="Times New Roman" panose="02020603050405020304" pitchFamily="18" charset="0"/>
              </a:rPr>
              <a:t>energy </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must break the _______ bonds.</a:t>
            </a:r>
          </a:p>
          <a:p>
            <a:pPr marL="0" marR="0" indent="0" algn="l">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 </a:t>
            </a:r>
          </a:p>
          <a:p>
            <a:pPr marL="0" marR="0" indent="0" algn="l">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61.  If solute like NaCl ions are dissolved into water, the hydrogen bonds  </a:t>
            </a:r>
            <a:br>
              <a:rPr lang="en-US" sz="2400" kern="1400" dirty="0">
                <a:ln>
                  <a:noFill/>
                </a:ln>
                <a:solidFill>
                  <a:srgbClr val="FF0000"/>
                </a:solidFill>
                <a:effectLst/>
                <a:latin typeface="Times New Roman" panose="02020603050405020304" pitchFamily="18" charset="0"/>
                <a:cs typeface="Times New Roman" panose="02020603050405020304" pitchFamily="18" charset="0"/>
              </a:rPr>
            </a:br>
            <a:r>
              <a:rPr lang="en-US" sz="2400" kern="1400" dirty="0">
                <a:ln>
                  <a:noFill/>
                </a:ln>
                <a:solidFill>
                  <a:srgbClr val="FF0000"/>
                </a:solidFill>
                <a:effectLst/>
                <a:latin typeface="Times New Roman" panose="02020603050405020304" pitchFamily="18" charset="0"/>
                <a:cs typeface="Times New Roman" panose="02020603050405020304" pitchFamily="18" charset="0"/>
              </a:rPr>
              <a:t>       still need to break, but now, the water  must also overcome the polar</a:t>
            </a:r>
            <a:br>
              <a:rPr lang="en-US" sz="2400" kern="1400" dirty="0">
                <a:ln>
                  <a:noFill/>
                </a:ln>
                <a:solidFill>
                  <a:srgbClr val="FF0000"/>
                </a:solidFill>
                <a:effectLst/>
                <a:latin typeface="Times New Roman" panose="02020603050405020304" pitchFamily="18" charset="0"/>
                <a:cs typeface="Times New Roman" panose="02020603050405020304" pitchFamily="18" charset="0"/>
              </a:rPr>
            </a:br>
            <a:r>
              <a:rPr lang="en-US" sz="2400" kern="1400" dirty="0">
                <a:ln>
                  <a:noFill/>
                </a:ln>
                <a:solidFill>
                  <a:srgbClr val="FF0000"/>
                </a:solidFill>
                <a:effectLst/>
                <a:latin typeface="Times New Roman" panose="02020603050405020304" pitchFamily="18" charset="0"/>
                <a:cs typeface="Times New Roman" panose="02020603050405020304" pitchFamily="18" charset="0"/>
              </a:rPr>
              <a:t>       attractions to the ___ too.</a:t>
            </a:r>
            <a:br>
              <a:rPr lang="en-US" sz="2400" kern="1400" dirty="0">
                <a:ln>
                  <a:noFill/>
                </a:ln>
                <a:solidFill>
                  <a:srgbClr val="000000"/>
                </a:solidFill>
                <a:effectLst/>
                <a:latin typeface="Times New Roman" panose="02020603050405020304" pitchFamily="18" charset="0"/>
                <a:cs typeface="Times New Roman" panose="02020603050405020304" pitchFamily="18" charset="0"/>
              </a:rPr>
            </a:br>
            <a:endParaRPr lang="en-US" sz="2400" kern="1400" dirty="0">
              <a:ln>
                <a:noFill/>
              </a:ln>
              <a:solidFill>
                <a:srgbClr val="000000"/>
              </a:solidFill>
              <a:effectLst/>
              <a:latin typeface="Times New Roman" panose="02020603050405020304" pitchFamily="18" charset="0"/>
              <a:cs typeface="Times New Roman" panose="02020603050405020304" pitchFamily="18" charset="0"/>
            </a:endParaRPr>
          </a:p>
          <a:p>
            <a:pPr marL="0" marR="0" indent="0" algn="l">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62.  Water has a BP of ____.   Salty water will have a ______ BP.  </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2917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22FA2D-A69D-D266-33D9-BEBA99F2235D}"/>
              </a:ext>
            </a:extLst>
          </p:cNvPr>
          <p:cNvSpPr txBox="1"/>
          <p:nvPr/>
        </p:nvSpPr>
        <p:spPr>
          <a:xfrm>
            <a:off x="0" y="0"/>
            <a:ext cx="9144000" cy="4375493"/>
          </a:xfrm>
          <a:prstGeom prst="rect">
            <a:avLst/>
          </a:prstGeom>
          <a:noFill/>
        </p:spPr>
        <p:txBody>
          <a:bodyPr wrap="square" rtlCol="0">
            <a:spAutoFit/>
          </a:bodyPr>
          <a:lstStyle/>
          <a:p>
            <a:pPr marL="0" marR="0" indent="0" algn="l">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60.   For water to boil, energy must break the </a:t>
            </a:r>
            <a:r>
              <a:rPr lang="en-US" sz="2400" u="sng" kern="1400" dirty="0">
                <a:ln>
                  <a:noFill/>
                </a:ln>
                <a:solidFill>
                  <a:srgbClr val="000000"/>
                </a:solidFill>
                <a:effectLst/>
                <a:latin typeface="Times New Roman" panose="02020603050405020304" pitchFamily="18" charset="0"/>
                <a:cs typeface="Times New Roman" panose="02020603050405020304" pitchFamily="18" charset="0"/>
              </a:rPr>
              <a:t>hydrogen</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bonds.</a:t>
            </a:r>
          </a:p>
          <a:p>
            <a:pPr marL="0" marR="0" indent="0" algn="l">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 </a:t>
            </a:r>
          </a:p>
          <a:p>
            <a:pPr marL="0" marR="0" indent="0" algn="l">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61.  If solute like NaCl ions are dissolved into water, the hydrogen bonds  </a:t>
            </a:r>
            <a:br>
              <a:rPr lang="en-US" sz="2400" kern="1400" dirty="0">
                <a:ln>
                  <a:noFill/>
                </a:ln>
                <a:solidFill>
                  <a:srgbClr val="FF0000"/>
                </a:solidFill>
                <a:effectLst/>
                <a:latin typeface="Times New Roman" panose="02020603050405020304" pitchFamily="18" charset="0"/>
                <a:cs typeface="Times New Roman" panose="02020603050405020304" pitchFamily="18" charset="0"/>
              </a:rPr>
            </a:br>
            <a:r>
              <a:rPr lang="en-US" sz="2400" kern="1400" dirty="0">
                <a:ln>
                  <a:noFill/>
                </a:ln>
                <a:solidFill>
                  <a:srgbClr val="FF0000"/>
                </a:solidFill>
                <a:effectLst/>
                <a:latin typeface="Times New Roman" panose="02020603050405020304" pitchFamily="18" charset="0"/>
                <a:cs typeface="Times New Roman" panose="02020603050405020304" pitchFamily="18" charset="0"/>
              </a:rPr>
              <a:t>       still need to break, but now, the water  must also overcome the polar</a:t>
            </a:r>
            <a:br>
              <a:rPr lang="en-US" sz="2400" kern="1400" dirty="0">
                <a:ln>
                  <a:noFill/>
                </a:ln>
                <a:solidFill>
                  <a:srgbClr val="FF0000"/>
                </a:solidFill>
                <a:effectLst/>
                <a:latin typeface="Times New Roman" panose="02020603050405020304" pitchFamily="18" charset="0"/>
                <a:cs typeface="Times New Roman" panose="02020603050405020304" pitchFamily="18" charset="0"/>
              </a:rPr>
            </a:br>
            <a:r>
              <a:rPr lang="en-US" sz="2400" kern="1400" dirty="0">
                <a:ln>
                  <a:noFill/>
                </a:ln>
                <a:solidFill>
                  <a:srgbClr val="FF0000"/>
                </a:solidFill>
                <a:effectLst/>
                <a:latin typeface="Times New Roman" panose="02020603050405020304" pitchFamily="18" charset="0"/>
                <a:cs typeface="Times New Roman" panose="02020603050405020304" pitchFamily="18" charset="0"/>
              </a:rPr>
              <a:t>       attractions to the </a:t>
            </a:r>
            <a:r>
              <a:rPr lang="en-US" sz="2400" u="sng" kern="1400" dirty="0">
                <a:ln>
                  <a:noFill/>
                </a:ln>
                <a:solidFill>
                  <a:srgbClr val="FF0000"/>
                </a:solidFill>
                <a:effectLst/>
                <a:latin typeface="Times New Roman" panose="02020603050405020304" pitchFamily="18" charset="0"/>
                <a:cs typeface="Times New Roman" panose="02020603050405020304" pitchFamily="18" charset="0"/>
              </a:rPr>
              <a:t>ions</a:t>
            </a:r>
            <a:r>
              <a:rPr lang="en-US" sz="2400" kern="1400" dirty="0">
                <a:ln>
                  <a:noFill/>
                </a:ln>
                <a:solidFill>
                  <a:srgbClr val="FF0000"/>
                </a:solidFill>
                <a:effectLst/>
                <a:latin typeface="Times New Roman" panose="02020603050405020304" pitchFamily="18" charset="0"/>
                <a:cs typeface="Times New Roman" panose="02020603050405020304" pitchFamily="18" charset="0"/>
              </a:rPr>
              <a:t> too.</a:t>
            </a:r>
            <a:br>
              <a:rPr lang="en-US" sz="2400" kern="1400" dirty="0">
                <a:ln>
                  <a:noFill/>
                </a:ln>
                <a:solidFill>
                  <a:srgbClr val="000000"/>
                </a:solidFill>
                <a:effectLst/>
                <a:latin typeface="Times New Roman" panose="02020603050405020304" pitchFamily="18" charset="0"/>
                <a:cs typeface="Times New Roman" panose="02020603050405020304" pitchFamily="18" charset="0"/>
              </a:rPr>
            </a:br>
            <a:endParaRPr lang="en-US" sz="2400" kern="1400" dirty="0">
              <a:ln>
                <a:noFill/>
              </a:ln>
              <a:solidFill>
                <a:srgbClr val="000000"/>
              </a:solidFill>
              <a:effectLst/>
              <a:latin typeface="Times New Roman" panose="02020603050405020304" pitchFamily="18" charset="0"/>
              <a:cs typeface="Times New Roman" panose="02020603050405020304" pitchFamily="18" charset="0"/>
            </a:endParaRPr>
          </a:p>
          <a:p>
            <a:pPr marL="0" marR="0" indent="0" algn="l">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62.  Water has a BP of </a:t>
            </a:r>
            <a:r>
              <a:rPr lang="en-US" sz="2400" u="sng" kern="1400" dirty="0">
                <a:ln>
                  <a:noFill/>
                </a:ln>
                <a:solidFill>
                  <a:srgbClr val="000000"/>
                </a:solidFill>
                <a:effectLst/>
                <a:latin typeface="Times New Roman" panose="02020603050405020304" pitchFamily="18" charset="0"/>
                <a:cs typeface="Times New Roman" panose="02020603050405020304" pitchFamily="18" charset="0"/>
              </a:rPr>
              <a:t>373 K</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Salty water will have a </a:t>
            </a:r>
            <a:r>
              <a:rPr lang="en-US" sz="2400" u="sng" kern="1400" dirty="0">
                <a:ln>
                  <a:noFill/>
                </a:ln>
                <a:solidFill>
                  <a:srgbClr val="000000"/>
                </a:solidFill>
                <a:effectLst/>
                <a:latin typeface="Times New Roman" panose="02020603050405020304" pitchFamily="18" charset="0"/>
                <a:cs typeface="Times New Roman" panose="02020603050405020304" pitchFamily="18" charset="0"/>
              </a:rPr>
              <a:t>HIGHER</a:t>
            </a:r>
            <a:r>
              <a:rPr lang="en-US" sz="2400" kern="1400" dirty="0">
                <a:ln>
                  <a:noFill/>
                </a:ln>
                <a:solidFill>
                  <a:srgbClr val="000000"/>
                </a:solidFill>
                <a:effectLst/>
                <a:latin typeface="Times New Roman" panose="02020603050405020304" pitchFamily="18" charset="0"/>
                <a:cs typeface="Times New Roman" panose="02020603050405020304" pitchFamily="18" charset="0"/>
              </a:rPr>
              <a:t> BP.  </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93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01807"/>
          </a:xfrm>
          <a:prstGeom prst="rect">
            <a:avLst/>
          </a:prstGeom>
          <a:noFill/>
        </p:spPr>
        <p:txBody>
          <a:bodyPr wrap="square" rtlCol="0">
            <a:spAutoFit/>
          </a:bodyPr>
          <a:lstStyle/>
          <a:p>
            <a:r>
              <a:rPr lang="en-US" dirty="0"/>
              <a:t>When you try to dissolve stuff into solution, there are 3 factors that will affect this rate</a:t>
            </a:r>
            <a:br>
              <a:rPr lang="en-US" dirty="0"/>
            </a:br>
            <a:r>
              <a:rPr lang="en-US" dirty="0"/>
              <a:t> (either making it faster or slower.  </a:t>
            </a:r>
          </a:p>
          <a:p>
            <a:r>
              <a:rPr lang="en-US" sz="6000" b="1" dirty="0"/>
              <a:t>DEMONSTRATION three</a:t>
            </a:r>
            <a:br>
              <a:rPr lang="en-US" sz="6000" b="1" dirty="0"/>
            </a:br>
            <a:endParaRPr lang="en-US" sz="20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Let’s watch a cube of SUGAR go into into 150 mL water</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One cube into water no stirring</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One cube into same amount of water, with stirring </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Which dissolves faster?</a:t>
            </a:r>
          </a:p>
          <a:p>
            <a:endParaRPr kumimoji="0" 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endParaRPr>
          </a:p>
          <a:p>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stirred sugar dissolved faster.  Faster moving water created MORE COLLISIONS between the sugar cube and water, resulting in faster dissolving.  </a:t>
            </a:r>
            <a:r>
              <a:rPr lang="en-US" sz="2400" dirty="0">
                <a:solidFill>
                  <a:srgbClr val="FF0000"/>
                </a:solidFill>
                <a:latin typeface="Times New Roman" panose="02020603050405020304" pitchFamily="18" charset="0"/>
                <a:cs typeface="Times New Roman" panose="02020603050405020304" pitchFamily="18" charset="0"/>
              </a:rPr>
              <a:t>This higher kinetic energy was caused by the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agitation.</a:t>
            </a:r>
          </a:p>
          <a:p>
            <a:endParaRPr lang="en-US" sz="1100" dirty="0">
              <a:solidFill>
                <a:schemeClr val="tx1">
                  <a:lumMod val="95000"/>
                  <a:lumOff val="5000"/>
                </a:schemeClr>
              </a:solidFill>
            </a:endParaRPr>
          </a:p>
        </p:txBody>
      </p:sp>
    </p:spTree>
    <p:extLst>
      <p:ext uri="{BB962C8B-B14F-4D97-AF65-F5344CB8AC3E}">
        <p14:creationId xmlns:p14="http://schemas.microsoft.com/office/powerpoint/2010/main" val="24226178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01B522-E6CC-1446-60C2-921DD8DEEB09}"/>
              </a:ext>
            </a:extLst>
          </p:cNvPr>
          <p:cNvSpPr txBox="1"/>
          <p:nvPr/>
        </p:nvSpPr>
        <p:spPr>
          <a:xfrm>
            <a:off x="17834" y="0"/>
            <a:ext cx="9144000" cy="64479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63. For water to freeze, the molecules must make those neat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little </a:t>
            </a:r>
            <a:r>
              <a:rPr lang="en-US" sz="2800" u="sng" dirty="0">
                <a:latin typeface="Times New Roman" panose="02020603050405020304" pitchFamily="18" charset="0"/>
                <a:cs typeface="Times New Roman" panose="02020603050405020304" pitchFamily="18" charset="0"/>
              </a:rPr>
              <a:t>6-molecule rings</a:t>
            </a:r>
            <a:r>
              <a:rPr lang="en-US" sz="2800" dirty="0">
                <a:latin typeface="Times New Roman" panose="02020603050405020304" pitchFamily="18" charset="0"/>
                <a:cs typeface="Times New Roman" panose="02020603050405020304" pitchFamily="18" charset="0"/>
              </a:rPr>
              <a:t> to solidify.  The molecules are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hydrogen bonded to each other.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br>
              <a:rPr lang="en-US" sz="1100" dirty="0">
                <a:latin typeface="Times New Roman" panose="02020603050405020304" pitchFamily="18" charset="0"/>
                <a:cs typeface="Times New Roman" panose="02020603050405020304" pitchFamily="18" charset="0"/>
              </a:rPr>
            </a:br>
            <a:br>
              <a:rPr lang="en-US" sz="11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342900" indent="-342900">
              <a:buAutoNum type="arabicPeriod" startAt="64"/>
            </a:pPr>
            <a:r>
              <a:rPr lang="en-US" sz="2800" dirty="0">
                <a:latin typeface="Times New Roman" panose="02020603050405020304" pitchFamily="18" charset="0"/>
                <a:cs typeface="Times New Roman" panose="02020603050405020304" pitchFamily="18" charset="0"/>
              </a:rPr>
              <a:t> When solute is dissolved into the water, these particles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literally get in the way of the hydrogen bonding.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Water can’t freeze at a normal 273 K, it has to be </a:t>
            </a:r>
            <a:r>
              <a:rPr lang="en-US" sz="2800" u="sng" dirty="0">
                <a:latin typeface="Times New Roman" panose="02020603050405020304" pitchFamily="18" charset="0"/>
                <a:cs typeface="Times New Roman" panose="02020603050405020304" pitchFamily="18" charset="0"/>
              </a:rPr>
              <a:t>colder</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in order for the ions to be pushed aside as ice forms.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The </a:t>
            </a:r>
            <a:r>
              <a:rPr lang="en-US" sz="2800" u="sng" dirty="0">
                <a:latin typeface="Times New Roman" panose="02020603050405020304" pitchFamily="18" charset="0"/>
                <a:cs typeface="Times New Roman" panose="02020603050405020304" pitchFamily="18" charset="0"/>
              </a:rPr>
              <a:t>more solute</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polar molecules like sugar, or ions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the colder the water has to be in order to freeze.   </a:t>
            </a:r>
          </a:p>
        </p:txBody>
      </p:sp>
      <p:sp>
        <p:nvSpPr>
          <p:cNvPr id="3" name="Oval 2">
            <a:extLst>
              <a:ext uri="{FF2B5EF4-FFF2-40B4-BE49-F238E27FC236}">
                <a16:creationId xmlns:a16="http://schemas.microsoft.com/office/drawing/2014/main" id="{44CBF05E-5188-00FA-962C-01B0EAC91390}"/>
              </a:ext>
            </a:extLst>
          </p:cNvPr>
          <p:cNvSpPr/>
          <p:nvPr/>
        </p:nvSpPr>
        <p:spPr>
          <a:xfrm>
            <a:off x="990600" y="15430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5E1023D-E110-DC8E-C85E-F50DF7D36665}"/>
              </a:ext>
            </a:extLst>
          </p:cNvPr>
          <p:cNvSpPr/>
          <p:nvPr/>
        </p:nvSpPr>
        <p:spPr>
          <a:xfrm>
            <a:off x="685800" y="18478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45E371D-2374-7F93-EDFB-C9F390EB4A66}"/>
              </a:ext>
            </a:extLst>
          </p:cNvPr>
          <p:cNvSpPr/>
          <p:nvPr/>
        </p:nvSpPr>
        <p:spPr>
          <a:xfrm>
            <a:off x="1295400" y="18478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DCA1D02-C242-D85F-EC2B-4318212CBB59}"/>
              </a:ext>
            </a:extLst>
          </p:cNvPr>
          <p:cNvSpPr/>
          <p:nvPr/>
        </p:nvSpPr>
        <p:spPr>
          <a:xfrm>
            <a:off x="1295400" y="2286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5CC3B1D-9354-4B8C-4131-3B4EC9EA0EFB}"/>
              </a:ext>
            </a:extLst>
          </p:cNvPr>
          <p:cNvSpPr/>
          <p:nvPr/>
        </p:nvSpPr>
        <p:spPr>
          <a:xfrm>
            <a:off x="685800" y="2286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DB0C1E-EDE1-4A62-F436-3A805B41A34D}"/>
              </a:ext>
            </a:extLst>
          </p:cNvPr>
          <p:cNvSpPr/>
          <p:nvPr/>
        </p:nvSpPr>
        <p:spPr>
          <a:xfrm>
            <a:off x="990600" y="259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3804C28-B5E0-E977-B85B-FF1FFC78D7B9}"/>
              </a:ext>
            </a:extLst>
          </p:cNvPr>
          <p:cNvCxnSpPr>
            <a:cxnSpLocks/>
          </p:cNvCxnSpPr>
          <p:nvPr/>
        </p:nvCxnSpPr>
        <p:spPr>
          <a:xfrm flipH="1">
            <a:off x="813435" y="1676396"/>
            <a:ext cx="185606" cy="1847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9EBA9D-08A7-730F-E976-A53A989A1039}"/>
              </a:ext>
            </a:extLst>
          </p:cNvPr>
          <p:cNvCxnSpPr>
            <a:cxnSpLocks/>
          </p:cNvCxnSpPr>
          <p:nvPr/>
        </p:nvCxnSpPr>
        <p:spPr>
          <a:xfrm flipH="1">
            <a:off x="1120682" y="2420709"/>
            <a:ext cx="185335" cy="1877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02BD2A-616C-4BAD-B890-C77D4A653531}"/>
              </a:ext>
            </a:extLst>
          </p:cNvPr>
          <p:cNvCxnSpPr>
            <a:cxnSpLocks/>
            <a:endCxn id="7" idx="0"/>
          </p:cNvCxnSpPr>
          <p:nvPr/>
        </p:nvCxnSpPr>
        <p:spPr>
          <a:xfrm>
            <a:off x="762000" y="2000250"/>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B5C1E9-107B-A369-C328-DFEC6B4F8145}"/>
              </a:ext>
            </a:extLst>
          </p:cNvPr>
          <p:cNvCxnSpPr>
            <a:cxnSpLocks/>
          </p:cNvCxnSpPr>
          <p:nvPr/>
        </p:nvCxnSpPr>
        <p:spPr>
          <a:xfrm>
            <a:off x="1371600" y="2000250"/>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09F6FF-D4E6-D206-603F-C1ED9E2DCDC1}"/>
              </a:ext>
            </a:extLst>
          </p:cNvPr>
          <p:cNvCxnSpPr>
            <a:cxnSpLocks/>
          </p:cNvCxnSpPr>
          <p:nvPr/>
        </p:nvCxnSpPr>
        <p:spPr>
          <a:xfrm flipH="1" flipV="1">
            <a:off x="811530" y="2438400"/>
            <a:ext cx="197036" cy="174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B7DBA6-A57C-5792-9954-5FA3C8F13088}"/>
              </a:ext>
            </a:extLst>
          </p:cNvPr>
          <p:cNvCxnSpPr>
            <a:cxnSpLocks/>
          </p:cNvCxnSpPr>
          <p:nvPr/>
        </p:nvCxnSpPr>
        <p:spPr>
          <a:xfrm flipH="1" flipV="1">
            <a:off x="1134559" y="1673132"/>
            <a:ext cx="197036" cy="174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FC0A304-7C45-C170-6625-13AD206B9703}"/>
              </a:ext>
            </a:extLst>
          </p:cNvPr>
          <p:cNvSpPr/>
          <p:nvPr/>
        </p:nvSpPr>
        <p:spPr>
          <a:xfrm>
            <a:off x="3775575" y="15607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5569A3D-DB75-EB03-BE70-DAE47369B7FA}"/>
              </a:ext>
            </a:extLst>
          </p:cNvPr>
          <p:cNvSpPr/>
          <p:nvPr/>
        </p:nvSpPr>
        <p:spPr>
          <a:xfrm>
            <a:off x="3470775" y="18655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E742B97-86B8-834A-36ED-2282068F9AFD}"/>
              </a:ext>
            </a:extLst>
          </p:cNvPr>
          <p:cNvSpPr/>
          <p:nvPr/>
        </p:nvSpPr>
        <p:spPr>
          <a:xfrm>
            <a:off x="4080375" y="186554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6A2F6C4-AF8D-2862-8F65-5F6EB04E5CEF}"/>
              </a:ext>
            </a:extLst>
          </p:cNvPr>
          <p:cNvSpPr/>
          <p:nvPr/>
        </p:nvSpPr>
        <p:spPr>
          <a:xfrm>
            <a:off x="4080375" y="23036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DE998DF-7E4E-907C-B9FE-A5D372EA058B}"/>
              </a:ext>
            </a:extLst>
          </p:cNvPr>
          <p:cNvSpPr/>
          <p:nvPr/>
        </p:nvSpPr>
        <p:spPr>
          <a:xfrm>
            <a:off x="3470775" y="23036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E034172-C166-FAD8-65A7-FF298AC5FA3C}"/>
              </a:ext>
            </a:extLst>
          </p:cNvPr>
          <p:cNvSpPr/>
          <p:nvPr/>
        </p:nvSpPr>
        <p:spPr>
          <a:xfrm>
            <a:off x="3775575" y="260849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0C5DC68-1D97-2515-0EBD-1CB8BC93E6DC}"/>
              </a:ext>
            </a:extLst>
          </p:cNvPr>
          <p:cNvCxnSpPr>
            <a:cxnSpLocks/>
          </p:cNvCxnSpPr>
          <p:nvPr/>
        </p:nvCxnSpPr>
        <p:spPr>
          <a:xfrm flipH="1">
            <a:off x="3598410" y="1694087"/>
            <a:ext cx="185606" cy="1847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4043EE-FA6A-9FC2-4B31-90669622FDA0}"/>
              </a:ext>
            </a:extLst>
          </p:cNvPr>
          <p:cNvCxnSpPr>
            <a:cxnSpLocks/>
          </p:cNvCxnSpPr>
          <p:nvPr/>
        </p:nvCxnSpPr>
        <p:spPr>
          <a:xfrm flipH="1">
            <a:off x="3905657" y="2438400"/>
            <a:ext cx="185335" cy="1877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074C04-636A-A40F-C60F-4C18C915DA0E}"/>
              </a:ext>
            </a:extLst>
          </p:cNvPr>
          <p:cNvCxnSpPr>
            <a:cxnSpLocks/>
            <a:endCxn id="28" idx="0"/>
          </p:cNvCxnSpPr>
          <p:nvPr/>
        </p:nvCxnSpPr>
        <p:spPr>
          <a:xfrm>
            <a:off x="3546975" y="2017941"/>
            <a:ext cx="0"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AB244B-DCA1-C7C8-0B9A-4A31E6D64793}"/>
              </a:ext>
            </a:extLst>
          </p:cNvPr>
          <p:cNvCxnSpPr>
            <a:cxnSpLocks/>
          </p:cNvCxnSpPr>
          <p:nvPr/>
        </p:nvCxnSpPr>
        <p:spPr>
          <a:xfrm flipH="1" flipV="1">
            <a:off x="3596505" y="2456091"/>
            <a:ext cx="197036" cy="174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229085-ACE5-4BC7-C611-0FE5FC8BC1CE}"/>
              </a:ext>
            </a:extLst>
          </p:cNvPr>
          <p:cNvCxnSpPr>
            <a:cxnSpLocks/>
          </p:cNvCxnSpPr>
          <p:nvPr/>
        </p:nvCxnSpPr>
        <p:spPr>
          <a:xfrm flipH="1" flipV="1">
            <a:off x="3919534" y="1690823"/>
            <a:ext cx="197036" cy="174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DDE35A56-383A-DBE4-6E01-AF662989CA44}"/>
              </a:ext>
            </a:extLst>
          </p:cNvPr>
          <p:cNvSpPr/>
          <p:nvPr/>
        </p:nvSpPr>
        <p:spPr>
          <a:xfrm>
            <a:off x="4155763" y="1914608"/>
            <a:ext cx="503460" cy="455841"/>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03035BC-B1A5-4921-72B1-5C9584393B1D}"/>
              </a:ext>
            </a:extLst>
          </p:cNvPr>
          <p:cNvSpPr txBox="1"/>
          <p:nvPr/>
        </p:nvSpPr>
        <p:spPr>
          <a:xfrm>
            <a:off x="4116570" y="1941741"/>
            <a:ext cx="6558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Na</a:t>
            </a:r>
            <a:r>
              <a:rPr lang="en-US" baseline="30000" dirty="0">
                <a:solidFill>
                  <a:schemeClr val="bg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1077472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CF4E4-7511-621B-496C-86AFECCF393E}"/>
              </a:ext>
            </a:extLst>
          </p:cNvPr>
          <p:cNvSpPr txBox="1"/>
          <p:nvPr/>
        </p:nvSpPr>
        <p:spPr>
          <a:xfrm>
            <a:off x="0" y="0"/>
            <a:ext cx="9144000" cy="6124754"/>
          </a:xfrm>
          <a:prstGeom prst="rect">
            <a:avLst/>
          </a:prstGeom>
          <a:noFill/>
        </p:spPr>
        <p:txBody>
          <a:bodyPr wrap="square" rtlCol="0">
            <a:spAutoFit/>
          </a:bodyPr>
          <a:lstStyle/>
          <a:p>
            <a:r>
              <a:rPr lang="en-US" dirty="0"/>
              <a:t>Vapor pressure is a hard vocabulary word.  Learn it now (finally).</a:t>
            </a:r>
          </a:p>
          <a:p>
            <a:endParaRPr lang="en-US" dirty="0"/>
          </a:p>
          <a:p>
            <a:r>
              <a:rPr lang="en-US" sz="3200" dirty="0"/>
              <a:t>65.  Draw this diagram and labels… </a:t>
            </a:r>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66.  Vapor pressure is </a:t>
            </a:r>
            <a:r>
              <a:rPr lang="en-US" u="sng" dirty="0">
                <a:solidFill>
                  <a:srgbClr val="FF0000"/>
                </a:solidFill>
              </a:rPr>
              <a:t>the extra pressure caused by the</a:t>
            </a:r>
            <a:br>
              <a:rPr lang="en-US" u="sng" dirty="0">
                <a:solidFill>
                  <a:srgbClr val="FF0000"/>
                </a:solidFill>
              </a:rPr>
            </a:br>
            <a:r>
              <a:rPr lang="en-US" dirty="0">
                <a:solidFill>
                  <a:srgbClr val="FF0000"/>
                </a:solidFill>
              </a:rPr>
              <a:t>        </a:t>
            </a:r>
            <a:r>
              <a:rPr lang="en-US" u="sng" dirty="0">
                <a:solidFill>
                  <a:srgbClr val="FF0000"/>
                </a:solidFill>
              </a:rPr>
              <a:t>evaporation of a liquid in a closed system </a:t>
            </a:r>
            <a:r>
              <a:rPr lang="en-US" dirty="0">
                <a:solidFill>
                  <a:srgbClr val="FF0000"/>
                </a:solidFill>
              </a:rPr>
              <a:t>(like a bell jar). </a:t>
            </a:r>
          </a:p>
          <a:p>
            <a:endParaRPr lang="en-US" dirty="0">
              <a:solidFill>
                <a:srgbClr val="FF0000"/>
              </a:solidFill>
            </a:endParaRPr>
          </a:p>
          <a:p>
            <a:r>
              <a:rPr lang="en-US" dirty="0">
                <a:solidFill>
                  <a:srgbClr val="FF0000"/>
                </a:solidFill>
              </a:rPr>
              <a:t>67.  Water has a </a:t>
            </a:r>
            <a:r>
              <a:rPr lang="en-US" u="sng" dirty="0">
                <a:solidFill>
                  <a:srgbClr val="FF0000"/>
                </a:solidFill>
              </a:rPr>
              <a:t>very low</a:t>
            </a:r>
            <a:r>
              <a:rPr lang="en-US" dirty="0">
                <a:solidFill>
                  <a:srgbClr val="FF0000"/>
                </a:solidFill>
              </a:rPr>
              <a:t> vapor pressure.  </a:t>
            </a:r>
          </a:p>
          <a:p>
            <a:endParaRPr lang="en-US" dirty="0">
              <a:solidFill>
                <a:srgbClr val="FF0000"/>
              </a:solidFill>
            </a:endParaRPr>
          </a:p>
          <a:p>
            <a:r>
              <a:rPr lang="en-US" dirty="0">
                <a:solidFill>
                  <a:srgbClr val="FF0000"/>
                </a:solidFill>
              </a:rPr>
              <a:t>68.  What is the vapor pressure of water at 25 centigrade?</a:t>
            </a:r>
            <a:br>
              <a:rPr lang="en-US" dirty="0">
                <a:solidFill>
                  <a:srgbClr val="FF0000"/>
                </a:solidFill>
              </a:rPr>
            </a:br>
            <a:endParaRPr lang="en-US" dirty="0">
              <a:solidFill>
                <a:srgbClr val="FF0000"/>
              </a:solidFill>
            </a:endParaRPr>
          </a:p>
          <a:p>
            <a:pPr marL="342900" indent="-342900">
              <a:buAutoNum type="arabicPeriod" startAt="69"/>
            </a:pPr>
            <a:r>
              <a:rPr lang="en-US" dirty="0">
                <a:solidFill>
                  <a:srgbClr val="FF0000"/>
                </a:solidFill>
              </a:rPr>
              <a:t>Why does water have LOW VAPOR PRESSURE?</a:t>
            </a:r>
            <a:br>
              <a:rPr lang="en-US" dirty="0">
                <a:solidFill>
                  <a:srgbClr val="FF0000"/>
                </a:solidFill>
              </a:rPr>
            </a:br>
            <a:br>
              <a:rPr lang="en-US" dirty="0">
                <a:solidFill>
                  <a:srgbClr val="FF0000"/>
                </a:solidFill>
              </a:rPr>
            </a:br>
            <a:endParaRPr lang="en-US" dirty="0">
              <a:solidFill>
                <a:srgbClr val="FF0000"/>
              </a:solidFill>
            </a:endParaRPr>
          </a:p>
          <a:p>
            <a:pPr marL="342900" indent="-342900">
              <a:buAutoNum type="arabicPeriod" startAt="69"/>
            </a:pPr>
            <a:r>
              <a:rPr lang="en-US" dirty="0">
                <a:solidFill>
                  <a:srgbClr val="FF0000"/>
                </a:solidFill>
              </a:rPr>
              <a:t> What impact would polar molecules, or ions, (solute) have on vapor pressure?    </a:t>
            </a:r>
          </a:p>
          <a:p>
            <a:endParaRPr lang="en-US" dirty="0"/>
          </a:p>
        </p:txBody>
      </p:sp>
      <p:sp>
        <p:nvSpPr>
          <p:cNvPr id="3" name="Flowchart: Delay 2">
            <a:extLst>
              <a:ext uri="{FF2B5EF4-FFF2-40B4-BE49-F238E27FC236}">
                <a16:creationId xmlns:a16="http://schemas.microsoft.com/office/drawing/2014/main" id="{B061B039-ED14-A34C-0D2C-581FF9F2829B}"/>
              </a:ext>
            </a:extLst>
          </p:cNvPr>
          <p:cNvSpPr/>
          <p:nvPr/>
        </p:nvSpPr>
        <p:spPr>
          <a:xfrm rot="16200000">
            <a:off x="5562599" y="1523999"/>
            <a:ext cx="4267201" cy="2743200"/>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D1B65F-E7A6-B1FC-98CB-4016B1F0689D}"/>
              </a:ext>
            </a:extLst>
          </p:cNvPr>
          <p:cNvSpPr/>
          <p:nvPr/>
        </p:nvSpPr>
        <p:spPr>
          <a:xfrm>
            <a:off x="7162800" y="3657600"/>
            <a:ext cx="12954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9E7BE7C-D5BE-76ED-F771-1430537FD1CD}"/>
              </a:ext>
            </a:extLst>
          </p:cNvPr>
          <p:cNvSpPr/>
          <p:nvPr/>
        </p:nvSpPr>
        <p:spPr>
          <a:xfrm>
            <a:off x="7315200" y="4765488"/>
            <a:ext cx="1066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E1E72D6-73B4-F5CF-E132-2AEA003657CA}"/>
              </a:ext>
            </a:extLst>
          </p:cNvPr>
          <p:cNvCxnSpPr>
            <a:stCxn id="4" idx="2"/>
            <a:endCxn id="5" idx="2"/>
          </p:cNvCxnSpPr>
          <p:nvPr/>
        </p:nvCxnSpPr>
        <p:spPr>
          <a:xfrm>
            <a:off x="7162800" y="3771900"/>
            <a:ext cx="152400" cy="1107888"/>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E6E1EE-0C99-60DE-804C-80CE5917EF8D}"/>
              </a:ext>
            </a:extLst>
          </p:cNvPr>
          <p:cNvCxnSpPr>
            <a:cxnSpLocks/>
            <a:endCxn id="5" idx="6"/>
          </p:cNvCxnSpPr>
          <p:nvPr/>
        </p:nvCxnSpPr>
        <p:spPr>
          <a:xfrm flipH="1">
            <a:off x="8382000" y="3777447"/>
            <a:ext cx="76200" cy="1102341"/>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3F0C267-55DF-3DC6-E20D-D93057D7057A}"/>
              </a:ext>
            </a:extLst>
          </p:cNvPr>
          <p:cNvSpPr txBox="1"/>
          <p:nvPr/>
        </p:nvSpPr>
        <p:spPr>
          <a:xfrm>
            <a:off x="7467599" y="4417233"/>
            <a:ext cx="838201" cy="369332"/>
          </a:xfrm>
          <a:prstGeom prst="rect">
            <a:avLst/>
          </a:prstGeom>
          <a:noFill/>
        </p:spPr>
        <p:txBody>
          <a:bodyPr wrap="square" rtlCol="0">
            <a:spAutoFit/>
          </a:bodyPr>
          <a:lstStyle/>
          <a:p>
            <a:r>
              <a:rPr lang="en-US" dirty="0"/>
              <a:t>water</a:t>
            </a:r>
          </a:p>
        </p:txBody>
      </p:sp>
      <p:sp>
        <p:nvSpPr>
          <p:cNvPr id="11" name="Freeform: Shape 10">
            <a:extLst>
              <a:ext uri="{FF2B5EF4-FFF2-40B4-BE49-F238E27FC236}">
                <a16:creationId xmlns:a16="http://schemas.microsoft.com/office/drawing/2014/main" id="{0C78D90D-087D-25EA-E99B-4A147F20B7AA}"/>
              </a:ext>
            </a:extLst>
          </p:cNvPr>
          <p:cNvSpPr/>
          <p:nvPr/>
        </p:nvSpPr>
        <p:spPr>
          <a:xfrm>
            <a:off x="7239000" y="4377447"/>
            <a:ext cx="1185231" cy="45719"/>
          </a:xfrm>
          <a:custGeom>
            <a:avLst/>
            <a:gdLst>
              <a:gd name="connsiteX0" fmla="*/ 0 w 1147942"/>
              <a:gd name="connsiteY0" fmla="*/ 0 h 97276"/>
              <a:gd name="connsiteX1" fmla="*/ 48639 w 1147942"/>
              <a:gd name="connsiteY1" fmla="*/ 9727 h 97276"/>
              <a:gd name="connsiteX2" fmla="*/ 97277 w 1147942"/>
              <a:gd name="connsiteY2" fmla="*/ 38910 h 97276"/>
              <a:gd name="connsiteX3" fmla="*/ 184826 w 1147942"/>
              <a:gd name="connsiteY3" fmla="*/ 87549 h 97276"/>
              <a:gd name="connsiteX4" fmla="*/ 243192 w 1147942"/>
              <a:gd name="connsiteY4" fmla="*/ 97276 h 97276"/>
              <a:gd name="connsiteX5" fmla="*/ 340468 w 1147942"/>
              <a:gd name="connsiteY5" fmla="*/ 87549 h 97276"/>
              <a:gd name="connsiteX6" fmla="*/ 369651 w 1147942"/>
              <a:gd name="connsiteY6" fmla="*/ 48638 h 97276"/>
              <a:gd name="connsiteX7" fmla="*/ 428017 w 1147942"/>
              <a:gd name="connsiteY7" fmla="*/ 19455 h 97276"/>
              <a:gd name="connsiteX8" fmla="*/ 632298 w 1147942"/>
              <a:gd name="connsiteY8" fmla="*/ 87549 h 97276"/>
              <a:gd name="connsiteX9" fmla="*/ 690664 w 1147942"/>
              <a:gd name="connsiteY9" fmla="*/ 97276 h 97276"/>
              <a:gd name="connsiteX10" fmla="*/ 729575 w 1147942"/>
              <a:gd name="connsiteY10" fmla="*/ 68093 h 97276"/>
              <a:gd name="connsiteX11" fmla="*/ 856034 w 1147942"/>
              <a:gd name="connsiteY11" fmla="*/ 38910 h 97276"/>
              <a:gd name="connsiteX12" fmla="*/ 933856 w 1147942"/>
              <a:gd name="connsiteY12" fmla="*/ 58366 h 97276"/>
              <a:gd name="connsiteX13" fmla="*/ 1060315 w 1147942"/>
              <a:gd name="connsiteY13" fmla="*/ 19455 h 97276"/>
              <a:gd name="connsiteX14" fmla="*/ 1118681 w 1147942"/>
              <a:gd name="connsiteY14" fmla="*/ 58366 h 97276"/>
              <a:gd name="connsiteX15" fmla="*/ 1147864 w 1147942"/>
              <a:gd name="connsiteY15" fmla="*/ 77821 h 9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7942" h="97276">
                <a:moveTo>
                  <a:pt x="0" y="0"/>
                </a:moveTo>
                <a:cubicBezTo>
                  <a:pt x="16213" y="3242"/>
                  <a:pt x="33287" y="3587"/>
                  <a:pt x="48639" y="9727"/>
                </a:cubicBezTo>
                <a:cubicBezTo>
                  <a:pt x="66194" y="16749"/>
                  <a:pt x="81244" y="28889"/>
                  <a:pt x="97277" y="38910"/>
                </a:cubicBezTo>
                <a:cubicBezTo>
                  <a:pt x="130177" y="59473"/>
                  <a:pt x="142760" y="73527"/>
                  <a:pt x="184826" y="87549"/>
                </a:cubicBezTo>
                <a:cubicBezTo>
                  <a:pt x="203538" y="93786"/>
                  <a:pt x="223737" y="94034"/>
                  <a:pt x="243192" y="97276"/>
                </a:cubicBezTo>
                <a:cubicBezTo>
                  <a:pt x="275617" y="94034"/>
                  <a:pt x="310053" y="99247"/>
                  <a:pt x="340468" y="87549"/>
                </a:cubicBezTo>
                <a:cubicBezTo>
                  <a:pt x="355600" y="81729"/>
                  <a:pt x="356853" y="58592"/>
                  <a:pt x="369651" y="48638"/>
                </a:cubicBezTo>
                <a:cubicBezTo>
                  <a:pt x="386821" y="35284"/>
                  <a:pt x="408562" y="29183"/>
                  <a:pt x="428017" y="19455"/>
                </a:cubicBezTo>
                <a:cubicBezTo>
                  <a:pt x="500914" y="45963"/>
                  <a:pt x="557470" y="68842"/>
                  <a:pt x="632298" y="87549"/>
                </a:cubicBezTo>
                <a:cubicBezTo>
                  <a:pt x="651433" y="92333"/>
                  <a:pt x="671209" y="94034"/>
                  <a:pt x="690664" y="97276"/>
                </a:cubicBezTo>
                <a:cubicBezTo>
                  <a:pt x="703634" y="87548"/>
                  <a:pt x="715074" y="75344"/>
                  <a:pt x="729575" y="68093"/>
                </a:cubicBezTo>
                <a:cubicBezTo>
                  <a:pt x="772303" y="46729"/>
                  <a:pt x="809442" y="45566"/>
                  <a:pt x="856034" y="38910"/>
                </a:cubicBezTo>
                <a:cubicBezTo>
                  <a:pt x="881975" y="45395"/>
                  <a:pt x="907176" y="56587"/>
                  <a:pt x="933856" y="58366"/>
                </a:cubicBezTo>
                <a:cubicBezTo>
                  <a:pt x="990342" y="62132"/>
                  <a:pt x="1012881" y="43172"/>
                  <a:pt x="1060315" y="19455"/>
                </a:cubicBezTo>
                <a:cubicBezTo>
                  <a:pt x="1149680" y="41797"/>
                  <a:pt x="1057608" y="9508"/>
                  <a:pt x="1118681" y="58366"/>
                </a:cubicBezTo>
                <a:cubicBezTo>
                  <a:pt x="1150940" y="84173"/>
                  <a:pt x="1147864" y="53078"/>
                  <a:pt x="1147864" y="778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FC8853-A360-97AD-7927-B01A7B3D33B2}"/>
              </a:ext>
            </a:extLst>
          </p:cNvPr>
          <p:cNvSpPr/>
          <p:nvPr/>
        </p:nvSpPr>
        <p:spPr>
          <a:xfrm>
            <a:off x="4439739" y="1361872"/>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 Pressure </a:t>
            </a:r>
          </a:p>
          <a:p>
            <a:pPr algn="ctr"/>
            <a:r>
              <a:rPr lang="en-US" dirty="0"/>
              <a:t>101.3 kPa</a:t>
            </a:r>
          </a:p>
        </p:txBody>
      </p:sp>
      <p:sp>
        <p:nvSpPr>
          <p:cNvPr id="13" name="Rectangle 12">
            <a:extLst>
              <a:ext uri="{FF2B5EF4-FFF2-40B4-BE49-F238E27FC236}">
                <a16:creationId xmlns:a16="http://schemas.microsoft.com/office/drawing/2014/main" id="{CBA20398-A418-3452-FFBA-7C5C93174907}"/>
              </a:ext>
            </a:extLst>
          </p:cNvPr>
          <p:cNvSpPr/>
          <p:nvPr/>
        </p:nvSpPr>
        <p:spPr>
          <a:xfrm>
            <a:off x="6893919" y="1272701"/>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 Pressure </a:t>
            </a:r>
          </a:p>
          <a:p>
            <a:pPr algn="ctr"/>
            <a:r>
              <a:rPr lang="en-US" dirty="0"/>
              <a:t>101.3 kPa</a:t>
            </a:r>
          </a:p>
        </p:txBody>
      </p:sp>
      <p:cxnSp>
        <p:nvCxnSpPr>
          <p:cNvPr id="15" name="Straight Arrow Connector 14">
            <a:extLst>
              <a:ext uri="{FF2B5EF4-FFF2-40B4-BE49-F238E27FC236}">
                <a16:creationId xmlns:a16="http://schemas.microsoft.com/office/drawing/2014/main" id="{30059910-D253-E89B-E7EB-FCD6A2252A67}"/>
              </a:ext>
            </a:extLst>
          </p:cNvPr>
          <p:cNvCxnSpPr>
            <a:stCxn id="11" idx="4"/>
          </p:cNvCxnSpPr>
          <p:nvPr/>
        </p:nvCxnSpPr>
        <p:spPr>
          <a:xfrm flipH="1" flipV="1">
            <a:off x="7086600" y="2895599"/>
            <a:ext cx="403492" cy="152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E19C3AD-C2D9-CC1C-0A61-D913B07789F3}"/>
              </a:ext>
            </a:extLst>
          </p:cNvPr>
          <p:cNvCxnSpPr>
            <a:cxnSpLocks/>
          </p:cNvCxnSpPr>
          <p:nvPr/>
        </p:nvCxnSpPr>
        <p:spPr>
          <a:xfrm flipH="1" flipV="1">
            <a:off x="7349054" y="2895599"/>
            <a:ext cx="293438" cy="1679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8F9DCB9-9C9C-CBBF-A4D2-B0E5B44A40BF}"/>
              </a:ext>
            </a:extLst>
          </p:cNvPr>
          <p:cNvCxnSpPr>
            <a:cxnSpLocks/>
          </p:cNvCxnSpPr>
          <p:nvPr/>
        </p:nvCxnSpPr>
        <p:spPr>
          <a:xfrm flipH="1" flipV="1">
            <a:off x="7593146" y="2743199"/>
            <a:ext cx="201746" cy="1984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0E8E88E-68FD-393F-038C-B60792205238}"/>
              </a:ext>
            </a:extLst>
          </p:cNvPr>
          <p:cNvCxnSpPr>
            <a:cxnSpLocks/>
          </p:cNvCxnSpPr>
          <p:nvPr/>
        </p:nvCxnSpPr>
        <p:spPr>
          <a:xfrm flipV="1">
            <a:off x="7947292" y="2743777"/>
            <a:ext cx="237093" cy="2136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5093F13-9D9E-241F-BFB3-E93DA0F3DA40}"/>
              </a:ext>
            </a:extLst>
          </p:cNvPr>
          <p:cNvCxnSpPr>
            <a:cxnSpLocks/>
          </p:cNvCxnSpPr>
          <p:nvPr/>
        </p:nvCxnSpPr>
        <p:spPr>
          <a:xfrm flipV="1">
            <a:off x="8142154" y="2992876"/>
            <a:ext cx="205877" cy="1601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9CC84C2-724D-D1F7-463E-2AE5A06C4656}"/>
              </a:ext>
            </a:extLst>
          </p:cNvPr>
          <p:cNvSpPr/>
          <p:nvPr/>
        </p:nvSpPr>
        <p:spPr>
          <a:xfrm>
            <a:off x="6893919" y="2133600"/>
            <a:ext cx="1716681" cy="56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D767057-BF3E-7141-2248-CC2A489CEE25}"/>
              </a:ext>
            </a:extLst>
          </p:cNvPr>
          <p:cNvSpPr txBox="1"/>
          <p:nvPr/>
        </p:nvSpPr>
        <p:spPr>
          <a:xfrm>
            <a:off x="7040637" y="2243305"/>
            <a:ext cx="1423243" cy="338554"/>
          </a:xfrm>
          <a:prstGeom prst="rect">
            <a:avLst/>
          </a:prstGeom>
          <a:noFill/>
        </p:spPr>
        <p:txBody>
          <a:bodyPr wrap="square" rtlCol="0">
            <a:spAutoFit/>
          </a:bodyPr>
          <a:lstStyle/>
          <a:p>
            <a:pPr algn="ctr"/>
            <a:r>
              <a:rPr lang="en-US" sz="1600" b="1" dirty="0">
                <a:solidFill>
                  <a:srgbClr val="FF0000"/>
                </a:solidFill>
              </a:rPr>
              <a:t>Extra pressure</a:t>
            </a:r>
          </a:p>
        </p:txBody>
      </p:sp>
    </p:spTree>
    <p:extLst>
      <p:ext uri="{BB962C8B-B14F-4D97-AF65-F5344CB8AC3E}">
        <p14:creationId xmlns:p14="http://schemas.microsoft.com/office/powerpoint/2010/main" val="38432851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CF4E4-7511-621B-496C-86AFECCF393E}"/>
              </a:ext>
            </a:extLst>
          </p:cNvPr>
          <p:cNvSpPr txBox="1"/>
          <p:nvPr/>
        </p:nvSpPr>
        <p:spPr>
          <a:xfrm>
            <a:off x="0" y="0"/>
            <a:ext cx="9144000" cy="6401753"/>
          </a:xfrm>
          <a:prstGeom prst="rect">
            <a:avLst/>
          </a:prstGeom>
          <a:noFill/>
        </p:spPr>
        <p:txBody>
          <a:bodyPr wrap="square" rtlCol="0">
            <a:spAutoFit/>
          </a:bodyPr>
          <a:lstStyle/>
          <a:p>
            <a:r>
              <a:rPr lang="en-US" dirty="0"/>
              <a:t>Vapor pressure is a hard vocabulary word.  Learn it now (finally).</a:t>
            </a:r>
          </a:p>
          <a:p>
            <a:endParaRPr lang="en-US" dirty="0"/>
          </a:p>
          <a:p>
            <a:r>
              <a:rPr lang="en-US" sz="3200" dirty="0"/>
              <a:t>65.  Draw this diagram and labels… </a:t>
            </a:r>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66.  Vapor pressure is </a:t>
            </a:r>
            <a:r>
              <a:rPr lang="en-US" u="sng" dirty="0">
                <a:solidFill>
                  <a:srgbClr val="FF0000"/>
                </a:solidFill>
              </a:rPr>
              <a:t>the extra pressure caused by the</a:t>
            </a:r>
            <a:br>
              <a:rPr lang="en-US" u="sng" dirty="0">
                <a:solidFill>
                  <a:srgbClr val="FF0000"/>
                </a:solidFill>
              </a:rPr>
            </a:br>
            <a:r>
              <a:rPr lang="en-US" dirty="0">
                <a:solidFill>
                  <a:srgbClr val="FF0000"/>
                </a:solidFill>
              </a:rPr>
              <a:t>        </a:t>
            </a:r>
            <a:r>
              <a:rPr lang="en-US" u="sng" dirty="0">
                <a:solidFill>
                  <a:srgbClr val="FF0000"/>
                </a:solidFill>
              </a:rPr>
              <a:t>evaporation of a liquid in a closed system </a:t>
            </a:r>
            <a:r>
              <a:rPr lang="en-US" dirty="0">
                <a:solidFill>
                  <a:srgbClr val="FF0000"/>
                </a:solidFill>
              </a:rPr>
              <a:t>(like a bell jar). </a:t>
            </a:r>
          </a:p>
          <a:p>
            <a:endParaRPr lang="en-US" dirty="0">
              <a:solidFill>
                <a:srgbClr val="FF0000"/>
              </a:solidFill>
            </a:endParaRPr>
          </a:p>
          <a:p>
            <a:r>
              <a:rPr lang="en-US" dirty="0">
                <a:solidFill>
                  <a:srgbClr val="FF0000"/>
                </a:solidFill>
              </a:rPr>
              <a:t>67.  Water has a </a:t>
            </a:r>
            <a:r>
              <a:rPr lang="en-US" u="sng" dirty="0">
                <a:solidFill>
                  <a:srgbClr val="FF0000"/>
                </a:solidFill>
              </a:rPr>
              <a:t>very low</a:t>
            </a:r>
            <a:r>
              <a:rPr lang="en-US" dirty="0">
                <a:solidFill>
                  <a:srgbClr val="FF0000"/>
                </a:solidFill>
              </a:rPr>
              <a:t> vapor pressure.  </a:t>
            </a:r>
          </a:p>
          <a:p>
            <a:endParaRPr lang="en-US" dirty="0">
              <a:solidFill>
                <a:srgbClr val="FF0000"/>
              </a:solidFill>
            </a:endParaRPr>
          </a:p>
          <a:p>
            <a:r>
              <a:rPr lang="en-US" dirty="0">
                <a:solidFill>
                  <a:srgbClr val="FF0000"/>
                </a:solidFill>
              </a:rPr>
              <a:t>68.  What is the vapor pressure of water at 25 centigrade?</a:t>
            </a:r>
            <a:br>
              <a:rPr lang="en-US" dirty="0">
                <a:solidFill>
                  <a:srgbClr val="FF0000"/>
                </a:solidFill>
              </a:rPr>
            </a:br>
            <a:endParaRPr lang="en-US" dirty="0">
              <a:solidFill>
                <a:srgbClr val="FF0000"/>
              </a:solidFill>
            </a:endParaRPr>
          </a:p>
          <a:p>
            <a:pPr marL="342900" indent="-342900">
              <a:buAutoNum type="arabicPeriod" startAt="69"/>
            </a:pPr>
            <a:r>
              <a:rPr lang="en-US" dirty="0">
                <a:solidFill>
                  <a:srgbClr val="FF0000"/>
                </a:solidFill>
              </a:rPr>
              <a:t>Why does water have LOW VAPOR PRESSURE?  </a:t>
            </a:r>
            <a:br>
              <a:rPr lang="en-US" dirty="0">
                <a:solidFill>
                  <a:srgbClr val="FF0000"/>
                </a:solidFill>
              </a:rPr>
            </a:br>
            <a:r>
              <a:rPr lang="en-US" dirty="0">
                <a:solidFill>
                  <a:schemeClr val="tx1">
                    <a:lumMod val="95000"/>
                    <a:lumOff val="5000"/>
                  </a:schemeClr>
                </a:solidFill>
              </a:rPr>
              <a:t>Hydrogen bonding (duh!)  </a:t>
            </a:r>
            <a:br>
              <a:rPr lang="en-US" dirty="0">
                <a:solidFill>
                  <a:srgbClr val="FF0000"/>
                </a:solidFill>
              </a:rPr>
            </a:br>
            <a:endParaRPr lang="en-US" dirty="0">
              <a:solidFill>
                <a:srgbClr val="FF0000"/>
              </a:solidFill>
            </a:endParaRPr>
          </a:p>
          <a:p>
            <a:pPr marL="342900" indent="-342900">
              <a:buAutoNum type="arabicPeriod" startAt="69"/>
            </a:pPr>
            <a:r>
              <a:rPr lang="en-US" dirty="0">
                <a:solidFill>
                  <a:srgbClr val="FF0000"/>
                </a:solidFill>
              </a:rPr>
              <a:t> What impact would polar molecules, or ions, (solute) have on vapor pressure?    </a:t>
            </a:r>
          </a:p>
          <a:p>
            <a:r>
              <a:rPr lang="en-US" dirty="0"/>
              <a:t>        The more polar molecules, or ions, the worse evaporation would be, so the lower the </a:t>
            </a:r>
            <a:br>
              <a:rPr lang="en-US" dirty="0"/>
            </a:br>
            <a:r>
              <a:rPr lang="en-US" dirty="0"/>
              <a:t>        vapor pressure would be.  </a:t>
            </a:r>
          </a:p>
        </p:txBody>
      </p:sp>
      <p:sp>
        <p:nvSpPr>
          <p:cNvPr id="3" name="Flowchart: Delay 2">
            <a:extLst>
              <a:ext uri="{FF2B5EF4-FFF2-40B4-BE49-F238E27FC236}">
                <a16:creationId xmlns:a16="http://schemas.microsoft.com/office/drawing/2014/main" id="{B061B039-ED14-A34C-0D2C-581FF9F2829B}"/>
              </a:ext>
            </a:extLst>
          </p:cNvPr>
          <p:cNvSpPr/>
          <p:nvPr/>
        </p:nvSpPr>
        <p:spPr>
          <a:xfrm rot="16200000">
            <a:off x="5562599" y="1523999"/>
            <a:ext cx="4267201" cy="2743200"/>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D1B65F-E7A6-B1FC-98CB-4016B1F0689D}"/>
              </a:ext>
            </a:extLst>
          </p:cNvPr>
          <p:cNvSpPr/>
          <p:nvPr/>
        </p:nvSpPr>
        <p:spPr>
          <a:xfrm>
            <a:off x="7162800" y="3657600"/>
            <a:ext cx="12954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9E7BE7C-D5BE-76ED-F771-1430537FD1CD}"/>
              </a:ext>
            </a:extLst>
          </p:cNvPr>
          <p:cNvSpPr/>
          <p:nvPr/>
        </p:nvSpPr>
        <p:spPr>
          <a:xfrm>
            <a:off x="7315200" y="4765488"/>
            <a:ext cx="1066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3E1E72D6-73B4-F5CF-E132-2AEA003657CA}"/>
              </a:ext>
            </a:extLst>
          </p:cNvPr>
          <p:cNvCxnSpPr>
            <a:stCxn id="4" idx="2"/>
            <a:endCxn id="5" idx="2"/>
          </p:cNvCxnSpPr>
          <p:nvPr/>
        </p:nvCxnSpPr>
        <p:spPr>
          <a:xfrm>
            <a:off x="7162800" y="3771900"/>
            <a:ext cx="152400" cy="1107888"/>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E6E1EE-0C99-60DE-804C-80CE5917EF8D}"/>
              </a:ext>
            </a:extLst>
          </p:cNvPr>
          <p:cNvCxnSpPr>
            <a:cxnSpLocks/>
            <a:endCxn id="5" idx="6"/>
          </p:cNvCxnSpPr>
          <p:nvPr/>
        </p:nvCxnSpPr>
        <p:spPr>
          <a:xfrm flipH="1">
            <a:off x="8382000" y="3777447"/>
            <a:ext cx="76200" cy="1102341"/>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3F0C267-55DF-3DC6-E20D-D93057D7057A}"/>
              </a:ext>
            </a:extLst>
          </p:cNvPr>
          <p:cNvSpPr txBox="1"/>
          <p:nvPr/>
        </p:nvSpPr>
        <p:spPr>
          <a:xfrm>
            <a:off x="7467599" y="4417233"/>
            <a:ext cx="838201" cy="369332"/>
          </a:xfrm>
          <a:prstGeom prst="rect">
            <a:avLst/>
          </a:prstGeom>
          <a:noFill/>
        </p:spPr>
        <p:txBody>
          <a:bodyPr wrap="square" rtlCol="0">
            <a:spAutoFit/>
          </a:bodyPr>
          <a:lstStyle/>
          <a:p>
            <a:r>
              <a:rPr lang="en-US" dirty="0"/>
              <a:t>water</a:t>
            </a:r>
          </a:p>
        </p:txBody>
      </p:sp>
      <p:sp>
        <p:nvSpPr>
          <p:cNvPr id="11" name="Freeform: Shape 10">
            <a:extLst>
              <a:ext uri="{FF2B5EF4-FFF2-40B4-BE49-F238E27FC236}">
                <a16:creationId xmlns:a16="http://schemas.microsoft.com/office/drawing/2014/main" id="{0C78D90D-087D-25EA-E99B-4A147F20B7AA}"/>
              </a:ext>
            </a:extLst>
          </p:cNvPr>
          <p:cNvSpPr/>
          <p:nvPr/>
        </p:nvSpPr>
        <p:spPr>
          <a:xfrm>
            <a:off x="7239000" y="4377447"/>
            <a:ext cx="1185231" cy="45719"/>
          </a:xfrm>
          <a:custGeom>
            <a:avLst/>
            <a:gdLst>
              <a:gd name="connsiteX0" fmla="*/ 0 w 1147942"/>
              <a:gd name="connsiteY0" fmla="*/ 0 h 97276"/>
              <a:gd name="connsiteX1" fmla="*/ 48639 w 1147942"/>
              <a:gd name="connsiteY1" fmla="*/ 9727 h 97276"/>
              <a:gd name="connsiteX2" fmla="*/ 97277 w 1147942"/>
              <a:gd name="connsiteY2" fmla="*/ 38910 h 97276"/>
              <a:gd name="connsiteX3" fmla="*/ 184826 w 1147942"/>
              <a:gd name="connsiteY3" fmla="*/ 87549 h 97276"/>
              <a:gd name="connsiteX4" fmla="*/ 243192 w 1147942"/>
              <a:gd name="connsiteY4" fmla="*/ 97276 h 97276"/>
              <a:gd name="connsiteX5" fmla="*/ 340468 w 1147942"/>
              <a:gd name="connsiteY5" fmla="*/ 87549 h 97276"/>
              <a:gd name="connsiteX6" fmla="*/ 369651 w 1147942"/>
              <a:gd name="connsiteY6" fmla="*/ 48638 h 97276"/>
              <a:gd name="connsiteX7" fmla="*/ 428017 w 1147942"/>
              <a:gd name="connsiteY7" fmla="*/ 19455 h 97276"/>
              <a:gd name="connsiteX8" fmla="*/ 632298 w 1147942"/>
              <a:gd name="connsiteY8" fmla="*/ 87549 h 97276"/>
              <a:gd name="connsiteX9" fmla="*/ 690664 w 1147942"/>
              <a:gd name="connsiteY9" fmla="*/ 97276 h 97276"/>
              <a:gd name="connsiteX10" fmla="*/ 729575 w 1147942"/>
              <a:gd name="connsiteY10" fmla="*/ 68093 h 97276"/>
              <a:gd name="connsiteX11" fmla="*/ 856034 w 1147942"/>
              <a:gd name="connsiteY11" fmla="*/ 38910 h 97276"/>
              <a:gd name="connsiteX12" fmla="*/ 933856 w 1147942"/>
              <a:gd name="connsiteY12" fmla="*/ 58366 h 97276"/>
              <a:gd name="connsiteX13" fmla="*/ 1060315 w 1147942"/>
              <a:gd name="connsiteY13" fmla="*/ 19455 h 97276"/>
              <a:gd name="connsiteX14" fmla="*/ 1118681 w 1147942"/>
              <a:gd name="connsiteY14" fmla="*/ 58366 h 97276"/>
              <a:gd name="connsiteX15" fmla="*/ 1147864 w 1147942"/>
              <a:gd name="connsiteY15" fmla="*/ 77821 h 9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7942" h="97276">
                <a:moveTo>
                  <a:pt x="0" y="0"/>
                </a:moveTo>
                <a:cubicBezTo>
                  <a:pt x="16213" y="3242"/>
                  <a:pt x="33287" y="3587"/>
                  <a:pt x="48639" y="9727"/>
                </a:cubicBezTo>
                <a:cubicBezTo>
                  <a:pt x="66194" y="16749"/>
                  <a:pt x="81244" y="28889"/>
                  <a:pt x="97277" y="38910"/>
                </a:cubicBezTo>
                <a:cubicBezTo>
                  <a:pt x="130177" y="59473"/>
                  <a:pt x="142760" y="73527"/>
                  <a:pt x="184826" y="87549"/>
                </a:cubicBezTo>
                <a:cubicBezTo>
                  <a:pt x="203538" y="93786"/>
                  <a:pt x="223737" y="94034"/>
                  <a:pt x="243192" y="97276"/>
                </a:cubicBezTo>
                <a:cubicBezTo>
                  <a:pt x="275617" y="94034"/>
                  <a:pt x="310053" y="99247"/>
                  <a:pt x="340468" y="87549"/>
                </a:cubicBezTo>
                <a:cubicBezTo>
                  <a:pt x="355600" y="81729"/>
                  <a:pt x="356853" y="58592"/>
                  <a:pt x="369651" y="48638"/>
                </a:cubicBezTo>
                <a:cubicBezTo>
                  <a:pt x="386821" y="35284"/>
                  <a:pt x="408562" y="29183"/>
                  <a:pt x="428017" y="19455"/>
                </a:cubicBezTo>
                <a:cubicBezTo>
                  <a:pt x="500914" y="45963"/>
                  <a:pt x="557470" y="68842"/>
                  <a:pt x="632298" y="87549"/>
                </a:cubicBezTo>
                <a:cubicBezTo>
                  <a:pt x="651433" y="92333"/>
                  <a:pt x="671209" y="94034"/>
                  <a:pt x="690664" y="97276"/>
                </a:cubicBezTo>
                <a:cubicBezTo>
                  <a:pt x="703634" y="87548"/>
                  <a:pt x="715074" y="75344"/>
                  <a:pt x="729575" y="68093"/>
                </a:cubicBezTo>
                <a:cubicBezTo>
                  <a:pt x="772303" y="46729"/>
                  <a:pt x="809442" y="45566"/>
                  <a:pt x="856034" y="38910"/>
                </a:cubicBezTo>
                <a:cubicBezTo>
                  <a:pt x="881975" y="45395"/>
                  <a:pt x="907176" y="56587"/>
                  <a:pt x="933856" y="58366"/>
                </a:cubicBezTo>
                <a:cubicBezTo>
                  <a:pt x="990342" y="62132"/>
                  <a:pt x="1012881" y="43172"/>
                  <a:pt x="1060315" y="19455"/>
                </a:cubicBezTo>
                <a:cubicBezTo>
                  <a:pt x="1149680" y="41797"/>
                  <a:pt x="1057608" y="9508"/>
                  <a:pt x="1118681" y="58366"/>
                </a:cubicBezTo>
                <a:cubicBezTo>
                  <a:pt x="1150940" y="84173"/>
                  <a:pt x="1147864" y="53078"/>
                  <a:pt x="1147864" y="778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FC8853-A360-97AD-7927-B01A7B3D33B2}"/>
              </a:ext>
            </a:extLst>
          </p:cNvPr>
          <p:cNvSpPr/>
          <p:nvPr/>
        </p:nvSpPr>
        <p:spPr>
          <a:xfrm>
            <a:off x="4439739" y="1361872"/>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 Pressure </a:t>
            </a:r>
          </a:p>
          <a:p>
            <a:pPr algn="ctr"/>
            <a:r>
              <a:rPr lang="en-US" dirty="0"/>
              <a:t>101.3 kPa</a:t>
            </a:r>
          </a:p>
        </p:txBody>
      </p:sp>
      <p:sp>
        <p:nvSpPr>
          <p:cNvPr id="13" name="Rectangle 12">
            <a:extLst>
              <a:ext uri="{FF2B5EF4-FFF2-40B4-BE49-F238E27FC236}">
                <a16:creationId xmlns:a16="http://schemas.microsoft.com/office/drawing/2014/main" id="{CBA20398-A418-3452-FFBA-7C5C93174907}"/>
              </a:ext>
            </a:extLst>
          </p:cNvPr>
          <p:cNvSpPr/>
          <p:nvPr/>
        </p:nvSpPr>
        <p:spPr>
          <a:xfrm>
            <a:off x="6893919" y="1272701"/>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 Pressure </a:t>
            </a:r>
          </a:p>
          <a:p>
            <a:pPr algn="ctr"/>
            <a:r>
              <a:rPr lang="en-US" dirty="0"/>
              <a:t>101.3 kPa</a:t>
            </a:r>
          </a:p>
        </p:txBody>
      </p:sp>
      <p:cxnSp>
        <p:nvCxnSpPr>
          <p:cNvPr id="15" name="Straight Arrow Connector 14">
            <a:extLst>
              <a:ext uri="{FF2B5EF4-FFF2-40B4-BE49-F238E27FC236}">
                <a16:creationId xmlns:a16="http://schemas.microsoft.com/office/drawing/2014/main" id="{30059910-D253-E89B-E7EB-FCD6A2252A67}"/>
              </a:ext>
            </a:extLst>
          </p:cNvPr>
          <p:cNvCxnSpPr>
            <a:stCxn id="11" idx="4"/>
          </p:cNvCxnSpPr>
          <p:nvPr/>
        </p:nvCxnSpPr>
        <p:spPr>
          <a:xfrm flipH="1" flipV="1">
            <a:off x="7086600" y="2895599"/>
            <a:ext cx="403492" cy="152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E19C3AD-C2D9-CC1C-0A61-D913B07789F3}"/>
              </a:ext>
            </a:extLst>
          </p:cNvPr>
          <p:cNvCxnSpPr>
            <a:cxnSpLocks/>
          </p:cNvCxnSpPr>
          <p:nvPr/>
        </p:nvCxnSpPr>
        <p:spPr>
          <a:xfrm flipH="1" flipV="1">
            <a:off x="7349054" y="2895599"/>
            <a:ext cx="293438" cy="1679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8F9DCB9-9C9C-CBBF-A4D2-B0E5B44A40BF}"/>
              </a:ext>
            </a:extLst>
          </p:cNvPr>
          <p:cNvCxnSpPr>
            <a:cxnSpLocks/>
          </p:cNvCxnSpPr>
          <p:nvPr/>
        </p:nvCxnSpPr>
        <p:spPr>
          <a:xfrm flipH="1" flipV="1">
            <a:off x="7593146" y="2743199"/>
            <a:ext cx="201746" cy="1984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0E8E88E-68FD-393F-038C-B60792205238}"/>
              </a:ext>
            </a:extLst>
          </p:cNvPr>
          <p:cNvCxnSpPr>
            <a:cxnSpLocks/>
          </p:cNvCxnSpPr>
          <p:nvPr/>
        </p:nvCxnSpPr>
        <p:spPr>
          <a:xfrm flipV="1">
            <a:off x="7947292" y="2743777"/>
            <a:ext cx="237093" cy="2136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5093F13-9D9E-241F-BFB3-E93DA0F3DA40}"/>
              </a:ext>
            </a:extLst>
          </p:cNvPr>
          <p:cNvCxnSpPr>
            <a:cxnSpLocks/>
          </p:cNvCxnSpPr>
          <p:nvPr/>
        </p:nvCxnSpPr>
        <p:spPr>
          <a:xfrm flipV="1">
            <a:off x="8142154" y="2992876"/>
            <a:ext cx="205877" cy="1601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9CC84C2-724D-D1F7-463E-2AE5A06C4656}"/>
              </a:ext>
            </a:extLst>
          </p:cNvPr>
          <p:cNvSpPr/>
          <p:nvPr/>
        </p:nvSpPr>
        <p:spPr>
          <a:xfrm>
            <a:off x="6893919" y="2133600"/>
            <a:ext cx="1716681" cy="56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D767057-BF3E-7141-2248-CC2A489CEE25}"/>
              </a:ext>
            </a:extLst>
          </p:cNvPr>
          <p:cNvSpPr txBox="1"/>
          <p:nvPr/>
        </p:nvSpPr>
        <p:spPr>
          <a:xfrm>
            <a:off x="7040637" y="2243305"/>
            <a:ext cx="1423243" cy="338554"/>
          </a:xfrm>
          <a:prstGeom prst="rect">
            <a:avLst/>
          </a:prstGeom>
          <a:noFill/>
        </p:spPr>
        <p:txBody>
          <a:bodyPr wrap="square" rtlCol="0">
            <a:spAutoFit/>
          </a:bodyPr>
          <a:lstStyle/>
          <a:p>
            <a:pPr algn="ctr"/>
            <a:r>
              <a:rPr lang="en-US" sz="1600" b="1" dirty="0">
                <a:solidFill>
                  <a:srgbClr val="FF0000"/>
                </a:solidFill>
              </a:rPr>
              <a:t>Extra pressure</a:t>
            </a:r>
          </a:p>
        </p:txBody>
      </p:sp>
    </p:spTree>
    <p:extLst>
      <p:ext uri="{BB962C8B-B14F-4D97-AF65-F5344CB8AC3E}">
        <p14:creationId xmlns:p14="http://schemas.microsoft.com/office/powerpoint/2010/main" val="26493356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6A59B-0E52-9174-D824-9D4FA1908548}"/>
              </a:ext>
            </a:extLst>
          </p:cNvPr>
          <p:cNvSpPr txBox="1"/>
          <p:nvPr/>
        </p:nvSpPr>
        <p:spPr>
          <a:xfrm>
            <a:off x="-22698" y="0"/>
            <a:ext cx="9144000" cy="4031873"/>
          </a:xfrm>
          <a:prstGeom prst="rect">
            <a:avLst/>
          </a:prstGeom>
          <a:noFill/>
        </p:spPr>
        <p:txBody>
          <a:bodyPr wrap="square" rtlCol="0">
            <a:spAutoFit/>
          </a:bodyPr>
          <a:lstStyle/>
          <a:p>
            <a:pPr marL="342900" indent="-342900">
              <a:buAutoNum type="arabicPeriod" startAt="71"/>
            </a:pPr>
            <a:r>
              <a:rPr lang="en-US" sz="3200" dirty="0">
                <a:solidFill>
                  <a:srgbClr val="0000FF"/>
                </a:solidFill>
              </a:rPr>
              <a:t>  Vapor pressure is odd.  The more concentrated a solution is, the </a:t>
            </a:r>
            <a:r>
              <a:rPr lang="en-US" sz="3200" dirty="0" err="1">
                <a:solidFill>
                  <a:srgbClr val="0000FF"/>
                </a:solidFill>
              </a:rPr>
              <a:t>the</a:t>
            </a:r>
            <a:r>
              <a:rPr lang="en-US" sz="3200" dirty="0">
                <a:solidFill>
                  <a:srgbClr val="0000FF"/>
                </a:solidFill>
              </a:rPr>
              <a:t> </a:t>
            </a:r>
            <a:r>
              <a:rPr lang="en-US" sz="3200" u="sng" dirty="0">
                <a:solidFill>
                  <a:srgbClr val="0000FF"/>
                </a:solidFill>
              </a:rPr>
              <a:t>lower</a:t>
            </a:r>
            <a:r>
              <a:rPr lang="en-US" sz="3200" dirty="0">
                <a:solidFill>
                  <a:srgbClr val="0000FF"/>
                </a:solidFill>
              </a:rPr>
              <a:t> the evaporation rate. </a:t>
            </a:r>
          </a:p>
          <a:p>
            <a:pPr marL="342900" indent="-342900">
              <a:buAutoNum type="arabicPeriod" startAt="71"/>
            </a:pPr>
            <a:endParaRPr lang="en-US" sz="3200" dirty="0"/>
          </a:p>
          <a:p>
            <a:pPr marL="342900" indent="-342900">
              <a:buAutoNum type="arabicPeriod" startAt="71"/>
            </a:pPr>
            <a:r>
              <a:rPr lang="en-US" sz="3200" dirty="0">
                <a:solidFill>
                  <a:srgbClr val="FF0000"/>
                </a:solidFill>
              </a:rPr>
              <a:t>   The higher vapor pressure means that the</a:t>
            </a:r>
            <a:br>
              <a:rPr lang="en-US" sz="3200" dirty="0">
                <a:solidFill>
                  <a:srgbClr val="FF0000"/>
                </a:solidFill>
              </a:rPr>
            </a:br>
            <a:r>
              <a:rPr lang="en-US" sz="3200" dirty="0">
                <a:solidFill>
                  <a:srgbClr val="FF0000"/>
                </a:solidFill>
              </a:rPr>
              <a:t>     molecules evaporate </a:t>
            </a:r>
            <a:r>
              <a:rPr lang="en-US" sz="3200" u="sng" dirty="0">
                <a:solidFill>
                  <a:srgbClr val="FF0000"/>
                </a:solidFill>
              </a:rPr>
              <a:t>faster or easier because   </a:t>
            </a:r>
            <a:br>
              <a:rPr lang="en-US" sz="3200" u="sng" dirty="0">
                <a:solidFill>
                  <a:srgbClr val="FF0000"/>
                </a:solidFill>
              </a:rPr>
            </a:br>
            <a:r>
              <a:rPr lang="en-US" sz="3200" dirty="0">
                <a:solidFill>
                  <a:srgbClr val="FF0000"/>
                </a:solidFill>
              </a:rPr>
              <a:t>      </a:t>
            </a:r>
            <a:r>
              <a:rPr lang="en-US" sz="3200" u="sng" dirty="0">
                <a:solidFill>
                  <a:srgbClr val="FF0000"/>
                </a:solidFill>
              </a:rPr>
              <a:t>there are less hydrogen bonds in the solution</a:t>
            </a:r>
            <a:r>
              <a:rPr lang="en-US" sz="3200" dirty="0">
                <a:solidFill>
                  <a:srgbClr val="FF0000"/>
                </a:solidFill>
              </a:rPr>
              <a:t>.  </a:t>
            </a:r>
            <a:br>
              <a:rPr lang="en-US" sz="3200" dirty="0"/>
            </a:br>
            <a:endParaRPr lang="en-US" sz="3200" dirty="0"/>
          </a:p>
          <a:p>
            <a:pPr marL="342900" indent="-342900">
              <a:buAutoNum type="arabicPeriod" startAt="71"/>
            </a:pPr>
            <a:r>
              <a:rPr lang="en-US" sz="3200" dirty="0"/>
              <a:t> </a:t>
            </a:r>
          </a:p>
        </p:txBody>
      </p:sp>
    </p:spTree>
    <p:extLst>
      <p:ext uri="{BB962C8B-B14F-4D97-AF65-F5344CB8AC3E}">
        <p14:creationId xmlns:p14="http://schemas.microsoft.com/office/powerpoint/2010/main" val="31748233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9B966C-03DC-5A9C-9243-685C883E188D}"/>
              </a:ext>
            </a:extLst>
          </p:cNvPr>
          <p:cNvGraphicFramePr>
            <a:graphicFrameLocks noGrp="1"/>
          </p:cNvGraphicFramePr>
          <p:nvPr>
            <p:extLst>
              <p:ext uri="{D42A27DB-BD31-4B8C-83A1-F6EECF244321}">
                <p14:modId xmlns:p14="http://schemas.microsoft.com/office/powerpoint/2010/main" val="814015832"/>
              </p:ext>
            </p:extLst>
          </p:nvPr>
        </p:nvGraphicFramePr>
        <p:xfrm>
          <a:off x="0" y="0"/>
          <a:ext cx="9144000" cy="6858000"/>
        </p:xfrm>
        <a:graphic>
          <a:graphicData uri="http://schemas.openxmlformats.org/drawingml/2006/table">
            <a:tbl>
              <a:tblPr/>
              <a:tblGrid>
                <a:gridCol w="3810000">
                  <a:extLst>
                    <a:ext uri="{9D8B030D-6E8A-4147-A177-3AD203B41FA5}">
                      <a16:colId xmlns:a16="http://schemas.microsoft.com/office/drawing/2014/main" val="1522619264"/>
                    </a:ext>
                  </a:extLst>
                </a:gridCol>
                <a:gridCol w="5334000">
                  <a:extLst>
                    <a:ext uri="{9D8B030D-6E8A-4147-A177-3AD203B41FA5}">
                      <a16:colId xmlns:a16="http://schemas.microsoft.com/office/drawing/2014/main" val="577465022"/>
                    </a:ext>
                  </a:extLst>
                </a:gridCol>
              </a:tblGrid>
              <a:tr h="2204357">
                <a:tc>
                  <a:txBody>
                    <a:bodyPr/>
                    <a:lstStyle/>
                    <a:p>
                      <a:pPr marR="0" indent="0" algn="l" rtl="0">
                        <a:lnSpc>
                          <a:spcPct val="119000"/>
                        </a:lnSpc>
                        <a:spcBef>
                          <a:spcPts val="0"/>
                        </a:spcBef>
                        <a:spcAft>
                          <a:spcPts val="600"/>
                        </a:spcAft>
                      </a:pPr>
                      <a:r>
                        <a:rPr lang="en-US" sz="3200" kern="1400" dirty="0">
                          <a:ln>
                            <a:noFill/>
                          </a:ln>
                          <a:solidFill>
                            <a:srgbClr val="FF0000"/>
                          </a:solidFill>
                          <a:effectLst/>
                          <a:latin typeface="Times New Roman" panose="02020603050405020304" pitchFamily="18" charset="0"/>
                        </a:rPr>
                        <a:t>73  The boiling point   </a:t>
                      </a:r>
                      <a:br>
                        <a:rPr lang="en-US" sz="3200" kern="1400" dirty="0">
                          <a:ln>
                            <a:noFill/>
                          </a:ln>
                          <a:solidFill>
                            <a:srgbClr val="FF0000"/>
                          </a:solidFill>
                          <a:effectLst/>
                          <a:latin typeface="Times New Roman" panose="02020603050405020304" pitchFamily="18" charset="0"/>
                        </a:rPr>
                      </a:br>
                      <a:r>
                        <a:rPr lang="en-US" sz="3200" kern="1400" dirty="0">
                          <a:ln>
                            <a:noFill/>
                          </a:ln>
                          <a:solidFill>
                            <a:srgbClr val="FF0000"/>
                          </a:solidFill>
                          <a:effectLst/>
                          <a:latin typeface="Times New Roman" panose="02020603050405020304" pitchFamily="18" charset="0"/>
                        </a:rPr>
                        <a:t>      ELEVATION</a:t>
                      </a:r>
                      <a:br>
                        <a:rPr lang="en-US" sz="3200" kern="1400" dirty="0">
                          <a:ln>
                            <a:noFill/>
                          </a:ln>
                          <a:solidFill>
                            <a:srgbClr val="FF0000"/>
                          </a:solidFill>
                          <a:effectLst/>
                          <a:latin typeface="Times New Roman" panose="02020603050405020304" pitchFamily="18" charset="0"/>
                        </a:rPr>
                      </a:br>
                      <a:r>
                        <a:rPr lang="en-US" sz="3200" kern="1400" dirty="0">
                          <a:ln>
                            <a:noFill/>
                          </a:ln>
                          <a:solidFill>
                            <a:srgbClr val="FF0000"/>
                          </a:solidFill>
                          <a:effectLst/>
                          <a:latin typeface="Times New Roman" panose="02020603050405020304" pitchFamily="18" charset="0"/>
                        </a:rPr>
                        <a:t>      for water is</a:t>
                      </a:r>
                      <a:endParaRPr lang="en-US" sz="2000" kern="1400" dirty="0">
                        <a:ln>
                          <a:noFill/>
                        </a:ln>
                        <a:solidFill>
                          <a:srgbClr val="FF0000"/>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5FFE5"/>
                    </a:solidFill>
                  </a:tcPr>
                </a:tc>
                <a:tc>
                  <a:txBody>
                    <a:bodyPr/>
                    <a:lstStyle/>
                    <a:p>
                      <a:pPr marR="0" indent="0" algn="l" rtl="0">
                        <a:lnSpc>
                          <a:spcPct val="119000"/>
                        </a:lnSpc>
                        <a:spcBef>
                          <a:spcPts val="0"/>
                        </a:spcBef>
                        <a:spcAft>
                          <a:spcPts val="600"/>
                        </a:spcAft>
                      </a:pPr>
                      <a:r>
                        <a:rPr lang="fr-FR" sz="3200" kern="1400" dirty="0">
                          <a:ln>
                            <a:noFill/>
                          </a:ln>
                          <a:solidFill>
                            <a:srgbClr val="FF0000"/>
                          </a:solidFill>
                          <a:effectLst/>
                          <a:latin typeface="Times New Roman" panose="02020603050405020304" pitchFamily="18" charset="0"/>
                        </a:rPr>
                        <a:t> 0.50 K/mole </a:t>
                      </a:r>
                      <a:r>
                        <a:rPr lang="fr-FR" sz="3200" kern="1400" dirty="0" err="1">
                          <a:ln>
                            <a:noFill/>
                          </a:ln>
                          <a:solidFill>
                            <a:srgbClr val="FF0000"/>
                          </a:solidFill>
                          <a:effectLst/>
                          <a:latin typeface="Times New Roman" panose="02020603050405020304" pitchFamily="18" charset="0"/>
                        </a:rPr>
                        <a:t>particles</a:t>
                      </a:r>
                      <a:r>
                        <a:rPr lang="fr-FR" sz="3200" kern="1400" dirty="0">
                          <a:ln>
                            <a:noFill/>
                          </a:ln>
                          <a:solidFill>
                            <a:srgbClr val="FF0000"/>
                          </a:solidFill>
                          <a:effectLst/>
                          <a:latin typeface="Times New Roman" panose="02020603050405020304" pitchFamily="18" charset="0"/>
                        </a:rPr>
                        <a:t> per liter </a:t>
                      </a:r>
                      <a:br>
                        <a:rPr lang="fr-FR" sz="3200" kern="1400" dirty="0">
                          <a:ln>
                            <a:noFill/>
                          </a:ln>
                          <a:solidFill>
                            <a:srgbClr val="FF0000"/>
                          </a:solidFill>
                          <a:effectLst/>
                          <a:latin typeface="Times New Roman" panose="02020603050405020304" pitchFamily="18" charset="0"/>
                        </a:rPr>
                      </a:br>
                      <a:endParaRPr lang="fr-FR" sz="2000" kern="1400" dirty="0">
                        <a:ln>
                          <a:noFill/>
                        </a:ln>
                        <a:solidFill>
                          <a:srgbClr val="FF0000"/>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E5FFE5"/>
                    </a:solidFill>
                  </a:tcPr>
                </a:tc>
                <a:extLst>
                  <a:ext uri="{0D108BD9-81ED-4DB2-BD59-A6C34878D82A}">
                    <a16:rowId xmlns:a16="http://schemas.microsoft.com/office/drawing/2014/main" val="354174475"/>
                  </a:ext>
                </a:extLst>
              </a:tr>
              <a:tr h="2204357">
                <a:tc>
                  <a:txBody>
                    <a:bodyPr/>
                    <a:lstStyle/>
                    <a:p>
                      <a:pPr marR="0" indent="0" algn="l" rtl="0">
                        <a:lnSpc>
                          <a:spcPct val="119000"/>
                        </a:lnSpc>
                        <a:spcBef>
                          <a:spcPts val="0"/>
                        </a:spcBef>
                        <a:spcAft>
                          <a:spcPts val="600"/>
                        </a:spcAft>
                      </a:pPr>
                      <a:r>
                        <a:rPr lang="en-US" sz="3200" kern="1400" dirty="0">
                          <a:ln>
                            <a:noFill/>
                          </a:ln>
                          <a:solidFill>
                            <a:srgbClr val="0000FF"/>
                          </a:solidFill>
                          <a:effectLst/>
                          <a:latin typeface="Times New Roman" panose="02020603050405020304" pitchFamily="18" charset="0"/>
                        </a:rPr>
                        <a:t>74  The freezing point</a:t>
                      </a:r>
                      <a:br>
                        <a:rPr lang="en-US" sz="3200" kern="1400" dirty="0">
                          <a:ln>
                            <a:noFill/>
                          </a:ln>
                          <a:solidFill>
                            <a:srgbClr val="0000FF"/>
                          </a:solidFill>
                          <a:effectLst/>
                          <a:latin typeface="Times New Roman" panose="02020603050405020304" pitchFamily="18" charset="0"/>
                        </a:rPr>
                      </a:br>
                      <a:r>
                        <a:rPr lang="en-US" sz="3200" kern="1400" dirty="0">
                          <a:ln>
                            <a:noFill/>
                          </a:ln>
                          <a:solidFill>
                            <a:srgbClr val="0000FF"/>
                          </a:solidFill>
                          <a:effectLst/>
                          <a:latin typeface="Times New Roman" panose="02020603050405020304" pitchFamily="18" charset="0"/>
                        </a:rPr>
                        <a:t>      DEPRESSION </a:t>
                      </a:r>
                      <a:br>
                        <a:rPr lang="en-US" sz="3200" kern="1400" dirty="0">
                          <a:ln>
                            <a:noFill/>
                          </a:ln>
                          <a:solidFill>
                            <a:srgbClr val="0000FF"/>
                          </a:solidFill>
                          <a:effectLst/>
                          <a:latin typeface="Times New Roman" panose="02020603050405020304" pitchFamily="18" charset="0"/>
                        </a:rPr>
                      </a:br>
                      <a:r>
                        <a:rPr lang="en-US" sz="3200" kern="1400" dirty="0">
                          <a:ln>
                            <a:noFill/>
                          </a:ln>
                          <a:solidFill>
                            <a:srgbClr val="0000FF"/>
                          </a:solidFill>
                          <a:effectLst/>
                          <a:latin typeface="Times New Roman" panose="02020603050405020304" pitchFamily="18" charset="0"/>
                        </a:rPr>
                        <a:t>      for water is</a:t>
                      </a:r>
                      <a:endParaRPr lang="en-US" sz="2000" kern="1400" dirty="0">
                        <a:ln>
                          <a:noFill/>
                        </a:ln>
                        <a:solidFill>
                          <a:srgbClr val="0000FF"/>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CC"/>
                    </a:solidFill>
                  </a:tcPr>
                </a:tc>
                <a:tc>
                  <a:txBody>
                    <a:bodyPr/>
                    <a:lstStyle/>
                    <a:p>
                      <a:pPr marR="0" indent="0" algn="l" rtl="0">
                        <a:lnSpc>
                          <a:spcPct val="119000"/>
                        </a:lnSpc>
                        <a:spcBef>
                          <a:spcPts val="0"/>
                        </a:spcBef>
                        <a:spcAft>
                          <a:spcPts val="600"/>
                        </a:spcAft>
                      </a:pPr>
                      <a:r>
                        <a:rPr lang="fr-FR" sz="3200" kern="1400" dirty="0">
                          <a:ln>
                            <a:noFill/>
                          </a:ln>
                          <a:solidFill>
                            <a:srgbClr val="0000FF"/>
                          </a:solidFill>
                          <a:effectLst/>
                          <a:latin typeface="Times New Roman" panose="02020603050405020304" pitchFamily="18" charset="0"/>
                        </a:rPr>
                        <a:t> 1.86 K/mole </a:t>
                      </a:r>
                      <a:r>
                        <a:rPr lang="fr-FR" sz="3200" kern="1400">
                          <a:ln>
                            <a:noFill/>
                          </a:ln>
                          <a:solidFill>
                            <a:srgbClr val="0000FF"/>
                          </a:solidFill>
                          <a:effectLst/>
                          <a:latin typeface="Times New Roman" panose="02020603050405020304" pitchFamily="18" charset="0"/>
                        </a:rPr>
                        <a:t>particles</a:t>
                      </a:r>
                      <a:r>
                        <a:rPr lang="fr-FR" sz="3200" kern="1400" dirty="0">
                          <a:ln>
                            <a:noFill/>
                          </a:ln>
                          <a:solidFill>
                            <a:srgbClr val="0000FF"/>
                          </a:solidFill>
                          <a:effectLst/>
                          <a:latin typeface="Times New Roman" panose="02020603050405020304" pitchFamily="18" charset="0"/>
                        </a:rPr>
                        <a:t> per liter</a:t>
                      </a:r>
                      <a:endParaRPr lang="fr-FR" sz="2000" kern="1400" dirty="0">
                        <a:ln>
                          <a:noFill/>
                        </a:ln>
                        <a:solidFill>
                          <a:srgbClr val="0000FF"/>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28912415"/>
                  </a:ext>
                </a:extLst>
              </a:tr>
              <a:tr h="2449286">
                <a:tc gridSpan="2">
                  <a:txBody>
                    <a:bodyPr/>
                    <a:lstStyle/>
                    <a:p>
                      <a:pPr marR="0" indent="0" algn="ctr" rtl="0">
                        <a:lnSpc>
                          <a:spcPct val="119000"/>
                        </a:lnSpc>
                        <a:spcBef>
                          <a:spcPts val="0"/>
                        </a:spcBef>
                        <a:spcAft>
                          <a:spcPts val="600"/>
                        </a:spcAft>
                      </a:pPr>
                      <a:r>
                        <a:rPr lang="en-US" sz="3200" kern="1400" dirty="0">
                          <a:ln>
                            <a:noFill/>
                          </a:ln>
                          <a:solidFill>
                            <a:schemeClr val="accent6">
                              <a:lumMod val="75000"/>
                            </a:schemeClr>
                          </a:solidFill>
                          <a:effectLst/>
                          <a:latin typeface="Times New Roman" panose="02020603050405020304" pitchFamily="18" charset="0"/>
                          <a:cs typeface="Times New Roman" panose="02020603050405020304" pitchFamily="18" charset="0"/>
                        </a:rPr>
                        <a:t>Put these constants on the back page of your reference tables above and below the word “Concentration”.  </a:t>
                      </a:r>
                    </a:p>
                    <a:p>
                      <a:pPr marR="0" indent="0" algn="ctr" rtl="0">
                        <a:lnSpc>
                          <a:spcPct val="119000"/>
                        </a:lnSpc>
                        <a:spcBef>
                          <a:spcPts val="0"/>
                        </a:spcBef>
                        <a:spcAft>
                          <a:spcPts val="600"/>
                        </a:spcAft>
                      </a:pPr>
                      <a:r>
                        <a:rPr lang="en-US" sz="3200" kern="140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These constants must be provided, they are not on the reference tables, but it’s nice to have them handy.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pPr marR="0" indent="0" algn="l" rtl="0">
                        <a:lnSpc>
                          <a:spcPct val="119000"/>
                        </a:lnSpc>
                        <a:spcBef>
                          <a:spcPts val="0"/>
                        </a:spcBef>
                        <a:spcAft>
                          <a:spcPts val="600"/>
                        </a:spcAft>
                      </a:pPr>
                      <a:endParaRPr lang="fr-FR" sz="2000" kern="1400" dirty="0">
                        <a:ln>
                          <a:noFill/>
                        </a:ln>
                        <a:solidFill>
                          <a:srgbClr val="0000FF"/>
                        </a:solidFill>
                        <a:effectLst/>
                        <a:latin typeface="Calibri" panose="020F0502020204030204" pitchFamily="34"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769428"/>
                  </a:ext>
                </a:extLst>
              </a:tr>
            </a:tbl>
          </a:graphicData>
        </a:graphic>
      </p:graphicFrame>
      <p:sp>
        <p:nvSpPr>
          <p:cNvPr id="4" name="Control 1">
            <a:extLst>
              <a:ext uri="{FF2B5EF4-FFF2-40B4-BE49-F238E27FC236}">
                <a16:creationId xmlns:a16="http://schemas.microsoft.com/office/drawing/2014/main" id="{446B2A16-18C4-3D30-FEBA-ED70B25764E5}"/>
              </a:ext>
            </a:extLst>
          </p:cNvPr>
          <p:cNvSpPr>
            <a:spLocks noChangeArrowheads="1" noChangeShapeType="1"/>
          </p:cNvSpPr>
          <p:nvPr/>
        </p:nvSpPr>
        <p:spPr bwMode="auto">
          <a:xfrm>
            <a:off x="532478" y="9099559"/>
            <a:ext cx="9144257" cy="404070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0856966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FEAB9B-684C-4109-A5F6-973BD11C683A}"/>
              </a:ext>
            </a:extLst>
          </p:cNvPr>
          <p:cNvSpPr txBox="1"/>
          <p:nvPr/>
        </p:nvSpPr>
        <p:spPr>
          <a:xfrm>
            <a:off x="0" y="0"/>
            <a:ext cx="9144000" cy="1754326"/>
          </a:xfrm>
          <a:prstGeom prst="rect">
            <a:avLst/>
          </a:prstGeom>
          <a:noFill/>
        </p:spPr>
        <p:txBody>
          <a:bodyPr wrap="square" rtlCol="0">
            <a:spAutoFit/>
          </a:bodyPr>
          <a:lstStyle/>
          <a:p>
            <a:r>
              <a:rPr lang="en-US" dirty="0"/>
              <a:t>The hardest thing for students to grasp is how many particles end up in solution based upon some important info like 2.0 M CaCl</a:t>
            </a:r>
            <a:r>
              <a:rPr lang="en-US" baseline="-25000" dirty="0"/>
              <a:t>2(AQ)  </a:t>
            </a:r>
            <a:br>
              <a:rPr lang="en-US" dirty="0"/>
            </a:br>
            <a:endParaRPr lang="en-US" dirty="0"/>
          </a:p>
          <a:p>
            <a:r>
              <a:rPr lang="en-US" dirty="0"/>
              <a:t>We will practice a lot.  If you miss this part, the rest will always be wrong.  Practice this table over and over until you “get it”.  </a:t>
            </a:r>
            <a:r>
              <a:rPr lang="en-US" dirty="0">
                <a:solidFill>
                  <a:srgbClr val="FF0000"/>
                </a:solidFill>
              </a:rPr>
              <a:t>Particles can be moles of ions, or moles of molecules (if the compound is NOT ionic)</a:t>
            </a:r>
            <a:endParaRPr lang="en-US" dirty="0"/>
          </a:p>
        </p:txBody>
      </p:sp>
      <p:graphicFrame>
        <p:nvGraphicFramePr>
          <p:cNvPr id="3" name="Table 2">
            <a:extLst>
              <a:ext uri="{FF2B5EF4-FFF2-40B4-BE49-F238E27FC236}">
                <a16:creationId xmlns:a16="http://schemas.microsoft.com/office/drawing/2014/main" id="{190225E9-1E67-4D03-A45E-24C95D8F14A2}"/>
              </a:ext>
            </a:extLst>
          </p:cNvPr>
          <p:cNvGraphicFramePr>
            <a:graphicFrameLocks noGrp="1"/>
          </p:cNvGraphicFramePr>
          <p:nvPr>
            <p:extLst>
              <p:ext uri="{D42A27DB-BD31-4B8C-83A1-F6EECF244321}">
                <p14:modId xmlns:p14="http://schemas.microsoft.com/office/powerpoint/2010/main" val="1945916029"/>
              </p:ext>
            </p:extLst>
          </p:nvPr>
        </p:nvGraphicFramePr>
        <p:xfrm>
          <a:off x="0" y="1906726"/>
          <a:ext cx="9144000" cy="4951272"/>
        </p:xfrm>
        <a:graphic>
          <a:graphicData uri="http://schemas.openxmlformats.org/drawingml/2006/table">
            <a:tbl>
              <a:tblPr firstRow="1" bandRow="1">
                <a:tableStyleId>{5C22544A-7EE6-4342-B048-85BDC9FD1C3A}</a:tableStyleId>
              </a:tblPr>
              <a:tblGrid>
                <a:gridCol w="945931">
                  <a:extLst>
                    <a:ext uri="{9D8B030D-6E8A-4147-A177-3AD203B41FA5}">
                      <a16:colId xmlns:a16="http://schemas.microsoft.com/office/drawing/2014/main" val="1035704818"/>
                    </a:ext>
                  </a:extLst>
                </a:gridCol>
                <a:gridCol w="2435044">
                  <a:extLst>
                    <a:ext uri="{9D8B030D-6E8A-4147-A177-3AD203B41FA5}">
                      <a16:colId xmlns:a16="http://schemas.microsoft.com/office/drawing/2014/main" val="3947523962"/>
                    </a:ext>
                  </a:extLst>
                </a:gridCol>
                <a:gridCol w="5763025">
                  <a:extLst>
                    <a:ext uri="{9D8B030D-6E8A-4147-A177-3AD203B41FA5}">
                      <a16:colId xmlns:a16="http://schemas.microsoft.com/office/drawing/2014/main" val="1313548789"/>
                    </a:ext>
                  </a:extLst>
                </a:gridCol>
              </a:tblGrid>
              <a:tr h="825212">
                <a:tc>
                  <a:txBody>
                    <a:bodyPr/>
                    <a:lstStyle/>
                    <a:p>
                      <a:pPr algn="ct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Formula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Numbers of moles of particles</a:t>
                      </a:r>
                      <a:r>
                        <a:rPr lang="en-US" sz="2000" dirty="0">
                          <a:solidFill>
                            <a:srgbClr val="FF0000"/>
                          </a:solidFill>
                          <a:latin typeface="Times New Roman" panose="02020603050405020304" pitchFamily="18" charset="0"/>
                          <a:cs typeface="Times New Roman" panose="02020603050405020304" pitchFamily="18"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235079"/>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ex</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1.0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rgbClr val="0000FF"/>
                          </a:solidFill>
                          <a:latin typeface="Times New Roman" panose="02020603050405020304" pitchFamily="18" charset="0"/>
                          <a:cs typeface="Times New Roman" panose="02020603050405020304" pitchFamily="18" charset="0"/>
                        </a:rPr>
                        <a:t>1 mole Na</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and 1 mole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2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332919"/>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2.0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__ moles Na</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and __ moles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   __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070399"/>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3.0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__ moles Na</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and __ moles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__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335202"/>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2.0 M CaCl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__ moles Ca</a:t>
                      </a:r>
                      <a:r>
                        <a:rPr lang="en-US" sz="2000" baseline="30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and __ moles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__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124071"/>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3.0 M CaCl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__ moles Ca</a:t>
                      </a:r>
                      <a:r>
                        <a:rPr lang="en-US" sz="2000" baseline="30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and __ moles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__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507660"/>
                  </a:ext>
                </a:extLst>
              </a:tr>
            </a:tbl>
          </a:graphicData>
        </a:graphic>
      </p:graphicFrame>
    </p:spTree>
    <p:extLst>
      <p:ext uri="{BB962C8B-B14F-4D97-AF65-F5344CB8AC3E}">
        <p14:creationId xmlns:p14="http://schemas.microsoft.com/office/powerpoint/2010/main" val="14137653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FEAB9B-684C-4109-A5F6-973BD11C683A}"/>
              </a:ext>
            </a:extLst>
          </p:cNvPr>
          <p:cNvSpPr txBox="1"/>
          <p:nvPr/>
        </p:nvSpPr>
        <p:spPr>
          <a:xfrm>
            <a:off x="274320" y="152400"/>
            <a:ext cx="8534400" cy="1754326"/>
          </a:xfrm>
          <a:prstGeom prst="rect">
            <a:avLst/>
          </a:prstGeom>
          <a:noFill/>
        </p:spPr>
        <p:txBody>
          <a:bodyPr wrap="square" rtlCol="0">
            <a:spAutoFit/>
          </a:bodyPr>
          <a:lstStyle/>
          <a:p>
            <a:r>
              <a:rPr lang="en-US" dirty="0"/>
              <a:t>The hardest thing for students to grasp is how many particles end up in solution based upon some important info like 2.0 M CaCl</a:t>
            </a:r>
            <a:r>
              <a:rPr lang="en-US" baseline="-25000" dirty="0"/>
              <a:t>2(AQ)  </a:t>
            </a:r>
            <a:br>
              <a:rPr lang="en-US" dirty="0"/>
            </a:br>
            <a:endParaRPr lang="en-US" dirty="0"/>
          </a:p>
          <a:p>
            <a:r>
              <a:rPr lang="en-US" dirty="0"/>
              <a:t>We will practice a lot.  If you miss this part, the rest will always be wrong.  Practice this table over and over until you “get it”.  </a:t>
            </a:r>
            <a:r>
              <a:rPr lang="en-US" dirty="0">
                <a:solidFill>
                  <a:srgbClr val="FF0000"/>
                </a:solidFill>
              </a:rPr>
              <a:t>Particles can be moles of ions, or moles of molecules (if the compound is NOT ionic)</a:t>
            </a:r>
            <a:endParaRPr lang="en-US" dirty="0"/>
          </a:p>
        </p:txBody>
      </p:sp>
      <p:graphicFrame>
        <p:nvGraphicFramePr>
          <p:cNvPr id="3" name="Table 2">
            <a:extLst>
              <a:ext uri="{FF2B5EF4-FFF2-40B4-BE49-F238E27FC236}">
                <a16:creationId xmlns:a16="http://schemas.microsoft.com/office/drawing/2014/main" id="{190225E9-1E67-4D03-A45E-24C95D8F14A2}"/>
              </a:ext>
            </a:extLst>
          </p:cNvPr>
          <p:cNvGraphicFramePr>
            <a:graphicFrameLocks noGrp="1"/>
          </p:cNvGraphicFramePr>
          <p:nvPr>
            <p:extLst>
              <p:ext uri="{D42A27DB-BD31-4B8C-83A1-F6EECF244321}">
                <p14:modId xmlns:p14="http://schemas.microsoft.com/office/powerpoint/2010/main" val="105930397"/>
              </p:ext>
            </p:extLst>
          </p:nvPr>
        </p:nvGraphicFramePr>
        <p:xfrm>
          <a:off x="0" y="1906726"/>
          <a:ext cx="9144001" cy="4951272"/>
        </p:xfrm>
        <a:graphic>
          <a:graphicData uri="http://schemas.openxmlformats.org/drawingml/2006/table">
            <a:tbl>
              <a:tblPr firstRow="1" bandRow="1">
                <a:tableStyleId>{5C22544A-7EE6-4342-B048-85BDC9FD1C3A}</a:tableStyleId>
              </a:tblPr>
              <a:tblGrid>
                <a:gridCol w="945931">
                  <a:extLst>
                    <a:ext uri="{9D8B030D-6E8A-4147-A177-3AD203B41FA5}">
                      <a16:colId xmlns:a16="http://schemas.microsoft.com/office/drawing/2014/main" val="1035704818"/>
                    </a:ext>
                  </a:extLst>
                </a:gridCol>
                <a:gridCol w="2819246">
                  <a:extLst>
                    <a:ext uri="{9D8B030D-6E8A-4147-A177-3AD203B41FA5}">
                      <a16:colId xmlns:a16="http://schemas.microsoft.com/office/drawing/2014/main" val="3947523962"/>
                    </a:ext>
                  </a:extLst>
                </a:gridCol>
                <a:gridCol w="5378824">
                  <a:extLst>
                    <a:ext uri="{9D8B030D-6E8A-4147-A177-3AD203B41FA5}">
                      <a16:colId xmlns:a16="http://schemas.microsoft.com/office/drawing/2014/main" val="1313548789"/>
                    </a:ext>
                  </a:extLst>
                </a:gridCol>
              </a:tblGrid>
              <a:tr h="825212">
                <a:tc>
                  <a:txBody>
                    <a:bodyPr/>
                    <a:lstStyle/>
                    <a:p>
                      <a:pPr algn="ct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Numbers of moles of particles</a:t>
                      </a:r>
                      <a:r>
                        <a:rPr lang="en-US" sz="200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235079"/>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1.0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rgbClr val="0000FF"/>
                          </a:solidFill>
                          <a:latin typeface="Times New Roman" panose="02020603050405020304" pitchFamily="18" charset="0"/>
                          <a:cs typeface="Times New Roman" panose="02020603050405020304" pitchFamily="18" charset="0"/>
                        </a:rPr>
                        <a:t>1 mole Na</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and 1 mole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aseline="30000" dirty="0">
                          <a:solidFill>
                            <a:srgbClr val="0000FF"/>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2</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332919"/>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2.0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2 moles Na</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and 2 moles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aseline="30000" dirty="0">
                          <a:solidFill>
                            <a:srgbClr val="0000FF"/>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4</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070399"/>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3.0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3 moles Na</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and 3 moles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aseline="30000" dirty="0">
                          <a:solidFill>
                            <a:srgbClr val="0000FF"/>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6</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7335202"/>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2.0 M CaCl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2 moles Ca</a:t>
                      </a:r>
                      <a:r>
                        <a:rPr lang="en-US" sz="2000" baseline="30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and 4 moles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aseline="30000" dirty="0">
                          <a:solidFill>
                            <a:srgbClr val="0000FF"/>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6</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124071"/>
                  </a:ext>
                </a:extLst>
              </a:tr>
              <a:tr h="825212">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3.0 M CaCl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3 moles Ca</a:t>
                      </a:r>
                      <a:r>
                        <a:rPr lang="en-US" sz="2000" baseline="30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and 6 moles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aseline="30000" dirty="0">
                          <a:solidFill>
                            <a:srgbClr val="0000FF"/>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2</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2507660"/>
                  </a:ext>
                </a:extLst>
              </a:tr>
            </a:tbl>
          </a:graphicData>
        </a:graphic>
      </p:graphicFrame>
    </p:spTree>
    <p:extLst>
      <p:ext uri="{BB962C8B-B14F-4D97-AF65-F5344CB8AC3E}">
        <p14:creationId xmlns:p14="http://schemas.microsoft.com/office/powerpoint/2010/main" val="16066499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90225E9-1E67-4D03-A45E-24C95D8F14A2}"/>
              </a:ext>
            </a:extLst>
          </p:cNvPr>
          <p:cNvGraphicFramePr>
            <a:graphicFrameLocks noGrp="1"/>
          </p:cNvGraphicFramePr>
          <p:nvPr>
            <p:extLst>
              <p:ext uri="{D42A27DB-BD31-4B8C-83A1-F6EECF244321}">
                <p14:modId xmlns:p14="http://schemas.microsoft.com/office/powerpoint/2010/main" val="3975440545"/>
              </p:ext>
            </p:extLst>
          </p:nvPr>
        </p:nvGraphicFramePr>
        <p:xfrm>
          <a:off x="1" y="0"/>
          <a:ext cx="9144000" cy="6858000"/>
        </p:xfrm>
        <a:graphic>
          <a:graphicData uri="http://schemas.openxmlformats.org/drawingml/2006/table">
            <a:tbl>
              <a:tblPr firstRow="1" bandRow="1">
                <a:tableStyleId>{5C22544A-7EE6-4342-B048-85BDC9FD1C3A}</a:tableStyleId>
              </a:tblPr>
              <a:tblGrid>
                <a:gridCol w="945930">
                  <a:extLst>
                    <a:ext uri="{9D8B030D-6E8A-4147-A177-3AD203B41FA5}">
                      <a16:colId xmlns:a16="http://schemas.microsoft.com/office/drawing/2014/main" val="1035704818"/>
                    </a:ext>
                  </a:extLst>
                </a:gridCol>
                <a:gridCol w="2819247">
                  <a:extLst>
                    <a:ext uri="{9D8B030D-6E8A-4147-A177-3AD203B41FA5}">
                      <a16:colId xmlns:a16="http://schemas.microsoft.com/office/drawing/2014/main" val="3947523962"/>
                    </a:ext>
                  </a:extLst>
                </a:gridCol>
                <a:gridCol w="5378823">
                  <a:extLst>
                    <a:ext uri="{9D8B030D-6E8A-4147-A177-3AD203B41FA5}">
                      <a16:colId xmlns:a16="http://schemas.microsoft.com/office/drawing/2014/main" val="1313548789"/>
                    </a:ext>
                  </a:extLst>
                </a:gridCol>
              </a:tblGrid>
              <a:tr h="762000">
                <a:tc>
                  <a:txBody>
                    <a:bodyPr/>
                    <a:lstStyle/>
                    <a:p>
                      <a:pPr algn="ct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Numbers of moles of particles</a:t>
                      </a:r>
                      <a:r>
                        <a:rPr lang="en-US" sz="200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235079"/>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2.50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rgbClr val="0000FF"/>
                          </a:solidFill>
                          <a:latin typeface="Times New Roman" panose="02020603050405020304" pitchFamily="18" charset="0"/>
                          <a:cs typeface="Times New Roman" panose="02020603050405020304" pitchFamily="18" charset="0"/>
                        </a:rPr>
                        <a:t>__ mole Na</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&amp; __ mole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___</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332919"/>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1.25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FF"/>
                          </a:solidFill>
                          <a:latin typeface="Times New Roman" panose="02020603050405020304" pitchFamily="18" charset="0"/>
                          <a:cs typeface="Times New Roman" panose="02020603050405020304" pitchFamily="18" charset="0"/>
                        </a:rPr>
                        <a:t>___ moles Na</a:t>
                      </a:r>
                      <a:r>
                        <a:rPr lang="en-US" sz="1600" baseline="30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 &amp; ___ moles Cl</a:t>
                      </a:r>
                      <a:r>
                        <a:rPr lang="en-US" sz="16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___</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070399"/>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1.75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FF"/>
                          </a:solidFill>
                          <a:latin typeface="Times New Roman" panose="02020603050405020304" pitchFamily="18" charset="0"/>
                          <a:cs typeface="Times New Roman" panose="02020603050405020304" pitchFamily="18" charset="0"/>
                        </a:rPr>
                        <a:t>___ moles Na</a:t>
                      </a:r>
                      <a:r>
                        <a:rPr lang="en-US" sz="1800" baseline="30000" dirty="0">
                          <a:solidFill>
                            <a:srgbClr val="0000FF"/>
                          </a:solidFill>
                          <a:latin typeface="Times New Roman" panose="02020603050405020304" pitchFamily="18" charset="0"/>
                          <a:cs typeface="Times New Roman" panose="02020603050405020304" pitchFamily="18" charset="0"/>
                        </a:rPr>
                        <a:t>+1</a:t>
                      </a:r>
                      <a:r>
                        <a:rPr lang="en-US" sz="1800" dirty="0">
                          <a:solidFill>
                            <a:srgbClr val="0000FF"/>
                          </a:solidFill>
                          <a:latin typeface="Times New Roman" panose="02020603050405020304" pitchFamily="18" charset="0"/>
                          <a:cs typeface="Times New Roman" panose="02020603050405020304" pitchFamily="18" charset="0"/>
                        </a:rPr>
                        <a:t> &amp; ___ moles Cl</a:t>
                      </a:r>
                      <a:r>
                        <a:rPr lang="en-US" sz="18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___</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7335202"/>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2.25 M CaCl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FF"/>
                          </a:solidFill>
                          <a:latin typeface="Times New Roman" panose="02020603050405020304" pitchFamily="18" charset="0"/>
                          <a:cs typeface="Times New Roman" panose="02020603050405020304" pitchFamily="18" charset="0"/>
                        </a:rPr>
                        <a:t>___ moles Ca</a:t>
                      </a:r>
                      <a:r>
                        <a:rPr lang="en-US" sz="1800" baseline="30000" dirty="0">
                          <a:solidFill>
                            <a:srgbClr val="0000FF"/>
                          </a:solidFill>
                          <a:latin typeface="Times New Roman" panose="02020603050405020304" pitchFamily="18" charset="0"/>
                          <a:cs typeface="Times New Roman" panose="02020603050405020304" pitchFamily="18" charset="0"/>
                        </a:rPr>
                        <a:t>+2</a:t>
                      </a:r>
                      <a:r>
                        <a:rPr lang="en-US" sz="1800" dirty="0">
                          <a:solidFill>
                            <a:srgbClr val="0000FF"/>
                          </a:solidFill>
                          <a:latin typeface="Times New Roman" panose="02020603050405020304" pitchFamily="18" charset="0"/>
                          <a:cs typeface="Times New Roman" panose="02020603050405020304" pitchFamily="18" charset="0"/>
                        </a:rPr>
                        <a:t> &amp; ___ moles Cl</a:t>
                      </a:r>
                      <a:r>
                        <a:rPr lang="en-US" sz="18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___</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124071"/>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3.0 M Al(OH)</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3(AQ)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__ mole Al</a:t>
                      </a:r>
                      <a:r>
                        <a:rPr lang="en-US" sz="2000" baseline="30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FF"/>
                          </a:solidFill>
                          <a:latin typeface="Times New Roman" panose="02020603050405020304" pitchFamily="18" charset="0"/>
                          <a:cs typeface="Times New Roman" panose="02020603050405020304" pitchFamily="18" charset="0"/>
                        </a:rPr>
                        <a:t> &amp; __ moles OH</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___</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moles ions</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2507660"/>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aseline="0" dirty="0">
                          <a:solidFill>
                            <a:srgbClr val="FF0000"/>
                          </a:solidFill>
                          <a:latin typeface="Times New Roman" panose="02020603050405020304" pitchFamily="18" charset="0"/>
                          <a:cs typeface="Times New Roman" panose="02020603050405020304" pitchFamily="18" charset="0"/>
                        </a:rPr>
                        <a:t>1.0 M NH</a:t>
                      </a:r>
                      <a:r>
                        <a:rPr lang="en-US" sz="2000" baseline="-25000" dirty="0">
                          <a:solidFill>
                            <a:srgbClr val="FF0000"/>
                          </a:solidFill>
                          <a:latin typeface="Times New Roman" panose="02020603050405020304" pitchFamily="18" charset="0"/>
                          <a:cs typeface="Times New Roman" panose="02020603050405020304" pitchFamily="18" charset="0"/>
                        </a:rPr>
                        <a:t>3(AQ)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Times New Roman" panose="02020603050405020304" pitchFamily="18" charset="0"/>
                          <a:cs typeface="Times New Roman" panose="02020603050405020304" pitchFamily="18" charset="0"/>
                        </a:rPr>
                        <a:t>  = ___ mole of MOLEULES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097782"/>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2.50 M C</a:t>
                      </a:r>
                      <a:r>
                        <a:rPr lang="en-US" sz="2000" baseline="-25000" dirty="0">
                          <a:solidFill>
                            <a:srgbClr val="FF0000"/>
                          </a:solidFill>
                          <a:latin typeface="Times New Roman" panose="02020603050405020304" pitchFamily="18" charset="0"/>
                          <a:cs typeface="Times New Roman" panose="02020603050405020304" pitchFamily="18" charset="0"/>
                        </a:rPr>
                        <a:t>12</a:t>
                      </a:r>
                      <a:r>
                        <a:rPr lang="en-US" sz="2000" dirty="0">
                          <a:solidFill>
                            <a:srgbClr val="FF0000"/>
                          </a:solidFill>
                          <a:latin typeface="Times New Roman" panose="02020603050405020304" pitchFamily="18" charset="0"/>
                          <a:cs typeface="Times New Roman" panose="02020603050405020304" pitchFamily="18" charset="0"/>
                        </a:rPr>
                        <a:t>H</a:t>
                      </a:r>
                      <a:r>
                        <a:rPr lang="en-US" sz="2000" baseline="-25000" dirty="0">
                          <a:solidFill>
                            <a:srgbClr val="FF0000"/>
                          </a:solidFill>
                          <a:latin typeface="Times New Roman" panose="02020603050405020304" pitchFamily="18" charset="0"/>
                          <a:cs typeface="Times New Roman" panose="02020603050405020304" pitchFamily="18" charset="0"/>
                        </a:rPr>
                        <a:t>22</a:t>
                      </a:r>
                      <a:r>
                        <a:rPr lang="en-US" sz="2000" dirty="0">
                          <a:solidFill>
                            <a:srgbClr val="FF0000"/>
                          </a:solidFill>
                          <a:latin typeface="Times New Roman" panose="02020603050405020304" pitchFamily="18" charset="0"/>
                          <a:cs typeface="Times New Roman" panose="02020603050405020304" pitchFamily="18" charset="0"/>
                        </a:rPr>
                        <a:t>O</a:t>
                      </a:r>
                      <a:r>
                        <a:rPr lang="en-US" sz="2000" baseline="-25000" dirty="0">
                          <a:solidFill>
                            <a:srgbClr val="FF0000"/>
                          </a:solidFill>
                          <a:latin typeface="Times New Roman" panose="02020603050405020304" pitchFamily="18" charset="0"/>
                          <a:cs typeface="Times New Roman" panose="02020603050405020304" pitchFamily="18" charset="0"/>
                        </a:rPr>
                        <a:t>11(AQ)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Times New Roman" panose="02020603050405020304" pitchFamily="18" charset="0"/>
                          <a:cs typeface="Times New Roman" panose="02020603050405020304" pitchFamily="18" charset="0"/>
                        </a:rPr>
                        <a:t> =  ___ moles of MOLECULES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577739"/>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aseline="0" dirty="0">
                          <a:solidFill>
                            <a:srgbClr val="0000FF"/>
                          </a:solidFill>
                          <a:latin typeface="Times New Roman" panose="02020603050405020304" pitchFamily="18" charset="0"/>
                          <a:cs typeface="Times New Roman" panose="02020603050405020304" pitchFamily="18" charset="0"/>
                        </a:rPr>
                        <a:t>1.0 M AgCl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85894"/>
                  </a:ext>
                </a:extLst>
              </a:tr>
            </a:tbl>
          </a:graphicData>
        </a:graphic>
      </p:graphicFrame>
    </p:spTree>
    <p:extLst>
      <p:ext uri="{BB962C8B-B14F-4D97-AF65-F5344CB8AC3E}">
        <p14:creationId xmlns:p14="http://schemas.microsoft.com/office/powerpoint/2010/main" val="34145080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90225E9-1E67-4D03-A45E-24C95D8F14A2}"/>
              </a:ext>
            </a:extLst>
          </p:cNvPr>
          <p:cNvGraphicFramePr>
            <a:graphicFrameLocks noGrp="1"/>
          </p:cNvGraphicFramePr>
          <p:nvPr>
            <p:extLst>
              <p:ext uri="{D42A27DB-BD31-4B8C-83A1-F6EECF244321}">
                <p14:modId xmlns:p14="http://schemas.microsoft.com/office/powerpoint/2010/main" val="1803564657"/>
              </p:ext>
            </p:extLst>
          </p:nvPr>
        </p:nvGraphicFramePr>
        <p:xfrm>
          <a:off x="1" y="0"/>
          <a:ext cx="9144000" cy="6858000"/>
        </p:xfrm>
        <a:graphic>
          <a:graphicData uri="http://schemas.openxmlformats.org/drawingml/2006/table">
            <a:tbl>
              <a:tblPr firstRow="1" bandRow="1">
                <a:tableStyleId>{5C22544A-7EE6-4342-B048-85BDC9FD1C3A}</a:tableStyleId>
              </a:tblPr>
              <a:tblGrid>
                <a:gridCol w="945930">
                  <a:extLst>
                    <a:ext uri="{9D8B030D-6E8A-4147-A177-3AD203B41FA5}">
                      <a16:colId xmlns:a16="http://schemas.microsoft.com/office/drawing/2014/main" val="1035704818"/>
                    </a:ext>
                  </a:extLst>
                </a:gridCol>
                <a:gridCol w="2819247">
                  <a:extLst>
                    <a:ext uri="{9D8B030D-6E8A-4147-A177-3AD203B41FA5}">
                      <a16:colId xmlns:a16="http://schemas.microsoft.com/office/drawing/2014/main" val="3947523962"/>
                    </a:ext>
                  </a:extLst>
                </a:gridCol>
                <a:gridCol w="5378823">
                  <a:extLst>
                    <a:ext uri="{9D8B030D-6E8A-4147-A177-3AD203B41FA5}">
                      <a16:colId xmlns:a16="http://schemas.microsoft.com/office/drawing/2014/main" val="1313548789"/>
                    </a:ext>
                  </a:extLst>
                </a:gridCol>
              </a:tblGrid>
              <a:tr h="762000">
                <a:tc>
                  <a:txBody>
                    <a:bodyPr/>
                    <a:lstStyle/>
                    <a:p>
                      <a:pPr algn="ct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Formula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Numbers of moles of particles</a:t>
                      </a:r>
                      <a:r>
                        <a:rPr lang="en-US" sz="200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235079"/>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2.50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rgbClr val="0000FF"/>
                          </a:solidFill>
                          <a:latin typeface="Times New Roman" panose="02020603050405020304" pitchFamily="18" charset="0"/>
                          <a:cs typeface="Times New Roman" panose="02020603050405020304" pitchFamily="18" charset="0"/>
                        </a:rPr>
                        <a:t>2.5 mole Na</a:t>
                      </a:r>
                      <a:r>
                        <a:rPr lang="en-US" sz="2000" baseline="30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&amp; 2.5 mole Cl</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baseline="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5.00 moles 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332919"/>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1.25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FF"/>
                          </a:solidFill>
                          <a:latin typeface="Times New Roman" panose="02020603050405020304" pitchFamily="18" charset="0"/>
                          <a:cs typeface="Times New Roman" panose="02020603050405020304" pitchFamily="18" charset="0"/>
                        </a:rPr>
                        <a:t>1.25 moles Na</a:t>
                      </a:r>
                      <a:r>
                        <a:rPr lang="en-US" sz="1600" baseline="30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 &amp; 1.25 moles Cl</a:t>
                      </a:r>
                      <a:r>
                        <a:rPr lang="en-US" sz="1600" baseline="30000" dirty="0">
                          <a:solidFill>
                            <a:srgbClr val="0000FF"/>
                          </a:solidFill>
                          <a:latin typeface="Times New Roman" panose="02020603050405020304" pitchFamily="18" charset="0"/>
                          <a:cs typeface="Times New Roman" panose="02020603050405020304" pitchFamily="18" charset="0"/>
                        </a:rPr>
                        <a:t>-1          </a:t>
                      </a:r>
                      <a:r>
                        <a:rPr lang="en-US" sz="2000" baseline="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2.50 moles ions </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070399"/>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1.75 M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FF"/>
                          </a:solidFill>
                          <a:latin typeface="Times New Roman" panose="02020603050405020304" pitchFamily="18" charset="0"/>
                          <a:cs typeface="Times New Roman" panose="02020603050405020304" pitchFamily="18" charset="0"/>
                        </a:rPr>
                        <a:t>1.75 moles Na</a:t>
                      </a:r>
                      <a:r>
                        <a:rPr lang="en-US" sz="1800" baseline="30000" dirty="0">
                          <a:solidFill>
                            <a:srgbClr val="0000FF"/>
                          </a:solidFill>
                          <a:latin typeface="Times New Roman" panose="02020603050405020304" pitchFamily="18" charset="0"/>
                          <a:cs typeface="Times New Roman" panose="02020603050405020304" pitchFamily="18" charset="0"/>
                        </a:rPr>
                        <a:t>+1</a:t>
                      </a:r>
                      <a:r>
                        <a:rPr lang="en-US" sz="1800" dirty="0">
                          <a:solidFill>
                            <a:srgbClr val="0000FF"/>
                          </a:solidFill>
                          <a:latin typeface="Times New Roman" panose="02020603050405020304" pitchFamily="18" charset="0"/>
                          <a:cs typeface="Times New Roman" panose="02020603050405020304" pitchFamily="18" charset="0"/>
                        </a:rPr>
                        <a:t> &amp; 1.75 moles Cl</a:t>
                      </a:r>
                      <a:r>
                        <a:rPr lang="en-US" sz="1800" baseline="30000" dirty="0">
                          <a:solidFill>
                            <a:srgbClr val="0000FF"/>
                          </a:solidFill>
                          <a:latin typeface="Times New Roman" panose="02020603050405020304" pitchFamily="18" charset="0"/>
                          <a:cs typeface="Times New Roman" panose="02020603050405020304" pitchFamily="18" charset="0"/>
                        </a:rPr>
                        <a:t>-1  </a:t>
                      </a:r>
                      <a:r>
                        <a:rPr lang="en-US" sz="2000" baseline="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3.50 moles ions </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7335202"/>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2.25 M CaCl</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FF"/>
                          </a:solidFill>
                          <a:latin typeface="Times New Roman" panose="02020603050405020304" pitchFamily="18" charset="0"/>
                          <a:cs typeface="Times New Roman" panose="02020603050405020304" pitchFamily="18" charset="0"/>
                        </a:rPr>
                        <a:t>2.25 moles Ca</a:t>
                      </a:r>
                      <a:r>
                        <a:rPr lang="en-US" sz="1800" baseline="30000" dirty="0">
                          <a:solidFill>
                            <a:srgbClr val="0000FF"/>
                          </a:solidFill>
                          <a:latin typeface="Times New Roman" panose="02020603050405020304" pitchFamily="18" charset="0"/>
                          <a:cs typeface="Times New Roman" panose="02020603050405020304" pitchFamily="18" charset="0"/>
                        </a:rPr>
                        <a:t>+2</a:t>
                      </a:r>
                      <a:r>
                        <a:rPr lang="en-US" sz="1800" dirty="0">
                          <a:solidFill>
                            <a:srgbClr val="0000FF"/>
                          </a:solidFill>
                          <a:latin typeface="Times New Roman" panose="02020603050405020304" pitchFamily="18" charset="0"/>
                          <a:cs typeface="Times New Roman" panose="02020603050405020304" pitchFamily="18" charset="0"/>
                        </a:rPr>
                        <a:t> &amp; 4.5 moles Cl</a:t>
                      </a:r>
                      <a:r>
                        <a:rPr lang="en-US" sz="1800" baseline="30000" dirty="0">
                          <a:solidFill>
                            <a:srgbClr val="0000FF"/>
                          </a:solidFill>
                          <a:latin typeface="Times New Roman" panose="02020603050405020304" pitchFamily="18" charset="0"/>
                          <a:cs typeface="Times New Roman" panose="02020603050405020304" pitchFamily="18" charset="0"/>
                        </a:rPr>
                        <a:t>-1     </a:t>
                      </a:r>
                      <a:r>
                        <a:rPr lang="en-US" sz="2000" baseline="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6.75 moles ions </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124071"/>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3.0 M Al(OH)</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3(AQ)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latin typeface="Times New Roman" panose="02020603050405020304" pitchFamily="18" charset="0"/>
                          <a:cs typeface="Times New Roman" panose="02020603050405020304" pitchFamily="18" charset="0"/>
                        </a:rPr>
                        <a:t>3 moles Al</a:t>
                      </a:r>
                      <a:r>
                        <a:rPr lang="en-US" sz="2000" baseline="30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FF"/>
                          </a:solidFill>
                          <a:latin typeface="Times New Roman" panose="02020603050405020304" pitchFamily="18" charset="0"/>
                          <a:cs typeface="Times New Roman" panose="02020603050405020304" pitchFamily="18" charset="0"/>
                        </a:rPr>
                        <a:t> and 9 moles OH</a:t>
                      </a:r>
                      <a:r>
                        <a:rPr lang="en-US" sz="2000" baseline="30000" dirty="0">
                          <a:solidFill>
                            <a:srgbClr val="0000FF"/>
                          </a:solidFill>
                          <a:latin typeface="Times New Roman" panose="02020603050405020304" pitchFamily="18" charset="0"/>
                          <a:cs typeface="Times New Roman" panose="02020603050405020304" pitchFamily="18" charset="0"/>
                        </a:rPr>
                        <a:t>-1     </a:t>
                      </a:r>
                      <a:r>
                        <a:rPr lang="en-US" sz="2000" baseline="0" dirty="0">
                          <a:solidFill>
                            <a:srgbClr val="FF0000"/>
                          </a:solidFill>
                          <a:latin typeface="Times New Roman" panose="02020603050405020304" pitchFamily="18" charset="0"/>
                          <a:cs typeface="Times New Roman" panose="02020603050405020304" pitchFamily="18" charset="0"/>
                        </a:rPr>
                        <a:t>= 12.</a:t>
                      </a:r>
                      <a:r>
                        <a:rPr lang="en-US" sz="2000" dirty="0">
                          <a:solidFill>
                            <a:srgbClr val="FF0000"/>
                          </a:solidFill>
                          <a:latin typeface="Times New Roman" panose="02020603050405020304" pitchFamily="18" charset="0"/>
                          <a:cs typeface="Times New Roman" panose="02020603050405020304" pitchFamily="18" charset="0"/>
                        </a:rPr>
                        <a:t>0 moles ions </a:t>
                      </a:r>
                      <a:endParaRPr lang="en-US" sz="200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2507660"/>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aseline="0" dirty="0">
                          <a:solidFill>
                            <a:srgbClr val="FF0000"/>
                          </a:solidFill>
                          <a:latin typeface="Times New Roman" panose="02020603050405020304" pitchFamily="18" charset="0"/>
                          <a:cs typeface="Times New Roman" panose="02020603050405020304" pitchFamily="18" charset="0"/>
                        </a:rPr>
                        <a:t>1.0 M NH</a:t>
                      </a:r>
                      <a:r>
                        <a:rPr lang="en-US" sz="2000" baseline="-25000" dirty="0">
                          <a:solidFill>
                            <a:srgbClr val="FF0000"/>
                          </a:solidFill>
                          <a:latin typeface="Times New Roman" panose="02020603050405020304" pitchFamily="18" charset="0"/>
                          <a:cs typeface="Times New Roman" panose="02020603050405020304" pitchFamily="18" charset="0"/>
                        </a:rPr>
                        <a:t>3(AQ)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Times New Roman" panose="02020603050405020304" pitchFamily="18" charset="0"/>
                          <a:cs typeface="Times New Roman" panose="02020603050405020304" pitchFamily="18" charset="0"/>
                        </a:rPr>
                        <a:t>   1 mole of MOLEULES  (it’s not 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097782"/>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FF0000"/>
                          </a:solidFill>
                          <a:latin typeface="Times New Roman" panose="02020603050405020304" pitchFamily="18" charset="0"/>
                          <a:cs typeface="Times New Roman" panose="02020603050405020304" pitchFamily="18" charset="0"/>
                        </a:rPr>
                        <a:t>2.50 M C</a:t>
                      </a:r>
                      <a:r>
                        <a:rPr lang="en-US" sz="2000" baseline="-25000" dirty="0">
                          <a:solidFill>
                            <a:srgbClr val="FF0000"/>
                          </a:solidFill>
                          <a:latin typeface="Times New Roman" panose="02020603050405020304" pitchFamily="18" charset="0"/>
                          <a:cs typeface="Times New Roman" panose="02020603050405020304" pitchFamily="18" charset="0"/>
                        </a:rPr>
                        <a:t>12</a:t>
                      </a:r>
                      <a:r>
                        <a:rPr lang="en-US" sz="2000" dirty="0">
                          <a:solidFill>
                            <a:srgbClr val="FF0000"/>
                          </a:solidFill>
                          <a:latin typeface="Times New Roman" panose="02020603050405020304" pitchFamily="18" charset="0"/>
                          <a:cs typeface="Times New Roman" panose="02020603050405020304" pitchFamily="18" charset="0"/>
                        </a:rPr>
                        <a:t>H</a:t>
                      </a:r>
                      <a:r>
                        <a:rPr lang="en-US" sz="2000" baseline="-25000" dirty="0">
                          <a:solidFill>
                            <a:srgbClr val="FF0000"/>
                          </a:solidFill>
                          <a:latin typeface="Times New Roman" panose="02020603050405020304" pitchFamily="18" charset="0"/>
                          <a:cs typeface="Times New Roman" panose="02020603050405020304" pitchFamily="18" charset="0"/>
                        </a:rPr>
                        <a:t>22</a:t>
                      </a:r>
                      <a:r>
                        <a:rPr lang="en-US" sz="2000" dirty="0">
                          <a:solidFill>
                            <a:srgbClr val="FF0000"/>
                          </a:solidFill>
                          <a:latin typeface="Times New Roman" panose="02020603050405020304" pitchFamily="18" charset="0"/>
                          <a:cs typeface="Times New Roman" panose="02020603050405020304" pitchFamily="18" charset="0"/>
                        </a:rPr>
                        <a:t>O</a:t>
                      </a:r>
                      <a:r>
                        <a:rPr lang="en-US" sz="2000" baseline="-25000" dirty="0">
                          <a:solidFill>
                            <a:srgbClr val="FF0000"/>
                          </a:solidFill>
                          <a:latin typeface="Times New Roman" panose="02020603050405020304" pitchFamily="18" charset="0"/>
                          <a:cs typeface="Times New Roman" panose="02020603050405020304" pitchFamily="18" charset="0"/>
                        </a:rPr>
                        <a:t>11(AQ)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Times New Roman" panose="02020603050405020304" pitchFamily="18" charset="0"/>
                          <a:cs typeface="Times New Roman" panose="02020603050405020304" pitchFamily="18" charset="0"/>
                        </a:rPr>
                        <a:t>   2.50 moles of MOLECULES (it’s not ionic)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577739"/>
                  </a:ext>
                </a:extLst>
              </a:tr>
              <a:tr h="762000">
                <a:tc>
                  <a:txBody>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aseline="0" dirty="0">
                          <a:solidFill>
                            <a:srgbClr val="0000FF"/>
                          </a:solidFill>
                          <a:latin typeface="Times New Roman" panose="02020603050405020304" pitchFamily="18" charset="0"/>
                          <a:cs typeface="Times New Roman" panose="02020603050405020304" pitchFamily="18" charset="0"/>
                        </a:rPr>
                        <a:t>1.0 M AgCl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Times New Roman" panose="02020603050405020304" pitchFamily="18" charset="0"/>
                          <a:cs typeface="Times New Roman" panose="02020603050405020304" pitchFamily="18" charset="0"/>
                        </a:rPr>
                        <a:t>   ZERO moles of  ions – </a:t>
                      </a:r>
                      <a:r>
                        <a:rPr lang="en-US" sz="2000" dirty="0">
                          <a:solidFill>
                            <a:srgbClr val="0000FF"/>
                          </a:solidFill>
                          <a:latin typeface="Times New Roman" panose="02020603050405020304" pitchFamily="18" charset="0"/>
                          <a:cs typeface="Times New Roman" panose="02020603050405020304" pitchFamily="18" charset="0"/>
                        </a:rPr>
                        <a:t>it’s NOT AQUEOUS!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85894"/>
                  </a:ext>
                </a:extLst>
              </a:tr>
            </a:tbl>
          </a:graphicData>
        </a:graphic>
      </p:graphicFrame>
    </p:spTree>
    <p:extLst>
      <p:ext uri="{BB962C8B-B14F-4D97-AF65-F5344CB8AC3E}">
        <p14:creationId xmlns:p14="http://schemas.microsoft.com/office/powerpoint/2010/main" val="359438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31216"/>
          </a:xfrm>
          <a:prstGeom prst="rect">
            <a:avLst/>
          </a:prstGeom>
          <a:noFill/>
        </p:spPr>
        <p:txBody>
          <a:bodyPr wrap="square" rtlCol="0">
            <a:spAutoFit/>
          </a:bodyPr>
          <a:lstStyle/>
          <a:p>
            <a:r>
              <a:rPr lang="en-US" sz="2800" dirty="0">
                <a:latin typeface="Comic Sans MS" panose="030F0702030302020204" pitchFamily="66" charset="0"/>
              </a:rPr>
              <a:t>87.  Calculate the temperature that a 1.00 liter,    </a:t>
            </a:r>
            <a:br>
              <a:rPr lang="en-US" sz="2800" dirty="0">
                <a:latin typeface="Comic Sans MS" panose="030F0702030302020204" pitchFamily="66" charset="0"/>
              </a:rPr>
            </a:br>
            <a:r>
              <a:rPr lang="en-US" sz="2800" dirty="0">
                <a:latin typeface="Comic Sans MS" panose="030F0702030302020204" pitchFamily="66" charset="0"/>
              </a:rPr>
              <a:t>       2.00 M NaCl</a:t>
            </a:r>
            <a:r>
              <a:rPr lang="en-US" sz="2800" baseline="-25000" dirty="0">
                <a:latin typeface="Comic Sans MS" panose="030F0702030302020204" pitchFamily="66" charset="0"/>
              </a:rPr>
              <a:t>(AQ) </a:t>
            </a:r>
            <a:r>
              <a:rPr lang="en-US" sz="2800" dirty="0">
                <a:latin typeface="Comic Sans MS" panose="030F0702030302020204" pitchFamily="66" charset="0"/>
              </a:rPr>
              <a:t>solution will boil in Kelvin.  </a:t>
            </a:r>
            <a:r>
              <a:rPr lang="en-US" sz="2400" b="1" dirty="0">
                <a:solidFill>
                  <a:srgbClr val="FF0000"/>
                </a:solidFill>
                <a:latin typeface="Comic Sans MS" panose="030F0702030302020204" pitchFamily="66" charset="0"/>
              </a:rPr>
              <a:t> </a:t>
            </a:r>
          </a:p>
          <a:p>
            <a:r>
              <a:rPr lang="en-US" sz="2000" dirty="0">
                <a:latin typeface="Comic Sans MS" panose="030F0702030302020204" pitchFamily="66" charset="0"/>
              </a:rPr>
              <a:t> </a:t>
            </a:r>
          </a:p>
          <a:p>
            <a:r>
              <a:rPr lang="en-US" sz="2400" dirty="0">
                <a:solidFill>
                  <a:srgbClr val="FF0000"/>
                </a:solidFill>
                <a:latin typeface="Times New Roman" panose="02020603050405020304" pitchFamily="18" charset="0"/>
                <a:cs typeface="Times New Roman" panose="02020603050405020304" pitchFamily="18" charset="0"/>
              </a:rPr>
              <a:t>          BP Elevation is  </a:t>
            </a:r>
            <a:r>
              <a:rPr lang="en-US" sz="2400" b="1" dirty="0">
                <a:solidFill>
                  <a:srgbClr val="FF0000"/>
                </a:solidFill>
                <a:latin typeface="Times New Roman" panose="02020603050405020304" pitchFamily="18" charset="0"/>
                <a:cs typeface="Times New Roman" panose="02020603050405020304" pitchFamily="18" charset="0"/>
              </a:rPr>
              <a:t>0.50 K/mole of particles per liter</a:t>
            </a:r>
            <a:endParaRPr lang="en-US" sz="2400" dirty="0"/>
          </a:p>
        </p:txBody>
      </p:sp>
    </p:spTree>
    <p:extLst>
      <p:ext uri="{BB962C8B-B14F-4D97-AF65-F5344CB8AC3E}">
        <p14:creationId xmlns:p14="http://schemas.microsoft.com/office/powerpoint/2010/main" val="384652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US" sz="2800" dirty="0">
                <a:latin typeface="Times New Roman" panose="02020603050405020304" pitchFamily="18" charset="0"/>
                <a:ea typeface="Tahoma" panose="020B0604030504040204" pitchFamily="34" charset="0"/>
                <a:cs typeface="Times New Roman" panose="02020603050405020304" pitchFamily="18" charset="0"/>
              </a:rPr>
              <a:t>10. </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SMALLER PARTICLES = MORE SURFACE AREA </a:t>
            </a:r>
            <a:b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More collisions gives FASTER DISSOLVING</a:t>
            </a:r>
            <a:b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br>
            <a:b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br>
            <a:endPar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r>
              <a:rPr lang="en-US" sz="2800" dirty="0">
                <a:latin typeface="Times New Roman" panose="02020603050405020304" pitchFamily="18" charset="0"/>
                <a:ea typeface="Tahoma" panose="020B0604030504040204" pitchFamily="34" charset="0"/>
                <a:cs typeface="Times New Roman" panose="02020603050405020304" pitchFamily="18" charset="0"/>
              </a:rPr>
              <a:t>11. </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HOTTER TEMP = HIGHER KE = MORE MOTION </a:t>
            </a:r>
            <a:b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More collisions gives FASTER DISSOLVING</a:t>
            </a:r>
            <a:b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b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dirty="0">
                <a:latin typeface="Times New Roman" panose="02020603050405020304" pitchFamily="18" charset="0"/>
                <a:ea typeface="Tahoma" panose="020B0604030504040204" pitchFamily="34" charset="0"/>
                <a:cs typeface="Times New Roman" panose="02020603050405020304" pitchFamily="18" charset="0"/>
              </a:rPr>
              <a:t>12.  </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AGITATION = HIGHER KE = MORE MOTION </a:t>
            </a:r>
            <a:b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b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More collisions gives FASTER DISSOLVING</a:t>
            </a:r>
            <a:b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b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b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br>
            <a:r>
              <a:rPr lang="en-US" sz="2800" b="1" dirty="0">
                <a:solidFill>
                  <a:schemeClr val="tx1">
                    <a:lumMod val="95000"/>
                    <a:lumOff val="5000"/>
                  </a:schemeClr>
                </a:solidFill>
                <a:latin typeface="Amasis MT Pro Medium" panose="02040604050005020304" pitchFamily="18" charset="0"/>
                <a:ea typeface="Tahoma" panose="020B0604030504040204" pitchFamily="34" charset="0"/>
                <a:cs typeface="Times New Roman" panose="02020603050405020304" pitchFamily="18" charset="0"/>
              </a:rPr>
              <a:t>14. </a:t>
            </a:r>
            <a:r>
              <a:rPr lang="en-US" sz="3200" dirty="0">
                <a:solidFill>
                  <a:schemeClr val="tx1">
                    <a:lumMod val="95000"/>
                    <a:lumOff val="5000"/>
                  </a:schemeClr>
                </a:solidFill>
                <a:latin typeface="Amasis MT Pro Medium" panose="02040604050005020304" pitchFamily="18" charset="0"/>
                <a:ea typeface="Tahoma" panose="020B0604030504040204" pitchFamily="34" charset="0"/>
                <a:cs typeface="Times New Roman" panose="02020603050405020304" pitchFamily="18" charset="0"/>
              </a:rPr>
              <a:t>The rate of solvation increases with more</a:t>
            </a:r>
            <a:br>
              <a:rPr lang="en-US" sz="3200" dirty="0">
                <a:solidFill>
                  <a:schemeClr val="tx1">
                    <a:lumMod val="95000"/>
                    <a:lumOff val="5000"/>
                  </a:schemeClr>
                </a:solidFill>
                <a:latin typeface="Amasis MT Pro Medium" panose="02040604050005020304" pitchFamily="18" charset="0"/>
                <a:ea typeface="Tahoma" panose="020B0604030504040204" pitchFamily="34" charset="0"/>
                <a:cs typeface="Times New Roman" panose="02020603050405020304" pitchFamily="18" charset="0"/>
              </a:rPr>
            </a:br>
            <a:r>
              <a:rPr lang="en-US" sz="3200" dirty="0">
                <a:solidFill>
                  <a:schemeClr val="tx1">
                    <a:lumMod val="95000"/>
                    <a:lumOff val="5000"/>
                  </a:schemeClr>
                </a:solidFill>
                <a:latin typeface="Amasis MT Pro Medium" panose="02040604050005020304" pitchFamily="18" charset="0"/>
                <a:ea typeface="Tahoma" panose="020B0604030504040204" pitchFamily="34" charset="0"/>
                <a:cs typeface="Times New Roman" panose="02020603050405020304" pitchFamily="18" charset="0"/>
              </a:rPr>
              <a:t>      surface area (smaller particles), higher </a:t>
            </a:r>
            <a:br>
              <a:rPr lang="en-US" sz="3200" dirty="0">
                <a:solidFill>
                  <a:schemeClr val="tx1">
                    <a:lumMod val="95000"/>
                    <a:lumOff val="5000"/>
                  </a:schemeClr>
                </a:solidFill>
                <a:latin typeface="Amasis MT Pro Medium" panose="02040604050005020304" pitchFamily="18" charset="0"/>
                <a:ea typeface="Tahoma" panose="020B0604030504040204" pitchFamily="34" charset="0"/>
                <a:cs typeface="Times New Roman" panose="02020603050405020304" pitchFamily="18" charset="0"/>
              </a:rPr>
            </a:br>
            <a:r>
              <a:rPr lang="en-US" sz="3200" dirty="0">
                <a:solidFill>
                  <a:schemeClr val="tx1">
                    <a:lumMod val="95000"/>
                    <a:lumOff val="5000"/>
                  </a:schemeClr>
                </a:solidFill>
                <a:latin typeface="Amasis MT Pro Medium" panose="02040604050005020304" pitchFamily="18" charset="0"/>
                <a:ea typeface="Tahoma" panose="020B0604030504040204" pitchFamily="34" charset="0"/>
                <a:cs typeface="Times New Roman" panose="02020603050405020304" pitchFamily="18" charset="0"/>
              </a:rPr>
              <a:t>      temperatures and with more agitation.</a:t>
            </a:r>
            <a:endParaRPr lang="en-US" sz="2000" dirty="0">
              <a:solidFill>
                <a:schemeClr val="tx1">
                  <a:lumMod val="95000"/>
                  <a:lumOff val="5000"/>
                </a:schemeClr>
              </a:solidFill>
              <a:latin typeface="Amasis MT Pro Medium" panose="020406040500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887670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69880"/>
          </a:xfrm>
          <a:prstGeom prst="rect">
            <a:avLst/>
          </a:prstGeom>
          <a:noFill/>
        </p:spPr>
        <p:txBody>
          <a:bodyPr wrap="square" rtlCol="0">
            <a:spAutoFit/>
          </a:bodyPr>
          <a:lstStyle/>
          <a:p>
            <a:r>
              <a:rPr lang="en-US" sz="2800" dirty="0">
                <a:latin typeface="Comic Sans MS" panose="030F0702030302020204" pitchFamily="66" charset="0"/>
              </a:rPr>
              <a:t>87.  Calculate the temperature that a 1.00 liter,    </a:t>
            </a:r>
            <a:br>
              <a:rPr lang="en-US" sz="2800" dirty="0">
                <a:latin typeface="Comic Sans MS" panose="030F0702030302020204" pitchFamily="66" charset="0"/>
              </a:rPr>
            </a:br>
            <a:r>
              <a:rPr lang="en-US" sz="2800" dirty="0">
                <a:latin typeface="Comic Sans MS" panose="030F0702030302020204" pitchFamily="66" charset="0"/>
              </a:rPr>
              <a:t>       2.00 M NaCl</a:t>
            </a:r>
            <a:r>
              <a:rPr lang="en-US" sz="2800" baseline="-25000" dirty="0">
                <a:latin typeface="Comic Sans MS" panose="030F0702030302020204" pitchFamily="66" charset="0"/>
              </a:rPr>
              <a:t>(AQ) </a:t>
            </a:r>
            <a:r>
              <a:rPr lang="en-US" sz="2800" dirty="0">
                <a:latin typeface="Comic Sans MS" panose="030F0702030302020204" pitchFamily="66" charset="0"/>
              </a:rPr>
              <a:t>solution will boil in Kelvin.  </a:t>
            </a:r>
            <a:r>
              <a:rPr lang="en-US" sz="2400" b="1" dirty="0">
                <a:solidFill>
                  <a:srgbClr val="FF0000"/>
                </a:solidFill>
                <a:latin typeface="Comic Sans MS" panose="030F0702030302020204" pitchFamily="66" charset="0"/>
              </a:rPr>
              <a:t> </a:t>
            </a:r>
          </a:p>
          <a:p>
            <a:r>
              <a:rPr lang="en-US" sz="2000" dirty="0">
                <a:latin typeface="Comic Sans MS" panose="030F0702030302020204" pitchFamily="66" charset="0"/>
              </a:rPr>
              <a:t> </a:t>
            </a:r>
          </a:p>
          <a:p>
            <a:r>
              <a:rPr lang="en-US" sz="2400" dirty="0">
                <a:solidFill>
                  <a:srgbClr val="FF0000"/>
                </a:solidFill>
                <a:latin typeface="Times New Roman" panose="02020603050405020304" pitchFamily="18" charset="0"/>
                <a:cs typeface="Times New Roman" panose="02020603050405020304" pitchFamily="18" charset="0"/>
              </a:rPr>
              <a:t>          BP Elevation is  </a:t>
            </a:r>
            <a:r>
              <a:rPr lang="en-US" sz="2400" b="1" dirty="0">
                <a:solidFill>
                  <a:srgbClr val="FF0000"/>
                </a:solidFill>
                <a:latin typeface="Times New Roman" panose="02020603050405020304" pitchFamily="18" charset="0"/>
                <a:cs typeface="Times New Roman" panose="02020603050405020304" pitchFamily="18" charset="0"/>
              </a:rPr>
              <a:t>0.50 K/mole of particles per liter</a:t>
            </a:r>
          </a:p>
          <a:p>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0000FF"/>
                </a:solidFill>
                <a:latin typeface="Comic Sans MS" panose="030F0702030302020204" pitchFamily="66" charset="0"/>
              </a:rPr>
              <a:t>      Start BP  +   BP Elevation      =   New BP</a:t>
            </a:r>
            <a:endParaRPr lang="en-US" sz="2400" dirty="0"/>
          </a:p>
        </p:txBody>
      </p:sp>
    </p:spTree>
    <p:extLst>
      <p:ext uri="{BB962C8B-B14F-4D97-AF65-F5344CB8AC3E}">
        <p14:creationId xmlns:p14="http://schemas.microsoft.com/office/powerpoint/2010/main" val="27555670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63198"/>
          </a:xfrm>
          <a:prstGeom prst="rect">
            <a:avLst/>
          </a:prstGeom>
          <a:noFill/>
        </p:spPr>
        <p:txBody>
          <a:bodyPr wrap="square" rtlCol="0">
            <a:spAutoFit/>
          </a:bodyPr>
          <a:lstStyle/>
          <a:p>
            <a:r>
              <a:rPr lang="en-US" sz="2800" dirty="0">
                <a:latin typeface="Comic Sans MS" panose="030F0702030302020204" pitchFamily="66" charset="0"/>
              </a:rPr>
              <a:t>87.  Calculate the temperature that a 1.00 liter,    </a:t>
            </a:r>
            <a:br>
              <a:rPr lang="en-US" sz="2800" dirty="0">
                <a:latin typeface="Comic Sans MS" panose="030F0702030302020204" pitchFamily="66" charset="0"/>
              </a:rPr>
            </a:br>
            <a:r>
              <a:rPr lang="en-US" sz="2800" dirty="0">
                <a:latin typeface="Comic Sans MS" panose="030F0702030302020204" pitchFamily="66" charset="0"/>
              </a:rPr>
              <a:t>       2.00 M NaCl</a:t>
            </a:r>
            <a:r>
              <a:rPr lang="en-US" sz="2800" baseline="-25000" dirty="0">
                <a:latin typeface="Comic Sans MS" panose="030F0702030302020204" pitchFamily="66" charset="0"/>
              </a:rPr>
              <a:t>(AQ) </a:t>
            </a:r>
            <a:r>
              <a:rPr lang="en-US" sz="2800" dirty="0">
                <a:latin typeface="Comic Sans MS" panose="030F0702030302020204" pitchFamily="66" charset="0"/>
              </a:rPr>
              <a:t>solution will boil in Kelvin.  </a:t>
            </a:r>
            <a:r>
              <a:rPr lang="en-US" sz="2400" b="1" dirty="0">
                <a:solidFill>
                  <a:srgbClr val="FF0000"/>
                </a:solidFill>
                <a:latin typeface="Comic Sans MS" panose="030F0702030302020204" pitchFamily="66" charset="0"/>
              </a:rPr>
              <a:t> </a:t>
            </a:r>
          </a:p>
          <a:p>
            <a:r>
              <a:rPr lang="en-US" sz="2000" dirty="0">
                <a:latin typeface="Comic Sans MS" panose="030F0702030302020204" pitchFamily="66" charset="0"/>
              </a:rPr>
              <a:t> </a:t>
            </a:r>
          </a:p>
          <a:p>
            <a:r>
              <a:rPr lang="en-US" sz="2400" dirty="0">
                <a:solidFill>
                  <a:srgbClr val="FF0000"/>
                </a:solidFill>
                <a:latin typeface="Times New Roman" panose="02020603050405020304" pitchFamily="18" charset="0"/>
                <a:cs typeface="Times New Roman" panose="02020603050405020304" pitchFamily="18" charset="0"/>
              </a:rPr>
              <a:t>          BP Elevation is  </a:t>
            </a:r>
            <a:r>
              <a:rPr lang="en-US" sz="2400" b="1" dirty="0">
                <a:solidFill>
                  <a:srgbClr val="FF0000"/>
                </a:solidFill>
                <a:latin typeface="Times New Roman" panose="02020603050405020304" pitchFamily="18" charset="0"/>
                <a:cs typeface="Times New Roman" panose="02020603050405020304" pitchFamily="18" charset="0"/>
              </a:rPr>
              <a:t>0.50 K/mole of particles per liter</a:t>
            </a:r>
          </a:p>
          <a:p>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0000FF"/>
                </a:solidFill>
                <a:latin typeface="Comic Sans MS" panose="030F0702030302020204" pitchFamily="66" charset="0"/>
              </a:rPr>
              <a:t>      Start BP  +   BP Elevation      =   New BP</a:t>
            </a:r>
          </a:p>
          <a:p>
            <a:endParaRPr lang="en-US" sz="2400" b="1" dirty="0">
              <a:solidFill>
                <a:srgbClr val="0000FF"/>
              </a:solidFill>
              <a:latin typeface="Comic Sans MS" panose="030F0702030302020204" pitchFamily="66" charset="0"/>
            </a:endParaRPr>
          </a:p>
          <a:p>
            <a:r>
              <a:rPr lang="en-US" sz="2400" b="1" dirty="0">
                <a:solidFill>
                  <a:srgbClr val="0000FF"/>
                </a:solidFill>
                <a:latin typeface="Comic Sans MS" panose="030F0702030302020204" pitchFamily="66" charset="0"/>
              </a:rPr>
              <a:t>       373 K    +   (4 x 0.50 K)      =  375 K</a:t>
            </a:r>
          </a:p>
          <a:p>
            <a:endParaRPr lang="en-US" sz="2400" b="1" dirty="0">
              <a:solidFill>
                <a:srgbClr val="0000FF"/>
              </a:solidFill>
              <a:latin typeface="Comic Sans MS" panose="030F0702030302020204" pitchFamily="66" charset="0"/>
            </a:endParaRPr>
          </a:p>
          <a:p>
            <a:endParaRPr lang="en-US" sz="2400" b="1" dirty="0">
              <a:solidFill>
                <a:srgbClr val="0000FF"/>
              </a:solidFill>
              <a:latin typeface="Comic Sans MS" panose="030F0702030302020204" pitchFamily="66" charset="0"/>
            </a:endParaRPr>
          </a:p>
          <a:p>
            <a:br>
              <a:rPr lang="en-US" sz="2400" dirty="0">
                <a:solidFill>
                  <a:srgbClr val="006600"/>
                </a:solidFill>
                <a:latin typeface="Comic Sans MS" panose="030F0702030302020204" pitchFamily="66" charset="0"/>
              </a:rPr>
            </a:br>
            <a:r>
              <a:rPr lang="en-US" sz="2400" dirty="0">
                <a:solidFill>
                  <a:srgbClr val="006600"/>
                </a:solidFill>
                <a:latin typeface="Comic Sans MS" panose="030F0702030302020204" pitchFamily="66" charset="0"/>
              </a:rPr>
              <a:t>             A 2.00 molar solution has 2 moles of solute, </a:t>
            </a:r>
            <a:br>
              <a:rPr lang="en-US" sz="2400" dirty="0">
                <a:solidFill>
                  <a:srgbClr val="006600"/>
                </a:solidFill>
                <a:latin typeface="Comic Sans MS" panose="030F0702030302020204" pitchFamily="66" charset="0"/>
              </a:rPr>
            </a:br>
            <a:r>
              <a:rPr lang="en-US" sz="2400" dirty="0">
                <a:solidFill>
                  <a:srgbClr val="006600"/>
                </a:solidFill>
                <a:latin typeface="Comic Sans MS" panose="030F0702030302020204" pitchFamily="66" charset="0"/>
              </a:rPr>
              <a:t>             each NaCl formula unit makes 2 ions, </a:t>
            </a:r>
            <a:br>
              <a:rPr lang="en-US" sz="2400" dirty="0">
                <a:solidFill>
                  <a:srgbClr val="006600"/>
                </a:solidFill>
                <a:latin typeface="Comic Sans MS" panose="030F0702030302020204" pitchFamily="66" charset="0"/>
              </a:rPr>
            </a:br>
            <a:r>
              <a:rPr lang="en-US" sz="2400" dirty="0">
                <a:solidFill>
                  <a:srgbClr val="006600"/>
                </a:solidFill>
                <a:latin typeface="Comic Sans MS" panose="030F0702030302020204" pitchFamily="66" charset="0"/>
              </a:rPr>
              <a:t>   </a:t>
            </a:r>
            <a:br>
              <a:rPr lang="en-US" sz="2400" dirty="0">
                <a:solidFill>
                  <a:srgbClr val="006600"/>
                </a:solidFill>
                <a:latin typeface="Comic Sans MS" panose="030F0702030302020204" pitchFamily="66" charset="0"/>
              </a:rPr>
            </a:br>
            <a:r>
              <a:rPr lang="en-US" sz="2400" dirty="0">
                <a:solidFill>
                  <a:srgbClr val="006600"/>
                </a:solidFill>
                <a:latin typeface="Comic Sans MS" panose="030F0702030302020204" pitchFamily="66" charset="0"/>
              </a:rPr>
              <a:t>             THIS IS 2.00 M X 2 moles per formula unit = 4</a:t>
            </a:r>
            <a:endParaRPr lang="en-US" sz="2400" b="1" dirty="0">
              <a:solidFill>
                <a:srgbClr val="006600"/>
              </a:solidFill>
              <a:latin typeface="Comic Sans MS" panose="030F0702030302020204" pitchFamily="66" charset="0"/>
            </a:endParaRPr>
          </a:p>
          <a:p>
            <a:endParaRPr lang="en-US" sz="2400" dirty="0"/>
          </a:p>
        </p:txBody>
      </p:sp>
    </p:spTree>
    <p:extLst>
      <p:ext uri="{BB962C8B-B14F-4D97-AF65-F5344CB8AC3E}">
        <p14:creationId xmlns:p14="http://schemas.microsoft.com/office/powerpoint/2010/main" val="19931960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1846659"/>
          </a:xfrm>
          <a:prstGeom prst="rect">
            <a:avLst/>
          </a:prstGeom>
          <a:noFill/>
        </p:spPr>
        <p:txBody>
          <a:bodyPr wrap="square" rtlCol="0">
            <a:spAutoFit/>
          </a:bodyPr>
          <a:lstStyle/>
          <a:p>
            <a:r>
              <a:rPr lang="en-US" sz="3200" dirty="0">
                <a:latin typeface="Tahoma" panose="020B0604030504040204" pitchFamily="34" charset="0"/>
                <a:cs typeface="Tahoma" panose="020B0604030504040204" pitchFamily="34" charset="0"/>
              </a:rPr>
              <a:t>88.  Calculate the Kelvin BP of a 1.00 Liter,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3.00 M CaCl</a:t>
            </a:r>
            <a:r>
              <a:rPr lang="en-US" sz="3200" baseline="-25000" dirty="0">
                <a:latin typeface="Tahoma" panose="020B0604030504040204" pitchFamily="34" charset="0"/>
                <a:cs typeface="Tahoma" panose="020B0604030504040204" pitchFamily="34" charset="0"/>
              </a:rPr>
              <a:t>2(AQ)</a:t>
            </a:r>
            <a:r>
              <a:rPr lang="en-US" sz="3200" dirty="0">
                <a:latin typeface="Tahoma" panose="020B0604030504040204" pitchFamily="34" charset="0"/>
                <a:cs typeface="Tahoma" panose="020B0604030504040204" pitchFamily="34" charset="0"/>
              </a:rPr>
              <a:t>. </a:t>
            </a:r>
          </a:p>
          <a:p>
            <a:r>
              <a:rPr lang="en-US" sz="32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33384771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3323987"/>
          </a:xfrm>
          <a:prstGeom prst="rect">
            <a:avLst/>
          </a:prstGeom>
          <a:noFill/>
        </p:spPr>
        <p:txBody>
          <a:bodyPr wrap="square" rtlCol="0">
            <a:spAutoFit/>
          </a:bodyPr>
          <a:lstStyle/>
          <a:p>
            <a:r>
              <a:rPr lang="en-US" sz="3200" dirty="0">
                <a:latin typeface="Tahoma" panose="020B0604030504040204" pitchFamily="34" charset="0"/>
                <a:cs typeface="Tahoma" panose="020B0604030504040204" pitchFamily="34" charset="0"/>
              </a:rPr>
              <a:t>88.  Calculate the Kelvin BP of a 1.00 Liter,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3.00 M CaCl</a:t>
            </a:r>
            <a:r>
              <a:rPr lang="en-US" sz="3200" baseline="-25000" dirty="0">
                <a:latin typeface="Tahoma" panose="020B0604030504040204" pitchFamily="34" charset="0"/>
                <a:cs typeface="Tahoma" panose="020B0604030504040204" pitchFamily="34" charset="0"/>
              </a:rPr>
              <a:t>2(AQ)</a:t>
            </a:r>
            <a:r>
              <a:rPr lang="en-US" sz="3200" dirty="0">
                <a:latin typeface="Tahoma" panose="020B0604030504040204" pitchFamily="34" charset="0"/>
                <a:cs typeface="Tahoma" panose="020B0604030504040204" pitchFamily="34" charset="0"/>
              </a:rPr>
              <a:t>. </a:t>
            </a:r>
            <a:br>
              <a:rPr lang="en-US" sz="3200" dirty="0">
                <a:latin typeface="Tahoma" panose="020B0604030504040204" pitchFamily="34" charset="0"/>
                <a:cs typeface="Tahoma" panose="020B0604030504040204" pitchFamily="34" charset="0"/>
              </a:rPr>
            </a:b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a:t>
            </a:r>
            <a:r>
              <a:rPr lang="en-US" sz="3200" dirty="0">
                <a:solidFill>
                  <a:srgbClr val="0000FF"/>
                </a:solidFill>
                <a:latin typeface="Comic Sans MS" panose="030F0702030302020204" pitchFamily="66" charset="0"/>
              </a:rPr>
              <a:t>Start BP  +    BP Elevation       =  New BP</a:t>
            </a:r>
            <a:br>
              <a:rPr lang="en-US" sz="3200" dirty="0">
                <a:solidFill>
                  <a:srgbClr val="0000FF"/>
                </a:solidFill>
                <a:latin typeface="Comic Sans MS" panose="030F0702030302020204" pitchFamily="66" charset="0"/>
              </a:rPr>
            </a:br>
            <a:endParaRPr lang="en-US" sz="3200" dirty="0">
              <a:latin typeface="Tahoma" panose="020B0604030504040204" pitchFamily="34" charset="0"/>
              <a:cs typeface="Tahoma" panose="020B0604030504040204" pitchFamily="34" charset="0"/>
            </a:endParaRPr>
          </a:p>
          <a:p>
            <a:r>
              <a:rPr lang="en-US" sz="32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27231341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Box 2"/>
          <p:cNvSpPr txBox="1"/>
          <p:nvPr/>
        </p:nvSpPr>
        <p:spPr>
          <a:xfrm>
            <a:off x="0" y="0"/>
            <a:ext cx="9144000" cy="6309420"/>
          </a:xfrm>
          <a:prstGeom prst="rect">
            <a:avLst/>
          </a:prstGeom>
          <a:noFill/>
        </p:spPr>
        <p:txBody>
          <a:bodyPr wrap="square" rtlCol="0">
            <a:spAutoFit/>
          </a:bodyPr>
          <a:lstStyle/>
          <a:p>
            <a:r>
              <a:rPr lang="en-US" sz="3200" dirty="0">
                <a:latin typeface="Tahoma" panose="020B0604030504040204" pitchFamily="34" charset="0"/>
                <a:cs typeface="Tahoma" panose="020B0604030504040204" pitchFamily="34" charset="0"/>
              </a:rPr>
              <a:t>88.  Calculate the Kelvin BP of a 1.00 Liter,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3.00 M CaCl</a:t>
            </a:r>
            <a:r>
              <a:rPr lang="en-US" sz="3200" baseline="-25000" dirty="0">
                <a:latin typeface="Tahoma" panose="020B0604030504040204" pitchFamily="34" charset="0"/>
                <a:cs typeface="Tahoma" panose="020B0604030504040204" pitchFamily="34" charset="0"/>
              </a:rPr>
              <a:t>2(AQ)</a:t>
            </a:r>
            <a:r>
              <a:rPr lang="en-US" sz="3200" dirty="0">
                <a:latin typeface="Tahoma" panose="020B0604030504040204" pitchFamily="34" charset="0"/>
                <a:cs typeface="Tahoma" panose="020B0604030504040204" pitchFamily="34" charset="0"/>
              </a:rPr>
              <a:t>. </a:t>
            </a:r>
            <a:br>
              <a:rPr lang="en-US" sz="3200" dirty="0">
                <a:latin typeface="Tahoma" panose="020B0604030504040204" pitchFamily="34" charset="0"/>
                <a:cs typeface="Tahoma" panose="020B0604030504040204" pitchFamily="34" charset="0"/>
              </a:rPr>
            </a:b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a:t>
            </a:r>
            <a:r>
              <a:rPr lang="en-US" sz="3200" dirty="0">
                <a:solidFill>
                  <a:srgbClr val="0000FF"/>
                </a:solidFill>
                <a:latin typeface="Comic Sans MS" panose="030F0702030302020204" pitchFamily="66" charset="0"/>
              </a:rPr>
              <a:t>Start BP  +    BP Elevation       =  New BP</a:t>
            </a:r>
            <a:br>
              <a:rPr lang="en-US" sz="3200" dirty="0">
                <a:solidFill>
                  <a:srgbClr val="0000FF"/>
                </a:solidFill>
                <a:latin typeface="Comic Sans MS" panose="030F0702030302020204" pitchFamily="66" charset="0"/>
              </a:rPr>
            </a:br>
            <a:br>
              <a:rPr lang="en-US" sz="3200" dirty="0">
                <a:solidFill>
                  <a:srgbClr val="0000FF"/>
                </a:solidFill>
                <a:latin typeface="Comic Sans MS" panose="030F0702030302020204" pitchFamily="66" charset="0"/>
              </a:rPr>
            </a:br>
            <a:r>
              <a:rPr lang="en-US" sz="3200" dirty="0">
                <a:solidFill>
                  <a:srgbClr val="0000FF"/>
                </a:solidFill>
                <a:latin typeface="Comic Sans MS" panose="030F0702030302020204" pitchFamily="66" charset="0"/>
              </a:rPr>
              <a:t>          373 K   +    (9 x 0.50 K)       =  377.5 K</a:t>
            </a:r>
            <a:br>
              <a:rPr lang="en-US" sz="3200" dirty="0">
                <a:solidFill>
                  <a:srgbClr val="0000FF"/>
                </a:solidFill>
                <a:latin typeface="Comic Sans MS" panose="030F0702030302020204" pitchFamily="66" charset="0"/>
              </a:rPr>
            </a:br>
            <a:br>
              <a:rPr lang="en-US" sz="3200" dirty="0">
                <a:solidFill>
                  <a:srgbClr val="0000FF"/>
                </a:solidFill>
                <a:latin typeface="Comic Sans MS" panose="030F0702030302020204" pitchFamily="66"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Each mole of calcium chloride yields 3 moles of ions,</a:t>
            </a:r>
          </a:p>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dirty="0">
                <a:solidFill>
                  <a:schemeClr val="tx1">
                    <a:lumMod val="95000"/>
                    <a:lumOff val="5000"/>
                  </a:schemeClr>
                </a:solidFill>
                <a:latin typeface="Times New Roman" panose="02020603050405020304" pitchFamily="18" charset="0"/>
                <a:cs typeface="Times New Roman" panose="02020603050405020304" pitchFamily="18" charset="0"/>
              </a:rPr>
              <a:t>3 moles of calcium chloride yields 9 moles of ions.</a:t>
            </a:r>
          </a:p>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dirty="0">
                <a:solidFill>
                  <a:schemeClr val="tx1">
                    <a:lumMod val="95000"/>
                    <a:lumOff val="5000"/>
                  </a:schemeClr>
                </a:solidFill>
                <a:latin typeface="Times New Roman" panose="02020603050405020304" pitchFamily="18" charset="0"/>
                <a:cs typeface="Times New Roman" panose="02020603050405020304" pitchFamily="18" charset="0"/>
              </a:rPr>
              <a:t>Each mole of ions elevates the BP by 0.50 K</a:t>
            </a:r>
          </a:p>
          <a:p>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dirty="0">
                <a:solidFill>
                  <a:schemeClr val="tx1">
                    <a:lumMod val="95000"/>
                    <a:lumOff val="5000"/>
                  </a:schemeClr>
                </a:solidFill>
                <a:latin typeface="Times New Roman" panose="02020603050405020304" pitchFamily="18" charset="0"/>
                <a:cs typeface="Times New Roman" panose="02020603050405020304" pitchFamily="18" charset="0"/>
              </a:rPr>
              <a:t>The New BP will be equal to the original BP for water + the BP elevation</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373 K + (9 x 0.50 K) = 373 K + 4.5 K = 377.5 K    (the heck with SF)</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777858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9288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89.  Calculate the temperature that a 1.00 liter,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2.00 M NaCl</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solution will freeze in Kelvin. </a:t>
            </a:r>
            <a:br>
              <a:rPr lang="en-US" sz="3200" dirty="0">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FP Depression  = </a:t>
            </a:r>
            <a:r>
              <a:rPr lang="en-US" sz="2800" b="1" dirty="0">
                <a:solidFill>
                  <a:srgbClr val="0000FF"/>
                </a:solidFill>
                <a:latin typeface="Times New Roman" panose="02020603050405020304" pitchFamily="18" charset="0"/>
                <a:cs typeface="Times New Roman" panose="02020603050405020304" pitchFamily="18" charset="0"/>
              </a:rPr>
              <a:t>1.86 K/ mole of particles per liter </a:t>
            </a:r>
            <a:r>
              <a:rPr lang="en-US" sz="2800" dirty="0">
                <a:solidFill>
                  <a:srgbClr val="0000FF"/>
                </a:solidFill>
                <a:latin typeface="Times New Roman" panose="02020603050405020304" pitchFamily="18" charset="0"/>
                <a:cs typeface="Times New Roman" panose="02020603050405020304" pitchFamily="18" charset="0"/>
              </a:rPr>
              <a:t> </a:t>
            </a:r>
          </a:p>
          <a:p>
            <a:r>
              <a:rPr lang="en-US" sz="20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36923651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2473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89.  Calculate the temperature that a 1.00 liter,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2.00 M NaCl</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solution will freeze in Kelvin. </a:t>
            </a:r>
            <a:br>
              <a:rPr lang="en-US" sz="3200" dirty="0">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FP </a:t>
            </a:r>
            <a:r>
              <a:rPr lang="en-US" sz="2800" dirty="0" err="1">
                <a:solidFill>
                  <a:srgbClr val="0000FF"/>
                </a:solidFill>
                <a:latin typeface="Times New Roman" panose="02020603050405020304" pitchFamily="18" charset="0"/>
                <a:cs typeface="Times New Roman" panose="02020603050405020304" pitchFamily="18" charset="0"/>
              </a:rPr>
              <a:t>Depresssion</a:t>
            </a:r>
            <a:r>
              <a:rPr lang="en-US" sz="2800" dirty="0">
                <a:solidFill>
                  <a:srgbClr val="0000FF"/>
                </a:solidFill>
                <a:latin typeface="Times New Roman" panose="02020603050405020304" pitchFamily="18" charset="0"/>
                <a:cs typeface="Times New Roman" panose="02020603050405020304" pitchFamily="18" charset="0"/>
              </a:rPr>
              <a:t>  = </a:t>
            </a:r>
            <a:r>
              <a:rPr lang="en-US" sz="2800" b="1" dirty="0">
                <a:solidFill>
                  <a:srgbClr val="0000FF"/>
                </a:solidFill>
                <a:latin typeface="Times New Roman" panose="02020603050405020304" pitchFamily="18" charset="0"/>
                <a:cs typeface="Times New Roman" panose="02020603050405020304" pitchFamily="18" charset="0"/>
              </a:rPr>
              <a:t>1.86 K/ mole of particles per liter </a:t>
            </a:r>
            <a:br>
              <a:rPr lang="en-US" sz="2800" b="1" dirty="0">
                <a:solidFill>
                  <a:srgbClr val="0000FF"/>
                </a:solidFill>
                <a:latin typeface="Times New Roman" panose="02020603050405020304" pitchFamily="18" charset="0"/>
                <a:cs typeface="Times New Roman" panose="02020603050405020304" pitchFamily="18" charset="0"/>
              </a:rPr>
            </a:b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Comic Sans MS" panose="030F0702030302020204" pitchFamily="66" charset="0"/>
              </a:rPr>
              <a:t>Start FP    -   FP Depression   =  New FP</a:t>
            </a: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r>
              <a:rPr lang="en-US" sz="2800" b="1" dirty="0">
                <a:solidFill>
                  <a:srgbClr val="0000FF"/>
                </a:solidFill>
                <a:latin typeface="Comic Sans MS" panose="030F0702030302020204" pitchFamily="66" charset="0"/>
              </a:rPr>
              <a:t>     </a:t>
            </a:r>
          </a:p>
          <a:p>
            <a:r>
              <a:rPr lang="en-US" sz="2800" dirty="0">
                <a:solidFill>
                  <a:srgbClr val="0000FF"/>
                </a:solidFill>
                <a:latin typeface="Times New Roman" panose="02020603050405020304" pitchFamily="18" charset="0"/>
                <a:cs typeface="Times New Roman" panose="02020603050405020304" pitchFamily="18" charset="0"/>
              </a:rPr>
              <a:t> </a:t>
            </a:r>
          </a:p>
          <a:p>
            <a:r>
              <a:rPr lang="en-US" sz="20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14907956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93976"/>
          </a:xfrm>
          <a:prstGeom prst="rect">
            <a:avLst/>
          </a:prstGeom>
          <a:noFill/>
        </p:spPr>
        <p:txBody>
          <a:bodyPr wrap="square" rtlCol="0">
            <a:spAutoFit/>
          </a:bodyPr>
          <a:lstStyle/>
          <a:p>
            <a:pPr>
              <a:spcBef>
                <a:spcPct val="50000"/>
              </a:spcBef>
            </a:pPr>
            <a:r>
              <a:rPr lang="en-US" sz="3200" dirty="0">
                <a:latin typeface="Times New Roman" panose="02020603050405020304" pitchFamily="18" charset="0"/>
                <a:cs typeface="Times New Roman" panose="02020603050405020304" pitchFamily="18" charset="0"/>
              </a:rPr>
              <a:t>89.  Calculate the temperature that a 1.00 liter,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2.00 M NaCl</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solution will freeze in Kelvin. </a:t>
            </a:r>
            <a:br>
              <a:rPr lang="en-US" sz="3200" dirty="0">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FP </a:t>
            </a:r>
            <a:r>
              <a:rPr lang="en-US" sz="2800" dirty="0" err="1">
                <a:solidFill>
                  <a:srgbClr val="0000FF"/>
                </a:solidFill>
                <a:latin typeface="Times New Roman" panose="02020603050405020304" pitchFamily="18" charset="0"/>
                <a:cs typeface="Times New Roman" panose="02020603050405020304" pitchFamily="18" charset="0"/>
              </a:rPr>
              <a:t>Depresssion</a:t>
            </a:r>
            <a:r>
              <a:rPr lang="en-US" sz="2800" dirty="0">
                <a:solidFill>
                  <a:srgbClr val="0000FF"/>
                </a:solidFill>
                <a:latin typeface="Times New Roman" panose="02020603050405020304" pitchFamily="18" charset="0"/>
                <a:cs typeface="Times New Roman" panose="02020603050405020304" pitchFamily="18" charset="0"/>
              </a:rPr>
              <a:t>  = </a:t>
            </a:r>
            <a:r>
              <a:rPr lang="en-US" sz="2800" b="1" dirty="0">
                <a:solidFill>
                  <a:srgbClr val="0000FF"/>
                </a:solidFill>
                <a:latin typeface="Times New Roman" panose="02020603050405020304" pitchFamily="18" charset="0"/>
                <a:cs typeface="Times New Roman" panose="02020603050405020304" pitchFamily="18" charset="0"/>
              </a:rPr>
              <a:t>1.86 K/ mole of particles per liter </a:t>
            </a:r>
            <a:br>
              <a:rPr lang="en-US" sz="2800" b="1" dirty="0">
                <a:solidFill>
                  <a:srgbClr val="0000FF"/>
                </a:solidFill>
                <a:latin typeface="Times New Roman" panose="02020603050405020304" pitchFamily="18" charset="0"/>
                <a:cs typeface="Times New Roman" panose="02020603050405020304" pitchFamily="18" charset="0"/>
              </a:rPr>
            </a:b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Comic Sans MS" panose="030F0702030302020204" pitchFamily="66" charset="0"/>
              </a:rPr>
              <a:t>Start FP    -   FP Depression   =  New FP</a:t>
            </a: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r>
              <a:rPr lang="en-US" sz="2800" b="1" dirty="0">
                <a:solidFill>
                  <a:srgbClr val="0000FF"/>
                </a:solidFill>
                <a:latin typeface="Comic Sans MS" panose="030F0702030302020204" pitchFamily="66" charset="0"/>
              </a:rPr>
              <a:t>    273 K      -   (4 x 1.86 K)     =   266 K</a:t>
            </a: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Each mole of particles will depress the freezing point by 1.86 K, so</a:t>
            </a:r>
          </a:p>
          <a:p>
            <a:pPr>
              <a:spcBef>
                <a:spcPct val="50000"/>
              </a:spcBef>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the FP changes to:    273 – (4 x 1.86 K) = 273 k – 7.44 K = 266 K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(with 3 SF)</a:t>
            </a:r>
          </a:p>
          <a:p>
            <a:endParaRPr lang="en-US" dirty="0"/>
          </a:p>
        </p:txBody>
      </p:sp>
    </p:spTree>
    <p:extLst>
      <p:ext uri="{BB962C8B-B14F-4D97-AF65-F5344CB8AC3E}">
        <p14:creationId xmlns:p14="http://schemas.microsoft.com/office/powerpoint/2010/main" val="42841037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E5F0FF"/>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66199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90.  Calculate the FP in Kelvin of a 1.00 Liter,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3.00 M CaCl</a:t>
            </a:r>
            <a:r>
              <a:rPr lang="en-US" sz="3200" baseline="-25000" dirty="0">
                <a:latin typeface="Times New Roman" panose="02020603050405020304" pitchFamily="18" charset="0"/>
                <a:cs typeface="Times New Roman" panose="02020603050405020304" pitchFamily="18" charset="0"/>
              </a:rPr>
              <a:t>2(AQ)</a:t>
            </a:r>
            <a:r>
              <a:rPr lang="en-US" sz="3200" dirty="0">
                <a:latin typeface="Times New Roman" panose="02020603050405020304" pitchFamily="18" charset="0"/>
                <a:cs typeface="Times New Roman" panose="02020603050405020304" pitchFamily="18" charset="0"/>
              </a:rPr>
              <a:t>. </a:t>
            </a:r>
          </a:p>
          <a:p>
            <a:r>
              <a:rPr lang="en-US" sz="20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26203275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E5F0FF"/>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61610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90.  Calculate the FP in Kelvin of a 1.00 Liter,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3.00 M CaCl</a:t>
            </a:r>
            <a:r>
              <a:rPr lang="en-US" sz="3200" baseline="-25000" dirty="0">
                <a:latin typeface="Times New Roman" panose="02020603050405020304" pitchFamily="18" charset="0"/>
                <a:cs typeface="Times New Roman" panose="02020603050405020304" pitchFamily="18" charset="0"/>
              </a:rPr>
              <a:t>2(AQ)</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b="1" dirty="0">
                <a:solidFill>
                  <a:srgbClr val="0000FF"/>
                </a:solidFill>
                <a:latin typeface="Comic Sans MS" panose="030F0702030302020204" pitchFamily="66" charset="0"/>
              </a:rPr>
              <a:t>Start FP    -    FP Depression   =  New FP</a:t>
            </a:r>
            <a:endParaRPr lang="en-US" sz="2800" dirty="0">
              <a:latin typeface="Comic Sans MS" panose="030F0702030302020204" pitchFamily="66" charset="0"/>
              <a:cs typeface="Times New Roman" panose="02020603050405020304" pitchFamily="18" charset="0"/>
            </a:endParaRPr>
          </a:p>
          <a:p>
            <a:r>
              <a:rPr lang="en-US" dirty="0">
                <a:latin typeface="Comic Sans MS" panose="030F0702030302020204" pitchFamily="66" charset="0"/>
                <a:cs typeface="Tahoma" panose="020B0604030504040204" pitchFamily="34" charset="0"/>
              </a:rPr>
              <a:t> </a:t>
            </a:r>
          </a:p>
          <a:p>
            <a:endParaRPr lang="en-US" dirty="0"/>
          </a:p>
        </p:txBody>
      </p:sp>
    </p:spTree>
    <p:extLst>
      <p:ext uri="{BB962C8B-B14F-4D97-AF65-F5344CB8AC3E}">
        <p14:creationId xmlns:p14="http://schemas.microsoft.com/office/powerpoint/2010/main" val="377285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17251"/>
          </a:xfrm>
          <a:prstGeom prst="rect">
            <a:avLst/>
          </a:prstGeom>
          <a:noFill/>
        </p:spPr>
        <p:txBody>
          <a:bodyPr wrap="square" rtlCol="0">
            <a:spAutoFit/>
          </a:bodyPr>
          <a:lstStyle/>
          <a:p>
            <a:pPr fontAlgn="base">
              <a:spcBef>
                <a:spcPct val="50000"/>
              </a:spcBef>
              <a:spcAft>
                <a:spcPct val="0"/>
              </a:spcAft>
            </a:pPr>
            <a:r>
              <a:rPr lang="en-US" altLang="en-US" sz="3200" dirty="0">
                <a:solidFill>
                  <a:schemeClr val="tx1">
                    <a:lumMod val="95000"/>
                    <a:lumOff val="5000"/>
                  </a:schemeClr>
                </a:solidFill>
                <a:latin typeface="Comic Sans MS" panose="030F0702030302020204" pitchFamily="66" charset="0"/>
              </a:rPr>
              <a:t>How much solute will dissolve into a solution?</a:t>
            </a:r>
          </a:p>
          <a:p>
            <a:pPr lvl="0" fontAlgn="base">
              <a:spcBef>
                <a:spcPct val="50000"/>
              </a:spcBef>
              <a:spcAft>
                <a:spcPct val="0"/>
              </a:spcAft>
            </a:pPr>
            <a:r>
              <a:rPr lang="en-US" altLang="en-US" sz="3200" u="sng" dirty="0">
                <a:solidFill>
                  <a:schemeClr val="tx1">
                    <a:lumMod val="95000"/>
                    <a:lumOff val="5000"/>
                  </a:schemeClr>
                </a:solidFill>
                <a:latin typeface="Comic Sans MS" panose="030F0702030302020204" pitchFamily="66" charset="0"/>
              </a:rPr>
              <a:t>It depends first on </a:t>
            </a:r>
            <a:br>
              <a:rPr lang="en-US" altLang="en-US" sz="3200" dirty="0">
                <a:solidFill>
                  <a:srgbClr val="FF0000"/>
                </a:solidFill>
                <a:latin typeface="Comic Sans MS" panose="030F0702030302020204" pitchFamily="66" charset="0"/>
              </a:rPr>
            </a:br>
            <a:r>
              <a:rPr lang="en-US" altLang="en-US" sz="1100" dirty="0">
                <a:solidFill>
                  <a:srgbClr val="FF0000"/>
                </a:solidFill>
                <a:latin typeface="Comic Sans MS" panose="030F0702030302020204" pitchFamily="66" charset="0"/>
              </a:rPr>
              <a:t> </a:t>
            </a:r>
            <a:endParaRPr lang="en-US" altLang="en-US" sz="3200" dirty="0">
              <a:solidFill>
                <a:srgbClr val="FF0000"/>
              </a:solidFill>
              <a:latin typeface="Comic Sans MS" panose="030F0702030302020204" pitchFamily="66" charset="0"/>
            </a:endParaRPr>
          </a:p>
          <a:p>
            <a:pPr marL="457200" lvl="0" indent="-457200" fontAlgn="base">
              <a:spcBef>
                <a:spcPct val="50000"/>
              </a:spcBef>
              <a:spcAft>
                <a:spcPct val="0"/>
              </a:spcAft>
              <a:buFont typeface="Wingdings" panose="05000000000000000000" pitchFamily="2" charset="2"/>
              <a:buChar char="v"/>
            </a:pPr>
            <a:r>
              <a:rPr lang="en-US" altLang="en-US" sz="3200" dirty="0">
                <a:solidFill>
                  <a:srgbClr val="FF0000"/>
                </a:solidFill>
                <a:latin typeface="Comic Sans MS" panose="030F0702030302020204" pitchFamily="66" charset="0"/>
              </a:rPr>
              <a:t>15.  The actual solubility – </a:t>
            </a:r>
            <a:br>
              <a:rPr lang="en-US" altLang="en-US" sz="3200" dirty="0">
                <a:solidFill>
                  <a:srgbClr val="FF0000"/>
                </a:solidFill>
                <a:latin typeface="Comic Sans MS" panose="030F0702030302020204" pitchFamily="66" charset="0"/>
              </a:rPr>
            </a:br>
            <a:r>
              <a:rPr lang="en-US" altLang="en-US" sz="3200" dirty="0">
                <a:solidFill>
                  <a:srgbClr val="FF0000"/>
                </a:solidFill>
                <a:latin typeface="Comic Sans MS" panose="030F0702030302020204" pitchFamily="66" charset="0"/>
              </a:rPr>
              <a:t>       does this stuff dissolve into water?  </a:t>
            </a:r>
            <a:br>
              <a:rPr lang="en-US" altLang="en-US" sz="3200" dirty="0">
                <a:solidFill>
                  <a:srgbClr val="FF0000"/>
                </a:solidFill>
                <a:latin typeface="Comic Sans MS" panose="030F0702030302020204" pitchFamily="66" charset="0"/>
              </a:rPr>
            </a:br>
            <a:r>
              <a:rPr lang="en-US" altLang="en-US" sz="3200" dirty="0">
                <a:solidFill>
                  <a:srgbClr val="FF0000"/>
                </a:solidFill>
                <a:latin typeface="Comic Sans MS" panose="030F0702030302020204" pitchFamily="66" charset="0"/>
              </a:rPr>
              <a:t>       </a:t>
            </a:r>
            <a:r>
              <a:rPr lang="en-US" altLang="en-US" sz="2400" dirty="0">
                <a:latin typeface="Comic Sans MS" panose="030F0702030302020204" pitchFamily="66" charset="0"/>
              </a:rPr>
              <a:t>(ionic compounds are on table F)</a:t>
            </a:r>
          </a:p>
          <a:p>
            <a:pPr marL="457200" lvl="0" indent="-457200" fontAlgn="base">
              <a:spcBef>
                <a:spcPct val="50000"/>
              </a:spcBef>
              <a:spcAft>
                <a:spcPct val="0"/>
              </a:spcAft>
              <a:buFont typeface="Wingdings" panose="05000000000000000000" pitchFamily="2" charset="2"/>
              <a:buChar char="v"/>
            </a:pPr>
            <a:r>
              <a:rPr lang="en-US" altLang="en-US" sz="3200" dirty="0">
                <a:solidFill>
                  <a:srgbClr val="FF0000"/>
                </a:solidFill>
                <a:latin typeface="Comic Sans MS" panose="030F0702030302020204" pitchFamily="66" charset="0"/>
              </a:rPr>
              <a:t>16.  The Temperature of the solvent </a:t>
            </a:r>
            <a:br>
              <a:rPr lang="en-US" altLang="en-US" sz="3200" dirty="0">
                <a:solidFill>
                  <a:srgbClr val="FF0000"/>
                </a:solidFill>
                <a:latin typeface="Comic Sans MS" panose="030F0702030302020204" pitchFamily="66" charset="0"/>
              </a:rPr>
            </a:br>
            <a:r>
              <a:rPr lang="en-US" altLang="en-US" sz="3200" dirty="0">
                <a:solidFill>
                  <a:srgbClr val="FF0000"/>
                </a:solidFill>
                <a:latin typeface="Comic Sans MS" panose="030F0702030302020204" pitchFamily="66" charset="0"/>
              </a:rPr>
              <a:t>       </a:t>
            </a:r>
            <a:r>
              <a:rPr lang="en-US" altLang="en-US" sz="2400" dirty="0">
                <a:latin typeface="Comic Sans MS" panose="030F0702030302020204" pitchFamily="66" charset="0"/>
              </a:rPr>
              <a:t>(usually, hotter solvents fit more solute in solution)</a:t>
            </a:r>
          </a:p>
          <a:p>
            <a:pPr marL="457200" lvl="0" indent="-457200" fontAlgn="base">
              <a:spcBef>
                <a:spcPct val="50000"/>
              </a:spcBef>
              <a:spcAft>
                <a:spcPct val="0"/>
              </a:spcAft>
              <a:buFont typeface="Wingdings" panose="05000000000000000000" pitchFamily="2" charset="2"/>
              <a:buChar char="v"/>
            </a:pPr>
            <a:r>
              <a:rPr lang="en-US" altLang="en-US" sz="3200" dirty="0">
                <a:solidFill>
                  <a:srgbClr val="FF0000"/>
                </a:solidFill>
                <a:latin typeface="Comic Sans MS" panose="030F0702030302020204" pitchFamily="66" charset="0"/>
              </a:rPr>
              <a:t>17.  Pressure </a:t>
            </a:r>
            <a:br>
              <a:rPr lang="en-US" altLang="en-US" sz="3200" dirty="0">
                <a:solidFill>
                  <a:srgbClr val="FF0000"/>
                </a:solidFill>
                <a:latin typeface="Comic Sans MS" panose="030F0702030302020204" pitchFamily="66" charset="0"/>
              </a:rPr>
            </a:br>
            <a:r>
              <a:rPr lang="en-US" altLang="en-US" sz="3200" dirty="0">
                <a:solidFill>
                  <a:srgbClr val="FF0000"/>
                </a:solidFill>
                <a:latin typeface="Comic Sans MS" panose="030F0702030302020204" pitchFamily="66" charset="0"/>
              </a:rPr>
              <a:t>     </a:t>
            </a:r>
            <a:r>
              <a:rPr lang="en-US" altLang="en-US" sz="2400" dirty="0">
                <a:latin typeface="Comic Sans MS" panose="030F0702030302020204" pitchFamily="66" charset="0"/>
              </a:rPr>
              <a:t>(higher pressure = higher solubility, </a:t>
            </a:r>
            <a:r>
              <a:rPr lang="en-US" altLang="en-US" sz="2400" u="sng" dirty="0">
                <a:latin typeface="Comic Sans MS" panose="030F0702030302020204" pitchFamily="66" charset="0"/>
              </a:rPr>
              <a:t>only for gases</a:t>
            </a:r>
            <a:r>
              <a:rPr lang="en-US" altLang="en-US" sz="2400" dirty="0">
                <a:latin typeface="Comic Sans MS" panose="030F0702030302020204" pitchFamily="66" charset="0"/>
              </a:rPr>
              <a:t>)</a:t>
            </a:r>
            <a:br>
              <a:rPr lang="en-US" altLang="en-US" sz="2400" dirty="0">
                <a:latin typeface="Comic Sans MS" panose="030F0702030302020204" pitchFamily="66" charset="0"/>
              </a:rPr>
            </a:br>
            <a:r>
              <a:rPr lang="en-US" altLang="en-US" sz="3200" dirty="0">
                <a:solidFill>
                  <a:srgbClr val="FF0000"/>
                </a:solidFill>
                <a:latin typeface="Comic Sans MS" panose="030F0702030302020204" pitchFamily="66" charset="0"/>
              </a:rPr>
              <a:t> </a:t>
            </a:r>
            <a:endParaRPr lang="en-US" sz="2800" dirty="0"/>
          </a:p>
          <a:p>
            <a:endParaRPr lang="en-US" dirty="0"/>
          </a:p>
          <a:p>
            <a:r>
              <a:rPr lang="en-US" sz="2400" b="1" dirty="0"/>
              <a:t> </a:t>
            </a:r>
            <a:endParaRPr lang="en-US" dirty="0"/>
          </a:p>
        </p:txBody>
      </p:sp>
      <p:sp>
        <p:nvSpPr>
          <p:cNvPr id="3" name="Arrow: Right 2">
            <a:extLst>
              <a:ext uri="{FF2B5EF4-FFF2-40B4-BE49-F238E27FC236}">
                <a16:creationId xmlns:a16="http://schemas.microsoft.com/office/drawing/2014/main" id="{25AD20A9-BD4A-1742-ADF6-B206BAC32F02}"/>
              </a:ext>
            </a:extLst>
          </p:cNvPr>
          <p:cNvSpPr/>
          <p:nvPr/>
        </p:nvSpPr>
        <p:spPr>
          <a:xfrm rot="18585540">
            <a:off x="6615460" y="5984626"/>
            <a:ext cx="1303219" cy="37652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42275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E5F0FF"/>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390876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90.  Calculate the FP in Kelvin of a 1.00 Liter,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3.00 M CaCl</a:t>
            </a:r>
            <a:r>
              <a:rPr lang="en-US" sz="3200" baseline="-25000" dirty="0">
                <a:latin typeface="Times New Roman" panose="02020603050405020304" pitchFamily="18" charset="0"/>
                <a:cs typeface="Times New Roman" panose="02020603050405020304" pitchFamily="18" charset="0"/>
              </a:rPr>
              <a:t>2(AQ)</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b="1" dirty="0">
                <a:solidFill>
                  <a:srgbClr val="0000FF"/>
                </a:solidFill>
                <a:latin typeface="Comic Sans MS" panose="030F0702030302020204" pitchFamily="66" charset="0"/>
              </a:rPr>
              <a:t>Start FP    -    FP Depression   =  New FP</a:t>
            </a: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r>
              <a:rPr lang="en-US" sz="2800" b="1" dirty="0">
                <a:solidFill>
                  <a:srgbClr val="0000FF"/>
                </a:solidFill>
                <a:latin typeface="Comic Sans MS" panose="030F0702030302020204" pitchFamily="66" charset="0"/>
              </a:rPr>
              <a:t>   273 K       -    (9 x 1.86 K)    =  256 K</a:t>
            </a:r>
          </a:p>
          <a:p>
            <a:endParaRPr lang="en-US" sz="2800" dirty="0">
              <a:latin typeface="Comic Sans MS" panose="030F0702030302020204" pitchFamily="66" charset="0"/>
              <a:cs typeface="Times New Roman" panose="02020603050405020304" pitchFamily="18" charset="0"/>
            </a:endParaRPr>
          </a:p>
          <a:p>
            <a:r>
              <a:rPr lang="en-US" dirty="0">
                <a:latin typeface="Comic Sans MS" panose="030F0702030302020204" pitchFamily="66" charset="0"/>
                <a:cs typeface="Tahoma" panose="020B0604030504040204" pitchFamily="34" charset="0"/>
              </a:rPr>
              <a:t> </a:t>
            </a:r>
          </a:p>
          <a:p>
            <a:endParaRPr lang="en-US" dirty="0"/>
          </a:p>
        </p:txBody>
      </p:sp>
    </p:spTree>
    <p:extLst>
      <p:ext uri="{BB962C8B-B14F-4D97-AF65-F5344CB8AC3E}">
        <p14:creationId xmlns:p14="http://schemas.microsoft.com/office/powerpoint/2010/main" val="22314696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E5F0FF"/>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90.  Calculate the FP in Kelvin of a 1.00 Liter,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3.00 M CaCl</a:t>
            </a:r>
            <a:r>
              <a:rPr lang="en-US" sz="3200" baseline="-25000" dirty="0">
                <a:latin typeface="Times New Roman" panose="02020603050405020304" pitchFamily="18" charset="0"/>
                <a:cs typeface="Times New Roman" panose="02020603050405020304" pitchFamily="18" charset="0"/>
              </a:rPr>
              <a:t>2(AQ)</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800" b="1" dirty="0">
                <a:solidFill>
                  <a:srgbClr val="0000FF"/>
                </a:solidFill>
                <a:latin typeface="Comic Sans MS" panose="030F0702030302020204" pitchFamily="66" charset="0"/>
              </a:rPr>
              <a:t>Start FP    -    FP Depression   =  New FP</a:t>
            </a: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r>
              <a:rPr lang="en-US" sz="2800" b="1" dirty="0">
                <a:solidFill>
                  <a:srgbClr val="0000FF"/>
                </a:solidFill>
                <a:latin typeface="Comic Sans MS" panose="030F0702030302020204" pitchFamily="66" charset="0"/>
              </a:rPr>
              <a:t>   273 K       -    (9 x 1.86 K)    =  256 K</a:t>
            </a: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br>
              <a:rPr lang="en-US" sz="2800" b="1" dirty="0">
                <a:solidFill>
                  <a:srgbClr val="0000FF"/>
                </a:solidFill>
                <a:latin typeface="Comic Sans MS" panose="030F0702030302020204" pitchFamily="66" charset="0"/>
              </a:rPr>
            </a:br>
            <a:r>
              <a:rPr lang="en-US" sz="2000" dirty="0">
                <a:solidFill>
                  <a:schemeClr val="tx1">
                    <a:lumMod val="95000"/>
                    <a:lumOff val="5000"/>
                  </a:schemeClr>
                </a:solidFill>
                <a:latin typeface="Comic Sans MS" panose="030F0702030302020204" pitchFamily="66" charset="0"/>
              </a:rPr>
              <a:t>Each mole of sodium sulfide yields 3 moles of ions,</a:t>
            </a:r>
          </a:p>
          <a:p>
            <a:endParaRPr lang="en-US" sz="2000" dirty="0">
              <a:solidFill>
                <a:schemeClr val="tx1">
                  <a:lumMod val="95000"/>
                  <a:lumOff val="5000"/>
                </a:schemeClr>
              </a:solidFill>
              <a:latin typeface="Comic Sans MS" panose="030F0702030302020204" pitchFamily="66" charset="0"/>
            </a:endParaRPr>
          </a:p>
          <a:p>
            <a:r>
              <a:rPr lang="en-US" sz="2000" dirty="0">
                <a:solidFill>
                  <a:schemeClr val="tx1">
                    <a:lumMod val="95000"/>
                    <a:lumOff val="5000"/>
                  </a:schemeClr>
                </a:solidFill>
                <a:latin typeface="Comic Sans MS" panose="030F0702030302020204" pitchFamily="66" charset="0"/>
              </a:rPr>
              <a:t>3 moles of sodium sulfide yields 9 moles of ions.</a:t>
            </a:r>
          </a:p>
          <a:p>
            <a:endParaRPr lang="en-US" sz="2000" dirty="0">
              <a:solidFill>
                <a:schemeClr val="tx1">
                  <a:lumMod val="95000"/>
                  <a:lumOff val="5000"/>
                </a:schemeClr>
              </a:solidFill>
              <a:latin typeface="Comic Sans MS" panose="030F0702030302020204" pitchFamily="66" charset="0"/>
            </a:endParaRPr>
          </a:p>
          <a:p>
            <a:r>
              <a:rPr lang="en-US" sz="2000" dirty="0">
                <a:solidFill>
                  <a:schemeClr val="tx1">
                    <a:lumMod val="95000"/>
                    <a:lumOff val="5000"/>
                  </a:schemeClr>
                </a:solidFill>
                <a:latin typeface="Comic Sans MS" panose="030F0702030302020204" pitchFamily="66" charset="0"/>
              </a:rPr>
              <a:t>Each mole of ions depresses the FP by 1.86 K</a:t>
            </a:r>
          </a:p>
          <a:p>
            <a:endParaRPr lang="en-US" sz="2000" dirty="0">
              <a:solidFill>
                <a:schemeClr val="tx1">
                  <a:lumMod val="95000"/>
                  <a:lumOff val="5000"/>
                </a:schemeClr>
              </a:solidFill>
              <a:latin typeface="Comic Sans MS" panose="030F0702030302020204" pitchFamily="66" charset="0"/>
            </a:endParaRPr>
          </a:p>
          <a:p>
            <a:r>
              <a:rPr lang="en-US" sz="2000" dirty="0">
                <a:solidFill>
                  <a:schemeClr val="tx1">
                    <a:lumMod val="95000"/>
                    <a:lumOff val="5000"/>
                  </a:schemeClr>
                </a:solidFill>
                <a:latin typeface="Comic Sans MS" panose="030F0702030302020204" pitchFamily="66" charset="0"/>
              </a:rPr>
              <a:t>The New BP will be equal to the original FP for water - the FP depression</a:t>
            </a:r>
            <a:br>
              <a:rPr lang="en-US" sz="2000" dirty="0">
                <a:solidFill>
                  <a:schemeClr val="tx1">
                    <a:lumMod val="95000"/>
                    <a:lumOff val="5000"/>
                  </a:schemeClr>
                </a:solidFill>
                <a:latin typeface="Comic Sans MS" panose="030F0702030302020204" pitchFamily="66" charset="0"/>
              </a:rPr>
            </a:br>
            <a:br>
              <a:rPr lang="en-US" sz="2000" dirty="0">
                <a:solidFill>
                  <a:schemeClr val="tx1">
                    <a:lumMod val="95000"/>
                    <a:lumOff val="5000"/>
                  </a:schemeClr>
                </a:solidFill>
                <a:latin typeface="Comic Sans MS" panose="030F0702030302020204" pitchFamily="66" charset="0"/>
              </a:rPr>
            </a:br>
            <a:r>
              <a:rPr lang="en-US" sz="2000" dirty="0">
                <a:solidFill>
                  <a:schemeClr val="tx1">
                    <a:lumMod val="95000"/>
                    <a:lumOff val="5000"/>
                  </a:schemeClr>
                </a:solidFill>
                <a:latin typeface="Comic Sans MS" panose="030F0702030302020204" pitchFamily="66" charset="0"/>
              </a:rPr>
              <a:t>273 K + (9 x 1.86 K) = 273 K – 16.7 K = 256 K   </a:t>
            </a:r>
            <a:r>
              <a:rPr lang="en-US" sz="2000" dirty="0">
                <a:solidFill>
                  <a:srgbClr val="FF0000"/>
                </a:solidFill>
                <a:latin typeface="Comic Sans MS" panose="030F0702030302020204" pitchFamily="66" charset="0"/>
              </a:rPr>
              <a:t>(3 SF)</a:t>
            </a:r>
          </a:p>
        </p:txBody>
      </p:sp>
    </p:spTree>
    <p:extLst>
      <p:ext uri="{BB962C8B-B14F-4D97-AF65-F5344CB8AC3E}">
        <p14:creationId xmlns:p14="http://schemas.microsoft.com/office/powerpoint/2010/main" val="3868830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91.  Express the concentration of this solution in parts per million:  98.0 g of lithium chromate (Li</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CrO</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is dissolved into an aqueous solution with total volume of 57,800 liters.</a:t>
            </a:r>
          </a:p>
          <a:p>
            <a:r>
              <a:rPr lang="en-US" sz="2000" dirty="0">
                <a:latin typeface="Times New Roman" panose="02020603050405020304" pitchFamily="18" charset="0"/>
                <a:cs typeface="Times New Roman" panose="02020603050405020304" pitchFamily="18" charset="0"/>
              </a:rPr>
              <a:t>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PPM = </a:t>
            </a:r>
          </a:p>
        </p:txBody>
      </p:sp>
      <p:sp>
        <p:nvSpPr>
          <p:cNvPr id="3" name="TextBox 2"/>
          <p:cNvSpPr txBox="1"/>
          <p:nvPr/>
        </p:nvSpPr>
        <p:spPr>
          <a:xfrm>
            <a:off x="1092558" y="1981200"/>
            <a:ext cx="2667000" cy="584775"/>
          </a:xfrm>
          <a:prstGeom prst="rect">
            <a:avLst/>
          </a:prstGeom>
          <a:noFill/>
        </p:spPr>
        <p:txBody>
          <a:bodyPr wrap="square" rtlCol="0">
            <a:spAutoFit/>
          </a:bodyPr>
          <a:lstStyle/>
          <a:p>
            <a:pPr algn="ctr"/>
            <a:r>
              <a:rPr lang="en-US" sz="3200" u="sng" dirty="0"/>
              <a:t> </a:t>
            </a:r>
            <a:endParaRPr lang="en-US" sz="3200" dirty="0"/>
          </a:p>
        </p:txBody>
      </p:sp>
      <p:sp>
        <p:nvSpPr>
          <p:cNvPr id="4" name="TextBox 3"/>
          <p:cNvSpPr txBox="1"/>
          <p:nvPr/>
        </p:nvSpPr>
        <p:spPr>
          <a:xfrm>
            <a:off x="3759558" y="2286000"/>
            <a:ext cx="5079642" cy="584775"/>
          </a:xfrm>
          <a:prstGeom prst="rect">
            <a:avLst/>
          </a:prstGeom>
          <a:noFill/>
        </p:spPr>
        <p:txBody>
          <a:bodyPr wrap="square" rtlCol="0">
            <a:spAutoFit/>
          </a:bodyPr>
          <a:lstStyle/>
          <a:p>
            <a:r>
              <a:rPr lang="en-US" sz="3200" dirty="0"/>
              <a:t> </a:t>
            </a:r>
          </a:p>
        </p:txBody>
      </p:sp>
    </p:spTree>
    <p:extLst>
      <p:ext uri="{BB962C8B-B14F-4D97-AF65-F5344CB8AC3E}">
        <p14:creationId xmlns:p14="http://schemas.microsoft.com/office/powerpoint/2010/main" val="9663029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91.  Express the concentration of this solution in parts per million:  98.0 g of lithium chromate (Li</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CrO</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is dissolved into an aqueous solution with total volume of 57,800 liters.</a:t>
            </a:r>
          </a:p>
          <a:p>
            <a:r>
              <a:rPr lang="en-US" sz="2000" dirty="0">
                <a:latin typeface="Times New Roman" panose="02020603050405020304" pitchFamily="18" charset="0"/>
                <a:cs typeface="Times New Roman" panose="02020603050405020304" pitchFamily="18" charset="0"/>
              </a:rPr>
              <a:t>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PPM = </a:t>
            </a:r>
          </a:p>
        </p:txBody>
      </p:sp>
      <p:sp>
        <p:nvSpPr>
          <p:cNvPr id="3" name="TextBox 2"/>
          <p:cNvSpPr txBox="1"/>
          <p:nvPr/>
        </p:nvSpPr>
        <p:spPr>
          <a:xfrm>
            <a:off x="1092558" y="1981200"/>
            <a:ext cx="2667000" cy="584775"/>
          </a:xfrm>
          <a:prstGeom prst="rect">
            <a:avLst/>
          </a:prstGeom>
          <a:noFill/>
        </p:spPr>
        <p:txBody>
          <a:bodyPr wrap="square" rtlCol="0">
            <a:spAutoFit/>
          </a:bodyPr>
          <a:lstStyle/>
          <a:p>
            <a:pPr algn="ctr"/>
            <a:r>
              <a:rPr lang="en-US" sz="3200" u="sng" dirty="0"/>
              <a:t> </a:t>
            </a:r>
            <a:endParaRPr lang="en-US" sz="3200" dirty="0"/>
          </a:p>
        </p:txBody>
      </p:sp>
      <p:sp>
        <p:nvSpPr>
          <p:cNvPr id="4" name="TextBox 3"/>
          <p:cNvSpPr txBox="1"/>
          <p:nvPr/>
        </p:nvSpPr>
        <p:spPr>
          <a:xfrm>
            <a:off x="3759558" y="2286000"/>
            <a:ext cx="5079642" cy="584775"/>
          </a:xfrm>
          <a:prstGeom prst="rect">
            <a:avLst/>
          </a:prstGeom>
          <a:noFill/>
        </p:spPr>
        <p:txBody>
          <a:bodyPr wrap="square" rtlCol="0">
            <a:spAutoFit/>
          </a:bodyPr>
          <a:lstStyle/>
          <a:p>
            <a:r>
              <a:rPr lang="en-US" sz="3200" dirty="0"/>
              <a:t> </a:t>
            </a:r>
          </a:p>
        </p:txBody>
      </p:sp>
      <p:sp>
        <p:nvSpPr>
          <p:cNvPr id="5" name="TextBox 4">
            <a:extLst>
              <a:ext uri="{FF2B5EF4-FFF2-40B4-BE49-F238E27FC236}">
                <a16:creationId xmlns:a16="http://schemas.microsoft.com/office/drawing/2014/main" id="{559B1A4D-CA23-4519-9FA6-E81A4392EE6D}"/>
              </a:ext>
            </a:extLst>
          </p:cNvPr>
          <p:cNvSpPr txBox="1"/>
          <p:nvPr/>
        </p:nvSpPr>
        <p:spPr>
          <a:xfrm>
            <a:off x="1371600" y="1806452"/>
            <a:ext cx="2821745" cy="1077218"/>
          </a:xfrm>
          <a:prstGeom prst="rect">
            <a:avLst/>
          </a:prstGeom>
          <a:noFill/>
        </p:spPr>
        <p:txBody>
          <a:bodyPr wrap="square" rtlCol="0">
            <a:spAutoFit/>
          </a:bodyPr>
          <a:lstStyle/>
          <a:p>
            <a:pPr algn="ctr"/>
            <a:r>
              <a:rPr lang="en-US" sz="3200" u="sng" dirty="0">
                <a:solidFill>
                  <a:srgbClr val="FF0000"/>
                </a:solidFill>
              </a:rPr>
              <a:t>grams solute</a:t>
            </a:r>
            <a:r>
              <a:rPr lang="en-US" sz="3200" dirty="0">
                <a:solidFill>
                  <a:srgbClr val="FF0000"/>
                </a:solidFill>
              </a:rPr>
              <a:t> </a:t>
            </a:r>
            <a:br>
              <a:rPr lang="en-US" sz="3200" dirty="0">
                <a:solidFill>
                  <a:srgbClr val="FF0000"/>
                </a:solidFill>
              </a:rPr>
            </a:br>
            <a:r>
              <a:rPr lang="en-US" sz="3200" dirty="0">
                <a:solidFill>
                  <a:srgbClr val="FF0000"/>
                </a:solidFill>
              </a:rPr>
              <a:t>grams solution</a:t>
            </a:r>
          </a:p>
        </p:txBody>
      </p:sp>
      <p:sp>
        <p:nvSpPr>
          <p:cNvPr id="6" name="TextBox 5">
            <a:extLst>
              <a:ext uri="{FF2B5EF4-FFF2-40B4-BE49-F238E27FC236}">
                <a16:creationId xmlns:a16="http://schemas.microsoft.com/office/drawing/2014/main" id="{CF636263-F1C8-477B-BF08-24574ED8C893}"/>
              </a:ext>
            </a:extLst>
          </p:cNvPr>
          <p:cNvSpPr txBox="1"/>
          <p:nvPr/>
        </p:nvSpPr>
        <p:spPr>
          <a:xfrm>
            <a:off x="4066703" y="2052673"/>
            <a:ext cx="5079642" cy="584775"/>
          </a:xfrm>
          <a:prstGeom prst="rect">
            <a:avLst/>
          </a:prstGeom>
          <a:noFill/>
        </p:spPr>
        <p:txBody>
          <a:bodyPr wrap="square" rtlCol="0">
            <a:spAutoFit/>
          </a:bodyPr>
          <a:lstStyle/>
          <a:p>
            <a:r>
              <a:rPr lang="en-US" sz="3200" dirty="0">
                <a:solidFill>
                  <a:srgbClr val="FF0000"/>
                </a:solidFill>
              </a:rPr>
              <a:t>X 1,000,000 =  </a:t>
            </a:r>
          </a:p>
        </p:txBody>
      </p:sp>
    </p:spTree>
    <p:extLst>
      <p:ext uri="{BB962C8B-B14F-4D97-AF65-F5344CB8AC3E}">
        <p14:creationId xmlns:p14="http://schemas.microsoft.com/office/powerpoint/2010/main" val="27130512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91.  Express the concentration of this solution in parts per million:  98.0 g of lithium chromate (Li</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CrO</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is dissolved into an aqueous solution with total volume of 57,800 liters.</a:t>
            </a:r>
          </a:p>
          <a:p>
            <a:r>
              <a:rPr lang="en-US" sz="2000" dirty="0">
                <a:latin typeface="Times New Roman" panose="02020603050405020304" pitchFamily="18" charset="0"/>
                <a:cs typeface="Times New Roman" panose="02020603050405020304" pitchFamily="18" charset="0"/>
              </a:rPr>
              <a:t>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PPM = </a:t>
            </a:r>
          </a:p>
        </p:txBody>
      </p:sp>
      <p:sp>
        <p:nvSpPr>
          <p:cNvPr id="3" name="TextBox 2"/>
          <p:cNvSpPr txBox="1"/>
          <p:nvPr/>
        </p:nvSpPr>
        <p:spPr>
          <a:xfrm>
            <a:off x="1092558" y="1981200"/>
            <a:ext cx="2667000" cy="584775"/>
          </a:xfrm>
          <a:prstGeom prst="rect">
            <a:avLst/>
          </a:prstGeom>
          <a:noFill/>
        </p:spPr>
        <p:txBody>
          <a:bodyPr wrap="square" rtlCol="0">
            <a:spAutoFit/>
          </a:bodyPr>
          <a:lstStyle/>
          <a:p>
            <a:pPr algn="ctr"/>
            <a:r>
              <a:rPr lang="en-US" sz="3200" u="sng" dirty="0"/>
              <a:t> </a:t>
            </a:r>
            <a:endParaRPr lang="en-US" sz="3200" dirty="0"/>
          </a:p>
        </p:txBody>
      </p:sp>
      <p:sp>
        <p:nvSpPr>
          <p:cNvPr id="4" name="TextBox 3"/>
          <p:cNvSpPr txBox="1"/>
          <p:nvPr/>
        </p:nvSpPr>
        <p:spPr>
          <a:xfrm>
            <a:off x="3759558" y="2286000"/>
            <a:ext cx="5079642" cy="584775"/>
          </a:xfrm>
          <a:prstGeom prst="rect">
            <a:avLst/>
          </a:prstGeom>
          <a:noFill/>
        </p:spPr>
        <p:txBody>
          <a:bodyPr wrap="square" rtlCol="0">
            <a:spAutoFit/>
          </a:bodyPr>
          <a:lstStyle/>
          <a:p>
            <a:r>
              <a:rPr lang="en-US" sz="3200" dirty="0"/>
              <a:t> </a:t>
            </a:r>
          </a:p>
        </p:txBody>
      </p:sp>
      <p:sp>
        <p:nvSpPr>
          <p:cNvPr id="5" name="TextBox 4">
            <a:extLst>
              <a:ext uri="{FF2B5EF4-FFF2-40B4-BE49-F238E27FC236}">
                <a16:creationId xmlns:a16="http://schemas.microsoft.com/office/drawing/2014/main" id="{559B1A4D-CA23-4519-9FA6-E81A4392EE6D}"/>
              </a:ext>
            </a:extLst>
          </p:cNvPr>
          <p:cNvSpPr txBox="1"/>
          <p:nvPr/>
        </p:nvSpPr>
        <p:spPr>
          <a:xfrm>
            <a:off x="1526345" y="1806452"/>
            <a:ext cx="2667000" cy="1077218"/>
          </a:xfrm>
          <a:prstGeom prst="rect">
            <a:avLst/>
          </a:prstGeom>
          <a:noFill/>
        </p:spPr>
        <p:txBody>
          <a:bodyPr wrap="square" rtlCol="0">
            <a:spAutoFit/>
          </a:bodyPr>
          <a:lstStyle/>
          <a:p>
            <a:pPr algn="ctr"/>
            <a:r>
              <a:rPr lang="en-US" sz="3200" u="sng" dirty="0">
                <a:solidFill>
                  <a:srgbClr val="FF0000"/>
                </a:solidFill>
              </a:rPr>
              <a:t>98.0 g</a:t>
            </a:r>
            <a:r>
              <a:rPr lang="en-US" sz="3200" dirty="0">
                <a:solidFill>
                  <a:srgbClr val="FF0000"/>
                </a:solidFill>
              </a:rPr>
              <a:t> </a:t>
            </a:r>
            <a:br>
              <a:rPr lang="en-US" sz="3200" dirty="0">
                <a:solidFill>
                  <a:srgbClr val="FF0000"/>
                </a:solidFill>
              </a:rPr>
            </a:br>
            <a:r>
              <a:rPr lang="en-US" sz="3200" dirty="0">
                <a:solidFill>
                  <a:srgbClr val="FF0000"/>
                </a:solidFill>
              </a:rPr>
              <a:t>57,800,000 g</a:t>
            </a:r>
          </a:p>
        </p:txBody>
      </p:sp>
      <p:sp>
        <p:nvSpPr>
          <p:cNvPr id="6" name="TextBox 5">
            <a:extLst>
              <a:ext uri="{FF2B5EF4-FFF2-40B4-BE49-F238E27FC236}">
                <a16:creationId xmlns:a16="http://schemas.microsoft.com/office/drawing/2014/main" id="{CF636263-F1C8-477B-BF08-24574ED8C893}"/>
              </a:ext>
            </a:extLst>
          </p:cNvPr>
          <p:cNvSpPr txBox="1"/>
          <p:nvPr/>
        </p:nvSpPr>
        <p:spPr>
          <a:xfrm>
            <a:off x="4066703" y="2052673"/>
            <a:ext cx="5079642" cy="584775"/>
          </a:xfrm>
          <a:prstGeom prst="rect">
            <a:avLst/>
          </a:prstGeom>
          <a:noFill/>
        </p:spPr>
        <p:txBody>
          <a:bodyPr wrap="square" rtlCol="0">
            <a:spAutoFit/>
          </a:bodyPr>
          <a:lstStyle/>
          <a:p>
            <a:r>
              <a:rPr lang="en-US" sz="3200" dirty="0">
                <a:solidFill>
                  <a:srgbClr val="FF0000"/>
                </a:solidFill>
              </a:rPr>
              <a:t>X 1,000,000 =  </a:t>
            </a:r>
          </a:p>
        </p:txBody>
      </p:sp>
    </p:spTree>
    <p:extLst>
      <p:ext uri="{BB962C8B-B14F-4D97-AF65-F5344CB8AC3E}">
        <p14:creationId xmlns:p14="http://schemas.microsoft.com/office/powerpoint/2010/main" val="6808670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91.  Express the concentration of this solution in parts per million:  98.0 g of lithium chromate (Li</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CrO</a:t>
            </a:r>
            <a:r>
              <a:rPr lang="en-US" sz="2800" baseline="-25000"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is dissolved into an aqueous solution with total volume of 57,800 liters.</a:t>
            </a:r>
          </a:p>
          <a:p>
            <a:r>
              <a:rPr lang="en-US" sz="2000" dirty="0">
                <a:latin typeface="Times New Roman" panose="02020603050405020304" pitchFamily="18" charset="0"/>
                <a:cs typeface="Times New Roman" panose="02020603050405020304" pitchFamily="18" charset="0"/>
              </a:rPr>
              <a:t> </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PPM = </a:t>
            </a:r>
          </a:p>
        </p:txBody>
      </p:sp>
      <p:sp>
        <p:nvSpPr>
          <p:cNvPr id="3" name="TextBox 2"/>
          <p:cNvSpPr txBox="1"/>
          <p:nvPr/>
        </p:nvSpPr>
        <p:spPr>
          <a:xfrm>
            <a:off x="1092558" y="1981200"/>
            <a:ext cx="2667000" cy="584775"/>
          </a:xfrm>
          <a:prstGeom prst="rect">
            <a:avLst/>
          </a:prstGeom>
          <a:noFill/>
        </p:spPr>
        <p:txBody>
          <a:bodyPr wrap="square" rtlCol="0">
            <a:spAutoFit/>
          </a:bodyPr>
          <a:lstStyle/>
          <a:p>
            <a:pPr algn="ctr"/>
            <a:r>
              <a:rPr lang="en-US" sz="3200" u="sng" dirty="0"/>
              <a:t> </a:t>
            </a:r>
            <a:endParaRPr lang="en-US" sz="3200" dirty="0"/>
          </a:p>
        </p:txBody>
      </p:sp>
      <p:sp>
        <p:nvSpPr>
          <p:cNvPr id="4" name="TextBox 3"/>
          <p:cNvSpPr txBox="1"/>
          <p:nvPr/>
        </p:nvSpPr>
        <p:spPr>
          <a:xfrm>
            <a:off x="3759558" y="2286000"/>
            <a:ext cx="5079642" cy="584775"/>
          </a:xfrm>
          <a:prstGeom prst="rect">
            <a:avLst/>
          </a:prstGeom>
          <a:noFill/>
        </p:spPr>
        <p:txBody>
          <a:bodyPr wrap="square" rtlCol="0">
            <a:spAutoFit/>
          </a:bodyPr>
          <a:lstStyle/>
          <a:p>
            <a:r>
              <a:rPr lang="en-US" sz="3200" dirty="0"/>
              <a:t> </a:t>
            </a:r>
          </a:p>
        </p:txBody>
      </p:sp>
      <p:sp>
        <p:nvSpPr>
          <p:cNvPr id="5" name="TextBox 4">
            <a:extLst>
              <a:ext uri="{FF2B5EF4-FFF2-40B4-BE49-F238E27FC236}">
                <a16:creationId xmlns:a16="http://schemas.microsoft.com/office/drawing/2014/main" id="{559B1A4D-CA23-4519-9FA6-E81A4392EE6D}"/>
              </a:ext>
            </a:extLst>
          </p:cNvPr>
          <p:cNvSpPr txBox="1"/>
          <p:nvPr/>
        </p:nvSpPr>
        <p:spPr>
          <a:xfrm>
            <a:off x="1526345" y="1806452"/>
            <a:ext cx="2667000" cy="1077218"/>
          </a:xfrm>
          <a:prstGeom prst="rect">
            <a:avLst/>
          </a:prstGeom>
          <a:noFill/>
        </p:spPr>
        <p:txBody>
          <a:bodyPr wrap="square" rtlCol="0">
            <a:spAutoFit/>
          </a:bodyPr>
          <a:lstStyle/>
          <a:p>
            <a:pPr algn="ctr"/>
            <a:r>
              <a:rPr lang="en-US" sz="3200" u="sng" dirty="0">
                <a:solidFill>
                  <a:srgbClr val="FF0000"/>
                </a:solidFill>
              </a:rPr>
              <a:t>98.0 g</a:t>
            </a:r>
            <a:r>
              <a:rPr lang="en-US" sz="3200" dirty="0">
                <a:solidFill>
                  <a:srgbClr val="FF0000"/>
                </a:solidFill>
              </a:rPr>
              <a:t> </a:t>
            </a:r>
            <a:br>
              <a:rPr lang="en-US" sz="3200" dirty="0">
                <a:solidFill>
                  <a:srgbClr val="FF0000"/>
                </a:solidFill>
              </a:rPr>
            </a:br>
            <a:r>
              <a:rPr lang="en-US" sz="3200" dirty="0">
                <a:solidFill>
                  <a:srgbClr val="FF0000"/>
                </a:solidFill>
              </a:rPr>
              <a:t>57,800,000 g</a:t>
            </a:r>
          </a:p>
        </p:txBody>
      </p:sp>
      <p:sp>
        <p:nvSpPr>
          <p:cNvPr id="6" name="TextBox 5">
            <a:extLst>
              <a:ext uri="{FF2B5EF4-FFF2-40B4-BE49-F238E27FC236}">
                <a16:creationId xmlns:a16="http://schemas.microsoft.com/office/drawing/2014/main" id="{CF636263-F1C8-477B-BF08-24574ED8C893}"/>
              </a:ext>
            </a:extLst>
          </p:cNvPr>
          <p:cNvSpPr txBox="1"/>
          <p:nvPr/>
        </p:nvSpPr>
        <p:spPr>
          <a:xfrm>
            <a:off x="4066703" y="2052673"/>
            <a:ext cx="5079642" cy="584775"/>
          </a:xfrm>
          <a:prstGeom prst="rect">
            <a:avLst/>
          </a:prstGeom>
          <a:noFill/>
        </p:spPr>
        <p:txBody>
          <a:bodyPr wrap="square" rtlCol="0">
            <a:spAutoFit/>
          </a:bodyPr>
          <a:lstStyle/>
          <a:p>
            <a:r>
              <a:rPr lang="en-US" sz="3200" dirty="0">
                <a:solidFill>
                  <a:srgbClr val="FF0000"/>
                </a:solidFill>
              </a:rPr>
              <a:t>X 1,000,000 = </a:t>
            </a:r>
            <a:r>
              <a:rPr lang="en-US" sz="3200" dirty="0">
                <a:solidFill>
                  <a:srgbClr val="0000FF"/>
                </a:solidFill>
              </a:rPr>
              <a:t>1.70 PPM </a:t>
            </a:r>
          </a:p>
        </p:txBody>
      </p:sp>
    </p:spTree>
    <p:extLst>
      <p:ext uri="{BB962C8B-B14F-4D97-AF65-F5344CB8AC3E}">
        <p14:creationId xmlns:p14="http://schemas.microsoft.com/office/powerpoint/2010/main" val="10469601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07674610"/>
              </p:ext>
            </p:extLst>
          </p:nvPr>
        </p:nvGraphicFramePr>
        <p:xfrm>
          <a:off x="0" y="1371600"/>
          <a:ext cx="9144002" cy="5486400"/>
        </p:xfrm>
        <a:graphic>
          <a:graphicData uri="http://schemas.openxmlformats.org/drawingml/2006/table">
            <a:tbl>
              <a:tblPr/>
              <a:tblGrid>
                <a:gridCol w="636105">
                  <a:extLst>
                    <a:ext uri="{9D8B030D-6E8A-4147-A177-3AD203B41FA5}">
                      <a16:colId xmlns:a16="http://schemas.microsoft.com/office/drawing/2014/main" val="20000"/>
                    </a:ext>
                  </a:extLst>
                </a:gridCol>
                <a:gridCol w="2259495">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3352802">
                  <a:extLst>
                    <a:ext uri="{9D8B030D-6E8A-4147-A177-3AD203B41FA5}">
                      <a16:colId xmlns:a16="http://schemas.microsoft.com/office/drawing/2014/main" val="20003"/>
                    </a:ext>
                  </a:extLst>
                </a:gridCol>
              </a:tblGrid>
              <a:tr h="1097108">
                <a:tc>
                  <a:txBody>
                    <a:bodyPr/>
                    <a:lstStyle/>
                    <a:p>
                      <a:pPr marR="0" indent="0" algn="ctr" rtl="0">
                        <a:lnSpc>
                          <a:spcPct val="119000"/>
                        </a:lnSpc>
                        <a:spcBef>
                          <a:spcPts val="0"/>
                        </a:spcBef>
                        <a:spcAft>
                          <a:spcPts val="600"/>
                        </a:spcAft>
                      </a:pPr>
                      <a:endParaRPr lang="en-US" sz="28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Aqueous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solution2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Number of moles of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particles</a:t>
                      </a:r>
                      <a:r>
                        <a:rPr lang="en-US" sz="2000" b="0" kern="1400" baseline="0" dirty="0">
                          <a:solidFill>
                            <a:srgbClr val="000000"/>
                          </a:solidFill>
                          <a:effectLst/>
                          <a:latin typeface="Times New Roman" panose="02020603050405020304" pitchFamily="18" charset="0"/>
                          <a:cs typeface="Times New Roman" panose="02020603050405020304" pitchFamily="18" charset="0"/>
                        </a:rPr>
                        <a:t> per </a:t>
                      </a:r>
                      <a:r>
                        <a:rPr lang="en-US" sz="2000" b="0" kern="1400" dirty="0">
                          <a:solidFill>
                            <a:srgbClr val="000000"/>
                          </a:solidFill>
                          <a:effectLst/>
                          <a:latin typeface="Times New Roman" panose="02020603050405020304" pitchFamily="18" charset="0"/>
                          <a:cs typeface="Times New Roman" panose="02020603050405020304" pitchFamily="18" charset="0"/>
                        </a:rPr>
                        <a:t>liter</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VP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Rank</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1091278">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a:t>
                      </a:r>
                      <a:r>
                        <a:rPr lang="en-US" sz="2000" b="0" kern="1400" dirty="0" err="1">
                          <a:solidFill>
                            <a:srgbClr val="000000"/>
                          </a:solidFill>
                          <a:effectLst/>
                          <a:latin typeface="Times New Roman" panose="02020603050405020304" pitchFamily="18" charset="0"/>
                          <a:cs typeface="Times New Roman" panose="02020603050405020304" pitchFamily="18" charset="0"/>
                        </a:rPr>
                        <a:t>NaCl</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32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6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1093531">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93</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CaCl</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32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6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1091278">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94</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NBr</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3200" i="1"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1113205">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95</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Al(NO</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r>
                        <a:rPr lang="en-US" sz="2000" b="0" kern="1400" baseline="0" dirty="0">
                          <a:solidFill>
                            <a:srgbClr val="000000"/>
                          </a:solidFill>
                          <a:effectLst/>
                          <a:latin typeface="Times New Roman" panose="02020603050405020304" pitchFamily="18" charset="0"/>
                          <a:cs typeface="Times New Roman" panose="02020603050405020304" pitchFamily="18" charset="0"/>
                        </a:rPr>
                        <a:t>)</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32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Control 1"/>
          <p:cNvSpPr>
            <a:spLocks noChangeArrowheads="1" noChangeShapeType="1"/>
          </p:cNvSpPr>
          <p:nvPr/>
        </p:nvSpPr>
        <p:spPr bwMode="auto">
          <a:xfrm>
            <a:off x="1604963" y="7770813"/>
            <a:ext cx="6858000" cy="19478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CA68EECF-69E3-844D-2149-56A7B0866B01}"/>
              </a:ext>
            </a:extLst>
          </p:cNvPr>
          <p:cNvSpPr txBox="1"/>
          <p:nvPr/>
        </p:nvSpPr>
        <p:spPr>
          <a:xfrm>
            <a:off x="0" y="0"/>
            <a:ext cx="9144000" cy="1292662"/>
          </a:xfrm>
          <a:prstGeom prst="rect">
            <a:avLst/>
          </a:prstGeom>
          <a:noFill/>
        </p:spPr>
        <p:txBody>
          <a:bodyPr wrap="square" rtlCol="0">
            <a:spAutoFit/>
          </a:bodyPr>
          <a:lstStyle/>
          <a:p>
            <a:r>
              <a:rPr lang="en-US" sz="2000" b="1" dirty="0">
                <a:solidFill>
                  <a:srgbClr val="006600"/>
                </a:solidFill>
              </a:rPr>
              <a:t>We can rank the vapor pressure of these solutions from lowest to highest by comparing the number of moles of particles per liter in each.  </a:t>
            </a:r>
            <a:br>
              <a:rPr lang="en-US" sz="2000" b="1" dirty="0">
                <a:solidFill>
                  <a:srgbClr val="006600"/>
                </a:solidFill>
              </a:rPr>
            </a:br>
            <a:r>
              <a:rPr lang="en-US" sz="2000" b="1" dirty="0">
                <a:solidFill>
                  <a:srgbClr val="FF0000"/>
                </a:solidFill>
              </a:rPr>
              <a:t>Rank these 1.0 liter aqueous solutions by vapor pressure.</a:t>
            </a:r>
          </a:p>
          <a:p>
            <a:endParaRPr lang="en-US" dirty="0"/>
          </a:p>
        </p:txBody>
      </p:sp>
    </p:spTree>
    <p:extLst>
      <p:ext uri="{BB962C8B-B14F-4D97-AF65-F5344CB8AC3E}">
        <p14:creationId xmlns:p14="http://schemas.microsoft.com/office/powerpoint/2010/main" val="34666860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4964437"/>
              </p:ext>
            </p:extLst>
          </p:nvPr>
        </p:nvGraphicFramePr>
        <p:xfrm>
          <a:off x="0" y="1371600"/>
          <a:ext cx="9144002" cy="5486400"/>
        </p:xfrm>
        <a:graphic>
          <a:graphicData uri="http://schemas.openxmlformats.org/drawingml/2006/table">
            <a:tbl>
              <a:tblPr/>
              <a:tblGrid>
                <a:gridCol w="636105">
                  <a:extLst>
                    <a:ext uri="{9D8B030D-6E8A-4147-A177-3AD203B41FA5}">
                      <a16:colId xmlns:a16="http://schemas.microsoft.com/office/drawing/2014/main" val="20000"/>
                    </a:ext>
                  </a:extLst>
                </a:gridCol>
                <a:gridCol w="2259495">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3352802">
                  <a:extLst>
                    <a:ext uri="{9D8B030D-6E8A-4147-A177-3AD203B41FA5}">
                      <a16:colId xmlns:a16="http://schemas.microsoft.com/office/drawing/2014/main" val="20003"/>
                    </a:ext>
                  </a:extLst>
                </a:gridCol>
              </a:tblGrid>
              <a:tr h="1097108">
                <a:tc>
                  <a:txBody>
                    <a:bodyPr/>
                    <a:lstStyle/>
                    <a:p>
                      <a:pPr marR="0" indent="0" algn="ctr" rtl="0">
                        <a:lnSpc>
                          <a:spcPct val="119000"/>
                        </a:lnSpc>
                        <a:spcBef>
                          <a:spcPts val="0"/>
                        </a:spcBef>
                        <a:spcAft>
                          <a:spcPts val="600"/>
                        </a:spcAft>
                      </a:pPr>
                      <a:endParaRPr lang="en-US" sz="28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Aqueous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solution2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Number of moles of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particles</a:t>
                      </a:r>
                      <a:r>
                        <a:rPr lang="en-US" sz="2000" b="0" kern="1400" baseline="0" dirty="0">
                          <a:solidFill>
                            <a:srgbClr val="000000"/>
                          </a:solidFill>
                          <a:effectLst/>
                          <a:latin typeface="Times New Roman" panose="02020603050405020304" pitchFamily="18" charset="0"/>
                          <a:cs typeface="Times New Roman" panose="02020603050405020304" pitchFamily="18" charset="0"/>
                        </a:rPr>
                        <a:t> per </a:t>
                      </a:r>
                      <a:r>
                        <a:rPr lang="en-US" sz="2000" b="0" kern="1400" dirty="0">
                          <a:solidFill>
                            <a:srgbClr val="000000"/>
                          </a:solidFill>
                          <a:effectLst/>
                          <a:latin typeface="Times New Roman" panose="02020603050405020304" pitchFamily="18" charset="0"/>
                          <a:cs typeface="Times New Roman" panose="02020603050405020304" pitchFamily="18" charset="0"/>
                        </a:rPr>
                        <a:t>liter</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VP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Rank</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1091278">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a:t>
                      </a:r>
                      <a:r>
                        <a:rPr lang="en-US" sz="2000" b="0" kern="1400" dirty="0" err="1">
                          <a:solidFill>
                            <a:srgbClr val="000000"/>
                          </a:solidFill>
                          <a:effectLst/>
                          <a:latin typeface="Times New Roman" panose="02020603050405020304" pitchFamily="18" charset="0"/>
                          <a:cs typeface="Times New Roman" panose="02020603050405020304" pitchFamily="18" charset="0"/>
                        </a:rPr>
                        <a:t>NaCl</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000" kern="1400" dirty="0">
                          <a:solidFill>
                            <a:srgbClr val="000000"/>
                          </a:solidFill>
                          <a:effectLst/>
                          <a:latin typeface="Times New Roman" panose="02020603050405020304" pitchFamily="18" charset="0"/>
                          <a:cs typeface="Times New Roman" panose="02020603050405020304" pitchFamily="18" charset="0"/>
                        </a:rPr>
                        <a:t>2 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6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1093531">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93</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CaCl</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000" kern="1400" dirty="0">
                          <a:solidFill>
                            <a:srgbClr val="000000"/>
                          </a:solidFill>
                          <a:effectLst/>
                          <a:latin typeface="Times New Roman" panose="02020603050405020304" pitchFamily="18" charset="0"/>
                          <a:cs typeface="Times New Roman" panose="02020603050405020304" pitchFamily="18" charset="0"/>
                        </a:rPr>
                        <a:t>3</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6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1091278">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94</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NBr</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000" kern="1400" dirty="0">
                          <a:solidFill>
                            <a:srgbClr val="000000"/>
                          </a:solidFill>
                          <a:effectLst/>
                          <a:latin typeface="Times New Roman" panose="02020603050405020304" pitchFamily="18" charset="0"/>
                          <a:cs typeface="Times New Roman" panose="02020603050405020304" pitchFamily="18" charset="0"/>
                        </a:rPr>
                        <a:t>1 </a:t>
                      </a:r>
                      <a:r>
                        <a:rPr lang="en-US" sz="2800" i="1" kern="1400" dirty="0">
                          <a:solidFill>
                            <a:srgbClr val="FF0000"/>
                          </a:solidFill>
                          <a:effectLst/>
                          <a:latin typeface="Times New Roman" panose="02020603050405020304" pitchFamily="18" charset="0"/>
                          <a:cs typeface="Times New Roman" panose="02020603050405020304" pitchFamily="18" charset="0"/>
                        </a:rPr>
                        <a:t>(</a:t>
                      </a:r>
                      <a:r>
                        <a:rPr lang="en-US" sz="2800" i="1" kern="1400" baseline="0" dirty="0">
                          <a:solidFill>
                            <a:srgbClr val="FF0000"/>
                          </a:solidFill>
                          <a:effectLst/>
                          <a:latin typeface="Times New Roman" panose="02020603050405020304" pitchFamily="18" charset="0"/>
                          <a:cs typeface="Times New Roman" panose="02020603050405020304" pitchFamily="18" charset="0"/>
                        </a:rPr>
                        <a:t>molecular!)</a:t>
                      </a:r>
                      <a:r>
                        <a:rPr lang="en-US" sz="2800" i="1" kern="1400" dirty="0">
                          <a:solidFill>
                            <a:srgbClr val="000000"/>
                          </a:solidFill>
                          <a:effectLst/>
                          <a:latin typeface="Times New Roman" panose="02020603050405020304" pitchFamily="18" charset="0"/>
                          <a:cs typeface="Times New Roman" panose="02020603050405020304" pitchFamily="18" charset="0"/>
                        </a:rPr>
                        <a:t> </a:t>
                      </a:r>
                      <a:endParaRPr lang="en-US" sz="4000" i="1"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1113205">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95</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Al(NO</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r>
                        <a:rPr lang="en-US" sz="2000" b="0" kern="1400" baseline="0" dirty="0">
                          <a:solidFill>
                            <a:srgbClr val="000000"/>
                          </a:solidFill>
                          <a:effectLst/>
                          <a:latin typeface="Times New Roman" panose="02020603050405020304" pitchFamily="18" charset="0"/>
                          <a:cs typeface="Times New Roman" panose="02020603050405020304" pitchFamily="18" charset="0"/>
                        </a:rPr>
                        <a:t>)</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000" kern="1400" dirty="0">
                          <a:solidFill>
                            <a:srgbClr val="000000"/>
                          </a:solidFill>
                          <a:effectLst/>
                          <a:latin typeface="Times New Roman" panose="02020603050405020304" pitchFamily="18" charset="0"/>
                          <a:cs typeface="Times New Roman" panose="02020603050405020304" pitchFamily="18" charset="0"/>
                        </a:rPr>
                        <a:t> 4</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Control 1"/>
          <p:cNvSpPr>
            <a:spLocks noChangeArrowheads="1" noChangeShapeType="1"/>
          </p:cNvSpPr>
          <p:nvPr/>
        </p:nvSpPr>
        <p:spPr bwMode="auto">
          <a:xfrm>
            <a:off x="1604963" y="7770813"/>
            <a:ext cx="6858000" cy="19478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CA68EECF-69E3-844D-2149-56A7B0866B01}"/>
              </a:ext>
            </a:extLst>
          </p:cNvPr>
          <p:cNvSpPr txBox="1"/>
          <p:nvPr/>
        </p:nvSpPr>
        <p:spPr>
          <a:xfrm>
            <a:off x="0" y="0"/>
            <a:ext cx="9144000" cy="1292662"/>
          </a:xfrm>
          <a:prstGeom prst="rect">
            <a:avLst/>
          </a:prstGeom>
          <a:noFill/>
        </p:spPr>
        <p:txBody>
          <a:bodyPr wrap="square" rtlCol="0">
            <a:spAutoFit/>
          </a:bodyPr>
          <a:lstStyle/>
          <a:p>
            <a:r>
              <a:rPr lang="en-US" sz="2000" b="1" dirty="0">
                <a:solidFill>
                  <a:srgbClr val="006600"/>
                </a:solidFill>
              </a:rPr>
              <a:t>We can rank the vapor pressure of these solutions from lowest to highest by comparing the number of moles of particles per liter in each.  </a:t>
            </a:r>
            <a:br>
              <a:rPr lang="en-US" sz="2000" b="1" dirty="0">
                <a:solidFill>
                  <a:srgbClr val="006600"/>
                </a:solidFill>
              </a:rPr>
            </a:br>
            <a:r>
              <a:rPr lang="en-US" sz="2000" b="1" dirty="0">
                <a:solidFill>
                  <a:srgbClr val="FF0000"/>
                </a:solidFill>
              </a:rPr>
              <a:t>Rank these 1.0 liter aqueous solutions by vapor pressure.</a:t>
            </a:r>
          </a:p>
          <a:p>
            <a:endParaRPr lang="en-US" dirty="0"/>
          </a:p>
        </p:txBody>
      </p:sp>
    </p:spTree>
    <p:extLst>
      <p:ext uri="{BB962C8B-B14F-4D97-AF65-F5344CB8AC3E}">
        <p14:creationId xmlns:p14="http://schemas.microsoft.com/office/powerpoint/2010/main" val="15213003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09560844"/>
              </p:ext>
            </p:extLst>
          </p:nvPr>
        </p:nvGraphicFramePr>
        <p:xfrm>
          <a:off x="0" y="1371600"/>
          <a:ext cx="9144002" cy="5486400"/>
        </p:xfrm>
        <a:graphic>
          <a:graphicData uri="http://schemas.openxmlformats.org/drawingml/2006/table">
            <a:tbl>
              <a:tblPr/>
              <a:tblGrid>
                <a:gridCol w="636105">
                  <a:extLst>
                    <a:ext uri="{9D8B030D-6E8A-4147-A177-3AD203B41FA5}">
                      <a16:colId xmlns:a16="http://schemas.microsoft.com/office/drawing/2014/main" val="20000"/>
                    </a:ext>
                  </a:extLst>
                </a:gridCol>
                <a:gridCol w="2259495">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3352802">
                  <a:extLst>
                    <a:ext uri="{9D8B030D-6E8A-4147-A177-3AD203B41FA5}">
                      <a16:colId xmlns:a16="http://schemas.microsoft.com/office/drawing/2014/main" val="20003"/>
                    </a:ext>
                  </a:extLst>
                </a:gridCol>
              </a:tblGrid>
              <a:tr h="1097108">
                <a:tc>
                  <a:txBody>
                    <a:bodyPr/>
                    <a:lstStyle/>
                    <a:p>
                      <a:pPr marR="0" indent="0" algn="ctr" rtl="0">
                        <a:lnSpc>
                          <a:spcPct val="119000"/>
                        </a:lnSpc>
                        <a:spcBef>
                          <a:spcPts val="0"/>
                        </a:spcBef>
                        <a:spcAft>
                          <a:spcPts val="600"/>
                        </a:spcAft>
                      </a:pPr>
                      <a:endParaRPr lang="en-US" sz="28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Aqueous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solution2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Number of moles of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particles</a:t>
                      </a:r>
                      <a:r>
                        <a:rPr lang="en-US" sz="2000" b="0" kern="1400" baseline="0" dirty="0">
                          <a:solidFill>
                            <a:srgbClr val="000000"/>
                          </a:solidFill>
                          <a:effectLst/>
                          <a:latin typeface="Times New Roman" panose="02020603050405020304" pitchFamily="18" charset="0"/>
                          <a:cs typeface="Times New Roman" panose="02020603050405020304" pitchFamily="18" charset="0"/>
                        </a:rPr>
                        <a:t> per </a:t>
                      </a:r>
                      <a:r>
                        <a:rPr lang="en-US" sz="2000" b="0" kern="1400" dirty="0">
                          <a:solidFill>
                            <a:srgbClr val="000000"/>
                          </a:solidFill>
                          <a:effectLst/>
                          <a:latin typeface="Times New Roman" panose="02020603050405020304" pitchFamily="18" charset="0"/>
                          <a:cs typeface="Times New Roman" panose="02020603050405020304" pitchFamily="18" charset="0"/>
                        </a:rPr>
                        <a:t>liter</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VP </a:t>
                      </a:r>
                      <a:br>
                        <a:rPr lang="en-US" sz="2000" b="0" kern="1400" dirty="0">
                          <a:solidFill>
                            <a:srgbClr val="000000"/>
                          </a:solidFill>
                          <a:effectLst/>
                          <a:latin typeface="Times New Roman" panose="02020603050405020304" pitchFamily="18" charset="0"/>
                          <a:cs typeface="Times New Roman" panose="02020603050405020304" pitchFamily="18" charset="0"/>
                        </a:rPr>
                      </a:br>
                      <a:r>
                        <a:rPr lang="en-US" sz="2000" b="0" kern="1400" dirty="0">
                          <a:solidFill>
                            <a:srgbClr val="000000"/>
                          </a:solidFill>
                          <a:effectLst/>
                          <a:latin typeface="Times New Roman" panose="02020603050405020304" pitchFamily="18" charset="0"/>
                          <a:cs typeface="Times New Roman" panose="02020603050405020304" pitchFamily="18" charset="0"/>
                        </a:rPr>
                        <a:t>Rank</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1091278">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92</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a:t>
                      </a:r>
                      <a:r>
                        <a:rPr lang="en-US" sz="2000" b="0" kern="1400" dirty="0" err="1">
                          <a:solidFill>
                            <a:srgbClr val="000000"/>
                          </a:solidFill>
                          <a:effectLst/>
                          <a:latin typeface="Times New Roman" panose="02020603050405020304" pitchFamily="18" charset="0"/>
                          <a:cs typeface="Times New Roman" panose="02020603050405020304" pitchFamily="18" charset="0"/>
                        </a:rPr>
                        <a:t>NaCl</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000" kern="1400" dirty="0">
                          <a:solidFill>
                            <a:srgbClr val="000000"/>
                          </a:solidFill>
                          <a:effectLst/>
                          <a:latin typeface="Times New Roman" panose="02020603050405020304" pitchFamily="18" charset="0"/>
                          <a:cs typeface="Times New Roman" panose="02020603050405020304" pitchFamily="18" charset="0"/>
                        </a:rPr>
                        <a:t>2 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2</a:t>
                      </a:r>
                      <a:r>
                        <a:rPr lang="en-US" sz="1800" kern="1400" baseline="30000" dirty="0">
                          <a:solidFill>
                            <a:srgbClr val="000000"/>
                          </a:solidFill>
                          <a:effectLst/>
                          <a:latin typeface="Times New Roman" panose="02020603050405020304" pitchFamily="18" charset="0"/>
                          <a:cs typeface="Times New Roman" panose="02020603050405020304" pitchFamily="18" charset="0"/>
                        </a:rPr>
                        <a:t>nd</a:t>
                      </a:r>
                      <a:r>
                        <a:rPr lang="en-US" sz="1800" kern="1400" dirty="0">
                          <a:solidFill>
                            <a:srgbClr val="000000"/>
                          </a:solidFill>
                          <a:effectLst/>
                          <a:latin typeface="Times New Roman" panose="02020603050405020304" pitchFamily="18" charset="0"/>
                          <a:cs typeface="Times New Roman" panose="02020603050405020304" pitchFamily="18" charset="0"/>
                        </a:rPr>
                        <a:t> highest</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1093531">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93</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CaCl</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000" kern="1400" dirty="0">
                          <a:solidFill>
                            <a:srgbClr val="000000"/>
                          </a:solidFill>
                          <a:effectLst/>
                          <a:latin typeface="Times New Roman" panose="02020603050405020304" pitchFamily="18" charset="0"/>
                          <a:cs typeface="Times New Roman" panose="02020603050405020304" pitchFamily="18" charset="0"/>
                        </a:rPr>
                        <a:t>3</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solidFill>
                            <a:srgbClr val="000000"/>
                          </a:solidFill>
                          <a:effectLst/>
                          <a:latin typeface="Times New Roman" panose="02020603050405020304" pitchFamily="18" charset="0"/>
                          <a:cs typeface="Times New Roman" panose="02020603050405020304" pitchFamily="18" charset="0"/>
                        </a:rPr>
                        <a:t> 3</a:t>
                      </a:r>
                      <a:r>
                        <a:rPr lang="en-US" sz="1800" kern="1400" baseline="30000" dirty="0">
                          <a:solidFill>
                            <a:srgbClr val="000000"/>
                          </a:solidFill>
                          <a:effectLst/>
                          <a:latin typeface="Times New Roman" panose="02020603050405020304" pitchFamily="18" charset="0"/>
                          <a:cs typeface="Times New Roman" panose="02020603050405020304" pitchFamily="18" charset="0"/>
                        </a:rPr>
                        <a:t>rd</a:t>
                      </a:r>
                      <a:r>
                        <a:rPr lang="en-US" sz="1800" kern="1400" baseline="0" dirty="0">
                          <a:solidFill>
                            <a:srgbClr val="000000"/>
                          </a:solidFill>
                          <a:effectLst/>
                          <a:latin typeface="Times New Roman" panose="02020603050405020304" pitchFamily="18" charset="0"/>
                          <a:cs typeface="Times New Roman" panose="02020603050405020304" pitchFamily="18" charset="0"/>
                        </a:rPr>
                        <a:t> highest</a:t>
                      </a:r>
                      <a:endParaRPr lang="en-US" sz="1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1091278">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94</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NBr</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000" kern="1400" dirty="0">
                          <a:solidFill>
                            <a:srgbClr val="000000"/>
                          </a:solidFill>
                          <a:effectLst/>
                          <a:latin typeface="Times New Roman" panose="02020603050405020304" pitchFamily="18" charset="0"/>
                          <a:cs typeface="Times New Roman" panose="02020603050405020304" pitchFamily="18" charset="0"/>
                        </a:rPr>
                        <a:t>1 </a:t>
                      </a:r>
                      <a:r>
                        <a:rPr lang="en-US" sz="2800" i="1" kern="1400" dirty="0">
                          <a:solidFill>
                            <a:srgbClr val="FF0000"/>
                          </a:solidFill>
                          <a:effectLst/>
                          <a:latin typeface="Times New Roman" panose="02020603050405020304" pitchFamily="18" charset="0"/>
                          <a:cs typeface="Times New Roman" panose="02020603050405020304" pitchFamily="18" charset="0"/>
                        </a:rPr>
                        <a:t>(</a:t>
                      </a:r>
                      <a:r>
                        <a:rPr lang="en-US" sz="2800" i="1" kern="1400" baseline="0" dirty="0">
                          <a:solidFill>
                            <a:srgbClr val="FF0000"/>
                          </a:solidFill>
                          <a:effectLst/>
                          <a:latin typeface="Times New Roman" panose="02020603050405020304" pitchFamily="18" charset="0"/>
                          <a:cs typeface="Times New Roman" panose="02020603050405020304" pitchFamily="18" charset="0"/>
                        </a:rPr>
                        <a:t>molecular!)</a:t>
                      </a:r>
                      <a:r>
                        <a:rPr lang="en-US" sz="2800" i="1" kern="1400" dirty="0">
                          <a:solidFill>
                            <a:srgbClr val="000000"/>
                          </a:solidFill>
                          <a:effectLst/>
                          <a:latin typeface="Times New Roman" panose="02020603050405020304" pitchFamily="18" charset="0"/>
                          <a:cs typeface="Times New Roman" panose="02020603050405020304" pitchFamily="18" charset="0"/>
                        </a:rPr>
                        <a:t> </a:t>
                      </a:r>
                      <a:endParaRPr lang="en-US" sz="4000" i="1"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Highest VP</a:t>
                      </a:r>
                      <a:br>
                        <a:rPr lang="en-US" sz="2400" kern="1400" dirty="0">
                          <a:solidFill>
                            <a:srgbClr val="000000"/>
                          </a:solidFill>
                          <a:effectLst/>
                          <a:latin typeface="Times New Roman" panose="02020603050405020304" pitchFamily="18" charset="0"/>
                          <a:cs typeface="Times New Roman" panose="02020603050405020304" pitchFamily="18" charset="0"/>
                        </a:rPr>
                      </a:br>
                      <a:r>
                        <a:rPr lang="en-US" sz="2400" kern="1400" dirty="0">
                          <a:solidFill>
                            <a:srgbClr val="000000"/>
                          </a:solidFill>
                          <a:effectLst/>
                          <a:latin typeface="Times New Roman" panose="02020603050405020304" pitchFamily="18" charset="0"/>
                          <a:cs typeface="Times New Roman" panose="02020603050405020304" pitchFamily="18" charset="0"/>
                        </a:rPr>
                        <a:t>evaporates best or easiest</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1113205">
                <a:tc>
                  <a:txBody>
                    <a:bodyPr/>
                    <a:lstStyle/>
                    <a:p>
                      <a:pPr marR="0" indent="0" algn="ctr" rtl="0">
                        <a:lnSpc>
                          <a:spcPct val="119000"/>
                        </a:lnSpc>
                        <a:spcBef>
                          <a:spcPts val="0"/>
                        </a:spcBef>
                        <a:spcAft>
                          <a:spcPts val="600"/>
                        </a:spcAft>
                      </a:pPr>
                      <a:r>
                        <a:rPr lang="en-US" sz="2800" b="0" kern="1400" dirty="0">
                          <a:solidFill>
                            <a:srgbClr val="0000FF"/>
                          </a:solidFill>
                          <a:effectLst/>
                          <a:latin typeface="Times New Roman" panose="02020603050405020304" pitchFamily="18" charset="0"/>
                          <a:cs typeface="Times New Roman" panose="02020603050405020304" pitchFamily="18" charset="0"/>
                        </a:rPr>
                        <a:t>95</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solidFill>
                            <a:srgbClr val="000000"/>
                          </a:solidFill>
                          <a:effectLst/>
                          <a:latin typeface="Times New Roman" panose="02020603050405020304" pitchFamily="18" charset="0"/>
                          <a:cs typeface="Times New Roman" panose="02020603050405020304" pitchFamily="18" charset="0"/>
                        </a:rPr>
                        <a:t>1.00 M Al(NO</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r>
                        <a:rPr lang="en-US" sz="2000" b="0" kern="1400" baseline="0" dirty="0">
                          <a:solidFill>
                            <a:srgbClr val="000000"/>
                          </a:solidFill>
                          <a:effectLst/>
                          <a:latin typeface="Times New Roman" panose="02020603050405020304" pitchFamily="18" charset="0"/>
                          <a:cs typeface="Times New Roman" panose="02020603050405020304" pitchFamily="18" charset="0"/>
                        </a:rPr>
                        <a:t>)</a:t>
                      </a:r>
                      <a:r>
                        <a:rPr lang="en-US" sz="2000" b="0" kern="1400" baseline="-25000" dirty="0">
                          <a:solidFill>
                            <a:srgbClr val="000000"/>
                          </a:solidFill>
                          <a:effectLst/>
                          <a:latin typeface="Times New Roman" panose="02020603050405020304" pitchFamily="18" charset="0"/>
                          <a:cs typeface="Times New Roman" panose="02020603050405020304" pitchFamily="18" charset="0"/>
                        </a:rPr>
                        <a:t>3</a:t>
                      </a:r>
                      <a:endParaRPr lang="en-US" sz="2000" b="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4000" kern="1400" dirty="0">
                          <a:solidFill>
                            <a:srgbClr val="000000"/>
                          </a:solidFill>
                          <a:effectLst/>
                          <a:latin typeface="Times New Roman" panose="02020603050405020304" pitchFamily="18" charset="0"/>
                          <a:cs typeface="Times New Roman" panose="02020603050405020304" pitchFamily="18" charset="0"/>
                        </a:rPr>
                        <a:t> 4</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Lowest VP</a:t>
                      </a:r>
                      <a:br>
                        <a:rPr lang="en-US" sz="2400" kern="1400" dirty="0">
                          <a:solidFill>
                            <a:srgbClr val="000000"/>
                          </a:solidFill>
                          <a:effectLst/>
                          <a:latin typeface="Times New Roman" panose="02020603050405020304" pitchFamily="18" charset="0"/>
                          <a:cs typeface="Times New Roman" panose="02020603050405020304" pitchFamily="18" charset="0"/>
                        </a:rPr>
                      </a:br>
                      <a:r>
                        <a:rPr lang="en-US" sz="2400" kern="1400" dirty="0">
                          <a:solidFill>
                            <a:srgbClr val="000000"/>
                          </a:solidFill>
                          <a:effectLst/>
                          <a:latin typeface="Times New Roman" panose="02020603050405020304" pitchFamily="18" charset="0"/>
                          <a:cs typeface="Times New Roman" panose="02020603050405020304" pitchFamily="18" charset="0"/>
                        </a:rPr>
                        <a:t>evaporates worst</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Control 1"/>
          <p:cNvSpPr>
            <a:spLocks noChangeArrowheads="1" noChangeShapeType="1"/>
          </p:cNvSpPr>
          <p:nvPr/>
        </p:nvSpPr>
        <p:spPr bwMode="auto">
          <a:xfrm>
            <a:off x="1604963" y="7770813"/>
            <a:ext cx="6858000" cy="19478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CA68EECF-69E3-844D-2149-56A7B0866B01}"/>
              </a:ext>
            </a:extLst>
          </p:cNvPr>
          <p:cNvSpPr txBox="1"/>
          <p:nvPr/>
        </p:nvSpPr>
        <p:spPr>
          <a:xfrm>
            <a:off x="0" y="0"/>
            <a:ext cx="9144000" cy="1292662"/>
          </a:xfrm>
          <a:prstGeom prst="rect">
            <a:avLst/>
          </a:prstGeom>
          <a:noFill/>
        </p:spPr>
        <p:txBody>
          <a:bodyPr wrap="square" rtlCol="0">
            <a:spAutoFit/>
          </a:bodyPr>
          <a:lstStyle/>
          <a:p>
            <a:r>
              <a:rPr lang="en-US" sz="2000" b="1" dirty="0">
                <a:solidFill>
                  <a:srgbClr val="006600"/>
                </a:solidFill>
              </a:rPr>
              <a:t>We can rank the vapor pressure of these solutions from lowest to highest by comparing the number of moles of particles per liter in each.  </a:t>
            </a:r>
            <a:br>
              <a:rPr lang="en-US" sz="2000" b="1" dirty="0">
                <a:solidFill>
                  <a:srgbClr val="006600"/>
                </a:solidFill>
              </a:rPr>
            </a:br>
            <a:r>
              <a:rPr lang="en-US" sz="2000" b="1" dirty="0">
                <a:solidFill>
                  <a:srgbClr val="FF0000"/>
                </a:solidFill>
              </a:rPr>
              <a:t>Rank these 1.0 liter aqueous solutions by vapor pressure.</a:t>
            </a:r>
          </a:p>
          <a:p>
            <a:endParaRPr lang="en-US" dirty="0"/>
          </a:p>
        </p:txBody>
      </p:sp>
    </p:spTree>
    <p:extLst>
      <p:ext uri="{BB962C8B-B14F-4D97-AF65-F5344CB8AC3E}">
        <p14:creationId xmlns:p14="http://schemas.microsoft.com/office/powerpoint/2010/main" val="37659769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23330"/>
          </a:xfrm>
          <a:prstGeom prst="rect">
            <a:avLst/>
          </a:prstGeom>
          <a:noFill/>
        </p:spPr>
        <p:txBody>
          <a:bodyPr wrap="square" rtlCol="0">
            <a:spAutoFit/>
          </a:bodyPr>
          <a:lstStyle/>
          <a:p>
            <a:r>
              <a:rPr lang="en-US" b="1" dirty="0">
                <a:solidFill>
                  <a:srgbClr val="FF0000"/>
                </a:solidFill>
              </a:rPr>
              <a:t>Let us examine the dissociation of ionic compounds into water.  Count ions!</a:t>
            </a:r>
            <a:endParaRPr lang="en-US" dirty="0">
              <a:solidFill>
                <a:srgbClr val="FF0000"/>
              </a:solidFill>
            </a:endParaRPr>
          </a:p>
          <a:p>
            <a:r>
              <a:rPr lang="en-US"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54298208"/>
              </p:ext>
            </p:extLst>
          </p:nvPr>
        </p:nvGraphicFramePr>
        <p:xfrm>
          <a:off x="0" y="762000"/>
          <a:ext cx="9144000" cy="6095999"/>
        </p:xfrm>
        <a:graphic>
          <a:graphicData uri="http://schemas.openxmlformats.org/drawingml/2006/table">
            <a:tbl>
              <a:tblPr/>
              <a:tblGrid>
                <a:gridCol w="674809">
                  <a:extLst>
                    <a:ext uri="{9D8B030D-6E8A-4147-A177-3AD203B41FA5}">
                      <a16:colId xmlns:a16="http://schemas.microsoft.com/office/drawing/2014/main" val="20000"/>
                    </a:ext>
                  </a:extLst>
                </a:gridCol>
                <a:gridCol w="2903723">
                  <a:extLst>
                    <a:ext uri="{9D8B030D-6E8A-4147-A177-3AD203B41FA5}">
                      <a16:colId xmlns:a16="http://schemas.microsoft.com/office/drawing/2014/main" val="20001"/>
                    </a:ext>
                  </a:extLst>
                </a:gridCol>
                <a:gridCol w="2581087">
                  <a:extLst>
                    <a:ext uri="{9D8B030D-6E8A-4147-A177-3AD203B41FA5}">
                      <a16:colId xmlns:a16="http://schemas.microsoft.com/office/drawing/2014/main" val="20002"/>
                    </a:ext>
                  </a:extLst>
                </a:gridCol>
                <a:gridCol w="2984381">
                  <a:extLst>
                    <a:ext uri="{9D8B030D-6E8A-4147-A177-3AD203B41FA5}">
                      <a16:colId xmlns:a16="http://schemas.microsoft.com/office/drawing/2014/main" val="20003"/>
                    </a:ext>
                  </a:extLst>
                </a:gridCol>
              </a:tblGrid>
              <a:tr h="1508927">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Write</a:t>
                      </a:r>
                      <a:r>
                        <a:rPr lang="en-US" sz="2000" kern="1400" baseline="0" dirty="0">
                          <a:solidFill>
                            <a:srgbClr val="000000"/>
                          </a:solidFill>
                          <a:effectLst/>
                          <a:latin typeface="Times New Roman" panose="02020603050405020304" pitchFamily="18" charset="0"/>
                          <a:cs typeface="Times New Roman" panose="02020603050405020304" pitchFamily="18" charset="0"/>
                        </a:rPr>
                        <a:t> the </a:t>
                      </a: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What ions are formed when this</a:t>
                      </a:r>
                      <a:r>
                        <a:rPr lang="en-US" sz="2000" kern="1400" baseline="0" dirty="0">
                          <a:solidFill>
                            <a:srgbClr val="000000"/>
                          </a:solidFill>
                          <a:effectLst/>
                          <a:latin typeface="Times New Roman" panose="02020603050405020304" pitchFamily="18" charset="0"/>
                          <a:cs typeface="Times New Roman" panose="02020603050405020304" pitchFamily="18" charset="0"/>
                        </a:rPr>
                        <a:t> is </a:t>
                      </a:r>
                      <a:r>
                        <a:rPr lang="en-US" sz="2000" kern="1400" dirty="0">
                          <a:solidFill>
                            <a:srgbClr val="000000"/>
                          </a:solidFill>
                          <a:effectLst/>
                          <a:latin typeface="Times New Roman" panose="02020603050405020304" pitchFamily="18" charset="0"/>
                          <a:cs typeface="Times New Roman" panose="02020603050405020304" pitchFamily="18" charset="0"/>
                        </a:rPr>
                        <a:t>put into water</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96</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Sodium carbonate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sulfide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98</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Aluminum nitrate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863792">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99</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(IV) acetate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100</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Silver chloride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Control 1"/>
          <p:cNvSpPr>
            <a:spLocks noChangeArrowheads="1" noChangeShapeType="1"/>
          </p:cNvSpPr>
          <p:nvPr/>
        </p:nvSpPr>
        <p:spPr bwMode="auto">
          <a:xfrm>
            <a:off x="1614488" y="10166350"/>
            <a:ext cx="6838950" cy="21986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62941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 y="0"/>
            <a:ext cx="5162550" cy="1569660"/>
          </a:xfrm>
          <a:prstGeom prst="rect">
            <a:avLst/>
          </a:prstGeom>
          <a:noFill/>
        </p:spPr>
        <p:txBody>
          <a:bodyPr wrap="square" rtlCol="0">
            <a:spAutoFit/>
          </a:bodyPr>
          <a:lstStyle/>
          <a:p>
            <a:pPr marL="457200" indent="-457200">
              <a:buAutoNum type="arabicPeriod" startAt="18"/>
            </a:pPr>
            <a:r>
              <a:rPr lang="en-US" sz="2400" b="1" dirty="0"/>
              <a:t>Draw the H</a:t>
            </a:r>
            <a:r>
              <a:rPr lang="en-US" sz="2400" b="1" baseline="-25000" dirty="0"/>
              <a:t>2</a:t>
            </a:r>
            <a:r>
              <a:rPr lang="en-US" sz="2400" b="1" dirty="0"/>
              <a:t>O molecule </a:t>
            </a:r>
          </a:p>
          <a:p>
            <a:r>
              <a:rPr lang="en-US" sz="2400" b="1" dirty="0"/>
              <a:t>19.  Then draw the CO</a:t>
            </a:r>
            <a:r>
              <a:rPr lang="en-US" sz="2400" b="1" baseline="-25000" dirty="0"/>
              <a:t>2</a:t>
            </a:r>
            <a:r>
              <a:rPr lang="en-US" sz="2400" b="1" dirty="0"/>
              <a:t> molecule.</a:t>
            </a:r>
            <a:br>
              <a:rPr lang="en-US" sz="2400" b="1" dirty="0"/>
            </a:br>
            <a:r>
              <a:rPr lang="en-US" sz="2400" dirty="0">
                <a:solidFill>
                  <a:srgbClr val="FF0000"/>
                </a:solidFill>
              </a:rPr>
              <a:t>(structural diagrams)</a:t>
            </a:r>
          </a:p>
          <a:p>
            <a:endParaRPr lang="en-US" sz="2400" b="1" dirty="0"/>
          </a:p>
        </p:txBody>
      </p:sp>
      <p:pic>
        <p:nvPicPr>
          <p:cNvPr id="4" name="Picture 2" descr="Image result for wegmans seltz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0837" y="0"/>
            <a:ext cx="2443163"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135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8050376"/>
              </p:ext>
            </p:extLst>
          </p:nvPr>
        </p:nvGraphicFramePr>
        <p:xfrm>
          <a:off x="0" y="762000"/>
          <a:ext cx="9144000" cy="6095999"/>
        </p:xfrm>
        <a:graphic>
          <a:graphicData uri="http://schemas.openxmlformats.org/drawingml/2006/table">
            <a:tbl>
              <a:tblPr/>
              <a:tblGrid>
                <a:gridCol w="674809">
                  <a:extLst>
                    <a:ext uri="{9D8B030D-6E8A-4147-A177-3AD203B41FA5}">
                      <a16:colId xmlns:a16="http://schemas.microsoft.com/office/drawing/2014/main" val="20000"/>
                    </a:ext>
                  </a:extLst>
                </a:gridCol>
                <a:gridCol w="2903723">
                  <a:extLst>
                    <a:ext uri="{9D8B030D-6E8A-4147-A177-3AD203B41FA5}">
                      <a16:colId xmlns:a16="http://schemas.microsoft.com/office/drawing/2014/main" val="20001"/>
                    </a:ext>
                  </a:extLst>
                </a:gridCol>
                <a:gridCol w="2581087">
                  <a:extLst>
                    <a:ext uri="{9D8B030D-6E8A-4147-A177-3AD203B41FA5}">
                      <a16:colId xmlns:a16="http://schemas.microsoft.com/office/drawing/2014/main" val="20002"/>
                    </a:ext>
                  </a:extLst>
                </a:gridCol>
                <a:gridCol w="2984381">
                  <a:extLst>
                    <a:ext uri="{9D8B030D-6E8A-4147-A177-3AD203B41FA5}">
                      <a16:colId xmlns:a16="http://schemas.microsoft.com/office/drawing/2014/main" val="20003"/>
                    </a:ext>
                  </a:extLst>
                </a:gridCol>
              </a:tblGrid>
              <a:tr h="1508927">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Write</a:t>
                      </a:r>
                      <a:r>
                        <a:rPr lang="en-US" sz="2000" kern="1400" baseline="0" dirty="0">
                          <a:solidFill>
                            <a:srgbClr val="000000"/>
                          </a:solidFill>
                          <a:effectLst/>
                          <a:latin typeface="Times New Roman" panose="02020603050405020304" pitchFamily="18" charset="0"/>
                          <a:cs typeface="Times New Roman" panose="02020603050405020304" pitchFamily="18" charset="0"/>
                        </a:rPr>
                        <a:t> the </a:t>
                      </a: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What ions are formed when this</a:t>
                      </a:r>
                      <a:r>
                        <a:rPr lang="en-US" sz="2000" kern="1400" baseline="0" dirty="0">
                          <a:solidFill>
                            <a:srgbClr val="000000"/>
                          </a:solidFill>
                          <a:effectLst/>
                          <a:latin typeface="Times New Roman" panose="02020603050405020304" pitchFamily="18" charset="0"/>
                          <a:cs typeface="Times New Roman" panose="02020603050405020304" pitchFamily="18" charset="0"/>
                        </a:rPr>
                        <a:t> is </a:t>
                      </a:r>
                      <a:r>
                        <a:rPr lang="en-US" sz="2000" kern="1400" dirty="0">
                          <a:solidFill>
                            <a:srgbClr val="000000"/>
                          </a:solidFill>
                          <a:effectLst/>
                          <a:latin typeface="Times New Roman" panose="02020603050405020304" pitchFamily="18" charset="0"/>
                          <a:cs typeface="Times New Roman" panose="02020603050405020304" pitchFamily="18" charset="0"/>
                        </a:rPr>
                        <a:t>put into water</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96</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Sodium carbonate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 Na</a:t>
                      </a:r>
                      <a:r>
                        <a:rPr lang="en-US" sz="3600" kern="1400" baseline="-25000" dirty="0">
                          <a:solidFill>
                            <a:srgbClr val="0000FF"/>
                          </a:solidFill>
                          <a:effectLst/>
                          <a:latin typeface="Times New Roman" panose="02020603050405020304" pitchFamily="18" charset="0"/>
                          <a:cs typeface="Times New Roman" panose="02020603050405020304" pitchFamily="18" charset="0"/>
                        </a:rPr>
                        <a:t>2</a:t>
                      </a:r>
                      <a:r>
                        <a:rPr lang="en-US" sz="3600" kern="1400" dirty="0">
                          <a:solidFill>
                            <a:srgbClr val="0000FF"/>
                          </a:solidFill>
                          <a:effectLst/>
                          <a:latin typeface="Times New Roman" panose="02020603050405020304" pitchFamily="18" charset="0"/>
                          <a:cs typeface="Times New Roman" panose="02020603050405020304" pitchFamily="18" charset="0"/>
                        </a:rPr>
                        <a:t>CO</a:t>
                      </a:r>
                      <a:r>
                        <a:rPr lang="en-US" sz="3600" kern="1400" baseline="-25000" dirty="0">
                          <a:solidFill>
                            <a:srgbClr val="0000FF"/>
                          </a:solidFill>
                          <a:effectLst/>
                          <a:latin typeface="Times New Roman" panose="02020603050405020304" pitchFamily="18" charset="0"/>
                          <a:cs typeface="Times New Roman" panose="02020603050405020304" pitchFamily="18" charset="0"/>
                        </a:rPr>
                        <a:t>3</a:t>
                      </a:r>
                      <a:endParaRPr lang="en-US" sz="3600" kern="1400" dirty="0">
                        <a:solidFill>
                          <a:srgbClr val="0000FF"/>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sulfide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(NH</a:t>
                      </a:r>
                      <a:r>
                        <a:rPr lang="en-US" sz="3600" kern="1400" baseline="-25000" dirty="0">
                          <a:solidFill>
                            <a:srgbClr val="0000FF"/>
                          </a:solidFill>
                          <a:effectLst/>
                          <a:latin typeface="Times New Roman" panose="02020603050405020304" pitchFamily="18" charset="0"/>
                          <a:cs typeface="Times New Roman" panose="02020603050405020304" pitchFamily="18" charset="0"/>
                        </a:rPr>
                        <a:t>4</a:t>
                      </a:r>
                      <a:r>
                        <a:rPr lang="en-US" sz="3600" kern="1400" dirty="0">
                          <a:solidFill>
                            <a:srgbClr val="0000FF"/>
                          </a:solidFill>
                          <a:effectLst/>
                          <a:latin typeface="Times New Roman" panose="02020603050405020304" pitchFamily="18" charset="0"/>
                          <a:cs typeface="Times New Roman" panose="02020603050405020304" pitchFamily="18" charset="0"/>
                        </a:rPr>
                        <a:t>)</a:t>
                      </a:r>
                      <a:r>
                        <a:rPr lang="en-US" sz="3600" kern="1400" baseline="-25000" dirty="0">
                          <a:solidFill>
                            <a:srgbClr val="0000FF"/>
                          </a:solidFill>
                          <a:effectLst/>
                          <a:latin typeface="Times New Roman" panose="02020603050405020304" pitchFamily="18" charset="0"/>
                          <a:cs typeface="Times New Roman" panose="02020603050405020304" pitchFamily="18" charset="0"/>
                        </a:rPr>
                        <a:t>2</a:t>
                      </a:r>
                      <a:r>
                        <a:rPr lang="en-US" sz="3600" kern="1400" dirty="0">
                          <a:solidFill>
                            <a:srgbClr val="0000FF"/>
                          </a:solidFill>
                          <a:effectLst/>
                          <a:latin typeface="Times New Roman" panose="02020603050405020304" pitchFamily="18" charset="0"/>
                          <a:cs typeface="Times New Roman" panose="02020603050405020304" pitchFamily="18" charset="0"/>
                        </a:rPr>
                        <a:t>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98</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Aluminum nitrate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 Al(NO</a:t>
                      </a:r>
                      <a:r>
                        <a:rPr lang="en-US" sz="3600" kern="1400" baseline="-25000" dirty="0">
                          <a:solidFill>
                            <a:srgbClr val="0000FF"/>
                          </a:solidFill>
                          <a:effectLst/>
                          <a:latin typeface="Times New Roman" panose="02020603050405020304" pitchFamily="18" charset="0"/>
                          <a:cs typeface="Times New Roman" panose="02020603050405020304" pitchFamily="18" charset="0"/>
                        </a:rPr>
                        <a:t>3</a:t>
                      </a:r>
                      <a:r>
                        <a:rPr lang="en-US" sz="3600" kern="1400" dirty="0">
                          <a:solidFill>
                            <a:srgbClr val="0000FF"/>
                          </a:solidFill>
                          <a:effectLst/>
                          <a:latin typeface="Times New Roman" panose="02020603050405020304" pitchFamily="18" charset="0"/>
                          <a:cs typeface="Times New Roman" panose="02020603050405020304" pitchFamily="18" charset="0"/>
                        </a:rPr>
                        <a:t>)</a:t>
                      </a:r>
                      <a:r>
                        <a:rPr lang="en-US" sz="3600" kern="1400" baseline="-25000" dirty="0">
                          <a:solidFill>
                            <a:srgbClr val="0000FF"/>
                          </a:solidFill>
                          <a:effectLst/>
                          <a:latin typeface="Times New Roman" panose="02020603050405020304" pitchFamily="18" charset="0"/>
                          <a:cs typeface="Times New Roman" panose="02020603050405020304" pitchFamily="18" charset="0"/>
                        </a:rPr>
                        <a:t> 3</a:t>
                      </a:r>
                      <a:endParaRPr lang="en-US" sz="3600" kern="1400" dirty="0">
                        <a:solidFill>
                          <a:srgbClr val="0000FF"/>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863792">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99</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(IV) acetate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 </a:t>
                      </a:r>
                      <a:r>
                        <a:rPr lang="en-US" sz="3600" kern="1400" dirty="0" err="1">
                          <a:solidFill>
                            <a:srgbClr val="0000FF"/>
                          </a:solidFill>
                          <a:effectLst/>
                          <a:latin typeface="Times New Roman" panose="02020603050405020304" pitchFamily="18" charset="0"/>
                          <a:cs typeface="Times New Roman" panose="02020603050405020304" pitchFamily="18" charset="0"/>
                        </a:rPr>
                        <a:t>Pb</a:t>
                      </a:r>
                      <a:r>
                        <a:rPr lang="en-US" sz="3600" kern="1400" dirty="0">
                          <a:solidFill>
                            <a:srgbClr val="0000FF"/>
                          </a:solidFill>
                          <a:effectLst/>
                          <a:latin typeface="Times New Roman" panose="02020603050405020304" pitchFamily="18" charset="0"/>
                          <a:cs typeface="Times New Roman" panose="02020603050405020304" pitchFamily="18" charset="0"/>
                        </a:rPr>
                        <a:t>(C</a:t>
                      </a:r>
                      <a:r>
                        <a:rPr lang="en-US" sz="3600" kern="1400" baseline="-25000" dirty="0">
                          <a:solidFill>
                            <a:srgbClr val="0000FF"/>
                          </a:solidFill>
                          <a:effectLst/>
                          <a:latin typeface="Times New Roman" panose="02020603050405020304" pitchFamily="18" charset="0"/>
                          <a:cs typeface="Times New Roman" panose="02020603050405020304" pitchFamily="18" charset="0"/>
                        </a:rPr>
                        <a:t>2</a:t>
                      </a:r>
                      <a:r>
                        <a:rPr lang="en-US" sz="3600" kern="1400" dirty="0">
                          <a:solidFill>
                            <a:srgbClr val="0000FF"/>
                          </a:solidFill>
                          <a:effectLst/>
                          <a:latin typeface="Times New Roman" panose="02020603050405020304" pitchFamily="18" charset="0"/>
                          <a:cs typeface="Times New Roman" panose="02020603050405020304" pitchFamily="18" charset="0"/>
                        </a:rPr>
                        <a:t>H</a:t>
                      </a:r>
                      <a:r>
                        <a:rPr lang="en-US" sz="3600" kern="1400" baseline="-25000" dirty="0">
                          <a:solidFill>
                            <a:srgbClr val="0000FF"/>
                          </a:solidFill>
                          <a:effectLst/>
                          <a:latin typeface="Times New Roman" panose="02020603050405020304" pitchFamily="18" charset="0"/>
                          <a:cs typeface="Times New Roman" panose="02020603050405020304" pitchFamily="18" charset="0"/>
                        </a:rPr>
                        <a:t>3</a:t>
                      </a:r>
                      <a:r>
                        <a:rPr lang="en-US" sz="3600" kern="1400" dirty="0">
                          <a:solidFill>
                            <a:srgbClr val="0000FF"/>
                          </a:solidFill>
                          <a:effectLst/>
                          <a:latin typeface="Times New Roman" panose="02020603050405020304" pitchFamily="18" charset="0"/>
                          <a:cs typeface="Times New Roman" panose="02020603050405020304" pitchFamily="18" charset="0"/>
                        </a:rPr>
                        <a:t>O</a:t>
                      </a:r>
                      <a:r>
                        <a:rPr lang="en-US" sz="3600" kern="1400" baseline="-25000" dirty="0">
                          <a:solidFill>
                            <a:srgbClr val="0000FF"/>
                          </a:solidFill>
                          <a:effectLst/>
                          <a:latin typeface="Times New Roman" panose="02020603050405020304" pitchFamily="18" charset="0"/>
                          <a:cs typeface="Times New Roman" panose="02020603050405020304" pitchFamily="18" charset="0"/>
                        </a:rPr>
                        <a:t>2</a:t>
                      </a:r>
                      <a:r>
                        <a:rPr lang="en-US" sz="3600" kern="1400" dirty="0">
                          <a:solidFill>
                            <a:srgbClr val="0000FF"/>
                          </a:solidFill>
                          <a:effectLst/>
                          <a:latin typeface="Times New Roman" panose="02020603050405020304" pitchFamily="18" charset="0"/>
                          <a:cs typeface="Times New Roman" panose="02020603050405020304" pitchFamily="18" charset="0"/>
                        </a:rPr>
                        <a:t>)</a:t>
                      </a:r>
                      <a:r>
                        <a:rPr lang="en-US" sz="3600" kern="1400" baseline="-25000" dirty="0">
                          <a:solidFill>
                            <a:srgbClr val="0000FF"/>
                          </a:solidFill>
                          <a:effectLst/>
                          <a:latin typeface="Times New Roman" panose="02020603050405020304" pitchFamily="18" charset="0"/>
                          <a:cs typeface="Times New Roman" panose="02020603050405020304" pitchFamily="18" charset="0"/>
                        </a:rPr>
                        <a:t>4</a:t>
                      </a:r>
                      <a:endParaRPr lang="en-US" sz="3600" kern="1400" dirty="0">
                        <a:solidFill>
                          <a:srgbClr val="0000FF"/>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100</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Silver chloride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 </a:t>
                      </a:r>
                      <a:r>
                        <a:rPr lang="en-US" sz="3600" kern="1400" dirty="0" err="1">
                          <a:solidFill>
                            <a:srgbClr val="0000FF"/>
                          </a:solidFill>
                          <a:effectLst/>
                          <a:latin typeface="Times New Roman" panose="02020603050405020304" pitchFamily="18" charset="0"/>
                          <a:cs typeface="Times New Roman" panose="02020603050405020304" pitchFamily="18" charset="0"/>
                        </a:rPr>
                        <a:t>AgCl</a:t>
                      </a:r>
                      <a:endParaRPr lang="en-US" sz="3600" kern="1400" dirty="0">
                        <a:solidFill>
                          <a:srgbClr val="0000FF"/>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0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Control 1"/>
          <p:cNvSpPr>
            <a:spLocks noChangeArrowheads="1" noChangeShapeType="1"/>
          </p:cNvSpPr>
          <p:nvPr/>
        </p:nvSpPr>
        <p:spPr bwMode="auto">
          <a:xfrm>
            <a:off x="1614488" y="10166350"/>
            <a:ext cx="6838950" cy="21986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874A178-65E3-55A5-12F4-A54E4ACB3851}"/>
              </a:ext>
            </a:extLst>
          </p:cNvPr>
          <p:cNvSpPr txBox="1"/>
          <p:nvPr/>
        </p:nvSpPr>
        <p:spPr>
          <a:xfrm>
            <a:off x="0" y="0"/>
            <a:ext cx="9144000" cy="923330"/>
          </a:xfrm>
          <a:prstGeom prst="rect">
            <a:avLst/>
          </a:prstGeom>
          <a:noFill/>
        </p:spPr>
        <p:txBody>
          <a:bodyPr wrap="square" rtlCol="0">
            <a:spAutoFit/>
          </a:bodyPr>
          <a:lstStyle/>
          <a:p>
            <a:r>
              <a:rPr lang="en-US" b="1" dirty="0">
                <a:solidFill>
                  <a:srgbClr val="FF0000"/>
                </a:solidFill>
              </a:rPr>
              <a:t>Let us examine the dissociation of ionic compounds into water.  Count ions!</a:t>
            </a:r>
            <a:endParaRPr lang="en-US" dirty="0">
              <a:solidFill>
                <a:srgbClr val="FF0000"/>
              </a:solidFill>
            </a:endParaRPr>
          </a:p>
          <a:p>
            <a:r>
              <a:rPr lang="en-US" dirty="0"/>
              <a:t> </a:t>
            </a:r>
          </a:p>
          <a:p>
            <a:endParaRPr lang="en-US" dirty="0"/>
          </a:p>
        </p:txBody>
      </p:sp>
    </p:spTree>
    <p:extLst>
      <p:ext uri="{BB962C8B-B14F-4D97-AF65-F5344CB8AC3E}">
        <p14:creationId xmlns:p14="http://schemas.microsoft.com/office/powerpoint/2010/main" val="9292411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4959620"/>
              </p:ext>
            </p:extLst>
          </p:nvPr>
        </p:nvGraphicFramePr>
        <p:xfrm>
          <a:off x="0" y="762000"/>
          <a:ext cx="9144000" cy="6095999"/>
        </p:xfrm>
        <a:graphic>
          <a:graphicData uri="http://schemas.openxmlformats.org/drawingml/2006/table">
            <a:tbl>
              <a:tblPr/>
              <a:tblGrid>
                <a:gridCol w="674809">
                  <a:extLst>
                    <a:ext uri="{9D8B030D-6E8A-4147-A177-3AD203B41FA5}">
                      <a16:colId xmlns:a16="http://schemas.microsoft.com/office/drawing/2014/main" val="20000"/>
                    </a:ext>
                  </a:extLst>
                </a:gridCol>
                <a:gridCol w="2903723">
                  <a:extLst>
                    <a:ext uri="{9D8B030D-6E8A-4147-A177-3AD203B41FA5}">
                      <a16:colId xmlns:a16="http://schemas.microsoft.com/office/drawing/2014/main" val="20001"/>
                    </a:ext>
                  </a:extLst>
                </a:gridCol>
                <a:gridCol w="2581087">
                  <a:extLst>
                    <a:ext uri="{9D8B030D-6E8A-4147-A177-3AD203B41FA5}">
                      <a16:colId xmlns:a16="http://schemas.microsoft.com/office/drawing/2014/main" val="20002"/>
                    </a:ext>
                  </a:extLst>
                </a:gridCol>
                <a:gridCol w="2984381">
                  <a:extLst>
                    <a:ext uri="{9D8B030D-6E8A-4147-A177-3AD203B41FA5}">
                      <a16:colId xmlns:a16="http://schemas.microsoft.com/office/drawing/2014/main" val="20003"/>
                    </a:ext>
                  </a:extLst>
                </a:gridCol>
              </a:tblGrid>
              <a:tr h="1508927">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Write</a:t>
                      </a:r>
                      <a:r>
                        <a:rPr lang="en-US" sz="2000" kern="1400" baseline="0" dirty="0">
                          <a:solidFill>
                            <a:srgbClr val="000000"/>
                          </a:solidFill>
                          <a:effectLst/>
                          <a:latin typeface="Times New Roman" panose="02020603050405020304" pitchFamily="18" charset="0"/>
                          <a:cs typeface="Times New Roman" panose="02020603050405020304" pitchFamily="18" charset="0"/>
                        </a:rPr>
                        <a:t> the </a:t>
                      </a: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What ions are formed when this</a:t>
                      </a:r>
                      <a:r>
                        <a:rPr lang="en-US" sz="2000" kern="1400" baseline="0" dirty="0">
                          <a:solidFill>
                            <a:srgbClr val="000000"/>
                          </a:solidFill>
                          <a:effectLst/>
                          <a:latin typeface="Times New Roman" panose="02020603050405020304" pitchFamily="18" charset="0"/>
                          <a:cs typeface="Times New Roman" panose="02020603050405020304" pitchFamily="18" charset="0"/>
                        </a:rPr>
                        <a:t> is </a:t>
                      </a:r>
                      <a:r>
                        <a:rPr lang="en-US" sz="2000" kern="1400" dirty="0">
                          <a:solidFill>
                            <a:srgbClr val="000000"/>
                          </a:solidFill>
                          <a:effectLst/>
                          <a:latin typeface="Times New Roman" panose="02020603050405020304" pitchFamily="18" charset="0"/>
                          <a:cs typeface="Times New Roman" panose="02020603050405020304" pitchFamily="18" charset="0"/>
                        </a:rPr>
                        <a:t>put into water</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0"/>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96</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Sodium carbonate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 Na</a:t>
                      </a:r>
                      <a:r>
                        <a:rPr lang="en-US" sz="3600" kern="1400" baseline="-25000" dirty="0">
                          <a:solidFill>
                            <a:srgbClr val="0000FF"/>
                          </a:solidFill>
                          <a:effectLst/>
                          <a:latin typeface="Times New Roman" panose="02020603050405020304" pitchFamily="18" charset="0"/>
                          <a:cs typeface="Times New Roman" panose="02020603050405020304" pitchFamily="18" charset="0"/>
                        </a:rPr>
                        <a:t>2</a:t>
                      </a:r>
                      <a:r>
                        <a:rPr lang="en-US" sz="3600" kern="1400" dirty="0">
                          <a:solidFill>
                            <a:srgbClr val="0000FF"/>
                          </a:solidFill>
                          <a:effectLst/>
                          <a:latin typeface="Times New Roman" panose="02020603050405020304" pitchFamily="18" charset="0"/>
                          <a:cs typeface="Times New Roman" panose="02020603050405020304" pitchFamily="18" charset="0"/>
                        </a:rPr>
                        <a:t>CO</a:t>
                      </a:r>
                      <a:r>
                        <a:rPr lang="en-US" sz="3600" kern="1400" baseline="-25000" dirty="0">
                          <a:solidFill>
                            <a:srgbClr val="0000FF"/>
                          </a:solidFill>
                          <a:effectLst/>
                          <a:latin typeface="Times New Roman" panose="02020603050405020304" pitchFamily="18" charset="0"/>
                          <a:cs typeface="Times New Roman" panose="02020603050405020304" pitchFamily="18" charset="0"/>
                        </a:rPr>
                        <a:t>3</a:t>
                      </a:r>
                      <a:endParaRPr lang="en-US" sz="3600" kern="1400" dirty="0">
                        <a:solidFill>
                          <a:srgbClr val="0000FF"/>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i="1" kern="1400" dirty="0">
                          <a:solidFill>
                            <a:srgbClr val="0000FF"/>
                          </a:solidFill>
                          <a:effectLst/>
                          <a:latin typeface="Times New Roman" panose="02020603050405020304" pitchFamily="18" charset="0"/>
                          <a:cs typeface="Times New Roman" panose="02020603050405020304" pitchFamily="18" charset="0"/>
                        </a:rPr>
                        <a:t>TWO</a:t>
                      </a:r>
                      <a:r>
                        <a:rPr lang="en-US" sz="2000" kern="1400" dirty="0">
                          <a:solidFill>
                            <a:srgbClr val="0000FF"/>
                          </a:solidFill>
                          <a:effectLst/>
                          <a:latin typeface="Times New Roman" panose="02020603050405020304" pitchFamily="18" charset="0"/>
                          <a:cs typeface="Times New Roman" panose="02020603050405020304" pitchFamily="18" charset="0"/>
                        </a:rPr>
                        <a:t> </a:t>
                      </a:r>
                      <a:r>
                        <a:rPr lang="en-US" sz="2000" kern="1400" baseline="0" dirty="0">
                          <a:solidFill>
                            <a:srgbClr val="0000FF"/>
                          </a:solidFill>
                          <a:effectLst/>
                          <a:latin typeface="Times New Roman" panose="02020603050405020304" pitchFamily="18" charset="0"/>
                          <a:cs typeface="Times New Roman" panose="02020603050405020304" pitchFamily="18" charset="0"/>
                        </a:rPr>
                        <a:t> Na</a:t>
                      </a:r>
                      <a:r>
                        <a:rPr lang="en-US" sz="2000" kern="1400" baseline="30000" dirty="0">
                          <a:solidFill>
                            <a:srgbClr val="0000FF"/>
                          </a:solidFill>
                          <a:effectLst/>
                          <a:latin typeface="Times New Roman" panose="02020603050405020304" pitchFamily="18" charset="0"/>
                          <a:cs typeface="Times New Roman" panose="02020603050405020304" pitchFamily="18" charset="0"/>
                        </a:rPr>
                        <a:t>+1</a:t>
                      </a:r>
                      <a:r>
                        <a:rPr lang="en-US" sz="2000" kern="1400" baseline="0" dirty="0">
                          <a:solidFill>
                            <a:srgbClr val="0000FF"/>
                          </a:solidFill>
                          <a:effectLst/>
                          <a:latin typeface="Times New Roman" panose="02020603050405020304" pitchFamily="18" charset="0"/>
                          <a:cs typeface="Times New Roman" panose="02020603050405020304" pitchFamily="18" charset="0"/>
                        </a:rPr>
                        <a:t> +  CO</a:t>
                      </a:r>
                      <a:r>
                        <a:rPr lang="en-US" sz="2000" kern="1400" baseline="-25000" dirty="0">
                          <a:solidFill>
                            <a:srgbClr val="0000FF"/>
                          </a:solidFill>
                          <a:effectLst/>
                          <a:latin typeface="Times New Roman" panose="02020603050405020304" pitchFamily="18" charset="0"/>
                          <a:cs typeface="Times New Roman" panose="02020603050405020304" pitchFamily="18" charset="0"/>
                        </a:rPr>
                        <a:t>3</a:t>
                      </a:r>
                      <a:r>
                        <a:rPr lang="en-US" sz="2000" kern="1400" baseline="30000" dirty="0">
                          <a:solidFill>
                            <a:srgbClr val="0000FF"/>
                          </a:solidFill>
                          <a:effectLst/>
                          <a:latin typeface="Times New Roman" panose="02020603050405020304" pitchFamily="18" charset="0"/>
                          <a:cs typeface="Times New Roman" panose="02020603050405020304" pitchFamily="18" charset="0"/>
                        </a:rPr>
                        <a:t>-2</a:t>
                      </a:r>
                      <a:r>
                        <a:rPr lang="en-US" sz="2000" kern="1400" dirty="0">
                          <a:solidFill>
                            <a:srgbClr val="0000FF"/>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97</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sulfide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(NH</a:t>
                      </a:r>
                      <a:r>
                        <a:rPr lang="en-US" sz="3600" kern="1400" baseline="-25000" dirty="0">
                          <a:solidFill>
                            <a:srgbClr val="0000FF"/>
                          </a:solidFill>
                          <a:effectLst/>
                          <a:latin typeface="Times New Roman" panose="02020603050405020304" pitchFamily="18" charset="0"/>
                          <a:cs typeface="Times New Roman" panose="02020603050405020304" pitchFamily="18" charset="0"/>
                        </a:rPr>
                        <a:t>4</a:t>
                      </a:r>
                      <a:r>
                        <a:rPr lang="en-US" sz="3600" kern="1400" dirty="0">
                          <a:solidFill>
                            <a:srgbClr val="0000FF"/>
                          </a:solidFill>
                          <a:effectLst/>
                          <a:latin typeface="Times New Roman" panose="02020603050405020304" pitchFamily="18" charset="0"/>
                          <a:cs typeface="Times New Roman" panose="02020603050405020304" pitchFamily="18" charset="0"/>
                        </a:rPr>
                        <a:t>)</a:t>
                      </a:r>
                      <a:r>
                        <a:rPr lang="en-US" sz="3600" kern="1400" baseline="-25000" dirty="0">
                          <a:solidFill>
                            <a:srgbClr val="0000FF"/>
                          </a:solidFill>
                          <a:effectLst/>
                          <a:latin typeface="Times New Roman" panose="02020603050405020304" pitchFamily="18" charset="0"/>
                          <a:cs typeface="Times New Roman" panose="02020603050405020304" pitchFamily="18" charset="0"/>
                        </a:rPr>
                        <a:t>2</a:t>
                      </a:r>
                      <a:r>
                        <a:rPr lang="en-US" sz="3600" kern="1400" dirty="0">
                          <a:solidFill>
                            <a:srgbClr val="0000FF"/>
                          </a:solidFill>
                          <a:effectLst/>
                          <a:latin typeface="Times New Roman" panose="02020603050405020304" pitchFamily="18" charset="0"/>
                          <a:cs typeface="Times New Roman" panose="02020603050405020304" pitchFamily="18" charset="0"/>
                        </a:rPr>
                        <a:t>S</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i="1" kern="1400" dirty="0">
                          <a:solidFill>
                            <a:srgbClr val="0000FF"/>
                          </a:solidFill>
                          <a:effectLst/>
                          <a:latin typeface="Times New Roman" panose="02020603050405020304" pitchFamily="18" charset="0"/>
                          <a:cs typeface="Times New Roman" panose="02020603050405020304" pitchFamily="18" charset="0"/>
                        </a:rPr>
                        <a:t>TWO</a:t>
                      </a:r>
                      <a:r>
                        <a:rPr lang="en-US" sz="2000" kern="1400" dirty="0">
                          <a:solidFill>
                            <a:srgbClr val="0000FF"/>
                          </a:solidFill>
                          <a:effectLst/>
                          <a:latin typeface="Times New Roman" panose="02020603050405020304" pitchFamily="18" charset="0"/>
                          <a:cs typeface="Times New Roman" panose="02020603050405020304" pitchFamily="18" charset="0"/>
                        </a:rPr>
                        <a:t> NH</a:t>
                      </a:r>
                      <a:r>
                        <a:rPr lang="en-US" sz="2000" kern="1400" baseline="-25000" dirty="0">
                          <a:solidFill>
                            <a:srgbClr val="0000FF"/>
                          </a:solidFill>
                          <a:effectLst/>
                          <a:latin typeface="Times New Roman" panose="02020603050405020304" pitchFamily="18" charset="0"/>
                          <a:cs typeface="Times New Roman" panose="02020603050405020304" pitchFamily="18" charset="0"/>
                        </a:rPr>
                        <a:t>4</a:t>
                      </a:r>
                      <a:r>
                        <a:rPr lang="en-US" sz="2000" kern="1400" baseline="30000" dirty="0">
                          <a:solidFill>
                            <a:srgbClr val="0000FF"/>
                          </a:solidFill>
                          <a:effectLst/>
                          <a:latin typeface="Times New Roman" panose="02020603050405020304" pitchFamily="18" charset="0"/>
                          <a:cs typeface="Times New Roman" panose="02020603050405020304" pitchFamily="18" charset="0"/>
                        </a:rPr>
                        <a:t>+1</a:t>
                      </a:r>
                      <a:r>
                        <a:rPr lang="en-US" sz="2000" kern="1400" dirty="0">
                          <a:solidFill>
                            <a:srgbClr val="0000FF"/>
                          </a:solidFill>
                          <a:effectLst/>
                          <a:latin typeface="Times New Roman" panose="02020603050405020304" pitchFamily="18" charset="0"/>
                          <a:cs typeface="Times New Roman" panose="02020603050405020304" pitchFamily="18" charset="0"/>
                        </a:rPr>
                        <a:t>   </a:t>
                      </a:r>
                      <a:r>
                        <a:rPr lang="en-US" sz="2000" kern="1400" baseline="0" dirty="0">
                          <a:solidFill>
                            <a:srgbClr val="0000FF"/>
                          </a:solidFill>
                          <a:effectLst/>
                          <a:latin typeface="Times New Roman" panose="02020603050405020304" pitchFamily="18" charset="0"/>
                          <a:cs typeface="Times New Roman" panose="02020603050405020304" pitchFamily="18" charset="0"/>
                        </a:rPr>
                        <a:t>+ S</a:t>
                      </a:r>
                      <a:r>
                        <a:rPr lang="en-US" sz="2000" kern="1400" baseline="30000" dirty="0">
                          <a:solidFill>
                            <a:srgbClr val="0000FF"/>
                          </a:solidFill>
                          <a:effectLst/>
                          <a:latin typeface="Times New Roman" panose="02020603050405020304" pitchFamily="18" charset="0"/>
                          <a:cs typeface="Times New Roman" panose="02020603050405020304" pitchFamily="18" charset="0"/>
                        </a:rPr>
                        <a:t>-2</a:t>
                      </a:r>
                      <a:r>
                        <a:rPr lang="en-US" sz="2000" kern="1400" dirty="0">
                          <a:solidFill>
                            <a:srgbClr val="0000FF"/>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98</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Aluminum nitrate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 Al(NO</a:t>
                      </a:r>
                      <a:r>
                        <a:rPr lang="en-US" sz="3600" kern="1400" baseline="-25000" dirty="0">
                          <a:solidFill>
                            <a:srgbClr val="0000FF"/>
                          </a:solidFill>
                          <a:effectLst/>
                          <a:latin typeface="Times New Roman" panose="02020603050405020304" pitchFamily="18" charset="0"/>
                          <a:cs typeface="Times New Roman" panose="02020603050405020304" pitchFamily="18" charset="0"/>
                        </a:rPr>
                        <a:t>3</a:t>
                      </a:r>
                      <a:r>
                        <a:rPr lang="en-US" sz="3600" kern="1400" dirty="0">
                          <a:solidFill>
                            <a:srgbClr val="0000FF"/>
                          </a:solidFill>
                          <a:effectLst/>
                          <a:latin typeface="Times New Roman" panose="02020603050405020304" pitchFamily="18" charset="0"/>
                          <a:cs typeface="Times New Roman" panose="02020603050405020304" pitchFamily="18" charset="0"/>
                        </a:rPr>
                        <a:t>)</a:t>
                      </a:r>
                      <a:r>
                        <a:rPr lang="en-US" sz="3600" kern="1400" baseline="-25000" dirty="0">
                          <a:solidFill>
                            <a:srgbClr val="0000FF"/>
                          </a:solidFill>
                          <a:effectLst/>
                          <a:latin typeface="Times New Roman" panose="02020603050405020304" pitchFamily="18" charset="0"/>
                          <a:cs typeface="Times New Roman" panose="02020603050405020304" pitchFamily="18" charset="0"/>
                        </a:rPr>
                        <a:t> 3</a:t>
                      </a:r>
                      <a:endParaRPr lang="en-US" sz="3600" kern="1400" dirty="0">
                        <a:solidFill>
                          <a:srgbClr val="0000FF"/>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Al</a:t>
                      </a:r>
                      <a:r>
                        <a:rPr lang="en-US" sz="2000" kern="1400" baseline="30000" dirty="0">
                          <a:solidFill>
                            <a:srgbClr val="0000FF"/>
                          </a:solidFill>
                          <a:effectLst/>
                          <a:latin typeface="Times New Roman" panose="02020603050405020304" pitchFamily="18" charset="0"/>
                          <a:cs typeface="Times New Roman" panose="02020603050405020304" pitchFamily="18" charset="0"/>
                        </a:rPr>
                        <a:t>+3</a:t>
                      </a:r>
                      <a:r>
                        <a:rPr lang="en-US" sz="2000" kern="1400" dirty="0">
                          <a:solidFill>
                            <a:srgbClr val="0000FF"/>
                          </a:solidFill>
                          <a:effectLst/>
                          <a:latin typeface="Times New Roman" panose="02020603050405020304" pitchFamily="18" charset="0"/>
                          <a:cs typeface="Times New Roman" panose="02020603050405020304" pitchFamily="18" charset="0"/>
                        </a:rPr>
                        <a:t>   +  </a:t>
                      </a:r>
                      <a:r>
                        <a:rPr lang="en-US" sz="2000" i="1" kern="1400" dirty="0">
                          <a:solidFill>
                            <a:srgbClr val="0000FF"/>
                          </a:solidFill>
                          <a:effectLst/>
                          <a:latin typeface="Times New Roman" panose="02020603050405020304" pitchFamily="18" charset="0"/>
                          <a:cs typeface="Times New Roman" panose="02020603050405020304" pitchFamily="18" charset="0"/>
                        </a:rPr>
                        <a:t>THREE</a:t>
                      </a:r>
                      <a:r>
                        <a:rPr lang="en-US" sz="2000" kern="1400" dirty="0">
                          <a:solidFill>
                            <a:srgbClr val="0000FF"/>
                          </a:solidFill>
                          <a:effectLst/>
                          <a:latin typeface="Times New Roman" panose="02020603050405020304" pitchFamily="18" charset="0"/>
                          <a:cs typeface="Times New Roman" panose="02020603050405020304" pitchFamily="18" charset="0"/>
                        </a:rPr>
                        <a:t> NO</a:t>
                      </a:r>
                      <a:r>
                        <a:rPr lang="en-US" sz="2000" kern="1400" baseline="-25000" dirty="0">
                          <a:solidFill>
                            <a:srgbClr val="0000FF"/>
                          </a:solidFill>
                          <a:effectLst/>
                          <a:latin typeface="Times New Roman" panose="02020603050405020304" pitchFamily="18" charset="0"/>
                          <a:cs typeface="Times New Roman" panose="02020603050405020304" pitchFamily="18" charset="0"/>
                        </a:rPr>
                        <a:t>3</a:t>
                      </a:r>
                      <a:r>
                        <a:rPr lang="en-US" sz="2000" kern="1400" baseline="30000" dirty="0">
                          <a:solidFill>
                            <a:srgbClr val="0000FF"/>
                          </a:solidFill>
                          <a:effectLst/>
                          <a:latin typeface="Times New Roman" panose="02020603050405020304" pitchFamily="18" charset="0"/>
                          <a:cs typeface="Times New Roman" panose="02020603050405020304" pitchFamily="18" charset="0"/>
                        </a:rPr>
                        <a:t>-1</a:t>
                      </a:r>
                      <a:r>
                        <a:rPr lang="en-US" sz="2000" kern="1400" dirty="0">
                          <a:solidFill>
                            <a:srgbClr val="0000FF"/>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863792">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99</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(IV) acetate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 </a:t>
                      </a:r>
                      <a:r>
                        <a:rPr lang="en-US" sz="3600" kern="1400" dirty="0" err="1">
                          <a:solidFill>
                            <a:srgbClr val="0000FF"/>
                          </a:solidFill>
                          <a:effectLst/>
                          <a:latin typeface="Times New Roman" panose="02020603050405020304" pitchFamily="18" charset="0"/>
                          <a:cs typeface="Times New Roman" panose="02020603050405020304" pitchFamily="18" charset="0"/>
                        </a:rPr>
                        <a:t>Pb</a:t>
                      </a:r>
                      <a:r>
                        <a:rPr lang="en-US" sz="3600" kern="1400" dirty="0">
                          <a:solidFill>
                            <a:srgbClr val="0000FF"/>
                          </a:solidFill>
                          <a:effectLst/>
                          <a:latin typeface="Times New Roman" panose="02020603050405020304" pitchFamily="18" charset="0"/>
                          <a:cs typeface="Times New Roman" panose="02020603050405020304" pitchFamily="18" charset="0"/>
                        </a:rPr>
                        <a:t>(C</a:t>
                      </a:r>
                      <a:r>
                        <a:rPr lang="en-US" sz="3600" kern="1400" baseline="-25000" dirty="0">
                          <a:solidFill>
                            <a:srgbClr val="0000FF"/>
                          </a:solidFill>
                          <a:effectLst/>
                          <a:latin typeface="Times New Roman" panose="02020603050405020304" pitchFamily="18" charset="0"/>
                          <a:cs typeface="Times New Roman" panose="02020603050405020304" pitchFamily="18" charset="0"/>
                        </a:rPr>
                        <a:t>2</a:t>
                      </a:r>
                      <a:r>
                        <a:rPr lang="en-US" sz="3600" kern="1400" dirty="0">
                          <a:solidFill>
                            <a:srgbClr val="0000FF"/>
                          </a:solidFill>
                          <a:effectLst/>
                          <a:latin typeface="Times New Roman" panose="02020603050405020304" pitchFamily="18" charset="0"/>
                          <a:cs typeface="Times New Roman" panose="02020603050405020304" pitchFamily="18" charset="0"/>
                        </a:rPr>
                        <a:t>H</a:t>
                      </a:r>
                      <a:r>
                        <a:rPr lang="en-US" sz="3600" kern="1400" baseline="-25000" dirty="0">
                          <a:solidFill>
                            <a:srgbClr val="0000FF"/>
                          </a:solidFill>
                          <a:effectLst/>
                          <a:latin typeface="Times New Roman" panose="02020603050405020304" pitchFamily="18" charset="0"/>
                          <a:cs typeface="Times New Roman" panose="02020603050405020304" pitchFamily="18" charset="0"/>
                        </a:rPr>
                        <a:t>3</a:t>
                      </a:r>
                      <a:r>
                        <a:rPr lang="en-US" sz="3600" kern="1400" dirty="0">
                          <a:solidFill>
                            <a:srgbClr val="0000FF"/>
                          </a:solidFill>
                          <a:effectLst/>
                          <a:latin typeface="Times New Roman" panose="02020603050405020304" pitchFamily="18" charset="0"/>
                          <a:cs typeface="Times New Roman" panose="02020603050405020304" pitchFamily="18" charset="0"/>
                        </a:rPr>
                        <a:t>O</a:t>
                      </a:r>
                      <a:r>
                        <a:rPr lang="en-US" sz="3600" kern="1400" baseline="-25000" dirty="0">
                          <a:solidFill>
                            <a:srgbClr val="0000FF"/>
                          </a:solidFill>
                          <a:effectLst/>
                          <a:latin typeface="Times New Roman" panose="02020603050405020304" pitchFamily="18" charset="0"/>
                          <a:cs typeface="Times New Roman" panose="02020603050405020304" pitchFamily="18" charset="0"/>
                        </a:rPr>
                        <a:t>2</a:t>
                      </a:r>
                      <a:r>
                        <a:rPr lang="en-US" sz="3600" kern="1400" dirty="0">
                          <a:solidFill>
                            <a:srgbClr val="0000FF"/>
                          </a:solidFill>
                          <a:effectLst/>
                          <a:latin typeface="Times New Roman" panose="02020603050405020304" pitchFamily="18" charset="0"/>
                          <a:cs typeface="Times New Roman" panose="02020603050405020304" pitchFamily="18" charset="0"/>
                        </a:rPr>
                        <a:t>)</a:t>
                      </a:r>
                      <a:r>
                        <a:rPr lang="en-US" sz="3600" kern="1400" baseline="-25000" dirty="0">
                          <a:solidFill>
                            <a:srgbClr val="0000FF"/>
                          </a:solidFill>
                          <a:effectLst/>
                          <a:latin typeface="Times New Roman" panose="02020603050405020304" pitchFamily="18" charset="0"/>
                          <a:cs typeface="Times New Roman" panose="02020603050405020304" pitchFamily="18" charset="0"/>
                        </a:rPr>
                        <a:t>4</a:t>
                      </a:r>
                      <a:endParaRPr lang="en-US" sz="3600" kern="1400" dirty="0">
                        <a:solidFill>
                          <a:srgbClr val="0000FF"/>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Pb</a:t>
                      </a:r>
                      <a:r>
                        <a:rPr lang="en-US" sz="2000" kern="1400" baseline="30000" dirty="0">
                          <a:solidFill>
                            <a:srgbClr val="0000FF"/>
                          </a:solidFill>
                          <a:effectLst/>
                          <a:latin typeface="Times New Roman" panose="02020603050405020304" pitchFamily="18" charset="0"/>
                          <a:cs typeface="Times New Roman" panose="02020603050405020304" pitchFamily="18" charset="0"/>
                        </a:rPr>
                        <a:t>+4</a:t>
                      </a:r>
                      <a:r>
                        <a:rPr lang="en-US" sz="2000" kern="1400" dirty="0">
                          <a:solidFill>
                            <a:srgbClr val="0000FF"/>
                          </a:solidFill>
                          <a:effectLst/>
                          <a:latin typeface="Times New Roman" panose="02020603050405020304" pitchFamily="18" charset="0"/>
                          <a:cs typeface="Times New Roman" panose="02020603050405020304" pitchFamily="18" charset="0"/>
                        </a:rPr>
                        <a:t>  +  </a:t>
                      </a:r>
                      <a:r>
                        <a:rPr lang="en-US" sz="2000" i="1" kern="1400" dirty="0">
                          <a:solidFill>
                            <a:srgbClr val="0000FF"/>
                          </a:solidFill>
                          <a:effectLst/>
                          <a:latin typeface="Times New Roman" panose="02020603050405020304" pitchFamily="18" charset="0"/>
                          <a:cs typeface="Times New Roman" panose="02020603050405020304" pitchFamily="18" charset="0"/>
                        </a:rPr>
                        <a:t>FOUR</a:t>
                      </a:r>
                      <a:r>
                        <a:rPr lang="en-US" sz="2000" kern="1400" dirty="0">
                          <a:solidFill>
                            <a:srgbClr val="0000FF"/>
                          </a:solidFill>
                          <a:effectLst/>
                          <a:latin typeface="Times New Roman" panose="02020603050405020304" pitchFamily="18" charset="0"/>
                          <a:cs typeface="Times New Roman" panose="02020603050405020304" pitchFamily="18" charset="0"/>
                        </a:rPr>
                        <a:t>  C</a:t>
                      </a:r>
                      <a:r>
                        <a:rPr lang="en-US" sz="2000" kern="1400" baseline="-25000" dirty="0">
                          <a:solidFill>
                            <a:srgbClr val="0000FF"/>
                          </a:solidFill>
                          <a:effectLst/>
                          <a:latin typeface="Times New Roman" panose="02020603050405020304" pitchFamily="18" charset="0"/>
                          <a:cs typeface="Times New Roman" panose="02020603050405020304" pitchFamily="18" charset="0"/>
                        </a:rPr>
                        <a:t>2</a:t>
                      </a:r>
                      <a:r>
                        <a:rPr lang="en-US" sz="2000" kern="1400" dirty="0">
                          <a:solidFill>
                            <a:srgbClr val="0000FF"/>
                          </a:solidFill>
                          <a:effectLst/>
                          <a:latin typeface="Times New Roman" panose="02020603050405020304" pitchFamily="18" charset="0"/>
                          <a:cs typeface="Times New Roman" panose="02020603050405020304" pitchFamily="18" charset="0"/>
                        </a:rPr>
                        <a:t>H</a:t>
                      </a:r>
                      <a:r>
                        <a:rPr lang="en-US" sz="2000" kern="1400" baseline="-25000" dirty="0">
                          <a:solidFill>
                            <a:srgbClr val="0000FF"/>
                          </a:solidFill>
                          <a:effectLst/>
                          <a:latin typeface="Times New Roman" panose="02020603050405020304" pitchFamily="18" charset="0"/>
                          <a:cs typeface="Times New Roman" panose="02020603050405020304" pitchFamily="18" charset="0"/>
                        </a:rPr>
                        <a:t>3</a:t>
                      </a:r>
                      <a:r>
                        <a:rPr lang="en-US" sz="2000" kern="1400" dirty="0">
                          <a:solidFill>
                            <a:srgbClr val="0000FF"/>
                          </a:solidFill>
                          <a:effectLst/>
                          <a:latin typeface="Times New Roman" panose="02020603050405020304" pitchFamily="18" charset="0"/>
                          <a:cs typeface="Times New Roman" panose="02020603050405020304" pitchFamily="18" charset="0"/>
                        </a:rPr>
                        <a:t>O</a:t>
                      </a:r>
                      <a:r>
                        <a:rPr lang="en-US" sz="2000" kern="1400" baseline="-25000" dirty="0">
                          <a:solidFill>
                            <a:srgbClr val="0000FF"/>
                          </a:solidFill>
                          <a:effectLst/>
                          <a:latin typeface="Times New Roman" panose="02020603050405020304" pitchFamily="18" charset="0"/>
                          <a:cs typeface="Times New Roman" panose="02020603050405020304" pitchFamily="18" charset="0"/>
                        </a:rPr>
                        <a:t>2</a:t>
                      </a:r>
                      <a:r>
                        <a:rPr lang="en-US" sz="2000" kern="1400" dirty="0">
                          <a:solidFill>
                            <a:srgbClr val="0000FF"/>
                          </a:solidFill>
                          <a:effectLst/>
                          <a:latin typeface="Times New Roman" panose="02020603050405020304" pitchFamily="18" charset="0"/>
                          <a:cs typeface="Times New Roman" panose="02020603050405020304" pitchFamily="18" charset="0"/>
                        </a:rPr>
                        <a:t>NO</a:t>
                      </a:r>
                      <a:r>
                        <a:rPr lang="en-US" sz="2000" kern="1400" baseline="-25000" dirty="0">
                          <a:solidFill>
                            <a:srgbClr val="0000FF"/>
                          </a:solidFill>
                          <a:effectLst/>
                          <a:latin typeface="Times New Roman" panose="02020603050405020304" pitchFamily="18" charset="0"/>
                          <a:cs typeface="Times New Roman" panose="02020603050405020304" pitchFamily="18" charset="0"/>
                        </a:rPr>
                        <a:t>3</a:t>
                      </a:r>
                      <a:r>
                        <a:rPr lang="en-US" sz="2000" kern="1400" baseline="30000" dirty="0">
                          <a:solidFill>
                            <a:srgbClr val="0000FF"/>
                          </a:solidFill>
                          <a:effectLst/>
                          <a:latin typeface="Times New Roman" panose="02020603050405020304" pitchFamily="18" charset="0"/>
                          <a:cs typeface="Times New Roman" panose="02020603050405020304" pitchFamily="18" charset="0"/>
                        </a:rPr>
                        <a:t>-1</a:t>
                      </a:r>
                      <a:r>
                        <a:rPr lang="en-US" sz="2000" kern="1400" dirty="0">
                          <a:solidFill>
                            <a:srgbClr val="0000FF"/>
                          </a:solidFill>
                          <a:effectLst/>
                          <a:latin typeface="Times New Roman" panose="02020603050405020304" pitchFamily="18" charset="0"/>
                          <a:cs typeface="Times New Roman" panose="02020603050405020304" pitchFamily="18" charset="0"/>
                        </a:rPr>
                        <a:t>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93082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100</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Silver chloride</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3600" kern="1400" dirty="0">
                          <a:solidFill>
                            <a:srgbClr val="0000FF"/>
                          </a:solidFill>
                          <a:effectLst/>
                          <a:latin typeface="Times New Roman" panose="02020603050405020304" pitchFamily="18" charset="0"/>
                          <a:cs typeface="Times New Roman" panose="02020603050405020304" pitchFamily="18" charset="0"/>
                        </a:rPr>
                        <a:t> </a:t>
                      </a:r>
                      <a:r>
                        <a:rPr lang="en-US" sz="3600" kern="1400" dirty="0" err="1">
                          <a:solidFill>
                            <a:srgbClr val="0000FF"/>
                          </a:solidFill>
                          <a:effectLst/>
                          <a:latin typeface="Times New Roman" panose="02020603050405020304" pitchFamily="18" charset="0"/>
                          <a:cs typeface="Times New Roman" panose="02020603050405020304" pitchFamily="18" charset="0"/>
                        </a:rPr>
                        <a:t>AgCl</a:t>
                      </a:r>
                      <a:endParaRPr lang="en-US" sz="3600" kern="1400" dirty="0">
                        <a:solidFill>
                          <a:srgbClr val="0000FF"/>
                        </a:solidFill>
                        <a:effectLst/>
                        <a:latin typeface="Times New Roman" panose="02020603050405020304" pitchFamily="18" charset="0"/>
                        <a:cs typeface="Times New Roman" panose="02020603050405020304" pitchFamily="18" charset="0"/>
                      </a:endParaRP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 none !  It’s not AQ!  </a:t>
                      </a:r>
                    </a:p>
                  </a:txBody>
                  <a:tcPr marL="36576" marR="36576" marT="36576" marB="36576"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Control 1"/>
          <p:cNvSpPr>
            <a:spLocks noChangeArrowheads="1" noChangeShapeType="1"/>
          </p:cNvSpPr>
          <p:nvPr/>
        </p:nvSpPr>
        <p:spPr bwMode="auto">
          <a:xfrm>
            <a:off x="1614488" y="10166350"/>
            <a:ext cx="6838950" cy="21986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BF2D8782-103D-31B0-7D14-C1E444E8F122}"/>
              </a:ext>
            </a:extLst>
          </p:cNvPr>
          <p:cNvSpPr txBox="1"/>
          <p:nvPr/>
        </p:nvSpPr>
        <p:spPr>
          <a:xfrm>
            <a:off x="0" y="0"/>
            <a:ext cx="9144000" cy="923330"/>
          </a:xfrm>
          <a:prstGeom prst="rect">
            <a:avLst/>
          </a:prstGeom>
          <a:noFill/>
        </p:spPr>
        <p:txBody>
          <a:bodyPr wrap="square" rtlCol="0">
            <a:spAutoFit/>
          </a:bodyPr>
          <a:lstStyle/>
          <a:p>
            <a:r>
              <a:rPr lang="en-US" b="1" dirty="0">
                <a:solidFill>
                  <a:srgbClr val="FF0000"/>
                </a:solidFill>
              </a:rPr>
              <a:t>Let us examine the dissociation of ionic compounds into water.  Count ions!</a:t>
            </a:r>
            <a:endParaRPr lang="en-US" dirty="0">
              <a:solidFill>
                <a:srgbClr val="FF0000"/>
              </a:solidFill>
            </a:endParaRPr>
          </a:p>
          <a:p>
            <a:r>
              <a:rPr lang="en-US" dirty="0"/>
              <a:t> </a:t>
            </a:r>
          </a:p>
          <a:p>
            <a:endParaRPr lang="en-US" dirty="0"/>
          </a:p>
        </p:txBody>
      </p:sp>
    </p:spTree>
    <p:extLst>
      <p:ext uri="{BB962C8B-B14F-4D97-AF65-F5344CB8AC3E}">
        <p14:creationId xmlns:p14="http://schemas.microsoft.com/office/powerpoint/2010/main" val="12823519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54436"/>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101.  What is the freezing point of a 1.00 liter solution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of 1.00 M Tin (IV) nitrate?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Round to nearest WHOLE KELVIN Temp </a:t>
            </a:r>
          </a:p>
          <a:p>
            <a:r>
              <a:rPr lang="en-US" sz="2000" dirty="0">
                <a:solidFill>
                  <a:srgbClr val="FF0000"/>
                </a:solidFill>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340769235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54436"/>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101.  What is the freezing point of a 1.00 liter solution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of 1.00 M Tin (IV) nitrate?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Round to nearest WHOLE KELVIN Temp </a:t>
            </a:r>
          </a:p>
          <a:p>
            <a:r>
              <a:rPr lang="en-US" sz="2000" dirty="0">
                <a:solidFill>
                  <a:srgbClr val="FF0000"/>
                </a:solidFill>
                <a:latin typeface="Tahoma" panose="020B0604030504040204" pitchFamily="34" charset="0"/>
                <a:cs typeface="Tahoma" panose="020B0604030504040204" pitchFamily="34" charset="0"/>
              </a:rPr>
              <a:t> </a:t>
            </a:r>
          </a:p>
          <a:p>
            <a:endParaRPr lang="en-US" dirty="0"/>
          </a:p>
        </p:txBody>
      </p:sp>
      <p:sp>
        <p:nvSpPr>
          <p:cNvPr id="3" name="Text Box 4">
            <a:extLst>
              <a:ext uri="{FF2B5EF4-FFF2-40B4-BE49-F238E27FC236}">
                <a16:creationId xmlns:a16="http://schemas.microsoft.com/office/drawing/2014/main" id="{DFC484DA-610D-47F8-9408-0BB7471BA85B}"/>
              </a:ext>
            </a:extLst>
          </p:cNvPr>
          <p:cNvSpPr txBox="1">
            <a:spLocks noChangeArrowheads="1"/>
          </p:cNvSpPr>
          <p:nvPr/>
        </p:nvSpPr>
        <p:spPr bwMode="auto">
          <a:xfrm>
            <a:off x="-14068" y="1828800"/>
            <a:ext cx="91580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1 mole of Sn(NO</a:t>
            </a:r>
            <a:r>
              <a:rPr lang="en-US" altLang="en-US" sz="32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200" baseline="-25000" dirty="0">
                <a:solidFill>
                  <a:schemeClr val="tx1">
                    <a:lumMod val="95000"/>
                    <a:lumOff val="5000"/>
                  </a:schemeClr>
                </a:solidFill>
                <a:latin typeface="Times New Roman" panose="02020603050405020304" pitchFamily="18" charset="0"/>
                <a:cs typeface="Times New Roman" panose="02020603050405020304" pitchFamily="18" charset="0"/>
              </a:rPr>
              <a:t>4(AQ)</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 5 moles of ions in solution</a:t>
            </a:r>
          </a:p>
        </p:txBody>
      </p:sp>
    </p:spTree>
    <p:extLst>
      <p:ext uri="{BB962C8B-B14F-4D97-AF65-F5344CB8AC3E}">
        <p14:creationId xmlns:p14="http://schemas.microsoft.com/office/powerpoint/2010/main" val="10822514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54436"/>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101.  What is the freezing point of a 1.00 liter solution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of 1.00 M Tin (IV) nitrate?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Round to nearest WHOLE KELVIN Temp </a:t>
            </a:r>
          </a:p>
          <a:p>
            <a:r>
              <a:rPr lang="en-US" sz="2000" dirty="0">
                <a:solidFill>
                  <a:srgbClr val="FF0000"/>
                </a:solidFill>
                <a:latin typeface="Tahoma" panose="020B0604030504040204" pitchFamily="34" charset="0"/>
                <a:cs typeface="Tahoma" panose="020B0604030504040204" pitchFamily="34" charset="0"/>
              </a:rPr>
              <a:t> </a:t>
            </a:r>
          </a:p>
          <a:p>
            <a:endParaRPr lang="en-US" dirty="0"/>
          </a:p>
        </p:txBody>
      </p:sp>
      <p:sp>
        <p:nvSpPr>
          <p:cNvPr id="3" name="Text Box 4">
            <a:extLst>
              <a:ext uri="{FF2B5EF4-FFF2-40B4-BE49-F238E27FC236}">
                <a16:creationId xmlns:a16="http://schemas.microsoft.com/office/drawing/2014/main" id="{DFC484DA-610D-47F8-9408-0BB7471BA85B}"/>
              </a:ext>
            </a:extLst>
          </p:cNvPr>
          <p:cNvSpPr txBox="1">
            <a:spLocks noChangeArrowheads="1"/>
          </p:cNvSpPr>
          <p:nvPr/>
        </p:nvSpPr>
        <p:spPr bwMode="auto">
          <a:xfrm>
            <a:off x="-14068" y="1828800"/>
            <a:ext cx="9158068"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1 mole of Sn(NO</a:t>
            </a:r>
            <a:r>
              <a:rPr lang="en-US" altLang="en-US" sz="32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200" baseline="-25000" dirty="0">
                <a:solidFill>
                  <a:schemeClr val="tx1">
                    <a:lumMod val="95000"/>
                    <a:lumOff val="5000"/>
                  </a:schemeClr>
                </a:solidFill>
                <a:latin typeface="Times New Roman" panose="02020603050405020304" pitchFamily="18" charset="0"/>
                <a:cs typeface="Times New Roman" panose="02020603050405020304" pitchFamily="18" charset="0"/>
              </a:rPr>
              <a:t>4(AQ)</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 5 moles of ions in solution</a:t>
            </a:r>
          </a:p>
          <a:p>
            <a:pPr algn="ctr" eaLnBrk="1" fontAlgn="base" hangingPunct="1">
              <a:spcBef>
                <a:spcPct val="50000"/>
              </a:spcBef>
              <a:spcAft>
                <a:spcPct val="0"/>
              </a:spcAft>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en-US" altLang="en-US" sz="3200" dirty="0">
                <a:solidFill>
                  <a:srgbClr val="FF3300"/>
                </a:solidFill>
                <a:latin typeface="Comic Sans MS" pitchFamily="66" charset="0"/>
              </a:rPr>
              <a:t>273 Kelvin – (5 x 1.86 K)  = new FP</a:t>
            </a:r>
          </a:p>
          <a:p>
            <a:pPr eaLnBrk="1" fontAlgn="base" hangingPunct="1">
              <a:spcBef>
                <a:spcPct val="50000"/>
              </a:spcBef>
              <a:spcAft>
                <a:spcPct val="0"/>
              </a:spcAft>
            </a:pPr>
            <a:endParaRPr lang="en-US" altLang="en-US" sz="3200" dirty="0">
              <a:solidFill>
                <a:srgbClr val="FF3300"/>
              </a:solidFill>
              <a:latin typeface="Comic Sans MS" pitchFamily="66" charset="0"/>
            </a:endParaRPr>
          </a:p>
          <a:p>
            <a:pPr eaLnBrk="1" fontAlgn="base" hangingPunct="1">
              <a:spcBef>
                <a:spcPct val="50000"/>
              </a:spcBef>
              <a:spcAft>
                <a:spcPct val="0"/>
              </a:spcAft>
            </a:pPr>
            <a:r>
              <a:rPr lang="en-US" altLang="en-US" sz="3200" dirty="0">
                <a:solidFill>
                  <a:srgbClr val="FF3300"/>
                </a:solidFill>
                <a:latin typeface="Comic Sans MS" pitchFamily="66" charset="0"/>
              </a:rPr>
              <a:t>273 K – (9.3 K)  =  263.7 Kelvin = </a:t>
            </a:r>
            <a:r>
              <a:rPr lang="en-US" altLang="en-US" sz="3600" dirty="0">
                <a:solidFill>
                  <a:srgbClr val="0000FF"/>
                </a:solidFill>
                <a:latin typeface="Comic Sans MS" pitchFamily="66" charset="0"/>
              </a:rPr>
              <a:t>264 K</a:t>
            </a:r>
            <a:endParaRPr lang="en-US" altLang="en-US" sz="3200" dirty="0">
              <a:solidFill>
                <a:srgbClr val="0000FF"/>
              </a:solidFill>
              <a:latin typeface="Comic Sans MS" pitchFamily="66" charset="0"/>
            </a:endParaRPr>
          </a:p>
          <a:p>
            <a:pPr algn="ctr" eaLnBrk="1" fontAlgn="base" hangingPunct="1">
              <a:spcBef>
                <a:spcPct val="50000"/>
              </a:spcBef>
              <a:spcAft>
                <a:spcPct val="0"/>
              </a:spcAft>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0119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102.  In a solution labeled 2.46 M </a:t>
            </a:r>
            <a:r>
              <a:rPr lang="en-US" sz="2800" dirty="0" err="1">
                <a:latin typeface="Times New Roman" panose="02020603050405020304" pitchFamily="18" charset="0"/>
                <a:cs typeface="Times New Roman" panose="02020603050405020304" pitchFamily="18" charset="0"/>
              </a:rPr>
              <a:t>KCl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that is exactly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2.00 Liters in volume, how many grams of </a:t>
            </a:r>
            <a:r>
              <a:rPr lang="en-US" sz="2800" dirty="0" err="1">
                <a:latin typeface="Times New Roman" panose="02020603050405020304" pitchFamily="18" charset="0"/>
                <a:cs typeface="Times New Roman" panose="02020603050405020304" pitchFamily="18" charset="0"/>
              </a:rPr>
              <a:t>KCl</a:t>
            </a:r>
            <a:r>
              <a:rPr lang="en-US" sz="2800" dirty="0">
                <a:latin typeface="Times New Roman" panose="02020603050405020304" pitchFamily="18" charset="0"/>
                <a:cs typeface="Times New Roman" panose="02020603050405020304" pitchFamily="18" charset="0"/>
              </a:rPr>
              <a:t> are in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this solution?</a:t>
            </a:r>
          </a:p>
        </p:txBody>
      </p:sp>
    </p:spTree>
    <p:extLst>
      <p:ext uri="{BB962C8B-B14F-4D97-AF65-F5344CB8AC3E}">
        <p14:creationId xmlns:p14="http://schemas.microsoft.com/office/powerpoint/2010/main" val="27235451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52431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102.  In a solution labeled 2.46 M </a:t>
            </a:r>
            <a:r>
              <a:rPr lang="en-US" sz="2800" dirty="0" err="1">
                <a:latin typeface="Times New Roman" panose="02020603050405020304" pitchFamily="18" charset="0"/>
                <a:cs typeface="Times New Roman" panose="02020603050405020304" pitchFamily="18" charset="0"/>
              </a:rPr>
              <a:t>KCl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that is exactly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2.00 Liters in volume, how many grams of </a:t>
            </a:r>
            <a:r>
              <a:rPr lang="en-US" sz="2800" dirty="0" err="1">
                <a:latin typeface="Times New Roman" panose="02020603050405020304" pitchFamily="18" charset="0"/>
                <a:cs typeface="Times New Roman" panose="02020603050405020304" pitchFamily="18" charset="0"/>
              </a:rPr>
              <a:t>KCl</a:t>
            </a:r>
            <a:r>
              <a:rPr lang="en-US" sz="2800" dirty="0">
                <a:latin typeface="Times New Roman" panose="02020603050405020304" pitchFamily="18" charset="0"/>
                <a:cs typeface="Times New Roman" panose="02020603050405020304" pitchFamily="18" charset="0"/>
              </a:rPr>
              <a:t> are in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this solution?</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400" dirty="0">
                <a:solidFill>
                  <a:srgbClr val="FF0000"/>
                </a:solidFill>
                <a:latin typeface="Comic Sans MS" panose="030F0702030302020204" pitchFamily="66" charset="0"/>
              </a:rPr>
              <a:t>This label “means” 2.46 moles of </a:t>
            </a:r>
            <a:r>
              <a:rPr lang="en-US" sz="2400" dirty="0" err="1">
                <a:solidFill>
                  <a:srgbClr val="FF0000"/>
                </a:solidFill>
                <a:latin typeface="Comic Sans MS" panose="030F0702030302020204" pitchFamily="66" charset="0"/>
              </a:rPr>
              <a:t>KCl</a:t>
            </a:r>
            <a:r>
              <a:rPr lang="en-US" sz="2400" dirty="0">
                <a:solidFill>
                  <a:srgbClr val="FF0000"/>
                </a:solidFill>
                <a:latin typeface="Comic Sans MS" panose="030F0702030302020204" pitchFamily="66" charset="0"/>
              </a:rPr>
              <a:t> per liter.  You have </a:t>
            </a:r>
            <a:br>
              <a:rPr lang="en-US" sz="2400" dirty="0">
                <a:solidFill>
                  <a:srgbClr val="FF0000"/>
                </a:solidFill>
                <a:latin typeface="Comic Sans MS" panose="030F0702030302020204" pitchFamily="66" charset="0"/>
              </a:rPr>
            </a:br>
            <a:r>
              <a:rPr lang="en-US" sz="2400" dirty="0">
                <a:solidFill>
                  <a:srgbClr val="FF0000"/>
                </a:solidFill>
                <a:latin typeface="Comic Sans MS" panose="030F0702030302020204" pitchFamily="66" charset="0"/>
              </a:rPr>
              <a:t>2 liters, so this means 2 x 2.46 moles = 4.92 moles of </a:t>
            </a:r>
            <a:r>
              <a:rPr lang="en-US" sz="2400" dirty="0" err="1">
                <a:solidFill>
                  <a:srgbClr val="FF0000"/>
                </a:solidFill>
                <a:latin typeface="Comic Sans MS" panose="030F0702030302020204" pitchFamily="66" charset="0"/>
              </a:rPr>
              <a:t>KCl</a:t>
            </a:r>
            <a:br>
              <a:rPr lang="en-US" sz="2400" dirty="0">
                <a:solidFill>
                  <a:srgbClr val="FF0000"/>
                </a:solidFill>
                <a:latin typeface="Comic Sans MS" panose="030F0702030302020204" pitchFamily="66" charset="0"/>
              </a:rPr>
            </a:br>
            <a:br>
              <a:rPr lang="en-US" sz="2400" dirty="0">
                <a:solidFill>
                  <a:srgbClr val="FF0000"/>
                </a:solidFill>
                <a:latin typeface="Comic Sans MS" panose="030F0702030302020204" pitchFamily="66" charset="0"/>
              </a:rPr>
            </a:br>
            <a:br>
              <a:rPr lang="en-US" sz="2400" dirty="0">
                <a:solidFill>
                  <a:srgbClr val="FF0000"/>
                </a:solidFill>
                <a:latin typeface="Comic Sans MS" panose="030F0702030302020204" pitchFamily="66" charset="0"/>
              </a:rPr>
            </a:br>
            <a:r>
              <a:rPr lang="en-US" sz="2400" dirty="0">
                <a:solidFill>
                  <a:srgbClr val="FF0000"/>
                </a:solidFill>
                <a:latin typeface="Comic Sans MS" panose="030F0702030302020204" pitchFamily="66" charset="0"/>
              </a:rPr>
              <a:t>the molar mass of </a:t>
            </a:r>
            <a:r>
              <a:rPr lang="en-US" sz="2400" dirty="0" err="1">
                <a:solidFill>
                  <a:srgbClr val="FF0000"/>
                </a:solidFill>
                <a:latin typeface="Comic Sans MS" panose="030F0702030302020204" pitchFamily="66" charset="0"/>
              </a:rPr>
              <a:t>KCl</a:t>
            </a:r>
            <a:r>
              <a:rPr lang="en-US" sz="2400" dirty="0">
                <a:solidFill>
                  <a:srgbClr val="FF0000"/>
                </a:solidFill>
                <a:latin typeface="Comic Sans MS" panose="030F0702030302020204" pitchFamily="66" charset="0"/>
              </a:rPr>
              <a:t> is (39 + 35 = ) 74 g/mole  so,</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8224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452431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102.  In a solution labeled 2.46 M </a:t>
            </a:r>
            <a:r>
              <a:rPr lang="en-US" sz="2800" dirty="0" err="1">
                <a:latin typeface="Times New Roman" panose="02020603050405020304" pitchFamily="18" charset="0"/>
                <a:cs typeface="Times New Roman" panose="02020603050405020304" pitchFamily="18" charset="0"/>
              </a:rPr>
              <a:t>KCl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that is exactly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2.00 Liters in volume, how many grams of </a:t>
            </a:r>
            <a:r>
              <a:rPr lang="en-US" sz="2800" dirty="0" err="1">
                <a:latin typeface="Times New Roman" panose="02020603050405020304" pitchFamily="18" charset="0"/>
                <a:cs typeface="Times New Roman" panose="02020603050405020304" pitchFamily="18" charset="0"/>
              </a:rPr>
              <a:t>KCl</a:t>
            </a:r>
            <a:r>
              <a:rPr lang="en-US" sz="2800" dirty="0">
                <a:latin typeface="Times New Roman" panose="02020603050405020304" pitchFamily="18" charset="0"/>
                <a:cs typeface="Times New Roman" panose="02020603050405020304" pitchFamily="18" charset="0"/>
              </a:rPr>
              <a:t> are in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this solution?</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400" dirty="0">
                <a:solidFill>
                  <a:srgbClr val="FF0000"/>
                </a:solidFill>
                <a:latin typeface="Comic Sans MS" panose="030F0702030302020204" pitchFamily="66" charset="0"/>
              </a:rPr>
              <a:t>This label “means” 2.46 moles of </a:t>
            </a:r>
            <a:r>
              <a:rPr lang="en-US" sz="2400" dirty="0" err="1">
                <a:solidFill>
                  <a:srgbClr val="FF0000"/>
                </a:solidFill>
                <a:latin typeface="Comic Sans MS" panose="030F0702030302020204" pitchFamily="66" charset="0"/>
              </a:rPr>
              <a:t>KCl</a:t>
            </a:r>
            <a:r>
              <a:rPr lang="en-US" sz="2400" dirty="0">
                <a:solidFill>
                  <a:srgbClr val="FF0000"/>
                </a:solidFill>
                <a:latin typeface="Comic Sans MS" panose="030F0702030302020204" pitchFamily="66" charset="0"/>
              </a:rPr>
              <a:t> per liter.  You have </a:t>
            </a:r>
            <a:br>
              <a:rPr lang="en-US" sz="2400" dirty="0">
                <a:solidFill>
                  <a:srgbClr val="FF0000"/>
                </a:solidFill>
                <a:latin typeface="Comic Sans MS" panose="030F0702030302020204" pitchFamily="66" charset="0"/>
              </a:rPr>
            </a:br>
            <a:r>
              <a:rPr lang="en-US" sz="2400" dirty="0">
                <a:solidFill>
                  <a:srgbClr val="FF0000"/>
                </a:solidFill>
                <a:latin typeface="Comic Sans MS" panose="030F0702030302020204" pitchFamily="66" charset="0"/>
              </a:rPr>
              <a:t>2 liters, so this means 2 x 2.46 moles = 4.92 moles of </a:t>
            </a:r>
            <a:r>
              <a:rPr lang="en-US" sz="2400" dirty="0" err="1">
                <a:solidFill>
                  <a:srgbClr val="FF0000"/>
                </a:solidFill>
                <a:latin typeface="Comic Sans MS" panose="030F0702030302020204" pitchFamily="66" charset="0"/>
              </a:rPr>
              <a:t>KCl</a:t>
            </a:r>
            <a:br>
              <a:rPr lang="en-US" sz="2400" dirty="0">
                <a:solidFill>
                  <a:srgbClr val="FF0000"/>
                </a:solidFill>
                <a:latin typeface="Comic Sans MS" panose="030F0702030302020204" pitchFamily="66" charset="0"/>
              </a:rPr>
            </a:br>
            <a:br>
              <a:rPr lang="en-US" sz="2400" dirty="0">
                <a:solidFill>
                  <a:srgbClr val="FF0000"/>
                </a:solidFill>
                <a:latin typeface="Comic Sans MS" panose="030F0702030302020204" pitchFamily="66" charset="0"/>
              </a:rPr>
            </a:br>
            <a:br>
              <a:rPr lang="en-US" sz="2400" dirty="0">
                <a:solidFill>
                  <a:srgbClr val="FF0000"/>
                </a:solidFill>
                <a:latin typeface="Comic Sans MS" panose="030F0702030302020204" pitchFamily="66" charset="0"/>
              </a:rPr>
            </a:br>
            <a:r>
              <a:rPr lang="en-US" sz="2400" dirty="0">
                <a:solidFill>
                  <a:srgbClr val="FF0000"/>
                </a:solidFill>
                <a:latin typeface="Comic Sans MS" panose="030F0702030302020204" pitchFamily="66" charset="0"/>
              </a:rPr>
              <a:t>the molar mass of </a:t>
            </a:r>
            <a:r>
              <a:rPr lang="en-US" sz="2400" dirty="0" err="1">
                <a:solidFill>
                  <a:srgbClr val="FF0000"/>
                </a:solidFill>
                <a:latin typeface="Comic Sans MS" panose="030F0702030302020204" pitchFamily="66" charset="0"/>
              </a:rPr>
              <a:t>KCl</a:t>
            </a:r>
            <a:r>
              <a:rPr lang="en-US" sz="2400" dirty="0">
                <a:solidFill>
                  <a:srgbClr val="FF0000"/>
                </a:solidFill>
                <a:latin typeface="Comic Sans MS" panose="030F0702030302020204" pitchFamily="66" charset="0"/>
              </a:rPr>
              <a:t> is (39 + 35 = ) 74 g/mole  so,</a:t>
            </a:r>
          </a:p>
          <a:p>
            <a:endParaRPr lang="en-US"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E5A70CE-51B3-4538-8267-3ECF5859E852}"/>
              </a:ext>
            </a:extLst>
          </p:cNvPr>
          <p:cNvSpPr txBox="1"/>
          <p:nvPr/>
        </p:nvSpPr>
        <p:spPr>
          <a:xfrm>
            <a:off x="152399" y="4843338"/>
            <a:ext cx="2546931" cy="830997"/>
          </a:xfrm>
          <a:prstGeom prst="rect">
            <a:avLst/>
          </a:prstGeom>
          <a:noFill/>
        </p:spPr>
        <p:txBody>
          <a:bodyPr wrap="square" rtlCol="0">
            <a:spAutoFit/>
          </a:bodyPr>
          <a:lstStyle/>
          <a:p>
            <a:pPr lvl="0" algn="ctr"/>
            <a:r>
              <a:rPr lang="en-US" sz="2400" u="sng" dirty="0">
                <a:solidFill>
                  <a:srgbClr val="0000FF"/>
                </a:solidFill>
                <a:latin typeface="Comic Sans MS" panose="030F0702030302020204" pitchFamily="66" charset="0"/>
              </a:rPr>
              <a:t>4.92 moles </a:t>
            </a:r>
            <a:r>
              <a:rPr lang="en-US" sz="2400" u="sng" dirty="0" err="1">
                <a:solidFill>
                  <a:srgbClr val="0000FF"/>
                </a:solidFill>
                <a:latin typeface="Comic Sans MS" panose="030F0702030302020204" pitchFamily="66" charset="0"/>
              </a:rPr>
              <a:t>KCl</a:t>
            </a:r>
            <a:br>
              <a:rPr lang="en-US" sz="2400" u="sng" dirty="0">
                <a:solidFill>
                  <a:srgbClr val="0000FF"/>
                </a:solidFill>
                <a:latin typeface="Comic Sans MS" panose="030F0702030302020204" pitchFamily="66" charset="0"/>
              </a:rPr>
            </a:br>
            <a:r>
              <a:rPr lang="en-US" sz="2400" dirty="0">
                <a:solidFill>
                  <a:srgbClr val="0000FF"/>
                </a:solidFill>
                <a:latin typeface="Comic Sans MS" panose="030F0702030302020204" pitchFamily="66" charset="0"/>
              </a:rPr>
              <a:t>1</a:t>
            </a:r>
          </a:p>
        </p:txBody>
      </p:sp>
      <p:sp>
        <p:nvSpPr>
          <p:cNvPr id="4" name="TextBox 3">
            <a:extLst>
              <a:ext uri="{FF2B5EF4-FFF2-40B4-BE49-F238E27FC236}">
                <a16:creationId xmlns:a16="http://schemas.microsoft.com/office/drawing/2014/main" id="{5DF40E7E-C19B-4BCD-BC5F-C911B757A1EE}"/>
              </a:ext>
            </a:extLst>
          </p:cNvPr>
          <p:cNvSpPr txBox="1"/>
          <p:nvPr/>
        </p:nvSpPr>
        <p:spPr>
          <a:xfrm>
            <a:off x="2514600" y="4829114"/>
            <a:ext cx="729670" cy="830997"/>
          </a:xfrm>
          <a:prstGeom prst="rect">
            <a:avLst/>
          </a:prstGeom>
          <a:noFill/>
        </p:spPr>
        <p:txBody>
          <a:bodyPr wrap="square" rtlCol="0">
            <a:spAutoFit/>
          </a:bodyPr>
          <a:lstStyle/>
          <a:p>
            <a:pPr algn="ctr"/>
            <a:r>
              <a:rPr lang="en-US" sz="4800" dirty="0">
                <a:solidFill>
                  <a:srgbClr val="0000FF"/>
                </a:solidFill>
              </a:rPr>
              <a:t>X</a:t>
            </a:r>
          </a:p>
        </p:txBody>
      </p:sp>
      <p:sp>
        <p:nvSpPr>
          <p:cNvPr id="5" name="Rectangle 4">
            <a:extLst>
              <a:ext uri="{FF2B5EF4-FFF2-40B4-BE49-F238E27FC236}">
                <a16:creationId xmlns:a16="http://schemas.microsoft.com/office/drawing/2014/main" id="{2E51BD5C-0843-4DD2-A6A3-015B53ED9FC6}"/>
              </a:ext>
            </a:extLst>
          </p:cNvPr>
          <p:cNvSpPr/>
          <p:nvPr/>
        </p:nvSpPr>
        <p:spPr>
          <a:xfrm>
            <a:off x="3244270" y="4843338"/>
            <a:ext cx="1708730" cy="830997"/>
          </a:xfrm>
          <a:prstGeom prst="rect">
            <a:avLst/>
          </a:prstGeom>
        </p:spPr>
        <p:txBody>
          <a:bodyPr wrap="square">
            <a:spAutoFit/>
          </a:bodyPr>
          <a:lstStyle/>
          <a:p>
            <a:pPr lvl="0" algn="ctr"/>
            <a:r>
              <a:rPr lang="en-US" sz="2400" u="sng" dirty="0">
                <a:solidFill>
                  <a:srgbClr val="0000FF"/>
                </a:solidFill>
                <a:latin typeface="Comic Sans MS" panose="030F0702030302020204" pitchFamily="66" charset="0"/>
              </a:rPr>
              <a:t>74 g </a:t>
            </a:r>
            <a:r>
              <a:rPr lang="en-US" sz="2400" u="sng" dirty="0" err="1">
                <a:solidFill>
                  <a:srgbClr val="0000FF"/>
                </a:solidFill>
                <a:latin typeface="Comic Sans MS" panose="030F0702030302020204" pitchFamily="66" charset="0"/>
              </a:rPr>
              <a:t>KCl</a:t>
            </a:r>
            <a:br>
              <a:rPr lang="en-US" sz="2400" u="sng" dirty="0">
                <a:solidFill>
                  <a:srgbClr val="0000FF"/>
                </a:solidFill>
                <a:latin typeface="Comic Sans MS" panose="030F0702030302020204" pitchFamily="66" charset="0"/>
              </a:rPr>
            </a:br>
            <a:r>
              <a:rPr lang="en-US" sz="2400" dirty="0">
                <a:solidFill>
                  <a:srgbClr val="0000FF"/>
                </a:solidFill>
                <a:latin typeface="Comic Sans MS" panose="030F0702030302020204" pitchFamily="66" charset="0"/>
              </a:rPr>
              <a:t>1 mole </a:t>
            </a:r>
            <a:r>
              <a:rPr lang="en-US" sz="2400" dirty="0" err="1">
                <a:solidFill>
                  <a:srgbClr val="0000FF"/>
                </a:solidFill>
                <a:latin typeface="Comic Sans MS" panose="030F0702030302020204" pitchFamily="66" charset="0"/>
              </a:rPr>
              <a:t>KCl</a:t>
            </a:r>
            <a:endParaRPr lang="en-US" sz="2400" dirty="0">
              <a:solidFill>
                <a:srgbClr val="0000FF"/>
              </a:solidFill>
              <a:latin typeface="Comic Sans MS" panose="030F0702030302020204" pitchFamily="66" charset="0"/>
            </a:endParaRPr>
          </a:p>
        </p:txBody>
      </p:sp>
      <p:sp>
        <p:nvSpPr>
          <p:cNvPr id="6" name="TextBox 5">
            <a:extLst>
              <a:ext uri="{FF2B5EF4-FFF2-40B4-BE49-F238E27FC236}">
                <a16:creationId xmlns:a16="http://schemas.microsoft.com/office/drawing/2014/main" id="{30AC47CA-98C5-4CB3-91F1-B3024E3A4A29}"/>
              </a:ext>
            </a:extLst>
          </p:cNvPr>
          <p:cNvSpPr txBox="1"/>
          <p:nvPr/>
        </p:nvSpPr>
        <p:spPr>
          <a:xfrm>
            <a:off x="4953000" y="4843338"/>
            <a:ext cx="3886200" cy="1446550"/>
          </a:xfrm>
          <a:prstGeom prst="rect">
            <a:avLst/>
          </a:prstGeom>
          <a:noFill/>
        </p:spPr>
        <p:txBody>
          <a:bodyPr wrap="square" rtlCol="0">
            <a:spAutoFit/>
          </a:bodyPr>
          <a:lstStyle/>
          <a:p>
            <a:r>
              <a:rPr lang="en-US" sz="4400" dirty="0">
                <a:solidFill>
                  <a:srgbClr val="0000FF"/>
                </a:solidFill>
              </a:rPr>
              <a:t>= 364 g </a:t>
            </a:r>
            <a:r>
              <a:rPr lang="en-US" sz="4400" dirty="0" err="1">
                <a:solidFill>
                  <a:srgbClr val="0000FF"/>
                </a:solidFill>
              </a:rPr>
              <a:t>KCl</a:t>
            </a:r>
            <a:r>
              <a:rPr lang="en-US" sz="4400" dirty="0">
                <a:solidFill>
                  <a:srgbClr val="0000FF"/>
                </a:solidFill>
              </a:rPr>
              <a:t>   </a:t>
            </a:r>
            <a:br>
              <a:rPr lang="en-US" sz="4400" dirty="0">
                <a:solidFill>
                  <a:srgbClr val="0000FF"/>
                </a:solidFill>
              </a:rPr>
            </a:br>
            <a:r>
              <a:rPr lang="en-US" sz="4400" dirty="0">
                <a:solidFill>
                  <a:srgbClr val="0000FF"/>
                </a:solidFill>
              </a:rPr>
              <a:t>             </a:t>
            </a:r>
            <a:r>
              <a:rPr lang="en-US" b="1" dirty="0">
                <a:solidFill>
                  <a:srgbClr val="0000FF"/>
                </a:solidFill>
              </a:rPr>
              <a:t>(3 SF)</a:t>
            </a:r>
          </a:p>
        </p:txBody>
      </p:sp>
    </p:spTree>
    <p:extLst>
      <p:ext uri="{BB962C8B-B14F-4D97-AF65-F5344CB8AC3E}">
        <p14:creationId xmlns:p14="http://schemas.microsoft.com/office/powerpoint/2010/main" val="358268693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262432"/>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According to an article in the </a:t>
            </a:r>
            <a:r>
              <a:rPr lang="en-US" sz="2800" i="1" dirty="0">
                <a:solidFill>
                  <a:srgbClr val="0000FF"/>
                </a:solidFill>
                <a:latin typeface="Times New Roman" panose="02020603050405020304" pitchFamily="18" charset="0"/>
                <a:cs typeface="Times New Roman" panose="02020603050405020304" pitchFamily="18" charset="0"/>
              </a:rPr>
              <a:t>New England Journal </a:t>
            </a:r>
            <a:br>
              <a:rPr lang="en-US" sz="2800" i="1" dirty="0">
                <a:solidFill>
                  <a:srgbClr val="0000FF"/>
                </a:solidFill>
                <a:latin typeface="Times New Roman" panose="02020603050405020304" pitchFamily="18" charset="0"/>
                <a:cs typeface="Times New Roman" panose="02020603050405020304" pitchFamily="18" charset="0"/>
              </a:rPr>
            </a:br>
            <a:r>
              <a:rPr lang="en-US" sz="2800" i="1" dirty="0">
                <a:solidFill>
                  <a:srgbClr val="0000FF"/>
                </a:solidFill>
                <a:latin typeface="Times New Roman" panose="02020603050405020304" pitchFamily="18" charset="0"/>
                <a:cs typeface="Times New Roman" panose="02020603050405020304" pitchFamily="18" charset="0"/>
              </a:rPr>
              <a:t>         of Medicine, </a:t>
            </a:r>
            <a:r>
              <a:rPr lang="en-US" sz="2800" dirty="0">
                <a:solidFill>
                  <a:srgbClr val="0000FF"/>
                </a:solidFill>
                <a:latin typeface="Times New Roman" panose="02020603050405020304" pitchFamily="18" charset="0"/>
                <a:cs typeface="Times New Roman" panose="02020603050405020304" pitchFamily="18" charset="0"/>
              </a:rPr>
              <a:t>mercury toxicity begins at 0.100 PPM.</a:t>
            </a:r>
          </a:p>
          <a:p>
            <a:r>
              <a:rPr lang="en-US" sz="24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103.  If someone dropped 125 grams of Hg</a:t>
            </a:r>
            <a:r>
              <a:rPr lang="en-US" sz="2800" baseline="-250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into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school pool, that is 102,900 liters, would the mercury</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level be safe or over the limit of safety?</a:t>
            </a:r>
            <a:endParaRPr lang="en-US" sz="2800" dirty="0">
              <a:solidFill>
                <a:srgbClr val="FF0000"/>
              </a:solidFill>
              <a:latin typeface="Times New Roman" panose="02020603050405020304" pitchFamily="18" charset="0"/>
              <a:cs typeface="Times New Roman" panose="02020603050405020304" pitchFamily="18" charset="0"/>
            </a:endParaRPr>
          </a:p>
          <a:p>
            <a:r>
              <a:rPr lang="en-US" sz="20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3856045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pPr fontAlgn="base">
              <a:spcBef>
                <a:spcPct val="0"/>
              </a:spcBef>
              <a:spcAft>
                <a:spcPct val="0"/>
              </a:spcAft>
            </a:pPr>
            <a:r>
              <a:rPr lang="en-US" sz="2800" dirty="0">
                <a:latin typeface="Times New Roman" panose="02020603050405020304" pitchFamily="18" charset="0"/>
                <a:cs typeface="Times New Roman" panose="02020603050405020304" pitchFamily="18" charset="0"/>
              </a:rPr>
              <a:t>103.  If someone dropped 125 grams of Hg</a:t>
            </a:r>
            <a:r>
              <a:rPr lang="en-US" sz="2800" baseline="-250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into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school pool, that is 102,900 liters, would the mercury</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level be safe or over the limit of safety?</a:t>
            </a:r>
            <a:br>
              <a:rPr lang="en-US" sz="2800" dirty="0">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FontTx/>
              <a:buNone/>
            </a:pPr>
            <a:r>
              <a:rPr lang="en-US" altLang="en-US" sz="2800" dirty="0">
                <a:solidFill>
                  <a:srgbClr val="FF0000"/>
                </a:solidFill>
                <a:latin typeface="Comic Sans MS" pitchFamily="66" charset="0"/>
              </a:rPr>
              <a:t>Short answer: NO.</a:t>
            </a:r>
            <a:br>
              <a:rPr lang="en-US" altLang="en-US" sz="2800" dirty="0">
                <a:solidFill>
                  <a:srgbClr val="FF0000"/>
                </a:solidFill>
                <a:latin typeface="Comic Sans MS" pitchFamily="66" charset="0"/>
              </a:rPr>
            </a:br>
            <a:endParaRPr lang="en-US" altLang="en-US" sz="2800" dirty="0">
              <a:solidFill>
                <a:srgbClr val="FF0000"/>
              </a:solidFill>
              <a:latin typeface="Comic Sans MS" pitchFamily="66" charset="0"/>
            </a:endParaRPr>
          </a:p>
          <a:p>
            <a:pPr eaLnBrk="1" fontAlgn="base" hangingPunct="1">
              <a:spcBef>
                <a:spcPct val="0"/>
              </a:spcBef>
              <a:spcAft>
                <a:spcPct val="0"/>
              </a:spcAft>
              <a:buFontTx/>
              <a:buNone/>
            </a:pPr>
            <a:endParaRPr lang="en-US" altLang="en-US" sz="2800" dirty="0">
              <a:solidFill>
                <a:prstClr val="black"/>
              </a:solidFill>
              <a:latin typeface="Comic Sans MS" pitchFamily="66" charset="0"/>
            </a:endParaRPr>
          </a:p>
          <a:p>
            <a:pPr eaLnBrk="1" fontAlgn="base" hangingPunct="1">
              <a:spcBef>
                <a:spcPct val="0"/>
              </a:spcBef>
              <a:spcAft>
                <a:spcPct val="0"/>
              </a:spcAft>
              <a:buFontTx/>
              <a:buNone/>
            </a:pPr>
            <a:r>
              <a:rPr lang="en-US" altLang="en-US" sz="2800" dirty="0">
                <a:solidFill>
                  <a:prstClr val="black"/>
                </a:solidFill>
                <a:latin typeface="Comic Sans MS" pitchFamily="66" charset="0"/>
              </a:rPr>
              <a:t>PPM =                       x 1,000,000</a:t>
            </a:r>
          </a:p>
          <a:p>
            <a:pPr eaLnBrk="1" fontAlgn="base" hangingPunct="1">
              <a:spcBef>
                <a:spcPct val="0"/>
              </a:spcBef>
              <a:spcAft>
                <a:spcPct val="0"/>
              </a:spcAft>
              <a:buFontTx/>
              <a:buNone/>
            </a:pPr>
            <a:endParaRPr lang="en-US" altLang="en-US" sz="2800" dirty="0">
              <a:solidFill>
                <a:prstClr val="black"/>
              </a:solidFill>
              <a:latin typeface="Comic Sans MS" pitchFamily="66" charset="0"/>
            </a:endParaRPr>
          </a:p>
          <a:p>
            <a:pPr eaLnBrk="1" fontAlgn="base" hangingPunct="1">
              <a:spcBef>
                <a:spcPct val="0"/>
              </a:spcBef>
              <a:spcAft>
                <a:spcPct val="0"/>
              </a:spcAft>
              <a:buFontTx/>
              <a:buNone/>
            </a:pPr>
            <a:endParaRPr lang="en-US" altLang="en-US" sz="2800" dirty="0">
              <a:solidFill>
                <a:prstClr val="black"/>
              </a:solidFill>
              <a:latin typeface="Comic Sans MS" pitchFamily="66" charset="0"/>
            </a:endParaRPr>
          </a:p>
          <a:p>
            <a:pPr eaLnBrk="1" fontAlgn="base" hangingPunct="1">
              <a:spcBef>
                <a:spcPct val="0"/>
              </a:spcBef>
              <a:spcAft>
                <a:spcPct val="0"/>
              </a:spcAft>
              <a:buFontTx/>
              <a:buNone/>
            </a:pPr>
            <a:r>
              <a:rPr lang="en-US" altLang="en-US" sz="2800" dirty="0">
                <a:solidFill>
                  <a:srgbClr val="FF0000"/>
                </a:solidFill>
                <a:latin typeface="Comic Sans MS" pitchFamily="66" charset="0"/>
              </a:rPr>
              <a:t>PPM =                       x 1,000,000</a:t>
            </a:r>
          </a:p>
          <a:p>
            <a:pPr eaLnBrk="1" fontAlgn="base" hangingPunct="1">
              <a:spcBef>
                <a:spcPct val="0"/>
              </a:spcBef>
              <a:spcAft>
                <a:spcPct val="0"/>
              </a:spcAft>
              <a:buFontTx/>
              <a:buNone/>
            </a:pPr>
            <a:endParaRPr lang="en-US" altLang="en-US" sz="2800" dirty="0">
              <a:solidFill>
                <a:prstClr val="black"/>
              </a:solidFill>
              <a:latin typeface="Comic Sans MS" pitchFamily="66" charset="0"/>
            </a:endParaRPr>
          </a:p>
          <a:p>
            <a:pPr eaLnBrk="1" fontAlgn="base" hangingPunct="1">
              <a:spcBef>
                <a:spcPct val="0"/>
              </a:spcBef>
              <a:spcAft>
                <a:spcPct val="0"/>
              </a:spcAft>
              <a:buFontTx/>
              <a:buNone/>
            </a:pPr>
            <a:endParaRPr lang="en-US" altLang="en-US" sz="2800" dirty="0">
              <a:solidFill>
                <a:prstClr val="black"/>
              </a:solidFill>
              <a:latin typeface="Comic Sans MS" pitchFamily="66" charset="0"/>
            </a:endParaRPr>
          </a:p>
          <a:p>
            <a:pPr eaLnBrk="1" fontAlgn="base" hangingPunct="1">
              <a:spcBef>
                <a:spcPct val="0"/>
              </a:spcBef>
              <a:spcAft>
                <a:spcPct val="0"/>
              </a:spcAft>
              <a:buFontTx/>
              <a:buNone/>
            </a:pPr>
            <a:r>
              <a:rPr lang="en-US" altLang="en-US" sz="4400" dirty="0">
                <a:solidFill>
                  <a:srgbClr val="0000FF"/>
                </a:solidFill>
                <a:latin typeface="Times New Roman" panose="02020603050405020304" pitchFamily="18" charset="0"/>
                <a:cs typeface="Times New Roman" panose="02020603050405020304" pitchFamily="18" charset="0"/>
              </a:rPr>
              <a:t>PPM = 1.21 PPM    this is UNSAFE!</a:t>
            </a:r>
          </a:p>
        </p:txBody>
      </p:sp>
      <p:sp>
        <p:nvSpPr>
          <p:cNvPr id="3" name="TextBox 2">
            <a:extLst>
              <a:ext uri="{FF2B5EF4-FFF2-40B4-BE49-F238E27FC236}">
                <a16:creationId xmlns:a16="http://schemas.microsoft.com/office/drawing/2014/main" id="{C25B4EAF-2A82-4111-88CA-5D207EB5AF12}"/>
              </a:ext>
            </a:extLst>
          </p:cNvPr>
          <p:cNvSpPr txBox="1">
            <a:spLocks noChangeArrowheads="1"/>
          </p:cNvSpPr>
          <p:nvPr/>
        </p:nvSpPr>
        <p:spPr bwMode="auto">
          <a:xfrm>
            <a:off x="1066800" y="2900363"/>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u="sng">
                <a:solidFill>
                  <a:prstClr val="black"/>
                </a:solidFill>
                <a:latin typeface="Comic Sans MS" pitchFamily="66" charset="0"/>
              </a:rPr>
              <a:t>grams Hg</a:t>
            </a:r>
            <a:br>
              <a:rPr lang="en-US" altLang="en-US" sz="2000" u="sng">
                <a:solidFill>
                  <a:prstClr val="black"/>
                </a:solidFill>
                <a:latin typeface="Comic Sans MS" pitchFamily="66" charset="0"/>
              </a:rPr>
            </a:br>
            <a:r>
              <a:rPr lang="en-US" altLang="en-US" sz="2000">
                <a:solidFill>
                  <a:prstClr val="black"/>
                </a:solidFill>
                <a:latin typeface="Comic Sans MS" pitchFamily="66" charset="0"/>
              </a:rPr>
              <a:t>grams solution</a:t>
            </a:r>
          </a:p>
        </p:txBody>
      </p:sp>
      <p:sp>
        <p:nvSpPr>
          <p:cNvPr id="4" name="TextBox 3">
            <a:extLst>
              <a:ext uri="{FF2B5EF4-FFF2-40B4-BE49-F238E27FC236}">
                <a16:creationId xmlns:a16="http://schemas.microsoft.com/office/drawing/2014/main" id="{7D4B2524-E7D1-40B0-81CD-4ED698939C67}"/>
              </a:ext>
            </a:extLst>
          </p:cNvPr>
          <p:cNvSpPr txBox="1">
            <a:spLocks noChangeArrowheads="1"/>
          </p:cNvSpPr>
          <p:nvPr/>
        </p:nvSpPr>
        <p:spPr bwMode="auto">
          <a:xfrm>
            <a:off x="1066800" y="4168775"/>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u="sng" dirty="0">
                <a:solidFill>
                  <a:srgbClr val="FF0000"/>
                </a:solidFill>
                <a:latin typeface="Comic Sans MS" pitchFamily="66" charset="0"/>
              </a:rPr>
              <a:t>125 g Hg          </a:t>
            </a:r>
            <a:r>
              <a:rPr lang="en-US" altLang="en-US" sz="2000" dirty="0">
                <a:solidFill>
                  <a:srgbClr val="FF0000"/>
                </a:solidFill>
                <a:latin typeface="Comic Sans MS" pitchFamily="66" charset="0"/>
              </a:rPr>
              <a:t>102,900,000 g</a:t>
            </a:r>
            <a:endParaRPr lang="en-US" altLang="en-US" sz="2000" dirty="0">
              <a:solidFill>
                <a:srgbClr val="FF0000"/>
              </a:solidFill>
            </a:endParaRPr>
          </a:p>
        </p:txBody>
      </p:sp>
    </p:spTree>
    <p:extLst>
      <p:ext uri="{BB962C8B-B14F-4D97-AF65-F5344CB8AC3E}">
        <p14:creationId xmlns:p14="http://schemas.microsoft.com/office/powerpoint/2010/main" val="39586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 y="0"/>
            <a:ext cx="5162550" cy="1200329"/>
          </a:xfrm>
          <a:prstGeom prst="rect">
            <a:avLst/>
          </a:prstGeom>
          <a:noFill/>
        </p:spPr>
        <p:txBody>
          <a:bodyPr wrap="square" rtlCol="0">
            <a:spAutoFit/>
          </a:bodyPr>
          <a:lstStyle/>
          <a:p>
            <a:pPr marL="457200" indent="-457200">
              <a:buAutoNum type="arabicPeriod" startAt="18"/>
            </a:pPr>
            <a:r>
              <a:rPr lang="en-US" sz="2400" b="1" dirty="0"/>
              <a:t>Draw the H</a:t>
            </a:r>
            <a:r>
              <a:rPr lang="en-US" sz="2400" b="1" baseline="-25000" dirty="0"/>
              <a:t>2</a:t>
            </a:r>
            <a:r>
              <a:rPr lang="en-US" sz="2400" b="1" dirty="0"/>
              <a:t>O molecule </a:t>
            </a:r>
          </a:p>
          <a:p>
            <a:r>
              <a:rPr lang="en-US" sz="2400" b="1" dirty="0"/>
              <a:t>19.  Then draw the CO</a:t>
            </a:r>
            <a:r>
              <a:rPr lang="en-US" sz="2400" b="1" baseline="-25000" dirty="0"/>
              <a:t>2</a:t>
            </a:r>
            <a:r>
              <a:rPr lang="en-US" sz="2400" b="1" dirty="0"/>
              <a:t> molecule.</a:t>
            </a:r>
          </a:p>
          <a:p>
            <a:endParaRPr lang="en-US" sz="2400" b="1" dirty="0"/>
          </a:p>
        </p:txBody>
      </p:sp>
      <p:pic>
        <p:nvPicPr>
          <p:cNvPr id="4" name="Picture 2" descr="Image result for wegmans seltz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0837" y="0"/>
            <a:ext cx="2443163"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DE61CE12-FCF7-8BDB-AD90-67822D365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2504586" cy="1344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rbon dioxide - Wikipedia">
            <a:extLst>
              <a:ext uri="{FF2B5EF4-FFF2-40B4-BE49-F238E27FC236}">
                <a16:creationId xmlns:a16="http://schemas.microsoft.com/office/drawing/2014/main" id="{C887A495-333E-3786-2F9E-8C9738D4EB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999935" y="2213572"/>
            <a:ext cx="32004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4360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708434"/>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104.  What is the molarity of a solution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when 278 g KCl is dissolved into a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solution of 5000. mL total volume?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(start with a formula if you know what’s good for you!)</a:t>
            </a:r>
          </a:p>
          <a:p>
            <a:r>
              <a:rPr lang="en-US" sz="2000" dirty="0">
                <a:solidFill>
                  <a:srgbClr val="FF0000"/>
                </a:solidFill>
                <a:latin typeface="Comic Sans MS" panose="030F0702030302020204" pitchFamily="66" charset="0"/>
                <a:cs typeface="Tahoma" panose="020B0604030504040204" pitchFamily="34" charset="0"/>
              </a:rPr>
              <a:t> </a:t>
            </a:r>
          </a:p>
          <a:p>
            <a:endParaRPr lang="en-US" dirty="0"/>
          </a:p>
        </p:txBody>
      </p:sp>
    </p:spTree>
    <p:extLst>
      <p:ext uri="{BB962C8B-B14F-4D97-AF65-F5344CB8AC3E}">
        <p14:creationId xmlns:p14="http://schemas.microsoft.com/office/powerpoint/2010/main" val="23352867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708434"/>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104.  What is the molarity of a solution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where 278 g KCl is dissolved into a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solution of 5000. mL total volume?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(start with a formula if you know what’s good for you!)</a:t>
            </a:r>
          </a:p>
          <a:p>
            <a:r>
              <a:rPr lang="en-US" sz="2000" dirty="0">
                <a:solidFill>
                  <a:srgbClr val="FF0000"/>
                </a:solidFill>
                <a:latin typeface="Comic Sans MS" panose="030F0702030302020204" pitchFamily="66" charset="0"/>
                <a:cs typeface="Tahoma" panose="020B0604030504040204" pitchFamily="34" charset="0"/>
              </a:rPr>
              <a:t> </a:t>
            </a:r>
          </a:p>
          <a:p>
            <a:endParaRPr lang="en-US" dirty="0"/>
          </a:p>
        </p:txBody>
      </p:sp>
      <p:sp>
        <p:nvSpPr>
          <p:cNvPr id="3" name="TextBox 2">
            <a:extLst>
              <a:ext uri="{FF2B5EF4-FFF2-40B4-BE49-F238E27FC236}">
                <a16:creationId xmlns:a16="http://schemas.microsoft.com/office/drawing/2014/main" id="{EC902571-DF40-44EE-891A-6774866E9814}"/>
              </a:ext>
            </a:extLst>
          </p:cNvPr>
          <p:cNvSpPr txBox="1">
            <a:spLocks noChangeArrowheads="1"/>
          </p:cNvSpPr>
          <p:nvPr/>
        </p:nvSpPr>
        <p:spPr bwMode="auto">
          <a:xfrm>
            <a:off x="990600" y="3132137"/>
            <a:ext cx="647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dirty="0">
                <a:solidFill>
                  <a:srgbClr val="FF0000"/>
                </a:solidFill>
                <a:latin typeface="Comic Sans MS" pitchFamily="66" charset="0"/>
              </a:rPr>
              <a:t>M =</a:t>
            </a:r>
          </a:p>
          <a:p>
            <a:pPr eaLnBrk="1" fontAlgn="base" hangingPunct="1">
              <a:spcBef>
                <a:spcPct val="0"/>
              </a:spcBef>
              <a:spcAft>
                <a:spcPct val="0"/>
              </a:spcAft>
              <a:buFontTx/>
              <a:buNone/>
            </a:pPr>
            <a:endParaRPr lang="en-US" altLang="en-US" sz="2400" dirty="0">
              <a:solidFill>
                <a:srgbClr val="FF0000"/>
              </a:solidFill>
              <a:latin typeface="Comic Sans MS" pitchFamily="66" charset="0"/>
            </a:endParaRPr>
          </a:p>
          <a:p>
            <a:pPr eaLnBrk="1" fontAlgn="base" hangingPunct="1">
              <a:spcBef>
                <a:spcPct val="0"/>
              </a:spcBef>
              <a:spcAft>
                <a:spcPct val="0"/>
              </a:spcAft>
              <a:buFontTx/>
              <a:buNone/>
            </a:pPr>
            <a:endParaRPr lang="en-US" altLang="en-US" sz="2400" dirty="0">
              <a:solidFill>
                <a:srgbClr val="FF0000"/>
              </a:solidFill>
              <a:latin typeface="Comic Sans MS" pitchFamily="66" charset="0"/>
            </a:endParaRPr>
          </a:p>
          <a:p>
            <a:pPr eaLnBrk="1" fontAlgn="base" hangingPunct="1">
              <a:spcBef>
                <a:spcPct val="0"/>
              </a:spcBef>
              <a:spcAft>
                <a:spcPct val="0"/>
              </a:spcAft>
              <a:buFontTx/>
              <a:buNone/>
            </a:pPr>
            <a:endParaRPr lang="en-US" altLang="en-US" sz="2400" dirty="0">
              <a:solidFill>
                <a:srgbClr val="FF0000"/>
              </a:solidFill>
              <a:latin typeface="Comic Sans MS" pitchFamily="66" charset="0"/>
            </a:endParaRPr>
          </a:p>
          <a:p>
            <a:pPr eaLnBrk="1" fontAlgn="base" hangingPunct="1">
              <a:spcBef>
                <a:spcPct val="0"/>
              </a:spcBef>
              <a:spcAft>
                <a:spcPct val="0"/>
              </a:spcAft>
              <a:buFontTx/>
              <a:buNone/>
            </a:pPr>
            <a:r>
              <a:rPr lang="en-US" altLang="en-US" sz="2400" dirty="0">
                <a:solidFill>
                  <a:srgbClr val="FF0000"/>
                </a:solidFill>
                <a:latin typeface="Comic Sans MS" pitchFamily="66" charset="0"/>
              </a:rPr>
              <a:t>M =                               = 0.752 molar   </a:t>
            </a:r>
            <a:r>
              <a:rPr lang="en-US" altLang="en-US" sz="1800" dirty="0">
                <a:solidFill>
                  <a:prstClr val="black"/>
                </a:solidFill>
                <a:latin typeface="Comic Sans MS" pitchFamily="66" charset="0"/>
              </a:rPr>
              <a:t>(3sf)</a:t>
            </a:r>
          </a:p>
        </p:txBody>
      </p:sp>
      <p:sp>
        <p:nvSpPr>
          <p:cNvPr id="4" name="TextBox 3">
            <a:extLst>
              <a:ext uri="{FF2B5EF4-FFF2-40B4-BE49-F238E27FC236}">
                <a16:creationId xmlns:a16="http://schemas.microsoft.com/office/drawing/2014/main" id="{71A3A31E-1289-4E52-BFF1-2647D44AF365}"/>
              </a:ext>
            </a:extLst>
          </p:cNvPr>
          <p:cNvSpPr txBox="1">
            <a:spLocks noChangeArrowheads="1"/>
          </p:cNvSpPr>
          <p:nvPr/>
        </p:nvSpPr>
        <p:spPr bwMode="auto">
          <a:xfrm>
            <a:off x="1752600" y="2979737"/>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u="sng">
                <a:solidFill>
                  <a:srgbClr val="FF0000"/>
                </a:solidFill>
                <a:latin typeface="Comic Sans MS" pitchFamily="66" charset="0"/>
              </a:rPr>
              <a:t>moles of solute</a:t>
            </a:r>
            <a:br>
              <a:rPr lang="en-US" altLang="en-US" sz="2400">
                <a:solidFill>
                  <a:srgbClr val="FF0000"/>
                </a:solidFill>
                <a:latin typeface="Comic Sans MS" pitchFamily="66" charset="0"/>
              </a:rPr>
            </a:br>
            <a:r>
              <a:rPr lang="en-US" altLang="en-US" sz="2400">
                <a:solidFill>
                  <a:srgbClr val="FF0000"/>
                </a:solidFill>
                <a:latin typeface="Comic Sans MS" pitchFamily="66" charset="0"/>
              </a:rPr>
              <a:t>liters of solution</a:t>
            </a:r>
          </a:p>
        </p:txBody>
      </p:sp>
      <p:sp>
        <p:nvSpPr>
          <p:cNvPr id="5" name="TextBox 4">
            <a:extLst>
              <a:ext uri="{FF2B5EF4-FFF2-40B4-BE49-F238E27FC236}">
                <a16:creationId xmlns:a16="http://schemas.microsoft.com/office/drawing/2014/main" id="{9F000157-5341-40A1-9BC5-E44EE08104CA}"/>
              </a:ext>
            </a:extLst>
          </p:cNvPr>
          <p:cNvSpPr txBox="1">
            <a:spLocks noChangeArrowheads="1"/>
          </p:cNvSpPr>
          <p:nvPr/>
        </p:nvSpPr>
        <p:spPr bwMode="auto">
          <a:xfrm>
            <a:off x="1600200" y="4427537"/>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400" u="sng" dirty="0">
                <a:solidFill>
                  <a:srgbClr val="FF0000"/>
                </a:solidFill>
                <a:latin typeface="Comic Sans MS" pitchFamily="66" charset="0"/>
              </a:rPr>
              <a:t>3.76 moles </a:t>
            </a:r>
            <a:r>
              <a:rPr lang="en-US" altLang="en-US" sz="2400" u="sng" dirty="0" err="1">
                <a:solidFill>
                  <a:srgbClr val="FF0000"/>
                </a:solidFill>
                <a:latin typeface="Comic Sans MS" pitchFamily="66" charset="0"/>
              </a:rPr>
              <a:t>KCl</a:t>
            </a:r>
            <a:br>
              <a:rPr lang="en-US" altLang="en-US" sz="2400" u="sng" dirty="0">
                <a:solidFill>
                  <a:srgbClr val="FF0000"/>
                </a:solidFill>
                <a:latin typeface="Comic Sans MS" pitchFamily="66" charset="0"/>
              </a:rPr>
            </a:br>
            <a:r>
              <a:rPr lang="en-US" altLang="en-US" sz="2400" dirty="0">
                <a:solidFill>
                  <a:srgbClr val="FF0000"/>
                </a:solidFill>
                <a:latin typeface="Comic Sans MS" pitchFamily="66" charset="0"/>
              </a:rPr>
              <a:t>5.000 liters</a:t>
            </a:r>
            <a:endParaRPr lang="en-US" altLang="en-US" sz="1800" dirty="0">
              <a:solidFill>
                <a:prstClr val="black"/>
              </a:solidFill>
            </a:endParaRPr>
          </a:p>
        </p:txBody>
      </p:sp>
    </p:spTree>
    <p:extLst>
      <p:ext uri="{BB962C8B-B14F-4D97-AF65-F5344CB8AC3E}">
        <p14:creationId xmlns:p14="http://schemas.microsoft.com/office/powerpoint/2010/main" val="194849717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7" y="0"/>
            <a:ext cx="9144000" cy="2585323"/>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105.  </a:t>
            </a:r>
            <a:r>
              <a:rPr lang="en-US" sz="3200" dirty="0">
                <a:latin typeface="Times New Roman" panose="02020603050405020304" pitchFamily="18" charset="0"/>
                <a:cs typeface="Times New Roman" panose="02020603050405020304" pitchFamily="18" charset="0"/>
              </a:rPr>
              <a:t>How do you prepare a 25.5 mL 0.850 Molar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NaOH</a:t>
            </a:r>
            <a:r>
              <a:rPr lang="en-US" sz="3200" baseline="-25000" dirty="0">
                <a:latin typeface="Times New Roman" panose="02020603050405020304" pitchFamily="18" charset="0"/>
                <a:cs typeface="Times New Roman" panose="02020603050405020304" pitchFamily="18" charset="0"/>
              </a:rPr>
              <a:t>(AQ)</a:t>
            </a:r>
            <a:r>
              <a:rPr lang="en-US" sz="3200" dirty="0">
                <a:latin typeface="Times New Roman" panose="02020603050405020304" pitchFamily="18" charset="0"/>
                <a:cs typeface="Times New Roman" panose="02020603050405020304" pitchFamily="18" charset="0"/>
              </a:rPr>
              <a:t>,  if you start with a stock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6.40 M?</a:t>
            </a:r>
          </a:p>
          <a:p>
            <a:r>
              <a:rPr lang="en-US" sz="20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Do math, then draw a diagram to show how to “make” this</a:t>
            </a:r>
            <a:r>
              <a:rPr lang="en-US" sz="2400" dirty="0">
                <a:solidFill>
                  <a:srgbClr val="0000FF"/>
                </a:solidFill>
                <a:latin typeface="Tahoma" panose="020B0604030504040204" pitchFamily="34" charset="0"/>
                <a:cs typeface="Tahoma" panose="020B0604030504040204" pitchFamily="34" charset="0"/>
              </a:rPr>
              <a:t>.</a:t>
            </a:r>
          </a:p>
          <a:p>
            <a:r>
              <a:rPr lang="en-US" sz="2400" dirty="0">
                <a:solidFill>
                  <a:srgbClr val="0000FF"/>
                </a:solidFill>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24268171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7" y="0"/>
            <a:ext cx="9144000" cy="2585323"/>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105.  </a:t>
            </a:r>
            <a:r>
              <a:rPr lang="en-US" sz="3200" dirty="0">
                <a:latin typeface="Times New Roman" panose="02020603050405020304" pitchFamily="18" charset="0"/>
                <a:cs typeface="Times New Roman" panose="02020603050405020304" pitchFamily="18" charset="0"/>
              </a:rPr>
              <a:t>How do you prepare a 25.5 mL 0.850 Molar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NaOH</a:t>
            </a:r>
            <a:r>
              <a:rPr lang="en-US" sz="3200" baseline="-25000" dirty="0">
                <a:latin typeface="Times New Roman" panose="02020603050405020304" pitchFamily="18" charset="0"/>
                <a:cs typeface="Times New Roman" panose="02020603050405020304" pitchFamily="18" charset="0"/>
              </a:rPr>
              <a:t>(AQ)</a:t>
            </a:r>
            <a:r>
              <a:rPr lang="en-US" sz="3200" dirty="0">
                <a:latin typeface="Times New Roman" panose="02020603050405020304" pitchFamily="18" charset="0"/>
                <a:cs typeface="Times New Roman" panose="02020603050405020304" pitchFamily="18" charset="0"/>
              </a:rPr>
              <a:t>,  if you start with a stock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6.40 M?</a:t>
            </a:r>
          </a:p>
          <a:p>
            <a:r>
              <a:rPr lang="en-US" sz="20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Do math, then draw a diagram to show how to “make” this</a:t>
            </a:r>
            <a:r>
              <a:rPr lang="en-US" sz="2400" dirty="0">
                <a:solidFill>
                  <a:srgbClr val="0000FF"/>
                </a:solidFill>
                <a:latin typeface="Tahoma" panose="020B0604030504040204" pitchFamily="34" charset="0"/>
                <a:cs typeface="Tahoma" panose="020B0604030504040204" pitchFamily="34" charset="0"/>
              </a:rPr>
              <a:t>.</a:t>
            </a:r>
          </a:p>
          <a:p>
            <a:r>
              <a:rPr lang="en-US" sz="2400" dirty="0">
                <a:solidFill>
                  <a:srgbClr val="0000FF"/>
                </a:solidFill>
                <a:latin typeface="Tahoma" panose="020B0604030504040204" pitchFamily="34" charset="0"/>
                <a:cs typeface="Tahoma" panose="020B0604030504040204" pitchFamily="34" charset="0"/>
              </a:rPr>
              <a:t> </a:t>
            </a:r>
          </a:p>
          <a:p>
            <a:endParaRPr lang="en-US" dirty="0"/>
          </a:p>
        </p:txBody>
      </p:sp>
      <p:sp>
        <p:nvSpPr>
          <p:cNvPr id="3" name="TextBox 2">
            <a:extLst>
              <a:ext uri="{FF2B5EF4-FFF2-40B4-BE49-F238E27FC236}">
                <a16:creationId xmlns:a16="http://schemas.microsoft.com/office/drawing/2014/main" id="{3E2B2EAC-9E0D-49F4-8993-60D1868115C3}"/>
              </a:ext>
            </a:extLst>
          </p:cNvPr>
          <p:cNvSpPr txBox="1">
            <a:spLocks noChangeArrowheads="1"/>
          </p:cNvSpPr>
          <p:nvPr/>
        </p:nvSpPr>
        <p:spPr bwMode="auto">
          <a:xfrm>
            <a:off x="-1" y="2514600"/>
            <a:ext cx="9140483" cy="42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4800" dirty="0">
                <a:solidFill>
                  <a:prstClr val="black"/>
                </a:solidFill>
              </a:rPr>
              <a:t>M</a:t>
            </a:r>
            <a:r>
              <a:rPr lang="en-US" altLang="en-US" sz="4800" baseline="-25000" dirty="0">
                <a:solidFill>
                  <a:prstClr val="black"/>
                </a:solidFill>
              </a:rPr>
              <a:t>1</a:t>
            </a:r>
            <a:r>
              <a:rPr lang="en-US" altLang="en-US" sz="4800" dirty="0">
                <a:solidFill>
                  <a:prstClr val="black"/>
                </a:solidFill>
              </a:rPr>
              <a:t>V</a:t>
            </a:r>
            <a:r>
              <a:rPr lang="en-US" altLang="en-US" sz="4800" baseline="-25000" dirty="0">
                <a:solidFill>
                  <a:prstClr val="black"/>
                </a:solidFill>
              </a:rPr>
              <a:t>1</a:t>
            </a:r>
            <a:r>
              <a:rPr lang="en-US" altLang="en-US" sz="4800" dirty="0">
                <a:solidFill>
                  <a:prstClr val="black"/>
                </a:solidFill>
              </a:rPr>
              <a:t> = M</a:t>
            </a:r>
            <a:r>
              <a:rPr lang="en-US" altLang="en-US" sz="4800" baseline="-25000" dirty="0">
                <a:solidFill>
                  <a:prstClr val="black"/>
                </a:solidFill>
              </a:rPr>
              <a:t>2</a:t>
            </a:r>
            <a:r>
              <a:rPr lang="en-US" altLang="en-US" sz="4800" dirty="0">
                <a:solidFill>
                  <a:prstClr val="black"/>
                </a:solidFill>
              </a:rPr>
              <a:t>V</a:t>
            </a:r>
            <a:r>
              <a:rPr lang="en-US" altLang="en-US" sz="4800" baseline="-25000" dirty="0">
                <a:solidFill>
                  <a:prstClr val="black"/>
                </a:solidFill>
              </a:rPr>
              <a:t>2</a:t>
            </a:r>
          </a:p>
          <a:p>
            <a:pPr algn="ctr" eaLnBrk="1" fontAlgn="base" hangingPunct="1">
              <a:spcBef>
                <a:spcPct val="0"/>
              </a:spcBef>
              <a:spcAft>
                <a:spcPct val="0"/>
              </a:spcAft>
              <a:buFontTx/>
              <a:buNone/>
            </a:pPr>
            <a:endParaRPr lang="en-US" altLang="en-US" sz="4800" baseline="-25000" dirty="0">
              <a:solidFill>
                <a:prstClr val="black"/>
              </a:solidFill>
            </a:endParaRPr>
          </a:p>
          <a:p>
            <a:pPr algn="ctr" eaLnBrk="1" fontAlgn="base" hangingPunct="1">
              <a:spcBef>
                <a:spcPct val="0"/>
              </a:spcBef>
              <a:spcAft>
                <a:spcPct val="0"/>
              </a:spcAft>
              <a:buFontTx/>
              <a:buNone/>
            </a:pPr>
            <a:r>
              <a:rPr lang="en-US" altLang="en-US" sz="4800" dirty="0">
                <a:solidFill>
                  <a:prstClr val="black"/>
                </a:solidFill>
              </a:rPr>
              <a:t>(6.40 M)(V</a:t>
            </a:r>
            <a:r>
              <a:rPr lang="en-US" altLang="en-US" sz="4800" baseline="-25000" dirty="0">
                <a:solidFill>
                  <a:prstClr val="black"/>
                </a:solidFill>
              </a:rPr>
              <a:t>1</a:t>
            </a:r>
            <a:r>
              <a:rPr lang="en-US" altLang="en-US" sz="4800" dirty="0">
                <a:solidFill>
                  <a:prstClr val="black"/>
                </a:solidFill>
              </a:rPr>
              <a:t>) = (O.850 M)(25.5 mL)</a:t>
            </a:r>
          </a:p>
          <a:p>
            <a:pPr algn="ctr" eaLnBrk="1" fontAlgn="base" hangingPunct="1">
              <a:spcBef>
                <a:spcPct val="0"/>
              </a:spcBef>
              <a:spcAft>
                <a:spcPct val="0"/>
              </a:spcAft>
              <a:buFontTx/>
              <a:buNone/>
            </a:pPr>
            <a:endParaRPr lang="en-US" altLang="en-US" sz="4800" baseline="-25000" dirty="0">
              <a:solidFill>
                <a:prstClr val="black"/>
              </a:solidFill>
            </a:endParaRPr>
          </a:p>
          <a:p>
            <a:pPr algn="ctr" eaLnBrk="1" fontAlgn="base" hangingPunct="1">
              <a:spcBef>
                <a:spcPct val="0"/>
              </a:spcBef>
              <a:spcAft>
                <a:spcPct val="0"/>
              </a:spcAft>
              <a:buFontTx/>
              <a:buNone/>
            </a:pPr>
            <a:r>
              <a:rPr lang="en-US" altLang="en-US" sz="4800" dirty="0">
                <a:solidFill>
                  <a:prstClr val="black"/>
                </a:solidFill>
              </a:rPr>
              <a:t>V</a:t>
            </a:r>
            <a:r>
              <a:rPr lang="en-US" altLang="en-US" sz="4800" baseline="-25000" dirty="0">
                <a:solidFill>
                  <a:prstClr val="black"/>
                </a:solidFill>
              </a:rPr>
              <a:t>1 </a:t>
            </a:r>
            <a:r>
              <a:rPr lang="en-US" altLang="en-US" sz="4800" dirty="0">
                <a:solidFill>
                  <a:prstClr val="black"/>
                </a:solidFill>
              </a:rPr>
              <a:t>= 3.39 mL stock    </a:t>
            </a:r>
            <a:r>
              <a:rPr lang="en-US" altLang="en-US" dirty="0">
                <a:solidFill>
                  <a:srgbClr val="FF0000"/>
                </a:solidFill>
              </a:rPr>
              <a:t>(3 sf)</a:t>
            </a:r>
            <a:r>
              <a:rPr lang="en-US" altLang="en-US" baseline="-25000" dirty="0">
                <a:solidFill>
                  <a:srgbClr val="FF0000"/>
                </a:solidFill>
              </a:rPr>
              <a:t> </a:t>
            </a:r>
            <a:br>
              <a:rPr lang="en-US" altLang="en-US" baseline="-25000" dirty="0">
                <a:solidFill>
                  <a:srgbClr val="FF0000"/>
                </a:solidFill>
              </a:rPr>
            </a:br>
            <a:endParaRPr lang="en-US" altLang="en-US" baseline="-25000" dirty="0">
              <a:solidFill>
                <a:srgbClr val="FF0000"/>
              </a:solidFill>
            </a:endParaRPr>
          </a:p>
          <a:p>
            <a:pPr algn="ctr" eaLnBrk="1" fontAlgn="base" hangingPunct="1">
              <a:spcBef>
                <a:spcPct val="0"/>
              </a:spcBef>
              <a:spcAft>
                <a:spcPct val="0"/>
              </a:spcAft>
              <a:buFontTx/>
              <a:buNone/>
            </a:pPr>
            <a:r>
              <a:rPr lang="en-US" altLang="en-US" sz="4400" b="1" i="1" dirty="0">
                <a:solidFill>
                  <a:srgbClr val="0000FF"/>
                </a:solidFill>
              </a:rPr>
              <a:t>Next slide please… this is NOT it.</a:t>
            </a:r>
          </a:p>
        </p:txBody>
      </p:sp>
    </p:spTree>
    <p:extLst>
      <p:ext uri="{BB962C8B-B14F-4D97-AF65-F5344CB8AC3E}">
        <p14:creationId xmlns:p14="http://schemas.microsoft.com/office/powerpoint/2010/main" val="311453776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486400" y="5715000"/>
            <a:ext cx="3276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Oval 2"/>
          <p:cNvSpPr/>
          <p:nvPr/>
        </p:nvSpPr>
        <p:spPr>
          <a:xfrm>
            <a:off x="5486400" y="5029200"/>
            <a:ext cx="3276600" cy="609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Oval 3"/>
          <p:cNvSpPr/>
          <p:nvPr/>
        </p:nvSpPr>
        <p:spPr>
          <a:xfrm>
            <a:off x="5486400" y="2743200"/>
            <a:ext cx="3276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a:stCxn id="4" idx="2"/>
          </p:cNvCxnSpPr>
          <p:nvPr/>
        </p:nvCxnSpPr>
        <p:spPr>
          <a:xfrm rot="10800000" flipV="1">
            <a:off x="5486400" y="3048000"/>
            <a:ext cx="1588" cy="29718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10800000" flipV="1">
            <a:off x="8763000" y="3048000"/>
            <a:ext cx="1588" cy="2971800"/>
          </a:xfrm>
          <a:prstGeom prst="line">
            <a:avLst/>
          </a:prstGeom>
        </p:spPr>
        <p:style>
          <a:lnRef idx="3">
            <a:schemeClr val="dk1"/>
          </a:lnRef>
          <a:fillRef idx="0">
            <a:schemeClr val="dk1"/>
          </a:fillRef>
          <a:effectRef idx="2">
            <a:schemeClr val="dk1"/>
          </a:effectRef>
          <a:fontRef idx="minor">
            <a:schemeClr val="tx1"/>
          </a:fontRef>
        </p:style>
      </p:cxnSp>
      <p:sp>
        <p:nvSpPr>
          <p:cNvPr id="11271" name="TextBox 7"/>
          <p:cNvSpPr txBox="1">
            <a:spLocks noChangeArrowheads="1"/>
          </p:cNvSpPr>
          <p:nvPr/>
        </p:nvSpPr>
        <p:spPr bwMode="auto">
          <a:xfrm>
            <a:off x="685800" y="5562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FF0000"/>
                </a:solidFill>
              </a:rPr>
              <a:t>FIRST:  put 3.39 mL stock solution into beaker.</a:t>
            </a:r>
          </a:p>
        </p:txBody>
      </p:sp>
      <p:sp>
        <p:nvSpPr>
          <p:cNvPr id="11272" name="TextBox 8"/>
          <p:cNvSpPr txBox="1">
            <a:spLocks noChangeArrowheads="1"/>
          </p:cNvSpPr>
          <p:nvPr/>
        </p:nvSpPr>
        <p:spPr bwMode="auto">
          <a:xfrm>
            <a:off x="685800" y="39624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FF"/>
                </a:solidFill>
              </a:rPr>
              <a:t>SECOND:  fill to 25.5 mL total volume </a:t>
            </a:r>
            <a:br>
              <a:rPr lang="en-US" altLang="en-US" sz="1800">
                <a:solidFill>
                  <a:srgbClr val="0000FF"/>
                </a:solidFill>
              </a:rPr>
            </a:br>
            <a:r>
              <a:rPr lang="en-US" altLang="en-US" sz="1800">
                <a:solidFill>
                  <a:srgbClr val="0000FF"/>
                </a:solidFill>
              </a:rPr>
              <a:t>(with water)</a:t>
            </a:r>
          </a:p>
        </p:txBody>
      </p:sp>
      <p:cxnSp>
        <p:nvCxnSpPr>
          <p:cNvPr id="11" name="Straight Arrow Connector 10"/>
          <p:cNvCxnSpPr/>
          <p:nvPr/>
        </p:nvCxnSpPr>
        <p:spPr>
          <a:xfrm flipV="1">
            <a:off x="4495800" y="5715000"/>
            <a:ext cx="12192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3048000" y="4495800"/>
            <a:ext cx="35814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Oval 13"/>
          <p:cNvSpPr/>
          <p:nvPr/>
        </p:nvSpPr>
        <p:spPr>
          <a:xfrm>
            <a:off x="5486400" y="3657600"/>
            <a:ext cx="3276600" cy="609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6" name="Straight Arrow Connector 15"/>
          <p:cNvCxnSpPr>
            <a:endCxn id="14" idx="2"/>
          </p:cNvCxnSpPr>
          <p:nvPr/>
        </p:nvCxnSpPr>
        <p:spPr>
          <a:xfrm>
            <a:off x="2895600" y="2209800"/>
            <a:ext cx="2590800" cy="175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277" name="TextBox 16"/>
          <p:cNvSpPr txBox="1">
            <a:spLocks noChangeArrowheads="1"/>
          </p:cNvSpPr>
          <p:nvPr/>
        </p:nvSpPr>
        <p:spPr bwMode="auto">
          <a:xfrm>
            <a:off x="914400" y="1752600"/>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a:solidFill>
                  <a:prstClr val="black"/>
                </a:solidFill>
              </a:rPr>
              <a:t>That’s the 25.5 mL fill up to here line</a:t>
            </a:r>
          </a:p>
        </p:txBody>
      </p:sp>
      <p:sp>
        <p:nvSpPr>
          <p:cNvPr id="11278" name="TextBox 18"/>
          <p:cNvSpPr txBox="1">
            <a:spLocks noChangeArrowheads="1"/>
          </p:cNvSpPr>
          <p:nvPr/>
        </p:nvSpPr>
        <p:spPr bwMode="auto">
          <a:xfrm>
            <a:off x="0" y="228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dirty="0">
                <a:solidFill>
                  <a:prstClr val="black"/>
                </a:solidFill>
                <a:latin typeface="Times New Roman" panose="02020603050405020304" pitchFamily="18" charset="0"/>
                <a:cs typeface="Times New Roman" panose="02020603050405020304" pitchFamily="18" charset="0"/>
              </a:rPr>
              <a:t>3.39 mL stock + sufficient water to fill to 25.5 mL </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3438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106.  You dissolve 2.25 moles of KBr into water forming a</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1.00 liter solution.  What is this solution’s BP and FP?   </a:t>
            </a:r>
            <a:br>
              <a:rPr lang="en-US" sz="2800"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(Round to nearest WHOLE Kelvin temperature)</a:t>
            </a: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BP</a:t>
            </a: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FP</a:t>
            </a:r>
          </a:p>
        </p:txBody>
      </p:sp>
    </p:spTree>
    <p:extLst>
      <p:ext uri="{BB962C8B-B14F-4D97-AF65-F5344CB8AC3E}">
        <p14:creationId xmlns:p14="http://schemas.microsoft.com/office/powerpoint/2010/main" val="22755743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106.  You dissolve 2.25 moles of KBr into water forming a</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1.00 liter solution.  What is this solution’s BP and FP?   </a:t>
            </a:r>
            <a:br>
              <a:rPr lang="en-US" sz="2800"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KBr ionizes into 2 moles per mole of KBr ( K</a:t>
            </a:r>
            <a:r>
              <a:rPr lang="en-US" sz="2400" b="1" baseline="30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 and Br</a:t>
            </a:r>
            <a:r>
              <a:rPr lang="en-US" sz="2400" b="1" baseline="30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            2.25 moles KBr  forms 2.25 x 2 = 4.50 moles of ions</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BP   </a:t>
            </a:r>
            <a:br>
              <a:rPr lang="en-US" sz="2800" b="1" dirty="0">
                <a:solidFill>
                  <a:srgbClr val="0000FF"/>
                </a:solidFill>
                <a:latin typeface="Times New Roman" panose="02020603050405020304" pitchFamily="18" charset="0"/>
                <a:cs typeface="Times New Roman" panose="02020603050405020304" pitchFamily="18" charset="0"/>
              </a:rPr>
            </a:br>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FP</a:t>
            </a:r>
          </a:p>
        </p:txBody>
      </p:sp>
    </p:spTree>
    <p:extLst>
      <p:ext uri="{BB962C8B-B14F-4D97-AF65-F5344CB8AC3E}">
        <p14:creationId xmlns:p14="http://schemas.microsoft.com/office/powerpoint/2010/main" val="373042586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106.  You dissolve 2.25 moles of KBr into water forming a</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1.00 liter solution.  What is this solution’s BP and FP?   </a:t>
            </a:r>
            <a:br>
              <a:rPr lang="en-US" sz="2800"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KBr ionizes into 2 moles per mole of KBr ( K</a:t>
            </a:r>
            <a:r>
              <a:rPr lang="en-US" sz="2400" b="1" baseline="30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 and Br</a:t>
            </a:r>
            <a:r>
              <a:rPr lang="en-US" sz="2400" b="1" baseline="30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            2.25 moles KBr  forms 2.25 x 2 = 4.50 moles of ions</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BP  The original BP was 373 Kelvin, so the NEW BP is…</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        373 + (4.5 x 0.50K) = 373 + 2.25 = 375.25 K = </a:t>
            </a:r>
            <a:r>
              <a:rPr lang="en-US" sz="2800" b="1" dirty="0">
                <a:solidFill>
                  <a:srgbClr val="006600"/>
                </a:solidFill>
                <a:latin typeface="Times New Roman" panose="02020603050405020304" pitchFamily="18" charset="0"/>
                <a:cs typeface="Times New Roman" panose="02020603050405020304" pitchFamily="18" charset="0"/>
              </a:rPr>
              <a:t>375 K</a:t>
            </a:r>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FP</a:t>
            </a:r>
          </a:p>
        </p:txBody>
      </p:sp>
    </p:spTree>
    <p:extLst>
      <p:ext uri="{BB962C8B-B14F-4D97-AF65-F5344CB8AC3E}">
        <p14:creationId xmlns:p14="http://schemas.microsoft.com/office/powerpoint/2010/main" val="74754583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6319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106.  You dissolve 2.25 moles of KBr into water forming a</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1.00 liter solution.  What is this solution’s BP and FP?   </a:t>
            </a:r>
            <a:br>
              <a:rPr lang="en-US" sz="2800"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KBr ionizes into 2 moles per mole of KBr ( K</a:t>
            </a:r>
            <a:r>
              <a:rPr lang="en-US" sz="2400" b="1" baseline="30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 and Br</a:t>
            </a:r>
            <a:r>
              <a:rPr lang="en-US" sz="2400" b="1" baseline="30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            2.25 moles KBr  forms 2.25 x 2 = 4.50 moles of ions</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BP  The original BP was 373 Kelvin, so the NEW BP is…</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        373 + (4.5 x 0.50K) = 373 + 2.25 = 375.25 K = </a:t>
            </a:r>
            <a:r>
              <a:rPr lang="en-US" sz="2800" b="1" dirty="0">
                <a:solidFill>
                  <a:srgbClr val="006600"/>
                </a:solidFill>
                <a:latin typeface="Times New Roman" panose="02020603050405020304" pitchFamily="18" charset="0"/>
                <a:cs typeface="Times New Roman" panose="02020603050405020304" pitchFamily="18" charset="0"/>
              </a:rPr>
              <a:t>375 K</a:t>
            </a:r>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FP  </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The original FP was 273 Kelvin, so the NEW FP is…   </a:t>
            </a:r>
            <a:b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273 – (4.5 x 1.86K) = 273 – 8.37 = 264.63 K = </a:t>
            </a:r>
            <a:r>
              <a:rPr lang="en-US" sz="2800" b="1" dirty="0">
                <a:solidFill>
                  <a:srgbClr val="006600"/>
                </a:solidFill>
                <a:latin typeface="Times New Roman" panose="02020603050405020304" pitchFamily="18" charset="0"/>
                <a:cs typeface="Times New Roman" panose="02020603050405020304" pitchFamily="18" charset="0"/>
              </a:rPr>
              <a:t>265 K</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1068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E5FFE5"/>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107.  If you have a 2.40 M HCl stock solution, how do</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you make a 50.0 mL of 3.00 M HCl solution from it?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A diagram might help you think through this math.</a:t>
            </a:r>
          </a:p>
          <a:p>
            <a:r>
              <a:rPr lang="en-US" dirty="0"/>
              <a:t> </a:t>
            </a:r>
          </a:p>
        </p:txBody>
      </p:sp>
    </p:spTree>
    <p:extLst>
      <p:ext uri="{BB962C8B-B14F-4D97-AF65-F5344CB8AC3E}">
        <p14:creationId xmlns:p14="http://schemas.microsoft.com/office/powerpoint/2010/main" val="347609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61CE12-FCF7-8BDB-AD90-67822D365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2504586" cy="1344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rbon dioxide - Wikipedia">
            <a:extLst>
              <a:ext uri="{FF2B5EF4-FFF2-40B4-BE49-F238E27FC236}">
                <a16:creationId xmlns:a16="http://schemas.microsoft.com/office/drawing/2014/main" id="{C887A495-333E-3786-2F9E-8C9738D4E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2999935" y="2213572"/>
            <a:ext cx="32004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Ultimate Wegmans Sparkling Water Review – Daughter of Seitan">
            <a:extLst>
              <a:ext uri="{FF2B5EF4-FFF2-40B4-BE49-F238E27FC236}">
                <a16:creationId xmlns:a16="http://schemas.microsoft.com/office/drawing/2014/main" id="{23F8B2D3-7F6A-A547-D363-43EDB72F6DD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88629" y="-38100"/>
            <a:ext cx="2155371" cy="4190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DB04B9-D2B4-B031-2F70-3DF0F2E602C1}"/>
              </a:ext>
            </a:extLst>
          </p:cNvPr>
          <p:cNvSpPr txBox="1"/>
          <p:nvPr/>
        </p:nvSpPr>
        <p:spPr>
          <a:xfrm>
            <a:off x="0" y="0"/>
            <a:ext cx="6172200" cy="2611805"/>
          </a:xfrm>
          <a:prstGeom prst="rect">
            <a:avLst/>
          </a:prstGeom>
          <a:noFill/>
        </p:spPr>
        <p:txBody>
          <a:bodyPr wrap="square" rtlCol="0">
            <a:spAutoFit/>
          </a:bodyPr>
          <a:lstStyle/>
          <a:p>
            <a:pPr marL="0" marR="0" indent="0" algn="l">
              <a:lnSpc>
                <a:spcPct val="119000"/>
              </a:lnSpc>
              <a:spcBef>
                <a:spcPts val="0"/>
              </a:spcBef>
              <a:spcAft>
                <a:spcPts val="600"/>
              </a:spcAft>
            </a:pPr>
            <a:r>
              <a:rPr lang="en-US" sz="2800" kern="1400" dirty="0">
                <a:ln>
                  <a:noFill/>
                </a:ln>
                <a:solidFill>
                  <a:srgbClr val="FF0000"/>
                </a:solidFill>
                <a:effectLst/>
                <a:latin typeface="Times New Roman" panose="02020603050405020304" pitchFamily="18" charset="0"/>
                <a:cs typeface="Times New Roman" panose="02020603050405020304" pitchFamily="18" charset="0"/>
              </a:rPr>
              <a:t>20.  How does Wegman’s even get CO</a:t>
            </a:r>
            <a:r>
              <a:rPr lang="en-US" sz="2800" kern="1400" baseline="-25000" dirty="0">
                <a:ln>
                  <a:noFill/>
                </a:ln>
                <a:solidFill>
                  <a:srgbClr val="FF0000"/>
                </a:solidFill>
                <a:effectLst/>
                <a:latin typeface="Times New Roman" panose="02020603050405020304" pitchFamily="18" charset="0"/>
                <a:cs typeface="Times New Roman" panose="02020603050405020304" pitchFamily="18" charset="0"/>
              </a:rPr>
              <a:t>2</a:t>
            </a:r>
            <a:r>
              <a:rPr lang="en-US" sz="2800" kern="1400" dirty="0">
                <a:ln>
                  <a:noFill/>
                </a:ln>
                <a:solidFill>
                  <a:srgbClr val="FF0000"/>
                </a:solidFill>
                <a:effectLst/>
                <a:latin typeface="Times New Roman" panose="02020603050405020304" pitchFamily="18" charset="0"/>
                <a:cs typeface="Times New Roman" panose="02020603050405020304" pitchFamily="18" charset="0"/>
              </a:rPr>
              <a:t> </a:t>
            </a:r>
            <a:br>
              <a:rPr lang="en-US" sz="2800" kern="1400" dirty="0">
                <a:ln>
                  <a:noFill/>
                </a:ln>
                <a:solidFill>
                  <a:srgbClr val="FF0000"/>
                </a:solidFill>
                <a:effectLst/>
                <a:latin typeface="Times New Roman" panose="02020603050405020304" pitchFamily="18" charset="0"/>
                <a:cs typeface="Times New Roman" panose="02020603050405020304" pitchFamily="18" charset="0"/>
              </a:rPr>
            </a:br>
            <a:r>
              <a:rPr lang="en-US" sz="2800" kern="1400" dirty="0">
                <a:ln>
                  <a:noFill/>
                </a:ln>
                <a:solidFill>
                  <a:srgbClr val="FF0000"/>
                </a:solidFill>
                <a:effectLst/>
                <a:latin typeface="Times New Roman" panose="02020603050405020304" pitchFamily="18" charset="0"/>
                <a:cs typeface="Times New Roman" panose="02020603050405020304" pitchFamily="18" charset="0"/>
              </a:rPr>
              <a:t>       into water?  </a:t>
            </a:r>
            <a:br>
              <a:rPr lang="en-US" sz="2800" kern="1400" dirty="0">
                <a:ln>
                  <a:noFill/>
                </a:ln>
                <a:solidFill>
                  <a:srgbClr val="FF0000"/>
                </a:solidFill>
                <a:effectLst/>
                <a:latin typeface="Times New Roman" panose="02020603050405020304" pitchFamily="18" charset="0"/>
                <a:cs typeface="Times New Roman" panose="02020603050405020304" pitchFamily="18" charset="0"/>
              </a:rPr>
            </a:br>
            <a:r>
              <a:rPr lang="en-US" sz="2800" kern="1400" dirty="0">
                <a:ln>
                  <a:noFill/>
                </a:ln>
                <a:solidFill>
                  <a:srgbClr val="FF0000"/>
                </a:solidFill>
                <a:effectLst/>
                <a:latin typeface="Times New Roman" panose="02020603050405020304" pitchFamily="18" charset="0"/>
                <a:cs typeface="Times New Roman" panose="02020603050405020304" pitchFamily="18" charset="0"/>
              </a:rPr>
              <a:t>       Doesn’t like dissolve like?  </a:t>
            </a:r>
            <a:r>
              <a:rPr lang="en-US" sz="2800" b="1" kern="1400" dirty="0">
                <a:ln>
                  <a:noFill/>
                </a:ln>
                <a:solidFill>
                  <a:srgbClr val="0000FF"/>
                </a:solidFill>
                <a:effectLst/>
                <a:latin typeface="Times New Roman" panose="02020603050405020304" pitchFamily="18" charset="0"/>
                <a:cs typeface="Times New Roman" panose="02020603050405020304" pitchFamily="18" charset="0"/>
              </a:rPr>
              <a:t>YES</a:t>
            </a:r>
          </a:p>
          <a:p>
            <a:r>
              <a:rPr lang="en-US" dirty="0"/>
              <a:t> </a:t>
            </a:r>
          </a:p>
          <a:p>
            <a:br>
              <a:rPr lang="en-US" dirty="0"/>
            </a:br>
            <a:endParaRPr lang="en-US" dirty="0"/>
          </a:p>
        </p:txBody>
      </p:sp>
      <p:sp>
        <p:nvSpPr>
          <p:cNvPr id="3" name="TextBox 2">
            <a:extLst>
              <a:ext uri="{FF2B5EF4-FFF2-40B4-BE49-F238E27FC236}">
                <a16:creationId xmlns:a16="http://schemas.microsoft.com/office/drawing/2014/main" id="{9E54AA82-B7E1-1A19-257A-55FBBD3296CF}"/>
              </a:ext>
            </a:extLst>
          </p:cNvPr>
          <p:cNvSpPr txBox="1"/>
          <p:nvPr/>
        </p:nvSpPr>
        <p:spPr>
          <a:xfrm>
            <a:off x="0" y="3908416"/>
            <a:ext cx="9144000" cy="2492990"/>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21.  Water is “bent” and polar.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Carbon dioxide has radial symmetry and is nonpolar.  </a:t>
            </a:r>
          </a:p>
          <a:p>
            <a:br>
              <a:rPr lang="en-US" sz="1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These molecules should not be able to form a solution.  </a:t>
            </a:r>
            <a:br>
              <a:rPr lang="en-US" sz="1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The ONLY way to mix them is under </a:t>
            </a:r>
            <a: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t>HIGH PRESSURE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(and then they quickly seal the can).  </a:t>
            </a:r>
            <a:endParaRPr lang="en-US" dirty="0"/>
          </a:p>
        </p:txBody>
      </p:sp>
    </p:spTree>
    <p:extLst>
      <p:ext uri="{BB962C8B-B14F-4D97-AF65-F5344CB8AC3E}">
        <p14:creationId xmlns:p14="http://schemas.microsoft.com/office/powerpoint/2010/main" val="31667563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E5FFE5"/>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827236"/>
          </a:xfrm>
          <a:prstGeom prst="rect">
            <a:avLst/>
          </a:prstGeom>
        </p:spPr>
        <p:txBody>
          <a:bodyPr wrap="square" rtlCol="0">
            <a:spAutoFit/>
          </a:bodyPr>
          <a:lstStyle/>
          <a:p>
            <a:r>
              <a:rPr lang="en-US" sz="2800" dirty="0">
                <a:latin typeface="Times New Roman" panose="02020603050405020304" pitchFamily="18" charset="0"/>
                <a:cs typeface="Times New Roman" panose="02020603050405020304" pitchFamily="18" charset="0"/>
              </a:rPr>
              <a:t>107.  If you have a 2.40 M HCl stock solution, how do</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you make a 50.0 mL of 3.00 M HCl solution from it?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A diagram might help you think through this math.</a:t>
            </a:r>
            <a:br>
              <a:rPr lang="en-US" sz="2400" i="1" dirty="0">
                <a:solidFill>
                  <a:srgbClr val="FF0000"/>
                </a:solidFill>
                <a:latin typeface="Times New Roman" panose="02020603050405020304" pitchFamily="18" charset="0"/>
                <a:cs typeface="Times New Roman" panose="02020603050405020304" pitchFamily="18" charset="0"/>
              </a:rPr>
            </a:br>
            <a:endParaRPr lang="en-US" sz="2400" i="1"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4400" dirty="0">
                <a:latin typeface="Times New Roman" panose="02020603050405020304" pitchFamily="18" charset="0"/>
                <a:cs typeface="Times New Roman" panose="02020603050405020304" pitchFamily="18" charset="0"/>
              </a:rPr>
              <a:t> </a:t>
            </a:r>
            <a:r>
              <a:rPr lang="en-US" altLang="en-US" sz="4400" dirty="0">
                <a:solidFill>
                  <a:prstClr val="black"/>
                </a:solidFill>
                <a:latin typeface="Times New Roman" panose="02020603050405020304" pitchFamily="18" charset="0"/>
                <a:cs typeface="Times New Roman" panose="02020603050405020304" pitchFamily="18" charset="0"/>
              </a:rPr>
              <a:t>M</a:t>
            </a:r>
            <a:r>
              <a:rPr lang="en-US" altLang="en-US" sz="4400" baseline="-25000" dirty="0">
                <a:solidFill>
                  <a:prstClr val="black"/>
                </a:solidFill>
                <a:latin typeface="Times New Roman" panose="02020603050405020304" pitchFamily="18" charset="0"/>
                <a:cs typeface="Times New Roman" panose="02020603050405020304" pitchFamily="18" charset="0"/>
              </a:rPr>
              <a:t>1</a:t>
            </a:r>
            <a:r>
              <a:rPr lang="en-US" altLang="en-US" sz="4400" dirty="0">
                <a:solidFill>
                  <a:prstClr val="black"/>
                </a:solidFill>
                <a:latin typeface="Times New Roman" panose="02020603050405020304" pitchFamily="18" charset="0"/>
                <a:cs typeface="Times New Roman" panose="02020603050405020304" pitchFamily="18" charset="0"/>
              </a:rPr>
              <a:t>V</a:t>
            </a:r>
            <a:r>
              <a:rPr lang="en-US" altLang="en-US" sz="4400" baseline="-25000" dirty="0">
                <a:solidFill>
                  <a:prstClr val="black"/>
                </a:solidFill>
                <a:latin typeface="Times New Roman" panose="02020603050405020304" pitchFamily="18" charset="0"/>
                <a:cs typeface="Times New Roman" panose="02020603050405020304" pitchFamily="18" charset="0"/>
              </a:rPr>
              <a:t>1</a:t>
            </a:r>
            <a:r>
              <a:rPr lang="en-US" altLang="en-US" sz="4400" dirty="0">
                <a:solidFill>
                  <a:prstClr val="black"/>
                </a:solidFill>
                <a:latin typeface="Times New Roman" panose="02020603050405020304" pitchFamily="18" charset="0"/>
                <a:cs typeface="Times New Roman" panose="02020603050405020304" pitchFamily="18" charset="0"/>
              </a:rPr>
              <a:t> = M</a:t>
            </a:r>
            <a:r>
              <a:rPr lang="en-US" altLang="en-US" sz="4400" baseline="-25000" dirty="0">
                <a:solidFill>
                  <a:prstClr val="black"/>
                </a:solidFill>
                <a:latin typeface="Times New Roman" panose="02020603050405020304" pitchFamily="18" charset="0"/>
                <a:cs typeface="Times New Roman" panose="02020603050405020304" pitchFamily="18" charset="0"/>
              </a:rPr>
              <a:t>2</a:t>
            </a:r>
            <a:r>
              <a:rPr lang="en-US" altLang="en-US" sz="4400" dirty="0">
                <a:solidFill>
                  <a:prstClr val="black"/>
                </a:solidFill>
                <a:latin typeface="Times New Roman" panose="02020603050405020304" pitchFamily="18" charset="0"/>
                <a:cs typeface="Times New Roman" panose="02020603050405020304" pitchFamily="18" charset="0"/>
              </a:rPr>
              <a:t>V</a:t>
            </a:r>
            <a:r>
              <a:rPr lang="en-US" altLang="en-US" sz="4400" baseline="-25000" dirty="0">
                <a:solidFill>
                  <a:prstClr val="black"/>
                </a:solidFill>
                <a:latin typeface="Times New Roman" panose="02020603050405020304" pitchFamily="18" charset="0"/>
                <a:cs typeface="Times New Roman" panose="02020603050405020304" pitchFamily="18" charset="0"/>
              </a:rPr>
              <a:t>2</a:t>
            </a:r>
          </a:p>
          <a:p>
            <a:pPr algn="ctr" fontAlgn="base">
              <a:spcBef>
                <a:spcPct val="0"/>
              </a:spcBef>
              <a:spcAft>
                <a:spcPct val="0"/>
              </a:spcAft>
            </a:pPr>
            <a:endParaRPr lang="en-US" altLang="en-US" sz="4400" baseline="-250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en-US" sz="4400" dirty="0">
                <a:solidFill>
                  <a:prstClr val="black"/>
                </a:solidFill>
                <a:latin typeface="Times New Roman" panose="02020603050405020304" pitchFamily="18" charset="0"/>
                <a:cs typeface="Times New Roman" panose="02020603050405020304" pitchFamily="18" charset="0"/>
              </a:rPr>
              <a:t>(2.40 M)(V</a:t>
            </a:r>
            <a:r>
              <a:rPr lang="en-US" altLang="en-US" sz="4400" baseline="-25000" dirty="0">
                <a:solidFill>
                  <a:prstClr val="black"/>
                </a:solidFill>
                <a:latin typeface="Times New Roman" panose="02020603050405020304" pitchFamily="18" charset="0"/>
                <a:cs typeface="Times New Roman" panose="02020603050405020304" pitchFamily="18" charset="0"/>
              </a:rPr>
              <a:t>1</a:t>
            </a:r>
            <a:r>
              <a:rPr lang="en-US" altLang="en-US" sz="4400" dirty="0">
                <a:solidFill>
                  <a:prstClr val="black"/>
                </a:solidFill>
                <a:latin typeface="Times New Roman" panose="02020603050405020304" pitchFamily="18" charset="0"/>
                <a:cs typeface="Times New Roman" panose="02020603050405020304" pitchFamily="18" charset="0"/>
              </a:rPr>
              <a:t>) = (3.00 M)(50.0 mL)</a:t>
            </a:r>
          </a:p>
          <a:p>
            <a:pPr algn="ctr" fontAlgn="base">
              <a:spcBef>
                <a:spcPct val="0"/>
              </a:spcBef>
              <a:spcAft>
                <a:spcPct val="0"/>
              </a:spcAft>
            </a:pPr>
            <a:endParaRPr lang="en-US" altLang="en-US" sz="4400" baseline="-250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en-US" sz="4400" dirty="0">
                <a:solidFill>
                  <a:prstClr val="black"/>
                </a:solidFill>
                <a:latin typeface="Times New Roman" panose="02020603050405020304" pitchFamily="18" charset="0"/>
                <a:cs typeface="Times New Roman" panose="02020603050405020304" pitchFamily="18" charset="0"/>
              </a:rPr>
              <a:t>V</a:t>
            </a:r>
            <a:r>
              <a:rPr lang="en-US" altLang="en-US" sz="4400" baseline="-25000" dirty="0">
                <a:solidFill>
                  <a:prstClr val="black"/>
                </a:solidFill>
                <a:latin typeface="Times New Roman" panose="02020603050405020304" pitchFamily="18" charset="0"/>
                <a:cs typeface="Times New Roman" panose="02020603050405020304" pitchFamily="18" charset="0"/>
              </a:rPr>
              <a:t>1 </a:t>
            </a:r>
            <a:r>
              <a:rPr lang="en-US" altLang="en-US" sz="4400" dirty="0">
                <a:solidFill>
                  <a:prstClr val="black"/>
                </a:solidFill>
                <a:latin typeface="Times New Roman" panose="02020603050405020304" pitchFamily="18" charset="0"/>
                <a:cs typeface="Times New Roman" panose="02020603050405020304" pitchFamily="18" charset="0"/>
              </a:rPr>
              <a:t>= 62.5 mL stock   </a:t>
            </a:r>
            <a:r>
              <a:rPr lang="en-US" altLang="en-US" sz="4400" dirty="0">
                <a:solidFill>
                  <a:srgbClr val="FF0000"/>
                </a:solidFill>
                <a:latin typeface="Times New Roman" panose="02020603050405020304" pitchFamily="18" charset="0"/>
                <a:cs typeface="Times New Roman" panose="02020603050405020304" pitchFamily="18" charset="0"/>
              </a:rPr>
              <a:t>???? What???</a:t>
            </a:r>
            <a:endParaRPr lang="en-US" altLang="en-US" sz="4400" baseline="-25000"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br>
              <a:rPr lang="en-US" altLang="en-US" sz="2800" b="1" i="1" dirty="0">
                <a:solidFill>
                  <a:srgbClr val="0000FF"/>
                </a:solidFill>
                <a:latin typeface="Times New Roman" panose="02020603050405020304" pitchFamily="18" charset="0"/>
                <a:cs typeface="Times New Roman" panose="02020603050405020304" pitchFamily="18" charset="0"/>
              </a:rPr>
            </a:br>
            <a:r>
              <a:rPr lang="en-US" altLang="en-US" sz="2800" b="1" i="1" dirty="0">
                <a:solidFill>
                  <a:srgbClr val="0000FF"/>
                </a:solidFill>
                <a:latin typeface="Times New Roman" panose="02020603050405020304" pitchFamily="18" charset="0"/>
                <a:cs typeface="Times New Roman" panose="02020603050405020304" pitchFamily="18" charset="0"/>
              </a:rPr>
              <a:t>Next slide please…  </a:t>
            </a:r>
          </a:p>
          <a:p>
            <a:endParaRPr lang="en-US" dirty="0"/>
          </a:p>
        </p:txBody>
      </p:sp>
    </p:spTree>
    <p:extLst>
      <p:ext uri="{BB962C8B-B14F-4D97-AF65-F5344CB8AC3E}">
        <p14:creationId xmlns:p14="http://schemas.microsoft.com/office/powerpoint/2010/main" val="7780759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91600" cy="1723549"/>
          </a:xfrm>
          <a:prstGeom prst="rect">
            <a:avLst/>
          </a:prstGeom>
          <a:noFill/>
        </p:spPr>
        <p:txBody>
          <a:bodyPr wrap="square" rtlCol="0">
            <a:spAutoFit/>
          </a:bodyPr>
          <a:lstStyle/>
          <a:p>
            <a:r>
              <a:rPr lang="en-US" sz="2800" dirty="0"/>
              <a:t>107.   </a:t>
            </a:r>
            <a:r>
              <a:rPr lang="en-US" sz="2400" dirty="0"/>
              <a:t> </a:t>
            </a:r>
            <a:r>
              <a:rPr lang="en-US" altLang="en-US" sz="4000" dirty="0">
                <a:solidFill>
                  <a:prstClr val="black"/>
                </a:solidFill>
              </a:rPr>
              <a:t>V</a:t>
            </a:r>
            <a:r>
              <a:rPr lang="en-US" altLang="en-US" sz="4000" baseline="-25000" dirty="0">
                <a:solidFill>
                  <a:prstClr val="black"/>
                </a:solidFill>
              </a:rPr>
              <a:t>1 </a:t>
            </a:r>
            <a:r>
              <a:rPr lang="en-US" altLang="en-US" sz="4000" dirty="0">
                <a:solidFill>
                  <a:prstClr val="black"/>
                </a:solidFill>
              </a:rPr>
              <a:t>= 62.5 mL stock    </a:t>
            </a:r>
            <a:r>
              <a:rPr lang="en-US" altLang="en-US" sz="4000" dirty="0">
                <a:solidFill>
                  <a:srgbClr val="FF0000"/>
                </a:solidFill>
              </a:rPr>
              <a:t>(3 SF)</a:t>
            </a:r>
            <a:r>
              <a:rPr lang="en-US" altLang="en-US" sz="4000" baseline="-25000" dirty="0">
                <a:solidFill>
                  <a:srgbClr val="FF0000"/>
                </a:solidFill>
              </a:rPr>
              <a:t> </a:t>
            </a:r>
          </a:p>
          <a:p>
            <a:pPr algn="ctr" fontAlgn="base">
              <a:spcBef>
                <a:spcPct val="0"/>
              </a:spcBef>
              <a:spcAft>
                <a:spcPct val="0"/>
              </a:spcAft>
            </a:pPr>
            <a:br>
              <a:rPr lang="en-US" altLang="en-US" sz="2400" b="1" i="1" dirty="0">
                <a:solidFill>
                  <a:srgbClr val="0000FF"/>
                </a:solidFill>
              </a:rPr>
            </a:br>
            <a:r>
              <a:rPr lang="en-US" altLang="en-US" sz="2400" b="1" i="1" dirty="0">
                <a:solidFill>
                  <a:srgbClr val="0000FF"/>
                </a:solidFill>
              </a:rPr>
              <a:t> </a:t>
            </a:r>
            <a:endParaRPr lang="en-US" sz="2400" i="1" dirty="0">
              <a:solidFill>
                <a:srgbClr val="FF0000"/>
              </a:solidFill>
            </a:endParaRPr>
          </a:p>
          <a:p>
            <a:r>
              <a:rPr lang="en-US" dirty="0"/>
              <a:t> </a:t>
            </a:r>
          </a:p>
        </p:txBody>
      </p:sp>
      <p:sp>
        <p:nvSpPr>
          <p:cNvPr id="3" name="Oval 2"/>
          <p:cNvSpPr/>
          <p:nvPr/>
        </p:nvSpPr>
        <p:spPr>
          <a:xfrm>
            <a:off x="5486400" y="5715000"/>
            <a:ext cx="3276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Oval 3"/>
          <p:cNvSpPr/>
          <p:nvPr/>
        </p:nvSpPr>
        <p:spPr>
          <a:xfrm>
            <a:off x="5486400" y="5029200"/>
            <a:ext cx="3276600" cy="609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5486400" y="2743200"/>
            <a:ext cx="3276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a:stCxn id="5" idx="2"/>
          </p:cNvCxnSpPr>
          <p:nvPr/>
        </p:nvCxnSpPr>
        <p:spPr>
          <a:xfrm rot="10800000" flipV="1">
            <a:off x="5486400" y="3048000"/>
            <a:ext cx="1588" cy="29718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10800000" flipV="1">
            <a:off x="8763000" y="3048000"/>
            <a:ext cx="1588" cy="297180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a:spLocks noChangeArrowheads="1"/>
          </p:cNvSpPr>
          <p:nvPr/>
        </p:nvSpPr>
        <p:spPr bwMode="auto">
          <a:xfrm>
            <a:off x="0" y="5967817"/>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b="1" dirty="0">
                <a:solidFill>
                  <a:srgbClr val="FF0000"/>
                </a:solidFill>
              </a:rPr>
              <a:t>FIRST:  put 62.5 mL stock HCl.</a:t>
            </a:r>
          </a:p>
        </p:txBody>
      </p:sp>
      <p:sp>
        <p:nvSpPr>
          <p:cNvPr id="9" name="TextBox 8"/>
          <p:cNvSpPr txBox="1">
            <a:spLocks noChangeArrowheads="1"/>
          </p:cNvSpPr>
          <p:nvPr/>
        </p:nvSpPr>
        <p:spPr bwMode="auto">
          <a:xfrm>
            <a:off x="152400" y="1600200"/>
            <a:ext cx="4953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dirty="0">
                <a:solidFill>
                  <a:srgbClr val="FF0000"/>
                </a:solidFill>
              </a:rPr>
              <a:t> </a:t>
            </a:r>
            <a:r>
              <a:rPr lang="en-US" altLang="en-US" sz="4400" dirty="0">
                <a:solidFill>
                  <a:srgbClr val="FF0000"/>
                </a:solidFill>
              </a:rPr>
              <a:t>WAIT:  </a:t>
            </a:r>
            <a:br>
              <a:rPr lang="en-US" altLang="en-US" sz="1800" dirty="0">
                <a:solidFill>
                  <a:srgbClr val="0000FF"/>
                </a:solidFill>
              </a:rPr>
            </a:br>
            <a:r>
              <a:rPr lang="en-US" altLang="en-US" sz="2800" dirty="0">
                <a:solidFill>
                  <a:srgbClr val="0000FF"/>
                </a:solidFill>
              </a:rPr>
              <a:t>If you put 62.5 mL of stock in how can the total solution be just 50.0 mL???</a:t>
            </a:r>
          </a:p>
          <a:p>
            <a:pPr eaLnBrk="1" fontAlgn="base" hangingPunct="1">
              <a:spcBef>
                <a:spcPct val="0"/>
              </a:spcBef>
              <a:spcAft>
                <a:spcPct val="0"/>
              </a:spcAft>
              <a:buFontTx/>
              <a:buNone/>
            </a:pPr>
            <a:endParaRPr lang="en-US" altLang="en-US" sz="2800" dirty="0">
              <a:solidFill>
                <a:srgbClr val="0000FF"/>
              </a:solidFill>
            </a:endParaRPr>
          </a:p>
          <a:p>
            <a:pPr eaLnBrk="1" fontAlgn="base" hangingPunct="1">
              <a:spcBef>
                <a:spcPct val="0"/>
              </a:spcBef>
              <a:spcAft>
                <a:spcPct val="0"/>
              </a:spcAft>
              <a:buFontTx/>
              <a:buNone/>
            </a:pPr>
            <a:r>
              <a:rPr lang="en-US" altLang="en-US" sz="2800" b="1" dirty="0">
                <a:solidFill>
                  <a:srgbClr val="FF0000"/>
                </a:solidFill>
              </a:rPr>
              <a:t>You can’t: </a:t>
            </a:r>
            <a:r>
              <a:rPr lang="en-US" altLang="en-US" sz="2800" dirty="0">
                <a:solidFill>
                  <a:srgbClr val="0000FF"/>
                </a:solidFill>
              </a:rPr>
              <a:t>you can’t make this happen, YOU CAN ONLY MAKE MORE DILUTE SOLUTIONS</a:t>
            </a:r>
            <a:r>
              <a:rPr lang="en-US" altLang="en-US" sz="1800" dirty="0">
                <a:solidFill>
                  <a:srgbClr val="0000FF"/>
                </a:solidFill>
              </a:rPr>
              <a:t>!</a:t>
            </a:r>
          </a:p>
        </p:txBody>
      </p:sp>
      <p:cxnSp>
        <p:nvCxnSpPr>
          <p:cNvPr id="10" name="Straight Arrow Connector 9"/>
          <p:cNvCxnSpPr/>
          <p:nvPr/>
        </p:nvCxnSpPr>
        <p:spPr>
          <a:xfrm flipV="1">
            <a:off x="3886200" y="5715000"/>
            <a:ext cx="1828800" cy="42465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2" name="Oval 11"/>
          <p:cNvSpPr/>
          <p:nvPr/>
        </p:nvSpPr>
        <p:spPr>
          <a:xfrm>
            <a:off x="5486400" y="3657600"/>
            <a:ext cx="3276600" cy="609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extBox 10"/>
          <p:cNvSpPr txBox="1"/>
          <p:nvPr/>
        </p:nvSpPr>
        <p:spPr>
          <a:xfrm>
            <a:off x="5076967" y="2798928"/>
            <a:ext cx="3886200" cy="4031873"/>
          </a:xfrm>
          <a:prstGeom prst="rect">
            <a:avLst/>
          </a:prstGeom>
          <a:noFill/>
        </p:spPr>
        <p:txBody>
          <a:bodyPr wrap="square" rtlCol="0">
            <a:spAutoFit/>
          </a:bodyPr>
          <a:lstStyle/>
          <a:p>
            <a:pPr algn="ctr"/>
            <a:r>
              <a:rPr lang="en-US" sz="25600" dirty="0">
                <a:solidFill>
                  <a:srgbClr val="FF0000"/>
                </a:solidFill>
              </a:rPr>
              <a:t>X</a:t>
            </a:r>
          </a:p>
        </p:txBody>
      </p:sp>
    </p:spTree>
    <p:extLst>
      <p:ext uri="{BB962C8B-B14F-4D97-AF65-F5344CB8AC3E}">
        <p14:creationId xmlns:p14="http://schemas.microsoft.com/office/powerpoint/2010/main" val="24839082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noFill/>
        </p:spPr>
        <p:txBody>
          <a:bodyPr wrap="square" rtlCol="0">
            <a:spAutoFit/>
          </a:bodyPr>
          <a:lstStyle/>
          <a:p>
            <a:r>
              <a:rPr lang="en-US" sz="2400" dirty="0"/>
              <a:t>108.  Three ions are shown below.  </a:t>
            </a:r>
            <a:br>
              <a:rPr lang="en-US" sz="2400" dirty="0"/>
            </a:br>
            <a:r>
              <a:rPr lang="en-US" sz="2400" dirty="0"/>
              <a:t>          Draw in 3 water molecules properly oriented to</a:t>
            </a:r>
            <a:br>
              <a:rPr lang="en-US" sz="2400" dirty="0"/>
            </a:br>
            <a:r>
              <a:rPr lang="en-US" sz="2400" dirty="0"/>
              <a:t>          </a:t>
            </a:r>
            <a:r>
              <a:rPr lang="en-US" sz="2400" u="sng" dirty="0"/>
              <a:t>each of these three ions</a:t>
            </a:r>
            <a:r>
              <a:rPr lang="en-US" sz="2400" dirty="0"/>
              <a:t>.</a:t>
            </a:r>
          </a:p>
          <a:p>
            <a:r>
              <a:rPr lang="en-US" dirty="0"/>
              <a:t> </a:t>
            </a:r>
          </a:p>
          <a:p>
            <a:endParaRPr lang="en-US" dirty="0"/>
          </a:p>
        </p:txBody>
      </p:sp>
      <p:sp>
        <p:nvSpPr>
          <p:cNvPr id="4" name="Oval 3"/>
          <p:cNvSpPr>
            <a:spLocks noChangeArrowheads="1"/>
          </p:cNvSpPr>
          <p:nvPr/>
        </p:nvSpPr>
        <p:spPr bwMode="auto">
          <a:xfrm>
            <a:off x="1600200" y="2743200"/>
            <a:ext cx="13716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5" name="Oval 4"/>
          <p:cNvSpPr>
            <a:spLocks noChangeArrowheads="1"/>
          </p:cNvSpPr>
          <p:nvPr/>
        </p:nvSpPr>
        <p:spPr bwMode="auto">
          <a:xfrm>
            <a:off x="4495800" y="2209800"/>
            <a:ext cx="13716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 name="Oval 5"/>
          <p:cNvSpPr>
            <a:spLocks noChangeArrowheads="1"/>
          </p:cNvSpPr>
          <p:nvPr/>
        </p:nvSpPr>
        <p:spPr bwMode="auto">
          <a:xfrm>
            <a:off x="5943623" y="4510087"/>
            <a:ext cx="13716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 name="Text Box 6"/>
          <p:cNvSpPr txBox="1">
            <a:spLocks noChangeArrowheads="1"/>
          </p:cNvSpPr>
          <p:nvPr/>
        </p:nvSpPr>
        <p:spPr bwMode="auto">
          <a:xfrm>
            <a:off x="19812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latin typeface="Comic Sans MS" pitchFamily="66" charset="0"/>
              </a:rPr>
              <a:t>Cl</a:t>
            </a:r>
            <a:r>
              <a:rPr lang="en-US" altLang="en-US" sz="2400" baseline="30000" dirty="0">
                <a:latin typeface="Comic Sans MS" pitchFamily="66" charset="0"/>
              </a:rPr>
              <a:t>-1</a:t>
            </a:r>
          </a:p>
        </p:txBody>
      </p:sp>
      <p:sp>
        <p:nvSpPr>
          <p:cNvPr id="8" name="Rectangle 7"/>
          <p:cNvSpPr>
            <a:spLocks noChangeArrowheads="1"/>
          </p:cNvSpPr>
          <p:nvPr/>
        </p:nvSpPr>
        <p:spPr bwMode="auto">
          <a:xfrm>
            <a:off x="4729335" y="2626667"/>
            <a:ext cx="904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latin typeface="Comic Sans MS" pitchFamily="66" charset="0"/>
              </a:rPr>
              <a:t>Ca</a:t>
            </a:r>
            <a:r>
              <a:rPr lang="en-US" altLang="en-US" sz="2400" baseline="30000" dirty="0">
                <a:latin typeface="Comic Sans MS" pitchFamily="66" charset="0"/>
              </a:rPr>
              <a:t>+2</a:t>
            </a:r>
          </a:p>
        </p:txBody>
      </p:sp>
      <p:sp>
        <p:nvSpPr>
          <p:cNvPr id="9" name="Rectangle 8"/>
          <p:cNvSpPr>
            <a:spLocks noChangeArrowheads="1"/>
          </p:cNvSpPr>
          <p:nvPr/>
        </p:nvSpPr>
        <p:spPr bwMode="auto">
          <a:xfrm>
            <a:off x="6312669" y="4926954"/>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latin typeface="Comic Sans MS" pitchFamily="66" charset="0"/>
              </a:rPr>
              <a:t>Cl</a:t>
            </a:r>
            <a:r>
              <a:rPr lang="en-US" altLang="en-US" sz="2400" baseline="30000" dirty="0">
                <a:latin typeface="Comic Sans MS" pitchFamily="66" charset="0"/>
              </a:rPr>
              <a:t>-1</a:t>
            </a:r>
          </a:p>
        </p:txBody>
      </p:sp>
    </p:spTree>
    <p:extLst>
      <p:ext uri="{BB962C8B-B14F-4D97-AF65-F5344CB8AC3E}">
        <p14:creationId xmlns:p14="http://schemas.microsoft.com/office/powerpoint/2010/main" val="14955037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r>
              <a:rPr lang="en-US" dirty="0"/>
              <a:t>108.  Three ions are shown below.  Draw in 3 water molecules properly oriented </a:t>
            </a:r>
            <a:br>
              <a:rPr lang="en-US" dirty="0"/>
            </a:br>
            <a:r>
              <a:rPr lang="en-US" dirty="0"/>
              <a:t>          to </a:t>
            </a:r>
            <a:r>
              <a:rPr lang="en-US" u="sng" dirty="0"/>
              <a:t>each of these three ions</a:t>
            </a:r>
            <a:r>
              <a:rPr lang="en-US" dirty="0"/>
              <a:t>.</a:t>
            </a:r>
          </a:p>
          <a:p>
            <a:r>
              <a:rPr lang="en-US" dirty="0"/>
              <a:t> </a:t>
            </a:r>
          </a:p>
          <a:p>
            <a:endParaRPr lang="en-US" dirty="0"/>
          </a:p>
        </p:txBody>
      </p:sp>
      <p:sp>
        <p:nvSpPr>
          <p:cNvPr id="4" name="Oval 3"/>
          <p:cNvSpPr>
            <a:spLocks noChangeArrowheads="1"/>
          </p:cNvSpPr>
          <p:nvPr/>
        </p:nvSpPr>
        <p:spPr bwMode="auto">
          <a:xfrm>
            <a:off x="1600200" y="2743200"/>
            <a:ext cx="13716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5" name="Oval 4"/>
          <p:cNvSpPr>
            <a:spLocks noChangeArrowheads="1"/>
          </p:cNvSpPr>
          <p:nvPr/>
        </p:nvSpPr>
        <p:spPr bwMode="auto">
          <a:xfrm>
            <a:off x="4691235" y="1905000"/>
            <a:ext cx="13716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6" name="Oval 5"/>
          <p:cNvSpPr>
            <a:spLocks noChangeArrowheads="1"/>
          </p:cNvSpPr>
          <p:nvPr/>
        </p:nvSpPr>
        <p:spPr bwMode="auto">
          <a:xfrm>
            <a:off x="5943623" y="4510087"/>
            <a:ext cx="13716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7" name="Text Box 6"/>
          <p:cNvSpPr txBox="1">
            <a:spLocks noChangeArrowheads="1"/>
          </p:cNvSpPr>
          <p:nvPr/>
        </p:nvSpPr>
        <p:spPr bwMode="auto">
          <a:xfrm>
            <a:off x="19812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latin typeface="Comic Sans MS" pitchFamily="66" charset="0"/>
              </a:rPr>
              <a:t>Cl</a:t>
            </a:r>
            <a:r>
              <a:rPr lang="en-US" altLang="en-US" sz="2400" baseline="30000" dirty="0">
                <a:latin typeface="Comic Sans MS" pitchFamily="66" charset="0"/>
              </a:rPr>
              <a:t>-1</a:t>
            </a:r>
          </a:p>
        </p:txBody>
      </p:sp>
      <p:sp>
        <p:nvSpPr>
          <p:cNvPr id="8" name="Rectangle 7"/>
          <p:cNvSpPr>
            <a:spLocks noChangeArrowheads="1"/>
          </p:cNvSpPr>
          <p:nvPr/>
        </p:nvSpPr>
        <p:spPr bwMode="auto">
          <a:xfrm>
            <a:off x="4924771" y="2428549"/>
            <a:ext cx="904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latin typeface="Comic Sans MS" pitchFamily="66" charset="0"/>
              </a:rPr>
              <a:t>Ca</a:t>
            </a:r>
            <a:r>
              <a:rPr lang="en-US" altLang="en-US" sz="2400" baseline="30000" dirty="0">
                <a:latin typeface="Comic Sans MS" pitchFamily="66" charset="0"/>
              </a:rPr>
              <a:t>+2</a:t>
            </a:r>
          </a:p>
        </p:txBody>
      </p:sp>
      <p:sp>
        <p:nvSpPr>
          <p:cNvPr id="9" name="Rectangle 8"/>
          <p:cNvSpPr>
            <a:spLocks noChangeArrowheads="1"/>
          </p:cNvSpPr>
          <p:nvPr/>
        </p:nvSpPr>
        <p:spPr bwMode="auto">
          <a:xfrm>
            <a:off x="6312669" y="4926954"/>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latin typeface="Comic Sans MS" pitchFamily="66" charset="0"/>
              </a:rPr>
              <a:t>Cl</a:t>
            </a:r>
            <a:r>
              <a:rPr lang="en-US" altLang="en-US" sz="2400" baseline="30000" dirty="0">
                <a:latin typeface="Comic Sans MS" pitchFamily="66" charset="0"/>
              </a:rPr>
              <a:t>-1</a:t>
            </a:r>
          </a:p>
        </p:txBody>
      </p:sp>
      <p:sp>
        <p:nvSpPr>
          <p:cNvPr id="10" name="Text Box 9">
            <a:extLst>
              <a:ext uri="{FF2B5EF4-FFF2-40B4-BE49-F238E27FC236}">
                <a16:creationId xmlns:a16="http://schemas.microsoft.com/office/drawing/2014/main" id="{DFA13B0A-FD33-4819-81B4-69E0CEC16985}"/>
              </a:ext>
            </a:extLst>
          </p:cNvPr>
          <p:cNvSpPr txBox="1">
            <a:spLocks noChangeArrowheads="1"/>
          </p:cNvSpPr>
          <p:nvPr/>
        </p:nvSpPr>
        <p:spPr bwMode="auto">
          <a:xfrm>
            <a:off x="1752600" y="2438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H         H</a:t>
            </a:r>
          </a:p>
        </p:txBody>
      </p:sp>
      <p:sp>
        <p:nvSpPr>
          <p:cNvPr id="11" name="Text Box 10">
            <a:extLst>
              <a:ext uri="{FF2B5EF4-FFF2-40B4-BE49-F238E27FC236}">
                <a16:creationId xmlns:a16="http://schemas.microsoft.com/office/drawing/2014/main" id="{CBE12604-6F9E-4285-831B-61377F0E6080}"/>
              </a:ext>
            </a:extLst>
          </p:cNvPr>
          <p:cNvSpPr txBox="1">
            <a:spLocks noChangeArrowheads="1"/>
          </p:cNvSpPr>
          <p:nvPr/>
        </p:nvSpPr>
        <p:spPr bwMode="auto">
          <a:xfrm>
            <a:off x="2057400" y="1981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O</a:t>
            </a:r>
          </a:p>
        </p:txBody>
      </p:sp>
      <p:sp>
        <p:nvSpPr>
          <p:cNvPr id="12" name="Rectangle 11">
            <a:extLst>
              <a:ext uri="{FF2B5EF4-FFF2-40B4-BE49-F238E27FC236}">
                <a16:creationId xmlns:a16="http://schemas.microsoft.com/office/drawing/2014/main" id="{0CD2E34C-B2FC-4A0B-AD79-8251434E770B}"/>
              </a:ext>
            </a:extLst>
          </p:cNvPr>
          <p:cNvSpPr>
            <a:spLocks noChangeArrowheads="1"/>
          </p:cNvSpPr>
          <p:nvPr/>
        </p:nvSpPr>
        <p:spPr bwMode="auto">
          <a:xfrm rot="2700000">
            <a:off x="1164432" y="3788568"/>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H         H</a:t>
            </a:r>
          </a:p>
        </p:txBody>
      </p:sp>
      <p:sp>
        <p:nvSpPr>
          <p:cNvPr id="13" name="Rectangle 12">
            <a:extLst>
              <a:ext uri="{FF2B5EF4-FFF2-40B4-BE49-F238E27FC236}">
                <a16:creationId xmlns:a16="http://schemas.microsoft.com/office/drawing/2014/main" id="{0B2E0228-22D8-42B5-BC65-A1795C736765}"/>
              </a:ext>
            </a:extLst>
          </p:cNvPr>
          <p:cNvSpPr>
            <a:spLocks noChangeArrowheads="1"/>
          </p:cNvSpPr>
          <p:nvPr/>
        </p:nvSpPr>
        <p:spPr bwMode="auto">
          <a:xfrm rot="18962498">
            <a:off x="2362200" y="36576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H         H</a:t>
            </a:r>
          </a:p>
        </p:txBody>
      </p:sp>
      <p:sp>
        <p:nvSpPr>
          <p:cNvPr id="14" name="Text Box 13">
            <a:extLst>
              <a:ext uri="{FF2B5EF4-FFF2-40B4-BE49-F238E27FC236}">
                <a16:creationId xmlns:a16="http://schemas.microsoft.com/office/drawing/2014/main" id="{EE7BE428-0509-440C-B4F1-18946034D306}"/>
              </a:ext>
            </a:extLst>
          </p:cNvPr>
          <p:cNvSpPr txBox="1">
            <a:spLocks noChangeArrowheads="1"/>
          </p:cNvSpPr>
          <p:nvPr/>
        </p:nvSpPr>
        <p:spPr bwMode="auto">
          <a:xfrm rot="2448905">
            <a:off x="990600" y="4267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O</a:t>
            </a:r>
          </a:p>
        </p:txBody>
      </p:sp>
      <p:sp>
        <p:nvSpPr>
          <p:cNvPr id="15" name="Text Box 14">
            <a:extLst>
              <a:ext uri="{FF2B5EF4-FFF2-40B4-BE49-F238E27FC236}">
                <a16:creationId xmlns:a16="http://schemas.microsoft.com/office/drawing/2014/main" id="{473FA9E9-CBE1-4373-BDBA-DE04F338CEA7}"/>
              </a:ext>
            </a:extLst>
          </p:cNvPr>
          <p:cNvSpPr txBox="1">
            <a:spLocks noChangeArrowheads="1"/>
          </p:cNvSpPr>
          <p:nvPr/>
        </p:nvSpPr>
        <p:spPr bwMode="auto">
          <a:xfrm rot="18962498">
            <a:off x="3048000" y="4038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O</a:t>
            </a:r>
          </a:p>
        </p:txBody>
      </p:sp>
      <p:sp>
        <p:nvSpPr>
          <p:cNvPr id="16" name="Line 15">
            <a:extLst>
              <a:ext uri="{FF2B5EF4-FFF2-40B4-BE49-F238E27FC236}">
                <a16:creationId xmlns:a16="http://schemas.microsoft.com/office/drawing/2014/main" id="{C8534BCB-CD86-4B92-A678-E8F52814A2AF}"/>
              </a:ext>
            </a:extLst>
          </p:cNvPr>
          <p:cNvSpPr>
            <a:spLocks noChangeShapeType="1"/>
          </p:cNvSpPr>
          <p:nvPr/>
        </p:nvSpPr>
        <p:spPr bwMode="auto">
          <a:xfrm flipH="1">
            <a:off x="1981200" y="2286000"/>
            <a:ext cx="1524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17" name="Line 16">
            <a:extLst>
              <a:ext uri="{FF2B5EF4-FFF2-40B4-BE49-F238E27FC236}">
                <a16:creationId xmlns:a16="http://schemas.microsoft.com/office/drawing/2014/main" id="{CA372414-3267-4CE0-A47C-97A7ADDEA6A0}"/>
              </a:ext>
            </a:extLst>
          </p:cNvPr>
          <p:cNvSpPr>
            <a:spLocks noChangeShapeType="1"/>
          </p:cNvSpPr>
          <p:nvPr/>
        </p:nvSpPr>
        <p:spPr bwMode="auto">
          <a:xfrm flipH="1">
            <a:off x="1295400" y="3886200"/>
            <a:ext cx="762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18" name="Line 17">
            <a:extLst>
              <a:ext uri="{FF2B5EF4-FFF2-40B4-BE49-F238E27FC236}">
                <a16:creationId xmlns:a16="http://schemas.microsoft.com/office/drawing/2014/main" id="{97E8B253-76A7-468C-B331-F58782D4238D}"/>
              </a:ext>
            </a:extLst>
          </p:cNvPr>
          <p:cNvSpPr>
            <a:spLocks noChangeShapeType="1"/>
          </p:cNvSpPr>
          <p:nvPr/>
        </p:nvSpPr>
        <p:spPr bwMode="auto">
          <a:xfrm>
            <a:off x="2362200" y="228600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19" name="Line 18">
            <a:extLst>
              <a:ext uri="{FF2B5EF4-FFF2-40B4-BE49-F238E27FC236}">
                <a16:creationId xmlns:a16="http://schemas.microsoft.com/office/drawing/2014/main" id="{06207ECA-6F18-42DA-A427-40F65F46F12F}"/>
              </a:ext>
            </a:extLst>
          </p:cNvPr>
          <p:cNvSpPr>
            <a:spLocks noChangeShapeType="1"/>
          </p:cNvSpPr>
          <p:nvPr/>
        </p:nvSpPr>
        <p:spPr bwMode="auto">
          <a:xfrm flipH="1">
            <a:off x="1371600" y="4267200"/>
            <a:ext cx="457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20" name="Line 19">
            <a:extLst>
              <a:ext uri="{FF2B5EF4-FFF2-40B4-BE49-F238E27FC236}">
                <a16:creationId xmlns:a16="http://schemas.microsoft.com/office/drawing/2014/main" id="{FFF790A4-4F72-4C54-ABAB-4123D0AE3002}"/>
              </a:ext>
            </a:extLst>
          </p:cNvPr>
          <p:cNvSpPr>
            <a:spLocks noChangeShapeType="1"/>
          </p:cNvSpPr>
          <p:nvPr/>
        </p:nvSpPr>
        <p:spPr bwMode="auto">
          <a:xfrm flipH="1">
            <a:off x="3200400" y="3733800"/>
            <a:ext cx="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21" name="Line 20">
            <a:extLst>
              <a:ext uri="{FF2B5EF4-FFF2-40B4-BE49-F238E27FC236}">
                <a16:creationId xmlns:a16="http://schemas.microsoft.com/office/drawing/2014/main" id="{F59E01CF-247C-4A62-B7F8-EAD9C2A9BA25}"/>
              </a:ext>
            </a:extLst>
          </p:cNvPr>
          <p:cNvSpPr>
            <a:spLocks noChangeShapeType="1"/>
          </p:cNvSpPr>
          <p:nvPr/>
        </p:nvSpPr>
        <p:spPr bwMode="auto">
          <a:xfrm>
            <a:off x="2743200" y="4191000"/>
            <a:ext cx="3810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34" name="Text Box 9">
            <a:extLst>
              <a:ext uri="{FF2B5EF4-FFF2-40B4-BE49-F238E27FC236}">
                <a16:creationId xmlns:a16="http://schemas.microsoft.com/office/drawing/2014/main" id="{619FD11E-4B06-4D59-A67D-C3A3E50573B7}"/>
              </a:ext>
            </a:extLst>
          </p:cNvPr>
          <p:cNvSpPr txBox="1">
            <a:spLocks noChangeArrowheads="1"/>
          </p:cNvSpPr>
          <p:nvPr/>
        </p:nvSpPr>
        <p:spPr bwMode="auto">
          <a:xfrm>
            <a:off x="6082890" y="4229445"/>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H         H</a:t>
            </a:r>
          </a:p>
        </p:txBody>
      </p:sp>
      <p:sp>
        <p:nvSpPr>
          <p:cNvPr id="35" name="Text Box 10">
            <a:extLst>
              <a:ext uri="{FF2B5EF4-FFF2-40B4-BE49-F238E27FC236}">
                <a16:creationId xmlns:a16="http://schemas.microsoft.com/office/drawing/2014/main" id="{D211641A-51A9-48AB-BCF9-77E37168D125}"/>
              </a:ext>
            </a:extLst>
          </p:cNvPr>
          <p:cNvSpPr txBox="1">
            <a:spLocks noChangeArrowheads="1"/>
          </p:cNvSpPr>
          <p:nvPr/>
        </p:nvSpPr>
        <p:spPr bwMode="auto">
          <a:xfrm>
            <a:off x="6387690" y="377224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O</a:t>
            </a:r>
          </a:p>
        </p:txBody>
      </p:sp>
      <p:sp>
        <p:nvSpPr>
          <p:cNvPr id="36" name="Rectangle 35">
            <a:extLst>
              <a:ext uri="{FF2B5EF4-FFF2-40B4-BE49-F238E27FC236}">
                <a16:creationId xmlns:a16="http://schemas.microsoft.com/office/drawing/2014/main" id="{7ED7B9B0-5027-47AC-84E6-7B8B011302F2}"/>
              </a:ext>
            </a:extLst>
          </p:cNvPr>
          <p:cNvSpPr>
            <a:spLocks noChangeArrowheads="1"/>
          </p:cNvSpPr>
          <p:nvPr/>
        </p:nvSpPr>
        <p:spPr bwMode="auto">
          <a:xfrm rot="2700000">
            <a:off x="5494722" y="5579613"/>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H         H</a:t>
            </a:r>
          </a:p>
        </p:txBody>
      </p:sp>
      <p:sp>
        <p:nvSpPr>
          <p:cNvPr id="37" name="Rectangle 36">
            <a:extLst>
              <a:ext uri="{FF2B5EF4-FFF2-40B4-BE49-F238E27FC236}">
                <a16:creationId xmlns:a16="http://schemas.microsoft.com/office/drawing/2014/main" id="{213455AB-D444-44FE-A389-827F125398EB}"/>
              </a:ext>
            </a:extLst>
          </p:cNvPr>
          <p:cNvSpPr>
            <a:spLocks noChangeArrowheads="1"/>
          </p:cNvSpPr>
          <p:nvPr/>
        </p:nvSpPr>
        <p:spPr bwMode="auto">
          <a:xfrm rot="18962498">
            <a:off x="6692490" y="5448645"/>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H         H</a:t>
            </a:r>
          </a:p>
        </p:txBody>
      </p:sp>
      <p:sp>
        <p:nvSpPr>
          <p:cNvPr id="38" name="Text Box 13">
            <a:extLst>
              <a:ext uri="{FF2B5EF4-FFF2-40B4-BE49-F238E27FC236}">
                <a16:creationId xmlns:a16="http://schemas.microsoft.com/office/drawing/2014/main" id="{67010D24-678A-4913-A50E-A26C4BFE57F1}"/>
              </a:ext>
            </a:extLst>
          </p:cNvPr>
          <p:cNvSpPr txBox="1">
            <a:spLocks noChangeArrowheads="1"/>
          </p:cNvSpPr>
          <p:nvPr/>
        </p:nvSpPr>
        <p:spPr bwMode="auto">
          <a:xfrm rot="2448905">
            <a:off x="5320890" y="6058245"/>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O</a:t>
            </a:r>
          </a:p>
        </p:txBody>
      </p:sp>
      <p:sp>
        <p:nvSpPr>
          <p:cNvPr id="39" name="Text Box 14">
            <a:extLst>
              <a:ext uri="{FF2B5EF4-FFF2-40B4-BE49-F238E27FC236}">
                <a16:creationId xmlns:a16="http://schemas.microsoft.com/office/drawing/2014/main" id="{AA9BC1A2-8D70-42D2-8062-A5D23D9A0D2A}"/>
              </a:ext>
            </a:extLst>
          </p:cNvPr>
          <p:cNvSpPr txBox="1">
            <a:spLocks noChangeArrowheads="1"/>
          </p:cNvSpPr>
          <p:nvPr/>
        </p:nvSpPr>
        <p:spPr bwMode="auto">
          <a:xfrm rot="18962498">
            <a:off x="7378290" y="5829645"/>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FF0000"/>
                </a:solidFill>
              </a:rPr>
              <a:t>O</a:t>
            </a:r>
          </a:p>
        </p:txBody>
      </p:sp>
      <p:sp>
        <p:nvSpPr>
          <p:cNvPr id="40" name="Line 15">
            <a:extLst>
              <a:ext uri="{FF2B5EF4-FFF2-40B4-BE49-F238E27FC236}">
                <a16:creationId xmlns:a16="http://schemas.microsoft.com/office/drawing/2014/main" id="{DF12064B-673C-419A-B8AF-A49354F063B3}"/>
              </a:ext>
            </a:extLst>
          </p:cNvPr>
          <p:cNvSpPr>
            <a:spLocks noChangeShapeType="1"/>
          </p:cNvSpPr>
          <p:nvPr/>
        </p:nvSpPr>
        <p:spPr bwMode="auto">
          <a:xfrm flipH="1">
            <a:off x="6311490" y="4077045"/>
            <a:ext cx="1524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1" name="Line 16">
            <a:extLst>
              <a:ext uri="{FF2B5EF4-FFF2-40B4-BE49-F238E27FC236}">
                <a16:creationId xmlns:a16="http://schemas.microsoft.com/office/drawing/2014/main" id="{44426542-A1E4-444C-A456-34C0D9CB923C}"/>
              </a:ext>
            </a:extLst>
          </p:cNvPr>
          <p:cNvSpPr>
            <a:spLocks noChangeShapeType="1"/>
          </p:cNvSpPr>
          <p:nvPr/>
        </p:nvSpPr>
        <p:spPr bwMode="auto">
          <a:xfrm flipH="1">
            <a:off x="5625690" y="5677245"/>
            <a:ext cx="762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2" name="Line 17">
            <a:extLst>
              <a:ext uri="{FF2B5EF4-FFF2-40B4-BE49-F238E27FC236}">
                <a16:creationId xmlns:a16="http://schemas.microsoft.com/office/drawing/2014/main" id="{4608A8BE-ADBC-4690-818C-96287307AB5B}"/>
              </a:ext>
            </a:extLst>
          </p:cNvPr>
          <p:cNvSpPr>
            <a:spLocks noChangeShapeType="1"/>
          </p:cNvSpPr>
          <p:nvPr/>
        </p:nvSpPr>
        <p:spPr bwMode="auto">
          <a:xfrm>
            <a:off x="6692490" y="4077045"/>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3" name="Line 18">
            <a:extLst>
              <a:ext uri="{FF2B5EF4-FFF2-40B4-BE49-F238E27FC236}">
                <a16:creationId xmlns:a16="http://schemas.microsoft.com/office/drawing/2014/main" id="{B2DADFFA-32D5-4F0D-85EB-F4176761FE08}"/>
              </a:ext>
            </a:extLst>
          </p:cNvPr>
          <p:cNvSpPr>
            <a:spLocks noChangeShapeType="1"/>
          </p:cNvSpPr>
          <p:nvPr/>
        </p:nvSpPr>
        <p:spPr bwMode="auto">
          <a:xfrm flipH="1">
            <a:off x="5701890" y="6058245"/>
            <a:ext cx="457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4" name="Line 19">
            <a:extLst>
              <a:ext uri="{FF2B5EF4-FFF2-40B4-BE49-F238E27FC236}">
                <a16:creationId xmlns:a16="http://schemas.microsoft.com/office/drawing/2014/main" id="{6E2ED849-7C07-4199-BB28-5A09A73D8E46}"/>
              </a:ext>
            </a:extLst>
          </p:cNvPr>
          <p:cNvSpPr>
            <a:spLocks noChangeShapeType="1"/>
          </p:cNvSpPr>
          <p:nvPr/>
        </p:nvSpPr>
        <p:spPr bwMode="auto">
          <a:xfrm flipH="1">
            <a:off x="7530690" y="5524845"/>
            <a:ext cx="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5" name="Line 20">
            <a:extLst>
              <a:ext uri="{FF2B5EF4-FFF2-40B4-BE49-F238E27FC236}">
                <a16:creationId xmlns:a16="http://schemas.microsoft.com/office/drawing/2014/main" id="{B8D74D95-0949-4376-8915-B7A11E026669}"/>
              </a:ext>
            </a:extLst>
          </p:cNvPr>
          <p:cNvSpPr>
            <a:spLocks noChangeShapeType="1"/>
          </p:cNvSpPr>
          <p:nvPr/>
        </p:nvSpPr>
        <p:spPr bwMode="auto">
          <a:xfrm>
            <a:off x="7073490" y="5982045"/>
            <a:ext cx="3810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6" name="Text Box 33">
            <a:extLst>
              <a:ext uri="{FF2B5EF4-FFF2-40B4-BE49-F238E27FC236}">
                <a16:creationId xmlns:a16="http://schemas.microsoft.com/office/drawing/2014/main" id="{9AB8CB2F-F285-4045-B43F-1627FEA8312D}"/>
              </a:ext>
            </a:extLst>
          </p:cNvPr>
          <p:cNvSpPr txBox="1">
            <a:spLocks noChangeArrowheads="1"/>
          </p:cNvSpPr>
          <p:nvPr/>
        </p:nvSpPr>
        <p:spPr bwMode="auto">
          <a:xfrm>
            <a:off x="4876800" y="360195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0000FF"/>
                </a:solidFill>
              </a:rPr>
              <a:t>H         H</a:t>
            </a:r>
          </a:p>
        </p:txBody>
      </p:sp>
      <p:sp>
        <p:nvSpPr>
          <p:cNvPr id="47" name="Text Box 34">
            <a:extLst>
              <a:ext uri="{FF2B5EF4-FFF2-40B4-BE49-F238E27FC236}">
                <a16:creationId xmlns:a16="http://schemas.microsoft.com/office/drawing/2014/main" id="{1B2E7D00-0886-4A61-90A2-4E2F448B5EDB}"/>
              </a:ext>
            </a:extLst>
          </p:cNvPr>
          <p:cNvSpPr txBox="1">
            <a:spLocks noChangeArrowheads="1"/>
          </p:cNvSpPr>
          <p:nvPr/>
        </p:nvSpPr>
        <p:spPr bwMode="auto">
          <a:xfrm>
            <a:off x="5181600" y="314475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0000FF"/>
                </a:solidFill>
              </a:rPr>
              <a:t>O</a:t>
            </a:r>
          </a:p>
        </p:txBody>
      </p:sp>
      <p:sp>
        <p:nvSpPr>
          <p:cNvPr id="48" name="Line 35">
            <a:extLst>
              <a:ext uri="{FF2B5EF4-FFF2-40B4-BE49-F238E27FC236}">
                <a16:creationId xmlns:a16="http://schemas.microsoft.com/office/drawing/2014/main" id="{28E721AF-032C-4456-B9CC-0143C5FE0521}"/>
              </a:ext>
            </a:extLst>
          </p:cNvPr>
          <p:cNvSpPr>
            <a:spLocks noChangeShapeType="1"/>
          </p:cNvSpPr>
          <p:nvPr/>
        </p:nvSpPr>
        <p:spPr bwMode="auto">
          <a:xfrm flipH="1">
            <a:off x="5105400" y="3449551"/>
            <a:ext cx="152400" cy="2286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49" name="Line 36">
            <a:extLst>
              <a:ext uri="{FF2B5EF4-FFF2-40B4-BE49-F238E27FC236}">
                <a16:creationId xmlns:a16="http://schemas.microsoft.com/office/drawing/2014/main" id="{54289E4F-6B9E-447C-BB25-11D05A11430E}"/>
              </a:ext>
            </a:extLst>
          </p:cNvPr>
          <p:cNvSpPr>
            <a:spLocks noChangeShapeType="1"/>
          </p:cNvSpPr>
          <p:nvPr/>
        </p:nvSpPr>
        <p:spPr bwMode="auto">
          <a:xfrm>
            <a:off x="5486400" y="3449551"/>
            <a:ext cx="228600" cy="2286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50" name="Text Box 41">
            <a:extLst>
              <a:ext uri="{FF2B5EF4-FFF2-40B4-BE49-F238E27FC236}">
                <a16:creationId xmlns:a16="http://schemas.microsoft.com/office/drawing/2014/main" id="{D94CE5DE-6C07-44FD-8453-B656AF046C9F}"/>
              </a:ext>
            </a:extLst>
          </p:cNvPr>
          <p:cNvSpPr txBox="1">
            <a:spLocks noChangeArrowheads="1"/>
          </p:cNvSpPr>
          <p:nvPr/>
        </p:nvSpPr>
        <p:spPr bwMode="auto">
          <a:xfrm rot="16761321">
            <a:off x="6088857" y="2389894"/>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0000FF"/>
                </a:solidFill>
              </a:rPr>
              <a:t>H         H</a:t>
            </a:r>
          </a:p>
        </p:txBody>
      </p:sp>
      <p:sp>
        <p:nvSpPr>
          <p:cNvPr id="51" name="Text Box 42">
            <a:extLst>
              <a:ext uri="{FF2B5EF4-FFF2-40B4-BE49-F238E27FC236}">
                <a16:creationId xmlns:a16="http://schemas.microsoft.com/office/drawing/2014/main" id="{3952457D-33D5-4DA5-9E5A-F5B20729A484}"/>
              </a:ext>
            </a:extLst>
          </p:cNvPr>
          <p:cNvSpPr txBox="1">
            <a:spLocks noChangeArrowheads="1"/>
          </p:cNvSpPr>
          <p:nvPr/>
        </p:nvSpPr>
        <p:spPr bwMode="auto">
          <a:xfrm>
            <a:off x="6019800" y="230655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0000FF"/>
                </a:solidFill>
              </a:rPr>
              <a:t>O</a:t>
            </a:r>
          </a:p>
        </p:txBody>
      </p:sp>
      <p:sp>
        <p:nvSpPr>
          <p:cNvPr id="52" name="Line 43">
            <a:extLst>
              <a:ext uri="{FF2B5EF4-FFF2-40B4-BE49-F238E27FC236}">
                <a16:creationId xmlns:a16="http://schemas.microsoft.com/office/drawing/2014/main" id="{908705A3-1BA9-4974-8086-FE9B00019BF6}"/>
              </a:ext>
            </a:extLst>
          </p:cNvPr>
          <p:cNvSpPr>
            <a:spLocks noChangeShapeType="1"/>
          </p:cNvSpPr>
          <p:nvPr/>
        </p:nvSpPr>
        <p:spPr bwMode="auto">
          <a:xfrm flipH="1">
            <a:off x="6324600" y="2306551"/>
            <a:ext cx="228600" cy="762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53" name="Line 44">
            <a:extLst>
              <a:ext uri="{FF2B5EF4-FFF2-40B4-BE49-F238E27FC236}">
                <a16:creationId xmlns:a16="http://schemas.microsoft.com/office/drawing/2014/main" id="{4F2644BC-6873-4B6D-A857-2F463D1B487D}"/>
              </a:ext>
            </a:extLst>
          </p:cNvPr>
          <p:cNvSpPr>
            <a:spLocks noChangeShapeType="1"/>
          </p:cNvSpPr>
          <p:nvPr/>
        </p:nvSpPr>
        <p:spPr bwMode="auto">
          <a:xfrm>
            <a:off x="6248400" y="2611351"/>
            <a:ext cx="228600" cy="2286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54" name="Text Box 45">
            <a:extLst>
              <a:ext uri="{FF2B5EF4-FFF2-40B4-BE49-F238E27FC236}">
                <a16:creationId xmlns:a16="http://schemas.microsoft.com/office/drawing/2014/main" id="{6BC5BC92-BE31-4DA6-AD7E-E4418202E8C7}"/>
              </a:ext>
            </a:extLst>
          </p:cNvPr>
          <p:cNvSpPr txBox="1">
            <a:spLocks noChangeArrowheads="1"/>
          </p:cNvSpPr>
          <p:nvPr/>
        </p:nvSpPr>
        <p:spPr bwMode="auto">
          <a:xfrm rot="7180988">
            <a:off x="3726657" y="1764489"/>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0000FF"/>
                </a:solidFill>
              </a:rPr>
              <a:t>H         H</a:t>
            </a:r>
          </a:p>
        </p:txBody>
      </p:sp>
      <p:sp>
        <p:nvSpPr>
          <p:cNvPr id="55" name="Text Box 46">
            <a:extLst>
              <a:ext uri="{FF2B5EF4-FFF2-40B4-BE49-F238E27FC236}">
                <a16:creationId xmlns:a16="http://schemas.microsoft.com/office/drawing/2014/main" id="{83699447-A18E-4DB0-941B-E385A4503BB5}"/>
              </a:ext>
            </a:extLst>
          </p:cNvPr>
          <p:cNvSpPr txBox="1">
            <a:spLocks noChangeArrowheads="1"/>
          </p:cNvSpPr>
          <p:nvPr/>
        </p:nvSpPr>
        <p:spPr bwMode="auto">
          <a:xfrm>
            <a:off x="4495800" y="1985946"/>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solidFill>
                  <a:srgbClr val="0000FF"/>
                </a:solidFill>
              </a:rPr>
              <a:t>O</a:t>
            </a:r>
          </a:p>
        </p:txBody>
      </p:sp>
      <p:sp>
        <p:nvSpPr>
          <p:cNvPr id="56" name="Line 47">
            <a:extLst>
              <a:ext uri="{FF2B5EF4-FFF2-40B4-BE49-F238E27FC236}">
                <a16:creationId xmlns:a16="http://schemas.microsoft.com/office/drawing/2014/main" id="{13A27BCA-F967-4AE6-9D1B-9E228082A718}"/>
              </a:ext>
            </a:extLst>
          </p:cNvPr>
          <p:cNvSpPr>
            <a:spLocks noChangeShapeType="1"/>
          </p:cNvSpPr>
          <p:nvPr/>
        </p:nvSpPr>
        <p:spPr bwMode="auto">
          <a:xfrm flipH="1" flipV="1">
            <a:off x="4267200" y="2214546"/>
            <a:ext cx="3048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57" name="Line 48">
            <a:extLst>
              <a:ext uri="{FF2B5EF4-FFF2-40B4-BE49-F238E27FC236}">
                <a16:creationId xmlns:a16="http://schemas.microsoft.com/office/drawing/2014/main" id="{62F3023B-C610-41D5-BE1D-9C39A6BF68B0}"/>
              </a:ext>
            </a:extLst>
          </p:cNvPr>
          <p:cNvSpPr>
            <a:spLocks noChangeShapeType="1"/>
          </p:cNvSpPr>
          <p:nvPr/>
        </p:nvSpPr>
        <p:spPr bwMode="auto">
          <a:xfrm>
            <a:off x="4572000" y="1757346"/>
            <a:ext cx="76200" cy="304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b="1"/>
          </a:p>
        </p:txBody>
      </p:sp>
    </p:spTree>
    <p:extLst>
      <p:ext uri="{BB962C8B-B14F-4D97-AF65-F5344CB8AC3E}">
        <p14:creationId xmlns:p14="http://schemas.microsoft.com/office/powerpoint/2010/main" val="327010285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19"/>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109.  You prepare a 235 mL saturated solution of ammonium chloride at</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20.°C.  You go to lunch and come back in an hour.  The room</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temperature has warmed up this solution by 5.0°C .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How would you best describe this solution at 25. °C ?   </a:t>
            </a:r>
          </a:p>
          <a:p>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  Saturated at 25.°C                 B.  Supersaturated at 25.°C</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  Unsaturated at 25.°C             D.  Still saturated at 20.°C</a:t>
            </a: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6703029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724644"/>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109.  You prepare a 235 mL saturated solution of ammonium chloride at</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20.°C.  You go to lunch and come back in an hour.  The room</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temperature has warmed up this solution by 5.0°C .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How would you best describe this solution at 25. °C ?   </a:t>
            </a:r>
          </a:p>
          <a:p>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  Saturated at 25.°C                 B.  Supersaturated at 25.°C</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C.  Unsaturated at 25.°C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D.  Still saturated at 20.°C</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The solution becomes unsaturated because at 25.0°C this amount of water can hold more NH</a:t>
            </a:r>
            <a:r>
              <a:rPr lang="en-US" altLang="en-US" sz="2800" baseline="-25000" dirty="0">
                <a:solidFill>
                  <a:srgbClr val="FF0000"/>
                </a:solidFill>
                <a:latin typeface="Times New Roman" panose="02020603050405020304" pitchFamily="18" charset="0"/>
                <a:cs typeface="Times New Roman" panose="02020603050405020304" pitchFamily="18" charset="0"/>
              </a:rPr>
              <a:t>4</a:t>
            </a:r>
            <a:r>
              <a:rPr lang="en-US" altLang="en-US" sz="2800" dirty="0">
                <a:solidFill>
                  <a:srgbClr val="FF0000"/>
                </a:solidFill>
                <a:latin typeface="Times New Roman" panose="02020603050405020304" pitchFamily="18" charset="0"/>
                <a:cs typeface="Times New Roman" panose="02020603050405020304" pitchFamily="18" charset="0"/>
              </a:rPr>
              <a:t>Cl than when it was at a cooler temp.  The Molarity is constant.</a:t>
            </a: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7802250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0" y="-18757"/>
            <a:ext cx="9144000" cy="236988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110.  If you have lots of sulfur solid floating on your pond (or lots of water strider bugs), and you wanted to clear the surface, you could add some soap.  Explain in a decent English sentence how this works.</a:t>
            </a:r>
          </a:p>
          <a:p>
            <a:r>
              <a:rPr lang="en-US" dirty="0"/>
              <a:t> </a:t>
            </a:r>
          </a:p>
          <a:p>
            <a:endParaRPr lang="en-US" dirty="0"/>
          </a:p>
        </p:txBody>
      </p:sp>
    </p:spTree>
    <p:extLst>
      <p:ext uri="{BB962C8B-B14F-4D97-AF65-F5344CB8AC3E}">
        <p14:creationId xmlns:p14="http://schemas.microsoft.com/office/powerpoint/2010/main" val="94394129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0" y="-18757"/>
            <a:ext cx="9144000" cy="652486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110.  If you have lots of sulfur solid floating on your pond (or lots of water strider bugs), and you wanted to clear the surface, you could add some soap.  Explain in a decent English sentence how this works.</a:t>
            </a:r>
          </a:p>
          <a:p>
            <a:r>
              <a:rPr lang="en-US" dirty="0"/>
              <a:t> </a:t>
            </a:r>
          </a:p>
          <a:p>
            <a:pPr>
              <a:spcBef>
                <a:spcPct val="50000"/>
              </a:spcBef>
            </a:pPr>
            <a:r>
              <a:rPr lang="en-US" altLang="en-US" sz="3600" dirty="0">
                <a:solidFill>
                  <a:srgbClr val="FF0000"/>
                </a:solidFill>
                <a:latin typeface="Times New Roman" panose="02020603050405020304" pitchFamily="18" charset="0"/>
                <a:cs typeface="Times New Roman" panose="02020603050405020304" pitchFamily="18" charset="0"/>
              </a:rPr>
              <a:t>Surfactants are weird molecules that disrupt the hydrogen bonding.  One part is ionic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(and very polar).  That side dissolves into water,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but they are NONPOLAR on the other.   </a:t>
            </a:r>
          </a:p>
          <a:p>
            <a:pPr>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They dissolve into water on one side, and the other side just gets “in the way of hydrogen bonding” on the other side.  </a:t>
            </a:r>
          </a:p>
          <a:p>
            <a:pPr>
              <a:spcBef>
                <a:spcPct val="50000"/>
              </a:spcBef>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They create “holes” in the surface.  </a:t>
            </a:r>
          </a:p>
          <a:p>
            <a:endParaRPr lang="en-US" sz="1400" dirty="0"/>
          </a:p>
        </p:txBody>
      </p:sp>
    </p:spTree>
    <p:extLst>
      <p:ext uri="{BB962C8B-B14F-4D97-AF65-F5344CB8AC3E}">
        <p14:creationId xmlns:p14="http://schemas.microsoft.com/office/powerpoint/2010/main" val="249368347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00986"/>
          </a:xfrm>
          <a:prstGeom prst="rect">
            <a:avLst/>
          </a:prstGeom>
          <a:noFill/>
        </p:spPr>
        <p:txBody>
          <a:bodyPr wrap="square" rtlCol="0">
            <a:spAutoFit/>
          </a:bodyPr>
          <a:lstStyle/>
          <a:p>
            <a:pPr>
              <a:spcBef>
                <a:spcPct val="50000"/>
              </a:spcBef>
            </a:pPr>
            <a:r>
              <a:rPr lang="en-US" altLang="en-US" sz="4400" dirty="0">
                <a:solidFill>
                  <a:srgbClr val="0000FF"/>
                </a:solidFill>
                <a:latin typeface="Times New Roman" panose="02020603050405020304" pitchFamily="18" charset="0"/>
                <a:cs typeface="Times New Roman" panose="02020603050405020304" pitchFamily="18" charset="0"/>
              </a:rPr>
              <a:t>Once the bugs/sulfur gets through the surface, down to the bottom that will sink</a:t>
            </a:r>
            <a:r>
              <a:rPr lang="en-US" altLang="en-US" sz="4000" dirty="0">
                <a:solidFill>
                  <a:srgbClr val="0000FF"/>
                </a:solidFill>
                <a:latin typeface="Times New Roman" panose="02020603050405020304" pitchFamily="18" charset="0"/>
                <a:cs typeface="Times New Roman" panose="02020603050405020304" pitchFamily="18" charset="0"/>
              </a:rPr>
              <a:t>.  There is NO SURFACE on the inside of the water, only at the top. </a:t>
            </a:r>
          </a:p>
          <a:p>
            <a:endParaRPr lang="en-US"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endParaRPr lang="en-US" dirty="0"/>
          </a:p>
        </p:txBody>
      </p:sp>
      <p:pic>
        <p:nvPicPr>
          <p:cNvPr id="3" name="Picture 6" descr="water-stri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24200"/>
            <a:ext cx="455517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B4779D00-26F0-4316-BD7C-6C4AEE1FDC37}"/>
              </a:ext>
            </a:extLst>
          </p:cNvPr>
          <p:cNvCxnSpPr/>
          <p:nvPr/>
        </p:nvCxnSpPr>
        <p:spPr>
          <a:xfrm>
            <a:off x="1371600" y="3429000"/>
            <a:ext cx="7010400" cy="2209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15BCE6C-590F-407D-88AC-6D5B324F5737}"/>
              </a:ext>
            </a:extLst>
          </p:cNvPr>
          <p:cNvCxnSpPr>
            <a:cxnSpLocks/>
          </p:cNvCxnSpPr>
          <p:nvPr/>
        </p:nvCxnSpPr>
        <p:spPr>
          <a:xfrm flipV="1">
            <a:off x="1371600" y="3124200"/>
            <a:ext cx="6934200" cy="1905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872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67800" cy="227754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111.  Oil floats on water.  Explain why it floats,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why it does not sink, and more importantly,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and why it does not mix.</a:t>
            </a:r>
          </a:p>
          <a:p>
            <a:r>
              <a:rPr lang="en-US" sz="2800" dirty="0"/>
              <a:t> </a:t>
            </a:r>
          </a:p>
          <a:p>
            <a:endParaRPr lang="en-US" dirty="0"/>
          </a:p>
        </p:txBody>
      </p:sp>
    </p:spTree>
    <p:extLst>
      <p:ext uri="{BB962C8B-B14F-4D97-AF65-F5344CB8AC3E}">
        <p14:creationId xmlns:p14="http://schemas.microsoft.com/office/powerpoint/2010/main" val="1358509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010A1-0D96-74B8-2C23-1D10C4CA52B3}"/>
              </a:ext>
            </a:extLst>
          </p:cNvPr>
          <p:cNvSpPr txBox="1"/>
          <p:nvPr/>
        </p:nvSpPr>
        <p:spPr>
          <a:xfrm>
            <a:off x="0" y="0"/>
            <a:ext cx="9144000" cy="683264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There are several ways to measure how strong a solution is in chemistry.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22.  Qualitatively we can say things like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4800" u="sng" dirty="0">
                <a:solidFill>
                  <a:srgbClr val="0000FF"/>
                </a:solidFill>
                <a:latin typeface="Times New Roman" panose="02020603050405020304" pitchFamily="18" charset="0"/>
                <a:cs typeface="Times New Roman" panose="02020603050405020304" pitchFamily="18" charset="0"/>
              </a:rPr>
              <a:t>strong</a:t>
            </a:r>
            <a:r>
              <a:rPr lang="en-US" sz="4800" dirty="0">
                <a:solidFill>
                  <a:srgbClr val="0000FF"/>
                </a:solidFill>
                <a:latin typeface="Times New Roman" panose="02020603050405020304" pitchFamily="18" charset="0"/>
                <a:cs typeface="Times New Roman" panose="02020603050405020304" pitchFamily="18" charset="0"/>
              </a:rPr>
              <a:t> or </a:t>
            </a:r>
            <a:r>
              <a:rPr lang="en-US" sz="4800" u="sng" dirty="0">
                <a:solidFill>
                  <a:srgbClr val="0000FF"/>
                </a:solidFill>
                <a:latin typeface="Times New Roman" panose="02020603050405020304" pitchFamily="18" charset="0"/>
                <a:cs typeface="Times New Roman" panose="02020603050405020304" pitchFamily="18" charset="0"/>
              </a:rPr>
              <a:t>weak</a:t>
            </a:r>
            <a:endParaRPr lang="en-US" sz="2800" u="sng" dirty="0">
              <a:solidFill>
                <a:srgbClr val="0000FF"/>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23.  Or we could use “better” words like                                                    </a:t>
            </a:r>
          </a:p>
          <a:p>
            <a:r>
              <a:rPr lang="en-US" sz="2800" dirty="0">
                <a:latin typeface="Times New Roman" panose="02020603050405020304" pitchFamily="18" charset="0"/>
                <a:cs typeface="Times New Roman" panose="02020603050405020304" pitchFamily="18" charset="0"/>
              </a:rPr>
              <a:t>	                               </a:t>
            </a:r>
            <a:r>
              <a:rPr lang="en-US" sz="4400" u="sng" dirty="0">
                <a:solidFill>
                  <a:srgbClr val="FF0000"/>
                </a:solidFill>
                <a:latin typeface="Times New Roman" panose="02020603050405020304" pitchFamily="18" charset="0"/>
                <a:cs typeface="Times New Roman" panose="02020603050405020304" pitchFamily="18" charset="0"/>
              </a:rPr>
              <a:t>concentrated</a:t>
            </a:r>
            <a:r>
              <a:rPr lang="en-US" sz="4400" dirty="0">
                <a:solidFill>
                  <a:srgbClr val="FF0000"/>
                </a:solidFill>
                <a:latin typeface="Times New Roman" panose="02020603050405020304" pitchFamily="18" charset="0"/>
                <a:cs typeface="Times New Roman" panose="02020603050405020304" pitchFamily="18" charset="0"/>
              </a:rPr>
              <a:t> or </a:t>
            </a:r>
            <a:r>
              <a:rPr lang="en-US" sz="4400" u="sng" dirty="0">
                <a:solidFill>
                  <a:srgbClr val="FF0000"/>
                </a:solidFill>
                <a:latin typeface="Times New Roman" panose="02020603050405020304" pitchFamily="18" charset="0"/>
                <a:cs typeface="Times New Roman" panose="02020603050405020304" pitchFamily="18" charset="0"/>
              </a:rPr>
              <a:t>dilute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24.  With numbers and units, in a quantitative measure,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we will use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6600" b="1" u="sng" dirty="0">
                <a:solidFill>
                  <a:srgbClr val="7030A0"/>
                </a:solidFill>
                <a:latin typeface="Times New Roman" panose="02020603050405020304" pitchFamily="18" charset="0"/>
                <a:cs typeface="Times New Roman" panose="02020603050405020304" pitchFamily="18" charset="0"/>
              </a:rPr>
              <a:t>MOLARITY</a:t>
            </a:r>
            <a:endParaRPr lang="en-US" sz="2800" b="1" u="sng"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9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67800" cy="6955750"/>
          </a:xfrm>
          <a:prstGeom prst="rect">
            <a:avLst/>
          </a:prstGeom>
          <a:noFill/>
        </p:spPr>
        <p:txBody>
          <a:bodyPr wrap="square" rtlCol="0">
            <a:spAutoFit/>
          </a:bodyPr>
          <a:lstStyle/>
          <a:p>
            <a:pPr eaLnBrk="1" fontAlgn="base" hangingPunct="1">
              <a:spcBef>
                <a:spcPct val="50000"/>
              </a:spcBef>
              <a:spcAft>
                <a:spcPct val="0"/>
              </a:spcAft>
              <a:buFontTx/>
              <a:buNone/>
            </a:pPr>
            <a:r>
              <a:rPr lang="en-US" sz="3200" dirty="0">
                <a:latin typeface="Times New Roman" panose="02020603050405020304" pitchFamily="18" charset="0"/>
                <a:cs typeface="Times New Roman" panose="02020603050405020304" pitchFamily="18" charset="0"/>
              </a:rPr>
              <a:t>111.  Oil floats on water.  Explain why it floats,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why it does not sink, and more importantly,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and why it does not mix.</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altLang="en-US" sz="3200" b="1" dirty="0">
                <a:solidFill>
                  <a:srgbClr val="0000FF"/>
                </a:solidFill>
                <a:latin typeface="Comic Sans MS" panose="030F0702030302020204" pitchFamily="66" charset="0"/>
              </a:rPr>
              <a:t>Oil is less dense than water, so it would float, not sink. </a:t>
            </a:r>
          </a:p>
          <a:p>
            <a:pPr eaLnBrk="1" fontAlgn="base" hangingPunct="1">
              <a:spcBef>
                <a:spcPct val="50000"/>
              </a:spcBef>
              <a:spcAft>
                <a:spcPct val="0"/>
              </a:spcAft>
              <a:buFontTx/>
              <a:buNone/>
            </a:pPr>
            <a:r>
              <a:rPr lang="en-US" altLang="en-US" sz="3200" b="1" dirty="0">
                <a:solidFill>
                  <a:srgbClr val="0000FF"/>
                </a:solidFill>
                <a:latin typeface="Comic Sans MS" panose="030F0702030302020204" pitchFamily="66" charset="0"/>
              </a:rPr>
              <a:t>Oil is a nonpolar molecule, and since like dissolves like (water is polar) oil and water will not mix together, they are immiscible. </a:t>
            </a:r>
            <a:br>
              <a:rPr lang="en-US" altLang="en-US" sz="3200" b="1" dirty="0">
                <a:solidFill>
                  <a:srgbClr val="0000FF"/>
                </a:solidFill>
                <a:latin typeface="Comic Sans MS" panose="030F0702030302020204" pitchFamily="66" charset="0"/>
              </a:rPr>
            </a:br>
            <a:br>
              <a:rPr lang="en-US" altLang="en-US" sz="3200" b="1" dirty="0">
                <a:solidFill>
                  <a:srgbClr val="0000FF"/>
                </a:solidFill>
                <a:latin typeface="Comic Sans MS" panose="030F0702030302020204" pitchFamily="66" charset="0"/>
              </a:rPr>
            </a:br>
            <a:endParaRPr lang="en-US" altLang="en-US" sz="3200" b="1" dirty="0">
              <a:solidFill>
                <a:srgbClr val="0000FF"/>
              </a:solidFill>
              <a:latin typeface="Comic Sans MS" panose="030F0702030302020204" pitchFamily="66" charset="0"/>
            </a:endParaRPr>
          </a:p>
          <a:p>
            <a:endParaRPr lang="en-US" sz="3200" dirty="0">
              <a:latin typeface="Times New Roman" panose="02020603050405020304" pitchFamily="18" charset="0"/>
              <a:cs typeface="Times New Roman" panose="02020603050405020304" pitchFamily="18" charset="0"/>
            </a:endParaRPr>
          </a:p>
          <a:p>
            <a:r>
              <a:rPr lang="en-US" sz="2800" dirty="0"/>
              <a:t> </a:t>
            </a:r>
          </a:p>
          <a:p>
            <a:endParaRPr lang="en-US" dirty="0"/>
          </a:p>
        </p:txBody>
      </p:sp>
    </p:spTree>
    <p:extLst>
      <p:ext uri="{BB962C8B-B14F-4D97-AF65-F5344CB8AC3E}">
        <p14:creationId xmlns:p14="http://schemas.microsoft.com/office/powerpoint/2010/main" val="21036023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E5F0FF"/>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112.  Using a 1.00 M stock  of sugar water, tell how 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make up a 26.0 mL solution of 0.350 M.</a:t>
            </a:r>
          </a:p>
          <a:p>
            <a:endParaRPr lang="en-US" dirty="0"/>
          </a:p>
        </p:txBody>
      </p:sp>
    </p:spTree>
    <p:extLst>
      <p:ext uri="{BB962C8B-B14F-4D97-AF65-F5344CB8AC3E}">
        <p14:creationId xmlns:p14="http://schemas.microsoft.com/office/powerpoint/2010/main" val="244227953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E5F0FF"/>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112.  Using a 1.00 M stock  of sugar water, tell how 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make up a 26.0 mL solution of 0.350 M.</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altLang="en-US" sz="3200" dirty="0">
                <a:solidFill>
                  <a:srgbClr val="FF0000"/>
                </a:solidFill>
                <a:latin typeface="Consolas" pitchFamily="49" charset="0"/>
              </a:rPr>
              <a:t>M</a:t>
            </a:r>
            <a:r>
              <a:rPr lang="en-US" altLang="en-US" sz="3200" baseline="-25000" dirty="0">
                <a:solidFill>
                  <a:srgbClr val="FF0000"/>
                </a:solidFill>
                <a:latin typeface="Consolas" pitchFamily="49" charset="0"/>
              </a:rPr>
              <a:t>1</a:t>
            </a:r>
            <a:r>
              <a:rPr lang="en-US" altLang="en-US" sz="3200" dirty="0">
                <a:solidFill>
                  <a:srgbClr val="FF0000"/>
                </a:solidFill>
                <a:latin typeface="Consolas" pitchFamily="49" charset="0"/>
              </a:rPr>
              <a:t>V</a:t>
            </a:r>
            <a:r>
              <a:rPr lang="en-US" altLang="en-US" sz="3200" baseline="-25000" dirty="0">
                <a:solidFill>
                  <a:srgbClr val="FF0000"/>
                </a:solidFill>
                <a:latin typeface="Consolas" pitchFamily="49" charset="0"/>
              </a:rPr>
              <a:t>1</a:t>
            </a:r>
            <a:r>
              <a:rPr lang="en-US" altLang="en-US" sz="3200" dirty="0">
                <a:solidFill>
                  <a:srgbClr val="FF0000"/>
                </a:solidFill>
                <a:latin typeface="Consolas" pitchFamily="49" charset="0"/>
              </a:rPr>
              <a:t> = M</a:t>
            </a:r>
            <a:r>
              <a:rPr lang="en-US" altLang="en-US" sz="3200" baseline="-25000" dirty="0">
                <a:solidFill>
                  <a:srgbClr val="FF0000"/>
                </a:solidFill>
                <a:latin typeface="Consolas" pitchFamily="49" charset="0"/>
              </a:rPr>
              <a:t>2</a:t>
            </a:r>
            <a:r>
              <a:rPr lang="en-US" altLang="en-US" sz="3200" dirty="0">
                <a:solidFill>
                  <a:srgbClr val="FF0000"/>
                </a:solidFill>
                <a:latin typeface="Consolas" pitchFamily="49" charset="0"/>
              </a:rPr>
              <a:t>V</a:t>
            </a:r>
            <a:r>
              <a:rPr lang="en-US" altLang="en-US" sz="3200" baseline="-25000" dirty="0">
                <a:solidFill>
                  <a:srgbClr val="FF0000"/>
                </a:solidFill>
                <a:latin typeface="Consolas" pitchFamily="49" charset="0"/>
              </a:rPr>
              <a:t>2</a:t>
            </a:r>
          </a:p>
          <a:p>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8806301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E5F0FF"/>
        </a:solidFill>
        <a:effectLst/>
      </p:bgPr>
    </p:bg>
    <p:spTree>
      <p:nvGrpSpPr>
        <p:cNvPr id="1" name=""/>
        <p:cNvGrpSpPr/>
        <p:nvPr/>
      </p:nvGrpSpPr>
      <p:grpSpPr>
        <a:xfrm>
          <a:off x="0" y="0"/>
          <a:ext cx="0" cy="0"/>
          <a:chOff x="0" y="0"/>
          <a:chExt cx="0" cy="0"/>
        </a:xfrm>
      </p:grpSpPr>
      <p:sp>
        <p:nvSpPr>
          <p:cNvPr id="2" name="TextBox 1"/>
          <p:cNvSpPr txBox="1"/>
          <p:nvPr/>
        </p:nvSpPr>
        <p:spPr>
          <a:xfrm>
            <a:off x="0" y="1"/>
            <a:ext cx="9067800" cy="6340197"/>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112.  </a:t>
            </a:r>
            <a:r>
              <a:rPr lang="en-US" sz="3200" dirty="0">
                <a:latin typeface="Times New Roman" panose="02020603050405020304" pitchFamily="18" charset="0"/>
                <a:cs typeface="Times New Roman" panose="02020603050405020304" pitchFamily="18" charset="0"/>
              </a:rPr>
              <a:t>Using a 1.00 M stock  of sugar water, tell how 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make up a 26.0 mL solution of 0.350 M.</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altLang="en-US" sz="3200" dirty="0">
                <a:solidFill>
                  <a:srgbClr val="FF0000"/>
                </a:solidFill>
                <a:latin typeface="Consolas" pitchFamily="49" charset="0"/>
              </a:rPr>
              <a:t>M</a:t>
            </a:r>
            <a:r>
              <a:rPr lang="en-US" altLang="en-US" sz="3200" baseline="-25000" dirty="0">
                <a:solidFill>
                  <a:srgbClr val="FF0000"/>
                </a:solidFill>
                <a:latin typeface="Consolas" pitchFamily="49" charset="0"/>
              </a:rPr>
              <a:t>1</a:t>
            </a:r>
            <a:r>
              <a:rPr lang="en-US" altLang="en-US" sz="3200" dirty="0">
                <a:solidFill>
                  <a:srgbClr val="FF0000"/>
                </a:solidFill>
                <a:latin typeface="Consolas" pitchFamily="49" charset="0"/>
              </a:rPr>
              <a:t>V</a:t>
            </a:r>
            <a:r>
              <a:rPr lang="en-US" altLang="en-US" sz="3200" baseline="-25000" dirty="0">
                <a:solidFill>
                  <a:srgbClr val="FF0000"/>
                </a:solidFill>
                <a:latin typeface="Consolas" pitchFamily="49" charset="0"/>
              </a:rPr>
              <a:t>1</a:t>
            </a:r>
            <a:r>
              <a:rPr lang="en-US" altLang="en-US" sz="3200" dirty="0">
                <a:solidFill>
                  <a:srgbClr val="FF0000"/>
                </a:solidFill>
                <a:latin typeface="Consolas" pitchFamily="49" charset="0"/>
              </a:rPr>
              <a:t> = M</a:t>
            </a:r>
            <a:r>
              <a:rPr lang="en-US" altLang="en-US" sz="3200" baseline="-25000" dirty="0">
                <a:solidFill>
                  <a:srgbClr val="FF0000"/>
                </a:solidFill>
                <a:latin typeface="Consolas" pitchFamily="49" charset="0"/>
              </a:rPr>
              <a:t>2</a:t>
            </a:r>
            <a:r>
              <a:rPr lang="en-US" altLang="en-US" sz="3200" dirty="0">
                <a:solidFill>
                  <a:srgbClr val="FF0000"/>
                </a:solidFill>
                <a:latin typeface="Consolas" pitchFamily="49" charset="0"/>
              </a:rPr>
              <a:t>V</a:t>
            </a:r>
            <a:r>
              <a:rPr lang="en-US" altLang="en-US" sz="3200" baseline="-25000" dirty="0">
                <a:solidFill>
                  <a:srgbClr val="FF0000"/>
                </a:solidFill>
                <a:latin typeface="Consolas" pitchFamily="49" charset="0"/>
              </a:rPr>
              <a:t>2</a:t>
            </a:r>
          </a:p>
          <a:p>
            <a:endParaRPr lang="en-US" sz="3200" dirty="0">
              <a:latin typeface="Times New Roman" panose="02020603050405020304" pitchFamily="18" charset="0"/>
              <a:cs typeface="Times New Roman" panose="02020603050405020304" pitchFamily="18" charset="0"/>
            </a:endParaRPr>
          </a:p>
          <a:p>
            <a:pPr algn="ctr" eaLnBrk="1" fontAlgn="base" hangingPunct="1">
              <a:spcBef>
                <a:spcPct val="50000"/>
              </a:spcBef>
              <a:spcAft>
                <a:spcPct val="0"/>
              </a:spcAft>
              <a:buFontTx/>
              <a:buNone/>
            </a:pPr>
            <a:r>
              <a:rPr lang="en-US" altLang="en-US" sz="4000" dirty="0">
                <a:solidFill>
                  <a:srgbClr val="FF0000"/>
                </a:solidFill>
                <a:latin typeface="Times New Roman" panose="02020603050405020304" pitchFamily="18" charset="0"/>
                <a:cs typeface="Times New Roman" panose="02020603050405020304" pitchFamily="18" charset="0"/>
              </a:rPr>
              <a:t>(1.00 M)(V</a:t>
            </a:r>
            <a:r>
              <a:rPr lang="en-US" altLang="en-US" sz="4000" baseline="-25000" dirty="0">
                <a:solidFill>
                  <a:srgbClr val="FF0000"/>
                </a:solidFill>
                <a:latin typeface="Times New Roman" panose="02020603050405020304" pitchFamily="18" charset="0"/>
                <a:cs typeface="Times New Roman" panose="02020603050405020304" pitchFamily="18" charset="0"/>
              </a:rPr>
              <a:t>1</a:t>
            </a:r>
            <a:r>
              <a:rPr lang="en-US" altLang="en-US" sz="4000" dirty="0">
                <a:solidFill>
                  <a:srgbClr val="FF0000"/>
                </a:solidFill>
                <a:latin typeface="Times New Roman" panose="02020603050405020304" pitchFamily="18" charset="0"/>
                <a:cs typeface="Times New Roman" panose="02020603050405020304" pitchFamily="18" charset="0"/>
              </a:rPr>
              <a:t>) = (0.350 M)(26.0 mL)</a:t>
            </a:r>
          </a:p>
          <a:p>
            <a:pPr algn="ctr" eaLnBrk="1" fontAlgn="base" hangingPunct="1">
              <a:spcBef>
                <a:spcPct val="50000"/>
              </a:spcBef>
              <a:spcAft>
                <a:spcPct val="0"/>
              </a:spcAft>
              <a:buFontTx/>
              <a:buNone/>
            </a:pPr>
            <a:r>
              <a:rPr lang="en-US" altLang="en-US" sz="2800" dirty="0">
                <a:solidFill>
                  <a:srgbClr val="FF0000"/>
                </a:solidFill>
                <a:latin typeface="Times New Roman" panose="02020603050405020304" pitchFamily="18" charset="0"/>
                <a:cs typeface="Times New Roman" panose="02020603050405020304" pitchFamily="18" charset="0"/>
              </a:rPr>
              <a:t>V</a:t>
            </a:r>
            <a:r>
              <a:rPr lang="en-US" altLang="en-US" sz="2800" baseline="-25000" dirty="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FF0000"/>
                </a:solidFill>
                <a:latin typeface="Times New Roman" panose="02020603050405020304" pitchFamily="18" charset="0"/>
                <a:cs typeface="Times New Roman" panose="02020603050405020304" pitchFamily="18" charset="0"/>
              </a:rPr>
              <a:t> = </a:t>
            </a:r>
            <a:r>
              <a:rPr lang="en-US" altLang="en-US" sz="2800" b="1" u="sng" dirty="0">
                <a:solidFill>
                  <a:srgbClr val="FF0000"/>
                </a:solidFill>
                <a:latin typeface="Times New Roman" panose="02020603050405020304" pitchFamily="18" charset="0"/>
                <a:cs typeface="Times New Roman" panose="02020603050405020304" pitchFamily="18" charset="0"/>
              </a:rPr>
              <a:t>9.10 mL stock solution</a:t>
            </a:r>
            <a:r>
              <a:rPr lang="en-US" altLang="en-US" sz="2800" b="1" dirty="0">
                <a:solidFill>
                  <a:srgbClr val="FF0000"/>
                </a:solidFill>
                <a:latin typeface="Times New Roman" panose="02020603050405020304" pitchFamily="18" charset="0"/>
                <a:cs typeface="Times New Roman" panose="02020603050405020304" pitchFamily="18" charset="0"/>
              </a:rPr>
              <a:t> </a:t>
            </a:r>
          </a:p>
          <a:p>
            <a:pPr algn="ctr" eaLnBrk="1" fontAlgn="base" hangingPunct="1">
              <a:spcBef>
                <a:spcPct val="50000"/>
              </a:spcBef>
              <a:spcAft>
                <a:spcPct val="0"/>
              </a:spcAft>
              <a:buFontTx/>
              <a:buNone/>
            </a:pPr>
            <a:endParaRPr lang="en-US" altLang="en-US" sz="2800" b="1" dirty="0">
              <a:solidFill>
                <a:srgbClr val="FF0000"/>
              </a:solidFill>
              <a:latin typeface="Times New Roman" panose="02020603050405020304" pitchFamily="18" charset="0"/>
              <a:cs typeface="Times New Roman" panose="02020603050405020304" pitchFamily="18" charset="0"/>
            </a:endParaRPr>
          </a:p>
          <a:p>
            <a:pPr algn="ctr" eaLnBrk="1" fontAlgn="base" hangingPunct="1">
              <a:spcBef>
                <a:spcPct val="50000"/>
              </a:spcBef>
              <a:spcAft>
                <a:spcPct val="0"/>
              </a:spcAft>
              <a:buFontTx/>
              <a:buNone/>
            </a:pPr>
            <a:r>
              <a:rPr lang="en-US" altLang="en-US" sz="4000" dirty="0">
                <a:solidFill>
                  <a:srgbClr val="0000FF"/>
                </a:solidFill>
                <a:latin typeface="Times New Roman" panose="02020603050405020304" pitchFamily="18" charset="0"/>
                <a:cs typeface="Times New Roman" panose="02020603050405020304" pitchFamily="18" charset="0"/>
              </a:rPr>
              <a:t>plus…</a:t>
            </a:r>
          </a:p>
          <a:p>
            <a:pPr algn="ctr" eaLnBrk="1" fontAlgn="base" hangingPunct="1">
              <a:spcBef>
                <a:spcPct val="50000"/>
              </a:spcBef>
              <a:spcAft>
                <a:spcPct val="0"/>
              </a:spcAft>
              <a:buFontTx/>
              <a:buNone/>
            </a:pPr>
            <a:r>
              <a:rPr lang="en-US" altLang="en-US" sz="2800" dirty="0">
                <a:solidFill>
                  <a:srgbClr val="0000FF"/>
                </a:solidFill>
                <a:latin typeface="Times New Roman" panose="02020603050405020304" pitchFamily="18" charset="0"/>
                <a:cs typeface="Times New Roman" panose="02020603050405020304" pitchFamily="18" charset="0"/>
              </a:rPr>
              <a:t>Enough water to fill it all the way to 26.0 mL</a:t>
            </a:r>
          </a:p>
        </p:txBody>
      </p:sp>
    </p:spTree>
    <p:extLst>
      <p:ext uri="{BB962C8B-B14F-4D97-AF65-F5344CB8AC3E}">
        <p14:creationId xmlns:p14="http://schemas.microsoft.com/office/powerpoint/2010/main" val="419467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92990"/>
          </a:xfrm>
          <a:prstGeom prst="rect">
            <a:avLst/>
          </a:prstGeom>
          <a:noFill/>
        </p:spPr>
        <p:txBody>
          <a:bodyPr wrap="square" rtlCol="0">
            <a:spAutoFit/>
          </a:bodyPr>
          <a:lstStyle/>
          <a:p>
            <a:pPr lvl="0" fontAlgn="base">
              <a:spcBef>
                <a:spcPct val="50000"/>
              </a:spcBef>
              <a:spcAft>
                <a:spcPct val="0"/>
              </a:spcAft>
            </a:pPr>
            <a:r>
              <a:rPr lang="en-US" altLang="en-US" sz="2400" dirty="0">
                <a:solidFill>
                  <a:srgbClr val="000066"/>
                </a:solidFill>
                <a:latin typeface="Tahoma" panose="020B0604030504040204" pitchFamily="34" charset="0"/>
                <a:cs typeface="Tahoma" panose="020B0604030504040204" pitchFamily="34" charset="0"/>
              </a:rPr>
              <a:t>1.  A solution is a </a:t>
            </a:r>
            <a:r>
              <a:rPr lang="en-US" altLang="en-US" sz="2400" u="sng" dirty="0">
                <a:solidFill>
                  <a:srgbClr val="000066"/>
                </a:solidFill>
                <a:latin typeface="Tahoma" panose="020B0604030504040204" pitchFamily="34" charset="0"/>
                <a:cs typeface="Tahoma" panose="020B0604030504040204" pitchFamily="34" charset="0"/>
              </a:rPr>
              <a:t>homogeneous</a:t>
            </a:r>
            <a:r>
              <a:rPr lang="en-US" altLang="en-US" sz="2400" dirty="0">
                <a:solidFill>
                  <a:srgbClr val="000066"/>
                </a:solidFill>
                <a:latin typeface="Tahoma" panose="020B0604030504040204" pitchFamily="34" charset="0"/>
                <a:cs typeface="Tahoma" panose="020B0604030504040204" pitchFamily="34" charset="0"/>
              </a:rPr>
              <a:t> </a:t>
            </a:r>
            <a:r>
              <a:rPr lang="en-US" altLang="en-US" sz="2400" u="sng" dirty="0">
                <a:solidFill>
                  <a:srgbClr val="000066"/>
                </a:solidFill>
                <a:latin typeface="Tahoma" panose="020B0604030504040204" pitchFamily="34" charset="0"/>
                <a:cs typeface="Tahoma" panose="020B0604030504040204" pitchFamily="34" charset="0"/>
              </a:rPr>
              <a:t>mixture</a:t>
            </a:r>
            <a:r>
              <a:rPr lang="en-US" altLang="en-US" sz="2400" dirty="0">
                <a:solidFill>
                  <a:srgbClr val="000066"/>
                </a:solidFill>
                <a:latin typeface="Tahoma" panose="020B0604030504040204" pitchFamily="34" charset="0"/>
                <a:cs typeface="Tahoma" panose="020B0604030504040204" pitchFamily="34" charset="0"/>
              </a:rPr>
              <a:t>.  </a:t>
            </a:r>
          </a:p>
          <a:p>
            <a:pPr lvl="0" fontAlgn="base">
              <a:spcBef>
                <a:spcPct val="50000"/>
              </a:spcBef>
              <a:spcAft>
                <a:spcPct val="0"/>
              </a:spcAft>
            </a:pPr>
            <a:r>
              <a:rPr lang="en-US" altLang="en-US" sz="2400" dirty="0">
                <a:solidFill>
                  <a:srgbClr val="FF0000"/>
                </a:solidFill>
                <a:latin typeface="Tahoma" panose="020B0604030504040204" pitchFamily="34" charset="0"/>
                <a:cs typeface="Tahoma" panose="020B0604030504040204" pitchFamily="34" charset="0"/>
              </a:rPr>
              <a:t>2.  A solution forms when a </a:t>
            </a:r>
            <a:r>
              <a:rPr lang="en-US" altLang="en-US" sz="2400" u="sng" dirty="0">
                <a:solidFill>
                  <a:srgbClr val="FF0000"/>
                </a:solidFill>
                <a:latin typeface="Tahoma" panose="020B0604030504040204" pitchFamily="34" charset="0"/>
                <a:cs typeface="Tahoma" panose="020B0604030504040204" pitchFamily="34" charset="0"/>
              </a:rPr>
              <a:t>solute</a:t>
            </a:r>
            <a:r>
              <a:rPr lang="en-US" altLang="en-US" sz="2400" dirty="0">
                <a:solidFill>
                  <a:srgbClr val="FF0000"/>
                </a:solidFill>
                <a:latin typeface="Tahoma" panose="020B0604030504040204" pitchFamily="34" charset="0"/>
                <a:cs typeface="Tahoma" panose="020B0604030504040204" pitchFamily="34" charset="0"/>
              </a:rPr>
              <a:t> is dissolved into a </a:t>
            </a:r>
            <a:r>
              <a:rPr lang="en-US" altLang="en-US" sz="2400" u="sng" dirty="0">
                <a:solidFill>
                  <a:srgbClr val="FF0000"/>
                </a:solidFill>
                <a:latin typeface="Tahoma" panose="020B0604030504040204" pitchFamily="34" charset="0"/>
                <a:cs typeface="Tahoma" panose="020B0604030504040204" pitchFamily="34" charset="0"/>
              </a:rPr>
              <a:t>solvent</a:t>
            </a:r>
            <a:r>
              <a:rPr lang="en-US" altLang="en-US" sz="2400" dirty="0">
                <a:solidFill>
                  <a:srgbClr val="FF0000"/>
                </a:solidFill>
                <a:latin typeface="Tahoma" panose="020B0604030504040204" pitchFamily="34" charset="0"/>
                <a:cs typeface="Tahoma" panose="020B0604030504040204" pitchFamily="34" charset="0"/>
              </a:rPr>
              <a:t>.  </a:t>
            </a:r>
          </a:p>
          <a:p>
            <a:pPr marL="457200" indent="-457200" fontAlgn="base">
              <a:spcBef>
                <a:spcPct val="50000"/>
              </a:spcBef>
              <a:spcAft>
                <a:spcPct val="0"/>
              </a:spcAft>
              <a:buAutoNum type="arabicPeriod" startAt="3"/>
            </a:pPr>
            <a:r>
              <a:rPr lang="en-US" sz="2400" dirty="0">
                <a:latin typeface="Tahoma" panose="020B0604030504040204" pitchFamily="34" charset="0"/>
                <a:cs typeface="Tahoma" panose="020B0604030504040204" pitchFamily="34" charset="0"/>
              </a:rPr>
              <a:t>If you make this solution</a:t>
            </a:r>
          </a:p>
          <a:p>
            <a:pPr fontAlgn="base">
              <a:spcBef>
                <a:spcPct val="50000"/>
              </a:spcBef>
              <a:spcAft>
                <a:spcPct val="0"/>
              </a:spcAft>
            </a:pPr>
            <a:r>
              <a:rPr lang="en-US" sz="2400" dirty="0">
                <a:latin typeface="Tahoma" panose="020B0604030504040204" pitchFamily="34" charset="0"/>
                <a:cs typeface="Tahoma" panose="020B0604030504040204" pitchFamily="34" charset="0"/>
              </a:rPr>
              <a:t>     </a:t>
            </a:r>
            <a:r>
              <a:rPr lang="en-US" sz="2400" dirty="0">
                <a:solidFill>
                  <a:srgbClr val="0000FF"/>
                </a:solidFill>
                <a:latin typeface="Tahoma" panose="020B0604030504040204" pitchFamily="34" charset="0"/>
                <a:cs typeface="Tahoma" panose="020B0604030504040204" pitchFamily="34" charset="0"/>
              </a:rPr>
              <a:t>Sugar is the </a:t>
            </a:r>
            <a:r>
              <a:rPr lang="en-US" sz="2400" b="1" dirty="0">
                <a:solidFill>
                  <a:srgbClr val="0000FF"/>
                </a:solidFill>
                <a:latin typeface="Tahoma" panose="020B0604030504040204" pitchFamily="34" charset="0"/>
                <a:cs typeface="Tahoma" panose="020B0604030504040204" pitchFamily="34" charset="0"/>
              </a:rPr>
              <a:t>SOLUTE</a:t>
            </a:r>
            <a:r>
              <a:rPr lang="en-US" sz="2400" dirty="0">
                <a:solidFill>
                  <a:srgbClr val="0000FF"/>
                </a:solidFill>
                <a:latin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cs typeface="Tahoma" panose="020B0604030504040204" pitchFamily="34" charset="0"/>
              </a:rPr>
              <a:t>Coffee is the </a:t>
            </a:r>
            <a:r>
              <a:rPr lang="en-US" sz="2400" b="1" dirty="0">
                <a:solidFill>
                  <a:srgbClr val="FF0000"/>
                </a:solidFill>
                <a:latin typeface="Tahoma" panose="020B0604030504040204" pitchFamily="34" charset="0"/>
                <a:cs typeface="Tahoma" panose="020B0604030504040204" pitchFamily="34" charset="0"/>
              </a:rPr>
              <a:t>SOLVENT</a:t>
            </a:r>
            <a:br>
              <a:rPr lang="en-US" sz="2400" b="1" dirty="0">
                <a:solidFill>
                  <a:srgbClr val="0000FF"/>
                </a:solidFill>
                <a:latin typeface="Tahoma" panose="020B0604030504040204" pitchFamily="34" charset="0"/>
                <a:cs typeface="Tahoma" panose="020B0604030504040204" pitchFamily="34" charset="0"/>
              </a:rPr>
            </a:br>
            <a:endParaRPr lang="en-US" altLang="en-US" sz="2400" dirty="0">
              <a:solidFill>
                <a:srgbClr val="000066"/>
              </a:solidFill>
              <a:latin typeface="Tahoma" panose="020B0604030504040204" pitchFamily="34" charset="0"/>
              <a:cs typeface="Tahoma" panose="020B0604030504040204" pitchFamily="34" charset="0"/>
            </a:endParaRPr>
          </a:p>
        </p:txBody>
      </p:sp>
      <p:pic>
        <p:nvPicPr>
          <p:cNvPr id="1026" name="Picture 2" descr="Sugar does what to my coffee? – Coffee with the Queen">
            <a:extLst>
              <a:ext uri="{FF2B5EF4-FFF2-40B4-BE49-F238E27FC236}">
                <a16:creationId xmlns:a16="http://schemas.microsoft.com/office/drawing/2014/main" id="{66D691F4-7D5A-94B9-CA7C-76666359762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2743200"/>
            <a:ext cx="5715000" cy="379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0"/>
            <a:ext cx="9144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000000"/>
                </a:solidFill>
              </a:rPr>
              <a:t>25.  </a:t>
            </a:r>
            <a:r>
              <a:rPr lang="en-US" altLang="en-US" sz="2800" u="sng" dirty="0">
                <a:solidFill>
                  <a:srgbClr val="000000"/>
                </a:solidFill>
              </a:rPr>
              <a:t>Molarity</a:t>
            </a:r>
            <a:r>
              <a:rPr lang="en-US" altLang="en-US" sz="2800" dirty="0">
                <a:solidFill>
                  <a:srgbClr val="000000"/>
                </a:solidFill>
              </a:rPr>
              <a:t> is the expression of concentration of a</a:t>
            </a:r>
            <a:br>
              <a:rPr lang="en-US" altLang="en-US" sz="2800" dirty="0">
                <a:solidFill>
                  <a:srgbClr val="000000"/>
                </a:solidFill>
              </a:rPr>
            </a:br>
            <a:r>
              <a:rPr lang="en-US" altLang="en-US" sz="2800" dirty="0">
                <a:solidFill>
                  <a:srgbClr val="000000"/>
                </a:solidFill>
              </a:rPr>
              <a:t>       solution as measured by the number of moles of</a:t>
            </a:r>
            <a:br>
              <a:rPr lang="en-US" altLang="en-US" sz="2800" dirty="0">
                <a:solidFill>
                  <a:srgbClr val="000000"/>
                </a:solidFill>
              </a:rPr>
            </a:br>
            <a:r>
              <a:rPr lang="en-US" altLang="en-US" sz="2800" dirty="0">
                <a:solidFill>
                  <a:srgbClr val="000000"/>
                </a:solidFill>
              </a:rPr>
              <a:t>       solute in a liter of solution.</a:t>
            </a:r>
          </a:p>
          <a:p>
            <a:pPr eaLnBrk="1" fontAlgn="base" hangingPunct="1">
              <a:spcBef>
                <a:spcPct val="50000"/>
              </a:spcBef>
              <a:spcAft>
                <a:spcPct val="0"/>
              </a:spcAft>
              <a:buFontTx/>
              <a:buNone/>
            </a:pPr>
            <a:br>
              <a:rPr lang="en-US" altLang="en-US" sz="3600" dirty="0">
                <a:solidFill>
                  <a:schemeClr val="tx1">
                    <a:lumMod val="95000"/>
                    <a:lumOff val="5000"/>
                  </a:schemeClr>
                </a:solidFill>
              </a:rPr>
            </a:br>
            <a:r>
              <a:rPr lang="en-US" altLang="en-US" sz="3600" dirty="0">
                <a:solidFill>
                  <a:schemeClr val="tx1">
                    <a:lumMod val="95000"/>
                    <a:lumOff val="5000"/>
                  </a:schemeClr>
                </a:solidFill>
              </a:rPr>
              <a:t>        </a:t>
            </a:r>
            <a:r>
              <a:rPr lang="en-US" altLang="en-US" sz="6000" dirty="0">
                <a:solidFill>
                  <a:srgbClr val="0000FF"/>
                </a:solidFill>
                <a:latin typeface="Comic Sans MS" pitchFamily="66" charset="0"/>
              </a:rPr>
              <a:t>M =</a:t>
            </a:r>
            <a:r>
              <a:rPr lang="en-US" altLang="en-US" sz="6000" dirty="0">
                <a:solidFill>
                  <a:srgbClr val="000000"/>
                </a:solidFill>
              </a:rPr>
              <a:t> </a:t>
            </a:r>
          </a:p>
        </p:txBody>
      </p:sp>
      <p:sp>
        <p:nvSpPr>
          <p:cNvPr id="9219" name="Text Box 5"/>
          <p:cNvSpPr txBox="1">
            <a:spLocks noChangeArrowheads="1"/>
          </p:cNvSpPr>
          <p:nvPr/>
        </p:nvSpPr>
        <p:spPr bwMode="auto">
          <a:xfrm>
            <a:off x="2514600" y="1948696"/>
            <a:ext cx="441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0000FF"/>
                </a:solidFill>
                <a:latin typeface="Comic Sans MS" pitchFamily="66" charset="0"/>
              </a:rPr>
              <a:t># moles solute</a:t>
            </a:r>
            <a:br>
              <a:rPr lang="en-US" altLang="en-US" sz="3600" u="sng" dirty="0">
                <a:solidFill>
                  <a:srgbClr val="0000FF"/>
                </a:solidFill>
                <a:latin typeface="Comic Sans MS" pitchFamily="66" charset="0"/>
              </a:rPr>
            </a:br>
            <a:r>
              <a:rPr lang="en-US" altLang="en-US" sz="3600" dirty="0">
                <a:solidFill>
                  <a:srgbClr val="0000FF"/>
                </a:solidFill>
                <a:latin typeface="Comic Sans MS" pitchFamily="66" charset="0"/>
              </a:rPr>
              <a:t>Liters of solution</a:t>
            </a:r>
          </a:p>
        </p:txBody>
      </p:sp>
    </p:spTree>
    <p:extLst>
      <p:ext uri="{BB962C8B-B14F-4D97-AF65-F5344CB8AC3E}">
        <p14:creationId xmlns:p14="http://schemas.microsoft.com/office/powerpoint/2010/main" val="404308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35AC01-47D1-3671-B2B0-41E861A5CABF}"/>
              </a:ext>
            </a:extLst>
          </p:cNvPr>
          <p:cNvSpPr txBox="1"/>
          <p:nvPr/>
        </p:nvSpPr>
        <p:spPr>
          <a:xfrm>
            <a:off x="0" y="0"/>
            <a:ext cx="9144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26.  What is the concentration of a NaNO</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solution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containing 4.50 moles of solute in 1220 mL volume?</a:t>
            </a:r>
          </a:p>
        </p:txBody>
      </p:sp>
    </p:spTree>
    <p:extLst>
      <p:ext uri="{BB962C8B-B14F-4D97-AF65-F5344CB8AC3E}">
        <p14:creationId xmlns:p14="http://schemas.microsoft.com/office/powerpoint/2010/main" val="230579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35AC01-47D1-3671-B2B0-41E861A5CABF}"/>
              </a:ext>
            </a:extLst>
          </p:cNvPr>
          <p:cNvSpPr txBox="1"/>
          <p:nvPr/>
        </p:nvSpPr>
        <p:spPr>
          <a:xfrm>
            <a:off x="0" y="0"/>
            <a:ext cx="9144000" cy="52629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26.  What is the concentration of a NaNO</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solution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containing 4.50 moles of solute in 1220 mL volume?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27.  </a:t>
            </a:r>
          </a:p>
        </p:txBody>
      </p:sp>
      <p:graphicFrame>
        <p:nvGraphicFramePr>
          <p:cNvPr id="3" name="Table 3">
            <a:extLst>
              <a:ext uri="{FF2B5EF4-FFF2-40B4-BE49-F238E27FC236}">
                <a16:creationId xmlns:a16="http://schemas.microsoft.com/office/drawing/2014/main" id="{6DA822B2-D973-DBA9-2E6C-FC63AD982AA6}"/>
              </a:ext>
            </a:extLst>
          </p:cNvPr>
          <p:cNvGraphicFramePr>
            <a:graphicFrameLocks noGrp="1"/>
          </p:cNvGraphicFramePr>
          <p:nvPr>
            <p:extLst>
              <p:ext uri="{D42A27DB-BD31-4B8C-83A1-F6EECF244321}">
                <p14:modId xmlns:p14="http://schemas.microsoft.com/office/powerpoint/2010/main" val="4013886934"/>
              </p:ext>
            </p:extLst>
          </p:nvPr>
        </p:nvGraphicFramePr>
        <p:xfrm>
          <a:off x="1524000" y="954107"/>
          <a:ext cx="5334000" cy="351766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FF0000"/>
                          </a:solidFill>
                          <a:latin typeface="Times New Roman" panose="02020603050405020304" pitchFamily="18" charset="0"/>
                          <a:cs typeface="Times New Roman" panose="02020603050405020304" pitchFamily="18" charset="0"/>
                        </a:rPr>
                        <a:t># moles solute</a:t>
                      </a:r>
                      <a:br>
                        <a:rPr lang="en-US" altLang="en-US" sz="2800" b="0" u="sng" dirty="0">
                          <a:solidFill>
                            <a:srgbClr val="FF0000"/>
                          </a:solidFill>
                          <a:latin typeface="Times New Roman" panose="02020603050405020304" pitchFamily="18" charset="0"/>
                          <a:cs typeface="Times New Roman" panose="02020603050405020304" pitchFamily="18" charset="0"/>
                        </a:rPr>
                      </a:br>
                      <a:r>
                        <a:rPr lang="en-US" altLang="en-US" sz="2800" b="0" dirty="0">
                          <a:solidFill>
                            <a:srgbClr val="FF0000"/>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r h="1291454">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 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FF0000"/>
                          </a:solidFill>
                          <a:latin typeface="Times New Roman" panose="02020603050405020304" pitchFamily="18" charset="0"/>
                          <a:cs typeface="Times New Roman" panose="02020603050405020304" pitchFamily="18" charset="0"/>
                        </a:rPr>
                        <a:t>4.50 moles</a:t>
                      </a:r>
                      <a:br>
                        <a:rPr lang="en-US" altLang="en-US" sz="2800" b="0" dirty="0">
                          <a:solidFill>
                            <a:srgbClr val="FF0000"/>
                          </a:solidFill>
                          <a:latin typeface="Times New Roman" panose="02020603050405020304" pitchFamily="18" charset="0"/>
                          <a:cs typeface="Times New Roman" panose="02020603050405020304" pitchFamily="18" charset="0"/>
                        </a:rPr>
                      </a:br>
                      <a:r>
                        <a:rPr lang="en-US" altLang="en-US" sz="2800" b="0" dirty="0">
                          <a:solidFill>
                            <a:srgbClr val="FF0000"/>
                          </a:solidFill>
                          <a:latin typeface="Times New Roman" panose="02020603050405020304" pitchFamily="18" charset="0"/>
                          <a:cs typeface="Times New Roman" panose="02020603050405020304" pitchFamily="18" charset="0"/>
                        </a:rPr>
                        <a:t>1.22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9942949"/>
                  </a:ext>
                </a:extLst>
              </a:tr>
              <a:tr h="465992">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5688511"/>
                  </a:ext>
                </a:extLst>
              </a:tr>
              <a:tr h="568194">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a:solidFill>
                            <a:srgbClr val="FF0000"/>
                          </a:solidFill>
                          <a:latin typeface="Times New Roman" panose="02020603050405020304" pitchFamily="18" charset="0"/>
                          <a:cs typeface="Times New Roman" panose="02020603050405020304" pitchFamily="18" charset="0"/>
                        </a:rPr>
                        <a:t>  3.69 </a:t>
                      </a:r>
                      <a:r>
                        <a:rPr lang="en-US" altLang="en-US" sz="2800" b="0" dirty="0">
                          <a:solidFill>
                            <a:srgbClr val="FF0000"/>
                          </a:solidFill>
                          <a:latin typeface="Times New Roman" panose="02020603050405020304" pitchFamily="18" charset="0"/>
                          <a:cs typeface="Times New Roman" panose="02020603050405020304" pitchFamily="18"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6152203"/>
                  </a:ext>
                </a:extLst>
              </a:tr>
            </a:tbl>
          </a:graphicData>
        </a:graphic>
      </p:graphicFrame>
    </p:spTree>
    <p:extLst>
      <p:ext uri="{BB962C8B-B14F-4D97-AF65-F5344CB8AC3E}">
        <p14:creationId xmlns:p14="http://schemas.microsoft.com/office/powerpoint/2010/main" val="124934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35AC01-47D1-3671-B2B0-41E861A5CABF}"/>
              </a:ext>
            </a:extLst>
          </p:cNvPr>
          <p:cNvSpPr txBox="1"/>
          <p:nvPr/>
        </p:nvSpPr>
        <p:spPr>
          <a:xfrm>
            <a:off x="0" y="0"/>
            <a:ext cx="9144000" cy="65556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26.  What is the concentration of a NaNO</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solution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containing 4.50 moles of solute in 1220 mL volume?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27.  Say:  this solution has a 3.69 Molarity</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Write:   3.69 M NaNO</a:t>
            </a:r>
            <a:r>
              <a:rPr lang="en-US" sz="2800" baseline="-25000" dirty="0">
                <a:solidFill>
                  <a:srgbClr val="0000FF"/>
                </a:solidFill>
                <a:latin typeface="Times New Roman" panose="02020603050405020304" pitchFamily="18" charset="0"/>
                <a:cs typeface="Times New Roman" panose="02020603050405020304" pitchFamily="18" charset="0"/>
              </a:rPr>
              <a:t>3(AQ)</a:t>
            </a:r>
            <a:br>
              <a:rPr lang="en-US" sz="2800" baseline="-250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Think:  this solution is the same as a 1-liter AQ solution</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containing 3.69 mole NaNO</a:t>
            </a:r>
            <a:r>
              <a:rPr lang="en-US" sz="2800" baseline="-25000" dirty="0">
                <a:solidFill>
                  <a:srgbClr val="0000FF"/>
                </a:solidFill>
                <a:latin typeface="Times New Roman" panose="02020603050405020304" pitchFamily="18" charset="0"/>
                <a:cs typeface="Times New Roman" panose="02020603050405020304" pitchFamily="18" charset="0"/>
              </a:rPr>
              <a:t>3</a:t>
            </a:r>
            <a:r>
              <a:rPr lang="en-US" sz="2800" dirty="0">
                <a:solidFill>
                  <a:srgbClr val="0000FF"/>
                </a:solidFill>
                <a:latin typeface="Times New Roman" panose="02020603050405020304" pitchFamily="18" charset="0"/>
                <a:cs typeface="Times New Roman" panose="02020603050405020304" pitchFamily="18" charset="0"/>
              </a:rPr>
              <a:t> solute per liter.  </a:t>
            </a:r>
          </a:p>
        </p:txBody>
      </p:sp>
      <p:graphicFrame>
        <p:nvGraphicFramePr>
          <p:cNvPr id="3" name="Table 3">
            <a:extLst>
              <a:ext uri="{FF2B5EF4-FFF2-40B4-BE49-F238E27FC236}">
                <a16:creationId xmlns:a16="http://schemas.microsoft.com/office/drawing/2014/main" id="{6DA822B2-D973-DBA9-2E6C-FC63AD982AA6}"/>
              </a:ext>
            </a:extLst>
          </p:cNvPr>
          <p:cNvGraphicFramePr>
            <a:graphicFrameLocks noGrp="1"/>
          </p:cNvGraphicFramePr>
          <p:nvPr>
            <p:extLst>
              <p:ext uri="{D42A27DB-BD31-4B8C-83A1-F6EECF244321}">
                <p14:modId xmlns:p14="http://schemas.microsoft.com/office/powerpoint/2010/main" val="684533044"/>
              </p:ext>
            </p:extLst>
          </p:nvPr>
        </p:nvGraphicFramePr>
        <p:xfrm>
          <a:off x="1524000" y="954107"/>
          <a:ext cx="5334000" cy="351766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FF0000"/>
                          </a:solidFill>
                          <a:latin typeface="Times New Roman" panose="02020603050405020304" pitchFamily="18" charset="0"/>
                          <a:cs typeface="Times New Roman" panose="02020603050405020304" pitchFamily="18" charset="0"/>
                        </a:rPr>
                        <a:t># moles solute</a:t>
                      </a:r>
                      <a:br>
                        <a:rPr lang="en-US" altLang="en-US" sz="2800" b="0" u="sng" dirty="0">
                          <a:solidFill>
                            <a:srgbClr val="FF0000"/>
                          </a:solidFill>
                          <a:latin typeface="Times New Roman" panose="02020603050405020304" pitchFamily="18" charset="0"/>
                          <a:cs typeface="Times New Roman" panose="02020603050405020304" pitchFamily="18" charset="0"/>
                        </a:rPr>
                      </a:br>
                      <a:r>
                        <a:rPr lang="en-US" altLang="en-US" sz="2800" b="0" dirty="0">
                          <a:solidFill>
                            <a:srgbClr val="FF0000"/>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r h="1291454">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 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FF0000"/>
                          </a:solidFill>
                          <a:latin typeface="Times New Roman" panose="02020603050405020304" pitchFamily="18" charset="0"/>
                          <a:cs typeface="Times New Roman" panose="02020603050405020304" pitchFamily="18" charset="0"/>
                        </a:rPr>
                        <a:t>4.50 moles</a:t>
                      </a:r>
                      <a:br>
                        <a:rPr lang="en-US" altLang="en-US" sz="2800" b="0" dirty="0">
                          <a:solidFill>
                            <a:srgbClr val="FF0000"/>
                          </a:solidFill>
                          <a:latin typeface="Times New Roman" panose="02020603050405020304" pitchFamily="18" charset="0"/>
                          <a:cs typeface="Times New Roman" panose="02020603050405020304" pitchFamily="18" charset="0"/>
                        </a:rPr>
                      </a:br>
                      <a:r>
                        <a:rPr lang="en-US" altLang="en-US" sz="2800" b="0" dirty="0">
                          <a:solidFill>
                            <a:srgbClr val="FF0000"/>
                          </a:solidFill>
                          <a:latin typeface="Times New Roman" panose="02020603050405020304" pitchFamily="18" charset="0"/>
                          <a:cs typeface="Times New Roman" panose="02020603050405020304" pitchFamily="18" charset="0"/>
                        </a:rPr>
                        <a:t>1.22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9942949"/>
                  </a:ext>
                </a:extLst>
              </a:tr>
              <a:tr h="465992">
                <a:tc>
                  <a:txBody>
                    <a:bodyPr/>
                    <a:lstStyle/>
                    <a:p>
                      <a:pPr algn="ct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5688511"/>
                  </a:ext>
                </a:extLst>
              </a:tr>
              <a:tr h="568194">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FF0000"/>
                          </a:solidFill>
                          <a:latin typeface="Times New Roman" panose="02020603050405020304" pitchFamily="18" charset="0"/>
                          <a:cs typeface="Times New Roman" panose="02020603050405020304" pitchFamily="18" charset="0"/>
                        </a:rPr>
                        <a:t>  3.69 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6152203"/>
                  </a:ext>
                </a:extLst>
              </a:tr>
            </a:tbl>
          </a:graphicData>
        </a:graphic>
      </p:graphicFrame>
    </p:spTree>
    <p:extLst>
      <p:ext uri="{BB962C8B-B14F-4D97-AF65-F5344CB8AC3E}">
        <p14:creationId xmlns:p14="http://schemas.microsoft.com/office/powerpoint/2010/main" val="347217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28. What is the concentration of a 1650 mL salty</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water solution containing 125 g NaCl?  </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Comic Sans MS" pitchFamily="66" charset="0"/>
              </a:rPr>
            </a:br>
            <a:endParaRPr lang="en-US" altLang="en-US" sz="2400" dirty="0">
              <a:solidFill>
                <a:srgbClr val="FF0000"/>
              </a:solidFill>
              <a:latin typeface="Comic Sans MS" pitchFamily="66" charset="0"/>
            </a:endParaRPr>
          </a:p>
          <a:p>
            <a:pPr eaLnBrk="1" fontAlgn="base" hangingPunct="1">
              <a:spcBef>
                <a:spcPct val="50000"/>
              </a:spcBef>
              <a:spcAft>
                <a:spcPct val="0"/>
              </a:spcAft>
              <a:buFontTx/>
              <a:buNone/>
            </a:pPr>
            <a:br>
              <a:rPr lang="en-US" altLang="en-US" sz="1600" dirty="0">
                <a:solidFill>
                  <a:srgbClr val="FF0000"/>
                </a:solidFill>
                <a:latin typeface="Comic Sans MS" pitchFamily="66" charset="0"/>
              </a:rPr>
            </a:br>
            <a:endParaRPr lang="en-US" altLang="en-US" sz="1600" dirty="0">
              <a:solidFill>
                <a:srgbClr val="FF0000"/>
              </a:solidFill>
              <a:latin typeface="Comic Sans MS" pitchFamily="66" charset="0"/>
            </a:endParaRPr>
          </a:p>
          <a:p>
            <a:pPr eaLnBrk="1" fontAlgn="base" hangingPunct="1">
              <a:spcBef>
                <a:spcPct val="50000"/>
              </a:spcBef>
              <a:spcAft>
                <a:spcPct val="0"/>
              </a:spcAft>
              <a:buFontTx/>
              <a:buNone/>
            </a:pPr>
            <a:endParaRPr lang="en-US" altLang="en-US" sz="2400" dirty="0">
              <a:solidFill>
                <a:srgbClr val="FF0000"/>
              </a:solidFill>
              <a:latin typeface="Comic Sans MS" pitchFamily="66" charset="0"/>
            </a:endParaRPr>
          </a:p>
        </p:txBody>
      </p:sp>
    </p:spTree>
    <p:extLst>
      <p:ext uri="{BB962C8B-B14F-4D97-AF65-F5344CB8AC3E}">
        <p14:creationId xmlns:p14="http://schemas.microsoft.com/office/powerpoint/2010/main" val="3236130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28. What is the concentration of a 1650 mL salty</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water solution containing 125 g NaCl?  </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Comic Sans MS" pitchFamily="66" charset="0"/>
              </a:rPr>
            </a:br>
            <a:endParaRPr lang="en-US" altLang="en-US" sz="2400" dirty="0">
              <a:solidFill>
                <a:srgbClr val="FF0000"/>
              </a:solidFill>
              <a:latin typeface="Comic Sans MS" pitchFamily="66" charset="0"/>
            </a:endParaRPr>
          </a:p>
          <a:p>
            <a:pPr eaLnBrk="1" fontAlgn="base" hangingPunct="1">
              <a:spcBef>
                <a:spcPct val="50000"/>
              </a:spcBef>
              <a:spcAft>
                <a:spcPct val="0"/>
              </a:spcAft>
              <a:buFontTx/>
              <a:buNone/>
            </a:pPr>
            <a:br>
              <a:rPr lang="en-US" altLang="en-US" sz="1600" dirty="0">
                <a:solidFill>
                  <a:srgbClr val="FF0000"/>
                </a:solidFill>
                <a:latin typeface="Comic Sans MS" pitchFamily="66" charset="0"/>
              </a:rPr>
            </a:br>
            <a:r>
              <a:rPr lang="en-US" altLang="en-US" sz="1600" dirty="0">
                <a:solidFill>
                  <a:srgbClr val="FF0000"/>
                </a:solidFill>
                <a:latin typeface="Comic Sans MS" pitchFamily="66" charset="0"/>
              </a:rPr>
              <a:t>Convert grams of NaCl to moles first.   Then convert mL into liters.  Only use moles &amp; liters.   </a:t>
            </a:r>
          </a:p>
          <a:p>
            <a:pPr eaLnBrk="1" fontAlgn="base" hangingPunct="1">
              <a:spcBef>
                <a:spcPct val="50000"/>
              </a:spcBef>
              <a:spcAft>
                <a:spcPct val="0"/>
              </a:spcAft>
              <a:buFontTx/>
              <a:buNone/>
            </a:pPr>
            <a:endParaRPr lang="en-US" altLang="en-US" sz="2400" dirty="0">
              <a:solidFill>
                <a:srgbClr val="FF0000"/>
              </a:solidFill>
              <a:latin typeface="Comic Sans MS" pitchFamily="66" charset="0"/>
            </a:endParaRPr>
          </a:p>
        </p:txBody>
      </p:sp>
      <p:graphicFrame>
        <p:nvGraphicFramePr>
          <p:cNvPr id="2" name="Table 3">
            <a:extLst>
              <a:ext uri="{FF2B5EF4-FFF2-40B4-BE49-F238E27FC236}">
                <a16:creationId xmlns:a16="http://schemas.microsoft.com/office/drawing/2014/main" id="{4E6F0507-248C-0887-C116-8A20C5F84C2D}"/>
              </a:ext>
            </a:extLst>
          </p:cNvPr>
          <p:cNvGraphicFramePr>
            <a:graphicFrameLocks noGrp="1"/>
          </p:cNvGraphicFramePr>
          <p:nvPr/>
        </p:nvGraphicFramePr>
        <p:xfrm>
          <a:off x="1752600" y="861234"/>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0000FF"/>
                          </a:solidFill>
                          <a:latin typeface="Times New Roman" panose="02020603050405020304" pitchFamily="18" charset="0"/>
                          <a:cs typeface="Times New Roman" panose="02020603050405020304" pitchFamily="18" charset="0"/>
                        </a:rPr>
                        <a:t># moles solute</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Tree>
    <p:extLst>
      <p:ext uri="{BB962C8B-B14F-4D97-AF65-F5344CB8AC3E}">
        <p14:creationId xmlns:p14="http://schemas.microsoft.com/office/powerpoint/2010/main" val="182450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28. What is the concentration of a 1650 mL salty</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water solution containing 125 g NaCl?  </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Comic Sans MS" pitchFamily="66" charset="0"/>
              </a:rPr>
            </a:br>
            <a:endParaRPr lang="en-US" altLang="en-US" sz="2400" dirty="0">
              <a:solidFill>
                <a:srgbClr val="FF0000"/>
              </a:solidFill>
              <a:latin typeface="Comic Sans MS" pitchFamily="66" charset="0"/>
            </a:endParaRPr>
          </a:p>
          <a:p>
            <a:pPr eaLnBrk="1" fontAlgn="base" hangingPunct="1">
              <a:spcBef>
                <a:spcPct val="50000"/>
              </a:spcBef>
              <a:spcAft>
                <a:spcPct val="0"/>
              </a:spcAft>
              <a:buFontTx/>
              <a:buNone/>
            </a:pPr>
            <a:br>
              <a:rPr lang="en-US" altLang="en-US" sz="1600" dirty="0">
                <a:solidFill>
                  <a:srgbClr val="FF0000"/>
                </a:solidFill>
                <a:latin typeface="Comic Sans MS" pitchFamily="66" charset="0"/>
              </a:rPr>
            </a:br>
            <a:r>
              <a:rPr lang="en-US" altLang="en-US" sz="1600" dirty="0">
                <a:solidFill>
                  <a:srgbClr val="FF0000"/>
                </a:solidFill>
                <a:latin typeface="Comic Sans MS" pitchFamily="66" charset="0"/>
              </a:rPr>
              <a:t>Convert grams of NaCl to moles first.   Then convert mL into liters.  Only use moles &amp; liters.   </a:t>
            </a:r>
          </a:p>
          <a:p>
            <a:pPr eaLnBrk="1" fontAlgn="base" hangingPunct="1">
              <a:spcBef>
                <a:spcPct val="50000"/>
              </a:spcBef>
              <a:spcAft>
                <a:spcPct val="0"/>
              </a:spcAft>
              <a:buFontTx/>
              <a:buNone/>
            </a:pPr>
            <a:endParaRPr lang="en-US" altLang="en-US" sz="2400" dirty="0">
              <a:solidFill>
                <a:srgbClr val="FF0000"/>
              </a:solidFill>
              <a:latin typeface="Comic Sans MS" pitchFamily="66" charset="0"/>
            </a:endParaRPr>
          </a:p>
        </p:txBody>
      </p:sp>
      <p:graphicFrame>
        <p:nvGraphicFramePr>
          <p:cNvPr id="2" name="Table 3">
            <a:extLst>
              <a:ext uri="{FF2B5EF4-FFF2-40B4-BE49-F238E27FC236}">
                <a16:creationId xmlns:a16="http://schemas.microsoft.com/office/drawing/2014/main" id="{4E6F0507-248C-0887-C116-8A20C5F84C2D}"/>
              </a:ext>
            </a:extLst>
          </p:cNvPr>
          <p:cNvGraphicFramePr>
            <a:graphicFrameLocks noGrp="1"/>
          </p:cNvGraphicFramePr>
          <p:nvPr/>
        </p:nvGraphicFramePr>
        <p:xfrm>
          <a:off x="1752600" y="861234"/>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0000FF"/>
                          </a:solidFill>
                          <a:latin typeface="Times New Roman" panose="02020603050405020304" pitchFamily="18" charset="0"/>
                          <a:cs typeface="Times New Roman" panose="02020603050405020304" pitchFamily="18" charset="0"/>
                        </a:rPr>
                        <a:t># moles solute</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
        <p:nvSpPr>
          <p:cNvPr id="3" name="TextBox 2">
            <a:extLst>
              <a:ext uri="{FF2B5EF4-FFF2-40B4-BE49-F238E27FC236}">
                <a16:creationId xmlns:a16="http://schemas.microsoft.com/office/drawing/2014/main" id="{8F455657-E4A3-EC6B-66A7-4742C2F4F61F}"/>
              </a:ext>
            </a:extLst>
          </p:cNvPr>
          <p:cNvSpPr txBox="1"/>
          <p:nvPr/>
        </p:nvSpPr>
        <p:spPr>
          <a:xfrm>
            <a:off x="304800" y="2446822"/>
            <a:ext cx="1828800" cy="830997"/>
          </a:xfrm>
          <a:prstGeom prst="rect">
            <a:avLst/>
          </a:prstGeom>
          <a:noFill/>
        </p:spPr>
        <p:txBody>
          <a:bodyPr wrap="square" rtlCol="0">
            <a:spAutoFit/>
          </a:bodyPr>
          <a:lstStyle/>
          <a:p>
            <a:pPr algn="ctr"/>
            <a:r>
              <a:rPr lang="en-US" sz="2400" u="sng" dirty="0">
                <a:latin typeface="Times New Roman" panose="02020603050405020304" pitchFamily="18" charset="0"/>
                <a:cs typeface="Times New Roman" panose="02020603050405020304" pitchFamily="18" charset="0"/>
              </a:rPr>
              <a:t>125 g NaCl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EF5AFB90-0F84-73D8-5103-0F82955CA811}"/>
              </a:ext>
            </a:extLst>
          </p:cNvPr>
          <p:cNvSpPr txBox="1"/>
          <p:nvPr/>
        </p:nvSpPr>
        <p:spPr>
          <a:xfrm>
            <a:off x="2133600" y="2523022"/>
            <a:ext cx="457200" cy="523220"/>
          </a:xfrm>
          <a:prstGeom prst="rect">
            <a:avLst/>
          </a:prstGeom>
          <a:noFill/>
        </p:spPr>
        <p:txBody>
          <a:bodyPr wrap="square" rtlCol="0">
            <a:spAutoFit/>
          </a:bodyPr>
          <a:lstStyle/>
          <a:p>
            <a:r>
              <a:rPr lang="en-US" sz="2800" dirty="0"/>
              <a:t>X</a:t>
            </a:r>
          </a:p>
        </p:txBody>
      </p:sp>
      <p:sp>
        <p:nvSpPr>
          <p:cNvPr id="5" name="TextBox 4">
            <a:extLst>
              <a:ext uri="{FF2B5EF4-FFF2-40B4-BE49-F238E27FC236}">
                <a16:creationId xmlns:a16="http://schemas.microsoft.com/office/drawing/2014/main" id="{5329343F-B25F-78DC-F56F-E1195514EC85}"/>
              </a:ext>
            </a:extLst>
          </p:cNvPr>
          <p:cNvSpPr txBox="1"/>
          <p:nvPr/>
        </p:nvSpPr>
        <p:spPr>
          <a:xfrm>
            <a:off x="2667000" y="2446822"/>
            <a:ext cx="1828800" cy="830997"/>
          </a:xfrm>
          <a:prstGeom prst="rect">
            <a:avLst/>
          </a:prstGeom>
          <a:noFill/>
        </p:spPr>
        <p:txBody>
          <a:bodyPr wrap="square" rtlCol="0">
            <a:spAutoFit/>
          </a:bodyPr>
          <a:lstStyle/>
          <a:p>
            <a:pPr algn="ctr"/>
            <a:r>
              <a:rPr lang="en-US" sz="2400" u="sng" dirty="0">
                <a:latin typeface="Times New Roman" panose="02020603050405020304" pitchFamily="18" charset="0"/>
                <a:cs typeface="Times New Roman" panose="02020603050405020304" pitchFamily="18" charset="0"/>
              </a:rPr>
              <a:t>1 mole NaCl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58 g NaCl</a:t>
            </a:r>
          </a:p>
        </p:txBody>
      </p:sp>
      <p:sp>
        <p:nvSpPr>
          <p:cNvPr id="6" name="TextBox 5">
            <a:extLst>
              <a:ext uri="{FF2B5EF4-FFF2-40B4-BE49-F238E27FC236}">
                <a16:creationId xmlns:a16="http://schemas.microsoft.com/office/drawing/2014/main" id="{DBFED055-BBA2-09E7-BF42-5C0B7B98209E}"/>
              </a:ext>
            </a:extLst>
          </p:cNvPr>
          <p:cNvSpPr txBox="1"/>
          <p:nvPr/>
        </p:nvSpPr>
        <p:spPr>
          <a:xfrm>
            <a:off x="4648200" y="2562732"/>
            <a:ext cx="3733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2.16 moles NaCl</a:t>
            </a:r>
          </a:p>
        </p:txBody>
      </p:sp>
      <p:sp>
        <p:nvSpPr>
          <p:cNvPr id="7" name="TextBox 6">
            <a:extLst>
              <a:ext uri="{FF2B5EF4-FFF2-40B4-BE49-F238E27FC236}">
                <a16:creationId xmlns:a16="http://schemas.microsoft.com/office/drawing/2014/main" id="{52B6FBD2-5CD0-8BF8-2E08-F1D4CE22DCBB}"/>
              </a:ext>
            </a:extLst>
          </p:cNvPr>
          <p:cNvSpPr txBox="1"/>
          <p:nvPr/>
        </p:nvSpPr>
        <p:spPr>
          <a:xfrm>
            <a:off x="152400" y="3970822"/>
            <a:ext cx="2895600" cy="1815882"/>
          </a:xfrm>
          <a:prstGeom prst="rect">
            <a:avLst/>
          </a:prstGeom>
          <a:noFill/>
        </p:spPr>
        <p:txBody>
          <a:bodyPr wrap="square" rtlCol="0">
            <a:spAutoFit/>
          </a:bodyPr>
          <a:lstStyle/>
          <a:p>
            <a:r>
              <a:rPr lang="en-US" dirty="0">
                <a:solidFill>
                  <a:srgbClr val="0000FF"/>
                </a:solidFill>
              </a:rPr>
              <a:t>MOLAR MASS</a:t>
            </a:r>
            <a:br>
              <a:rPr lang="en-US" dirty="0"/>
            </a:br>
            <a:r>
              <a:rPr lang="en-US" sz="2800" u="sng" dirty="0"/>
              <a:t>NaCl</a:t>
            </a:r>
            <a:endParaRPr lang="en-US" u="sng" dirty="0"/>
          </a:p>
          <a:p>
            <a:r>
              <a:rPr lang="en-US" sz="700" dirty="0"/>
              <a:t> </a:t>
            </a:r>
            <a:br>
              <a:rPr lang="en-US" dirty="0"/>
            </a:br>
            <a:r>
              <a:rPr lang="en-US" dirty="0"/>
              <a:t>Na  1 x 23g  = 23 g</a:t>
            </a:r>
          </a:p>
          <a:p>
            <a:r>
              <a:rPr lang="en-US" dirty="0"/>
              <a:t>Cl   1 x 36 g </a:t>
            </a:r>
            <a:r>
              <a:rPr lang="en-US" u="sng" dirty="0"/>
              <a:t>= 35 g</a:t>
            </a:r>
          </a:p>
          <a:p>
            <a:endParaRPr lang="en-US" sz="500" dirty="0"/>
          </a:p>
          <a:p>
            <a:r>
              <a:rPr lang="en-US" dirty="0"/>
              <a:t>                       </a:t>
            </a:r>
            <a:r>
              <a:rPr lang="en-US" dirty="0">
                <a:solidFill>
                  <a:srgbClr val="0000FF"/>
                </a:solidFill>
              </a:rPr>
              <a:t>58 g/mole</a:t>
            </a:r>
          </a:p>
        </p:txBody>
      </p:sp>
      <p:cxnSp>
        <p:nvCxnSpPr>
          <p:cNvPr id="8" name="Straight Arrow Connector 7">
            <a:extLst>
              <a:ext uri="{FF2B5EF4-FFF2-40B4-BE49-F238E27FC236}">
                <a16:creationId xmlns:a16="http://schemas.microsoft.com/office/drawing/2014/main" id="{E5F5BE19-158A-A7DD-F1C1-10DA07C0FF0C}"/>
              </a:ext>
            </a:extLst>
          </p:cNvPr>
          <p:cNvCxnSpPr/>
          <p:nvPr/>
        </p:nvCxnSpPr>
        <p:spPr>
          <a:xfrm flipV="1">
            <a:off x="2667000" y="3437422"/>
            <a:ext cx="533400" cy="198120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602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28. What is the concentration of a 1650 mL salty</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water solution containing 125 g NaCl?  </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Comic Sans MS" pitchFamily="66" charset="0"/>
              </a:rPr>
            </a:br>
            <a:endParaRPr lang="en-US" altLang="en-US" sz="2400" dirty="0">
              <a:solidFill>
                <a:srgbClr val="FF0000"/>
              </a:solidFill>
              <a:latin typeface="Comic Sans MS" pitchFamily="66" charset="0"/>
            </a:endParaRPr>
          </a:p>
          <a:p>
            <a:pPr eaLnBrk="1" fontAlgn="base" hangingPunct="1">
              <a:spcBef>
                <a:spcPct val="50000"/>
              </a:spcBef>
              <a:spcAft>
                <a:spcPct val="0"/>
              </a:spcAft>
              <a:buFontTx/>
              <a:buNone/>
            </a:pPr>
            <a:br>
              <a:rPr lang="en-US" altLang="en-US" sz="1600" dirty="0">
                <a:solidFill>
                  <a:srgbClr val="FF0000"/>
                </a:solidFill>
                <a:latin typeface="Comic Sans MS" pitchFamily="66" charset="0"/>
              </a:rPr>
            </a:br>
            <a:r>
              <a:rPr lang="en-US" altLang="en-US" sz="1600" dirty="0">
                <a:solidFill>
                  <a:srgbClr val="FF0000"/>
                </a:solidFill>
                <a:latin typeface="Comic Sans MS" pitchFamily="66" charset="0"/>
              </a:rPr>
              <a:t>Convert grams of NaCl to moles first.   Then convert mL into liters.  Only use moles &amp; liters.   </a:t>
            </a:r>
          </a:p>
          <a:p>
            <a:pPr eaLnBrk="1" fontAlgn="base" hangingPunct="1">
              <a:spcBef>
                <a:spcPct val="50000"/>
              </a:spcBef>
              <a:spcAft>
                <a:spcPct val="0"/>
              </a:spcAft>
              <a:buFontTx/>
              <a:buNone/>
            </a:pPr>
            <a:endParaRPr lang="en-US" altLang="en-US" sz="2400" dirty="0">
              <a:solidFill>
                <a:srgbClr val="FF0000"/>
              </a:solidFill>
              <a:latin typeface="Comic Sans MS" pitchFamily="66" charset="0"/>
            </a:endParaRPr>
          </a:p>
        </p:txBody>
      </p:sp>
      <p:graphicFrame>
        <p:nvGraphicFramePr>
          <p:cNvPr id="2" name="Table 3">
            <a:extLst>
              <a:ext uri="{FF2B5EF4-FFF2-40B4-BE49-F238E27FC236}">
                <a16:creationId xmlns:a16="http://schemas.microsoft.com/office/drawing/2014/main" id="{4E6F0507-248C-0887-C116-8A20C5F84C2D}"/>
              </a:ext>
            </a:extLst>
          </p:cNvPr>
          <p:cNvGraphicFramePr>
            <a:graphicFrameLocks noGrp="1"/>
          </p:cNvGraphicFramePr>
          <p:nvPr>
            <p:extLst>
              <p:ext uri="{D42A27DB-BD31-4B8C-83A1-F6EECF244321}">
                <p14:modId xmlns:p14="http://schemas.microsoft.com/office/powerpoint/2010/main" val="2415121430"/>
              </p:ext>
            </p:extLst>
          </p:nvPr>
        </p:nvGraphicFramePr>
        <p:xfrm>
          <a:off x="1752600" y="861234"/>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t>2.16 moles</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
        <p:nvSpPr>
          <p:cNvPr id="9" name="TextBox 8">
            <a:extLst>
              <a:ext uri="{FF2B5EF4-FFF2-40B4-BE49-F238E27FC236}">
                <a16:creationId xmlns:a16="http://schemas.microsoft.com/office/drawing/2014/main" id="{2472AA19-A34B-E9C8-8068-2590E20E7A9A}"/>
              </a:ext>
            </a:extLst>
          </p:cNvPr>
          <p:cNvSpPr txBox="1"/>
          <p:nvPr/>
        </p:nvSpPr>
        <p:spPr>
          <a:xfrm>
            <a:off x="227527" y="2873509"/>
            <a:ext cx="2590800" cy="830997"/>
          </a:xfrm>
          <a:prstGeom prst="rect">
            <a:avLst/>
          </a:prstGeom>
          <a:noFill/>
        </p:spPr>
        <p:txBody>
          <a:bodyPr wrap="square" rtlCol="0">
            <a:spAutoFit/>
          </a:bodyPr>
          <a:lstStyle/>
          <a:p>
            <a:pPr algn="ctr"/>
            <a:r>
              <a:rPr lang="en-US" sz="2400" u="sng" dirty="0">
                <a:solidFill>
                  <a:srgbClr val="FF0000"/>
                </a:solidFill>
                <a:latin typeface="Times New Roman" panose="02020603050405020304" pitchFamily="18" charset="0"/>
                <a:cs typeface="Times New Roman" panose="02020603050405020304" pitchFamily="18" charset="0"/>
              </a:rPr>
              <a:t>1650 mL solution</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C7651FC3-A90B-BF1F-9A71-69127CFB0451}"/>
              </a:ext>
            </a:extLst>
          </p:cNvPr>
          <p:cNvSpPr txBox="1"/>
          <p:nvPr/>
        </p:nvSpPr>
        <p:spPr>
          <a:xfrm>
            <a:off x="2860183" y="3027397"/>
            <a:ext cx="457200" cy="523220"/>
          </a:xfrm>
          <a:prstGeom prst="rect">
            <a:avLst/>
          </a:prstGeom>
          <a:noFill/>
        </p:spPr>
        <p:txBody>
          <a:bodyPr wrap="square" rtlCol="0">
            <a:spAutoFit/>
          </a:bodyPr>
          <a:lstStyle/>
          <a:p>
            <a:r>
              <a:rPr lang="en-US" sz="2800" dirty="0">
                <a:solidFill>
                  <a:srgbClr val="FF0000"/>
                </a:solidFill>
              </a:rPr>
              <a:t>X</a:t>
            </a:r>
          </a:p>
        </p:txBody>
      </p:sp>
      <p:sp>
        <p:nvSpPr>
          <p:cNvPr id="11" name="TextBox 10">
            <a:extLst>
              <a:ext uri="{FF2B5EF4-FFF2-40B4-BE49-F238E27FC236}">
                <a16:creationId xmlns:a16="http://schemas.microsoft.com/office/drawing/2014/main" id="{20E7774F-D65A-1D22-534A-7193C5871EB8}"/>
              </a:ext>
            </a:extLst>
          </p:cNvPr>
          <p:cNvSpPr txBox="1"/>
          <p:nvPr/>
        </p:nvSpPr>
        <p:spPr>
          <a:xfrm>
            <a:off x="3351727" y="2856579"/>
            <a:ext cx="1676400" cy="830997"/>
          </a:xfrm>
          <a:prstGeom prst="rect">
            <a:avLst/>
          </a:prstGeom>
          <a:noFill/>
        </p:spPr>
        <p:txBody>
          <a:bodyPr wrap="square" rtlCol="0">
            <a:spAutoFit/>
          </a:bodyPr>
          <a:lstStyle/>
          <a:p>
            <a:pPr algn="ctr"/>
            <a:r>
              <a:rPr lang="en-US" sz="2400" u="sng" dirty="0">
                <a:solidFill>
                  <a:srgbClr val="FF0000"/>
                </a:solidFill>
                <a:latin typeface="Times New Roman" panose="02020603050405020304" pitchFamily="18" charset="0"/>
                <a:cs typeface="Times New Roman" panose="02020603050405020304" pitchFamily="18" charset="0"/>
              </a:rPr>
              <a:t>1 Liter</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1000 mL</a:t>
            </a:r>
          </a:p>
        </p:txBody>
      </p:sp>
      <p:sp>
        <p:nvSpPr>
          <p:cNvPr id="12" name="TextBox 11">
            <a:extLst>
              <a:ext uri="{FF2B5EF4-FFF2-40B4-BE49-F238E27FC236}">
                <a16:creationId xmlns:a16="http://schemas.microsoft.com/office/drawing/2014/main" id="{E6A44BCC-CF04-D526-0518-E8F8BE4A6C10}"/>
              </a:ext>
            </a:extLst>
          </p:cNvPr>
          <p:cNvSpPr txBox="1"/>
          <p:nvPr/>
        </p:nvSpPr>
        <p:spPr>
          <a:xfrm>
            <a:off x="5029200" y="2927065"/>
            <a:ext cx="37338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1.65 Liters</a:t>
            </a:r>
          </a:p>
        </p:txBody>
      </p:sp>
    </p:spTree>
    <p:extLst>
      <p:ext uri="{BB962C8B-B14F-4D97-AF65-F5344CB8AC3E}">
        <p14:creationId xmlns:p14="http://schemas.microsoft.com/office/powerpoint/2010/main" val="4248507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28. What is the concentration of a 1650 mL salty</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water solution containing 125 g NaCl?  </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Comic Sans MS" pitchFamily="66" charset="0"/>
              </a:rPr>
            </a:br>
            <a:endParaRPr lang="en-US" altLang="en-US" sz="2400" dirty="0">
              <a:solidFill>
                <a:srgbClr val="FF0000"/>
              </a:solidFill>
              <a:latin typeface="Comic Sans MS" pitchFamily="66" charset="0"/>
            </a:endParaRPr>
          </a:p>
          <a:p>
            <a:pPr eaLnBrk="1" fontAlgn="base" hangingPunct="1">
              <a:spcBef>
                <a:spcPct val="50000"/>
              </a:spcBef>
              <a:spcAft>
                <a:spcPct val="0"/>
              </a:spcAft>
              <a:buFontTx/>
              <a:buNone/>
            </a:pPr>
            <a:br>
              <a:rPr lang="en-US" altLang="en-US" sz="1600" dirty="0">
                <a:solidFill>
                  <a:srgbClr val="FF0000"/>
                </a:solidFill>
                <a:latin typeface="Comic Sans MS" pitchFamily="66" charset="0"/>
              </a:rPr>
            </a:br>
            <a:r>
              <a:rPr lang="en-US" altLang="en-US" sz="1600" dirty="0">
                <a:solidFill>
                  <a:srgbClr val="FF0000"/>
                </a:solidFill>
                <a:latin typeface="Comic Sans MS" pitchFamily="66" charset="0"/>
              </a:rPr>
              <a:t>NOW:  DO THE MATH</a:t>
            </a:r>
          </a:p>
          <a:p>
            <a:pPr eaLnBrk="1" fontAlgn="base" hangingPunct="1">
              <a:spcBef>
                <a:spcPct val="50000"/>
              </a:spcBef>
              <a:spcAft>
                <a:spcPct val="0"/>
              </a:spcAft>
              <a:buFontTx/>
              <a:buNone/>
            </a:pPr>
            <a:endParaRPr lang="en-US" altLang="en-US" sz="2400" dirty="0">
              <a:solidFill>
                <a:srgbClr val="FF0000"/>
              </a:solidFill>
              <a:latin typeface="Comic Sans MS" pitchFamily="66" charset="0"/>
            </a:endParaRPr>
          </a:p>
        </p:txBody>
      </p:sp>
      <p:graphicFrame>
        <p:nvGraphicFramePr>
          <p:cNvPr id="2" name="Table 3">
            <a:extLst>
              <a:ext uri="{FF2B5EF4-FFF2-40B4-BE49-F238E27FC236}">
                <a16:creationId xmlns:a16="http://schemas.microsoft.com/office/drawing/2014/main" id="{4E6F0507-248C-0887-C116-8A20C5F84C2D}"/>
              </a:ext>
            </a:extLst>
          </p:cNvPr>
          <p:cNvGraphicFramePr>
            <a:graphicFrameLocks noGrp="1"/>
          </p:cNvGraphicFramePr>
          <p:nvPr>
            <p:extLst>
              <p:ext uri="{D42A27DB-BD31-4B8C-83A1-F6EECF244321}">
                <p14:modId xmlns:p14="http://schemas.microsoft.com/office/powerpoint/2010/main" val="2962717273"/>
              </p:ext>
            </p:extLst>
          </p:nvPr>
        </p:nvGraphicFramePr>
        <p:xfrm>
          <a:off x="1752600" y="861234"/>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t>2.16 moles</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u="none" dirty="0">
                          <a:solidFill>
                            <a:srgbClr val="FF0000"/>
                          </a:solidFill>
                          <a:latin typeface="Times New Roman" panose="02020603050405020304" pitchFamily="18" charset="0"/>
                          <a:cs typeface="Times New Roman" panose="02020603050405020304" pitchFamily="18" charset="0"/>
                        </a:rPr>
                        <a:t>1.65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graphicFrame>
        <p:nvGraphicFramePr>
          <p:cNvPr id="3" name="Table 3">
            <a:extLst>
              <a:ext uri="{FF2B5EF4-FFF2-40B4-BE49-F238E27FC236}">
                <a16:creationId xmlns:a16="http://schemas.microsoft.com/office/drawing/2014/main" id="{6D80A6BA-23DA-FACA-72BE-82A11697098F}"/>
              </a:ext>
            </a:extLst>
          </p:cNvPr>
          <p:cNvGraphicFramePr>
            <a:graphicFrameLocks noGrp="1"/>
          </p:cNvGraphicFramePr>
          <p:nvPr>
            <p:extLst>
              <p:ext uri="{D42A27DB-BD31-4B8C-83A1-F6EECF244321}">
                <p14:modId xmlns:p14="http://schemas.microsoft.com/office/powerpoint/2010/main" val="2710217888"/>
              </p:ext>
            </p:extLst>
          </p:nvPr>
        </p:nvGraphicFramePr>
        <p:xfrm>
          <a:off x="1905000" y="2583703"/>
          <a:ext cx="6248400" cy="1139853"/>
        </p:xfrm>
        <a:graphic>
          <a:graphicData uri="http://schemas.openxmlformats.org/drawingml/2006/table">
            <a:tbl>
              <a:tblPr firstRow="1" bandRow="1">
                <a:tableStyleId>{5C22544A-7EE6-4342-B048-85BDC9FD1C3A}</a:tableStyleId>
              </a:tblPr>
              <a:tblGrid>
                <a:gridCol w="2410097">
                  <a:extLst>
                    <a:ext uri="{9D8B030D-6E8A-4147-A177-3AD203B41FA5}">
                      <a16:colId xmlns:a16="http://schemas.microsoft.com/office/drawing/2014/main" val="2215830866"/>
                    </a:ext>
                  </a:extLst>
                </a:gridCol>
                <a:gridCol w="3838303">
                  <a:extLst>
                    <a:ext uri="{9D8B030D-6E8A-4147-A177-3AD203B41FA5}">
                      <a16:colId xmlns:a16="http://schemas.microsoft.com/office/drawing/2014/main" val="1580719157"/>
                    </a:ext>
                  </a:extLst>
                </a:gridCol>
              </a:tblGrid>
              <a:tr h="1139853">
                <a:tc>
                  <a:txBody>
                    <a:bodyPr/>
                    <a:lstStyle/>
                    <a:p>
                      <a:pPr algn="ct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000" b="0" u="none" dirty="0">
                          <a:solidFill>
                            <a:schemeClr val="tx1">
                              <a:lumMod val="95000"/>
                              <a:lumOff val="5000"/>
                            </a:schemeClr>
                          </a:solidFill>
                          <a:latin typeface="Times New Roman" panose="02020603050405020304" pitchFamily="18" charset="0"/>
                          <a:cs typeface="Times New Roman" panose="02020603050405020304" pitchFamily="18" charset="0"/>
                        </a:rPr>
                        <a:t>1.31 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Tree>
    <p:extLst>
      <p:ext uri="{BB962C8B-B14F-4D97-AF65-F5344CB8AC3E}">
        <p14:creationId xmlns:p14="http://schemas.microsoft.com/office/powerpoint/2010/main" val="170867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28. What is the concentration of a 1650 mL salty</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water solution containing 125 g NaCl?  </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Comic Sans MS" pitchFamily="66" charset="0"/>
              </a:rPr>
            </a:br>
            <a:endParaRPr lang="en-US" altLang="en-US" sz="2400" dirty="0">
              <a:solidFill>
                <a:srgbClr val="FF0000"/>
              </a:solidFill>
              <a:latin typeface="Comic Sans MS" pitchFamily="66" charset="0"/>
            </a:endParaRPr>
          </a:p>
          <a:p>
            <a:pPr eaLnBrk="1" fontAlgn="base" hangingPunct="1">
              <a:spcBef>
                <a:spcPct val="50000"/>
              </a:spcBef>
              <a:spcAft>
                <a:spcPct val="0"/>
              </a:spcAft>
              <a:buFontTx/>
              <a:buNone/>
            </a:pPr>
            <a:br>
              <a:rPr lang="en-US" altLang="en-US" sz="1600" dirty="0">
                <a:solidFill>
                  <a:srgbClr val="FF0000"/>
                </a:solidFill>
                <a:latin typeface="Comic Sans MS" pitchFamily="66" charset="0"/>
              </a:rPr>
            </a:br>
            <a:r>
              <a:rPr lang="en-US" altLang="en-US" sz="1600" dirty="0">
                <a:solidFill>
                  <a:srgbClr val="FF0000"/>
                </a:solidFill>
                <a:latin typeface="Comic Sans MS" pitchFamily="66" charset="0"/>
              </a:rPr>
              <a:t>NOW:  DO THE MATH</a:t>
            </a:r>
          </a:p>
          <a:p>
            <a:pPr eaLnBrk="1" fontAlgn="base" hangingPunct="1">
              <a:spcBef>
                <a:spcPct val="50000"/>
              </a:spcBef>
              <a:spcAft>
                <a:spcPct val="0"/>
              </a:spcAft>
              <a:buFontTx/>
              <a:buNone/>
            </a:pPr>
            <a:endParaRPr lang="en-US" altLang="en-US" sz="2400" dirty="0">
              <a:solidFill>
                <a:srgbClr val="FF0000"/>
              </a:solidFill>
              <a:latin typeface="Comic Sans MS" pitchFamily="66" charset="0"/>
            </a:endParaRPr>
          </a:p>
        </p:txBody>
      </p:sp>
      <p:graphicFrame>
        <p:nvGraphicFramePr>
          <p:cNvPr id="2" name="Table 3">
            <a:extLst>
              <a:ext uri="{FF2B5EF4-FFF2-40B4-BE49-F238E27FC236}">
                <a16:creationId xmlns:a16="http://schemas.microsoft.com/office/drawing/2014/main" id="{4E6F0507-248C-0887-C116-8A20C5F84C2D}"/>
              </a:ext>
            </a:extLst>
          </p:cNvPr>
          <p:cNvGraphicFramePr>
            <a:graphicFrameLocks noGrp="1"/>
          </p:cNvGraphicFramePr>
          <p:nvPr/>
        </p:nvGraphicFramePr>
        <p:xfrm>
          <a:off x="1752600" y="861234"/>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t>2.16 moles</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u="none" dirty="0">
                          <a:solidFill>
                            <a:srgbClr val="FF0000"/>
                          </a:solidFill>
                          <a:latin typeface="Times New Roman" panose="02020603050405020304" pitchFamily="18" charset="0"/>
                          <a:cs typeface="Times New Roman" panose="02020603050405020304" pitchFamily="18" charset="0"/>
                        </a:rPr>
                        <a:t>1.65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graphicFrame>
        <p:nvGraphicFramePr>
          <p:cNvPr id="3" name="Table 3">
            <a:extLst>
              <a:ext uri="{FF2B5EF4-FFF2-40B4-BE49-F238E27FC236}">
                <a16:creationId xmlns:a16="http://schemas.microsoft.com/office/drawing/2014/main" id="{6D80A6BA-23DA-FACA-72BE-82A11697098F}"/>
              </a:ext>
            </a:extLst>
          </p:cNvPr>
          <p:cNvGraphicFramePr>
            <a:graphicFrameLocks noGrp="1"/>
          </p:cNvGraphicFramePr>
          <p:nvPr/>
        </p:nvGraphicFramePr>
        <p:xfrm>
          <a:off x="1905000" y="2583703"/>
          <a:ext cx="6248400" cy="1139853"/>
        </p:xfrm>
        <a:graphic>
          <a:graphicData uri="http://schemas.openxmlformats.org/drawingml/2006/table">
            <a:tbl>
              <a:tblPr firstRow="1" bandRow="1">
                <a:tableStyleId>{5C22544A-7EE6-4342-B048-85BDC9FD1C3A}</a:tableStyleId>
              </a:tblPr>
              <a:tblGrid>
                <a:gridCol w="2410097">
                  <a:extLst>
                    <a:ext uri="{9D8B030D-6E8A-4147-A177-3AD203B41FA5}">
                      <a16:colId xmlns:a16="http://schemas.microsoft.com/office/drawing/2014/main" val="2215830866"/>
                    </a:ext>
                  </a:extLst>
                </a:gridCol>
                <a:gridCol w="3838303">
                  <a:extLst>
                    <a:ext uri="{9D8B030D-6E8A-4147-A177-3AD203B41FA5}">
                      <a16:colId xmlns:a16="http://schemas.microsoft.com/office/drawing/2014/main" val="1580719157"/>
                    </a:ext>
                  </a:extLst>
                </a:gridCol>
              </a:tblGrid>
              <a:tr h="1139853">
                <a:tc>
                  <a:txBody>
                    <a:bodyPr/>
                    <a:lstStyle/>
                    <a:p>
                      <a:pPr algn="ctr"/>
                      <a:r>
                        <a:rPr lang="en-US" sz="4000" b="0" dirty="0">
                          <a:solidFill>
                            <a:schemeClr val="tx1">
                              <a:lumMod val="95000"/>
                              <a:lumOff val="5000"/>
                            </a:schemeClr>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000" b="0" u="none" dirty="0">
                          <a:solidFill>
                            <a:schemeClr val="tx1">
                              <a:lumMod val="95000"/>
                              <a:lumOff val="5000"/>
                            </a:schemeClr>
                          </a:solidFill>
                          <a:latin typeface="Times New Roman" panose="02020603050405020304" pitchFamily="18" charset="0"/>
                          <a:cs typeface="Times New Roman" panose="02020603050405020304" pitchFamily="18" charset="0"/>
                        </a:rPr>
                        <a:t>1.31 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
        <p:nvSpPr>
          <p:cNvPr id="4" name="TextBox 3">
            <a:extLst>
              <a:ext uri="{FF2B5EF4-FFF2-40B4-BE49-F238E27FC236}">
                <a16:creationId xmlns:a16="http://schemas.microsoft.com/office/drawing/2014/main" id="{A89BA722-6B25-D062-5753-E6B5BE04A020}"/>
              </a:ext>
            </a:extLst>
          </p:cNvPr>
          <p:cNvSpPr txBox="1"/>
          <p:nvPr/>
        </p:nvSpPr>
        <p:spPr>
          <a:xfrm>
            <a:off x="0" y="3962400"/>
            <a:ext cx="9144000" cy="2308324"/>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Say:  this sodium chloride solution has a 1.31 molarity</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Write:  1.31 M NaCl(AQ)</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Think:  this solution contains the equivalent of </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1.31 moles NaCl per liter of solution  </a:t>
            </a:r>
          </a:p>
        </p:txBody>
      </p:sp>
    </p:spTree>
    <p:extLst>
      <p:ext uri="{BB962C8B-B14F-4D97-AF65-F5344CB8AC3E}">
        <p14:creationId xmlns:p14="http://schemas.microsoft.com/office/powerpoint/2010/main" val="76201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  When a solution holds the maximum amount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of solute it is a </a:t>
            </a:r>
            <a:r>
              <a:rPr lang="en-US" sz="3600" b="1" dirty="0">
                <a:solidFill>
                  <a:srgbClr val="0000FF"/>
                </a:solidFill>
                <a:latin typeface="Times New Roman" panose="02020603050405020304" pitchFamily="18" charset="0"/>
                <a:cs typeface="Times New Roman" panose="02020603050405020304" pitchFamily="18" charset="0"/>
              </a:rPr>
              <a:t>SATURATED </a:t>
            </a:r>
            <a:r>
              <a:rPr lang="en-US" sz="3600" dirty="0">
                <a:latin typeface="Times New Roman" panose="02020603050405020304" pitchFamily="18" charset="0"/>
                <a:cs typeface="Times New Roman" panose="02020603050405020304" pitchFamily="18" charset="0"/>
              </a:rPr>
              <a:t> solution.</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5.  If there is less than the maximum amount of</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solute in the solution it is </a:t>
            </a:r>
            <a:r>
              <a:rPr lang="en-US" sz="3600" b="1" dirty="0">
                <a:solidFill>
                  <a:srgbClr val="0000FF"/>
                </a:solidFill>
                <a:latin typeface="Times New Roman" panose="02020603050405020304" pitchFamily="18" charset="0"/>
                <a:cs typeface="Times New Roman" panose="02020603050405020304" pitchFamily="18" charset="0"/>
              </a:rPr>
              <a:t>UNSATURATED</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47653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rPr>
              <a:t>29.  </a:t>
            </a:r>
            <a:r>
              <a:rPr lang="en-US" altLang="en-US" sz="2800" dirty="0">
                <a:solidFill>
                  <a:srgbClr val="FF0000"/>
                </a:solidFill>
                <a:latin typeface="Comic Sans MS" pitchFamily="66" charset="0"/>
              </a:rPr>
              <a:t>If you add 43.5 g NaCl to enough water to form   </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a 648 mL solution, what is its concentration?</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a:t>
            </a:r>
            <a:r>
              <a:rPr lang="en-US" altLang="en-US" sz="2000" dirty="0">
                <a:solidFill>
                  <a:srgbClr val="000000"/>
                </a:solidFill>
                <a:latin typeface="Comic Sans MS" pitchFamily="66" charset="0"/>
              </a:rPr>
              <a:t>(figure out moles, and liters first, then write the formula, or else)</a:t>
            </a:r>
          </a:p>
          <a:p>
            <a:pPr eaLnBrk="1" fontAlgn="base" hangingPunct="1">
              <a:spcBef>
                <a:spcPct val="50000"/>
              </a:spcBef>
              <a:spcAft>
                <a:spcPct val="0"/>
              </a:spcAft>
              <a:buFontTx/>
              <a:buNone/>
            </a:pPr>
            <a:endParaRPr lang="en-US" altLang="en-US" sz="2000" dirty="0">
              <a:solidFill>
                <a:srgbClr val="000000"/>
              </a:solidFill>
              <a:latin typeface="Comic Sans MS" pitchFamily="66" charset="0"/>
            </a:endParaRPr>
          </a:p>
        </p:txBody>
      </p:sp>
      <p:cxnSp>
        <p:nvCxnSpPr>
          <p:cNvPr id="3" name="Straight Connector 2"/>
          <p:cNvCxnSpPr/>
          <p:nvPr/>
        </p:nvCxnSpPr>
        <p:spPr>
          <a:xfrm>
            <a:off x="4724400" y="2362200"/>
            <a:ext cx="0" cy="411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28600" y="4419600"/>
            <a:ext cx="449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76800" y="2667000"/>
            <a:ext cx="1066800" cy="707886"/>
          </a:xfrm>
          <a:prstGeom prst="rect">
            <a:avLst/>
          </a:prstGeom>
          <a:noFill/>
        </p:spPr>
        <p:txBody>
          <a:bodyPr wrap="square" rtlCol="0">
            <a:spAutoFit/>
          </a:bodyPr>
          <a:lstStyle/>
          <a:p>
            <a:r>
              <a:rPr lang="en-US" sz="4000" dirty="0"/>
              <a:t>M =</a:t>
            </a:r>
          </a:p>
        </p:txBody>
      </p:sp>
      <p:sp>
        <p:nvSpPr>
          <p:cNvPr id="2" name="TextBox 1">
            <a:extLst>
              <a:ext uri="{FF2B5EF4-FFF2-40B4-BE49-F238E27FC236}">
                <a16:creationId xmlns:a16="http://schemas.microsoft.com/office/drawing/2014/main" id="{F57D832D-4B92-4E85-A73B-E0F03503EAD1}"/>
              </a:ext>
            </a:extLst>
          </p:cNvPr>
          <p:cNvSpPr txBox="1"/>
          <p:nvPr/>
        </p:nvSpPr>
        <p:spPr>
          <a:xfrm>
            <a:off x="-1" y="1846659"/>
            <a:ext cx="3657597" cy="2862322"/>
          </a:xfrm>
          <a:prstGeom prst="rect">
            <a:avLst/>
          </a:prstGeom>
          <a:noFill/>
        </p:spPr>
        <p:txBody>
          <a:bodyPr wrap="square" rtlCol="0">
            <a:spAutoFit/>
          </a:bodyPr>
          <a:lstStyle/>
          <a:p>
            <a:r>
              <a:rPr lang="en-US" dirty="0">
                <a:solidFill>
                  <a:srgbClr val="FF0000"/>
                </a:solidFill>
              </a:rPr>
              <a:t>CONVERT MOLES FIRST</a:t>
            </a:r>
          </a:p>
          <a:p>
            <a:endParaRPr lang="en-US" dirty="0">
              <a:solidFill>
                <a:srgbClr val="FF0000"/>
              </a:solidFill>
            </a:endParaRPr>
          </a:p>
          <a:p>
            <a:endParaRPr lang="en-US" dirty="0"/>
          </a:p>
          <a:p>
            <a:endParaRPr lang="en-US" dirty="0"/>
          </a:p>
          <a:p>
            <a:endParaRPr lang="en-US" dirty="0"/>
          </a:p>
          <a:p>
            <a:br>
              <a:rPr lang="en-US" dirty="0"/>
            </a:br>
            <a:endParaRPr lang="en-US" dirty="0"/>
          </a:p>
          <a:p>
            <a:endParaRPr lang="en-US" dirty="0"/>
          </a:p>
          <a:p>
            <a:endParaRPr lang="en-US" dirty="0"/>
          </a:p>
          <a:p>
            <a:endParaRPr lang="en-US" dirty="0"/>
          </a:p>
        </p:txBody>
      </p:sp>
      <p:sp>
        <p:nvSpPr>
          <p:cNvPr id="12" name="Text Box 4">
            <a:extLst>
              <a:ext uri="{FF2B5EF4-FFF2-40B4-BE49-F238E27FC236}">
                <a16:creationId xmlns:a16="http://schemas.microsoft.com/office/drawing/2014/main" id="{24170DB7-9854-48CC-BF81-46EF21FE07C3}"/>
              </a:ext>
            </a:extLst>
          </p:cNvPr>
          <p:cNvSpPr txBox="1">
            <a:spLocks noChangeArrowheads="1"/>
          </p:cNvSpPr>
          <p:nvPr/>
        </p:nvSpPr>
        <p:spPr bwMode="auto">
          <a:xfrm>
            <a:off x="6095999" y="2661193"/>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NaCl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Tree>
    <p:extLst>
      <p:ext uri="{BB962C8B-B14F-4D97-AF65-F5344CB8AC3E}">
        <p14:creationId xmlns:p14="http://schemas.microsoft.com/office/powerpoint/2010/main" val="2200306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rPr>
              <a:t>29.  </a:t>
            </a:r>
            <a:r>
              <a:rPr lang="en-US" altLang="en-US" sz="2800" dirty="0">
                <a:solidFill>
                  <a:srgbClr val="FF0000"/>
                </a:solidFill>
                <a:latin typeface="Comic Sans MS" pitchFamily="66" charset="0"/>
              </a:rPr>
              <a:t>If you add 43.5 g NaCl to enough water to form   </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a 648 mL solution, what is its concentration?</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a:t>
            </a:r>
            <a:r>
              <a:rPr lang="en-US" altLang="en-US" sz="2000" dirty="0">
                <a:solidFill>
                  <a:srgbClr val="000000"/>
                </a:solidFill>
                <a:latin typeface="Comic Sans MS" pitchFamily="66" charset="0"/>
              </a:rPr>
              <a:t>(figure out moles, and liters first, then write the formula, or else)</a:t>
            </a:r>
          </a:p>
          <a:p>
            <a:pPr eaLnBrk="1" fontAlgn="base" hangingPunct="1">
              <a:spcBef>
                <a:spcPct val="50000"/>
              </a:spcBef>
              <a:spcAft>
                <a:spcPct val="0"/>
              </a:spcAft>
              <a:buFontTx/>
              <a:buNone/>
            </a:pPr>
            <a:endParaRPr lang="en-US" altLang="en-US" sz="2000" dirty="0">
              <a:solidFill>
                <a:srgbClr val="000000"/>
              </a:solidFill>
              <a:latin typeface="Comic Sans MS" pitchFamily="66" charset="0"/>
            </a:endParaRPr>
          </a:p>
        </p:txBody>
      </p:sp>
      <p:cxnSp>
        <p:nvCxnSpPr>
          <p:cNvPr id="3" name="Straight Connector 2"/>
          <p:cNvCxnSpPr/>
          <p:nvPr/>
        </p:nvCxnSpPr>
        <p:spPr>
          <a:xfrm>
            <a:off x="4724400" y="2362200"/>
            <a:ext cx="0" cy="411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28600" y="4419600"/>
            <a:ext cx="449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76800" y="2667000"/>
            <a:ext cx="1066800" cy="707886"/>
          </a:xfrm>
          <a:prstGeom prst="rect">
            <a:avLst/>
          </a:prstGeom>
          <a:noFill/>
        </p:spPr>
        <p:txBody>
          <a:bodyPr wrap="square" rtlCol="0">
            <a:spAutoFit/>
          </a:bodyPr>
          <a:lstStyle/>
          <a:p>
            <a:r>
              <a:rPr lang="en-US" sz="4000" dirty="0"/>
              <a:t>M =</a:t>
            </a:r>
          </a:p>
        </p:txBody>
      </p:sp>
      <p:sp>
        <p:nvSpPr>
          <p:cNvPr id="2" name="TextBox 1">
            <a:extLst>
              <a:ext uri="{FF2B5EF4-FFF2-40B4-BE49-F238E27FC236}">
                <a16:creationId xmlns:a16="http://schemas.microsoft.com/office/drawing/2014/main" id="{F57D832D-4B92-4E85-A73B-E0F03503EAD1}"/>
              </a:ext>
            </a:extLst>
          </p:cNvPr>
          <p:cNvSpPr txBox="1"/>
          <p:nvPr/>
        </p:nvSpPr>
        <p:spPr>
          <a:xfrm>
            <a:off x="-1" y="1846659"/>
            <a:ext cx="3657597" cy="3139321"/>
          </a:xfrm>
          <a:prstGeom prst="rect">
            <a:avLst/>
          </a:prstGeom>
          <a:noFill/>
        </p:spPr>
        <p:txBody>
          <a:bodyPr wrap="square" rtlCol="0">
            <a:spAutoFit/>
          </a:bodyPr>
          <a:lstStyle/>
          <a:p>
            <a:r>
              <a:rPr lang="en-US" dirty="0">
                <a:solidFill>
                  <a:srgbClr val="FF0000"/>
                </a:solidFill>
              </a:rPr>
              <a:t>CONVERT MOLES FIRST</a:t>
            </a:r>
          </a:p>
          <a:p>
            <a:endParaRPr lang="en-US" dirty="0"/>
          </a:p>
          <a:p>
            <a:endParaRPr lang="en-US" dirty="0"/>
          </a:p>
          <a:p>
            <a:endParaRPr lang="en-US" dirty="0"/>
          </a:p>
          <a:p>
            <a:endParaRPr lang="en-US" dirty="0"/>
          </a:p>
          <a:p>
            <a:br>
              <a:rPr lang="en-US" dirty="0"/>
            </a:br>
            <a:endParaRPr lang="en-US" dirty="0"/>
          </a:p>
          <a:p>
            <a:endParaRPr lang="en-US" dirty="0"/>
          </a:p>
          <a:p>
            <a:endParaRPr lang="en-US" dirty="0"/>
          </a:p>
          <a:p>
            <a:endParaRPr lang="en-US" dirty="0"/>
          </a:p>
          <a:p>
            <a:r>
              <a:rPr lang="en-US" dirty="0">
                <a:solidFill>
                  <a:srgbClr val="0000FF"/>
                </a:solidFill>
              </a:rPr>
              <a:t>THEN CONVERT LITERS</a:t>
            </a:r>
          </a:p>
        </p:txBody>
      </p:sp>
      <p:sp>
        <p:nvSpPr>
          <p:cNvPr id="7" name="TextBox 6">
            <a:extLst>
              <a:ext uri="{FF2B5EF4-FFF2-40B4-BE49-F238E27FC236}">
                <a16:creationId xmlns:a16="http://schemas.microsoft.com/office/drawing/2014/main" id="{9730130B-7A76-416C-910F-E887D80C7E40}"/>
              </a:ext>
            </a:extLst>
          </p:cNvPr>
          <p:cNvSpPr txBox="1"/>
          <p:nvPr/>
        </p:nvSpPr>
        <p:spPr>
          <a:xfrm>
            <a:off x="76200" y="2362200"/>
            <a:ext cx="1562100" cy="646331"/>
          </a:xfrm>
          <a:prstGeom prst="rect">
            <a:avLst/>
          </a:prstGeom>
          <a:noFill/>
        </p:spPr>
        <p:txBody>
          <a:bodyPr wrap="square" rtlCol="0">
            <a:spAutoFit/>
          </a:bodyPr>
          <a:lstStyle/>
          <a:p>
            <a:pPr algn="ctr"/>
            <a:r>
              <a:rPr lang="en-US" u="sng" dirty="0">
                <a:solidFill>
                  <a:srgbClr val="FF0000"/>
                </a:solidFill>
              </a:rPr>
              <a:t>43.5 g NaCl</a:t>
            </a:r>
            <a:br>
              <a:rPr lang="en-US" dirty="0">
                <a:solidFill>
                  <a:srgbClr val="FF0000"/>
                </a:solidFill>
              </a:rPr>
            </a:br>
            <a:r>
              <a:rPr lang="en-US" dirty="0">
                <a:solidFill>
                  <a:srgbClr val="FF0000"/>
                </a:solidFill>
              </a:rPr>
              <a:t>1</a:t>
            </a:r>
          </a:p>
        </p:txBody>
      </p:sp>
      <p:sp>
        <p:nvSpPr>
          <p:cNvPr id="9" name="TextBox 8">
            <a:extLst>
              <a:ext uri="{FF2B5EF4-FFF2-40B4-BE49-F238E27FC236}">
                <a16:creationId xmlns:a16="http://schemas.microsoft.com/office/drawing/2014/main" id="{05132D67-6004-475F-88DC-4D8F598CF52F}"/>
              </a:ext>
            </a:extLst>
          </p:cNvPr>
          <p:cNvSpPr txBox="1"/>
          <p:nvPr/>
        </p:nvSpPr>
        <p:spPr>
          <a:xfrm>
            <a:off x="1478840" y="2438400"/>
            <a:ext cx="304795" cy="369331"/>
          </a:xfrm>
          <a:prstGeom prst="rect">
            <a:avLst/>
          </a:prstGeom>
          <a:noFill/>
        </p:spPr>
        <p:txBody>
          <a:bodyPr wrap="square" rtlCol="0">
            <a:spAutoFit/>
          </a:bodyPr>
          <a:lstStyle/>
          <a:p>
            <a:r>
              <a:rPr lang="en-US" dirty="0">
                <a:solidFill>
                  <a:srgbClr val="FF0000"/>
                </a:solidFill>
              </a:rPr>
              <a:t>X</a:t>
            </a:r>
          </a:p>
        </p:txBody>
      </p:sp>
      <p:sp>
        <p:nvSpPr>
          <p:cNvPr id="10" name="TextBox 9">
            <a:extLst>
              <a:ext uri="{FF2B5EF4-FFF2-40B4-BE49-F238E27FC236}">
                <a16:creationId xmlns:a16="http://schemas.microsoft.com/office/drawing/2014/main" id="{30FB88F8-718B-4C8F-B1B7-7BEECF102382}"/>
              </a:ext>
            </a:extLst>
          </p:cNvPr>
          <p:cNvSpPr txBox="1"/>
          <p:nvPr/>
        </p:nvSpPr>
        <p:spPr>
          <a:xfrm>
            <a:off x="1676241" y="2357080"/>
            <a:ext cx="1523996" cy="646331"/>
          </a:xfrm>
          <a:prstGeom prst="rect">
            <a:avLst/>
          </a:prstGeom>
          <a:noFill/>
        </p:spPr>
        <p:txBody>
          <a:bodyPr wrap="square" rtlCol="0">
            <a:spAutoFit/>
          </a:bodyPr>
          <a:lstStyle/>
          <a:p>
            <a:pPr algn="ctr"/>
            <a:r>
              <a:rPr lang="en-US" u="sng" dirty="0">
                <a:solidFill>
                  <a:srgbClr val="FF0000"/>
                </a:solidFill>
              </a:rPr>
              <a:t>1 mole NaCl</a:t>
            </a:r>
            <a:br>
              <a:rPr lang="en-US" dirty="0">
                <a:solidFill>
                  <a:srgbClr val="FF0000"/>
                </a:solidFill>
              </a:rPr>
            </a:br>
            <a:r>
              <a:rPr lang="en-US" dirty="0">
                <a:solidFill>
                  <a:srgbClr val="FF0000"/>
                </a:solidFill>
              </a:rPr>
              <a:t>58 g NaCl</a:t>
            </a:r>
          </a:p>
        </p:txBody>
      </p:sp>
      <p:sp>
        <p:nvSpPr>
          <p:cNvPr id="12" name="Text Box 4">
            <a:extLst>
              <a:ext uri="{FF2B5EF4-FFF2-40B4-BE49-F238E27FC236}">
                <a16:creationId xmlns:a16="http://schemas.microsoft.com/office/drawing/2014/main" id="{24170DB7-9854-48CC-BF81-46EF21FE07C3}"/>
              </a:ext>
            </a:extLst>
          </p:cNvPr>
          <p:cNvSpPr txBox="1">
            <a:spLocks noChangeArrowheads="1"/>
          </p:cNvSpPr>
          <p:nvPr/>
        </p:nvSpPr>
        <p:spPr bwMode="auto">
          <a:xfrm>
            <a:off x="6095999" y="2661193"/>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NaCl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
        <p:nvSpPr>
          <p:cNvPr id="4" name="TextBox 3">
            <a:extLst>
              <a:ext uri="{FF2B5EF4-FFF2-40B4-BE49-F238E27FC236}">
                <a16:creationId xmlns:a16="http://schemas.microsoft.com/office/drawing/2014/main" id="{AB4FB069-A6C6-C73D-FD1B-DD67DBA79730}"/>
              </a:ext>
            </a:extLst>
          </p:cNvPr>
          <p:cNvSpPr txBox="1"/>
          <p:nvPr/>
        </p:nvSpPr>
        <p:spPr>
          <a:xfrm>
            <a:off x="3124205" y="2464831"/>
            <a:ext cx="1676396" cy="369332"/>
          </a:xfrm>
          <a:prstGeom prst="rect">
            <a:avLst/>
          </a:prstGeom>
          <a:noFill/>
        </p:spPr>
        <p:txBody>
          <a:bodyPr wrap="square" rtlCol="0">
            <a:spAutoFit/>
          </a:bodyPr>
          <a:lstStyle/>
          <a:p>
            <a:r>
              <a:rPr lang="en-US" dirty="0">
                <a:solidFill>
                  <a:srgbClr val="FF0000"/>
                </a:solidFill>
              </a:rPr>
              <a:t>=</a:t>
            </a:r>
            <a:r>
              <a:rPr lang="en-US" dirty="0"/>
              <a:t> </a:t>
            </a:r>
            <a:r>
              <a:rPr lang="en-US" b="1" dirty="0">
                <a:solidFill>
                  <a:srgbClr val="FF0000"/>
                </a:solidFill>
              </a:rPr>
              <a:t>0.750 mole</a:t>
            </a:r>
          </a:p>
        </p:txBody>
      </p:sp>
    </p:spTree>
    <p:extLst>
      <p:ext uri="{BB962C8B-B14F-4D97-AF65-F5344CB8AC3E}">
        <p14:creationId xmlns:p14="http://schemas.microsoft.com/office/powerpoint/2010/main" val="3036371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rPr>
              <a:t>29.  </a:t>
            </a:r>
            <a:r>
              <a:rPr lang="en-US" altLang="en-US" sz="2800" dirty="0">
                <a:solidFill>
                  <a:srgbClr val="FF0000"/>
                </a:solidFill>
                <a:latin typeface="Comic Sans MS" pitchFamily="66" charset="0"/>
              </a:rPr>
              <a:t>If you add 43.5 g NaCl to enough water to form   </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a 648 mL solution, what is its concentration?</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a:t>
            </a:r>
            <a:r>
              <a:rPr lang="en-US" altLang="en-US" sz="2000" dirty="0">
                <a:solidFill>
                  <a:srgbClr val="000000"/>
                </a:solidFill>
                <a:latin typeface="Comic Sans MS" pitchFamily="66" charset="0"/>
              </a:rPr>
              <a:t>(figure out moles, and liters first, then write the formula, or else)</a:t>
            </a:r>
          </a:p>
          <a:p>
            <a:pPr eaLnBrk="1" fontAlgn="base" hangingPunct="1">
              <a:spcBef>
                <a:spcPct val="50000"/>
              </a:spcBef>
              <a:spcAft>
                <a:spcPct val="0"/>
              </a:spcAft>
              <a:buFontTx/>
              <a:buNone/>
            </a:pPr>
            <a:endParaRPr lang="en-US" altLang="en-US" sz="2000" dirty="0">
              <a:solidFill>
                <a:srgbClr val="000000"/>
              </a:solidFill>
              <a:latin typeface="Comic Sans MS" pitchFamily="66" charset="0"/>
            </a:endParaRPr>
          </a:p>
        </p:txBody>
      </p:sp>
      <p:cxnSp>
        <p:nvCxnSpPr>
          <p:cNvPr id="3" name="Straight Connector 2"/>
          <p:cNvCxnSpPr/>
          <p:nvPr/>
        </p:nvCxnSpPr>
        <p:spPr>
          <a:xfrm>
            <a:off x="4724400" y="2362200"/>
            <a:ext cx="0" cy="411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28600" y="4419600"/>
            <a:ext cx="449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76800" y="2667000"/>
            <a:ext cx="1066800" cy="707886"/>
          </a:xfrm>
          <a:prstGeom prst="rect">
            <a:avLst/>
          </a:prstGeom>
          <a:noFill/>
        </p:spPr>
        <p:txBody>
          <a:bodyPr wrap="square" rtlCol="0">
            <a:spAutoFit/>
          </a:bodyPr>
          <a:lstStyle/>
          <a:p>
            <a:r>
              <a:rPr lang="en-US" sz="4000" dirty="0"/>
              <a:t>M =</a:t>
            </a:r>
          </a:p>
        </p:txBody>
      </p:sp>
      <p:sp>
        <p:nvSpPr>
          <p:cNvPr id="2" name="TextBox 1">
            <a:extLst>
              <a:ext uri="{FF2B5EF4-FFF2-40B4-BE49-F238E27FC236}">
                <a16:creationId xmlns:a16="http://schemas.microsoft.com/office/drawing/2014/main" id="{F57D832D-4B92-4E85-A73B-E0F03503EAD1}"/>
              </a:ext>
            </a:extLst>
          </p:cNvPr>
          <p:cNvSpPr txBox="1"/>
          <p:nvPr/>
        </p:nvSpPr>
        <p:spPr>
          <a:xfrm>
            <a:off x="-1" y="1846659"/>
            <a:ext cx="3657597" cy="3139321"/>
          </a:xfrm>
          <a:prstGeom prst="rect">
            <a:avLst/>
          </a:prstGeom>
          <a:noFill/>
        </p:spPr>
        <p:txBody>
          <a:bodyPr wrap="square" rtlCol="0">
            <a:spAutoFit/>
          </a:bodyPr>
          <a:lstStyle/>
          <a:p>
            <a:r>
              <a:rPr lang="en-US" dirty="0">
                <a:solidFill>
                  <a:srgbClr val="FF0000"/>
                </a:solidFill>
              </a:rPr>
              <a:t>CONVERT MOLES FIRST</a:t>
            </a:r>
          </a:p>
          <a:p>
            <a:endParaRPr lang="en-US" dirty="0"/>
          </a:p>
          <a:p>
            <a:endParaRPr lang="en-US" dirty="0"/>
          </a:p>
          <a:p>
            <a:endParaRPr lang="en-US" dirty="0"/>
          </a:p>
          <a:p>
            <a:endParaRPr lang="en-US" dirty="0"/>
          </a:p>
          <a:p>
            <a:br>
              <a:rPr lang="en-US" dirty="0"/>
            </a:br>
            <a:endParaRPr lang="en-US" dirty="0"/>
          </a:p>
          <a:p>
            <a:endParaRPr lang="en-US" dirty="0"/>
          </a:p>
          <a:p>
            <a:endParaRPr lang="en-US" dirty="0"/>
          </a:p>
          <a:p>
            <a:endParaRPr lang="en-US" dirty="0"/>
          </a:p>
          <a:p>
            <a:r>
              <a:rPr lang="en-US" dirty="0">
                <a:solidFill>
                  <a:srgbClr val="0000FF"/>
                </a:solidFill>
              </a:rPr>
              <a:t>THEN CONVERT LITERS</a:t>
            </a:r>
          </a:p>
        </p:txBody>
      </p:sp>
      <p:sp>
        <p:nvSpPr>
          <p:cNvPr id="7" name="TextBox 6">
            <a:extLst>
              <a:ext uri="{FF2B5EF4-FFF2-40B4-BE49-F238E27FC236}">
                <a16:creationId xmlns:a16="http://schemas.microsoft.com/office/drawing/2014/main" id="{9730130B-7A76-416C-910F-E887D80C7E40}"/>
              </a:ext>
            </a:extLst>
          </p:cNvPr>
          <p:cNvSpPr txBox="1"/>
          <p:nvPr/>
        </p:nvSpPr>
        <p:spPr>
          <a:xfrm>
            <a:off x="76200" y="2362200"/>
            <a:ext cx="1562100" cy="646331"/>
          </a:xfrm>
          <a:prstGeom prst="rect">
            <a:avLst/>
          </a:prstGeom>
          <a:noFill/>
        </p:spPr>
        <p:txBody>
          <a:bodyPr wrap="square" rtlCol="0">
            <a:spAutoFit/>
          </a:bodyPr>
          <a:lstStyle/>
          <a:p>
            <a:pPr algn="ctr"/>
            <a:r>
              <a:rPr lang="en-US" u="sng" dirty="0">
                <a:solidFill>
                  <a:srgbClr val="FF0000"/>
                </a:solidFill>
              </a:rPr>
              <a:t>43.5 g NaCl</a:t>
            </a:r>
            <a:br>
              <a:rPr lang="en-US" dirty="0">
                <a:solidFill>
                  <a:srgbClr val="FF0000"/>
                </a:solidFill>
              </a:rPr>
            </a:br>
            <a:r>
              <a:rPr lang="en-US" dirty="0">
                <a:solidFill>
                  <a:srgbClr val="FF0000"/>
                </a:solidFill>
              </a:rPr>
              <a:t>1</a:t>
            </a:r>
          </a:p>
        </p:txBody>
      </p:sp>
      <p:sp>
        <p:nvSpPr>
          <p:cNvPr id="9" name="TextBox 8">
            <a:extLst>
              <a:ext uri="{FF2B5EF4-FFF2-40B4-BE49-F238E27FC236}">
                <a16:creationId xmlns:a16="http://schemas.microsoft.com/office/drawing/2014/main" id="{05132D67-6004-475F-88DC-4D8F598CF52F}"/>
              </a:ext>
            </a:extLst>
          </p:cNvPr>
          <p:cNvSpPr txBox="1"/>
          <p:nvPr/>
        </p:nvSpPr>
        <p:spPr>
          <a:xfrm>
            <a:off x="1478840" y="2438400"/>
            <a:ext cx="304795" cy="369331"/>
          </a:xfrm>
          <a:prstGeom prst="rect">
            <a:avLst/>
          </a:prstGeom>
          <a:noFill/>
        </p:spPr>
        <p:txBody>
          <a:bodyPr wrap="square" rtlCol="0">
            <a:spAutoFit/>
          </a:bodyPr>
          <a:lstStyle/>
          <a:p>
            <a:r>
              <a:rPr lang="en-US" dirty="0">
                <a:solidFill>
                  <a:srgbClr val="FF0000"/>
                </a:solidFill>
              </a:rPr>
              <a:t>X</a:t>
            </a:r>
          </a:p>
        </p:txBody>
      </p:sp>
      <p:sp>
        <p:nvSpPr>
          <p:cNvPr id="10" name="TextBox 9">
            <a:extLst>
              <a:ext uri="{FF2B5EF4-FFF2-40B4-BE49-F238E27FC236}">
                <a16:creationId xmlns:a16="http://schemas.microsoft.com/office/drawing/2014/main" id="{30FB88F8-718B-4C8F-B1B7-7BEECF102382}"/>
              </a:ext>
            </a:extLst>
          </p:cNvPr>
          <p:cNvSpPr txBox="1"/>
          <p:nvPr/>
        </p:nvSpPr>
        <p:spPr>
          <a:xfrm>
            <a:off x="1676241" y="2357080"/>
            <a:ext cx="1523996" cy="646331"/>
          </a:xfrm>
          <a:prstGeom prst="rect">
            <a:avLst/>
          </a:prstGeom>
          <a:noFill/>
        </p:spPr>
        <p:txBody>
          <a:bodyPr wrap="square" rtlCol="0">
            <a:spAutoFit/>
          </a:bodyPr>
          <a:lstStyle/>
          <a:p>
            <a:pPr algn="ctr"/>
            <a:r>
              <a:rPr lang="en-US" u="sng" dirty="0">
                <a:solidFill>
                  <a:srgbClr val="FF0000"/>
                </a:solidFill>
              </a:rPr>
              <a:t>1 mole NaCl</a:t>
            </a:r>
            <a:br>
              <a:rPr lang="en-US" dirty="0">
                <a:solidFill>
                  <a:srgbClr val="FF0000"/>
                </a:solidFill>
              </a:rPr>
            </a:br>
            <a:r>
              <a:rPr lang="en-US" dirty="0">
                <a:solidFill>
                  <a:srgbClr val="FF0000"/>
                </a:solidFill>
              </a:rPr>
              <a:t>58 g NaCl</a:t>
            </a:r>
          </a:p>
        </p:txBody>
      </p:sp>
      <p:sp>
        <p:nvSpPr>
          <p:cNvPr id="12" name="Text Box 4">
            <a:extLst>
              <a:ext uri="{FF2B5EF4-FFF2-40B4-BE49-F238E27FC236}">
                <a16:creationId xmlns:a16="http://schemas.microsoft.com/office/drawing/2014/main" id="{24170DB7-9854-48CC-BF81-46EF21FE07C3}"/>
              </a:ext>
            </a:extLst>
          </p:cNvPr>
          <p:cNvSpPr txBox="1">
            <a:spLocks noChangeArrowheads="1"/>
          </p:cNvSpPr>
          <p:nvPr/>
        </p:nvSpPr>
        <p:spPr bwMode="auto">
          <a:xfrm>
            <a:off x="6095999" y="2661193"/>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NaCl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
        <p:nvSpPr>
          <p:cNvPr id="4" name="TextBox 3">
            <a:extLst>
              <a:ext uri="{FF2B5EF4-FFF2-40B4-BE49-F238E27FC236}">
                <a16:creationId xmlns:a16="http://schemas.microsoft.com/office/drawing/2014/main" id="{AB4FB069-A6C6-C73D-FD1B-DD67DBA79730}"/>
              </a:ext>
            </a:extLst>
          </p:cNvPr>
          <p:cNvSpPr txBox="1"/>
          <p:nvPr/>
        </p:nvSpPr>
        <p:spPr>
          <a:xfrm>
            <a:off x="3124205" y="2464831"/>
            <a:ext cx="1676396" cy="369332"/>
          </a:xfrm>
          <a:prstGeom prst="rect">
            <a:avLst/>
          </a:prstGeom>
          <a:noFill/>
        </p:spPr>
        <p:txBody>
          <a:bodyPr wrap="square" rtlCol="0">
            <a:spAutoFit/>
          </a:bodyPr>
          <a:lstStyle/>
          <a:p>
            <a:r>
              <a:rPr lang="en-US" dirty="0">
                <a:solidFill>
                  <a:srgbClr val="FF0000"/>
                </a:solidFill>
              </a:rPr>
              <a:t>=</a:t>
            </a:r>
            <a:r>
              <a:rPr lang="en-US" dirty="0"/>
              <a:t> </a:t>
            </a:r>
            <a:r>
              <a:rPr lang="en-US" b="1" dirty="0">
                <a:solidFill>
                  <a:srgbClr val="FF0000"/>
                </a:solidFill>
              </a:rPr>
              <a:t>0.750 mole</a:t>
            </a:r>
          </a:p>
        </p:txBody>
      </p:sp>
      <p:sp>
        <p:nvSpPr>
          <p:cNvPr id="6" name="TextBox 5">
            <a:extLst>
              <a:ext uri="{FF2B5EF4-FFF2-40B4-BE49-F238E27FC236}">
                <a16:creationId xmlns:a16="http://schemas.microsoft.com/office/drawing/2014/main" id="{F3AFB4E5-3E48-9770-FAE8-8B86D0A2B1C5}"/>
              </a:ext>
            </a:extLst>
          </p:cNvPr>
          <p:cNvSpPr txBox="1"/>
          <p:nvPr/>
        </p:nvSpPr>
        <p:spPr>
          <a:xfrm>
            <a:off x="43375" y="5190767"/>
            <a:ext cx="1523996" cy="646331"/>
          </a:xfrm>
          <a:prstGeom prst="rect">
            <a:avLst/>
          </a:prstGeom>
          <a:noFill/>
        </p:spPr>
        <p:txBody>
          <a:bodyPr wrap="square" rtlCol="0">
            <a:spAutoFit/>
          </a:bodyPr>
          <a:lstStyle/>
          <a:p>
            <a:pPr algn="ctr"/>
            <a:r>
              <a:rPr lang="en-US" u="sng" dirty="0">
                <a:solidFill>
                  <a:srgbClr val="0000FF"/>
                </a:solidFill>
              </a:rPr>
              <a:t>648 mL</a:t>
            </a:r>
            <a:br>
              <a:rPr lang="en-US" dirty="0">
                <a:solidFill>
                  <a:srgbClr val="0000FF"/>
                </a:solidFill>
              </a:rPr>
            </a:br>
            <a:r>
              <a:rPr lang="en-US" dirty="0">
                <a:solidFill>
                  <a:srgbClr val="0000FF"/>
                </a:solidFill>
              </a:rPr>
              <a:t>1</a:t>
            </a:r>
          </a:p>
        </p:txBody>
      </p:sp>
      <p:sp>
        <p:nvSpPr>
          <p:cNvPr id="11" name="TextBox 10">
            <a:extLst>
              <a:ext uri="{FF2B5EF4-FFF2-40B4-BE49-F238E27FC236}">
                <a16:creationId xmlns:a16="http://schemas.microsoft.com/office/drawing/2014/main" id="{D416F428-8E2D-ACAF-0FE1-769F4D97460D}"/>
              </a:ext>
            </a:extLst>
          </p:cNvPr>
          <p:cNvSpPr txBox="1"/>
          <p:nvPr/>
        </p:nvSpPr>
        <p:spPr>
          <a:xfrm>
            <a:off x="1295400" y="5266967"/>
            <a:ext cx="304795" cy="369331"/>
          </a:xfrm>
          <a:prstGeom prst="rect">
            <a:avLst/>
          </a:prstGeom>
          <a:noFill/>
        </p:spPr>
        <p:txBody>
          <a:bodyPr wrap="square" rtlCol="0">
            <a:spAutoFit/>
          </a:bodyPr>
          <a:lstStyle/>
          <a:p>
            <a:r>
              <a:rPr lang="en-US" dirty="0">
                <a:solidFill>
                  <a:srgbClr val="0000FF"/>
                </a:solidFill>
              </a:rPr>
              <a:t>X</a:t>
            </a:r>
          </a:p>
        </p:txBody>
      </p:sp>
      <p:sp>
        <p:nvSpPr>
          <p:cNvPr id="13" name="TextBox 12">
            <a:extLst>
              <a:ext uri="{FF2B5EF4-FFF2-40B4-BE49-F238E27FC236}">
                <a16:creationId xmlns:a16="http://schemas.microsoft.com/office/drawing/2014/main" id="{8D9589E6-E4DF-CCC4-D974-CE474972CD14}"/>
              </a:ext>
            </a:extLst>
          </p:cNvPr>
          <p:cNvSpPr txBox="1"/>
          <p:nvPr/>
        </p:nvSpPr>
        <p:spPr>
          <a:xfrm>
            <a:off x="1613611" y="5190767"/>
            <a:ext cx="1292594" cy="646331"/>
          </a:xfrm>
          <a:prstGeom prst="rect">
            <a:avLst/>
          </a:prstGeom>
          <a:noFill/>
        </p:spPr>
        <p:txBody>
          <a:bodyPr wrap="square" rtlCol="0">
            <a:spAutoFit/>
          </a:bodyPr>
          <a:lstStyle/>
          <a:p>
            <a:pPr algn="ctr"/>
            <a:r>
              <a:rPr lang="en-US" u="sng" dirty="0">
                <a:solidFill>
                  <a:srgbClr val="0000FF"/>
                </a:solidFill>
              </a:rPr>
              <a:t>1 Liter</a:t>
            </a:r>
            <a:br>
              <a:rPr lang="en-US" dirty="0">
                <a:solidFill>
                  <a:srgbClr val="0000FF"/>
                </a:solidFill>
              </a:rPr>
            </a:br>
            <a:r>
              <a:rPr lang="en-US" dirty="0">
                <a:solidFill>
                  <a:srgbClr val="0000FF"/>
                </a:solidFill>
              </a:rPr>
              <a:t>1000 mL</a:t>
            </a:r>
          </a:p>
        </p:txBody>
      </p:sp>
      <p:sp>
        <p:nvSpPr>
          <p:cNvPr id="14" name="TextBox 13">
            <a:extLst>
              <a:ext uri="{FF2B5EF4-FFF2-40B4-BE49-F238E27FC236}">
                <a16:creationId xmlns:a16="http://schemas.microsoft.com/office/drawing/2014/main" id="{2CAE5FF4-5806-9A5A-4342-781EF8E88891}"/>
              </a:ext>
            </a:extLst>
          </p:cNvPr>
          <p:cNvSpPr txBox="1"/>
          <p:nvPr/>
        </p:nvSpPr>
        <p:spPr>
          <a:xfrm>
            <a:off x="2852220" y="5266966"/>
            <a:ext cx="1873964" cy="369332"/>
          </a:xfrm>
          <a:prstGeom prst="rect">
            <a:avLst/>
          </a:prstGeom>
          <a:noFill/>
        </p:spPr>
        <p:txBody>
          <a:bodyPr wrap="square" rtlCol="0">
            <a:spAutoFit/>
          </a:bodyPr>
          <a:lstStyle/>
          <a:p>
            <a:r>
              <a:rPr lang="en-US" b="1" dirty="0">
                <a:solidFill>
                  <a:srgbClr val="0000FF"/>
                </a:solidFill>
              </a:rPr>
              <a:t>= 0.648 Liters</a:t>
            </a:r>
          </a:p>
        </p:txBody>
      </p:sp>
      <p:sp>
        <p:nvSpPr>
          <p:cNvPr id="15" name="TextBox 14">
            <a:extLst>
              <a:ext uri="{FF2B5EF4-FFF2-40B4-BE49-F238E27FC236}">
                <a16:creationId xmlns:a16="http://schemas.microsoft.com/office/drawing/2014/main" id="{DE141050-624D-5C17-C19A-D0137A74439E}"/>
              </a:ext>
            </a:extLst>
          </p:cNvPr>
          <p:cNvSpPr txBox="1"/>
          <p:nvPr/>
        </p:nvSpPr>
        <p:spPr>
          <a:xfrm>
            <a:off x="5638800" y="1767810"/>
            <a:ext cx="3124199" cy="646331"/>
          </a:xfrm>
          <a:prstGeom prst="rect">
            <a:avLst/>
          </a:prstGeom>
          <a:noFill/>
        </p:spPr>
        <p:txBody>
          <a:bodyPr wrap="square" rtlCol="0">
            <a:spAutoFit/>
          </a:bodyPr>
          <a:lstStyle/>
          <a:p>
            <a:pPr algn="ctr"/>
            <a:r>
              <a:rPr lang="en-US" b="1" dirty="0">
                <a:solidFill>
                  <a:srgbClr val="0000FF"/>
                </a:solidFill>
              </a:rPr>
              <a:t>Now fill in the formula </a:t>
            </a:r>
            <a:br>
              <a:rPr lang="en-US" b="1" dirty="0">
                <a:solidFill>
                  <a:srgbClr val="0000FF"/>
                </a:solidFill>
              </a:rPr>
            </a:br>
            <a:r>
              <a:rPr lang="en-US" b="1" dirty="0">
                <a:solidFill>
                  <a:srgbClr val="0000FF"/>
                </a:solidFill>
              </a:rPr>
              <a:t>and do the math</a:t>
            </a:r>
          </a:p>
        </p:txBody>
      </p:sp>
    </p:spTree>
    <p:extLst>
      <p:ext uri="{BB962C8B-B14F-4D97-AF65-F5344CB8AC3E}">
        <p14:creationId xmlns:p14="http://schemas.microsoft.com/office/powerpoint/2010/main" val="2433105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400" dirty="0">
                <a:solidFill>
                  <a:srgbClr val="000000"/>
                </a:solidFill>
              </a:rPr>
              <a:t>29.  </a:t>
            </a:r>
            <a:r>
              <a:rPr lang="en-US" altLang="en-US" sz="2800" dirty="0">
                <a:solidFill>
                  <a:srgbClr val="FF0000"/>
                </a:solidFill>
                <a:latin typeface="Comic Sans MS" pitchFamily="66" charset="0"/>
              </a:rPr>
              <a:t>If you add 43.5 g NaCl to enough water to form   </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a 648 mL solution, what is its concentration?</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a:t>
            </a:r>
            <a:r>
              <a:rPr lang="en-US" altLang="en-US" sz="2000" dirty="0">
                <a:solidFill>
                  <a:srgbClr val="000000"/>
                </a:solidFill>
                <a:latin typeface="Comic Sans MS" pitchFamily="66" charset="0"/>
              </a:rPr>
              <a:t>(figure out moles, and liters first, then write the formula, or else)</a:t>
            </a:r>
          </a:p>
          <a:p>
            <a:pPr eaLnBrk="1" fontAlgn="base" hangingPunct="1">
              <a:spcBef>
                <a:spcPct val="50000"/>
              </a:spcBef>
              <a:spcAft>
                <a:spcPct val="0"/>
              </a:spcAft>
              <a:buFontTx/>
              <a:buNone/>
            </a:pPr>
            <a:endParaRPr lang="en-US" altLang="en-US" sz="2000" dirty="0">
              <a:solidFill>
                <a:srgbClr val="000000"/>
              </a:solidFill>
              <a:latin typeface="Comic Sans MS" pitchFamily="66" charset="0"/>
            </a:endParaRPr>
          </a:p>
        </p:txBody>
      </p:sp>
      <p:cxnSp>
        <p:nvCxnSpPr>
          <p:cNvPr id="3" name="Straight Connector 2"/>
          <p:cNvCxnSpPr/>
          <p:nvPr/>
        </p:nvCxnSpPr>
        <p:spPr>
          <a:xfrm>
            <a:off x="4724400" y="2362200"/>
            <a:ext cx="0" cy="411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28600" y="4419600"/>
            <a:ext cx="449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57D832D-4B92-4E85-A73B-E0F03503EAD1}"/>
              </a:ext>
            </a:extLst>
          </p:cNvPr>
          <p:cNvSpPr txBox="1"/>
          <p:nvPr/>
        </p:nvSpPr>
        <p:spPr>
          <a:xfrm>
            <a:off x="-1" y="1846659"/>
            <a:ext cx="3657597" cy="3139321"/>
          </a:xfrm>
          <a:prstGeom prst="rect">
            <a:avLst/>
          </a:prstGeom>
          <a:noFill/>
        </p:spPr>
        <p:txBody>
          <a:bodyPr wrap="square" rtlCol="0">
            <a:spAutoFit/>
          </a:bodyPr>
          <a:lstStyle/>
          <a:p>
            <a:r>
              <a:rPr lang="en-US" dirty="0">
                <a:solidFill>
                  <a:srgbClr val="FF0000"/>
                </a:solidFill>
              </a:rPr>
              <a:t>CONVERT MOLES FIRST</a:t>
            </a:r>
          </a:p>
          <a:p>
            <a:endParaRPr lang="en-US" dirty="0"/>
          </a:p>
          <a:p>
            <a:endParaRPr lang="en-US" dirty="0"/>
          </a:p>
          <a:p>
            <a:endParaRPr lang="en-US" dirty="0"/>
          </a:p>
          <a:p>
            <a:endParaRPr lang="en-US" dirty="0"/>
          </a:p>
          <a:p>
            <a:br>
              <a:rPr lang="en-US" dirty="0"/>
            </a:br>
            <a:endParaRPr lang="en-US" dirty="0"/>
          </a:p>
          <a:p>
            <a:endParaRPr lang="en-US" dirty="0"/>
          </a:p>
          <a:p>
            <a:endParaRPr lang="en-US" dirty="0"/>
          </a:p>
          <a:p>
            <a:endParaRPr lang="en-US" dirty="0"/>
          </a:p>
          <a:p>
            <a:r>
              <a:rPr lang="en-US" dirty="0">
                <a:solidFill>
                  <a:srgbClr val="0000FF"/>
                </a:solidFill>
              </a:rPr>
              <a:t>THEN CONVERT LITERS</a:t>
            </a:r>
          </a:p>
        </p:txBody>
      </p:sp>
      <p:sp>
        <p:nvSpPr>
          <p:cNvPr id="7" name="TextBox 6">
            <a:extLst>
              <a:ext uri="{FF2B5EF4-FFF2-40B4-BE49-F238E27FC236}">
                <a16:creationId xmlns:a16="http://schemas.microsoft.com/office/drawing/2014/main" id="{9730130B-7A76-416C-910F-E887D80C7E40}"/>
              </a:ext>
            </a:extLst>
          </p:cNvPr>
          <p:cNvSpPr txBox="1"/>
          <p:nvPr/>
        </p:nvSpPr>
        <p:spPr>
          <a:xfrm>
            <a:off x="76200" y="2362200"/>
            <a:ext cx="1562100" cy="646331"/>
          </a:xfrm>
          <a:prstGeom prst="rect">
            <a:avLst/>
          </a:prstGeom>
          <a:noFill/>
        </p:spPr>
        <p:txBody>
          <a:bodyPr wrap="square" rtlCol="0">
            <a:spAutoFit/>
          </a:bodyPr>
          <a:lstStyle/>
          <a:p>
            <a:pPr algn="ctr"/>
            <a:r>
              <a:rPr lang="en-US" u="sng" dirty="0">
                <a:solidFill>
                  <a:srgbClr val="FF0000"/>
                </a:solidFill>
              </a:rPr>
              <a:t>43.5 g NaCl</a:t>
            </a:r>
            <a:br>
              <a:rPr lang="en-US" dirty="0">
                <a:solidFill>
                  <a:srgbClr val="FF0000"/>
                </a:solidFill>
              </a:rPr>
            </a:br>
            <a:r>
              <a:rPr lang="en-US" dirty="0">
                <a:solidFill>
                  <a:srgbClr val="FF0000"/>
                </a:solidFill>
              </a:rPr>
              <a:t>1</a:t>
            </a:r>
          </a:p>
        </p:txBody>
      </p:sp>
      <p:sp>
        <p:nvSpPr>
          <p:cNvPr id="9" name="TextBox 8">
            <a:extLst>
              <a:ext uri="{FF2B5EF4-FFF2-40B4-BE49-F238E27FC236}">
                <a16:creationId xmlns:a16="http://schemas.microsoft.com/office/drawing/2014/main" id="{05132D67-6004-475F-88DC-4D8F598CF52F}"/>
              </a:ext>
            </a:extLst>
          </p:cNvPr>
          <p:cNvSpPr txBox="1"/>
          <p:nvPr/>
        </p:nvSpPr>
        <p:spPr>
          <a:xfrm>
            <a:off x="1478840" y="2438400"/>
            <a:ext cx="304795" cy="369331"/>
          </a:xfrm>
          <a:prstGeom prst="rect">
            <a:avLst/>
          </a:prstGeom>
          <a:noFill/>
        </p:spPr>
        <p:txBody>
          <a:bodyPr wrap="square" rtlCol="0">
            <a:spAutoFit/>
          </a:bodyPr>
          <a:lstStyle/>
          <a:p>
            <a:r>
              <a:rPr lang="en-US" dirty="0">
                <a:solidFill>
                  <a:srgbClr val="FF0000"/>
                </a:solidFill>
              </a:rPr>
              <a:t>X</a:t>
            </a:r>
          </a:p>
        </p:txBody>
      </p:sp>
      <p:sp>
        <p:nvSpPr>
          <p:cNvPr id="10" name="TextBox 9">
            <a:extLst>
              <a:ext uri="{FF2B5EF4-FFF2-40B4-BE49-F238E27FC236}">
                <a16:creationId xmlns:a16="http://schemas.microsoft.com/office/drawing/2014/main" id="{30FB88F8-718B-4C8F-B1B7-7BEECF102382}"/>
              </a:ext>
            </a:extLst>
          </p:cNvPr>
          <p:cNvSpPr txBox="1"/>
          <p:nvPr/>
        </p:nvSpPr>
        <p:spPr>
          <a:xfrm>
            <a:off x="1676241" y="2357080"/>
            <a:ext cx="1523996" cy="646331"/>
          </a:xfrm>
          <a:prstGeom prst="rect">
            <a:avLst/>
          </a:prstGeom>
          <a:noFill/>
        </p:spPr>
        <p:txBody>
          <a:bodyPr wrap="square" rtlCol="0">
            <a:spAutoFit/>
          </a:bodyPr>
          <a:lstStyle/>
          <a:p>
            <a:pPr algn="ctr"/>
            <a:r>
              <a:rPr lang="en-US" u="sng" dirty="0">
                <a:solidFill>
                  <a:srgbClr val="FF0000"/>
                </a:solidFill>
              </a:rPr>
              <a:t>1 mole NaCl</a:t>
            </a:r>
            <a:br>
              <a:rPr lang="en-US" dirty="0">
                <a:solidFill>
                  <a:srgbClr val="FF0000"/>
                </a:solidFill>
              </a:rPr>
            </a:br>
            <a:r>
              <a:rPr lang="en-US" dirty="0">
                <a:solidFill>
                  <a:srgbClr val="FF0000"/>
                </a:solidFill>
              </a:rPr>
              <a:t>58 g NaCl</a:t>
            </a:r>
          </a:p>
        </p:txBody>
      </p:sp>
      <p:sp>
        <p:nvSpPr>
          <p:cNvPr id="4" name="TextBox 3">
            <a:extLst>
              <a:ext uri="{FF2B5EF4-FFF2-40B4-BE49-F238E27FC236}">
                <a16:creationId xmlns:a16="http://schemas.microsoft.com/office/drawing/2014/main" id="{AB4FB069-A6C6-C73D-FD1B-DD67DBA79730}"/>
              </a:ext>
            </a:extLst>
          </p:cNvPr>
          <p:cNvSpPr txBox="1"/>
          <p:nvPr/>
        </p:nvSpPr>
        <p:spPr>
          <a:xfrm>
            <a:off x="3124205" y="2464831"/>
            <a:ext cx="1676396" cy="369332"/>
          </a:xfrm>
          <a:prstGeom prst="rect">
            <a:avLst/>
          </a:prstGeom>
          <a:noFill/>
        </p:spPr>
        <p:txBody>
          <a:bodyPr wrap="square" rtlCol="0">
            <a:spAutoFit/>
          </a:bodyPr>
          <a:lstStyle/>
          <a:p>
            <a:r>
              <a:rPr lang="en-US" dirty="0">
                <a:solidFill>
                  <a:srgbClr val="FF0000"/>
                </a:solidFill>
              </a:rPr>
              <a:t>=</a:t>
            </a:r>
            <a:r>
              <a:rPr lang="en-US" dirty="0"/>
              <a:t> </a:t>
            </a:r>
            <a:r>
              <a:rPr lang="en-US" b="1" dirty="0">
                <a:solidFill>
                  <a:srgbClr val="FF0000"/>
                </a:solidFill>
              </a:rPr>
              <a:t>0.750 mole</a:t>
            </a:r>
          </a:p>
        </p:txBody>
      </p:sp>
      <p:sp>
        <p:nvSpPr>
          <p:cNvPr id="6" name="TextBox 5">
            <a:extLst>
              <a:ext uri="{FF2B5EF4-FFF2-40B4-BE49-F238E27FC236}">
                <a16:creationId xmlns:a16="http://schemas.microsoft.com/office/drawing/2014/main" id="{F3AFB4E5-3E48-9770-FAE8-8B86D0A2B1C5}"/>
              </a:ext>
            </a:extLst>
          </p:cNvPr>
          <p:cNvSpPr txBox="1"/>
          <p:nvPr/>
        </p:nvSpPr>
        <p:spPr>
          <a:xfrm>
            <a:off x="43375" y="5190767"/>
            <a:ext cx="1523996" cy="646331"/>
          </a:xfrm>
          <a:prstGeom prst="rect">
            <a:avLst/>
          </a:prstGeom>
          <a:noFill/>
        </p:spPr>
        <p:txBody>
          <a:bodyPr wrap="square" rtlCol="0">
            <a:spAutoFit/>
          </a:bodyPr>
          <a:lstStyle/>
          <a:p>
            <a:pPr algn="ctr"/>
            <a:r>
              <a:rPr lang="en-US" u="sng" dirty="0">
                <a:solidFill>
                  <a:srgbClr val="0000FF"/>
                </a:solidFill>
              </a:rPr>
              <a:t>648 mL</a:t>
            </a:r>
            <a:br>
              <a:rPr lang="en-US" dirty="0">
                <a:solidFill>
                  <a:srgbClr val="0000FF"/>
                </a:solidFill>
              </a:rPr>
            </a:br>
            <a:r>
              <a:rPr lang="en-US" dirty="0">
                <a:solidFill>
                  <a:srgbClr val="0000FF"/>
                </a:solidFill>
              </a:rPr>
              <a:t>1</a:t>
            </a:r>
          </a:p>
        </p:txBody>
      </p:sp>
      <p:sp>
        <p:nvSpPr>
          <p:cNvPr id="11" name="TextBox 10">
            <a:extLst>
              <a:ext uri="{FF2B5EF4-FFF2-40B4-BE49-F238E27FC236}">
                <a16:creationId xmlns:a16="http://schemas.microsoft.com/office/drawing/2014/main" id="{D416F428-8E2D-ACAF-0FE1-769F4D97460D}"/>
              </a:ext>
            </a:extLst>
          </p:cNvPr>
          <p:cNvSpPr txBox="1"/>
          <p:nvPr/>
        </p:nvSpPr>
        <p:spPr>
          <a:xfrm>
            <a:off x="1295400" y="5266967"/>
            <a:ext cx="304795" cy="369331"/>
          </a:xfrm>
          <a:prstGeom prst="rect">
            <a:avLst/>
          </a:prstGeom>
          <a:noFill/>
        </p:spPr>
        <p:txBody>
          <a:bodyPr wrap="square" rtlCol="0">
            <a:spAutoFit/>
          </a:bodyPr>
          <a:lstStyle/>
          <a:p>
            <a:r>
              <a:rPr lang="en-US" dirty="0">
                <a:solidFill>
                  <a:srgbClr val="0000FF"/>
                </a:solidFill>
              </a:rPr>
              <a:t>X</a:t>
            </a:r>
          </a:p>
        </p:txBody>
      </p:sp>
      <p:sp>
        <p:nvSpPr>
          <p:cNvPr id="13" name="TextBox 12">
            <a:extLst>
              <a:ext uri="{FF2B5EF4-FFF2-40B4-BE49-F238E27FC236}">
                <a16:creationId xmlns:a16="http://schemas.microsoft.com/office/drawing/2014/main" id="{8D9589E6-E4DF-CCC4-D974-CE474972CD14}"/>
              </a:ext>
            </a:extLst>
          </p:cNvPr>
          <p:cNvSpPr txBox="1"/>
          <p:nvPr/>
        </p:nvSpPr>
        <p:spPr>
          <a:xfrm>
            <a:off x="1613611" y="5190767"/>
            <a:ext cx="1292594" cy="646331"/>
          </a:xfrm>
          <a:prstGeom prst="rect">
            <a:avLst/>
          </a:prstGeom>
          <a:noFill/>
        </p:spPr>
        <p:txBody>
          <a:bodyPr wrap="square" rtlCol="0">
            <a:spAutoFit/>
          </a:bodyPr>
          <a:lstStyle/>
          <a:p>
            <a:pPr algn="ctr"/>
            <a:r>
              <a:rPr lang="en-US" u="sng" dirty="0">
                <a:solidFill>
                  <a:srgbClr val="0000FF"/>
                </a:solidFill>
              </a:rPr>
              <a:t>1 Liter</a:t>
            </a:r>
            <a:br>
              <a:rPr lang="en-US" dirty="0">
                <a:solidFill>
                  <a:srgbClr val="0000FF"/>
                </a:solidFill>
              </a:rPr>
            </a:br>
            <a:r>
              <a:rPr lang="en-US" dirty="0">
                <a:solidFill>
                  <a:srgbClr val="0000FF"/>
                </a:solidFill>
              </a:rPr>
              <a:t>1000 mL</a:t>
            </a:r>
          </a:p>
        </p:txBody>
      </p:sp>
      <p:sp>
        <p:nvSpPr>
          <p:cNvPr id="14" name="TextBox 13">
            <a:extLst>
              <a:ext uri="{FF2B5EF4-FFF2-40B4-BE49-F238E27FC236}">
                <a16:creationId xmlns:a16="http://schemas.microsoft.com/office/drawing/2014/main" id="{2CAE5FF4-5806-9A5A-4342-781EF8E88891}"/>
              </a:ext>
            </a:extLst>
          </p:cNvPr>
          <p:cNvSpPr txBox="1"/>
          <p:nvPr/>
        </p:nvSpPr>
        <p:spPr>
          <a:xfrm>
            <a:off x="2852220" y="5266966"/>
            <a:ext cx="1873964" cy="369332"/>
          </a:xfrm>
          <a:prstGeom prst="rect">
            <a:avLst/>
          </a:prstGeom>
          <a:noFill/>
        </p:spPr>
        <p:txBody>
          <a:bodyPr wrap="square" rtlCol="0">
            <a:spAutoFit/>
          </a:bodyPr>
          <a:lstStyle/>
          <a:p>
            <a:r>
              <a:rPr lang="en-US" b="1" dirty="0">
                <a:solidFill>
                  <a:srgbClr val="0000FF"/>
                </a:solidFill>
              </a:rPr>
              <a:t>= 0.648 Liters</a:t>
            </a:r>
          </a:p>
        </p:txBody>
      </p:sp>
      <p:sp>
        <p:nvSpPr>
          <p:cNvPr id="16" name="TextBox 15">
            <a:extLst>
              <a:ext uri="{FF2B5EF4-FFF2-40B4-BE49-F238E27FC236}">
                <a16:creationId xmlns:a16="http://schemas.microsoft.com/office/drawing/2014/main" id="{C4E9132A-E6E0-9BF2-415A-68A6993D0D39}"/>
              </a:ext>
            </a:extLst>
          </p:cNvPr>
          <p:cNvSpPr txBox="1"/>
          <p:nvPr/>
        </p:nvSpPr>
        <p:spPr>
          <a:xfrm>
            <a:off x="4876479" y="2080498"/>
            <a:ext cx="4191321" cy="4308872"/>
          </a:xfrm>
          <a:prstGeom prst="rect">
            <a:avLst/>
          </a:prstGeom>
          <a:noFill/>
        </p:spPr>
        <p:txBody>
          <a:bodyPr wrap="square" rtlCol="0">
            <a:spAutoFit/>
          </a:bodyPr>
          <a:lstStyle/>
          <a:p>
            <a:r>
              <a:rPr lang="en-US" sz="4000" dirty="0">
                <a:solidFill>
                  <a:srgbClr val="7030A0"/>
                </a:solidFill>
              </a:rPr>
              <a:t>M =</a:t>
            </a:r>
          </a:p>
          <a:p>
            <a:endParaRPr lang="en-US" dirty="0"/>
          </a:p>
          <a:p>
            <a:r>
              <a:rPr lang="en-US" sz="4000" dirty="0">
                <a:solidFill>
                  <a:srgbClr val="7030A0"/>
                </a:solidFill>
              </a:rPr>
              <a:t>M = </a:t>
            </a:r>
            <a:r>
              <a:rPr lang="en-US" sz="4800" b="1" dirty="0">
                <a:solidFill>
                  <a:srgbClr val="7030A0"/>
                </a:solidFill>
              </a:rPr>
              <a:t>1.16 M</a:t>
            </a:r>
          </a:p>
          <a:p>
            <a:pPr eaLnBrk="1" fontAlgn="base" hangingPunct="1">
              <a:spcBef>
                <a:spcPct val="50000"/>
              </a:spcBef>
              <a:spcAft>
                <a:spcPct val="0"/>
              </a:spcAft>
              <a:buFontTx/>
              <a:buNone/>
            </a:pPr>
            <a:r>
              <a:rPr lang="en-US" altLang="en-US" sz="2400" dirty="0">
                <a:solidFill>
                  <a:srgbClr val="7030A0"/>
                </a:solidFill>
                <a:latin typeface="Times New Roman" panose="02020603050405020304" pitchFamily="18" charset="0"/>
                <a:cs typeface="Times New Roman" panose="02020603050405020304" pitchFamily="18" charset="0"/>
              </a:rPr>
              <a:t>SAY:   This has a 1.16 molarity </a:t>
            </a:r>
          </a:p>
          <a:p>
            <a:pPr eaLnBrk="1" fontAlgn="base" hangingPunct="1">
              <a:spcBef>
                <a:spcPct val="50000"/>
              </a:spcBef>
              <a:spcAft>
                <a:spcPct val="0"/>
              </a:spcAft>
              <a:buFontTx/>
              <a:buNone/>
            </a:pPr>
            <a:r>
              <a:rPr lang="en-US" altLang="en-US" sz="2400" dirty="0">
                <a:solidFill>
                  <a:srgbClr val="7030A0"/>
                </a:solidFill>
                <a:latin typeface="Times New Roman" panose="02020603050405020304" pitchFamily="18" charset="0"/>
                <a:cs typeface="Times New Roman" panose="02020603050405020304" pitchFamily="18" charset="0"/>
              </a:rPr>
              <a:t>WRITE:  1.16 M NaCl</a:t>
            </a:r>
            <a:r>
              <a:rPr lang="en-US" altLang="en-US" sz="2400" baseline="-25000" dirty="0">
                <a:solidFill>
                  <a:srgbClr val="7030A0"/>
                </a:solidFill>
                <a:latin typeface="Times New Roman" panose="02020603050405020304" pitchFamily="18" charset="0"/>
                <a:cs typeface="Times New Roman" panose="02020603050405020304" pitchFamily="18" charset="0"/>
              </a:rPr>
              <a:t>(AQ)  </a:t>
            </a:r>
          </a:p>
          <a:p>
            <a:pPr eaLnBrk="1" fontAlgn="base" hangingPunct="1">
              <a:spcBef>
                <a:spcPct val="50000"/>
              </a:spcBef>
              <a:spcAft>
                <a:spcPct val="0"/>
              </a:spcAft>
              <a:buFontTx/>
              <a:buNone/>
            </a:pPr>
            <a:br>
              <a:rPr lang="en-US" altLang="en-US" sz="2400" baseline="-25000" dirty="0">
                <a:solidFill>
                  <a:srgbClr val="7030A0"/>
                </a:solidFill>
                <a:latin typeface="Times New Roman" panose="02020603050405020304" pitchFamily="18" charset="0"/>
                <a:cs typeface="Times New Roman" panose="02020603050405020304" pitchFamily="18" charset="0"/>
              </a:rPr>
            </a:br>
            <a:r>
              <a:rPr lang="en-US" altLang="en-US" sz="2400" dirty="0">
                <a:solidFill>
                  <a:srgbClr val="7030A0"/>
                </a:solidFill>
                <a:latin typeface="Times New Roman" panose="02020603050405020304" pitchFamily="18" charset="0"/>
                <a:cs typeface="Times New Roman" panose="02020603050405020304" pitchFamily="18" charset="0"/>
              </a:rPr>
              <a:t>THINK:  </a:t>
            </a:r>
            <a:br>
              <a:rPr lang="en-US" altLang="en-US" sz="2400" dirty="0">
                <a:solidFill>
                  <a:srgbClr val="7030A0"/>
                </a:solidFill>
                <a:latin typeface="Times New Roman" panose="02020603050405020304" pitchFamily="18" charset="0"/>
                <a:cs typeface="Times New Roman" panose="02020603050405020304" pitchFamily="18" charset="0"/>
              </a:rPr>
            </a:br>
            <a:r>
              <a:rPr lang="en-US" altLang="en-US" sz="2400" dirty="0">
                <a:solidFill>
                  <a:srgbClr val="7030A0"/>
                </a:solidFill>
                <a:latin typeface="Times New Roman" panose="02020603050405020304" pitchFamily="18" charset="0"/>
                <a:cs typeface="Times New Roman" panose="02020603050405020304" pitchFamily="18" charset="0"/>
              </a:rPr>
              <a:t>This is equivalent to a solution with 1.16 moles of salt per liter</a:t>
            </a:r>
            <a:endParaRPr lang="en-US" altLang="en-US" sz="2400" baseline="-25000" dirty="0">
              <a:solidFill>
                <a:srgbClr val="7030A0"/>
              </a:solidFill>
              <a:latin typeface="Times New Roman" panose="02020603050405020304" pitchFamily="18" charset="0"/>
              <a:cs typeface="Times New Roman" panose="02020603050405020304" pitchFamily="18" charset="0"/>
            </a:endParaRPr>
          </a:p>
        </p:txBody>
      </p:sp>
      <p:sp>
        <p:nvSpPr>
          <p:cNvPr id="17" name="Text Box 4">
            <a:extLst>
              <a:ext uri="{FF2B5EF4-FFF2-40B4-BE49-F238E27FC236}">
                <a16:creationId xmlns:a16="http://schemas.microsoft.com/office/drawing/2014/main" id="{6B35DB4C-9CD8-883F-9A5D-FF54434C9E92}"/>
              </a:ext>
            </a:extLst>
          </p:cNvPr>
          <p:cNvSpPr txBox="1">
            <a:spLocks noChangeArrowheads="1"/>
          </p:cNvSpPr>
          <p:nvPr/>
        </p:nvSpPr>
        <p:spPr bwMode="auto">
          <a:xfrm>
            <a:off x="5562600" y="2040254"/>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FF0000"/>
                </a:solidFill>
                <a:latin typeface="Comic Sans MS" pitchFamily="66" charset="0"/>
              </a:rPr>
              <a:t>0.750 moles</a:t>
            </a:r>
            <a:br>
              <a:rPr lang="en-US" altLang="en-US" sz="2400" u="sng" dirty="0">
                <a:solidFill>
                  <a:srgbClr val="000000"/>
                </a:solidFill>
                <a:latin typeface="Comic Sans MS" pitchFamily="66" charset="0"/>
              </a:rPr>
            </a:br>
            <a:r>
              <a:rPr lang="en-US" altLang="en-US" sz="2400" dirty="0">
                <a:solidFill>
                  <a:srgbClr val="0000FF"/>
                </a:solidFill>
                <a:latin typeface="Comic Sans MS" pitchFamily="66" charset="0"/>
              </a:rPr>
              <a:t>0.648 Liters</a:t>
            </a:r>
          </a:p>
        </p:txBody>
      </p:sp>
    </p:spTree>
    <p:extLst>
      <p:ext uri="{BB962C8B-B14F-4D97-AF65-F5344CB8AC3E}">
        <p14:creationId xmlns:p14="http://schemas.microsoft.com/office/powerpoint/2010/main" val="1878773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You put 111 g KCl solid into a volumetric flask.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You fill the flask to 250. mL, what is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molarity of this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Start with the formula, or you know what might happen!</a:t>
            </a:r>
            <a:endParaRPr lang="en-US" sz="3200" dirty="0">
              <a:solidFill>
                <a:srgbClr val="FF0000"/>
              </a:solidFill>
              <a:latin typeface="Times New Roman" panose="02020603050405020304" pitchFamily="18" charset="0"/>
              <a:cs typeface="Times New Roman" panose="02020603050405020304" pitchFamily="18" charset="0"/>
            </a:endParaRP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pic>
        <p:nvPicPr>
          <p:cNvPr id="4" name="Picture 3" descr="A picture containing lamp&#10;&#10;Description automatically generated">
            <a:extLst>
              <a:ext uri="{FF2B5EF4-FFF2-40B4-BE49-F238E27FC236}">
                <a16:creationId xmlns:a16="http://schemas.microsoft.com/office/drawing/2014/main" id="{88B633B6-BFEF-3A40-1991-D635F26B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35" y="2720846"/>
            <a:ext cx="2040240" cy="4137154"/>
          </a:xfrm>
          <a:prstGeom prst="rect">
            <a:avLst/>
          </a:prstGeom>
        </p:spPr>
      </p:pic>
    </p:spTree>
    <p:extLst>
      <p:ext uri="{BB962C8B-B14F-4D97-AF65-F5344CB8AC3E}">
        <p14:creationId xmlns:p14="http://schemas.microsoft.com/office/powerpoint/2010/main" val="1668847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You put 111 g KCl solid into a volumetric flask.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You fill the flask to 250. mL, what is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molarity of this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pic>
        <p:nvPicPr>
          <p:cNvPr id="4" name="Picture 3" descr="A picture containing lamp&#10;&#10;Description automatically generated">
            <a:extLst>
              <a:ext uri="{FF2B5EF4-FFF2-40B4-BE49-F238E27FC236}">
                <a16:creationId xmlns:a16="http://schemas.microsoft.com/office/drawing/2014/main" id="{88B633B6-BFEF-3A40-1991-D635F26B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35" y="2720846"/>
            <a:ext cx="2040240" cy="4137154"/>
          </a:xfrm>
          <a:prstGeom prst="rect">
            <a:avLst/>
          </a:prstGeom>
        </p:spPr>
      </p:pic>
      <p:graphicFrame>
        <p:nvGraphicFramePr>
          <p:cNvPr id="3" name="Table 3">
            <a:extLst>
              <a:ext uri="{FF2B5EF4-FFF2-40B4-BE49-F238E27FC236}">
                <a16:creationId xmlns:a16="http://schemas.microsoft.com/office/drawing/2014/main" id="{E929834B-A264-DE0A-B2CC-C3C72B6AAB49}"/>
              </a:ext>
            </a:extLst>
          </p:cNvPr>
          <p:cNvGraphicFramePr>
            <a:graphicFrameLocks noGrp="1"/>
          </p:cNvGraphicFramePr>
          <p:nvPr>
            <p:extLst>
              <p:ext uri="{D42A27DB-BD31-4B8C-83A1-F6EECF244321}">
                <p14:modId xmlns:p14="http://schemas.microsoft.com/office/powerpoint/2010/main" val="2466940586"/>
              </p:ext>
            </p:extLst>
          </p:nvPr>
        </p:nvGraphicFramePr>
        <p:xfrm>
          <a:off x="533400" y="1580993"/>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0000FF"/>
                          </a:solidFill>
                          <a:latin typeface="Times New Roman" panose="02020603050405020304" pitchFamily="18" charset="0"/>
                          <a:cs typeface="Times New Roman" panose="02020603050405020304" pitchFamily="18" charset="0"/>
                        </a:rPr>
                        <a:t># moles solute</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Tree>
    <p:extLst>
      <p:ext uri="{BB962C8B-B14F-4D97-AF65-F5344CB8AC3E}">
        <p14:creationId xmlns:p14="http://schemas.microsoft.com/office/powerpoint/2010/main" val="215752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You put 111 g KCl solid into a volumetric flask.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You fill the flask to 250. mL, what is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molarity of this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pic>
        <p:nvPicPr>
          <p:cNvPr id="4" name="Picture 3" descr="A picture containing lamp&#10;&#10;Description automatically generated">
            <a:extLst>
              <a:ext uri="{FF2B5EF4-FFF2-40B4-BE49-F238E27FC236}">
                <a16:creationId xmlns:a16="http://schemas.microsoft.com/office/drawing/2014/main" id="{88B633B6-BFEF-3A40-1991-D635F26B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35" y="2720846"/>
            <a:ext cx="2040240" cy="4137154"/>
          </a:xfrm>
          <a:prstGeom prst="rect">
            <a:avLst/>
          </a:prstGeom>
        </p:spPr>
      </p:pic>
      <p:graphicFrame>
        <p:nvGraphicFramePr>
          <p:cNvPr id="3" name="Table 3">
            <a:extLst>
              <a:ext uri="{FF2B5EF4-FFF2-40B4-BE49-F238E27FC236}">
                <a16:creationId xmlns:a16="http://schemas.microsoft.com/office/drawing/2014/main" id="{E929834B-A264-DE0A-B2CC-C3C72B6AAB49}"/>
              </a:ext>
            </a:extLst>
          </p:cNvPr>
          <p:cNvGraphicFramePr>
            <a:graphicFrameLocks noGrp="1"/>
          </p:cNvGraphicFramePr>
          <p:nvPr/>
        </p:nvGraphicFramePr>
        <p:xfrm>
          <a:off x="533400" y="1580993"/>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0000FF"/>
                          </a:solidFill>
                          <a:latin typeface="Times New Roman" panose="02020603050405020304" pitchFamily="18" charset="0"/>
                          <a:cs typeface="Times New Roman" panose="02020603050405020304" pitchFamily="18" charset="0"/>
                        </a:rPr>
                        <a:t># moles solute</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
        <p:nvSpPr>
          <p:cNvPr id="5" name="TextBox 4">
            <a:extLst>
              <a:ext uri="{FF2B5EF4-FFF2-40B4-BE49-F238E27FC236}">
                <a16:creationId xmlns:a16="http://schemas.microsoft.com/office/drawing/2014/main" id="{93C54828-E640-C233-8B42-1582DCC5D86E}"/>
              </a:ext>
            </a:extLst>
          </p:cNvPr>
          <p:cNvSpPr txBox="1"/>
          <p:nvPr/>
        </p:nvSpPr>
        <p:spPr>
          <a:xfrm>
            <a:off x="274914" y="2971800"/>
            <a:ext cx="1562100" cy="646331"/>
          </a:xfrm>
          <a:prstGeom prst="rect">
            <a:avLst/>
          </a:prstGeom>
          <a:noFill/>
        </p:spPr>
        <p:txBody>
          <a:bodyPr wrap="square" rtlCol="0">
            <a:spAutoFit/>
          </a:bodyPr>
          <a:lstStyle/>
          <a:p>
            <a:pPr algn="ctr"/>
            <a:r>
              <a:rPr lang="en-US" u="sng" dirty="0">
                <a:solidFill>
                  <a:srgbClr val="FF0000"/>
                </a:solidFill>
              </a:rPr>
              <a:t>111 g </a:t>
            </a:r>
            <a:r>
              <a:rPr lang="en-US" u="sng" dirty="0" err="1">
                <a:solidFill>
                  <a:srgbClr val="FF0000"/>
                </a:solidFill>
              </a:rPr>
              <a:t>KCl</a:t>
            </a:r>
            <a:br>
              <a:rPr lang="en-US" dirty="0">
                <a:solidFill>
                  <a:srgbClr val="FF0000"/>
                </a:solidFill>
              </a:rPr>
            </a:br>
            <a:r>
              <a:rPr lang="en-US" dirty="0">
                <a:solidFill>
                  <a:srgbClr val="FF0000"/>
                </a:solidFill>
              </a:rPr>
              <a:t>1</a:t>
            </a:r>
          </a:p>
        </p:txBody>
      </p:sp>
      <p:sp>
        <p:nvSpPr>
          <p:cNvPr id="6" name="TextBox 5">
            <a:extLst>
              <a:ext uri="{FF2B5EF4-FFF2-40B4-BE49-F238E27FC236}">
                <a16:creationId xmlns:a16="http://schemas.microsoft.com/office/drawing/2014/main" id="{4784DCAE-AE16-B4A1-8069-000ECE7DD8FC}"/>
              </a:ext>
            </a:extLst>
          </p:cNvPr>
          <p:cNvSpPr txBox="1"/>
          <p:nvPr/>
        </p:nvSpPr>
        <p:spPr>
          <a:xfrm>
            <a:off x="1677554" y="3048000"/>
            <a:ext cx="304795" cy="369331"/>
          </a:xfrm>
          <a:prstGeom prst="rect">
            <a:avLst/>
          </a:prstGeom>
          <a:noFill/>
        </p:spPr>
        <p:txBody>
          <a:bodyPr wrap="square" rtlCol="0">
            <a:spAutoFit/>
          </a:bodyPr>
          <a:lstStyle/>
          <a:p>
            <a:r>
              <a:rPr lang="en-US" dirty="0">
                <a:solidFill>
                  <a:srgbClr val="FF0000"/>
                </a:solidFill>
              </a:rPr>
              <a:t>X</a:t>
            </a:r>
          </a:p>
        </p:txBody>
      </p:sp>
      <p:sp>
        <p:nvSpPr>
          <p:cNvPr id="7" name="TextBox 6">
            <a:extLst>
              <a:ext uri="{FF2B5EF4-FFF2-40B4-BE49-F238E27FC236}">
                <a16:creationId xmlns:a16="http://schemas.microsoft.com/office/drawing/2014/main" id="{6B62E0C2-BAF8-E621-2527-E50C0B36B8F9}"/>
              </a:ext>
            </a:extLst>
          </p:cNvPr>
          <p:cNvSpPr txBox="1"/>
          <p:nvPr/>
        </p:nvSpPr>
        <p:spPr>
          <a:xfrm>
            <a:off x="1874955" y="2966680"/>
            <a:ext cx="1523996" cy="646331"/>
          </a:xfrm>
          <a:prstGeom prst="rect">
            <a:avLst/>
          </a:prstGeom>
          <a:noFill/>
        </p:spPr>
        <p:txBody>
          <a:bodyPr wrap="square" rtlCol="0">
            <a:spAutoFit/>
          </a:bodyPr>
          <a:lstStyle/>
          <a:p>
            <a:pPr algn="ctr"/>
            <a:r>
              <a:rPr lang="en-US" u="sng" dirty="0">
                <a:solidFill>
                  <a:srgbClr val="FF0000"/>
                </a:solidFill>
              </a:rPr>
              <a:t>1 mole </a:t>
            </a:r>
            <a:r>
              <a:rPr lang="en-US" u="sng" dirty="0" err="1">
                <a:solidFill>
                  <a:srgbClr val="FF0000"/>
                </a:solidFill>
              </a:rPr>
              <a:t>KCl</a:t>
            </a:r>
            <a:br>
              <a:rPr lang="en-US" dirty="0">
                <a:solidFill>
                  <a:srgbClr val="FF0000"/>
                </a:solidFill>
              </a:rPr>
            </a:br>
            <a:r>
              <a:rPr lang="en-US" dirty="0">
                <a:solidFill>
                  <a:srgbClr val="FF0000"/>
                </a:solidFill>
              </a:rPr>
              <a:t>74 g </a:t>
            </a:r>
            <a:r>
              <a:rPr lang="en-US" dirty="0" err="1">
                <a:solidFill>
                  <a:srgbClr val="FF0000"/>
                </a:solidFill>
              </a:rPr>
              <a:t>KCl</a:t>
            </a:r>
            <a:endParaRPr lang="en-US" dirty="0">
              <a:solidFill>
                <a:srgbClr val="FF0000"/>
              </a:solidFill>
            </a:endParaRPr>
          </a:p>
        </p:txBody>
      </p:sp>
      <p:sp>
        <p:nvSpPr>
          <p:cNvPr id="8" name="TextBox 7">
            <a:extLst>
              <a:ext uri="{FF2B5EF4-FFF2-40B4-BE49-F238E27FC236}">
                <a16:creationId xmlns:a16="http://schemas.microsoft.com/office/drawing/2014/main" id="{C43503AB-9B50-3FDA-3DB9-3B6D6D6A5EF3}"/>
              </a:ext>
            </a:extLst>
          </p:cNvPr>
          <p:cNvSpPr txBox="1"/>
          <p:nvPr/>
        </p:nvSpPr>
        <p:spPr>
          <a:xfrm>
            <a:off x="3254832" y="3105179"/>
            <a:ext cx="2002390" cy="369332"/>
          </a:xfrm>
          <a:prstGeom prst="rect">
            <a:avLst/>
          </a:prstGeom>
          <a:noFill/>
        </p:spPr>
        <p:txBody>
          <a:bodyPr wrap="square" rtlCol="0">
            <a:spAutoFit/>
          </a:bodyPr>
          <a:lstStyle/>
          <a:p>
            <a:r>
              <a:rPr lang="en-US" dirty="0">
                <a:solidFill>
                  <a:srgbClr val="FF0000"/>
                </a:solidFill>
              </a:rPr>
              <a:t>= 1.50 moles </a:t>
            </a:r>
            <a:r>
              <a:rPr lang="en-US" dirty="0" err="1">
                <a:solidFill>
                  <a:srgbClr val="FF0000"/>
                </a:solidFill>
              </a:rPr>
              <a:t>KCl</a:t>
            </a:r>
            <a:endParaRPr lang="en-US" dirty="0">
              <a:solidFill>
                <a:srgbClr val="FF0000"/>
              </a:solidFill>
            </a:endParaRPr>
          </a:p>
        </p:txBody>
      </p:sp>
    </p:spTree>
    <p:extLst>
      <p:ext uri="{BB962C8B-B14F-4D97-AF65-F5344CB8AC3E}">
        <p14:creationId xmlns:p14="http://schemas.microsoft.com/office/powerpoint/2010/main" val="1069136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You put 111 g KCl solid into a volumetric flask.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You fill the flask to 250. mL, what is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molarity of this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pic>
        <p:nvPicPr>
          <p:cNvPr id="4" name="Picture 3" descr="A picture containing lamp&#10;&#10;Description automatically generated">
            <a:extLst>
              <a:ext uri="{FF2B5EF4-FFF2-40B4-BE49-F238E27FC236}">
                <a16:creationId xmlns:a16="http://schemas.microsoft.com/office/drawing/2014/main" id="{88B633B6-BFEF-3A40-1991-D635F26B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35" y="2720846"/>
            <a:ext cx="2040240" cy="4137154"/>
          </a:xfrm>
          <a:prstGeom prst="rect">
            <a:avLst/>
          </a:prstGeom>
        </p:spPr>
      </p:pic>
      <p:graphicFrame>
        <p:nvGraphicFramePr>
          <p:cNvPr id="3" name="Table 3">
            <a:extLst>
              <a:ext uri="{FF2B5EF4-FFF2-40B4-BE49-F238E27FC236}">
                <a16:creationId xmlns:a16="http://schemas.microsoft.com/office/drawing/2014/main" id="{E929834B-A264-DE0A-B2CC-C3C72B6AAB49}"/>
              </a:ext>
            </a:extLst>
          </p:cNvPr>
          <p:cNvGraphicFramePr>
            <a:graphicFrameLocks noGrp="1"/>
          </p:cNvGraphicFramePr>
          <p:nvPr/>
        </p:nvGraphicFramePr>
        <p:xfrm>
          <a:off x="533400" y="1580993"/>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0000FF"/>
                          </a:solidFill>
                          <a:latin typeface="Times New Roman" panose="02020603050405020304" pitchFamily="18" charset="0"/>
                          <a:cs typeface="Times New Roman" panose="02020603050405020304" pitchFamily="18" charset="0"/>
                        </a:rPr>
                        <a:t># moles solute</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
        <p:nvSpPr>
          <p:cNvPr id="5" name="TextBox 4">
            <a:extLst>
              <a:ext uri="{FF2B5EF4-FFF2-40B4-BE49-F238E27FC236}">
                <a16:creationId xmlns:a16="http://schemas.microsoft.com/office/drawing/2014/main" id="{93C54828-E640-C233-8B42-1582DCC5D86E}"/>
              </a:ext>
            </a:extLst>
          </p:cNvPr>
          <p:cNvSpPr txBox="1"/>
          <p:nvPr/>
        </p:nvSpPr>
        <p:spPr>
          <a:xfrm>
            <a:off x="274914" y="2971800"/>
            <a:ext cx="1562100" cy="646331"/>
          </a:xfrm>
          <a:prstGeom prst="rect">
            <a:avLst/>
          </a:prstGeom>
          <a:noFill/>
        </p:spPr>
        <p:txBody>
          <a:bodyPr wrap="square" rtlCol="0">
            <a:spAutoFit/>
          </a:bodyPr>
          <a:lstStyle/>
          <a:p>
            <a:pPr algn="ctr"/>
            <a:r>
              <a:rPr lang="en-US" u="sng" dirty="0">
                <a:solidFill>
                  <a:srgbClr val="FF0000"/>
                </a:solidFill>
              </a:rPr>
              <a:t>111 g </a:t>
            </a:r>
            <a:r>
              <a:rPr lang="en-US" u="sng" dirty="0" err="1">
                <a:solidFill>
                  <a:srgbClr val="FF0000"/>
                </a:solidFill>
              </a:rPr>
              <a:t>KCl</a:t>
            </a:r>
            <a:br>
              <a:rPr lang="en-US" dirty="0">
                <a:solidFill>
                  <a:srgbClr val="FF0000"/>
                </a:solidFill>
              </a:rPr>
            </a:br>
            <a:r>
              <a:rPr lang="en-US" dirty="0">
                <a:solidFill>
                  <a:srgbClr val="FF0000"/>
                </a:solidFill>
              </a:rPr>
              <a:t>1</a:t>
            </a:r>
          </a:p>
        </p:txBody>
      </p:sp>
      <p:sp>
        <p:nvSpPr>
          <p:cNvPr id="6" name="TextBox 5">
            <a:extLst>
              <a:ext uri="{FF2B5EF4-FFF2-40B4-BE49-F238E27FC236}">
                <a16:creationId xmlns:a16="http://schemas.microsoft.com/office/drawing/2014/main" id="{4784DCAE-AE16-B4A1-8069-000ECE7DD8FC}"/>
              </a:ext>
            </a:extLst>
          </p:cNvPr>
          <p:cNvSpPr txBox="1"/>
          <p:nvPr/>
        </p:nvSpPr>
        <p:spPr>
          <a:xfrm>
            <a:off x="1677554" y="3048000"/>
            <a:ext cx="304795" cy="369331"/>
          </a:xfrm>
          <a:prstGeom prst="rect">
            <a:avLst/>
          </a:prstGeom>
          <a:noFill/>
        </p:spPr>
        <p:txBody>
          <a:bodyPr wrap="square" rtlCol="0">
            <a:spAutoFit/>
          </a:bodyPr>
          <a:lstStyle/>
          <a:p>
            <a:r>
              <a:rPr lang="en-US" dirty="0">
                <a:solidFill>
                  <a:srgbClr val="FF0000"/>
                </a:solidFill>
              </a:rPr>
              <a:t>X</a:t>
            </a:r>
          </a:p>
        </p:txBody>
      </p:sp>
      <p:sp>
        <p:nvSpPr>
          <p:cNvPr id="7" name="TextBox 6">
            <a:extLst>
              <a:ext uri="{FF2B5EF4-FFF2-40B4-BE49-F238E27FC236}">
                <a16:creationId xmlns:a16="http://schemas.microsoft.com/office/drawing/2014/main" id="{6B62E0C2-BAF8-E621-2527-E50C0B36B8F9}"/>
              </a:ext>
            </a:extLst>
          </p:cNvPr>
          <p:cNvSpPr txBox="1"/>
          <p:nvPr/>
        </p:nvSpPr>
        <p:spPr>
          <a:xfrm>
            <a:off x="1874955" y="2966680"/>
            <a:ext cx="1523996" cy="646331"/>
          </a:xfrm>
          <a:prstGeom prst="rect">
            <a:avLst/>
          </a:prstGeom>
          <a:noFill/>
        </p:spPr>
        <p:txBody>
          <a:bodyPr wrap="square" rtlCol="0">
            <a:spAutoFit/>
          </a:bodyPr>
          <a:lstStyle/>
          <a:p>
            <a:pPr algn="ctr"/>
            <a:r>
              <a:rPr lang="en-US" u="sng" dirty="0">
                <a:solidFill>
                  <a:srgbClr val="FF0000"/>
                </a:solidFill>
              </a:rPr>
              <a:t>1 mole </a:t>
            </a:r>
            <a:r>
              <a:rPr lang="en-US" u="sng" dirty="0" err="1">
                <a:solidFill>
                  <a:srgbClr val="FF0000"/>
                </a:solidFill>
              </a:rPr>
              <a:t>KCl</a:t>
            </a:r>
            <a:br>
              <a:rPr lang="en-US" dirty="0">
                <a:solidFill>
                  <a:srgbClr val="FF0000"/>
                </a:solidFill>
              </a:rPr>
            </a:br>
            <a:r>
              <a:rPr lang="en-US" dirty="0">
                <a:solidFill>
                  <a:srgbClr val="FF0000"/>
                </a:solidFill>
              </a:rPr>
              <a:t>74 g </a:t>
            </a:r>
            <a:r>
              <a:rPr lang="en-US" dirty="0" err="1">
                <a:solidFill>
                  <a:srgbClr val="FF0000"/>
                </a:solidFill>
              </a:rPr>
              <a:t>KCl</a:t>
            </a:r>
            <a:endParaRPr lang="en-US" dirty="0">
              <a:solidFill>
                <a:srgbClr val="FF0000"/>
              </a:solidFill>
            </a:endParaRPr>
          </a:p>
        </p:txBody>
      </p:sp>
      <p:sp>
        <p:nvSpPr>
          <p:cNvPr id="8" name="TextBox 7">
            <a:extLst>
              <a:ext uri="{FF2B5EF4-FFF2-40B4-BE49-F238E27FC236}">
                <a16:creationId xmlns:a16="http://schemas.microsoft.com/office/drawing/2014/main" id="{C43503AB-9B50-3FDA-3DB9-3B6D6D6A5EF3}"/>
              </a:ext>
            </a:extLst>
          </p:cNvPr>
          <p:cNvSpPr txBox="1"/>
          <p:nvPr/>
        </p:nvSpPr>
        <p:spPr>
          <a:xfrm>
            <a:off x="3254832" y="3105179"/>
            <a:ext cx="2002390" cy="369332"/>
          </a:xfrm>
          <a:prstGeom prst="rect">
            <a:avLst/>
          </a:prstGeom>
          <a:noFill/>
        </p:spPr>
        <p:txBody>
          <a:bodyPr wrap="square" rtlCol="0">
            <a:spAutoFit/>
          </a:bodyPr>
          <a:lstStyle/>
          <a:p>
            <a:r>
              <a:rPr lang="en-US" dirty="0">
                <a:solidFill>
                  <a:srgbClr val="FF0000"/>
                </a:solidFill>
              </a:rPr>
              <a:t>= 1.50 moles </a:t>
            </a:r>
            <a:r>
              <a:rPr lang="en-US" dirty="0" err="1">
                <a:solidFill>
                  <a:srgbClr val="FF0000"/>
                </a:solidFill>
              </a:rPr>
              <a:t>KCl</a:t>
            </a:r>
            <a:endParaRPr lang="en-US" dirty="0">
              <a:solidFill>
                <a:srgbClr val="FF0000"/>
              </a:solidFill>
            </a:endParaRPr>
          </a:p>
        </p:txBody>
      </p:sp>
      <p:sp>
        <p:nvSpPr>
          <p:cNvPr id="9" name="TextBox 8">
            <a:extLst>
              <a:ext uri="{FF2B5EF4-FFF2-40B4-BE49-F238E27FC236}">
                <a16:creationId xmlns:a16="http://schemas.microsoft.com/office/drawing/2014/main" id="{8CD6E6CA-784E-9EE6-EF17-6B1336F9D549}"/>
              </a:ext>
            </a:extLst>
          </p:cNvPr>
          <p:cNvSpPr txBox="1"/>
          <p:nvPr/>
        </p:nvSpPr>
        <p:spPr>
          <a:xfrm>
            <a:off x="-19050" y="3800578"/>
            <a:ext cx="2743200" cy="830997"/>
          </a:xfrm>
          <a:prstGeom prst="rect">
            <a:avLst/>
          </a:prstGeom>
          <a:noFill/>
        </p:spPr>
        <p:txBody>
          <a:bodyPr wrap="square" rtlCol="0">
            <a:spAutoFit/>
          </a:bodyPr>
          <a:lstStyle/>
          <a:p>
            <a:pPr algn="ctr"/>
            <a:r>
              <a:rPr lang="en-US" sz="2400" u="sng" dirty="0">
                <a:solidFill>
                  <a:srgbClr val="0000FF"/>
                </a:solidFill>
                <a:latin typeface="Times New Roman" panose="02020603050405020304" pitchFamily="18" charset="0"/>
                <a:cs typeface="Times New Roman" panose="02020603050405020304" pitchFamily="18" charset="0"/>
              </a:rPr>
              <a:t>250. mL solution</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25F39D1E-ED35-B19C-9435-F0EEFBA718CF}"/>
              </a:ext>
            </a:extLst>
          </p:cNvPr>
          <p:cNvSpPr txBox="1"/>
          <p:nvPr/>
        </p:nvSpPr>
        <p:spPr>
          <a:xfrm>
            <a:off x="2506958" y="3904816"/>
            <a:ext cx="457200" cy="523220"/>
          </a:xfrm>
          <a:prstGeom prst="rect">
            <a:avLst/>
          </a:prstGeom>
          <a:noFill/>
        </p:spPr>
        <p:txBody>
          <a:bodyPr wrap="square" rtlCol="0">
            <a:spAutoFit/>
          </a:bodyPr>
          <a:lstStyle/>
          <a:p>
            <a:r>
              <a:rPr lang="en-US" sz="2800" dirty="0">
                <a:solidFill>
                  <a:srgbClr val="0000FF"/>
                </a:solidFill>
              </a:rPr>
              <a:t>X</a:t>
            </a:r>
          </a:p>
        </p:txBody>
      </p:sp>
      <p:sp>
        <p:nvSpPr>
          <p:cNvPr id="11" name="TextBox 10">
            <a:extLst>
              <a:ext uri="{FF2B5EF4-FFF2-40B4-BE49-F238E27FC236}">
                <a16:creationId xmlns:a16="http://schemas.microsoft.com/office/drawing/2014/main" id="{085EFD2C-A1F7-260A-7340-AFDB2F0DDE3F}"/>
              </a:ext>
            </a:extLst>
          </p:cNvPr>
          <p:cNvSpPr txBox="1"/>
          <p:nvPr/>
        </p:nvSpPr>
        <p:spPr>
          <a:xfrm>
            <a:off x="2657301" y="3734960"/>
            <a:ext cx="1676400" cy="830997"/>
          </a:xfrm>
          <a:prstGeom prst="rect">
            <a:avLst/>
          </a:prstGeom>
          <a:noFill/>
        </p:spPr>
        <p:txBody>
          <a:bodyPr wrap="square" rtlCol="0">
            <a:spAutoFit/>
          </a:bodyPr>
          <a:lstStyle/>
          <a:p>
            <a:pPr algn="ctr"/>
            <a:r>
              <a:rPr lang="en-US" sz="2400" u="sng" dirty="0">
                <a:solidFill>
                  <a:srgbClr val="0000FF"/>
                </a:solidFill>
                <a:latin typeface="Times New Roman" panose="02020603050405020304" pitchFamily="18" charset="0"/>
                <a:cs typeface="Times New Roman" panose="02020603050405020304" pitchFamily="18" charset="0"/>
              </a:rPr>
              <a:t>1 Liter</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1000 mL</a:t>
            </a:r>
          </a:p>
        </p:txBody>
      </p:sp>
      <p:sp>
        <p:nvSpPr>
          <p:cNvPr id="12" name="TextBox 11">
            <a:extLst>
              <a:ext uri="{FF2B5EF4-FFF2-40B4-BE49-F238E27FC236}">
                <a16:creationId xmlns:a16="http://schemas.microsoft.com/office/drawing/2014/main" id="{877EB363-DC3D-3894-825D-8E262AD5A3D1}"/>
              </a:ext>
            </a:extLst>
          </p:cNvPr>
          <p:cNvSpPr txBox="1"/>
          <p:nvPr/>
        </p:nvSpPr>
        <p:spPr>
          <a:xfrm>
            <a:off x="4062932" y="3904816"/>
            <a:ext cx="2116428"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0.250 Liters</a:t>
            </a:r>
          </a:p>
        </p:txBody>
      </p:sp>
    </p:spTree>
    <p:extLst>
      <p:ext uri="{BB962C8B-B14F-4D97-AF65-F5344CB8AC3E}">
        <p14:creationId xmlns:p14="http://schemas.microsoft.com/office/powerpoint/2010/main" val="757665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You put 111 g KCl solid into a volumetric flask.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You fill the flask to 250. mL, what is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molarity of this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pic>
        <p:nvPicPr>
          <p:cNvPr id="4" name="Picture 3" descr="A picture containing lamp&#10;&#10;Description automatically generated">
            <a:extLst>
              <a:ext uri="{FF2B5EF4-FFF2-40B4-BE49-F238E27FC236}">
                <a16:creationId xmlns:a16="http://schemas.microsoft.com/office/drawing/2014/main" id="{88B633B6-BFEF-3A40-1991-D635F26B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35" y="2720846"/>
            <a:ext cx="2040240" cy="4137154"/>
          </a:xfrm>
          <a:prstGeom prst="rect">
            <a:avLst/>
          </a:prstGeom>
        </p:spPr>
      </p:pic>
      <p:graphicFrame>
        <p:nvGraphicFramePr>
          <p:cNvPr id="3" name="Table 3">
            <a:extLst>
              <a:ext uri="{FF2B5EF4-FFF2-40B4-BE49-F238E27FC236}">
                <a16:creationId xmlns:a16="http://schemas.microsoft.com/office/drawing/2014/main" id="{E929834B-A264-DE0A-B2CC-C3C72B6AAB49}"/>
              </a:ext>
            </a:extLst>
          </p:cNvPr>
          <p:cNvGraphicFramePr>
            <a:graphicFrameLocks noGrp="1"/>
          </p:cNvGraphicFramePr>
          <p:nvPr/>
        </p:nvGraphicFramePr>
        <p:xfrm>
          <a:off x="533400" y="1580993"/>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0000FF"/>
                          </a:solidFill>
                          <a:latin typeface="Times New Roman" panose="02020603050405020304" pitchFamily="18" charset="0"/>
                          <a:cs typeface="Times New Roman" panose="02020603050405020304" pitchFamily="18" charset="0"/>
                        </a:rPr>
                        <a:t># moles solute</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
        <p:nvSpPr>
          <p:cNvPr id="5" name="TextBox 4">
            <a:extLst>
              <a:ext uri="{FF2B5EF4-FFF2-40B4-BE49-F238E27FC236}">
                <a16:creationId xmlns:a16="http://schemas.microsoft.com/office/drawing/2014/main" id="{93C54828-E640-C233-8B42-1582DCC5D86E}"/>
              </a:ext>
            </a:extLst>
          </p:cNvPr>
          <p:cNvSpPr txBox="1"/>
          <p:nvPr/>
        </p:nvSpPr>
        <p:spPr>
          <a:xfrm>
            <a:off x="274914" y="2971800"/>
            <a:ext cx="1562100" cy="646331"/>
          </a:xfrm>
          <a:prstGeom prst="rect">
            <a:avLst/>
          </a:prstGeom>
          <a:noFill/>
        </p:spPr>
        <p:txBody>
          <a:bodyPr wrap="square" rtlCol="0">
            <a:spAutoFit/>
          </a:bodyPr>
          <a:lstStyle/>
          <a:p>
            <a:pPr algn="ctr"/>
            <a:r>
              <a:rPr lang="en-US" u="sng" dirty="0">
                <a:solidFill>
                  <a:srgbClr val="FF0000"/>
                </a:solidFill>
              </a:rPr>
              <a:t>111 g </a:t>
            </a:r>
            <a:r>
              <a:rPr lang="en-US" u="sng" dirty="0" err="1">
                <a:solidFill>
                  <a:srgbClr val="FF0000"/>
                </a:solidFill>
              </a:rPr>
              <a:t>KCl</a:t>
            </a:r>
            <a:br>
              <a:rPr lang="en-US" dirty="0">
                <a:solidFill>
                  <a:srgbClr val="FF0000"/>
                </a:solidFill>
              </a:rPr>
            </a:br>
            <a:r>
              <a:rPr lang="en-US" dirty="0">
                <a:solidFill>
                  <a:srgbClr val="FF0000"/>
                </a:solidFill>
              </a:rPr>
              <a:t>1</a:t>
            </a:r>
          </a:p>
        </p:txBody>
      </p:sp>
      <p:sp>
        <p:nvSpPr>
          <p:cNvPr id="6" name="TextBox 5">
            <a:extLst>
              <a:ext uri="{FF2B5EF4-FFF2-40B4-BE49-F238E27FC236}">
                <a16:creationId xmlns:a16="http://schemas.microsoft.com/office/drawing/2014/main" id="{4784DCAE-AE16-B4A1-8069-000ECE7DD8FC}"/>
              </a:ext>
            </a:extLst>
          </p:cNvPr>
          <p:cNvSpPr txBox="1"/>
          <p:nvPr/>
        </p:nvSpPr>
        <p:spPr>
          <a:xfrm>
            <a:off x="1677554" y="3048000"/>
            <a:ext cx="304795" cy="369331"/>
          </a:xfrm>
          <a:prstGeom prst="rect">
            <a:avLst/>
          </a:prstGeom>
          <a:noFill/>
        </p:spPr>
        <p:txBody>
          <a:bodyPr wrap="square" rtlCol="0">
            <a:spAutoFit/>
          </a:bodyPr>
          <a:lstStyle/>
          <a:p>
            <a:r>
              <a:rPr lang="en-US" dirty="0">
                <a:solidFill>
                  <a:srgbClr val="FF0000"/>
                </a:solidFill>
              </a:rPr>
              <a:t>X</a:t>
            </a:r>
          </a:p>
        </p:txBody>
      </p:sp>
      <p:sp>
        <p:nvSpPr>
          <p:cNvPr id="7" name="TextBox 6">
            <a:extLst>
              <a:ext uri="{FF2B5EF4-FFF2-40B4-BE49-F238E27FC236}">
                <a16:creationId xmlns:a16="http://schemas.microsoft.com/office/drawing/2014/main" id="{6B62E0C2-BAF8-E621-2527-E50C0B36B8F9}"/>
              </a:ext>
            </a:extLst>
          </p:cNvPr>
          <p:cNvSpPr txBox="1"/>
          <p:nvPr/>
        </p:nvSpPr>
        <p:spPr>
          <a:xfrm>
            <a:off x="1874955" y="2966680"/>
            <a:ext cx="1523996" cy="646331"/>
          </a:xfrm>
          <a:prstGeom prst="rect">
            <a:avLst/>
          </a:prstGeom>
          <a:noFill/>
        </p:spPr>
        <p:txBody>
          <a:bodyPr wrap="square" rtlCol="0">
            <a:spAutoFit/>
          </a:bodyPr>
          <a:lstStyle/>
          <a:p>
            <a:pPr algn="ctr"/>
            <a:r>
              <a:rPr lang="en-US" u="sng" dirty="0">
                <a:solidFill>
                  <a:srgbClr val="FF0000"/>
                </a:solidFill>
              </a:rPr>
              <a:t>1 mole </a:t>
            </a:r>
            <a:r>
              <a:rPr lang="en-US" u="sng" dirty="0" err="1">
                <a:solidFill>
                  <a:srgbClr val="FF0000"/>
                </a:solidFill>
              </a:rPr>
              <a:t>KCl</a:t>
            </a:r>
            <a:br>
              <a:rPr lang="en-US" dirty="0">
                <a:solidFill>
                  <a:srgbClr val="FF0000"/>
                </a:solidFill>
              </a:rPr>
            </a:br>
            <a:r>
              <a:rPr lang="en-US" dirty="0">
                <a:solidFill>
                  <a:srgbClr val="FF0000"/>
                </a:solidFill>
              </a:rPr>
              <a:t>74 g </a:t>
            </a:r>
            <a:r>
              <a:rPr lang="en-US" dirty="0" err="1">
                <a:solidFill>
                  <a:srgbClr val="FF0000"/>
                </a:solidFill>
              </a:rPr>
              <a:t>KCl</a:t>
            </a:r>
            <a:endParaRPr lang="en-US" dirty="0">
              <a:solidFill>
                <a:srgbClr val="FF0000"/>
              </a:solidFill>
            </a:endParaRPr>
          </a:p>
        </p:txBody>
      </p:sp>
      <p:sp>
        <p:nvSpPr>
          <p:cNvPr id="8" name="TextBox 7">
            <a:extLst>
              <a:ext uri="{FF2B5EF4-FFF2-40B4-BE49-F238E27FC236}">
                <a16:creationId xmlns:a16="http://schemas.microsoft.com/office/drawing/2014/main" id="{C43503AB-9B50-3FDA-3DB9-3B6D6D6A5EF3}"/>
              </a:ext>
            </a:extLst>
          </p:cNvPr>
          <p:cNvSpPr txBox="1"/>
          <p:nvPr/>
        </p:nvSpPr>
        <p:spPr>
          <a:xfrm>
            <a:off x="3254832" y="3105179"/>
            <a:ext cx="2002390" cy="369332"/>
          </a:xfrm>
          <a:prstGeom prst="rect">
            <a:avLst/>
          </a:prstGeom>
          <a:noFill/>
        </p:spPr>
        <p:txBody>
          <a:bodyPr wrap="square" rtlCol="0">
            <a:spAutoFit/>
          </a:bodyPr>
          <a:lstStyle/>
          <a:p>
            <a:r>
              <a:rPr lang="en-US" dirty="0">
                <a:solidFill>
                  <a:srgbClr val="FF0000"/>
                </a:solidFill>
              </a:rPr>
              <a:t>= 1.50 moles </a:t>
            </a:r>
            <a:r>
              <a:rPr lang="en-US" dirty="0" err="1">
                <a:solidFill>
                  <a:srgbClr val="FF0000"/>
                </a:solidFill>
              </a:rPr>
              <a:t>KCl</a:t>
            </a:r>
            <a:endParaRPr lang="en-US" dirty="0">
              <a:solidFill>
                <a:srgbClr val="FF0000"/>
              </a:solidFill>
            </a:endParaRPr>
          </a:p>
        </p:txBody>
      </p:sp>
      <p:sp>
        <p:nvSpPr>
          <p:cNvPr id="9" name="TextBox 8">
            <a:extLst>
              <a:ext uri="{FF2B5EF4-FFF2-40B4-BE49-F238E27FC236}">
                <a16:creationId xmlns:a16="http://schemas.microsoft.com/office/drawing/2014/main" id="{8CD6E6CA-784E-9EE6-EF17-6B1336F9D549}"/>
              </a:ext>
            </a:extLst>
          </p:cNvPr>
          <p:cNvSpPr txBox="1"/>
          <p:nvPr/>
        </p:nvSpPr>
        <p:spPr>
          <a:xfrm>
            <a:off x="-19050" y="3800578"/>
            <a:ext cx="2743200" cy="830997"/>
          </a:xfrm>
          <a:prstGeom prst="rect">
            <a:avLst/>
          </a:prstGeom>
          <a:noFill/>
        </p:spPr>
        <p:txBody>
          <a:bodyPr wrap="square" rtlCol="0">
            <a:spAutoFit/>
          </a:bodyPr>
          <a:lstStyle/>
          <a:p>
            <a:pPr algn="ctr"/>
            <a:r>
              <a:rPr lang="en-US" sz="2400" u="sng" dirty="0">
                <a:solidFill>
                  <a:srgbClr val="0000FF"/>
                </a:solidFill>
                <a:latin typeface="Times New Roman" panose="02020603050405020304" pitchFamily="18" charset="0"/>
                <a:cs typeface="Times New Roman" panose="02020603050405020304" pitchFamily="18" charset="0"/>
              </a:rPr>
              <a:t>250. mL solution</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25F39D1E-ED35-B19C-9435-F0EEFBA718CF}"/>
              </a:ext>
            </a:extLst>
          </p:cNvPr>
          <p:cNvSpPr txBox="1"/>
          <p:nvPr/>
        </p:nvSpPr>
        <p:spPr>
          <a:xfrm>
            <a:off x="2506958" y="3904816"/>
            <a:ext cx="457200" cy="523220"/>
          </a:xfrm>
          <a:prstGeom prst="rect">
            <a:avLst/>
          </a:prstGeom>
          <a:noFill/>
        </p:spPr>
        <p:txBody>
          <a:bodyPr wrap="square" rtlCol="0">
            <a:spAutoFit/>
          </a:bodyPr>
          <a:lstStyle/>
          <a:p>
            <a:r>
              <a:rPr lang="en-US" sz="2800" dirty="0">
                <a:solidFill>
                  <a:srgbClr val="0000FF"/>
                </a:solidFill>
              </a:rPr>
              <a:t>X</a:t>
            </a:r>
          </a:p>
        </p:txBody>
      </p:sp>
      <p:sp>
        <p:nvSpPr>
          <p:cNvPr id="11" name="TextBox 10">
            <a:extLst>
              <a:ext uri="{FF2B5EF4-FFF2-40B4-BE49-F238E27FC236}">
                <a16:creationId xmlns:a16="http://schemas.microsoft.com/office/drawing/2014/main" id="{085EFD2C-A1F7-260A-7340-AFDB2F0DDE3F}"/>
              </a:ext>
            </a:extLst>
          </p:cNvPr>
          <p:cNvSpPr txBox="1"/>
          <p:nvPr/>
        </p:nvSpPr>
        <p:spPr>
          <a:xfrm>
            <a:off x="2657301" y="3734960"/>
            <a:ext cx="1676400" cy="830997"/>
          </a:xfrm>
          <a:prstGeom prst="rect">
            <a:avLst/>
          </a:prstGeom>
          <a:noFill/>
        </p:spPr>
        <p:txBody>
          <a:bodyPr wrap="square" rtlCol="0">
            <a:spAutoFit/>
          </a:bodyPr>
          <a:lstStyle/>
          <a:p>
            <a:pPr algn="ctr"/>
            <a:r>
              <a:rPr lang="en-US" sz="2400" u="sng" dirty="0">
                <a:solidFill>
                  <a:srgbClr val="0000FF"/>
                </a:solidFill>
                <a:latin typeface="Times New Roman" panose="02020603050405020304" pitchFamily="18" charset="0"/>
                <a:cs typeface="Times New Roman" panose="02020603050405020304" pitchFamily="18" charset="0"/>
              </a:rPr>
              <a:t>1 Liter</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1000 mL</a:t>
            </a:r>
          </a:p>
        </p:txBody>
      </p:sp>
      <p:sp>
        <p:nvSpPr>
          <p:cNvPr id="12" name="TextBox 11">
            <a:extLst>
              <a:ext uri="{FF2B5EF4-FFF2-40B4-BE49-F238E27FC236}">
                <a16:creationId xmlns:a16="http://schemas.microsoft.com/office/drawing/2014/main" id="{877EB363-DC3D-3894-825D-8E262AD5A3D1}"/>
              </a:ext>
            </a:extLst>
          </p:cNvPr>
          <p:cNvSpPr txBox="1"/>
          <p:nvPr/>
        </p:nvSpPr>
        <p:spPr>
          <a:xfrm>
            <a:off x="4062932" y="3904816"/>
            <a:ext cx="2116428"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0.250 Liters</a:t>
            </a:r>
          </a:p>
        </p:txBody>
      </p:sp>
      <p:graphicFrame>
        <p:nvGraphicFramePr>
          <p:cNvPr id="13" name="Table 3">
            <a:extLst>
              <a:ext uri="{FF2B5EF4-FFF2-40B4-BE49-F238E27FC236}">
                <a16:creationId xmlns:a16="http://schemas.microsoft.com/office/drawing/2014/main" id="{C50580BE-F3C4-5BF4-A2C1-302B99D775D7}"/>
              </a:ext>
            </a:extLst>
          </p:cNvPr>
          <p:cNvGraphicFramePr>
            <a:graphicFrameLocks noGrp="1"/>
          </p:cNvGraphicFramePr>
          <p:nvPr>
            <p:extLst>
              <p:ext uri="{D42A27DB-BD31-4B8C-83A1-F6EECF244321}">
                <p14:modId xmlns:p14="http://schemas.microsoft.com/office/powerpoint/2010/main" val="352167771"/>
              </p:ext>
            </p:extLst>
          </p:nvPr>
        </p:nvGraphicFramePr>
        <p:xfrm>
          <a:off x="379968" y="5159246"/>
          <a:ext cx="5944632" cy="1139853"/>
        </p:xfrm>
        <a:graphic>
          <a:graphicData uri="http://schemas.openxmlformats.org/drawingml/2006/table">
            <a:tbl>
              <a:tblPr firstRow="1" bandRow="1">
                <a:tableStyleId>{5C22544A-7EE6-4342-B048-85BDC9FD1C3A}</a:tableStyleId>
              </a:tblPr>
              <a:tblGrid>
                <a:gridCol w="1906032">
                  <a:extLst>
                    <a:ext uri="{9D8B030D-6E8A-4147-A177-3AD203B41FA5}">
                      <a16:colId xmlns:a16="http://schemas.microsoft.com/office/drawing/2014/main" val="2215830866"/>
                    </a:ext>
                  </a:extLst>
                </a:gridCol>
                <a:gridCol w="1981200">
                  <a:extLst>
                    <a:ext uri="{9D8B030D-6E8A-4147-A177-3AD203B41FA5}">
                      <a16:colId xmlns:a16="http://schemas.microsoft.com/office/drawing/2014/main" val="1580719157"/>
                    </a:ext>
                  </a:extLst>
                </a:gridCol>
                <a:gridCol w="2057400">
                  <a:extLst>
                    <a:ext uri="{9D8B030D-6E8A-4147-A177-3AD203B41FA5}">
                      <a16:colId xmlns:a16="http://schemas.microsoft.com/office/drawing/2014/main" val="880996363"/>
                    </a:ext>
                  </a:extLst>
                </a:gridCol>
              </a:tblGrid>
              <a:tr h="1139853">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Molarity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t>1.50 moles</a:t>
                      </a:r>
                      <a:b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0.250 Liters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Tree>
    <p:extLst>
      <p:ext uri="{BB962C8B-B14F-4D97-AF65-F5344CB8AC3E}">
        <p14:creationId xmlns:p14="http://schemas.microsoft.com/office/powerpoint/2010/main" val="3748408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3209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You put 111 g KCl solid into a volumetric flask.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You fill the flask to 250. mL, what is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molarity of this solution?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pic>
        <p:nvPicPr>
          <p:cNvPr id="4" name="Picture 3" descr="A picture containing lamp&#10;&#10;Description automatically generated">
            <a:extLst>
              <a:ext uri="{FF2B5EF4-FFF2-40B4-BE49-F238E27FC236}">
                <a16:creationId xmlns:a16="http://schemas.microsoft.com/office/drawing/2014/main" id="{88B633B6-BFEF-3A40-1991-D635F26B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35" y="2714625"/>
            <a:ext cx="2040240" cy="4143375"/>
          </a:xfrm>
          <a:prstGeom prst="rect">
            <a:avLst/>
          </a:prstGeom>
        </p:spPr>
      </p:pic>
      <p:graphicFrame>
        <p:nvGraphicFramePr>
          <p:cNvPr id="3" name="Table 3">
            <a:extLst>
              <a:ext uri="{FF2B5EF4-FFF2-40B4-BE49-F238E27FC236}">
                <a16:creationId xmlns:a16="http://schemas.microsoft.com/office/drawing/2014/main" id="{E929834B-A264-DE0A-B2CC-C3C72B6AAB49}"/>
              </a:ext>
            </a:extLst>
          </p:cNvPr>
          <p:cNvGraphicFramePr>
            <a:graphicFrameLocks noGrp="1"/>
          </p:cNvGraphicFramePr>
          <p:nvPr/>
        </p:nvGraphicFramePr>
        <p:xfrm>
          <a:off x="533400" y="1580993"/>
          <a:ext cx="5334000" cy="113985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5830866"/>
                    </a:ext>
                  </a:extLst>
                </a:gridCol>
                <a:gridCol w="3276600">
                  <a:extLst>
                    <a:ext uri="{9D8B030D-6E8A-4147-A177-3AD203B41FA5}">
                      <a16:colId xmlns:a16="http://schemas.microsoft.com/office/drawing/2014/main" val="1580719157"/>
                    </a:ext>
                  </a:extLst>
                </a:gridCol>
              </a:tblGrid>
              <a:tr h="1139853">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rgbClr val="0000FF"/>
                          </a:solidFill>
                          <a:latin typeface="Times New Roman" panose="02020603050405020304" pitchFamily="18" charset="0"/>
                          <a:cs typeface="Times New Roman" panose="02020603050405020304" pitchFamily="18" charset="0"/>
                        </a:rPr>
                        <a:t># moles solute</a:t>
                      </a:r>
                      <a:br>
                        <a:rPr lang="en-US" altLang="en-US" sz="2800" b="0" u="sng"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Liters of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
        <p:nvSpPr>
          <p:cNvPr id="5" name="TextBox 4">
            <a:extLst>
              <a:ext uri="{FF2B5EF4-FFF2-40B4-BE49-F238E27FC236}">
                <a16:creationId xmlns:a16="http://schemas.microsoft.com/office/drawing/2014/main" id="{93C54828-E640-C233-8B42-1582DCC5D86E}"/>
              </a:ext>
            </a:extLst>
          </p:cNvPr>
          <p:cNvSpPr txBox="1"/>
          <p:nvPr/>
        </p:nvSpPr>
        <p:spPr>
          <a:xfrm>
            <a:off x="274914" y="2971800"/>
            <a:ext cx="1562100" cy="646331"/>
          </a:xfrm>
          <a:prstGeom prst="rect">
            <a:avLst/>
          </a:prstGeom>
          <a:noFill/>
        </p:spPr>
        <p:txBody>
          <a:bodyPr wrap="square" rtlCol="0">
            <a:spAutoFit/>
          </a:bodyPr>
          <a:lstStyle/>
          <a:p>
            <a:pPr algn="ctr"/>
            <a:r>
              <a:rPr lang="en-US" u="sng" dirty="0">
                <a:solidFill>
                  <a:srgbClr val="FF0000"/>
                </a:solidFill>
              </a:rPr>
              <a:t>111 g </a:t>
            </a:r>
            <a:r>
              <a:rPr lang="en-US" u="sng" dirty="0" err="1">
                <a:solidFill>
                  <a:srgbClr val="FF0000"/>
                </a:solidFill>
              </a:rPr>
              <a:t>KCl</a:t>
            </a:r>
            <a:br>
              <a:rPr lang="en-US" dirty="0">
                <a:solidFill>
                  <a:srgbClr val="FF0000"/>
                </a:solidFill>
              </a:rPr>
            </a:br>
            <a:r>
              <a:rPr lang="en-US" dirty="0">
                <a:solidFill>
                  <a:srgbClr val="FF0000"/>
                </a:solidFill>
              </a:rPr>
              <a:t>1</a:t>
            </a:r>
          </a:p>
        </p:txBody>
      </p:sp>
      <p:sp>
        <p:nvSpPr>
          <p:cNvPr id="6" name="TextBox 5">
            <a:extLst>
              <a:ext uri="{FF2B5EF4-FFF2-40B4-BE49-F238E27FC236}">
                <a16:creationId xmlns:a16="http://schemas.microsoft.com/office/drawing/2014/main" id="{4784DCAE-AE16-B4A1-8069-000ECE7DD8FC}"/>
              </a:ext>
            </a:extLst>
          </p:cNvPr>
          <p:cNvSpPr txBox="1"/>
          <p:nvPr/>
        </p:nvSpPr>
        <p:spPr>
          <a:xfrm>
            <a:off x="1677554" y="3048000"/>
            <a:ext cx="304795" cy="369331"/>
          </a:xfrm>
          <a:prstGeom prst="rect">
            <a:avLst/>
          </a:prstGeom>
          <a:noFill/>
        </p:spPr>
        <p:txBody>
          <a:bodyPr wrap="square" rtlCol="0">
            <a:spAutoFit/>
          </a:bodyPr>
          <a:lstStyle/>
          <a:p>
            <a:r>
              <a:rPr lang="en-US" dirty="0">
                <a:solidFill>
                  <a:srgbClr val="FF0000"/>
                </a:solidFill>
              </a:rPr>
              <a:t>X</a:t>
            </a:r>
          </a:p>
        </p:txBody>
      </p:sp>
      <p:sp>
        <p:nvSpPr>
          <p:cNvPr id="7" name="TextBox 6">
            <a:extLst>
              <a:ext uri="{FF2B5EF4-FFF2-40B4-BE49-F238E27FC236}">
                <a16:creationId xmlns:a16="http://schemas.microsoft.com/office/drawing/2014/main" id="{6B62E0C2-BAF8-E621-2527-E50C0B36B8F9}"/>
              </a:ext>
            </a:extLst>
          </p:cNvPr>
          <p:cNvSpPr txBox="1"/>
          <p:nvPr/>
        </p:nvSpPr>
        <p:spPr>
          <a:xfrm>
            <a:off x="1874955" y="2966680"/>
            <a:ext cx="1523996" cy="646331"/>
          </a:xfrm>
          <a:prstGeom prst="rect">
            <a:avLst/>
          </a:prstGeom>
          <a:noFill/>
        </p:spPr>
        <p:txBody>
          <a:bodyPr wrap="square" rtlCol="0">
            <a:spAutoFit/>
          </a:bodyPr>
          <a:lstStyle/>
          <a:p>
            <a:pPr algn="ctr"/>
            <a:r>
              <a:rPr lang="en-US" u="sng" dirty="0">
                <a:solidFill>
                  <a:srgbClr val="FF0000"/>
                </a:solidFill>
              </a:rPr>
              <a:t>1 mole </a:t>
            </a:r>
            <a:r>
              <a:rPr lang="en-US" u="sng" dirty="0" err="1">
                <a:solidFill>
                  <a:srgbClr val="FF0000"/>
                </a:solidFill>
              </a:rPr>
              <a:t>KCl</a:t>
            </a:r>
            <a:br>
              <a:rPr lang="en-US" dirty="0">
                <a:solidFill>
                  <a:srgbClr val="FF0000"/>
                </a:solidFill>
              </a:rPr>
            </a:br>
            <a:r>
              <a:rPr lang="en-US" dirty="0">
                <a:solidFill>
                  <a:srgbClr val="FF0000"/>
                </a:solidFill>
              </a:rPr>
              <a:t>74 g </a:t>
            </a:r>
            <a:r>
              <a:rPr lang="en-US" dirty="0" err="1">
                <a:solidFill>
                  <a:srgbClr val="FF0000"/>
                </a:solidFill>
              </a:rPr>
              <a:t>KCl</a:t>
            </a:r>
            <a:endParaRPr lang="en-US" dirty="0">
              <a:solidFill>
                <a:srgbClr val="FF0000"/>
              </a:solidFill>
            </a:endParaRPr>
          </a:p>
        </p:txBody>
      </p:sp>
      <p:sp>
        <p:nvSpPr>
          <p:cNvPr id="8" name="TextBox 7">
            <a:extLst>
              <a:ext uri="{FF2B5EF4-FFF2-40B4-BE49-F238E27FC236}">
                <a16:creationId xmlns:a16="http://schemas.microsoft.com/office/drawing/2014/main" id="{C43503AB-9B50-3FDA-3DB9-3B6D6D6A5EF3}"/>
              </a:ext>
            </a:extLst>
          </p:cNvPr>
          <p:cNvSpPr txBox="1"/>
          <p:nvPr/>
        </p:nvSpPr>
        <p:spPr>
          <a:xfrm>
            <a:off x="3254832" y="3105179"/>
            <a:ext cx="2002390" cy="369332"/>
          </a:xfrm>
          <a:prstGeom prst="rect">
            <a:avLst/>
          </a:prstGeom>
          <a:noFill/>
        </p:spPr>
        <p:txBody>
          <a:bodyPr wrap="square" rtlCol="0">
            <a:spAutoFit/>
          </a:bodyPr>
          <a:lstStyle/>
          <a:p>
            <a:r>
              <a:rPr lang="en-US" dirty="0">
                <a:solidFill>
                  <a:srgbClr val="FF0000"/>
                </a:solidFill>
              </a:rPr>
              <a:t>= 1.50 moles </a:t>
            </a:r>
            <a:r>
              <a:rPr lang="en-US" dirty="0" err="1">
                <a:solidFill>
                  <a:srgbClr val="FF0000"/>
                </a:solidFill>
              </a:rPr>
              <a:t>KCl</a:t>
            </a:r>
            <a:endParaRPr lang="en-US" dirty="0">
              <a:solidFill>
                <a:srgbClr val="FF0000"/>
              </a:solidFill>
            </a:endParaRPr>
          </a:p>
        </p:txBody>
      </p:sp>
      <p:sp>
        <p:nvSpPr>
          <p:cNvPr id="9" name="TextBox 8">
            <a:extLst>
              <a:ext uri="{FF2B5EF4-FFF2-40B4-BE49-F238E27FC236}">
                <a16:creationId xmlns:a16="http://schemas.microsoft.com/office/drawing/2014/main" id="{8CD6E6CA-784E-9EE6-EF17-6B1336F9D549}"/>
              </a:ext>
            </a:extLst>
          </p:cNvPr>
          <p:cNvSpPr txBox="1"/>
          <p:nvPr/>
        </p:nvSpPr>
        <p:spPr>
          <a:xfrm>
            <a:off x="-19050" y="3800578"/>
            <a:ext cx="2743200" cy="830997"/>
          </a:xfrm>
          <a:prstGeom prst="rect">
            <a:avLst/>
          </a:prstGeom>
          <a:noFill/>
        </p:spPr>
        <p:txBody>
          <a:bodyPr wrap="square" rtlCol="0">
            <a:spAutoFit/>
          </a:bodyPr>
          <a:lstStyle/>
          <a:p>
            <a:pPr algn="ctr"/>
            <a:r>
              <a:rPr lang="en-US" sz="2400" u="sng" dirty="0">
                <a:solidFill>
                  <a:srgbClr val="0000FF"/>
                </a:solidFill>
                <a:latin typeface="Times New Roman" panose="02020603050405020304" pitchFamily="18" charset="0"/>
                <a:cs typeface="Times New Roman" panose="02020603050405020304" pitchFamily="18" charset="0"/>
              </a:rPr>
              <a:t>250. mL solution</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25F39D1E-ED35-B19C-9435-F0EEFBA718CF}"/>
              </a:ext>
            </a:extLst>
          </p:cNvPr>
          <p:cNvSpPr txBox="1"/>
          <p:nvPr/>
        </p:nvSpPr>
        <p:spPr>
          <a:xfrm>
            <a:off x="2506958" y="3904816"/>
            <a:ext cx="457200" cy="523220"/>
          </a:xfrm>
          <a:prstGeom prst="rect">
            <a:avLst/>
          </a:prstGeom>
          <a:noFill/>
        </p:spPr>
        <p:txBody>
          <a:bodyPr wrap="square" rtlCol="0">
            <a:spAutoFit/>
          </a:bodyPr>
          <a:lstStyle/>
          <a:p>
            <a:r>
              <a:rPr lang="en-US" sz="2800" dirty="0">
                <a:solidFill>
                  <a:srgbClr val="0000FF"/>
                </a:solidFill>
              </a:rPr>
              <a:t>X</a:t>
            </a:r>
          </a:p>
        </p:txBody>
      </p:sp>
      <p:sp>
        <p:nvSpPr>
          <p:cNvPr id="11" name="TextBox 10">
            <a:extLst>
              <a:ext uri="{FF2B5EF4-FFF2-40B4-BE49-F238E27FC236}">
                <a16:creationId xmlns:a16="http://schemas.microsoft.com/office/drawing/2014/main" id="{085EFD2C-A1F7-260A-7340-AFDB2F0DDE3F}"/>
              </a:ext>
            </a:extLst>
          </p:cNvPr>
          <p:cNvSpPr txBox="1"/>
          <p:nvPr/>
        </p:nvSpPr>
        <p:spPr>
          <a:xfrm>
            <a:off x="2657301" y="3734960"/>
            <a:ext cx="1676400" cy="830997"/>
          </a:xfrm>
          <a:prstGeom prst="rect">
            <a:avLst/>
          </a:prstGeom>
          <a:noFill/>
        </p:spPr>
        <p:txBody>
          <a:bodyPr wrap="square" rtlCol="0">
            <a:spAutoFit/>
          </a:bodyPr>
          <a:lstStyle/>
          <a:p>
            <a:pPr algn="ctr"/>
            <a:r>
              <a:rPr lang="en-US" sz="2400" u="sng" dirty="0">
                <a:solidFill>
                  <a:srgbClr val="0000FF"/>
                </a:solidFill>
                <a:latin typeface="Times New Roman" panose="02020603050405020304" pitchFamily="18" charset="0"/>
                <a:cs typeface="Times New Roman" panose="02020603050405020304" pitchFamily="18" charset="0"/>
              </a:rPr>
              <a:t>1 Liter</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1000 mL</a:t>
            </a:r>
          </a:p>
        </p:txBody>
      </p:sp>
      <p:sp>
        <p:nvSpPr>
          <p:cNvPr id="12" name="TextBox 11">
            <a:extLst>
              <a:ext uri="{FF2B5EF4-FFF2-40B4-BE49-F238E27FC236}">
                <a16:creationId xmlns:a16="http://schemas.microsoft.com/office/drawing/2014/main" id="{877EB363-DC3D-3894-825D-8E262AD5A3D1}"/>
              </a:ext>
            </a:extLst>
          </p:cNvPr>
          <p:cNvSpPr txBox="1"/>
          <p:nvPr/>
        </p:nvSpPr>
        <p:spPr>
          <a:xfrm>
            <a:off x="4062932" y="3904816"/>
            <a:ext cx="2116428"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 0.250 Liters</a:t>
            </a:r>
          </a:p>
        </p:txBody>
      </p:sp>
      <p:graphicFrame>
        <p:nvGraphicFramePr>
          <p:cNvPr id="13" name="Table 3">
            <a:extLst>
              <a:ext uri="{FF2B5EF4-FFF2-40B4-BE49-F238E27FC236}">
                <a16:creationId xmlns:a16="http://schemas.microsoft.com/office/drawing/2014/main" id="{C50580BE-F3C4-5BF4-A2C1-302B99D775D7}"/>
              </a:ext>
            </a:extLst>
          </p:cNvPr>
          <p:cNvGraphicFramePr>
            <a:graphicFrameLocks noGrp="1"/>
          </p:cNvGraphicFramePr>
          <p:nvPr/>
        </p:nvGraphicFramePr>
        <p:xfrm>
          <a:off x="379968" y="5159246"/>
          <a:ext cx="5944632" cy="1139853"/>
        </p:xfrm>
        <a:graphic>
          <a:graphicData uri="http://schemas.openxmlformats.org/drawingml/2006/table">
            <a:tbl>
              <a:tblPr firstRow="1" bandRow="1">
                <a:tableStyleId>{5C22544A-7EE6-4342-B048-85BDC9FD1C3A}</a:tableStyleId>
              </a:tblPr>
              <a:tblGrid>
                <a:gridCol w="1906032">
                  <a:extLst>
                    <a:ext uri="{9D8B030D-6E8A-4147-A177-3AD203B41FA5}">
                      <a16:colId xmlns:a16="http://schemas.microsoft.com/office/drawing/2014/main" val="2215830866"/>
                    </a:ext>
                  </a:extLst>
                </a:gridCol>
                <a:gridCol w="1981200">
                  <a:extLst>
                    <a:ext uri="{9D8B030D-6E8A-4147-A177-3AD203B41FA5}">
                      <a16:colId xmlns:a16="http://schemas.microsoft.com/office/drawing/2014/main" val="1580719157"/>
                    </a:ext>
                  </a:extLst>
                </a:gridCol>
                <a:gridCol w="2057400">
                  <a:extLst>
                    <a:ext uri="{9D8B030D-6E8A-4147-A177-3AD203B41FA5}">
                      <a16:colId xmlns:a16="http://schemas.microsoft.com/office/drawing/2014/main" val="880996363"/>
                    </a:ext>
                  </a:extLst>
                </a:gridCol>
              </a:tblGrid>
              <a:tr h="1139853">
                <a:tc>
                  <a:txBody>
                    <a:bodyPr/>
                    <a:lstStyle/>
                    <a:p>
                      <a:pPr algn="ctr"/>
                      <a:r>
                        <a:rPr lang="en-US" sz="2800" b="0" dirty="0">
                          <a:solidFill>
                            <a:schemeClr val="tx1">
                              <a:lumMod val="95000"/>
                              <a:lumOff val="5000"/>
                            </a:schemeClr>
                          </a:solidFill>
                          <a:latin typeface="Times New Roman" panose="02020603050405020304" pitchFamily="18" charset="0"/>
                          <a:cs typeface="Times New Roman" panose="02020603050405020304" pitchFamily="18" charset="0"/>
                        </a:rPr>
                        <a:t>Molarity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t>1.50 moles</a:t>
                      </a:r>
                      <a:b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0.250 Liters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 6.00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6528902"/>
                  </a:ext>
                </a:extLst>
              </a:tr>
            </a:tbl>
          </a:graphicData>
        </a:graphic>
      </p:graphicFrame>
      <p:sp>
        <p:nvSpPr>
          <p:cNvPr id="14" name="TextBox 13">
            <a:extLst>
              <a:ext uri="{FF2B5EF4-FFF2-40B4-BE49-F238E27FC236}">
                <a16:creationId xmlns:a16="http://schemas.microsoft.com/office/drawing/2014/main" id="{87246A19-C166-06D2-8412-B67E7953144F}"/>
              </a:ext>
            </a:extLst>
          </p:cNvPr>
          <p:cNvSpPr txBox="1"/>
          <p:nvPr/>
        </p:nvSpPr>
        <p:spPr>
          <a:xfrm>
            <a:off x="7470299" y="5983069"/>
            <a:ext cx="1220232"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111 grams </a:t>
            </a:r>
            <a:r>
              <a:rPr lang="en-US" b="1" dirty="0" err="1">
                <a:latin typeface="Times New Roman" panose="02020603050405020304" pitchFamily="18" charset="0"/>
                <a:cs typeface="Times New Roman" panose="02020603050405020304" pitchFamily="18" charset="0"/>
              </a:rPr>
              <a:t>KCl</a:t>
            </a:r>
            <a:r>
              <a:rPr lang="en-US" b="1" dirty="0">
                <a:latin typeface="Times New Roman" panose="02020603050405020304" pitchFamily="18" charset="0"/>
                <a:cs typeface="Times New Roman" panose="02020603050405020304" pitchFamily="18" charset="0"/>
              </a:rPr>
              <a:t> first</a:t>
            </a:r>
          </a:p>
        </p:txBody>
      </p:sp>
      <p:sp>
        <p:nvSpPr>
          <p:cNvPr id="15" name="TextBox 14">
            <a:extLst>
              <a:ext uri="{FF2B5EF4-FFF2-40B4-BE49-F238E27FC236}">
                <a16:creationId xmlns:a16="http://schemas.microsoft.com/office/drawing/2014/main" id="{E3C5202D-811E-25C6-54EB-36D27E752A2D}"/>
              </a:ext>
            </a:extLst>
          </p:cNvPr>
          <p:cNvSpPr txBox="1"/>
          <p:nvPr/>
        </p:nvSpPr>
        <p:spPr>
          <a:xfrm>
            <a:off x="7222141" y="5297269"/>
            <a:ext cx="1845659" cy="646331"/>
          </a:xfrm>
          <a:prstGeom prst="rect">
            <a:avLst/>
          </a:prstGeom>
          <a:noFill/>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Fill with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water to 250 mL</a:t>
            </a:r>
          </a:p>
        </p:txBody>
      </p:sp>
      <p:cxnSp>
        <p:nvCxnSpPr>
          <p:cNvPr id="17" name="Straight Arrow Connector 16">
            <a:extLst>
              <a:ext uri="{FF2B5EF4-FFF2-40B4-BE49-F238E27FC236}">
                <a16:creationId xmlns:a16="http://schemas.microsoft.com/office/drawing/2014/main" id="{05CA190B-84D3-BFC4-340C-F38CC20BDE3C}"/>
              </a:ext>
            </a:extLst>
          </p:cNvPr>
          <p:cNvCxnSpPr>
            <a:cxnSpLocks/>
          </p:cNvCxnSpPr>
          <p:nvPr/>
        </p:nvCxnSpPr>
        <p:spPr>
          <a:xfrm flipH="1" flipV="1">
            <a:off x="8045675" y="3595969"/>
            <a:ext cx="175704" cy="1814231"/>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0716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455E60-9B17-BD9C-40A5-7E90CD827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3" r="7286"/>
          <a:stretch/>
        </p:blipFill>
        <p:spPr bwMode="auto">
          <a:xfrm>
            <a:off x="-9525" y="28575"/>
            <a:ext cx="47053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30C269-5DD8-D561-BDE9-A23750742842}"/>
              </a:ext>
            </a:extLst>
          </p:cNvPr>
          <p:cNvSpPr txBox="1"/>
          <p:nvPr/>
        </p:nvSpPr>
        <p:spPr>
          <a:xfrm>
            <a:off x="4438650" y="1133475"/>
            <a:ext cx="4705350" cy="341632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Hot solvents usually hold more solute than cold.  </a:t>
            </a:r>
          </a:p>
          <a:p>
            <a:pPr algn="ct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This graph shows data for 100 mL solutions</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6.  Compare a 10°C sugar solution to</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 90°C sugar solution…</a:t>
            </a:r>
          </a:p>
          <a:p>
            <a:pPr algn="ctr"/>
            <a:endParaRPr lang="en-US" dirty="0">
              <a:latin typeface="Times New Roman" panose="02020603050405020304" pitchFamily="18" charset="0"/>
              <a:cs typeface="Times New Roman" panose="02020603050405020304" pitchFamily="18" charset="0"/>
            </a:endParaRPr>
          </a:p>
          <a:p>
            <a:pPr algn="ctr"/>
            <a:r>
              <a:rPr lang="en-US" dirty="0">
                <a:solidFill>
                  <a:srgbClr val="0000FF"/>
                </a:solidFill>
                <a:latin typeface="Times New Roman" panose="02020603050405020304" pitchFamily="18" charset="0"/>
                <a:cs typeface="Times New Roman" panose="02020603050405020304" pitchFamily="18" charset="0"/>
              </a:rPr>
              <a:t>At 10°C you can fit ___ g sugar into solution.</a:t>
            </a:r>
          </a:p>
          <a:p>
            <a:pPr algn="ctr"/>
            <a:endParaRPr lang="en-US" dirty="0">
              <a:latin typeface="Times New Roman" panose="02020603050405020304" pitchFamily="18" charset="0"/>
              <a:cs typeface="Times New Roman" panose="02020603050405020304" pitchFamily="18" charset="0"/>
            </a:endParaRPr>
          </a:p>
          <a:p>
            <a:pPr algn="ctr"/>
            <a:r>
              <a:rPr lang="en-US" dirty="0">
                <a:solidFill>
                  <a:srgbClr val="FF0000"/>
                </a:solidFill>
                <a:latin typeface="Times New Roman" panose="02020603050405020304" pitchFamily="18" charset="0"/>
                <a:cs typeface="Times New Roman" panose="02020603050405020304" pitchFamily="18" charset="0"/>
              </a:rPr>
              <a:t>At 90°C you can fit ___ g sugar into solution. </a:t>
            </a:r>
          </a:p>
          <a:p>
            <a:pPr algn="ct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84423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339650"/>
          </a:xfrm>
          <a:prstGeom prst="rect">
            <a:avLst/>
          </a:prstGeom>
          <a:noFill/>
        </p:spPr>
        <p:txBody>
          <a:bodyPr wrap="square" rtlCol="0">
            <a:spAutoFit/>
          </a:bodyPr>
          <a:lstStyle/>
          <a:p>
            <a:r>
              <a:rPr lang="en-US" sz="3200" dirty="0">
                <a:latin typeface="Tahoma" panose="020B0604030504040204" pitchFamily="34" charset="0"/>
                <a:cs typeface="Tahoma" panose="020B0604030504040204" pitchFamily="34" charset="0"/>
              </a:rPr>
              <a:t>31.  You put 74.0 g KCl solid into a flask.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You fill the flask to 1600. mL, what is the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molarity of this solution?   </a:t>
            </a:r>
            <a:endParaRPr lang="en-US" sz="3200" dirty="0">
              <a:solidFill>
                <a:srgbClr val="FF0000"/>
              </a:solidFill>
              <a:latin typeface="Tahoma" panose="020B0604030504040204" pitchFamily="34" charset="0"/>
              <a:cs typeface="Tahoma" panose="020B0604030504040204" pitchFamily="34" charset="0"/>
            </a:endParaRPr>
          </a:p>
          <a:p>
            <a:r>
              <a:rPr lang="en-US" dirty="0"/>
              <a:t> </a:t>
            </a:r>
          </a:p>
          <a:p>
            <a:r>
              <a:rPr lang="en-US" dirty="0"/>
              <a:t> </a:t>
            </a:r>
            <a:r>
              <a:rPr lang="en-US" sz="1800" dirty="0">
                <a:solidFill>
                  <a:srgbClr val="FF0000"/>
                </a:solidFill>
                <a:latin typeface="Tahoma" panose="020B0604030504040204" pitchFamily="34" charset="0"/>
                <a:cs typeface="Tahoma" panose="020B0604030504040204" pitchFamily="34" charset="0"/>
              </a:rPr>
              <a:t>           74.0 g </a:t>
            </a:r>
            <a:r>
              <a:rPr lang="en-US" sz="1800" dirty="0" err="1">
                <a:solidFill>
                  <a:srgbClr val="FF0000"/>
                </a:solidFill>
                <a:latin typeface="Tahoma" panose="020B0604030504040204" pitchFamily="34" charset="0"/>
                <a:cs typeface="Tahoma" panose="020B0604030504040204" pitchFamily="34" charset="0"/>
              </a:rPr>
              <a:t>KCl</a:t>
            </a:r>
            <a:r>
              <a:rPr lang="en-US" sz="1800" dirty="0">
                <a:solidFill>
                  <a:srgbClr val="FF0000"/>
                </a:solidFill>
                <a:latin typeface="Tahoma" panose="020B0604030504040204" pitchFamily="34" charset="0"/>
                <a:cs typeface="Tahoma" panose="020B0604030504040204" pitchFamily="34" charset="0"/>
              </a:rPr>
              <a:t> = 1.00 moles </a:t>
            </a:r>
            <a:r>
              <a:rPr lang="en-US" sz="1800" dirty="0" err="1">
                <a:solidFill>
                  <a:srgbClr val="FF0000"/>
                </a:solidFill>
                <a:latin typeface="Tahoma" panose="020B0604030504040204" pitchFamily="34" charset="0"/>
                <a:cs typeface="Tahoma" panose="020B0604030504040204" pitchFamily="34" charset="0"/>
              </a:rPr>
              <a:t>KCl</a:t>
            </a:r>
            <a:r>
              <a:rPr lang="en-US" sz="1800" dirty="0">
                <a:solidFill>
                  <a:srgbClr val="FF0000"/>
                </a:solidFill>
                <a:latin typeface="Tahoma" panose="020B0604030504040204" pitchFamily="34" charset="0"/>
                <a:cs typeface="Tahoma" panose="020B0604030504040204" pitchFamily="34" charset="0"/>
              </a:rPr>
              <a:t>                   1600. mL = 1.600 Liters </a:t>
            </a:r>
            <a:endParaRPr lang="en-US" dirty="0"/>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
        <p:nvSpPr>
          <p:cNvPr id="3" name="Text Box 3">
            <a:extLst>
              <a:ext uri="{FF2B5EF4-FFF2-40B4-BE49-F238E27FC236}">
                <a16:creationId xmlns:a16="http://schemas.microsoft.com/office/drawing/2014/main" id="{153F125D-6214-4B66-A675-55B626B57CA3}"/>
              </a:ext>
            </a:extLst>
          </p:cNvPr>
          <p:cNvSpPr txBox="1">
            <a:spLocks noChangeArrowheads="1"/>
          </p:cNvSpPr>
          <p:nvPr/>
        </p:nvSpPr>
        <p:spPr bwMode="auto">
          <a:xfrm>
            <a:off x="286456" y="2593314"/>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4" name="Text Box 4">
            <a:extLst>
              <a:ext uri="{FF2B5EF4-FFF2-40B4-BE49-F238E27FC236}">
                <a16:creationId xmlns:a16="http://schemas.microsoft.com/office/drawing/2014/main" id="{72306FFC-717E-4E9C-8400-3090ECDC6140}"/>
              </a:ext>
            </a:extLst>
          </p:cNvPr>
          <p:cNvSpPr txBox="1">
            <a:spLocks noChangeArrowheads="1"/>
          </p:cNvSpPr>
          <p:nvPr/>
        </p:nvSpPr>
        <p:spPr bwMode="auto">
          <a:xfrm>
            <a:off x="1524000" y="2593314"/>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
        <p:nvSpPr>
          <p:cNvPr id="5" name="Text Box 5">
            <a:extLst>
              <a:ext uri="{FF2B5EF4-FFF2-40B4-BE49-F238E27FC236}">
                <a16:creationId xmlns:a16="http://schemas.microsoft.com/office/drawing/2014/main" id="{5F2A3486-FF3C-48F8-9AAA-5B52DF052C68}"/>
              </a:ext>
            </a:extLst>
          </p:cNvPr>
          <p:cNvSpPr txBox="1">
            <a:spLocks noChangeArrowheads="1"/>
          </p:cNvSpPr>
          <p:nvPr/>
        </p:nvSpPr>
        <p:spPr bwMode="auto">
          <a:xfrm>
            <a:off x="4267200" y="2593314"/>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a:t>
            </a:r>
          </a:p>
        </p:txBody>
      </p:sp>
      <p:sp>
        <p:nvSpPr>
          <p:cNvPr id="6" name="TextBox 5">
            <a:extLst>
              <a:ext uri="{FF2B5EF4-FFF2-40B4-BE49-F238E27FC236}">
                <a16:creationId xmlns:a16="http://schemas.microsoft.com/office/drawing/2014/main" id="{9502533B-5FB6-417A-A45C-383B97D3F8BD}"/>
              </a:ext>
            </a:extLst>
          </p:cNvPr>
          <p:cNvSpPr txBox="1"/>
          <p:nvPr/>
        </p:nvSpPr>
        <p:spPr>
          <a:xfrm>
            <a:off x="143933" y="4800600"/>
            <a:ext cx="2895600" cy="1815882"/>
          </a:xfrm>
          <a:prstGeom prst="rect">
            <a:avLst/>
          </a:prstGeom>
          <a:noFill/>
        </p:spPr>
        <p:txBody>
          <a:bodyPr wrap="square" rtlCol="0">
            <a:spAutoFit/>
          </a:bodyPr>
          <a:lstStyle/>
          <a:p>
            <a:r>
              <a:rPr lang="en-US" dirty="0">
                <a:solidFill>
                  <a:srgbClr val="0000FF"/>
                </a:solidFill>
              </a:rPr>
              <a:t>MOLAR MASS</a:t>
            </a:r>
            <a:br>
              <a:rPr lang="en-US" dirty="0"/>
            </a:br>
            <a:r>
              <a:rPr lang="en-US" sz="2800" u="sng" dirty="0" err="1"/>
              <a:t>KCl</a:t>
            </a:r>
            <a:endParaRPr lang="en-US" u="sng" dirty="0"/>
          </a:p>
          <a:p>
            <a:r>
              <a:rPr lang="en-US" sz="700" dirty="0"/>
              <a:t> </a:t>
            </a:r>
            <a:br>
              <a:rPr lang="en-US" dirty="0"/>
            </a:br>
            <a:r>
              <a:rPr lang="en-US" dirty="0"/>
              <a:t>K    1 x 39g  = 39 g</a:t>
            </a:r>
          </a:p>
          <a:p>
            <a:r>
              <a:rPr lang="en-US" dirty="0"/>
              <a:t>Cl   1 x 36 g </a:t>
            </a:r>
            <a:r>
              <a:rPr lang="en-US" u="sng" dirty="0"/>
              <a:t>= 35 g</a:t>
            </a:r>
          </a:p>
          <a:p>
            <a:endParaRPr lang="en-US" sz="500" dirty="0"/>
          </a:p>
          <a:p>
            <a:r>
              <a:rPr lang="en-US" dirty="0"/>
              <a:t>                       </a:t>
            </a:r>
            <a:r>
              <a:rPr lang="en-US" dirty="0">
                <a:solidFill>
                  <a:srgbClr val="0000FF"/>
                </a:solidFill>
              </a:rPr>
              <a:t>74 g/mole</a:t>
            </a:r>
          </a:p>
        </p:txBody>
      </p:sp>
    </p:spTree>
    <p:extLst>
      <p:ext uri="{BB962C8B-B14F-4D97-AF65-F5344CB8AC3E}">
        <p14:creationId xmlns:p14="http://schemas.microsoft.com/office/powerpoint/2010/main" val="1971744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339650"/>
          </a:xfrm>
          <a:prstGeom prst="rect">
            <a:avLst/>
          </a:prstGeom>
          <a:noFill/>
        </p:spPr>
        <p:txBody>
          <a:bodyPr wrap="square" rtlCol="0">
            <a:spAutoFit/>
          </a:bodyPr>
          <a:lstStyle/>
          <a:p>
            <a:r>
              <a:rPr lang="en-US" sz="3200" dirty="0">
                <a:latin typeface="Tahoma" panose="020B0604030504040204" pitchFamily="34" charset="0"/>
                <a:cs typeface="Tahoma" panose="020B0604030504040204" pitchFamily="34" charset="0"/>
              </a:rPr>
              <a:t>31.  You put 74.0 g KCl solid into a flask.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You fill the flask to 1600. mL, what is the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molarity of this solution?   </a:t>
            </a:r>
            <a:endParaRPr lang="en-US" sz="3200" dirty="0">
              <a:solidFill>
                <a:srgbClr val="FF0000"/>
              </a:solidFill>
              <a:latin typeface="Tahoma" panose="020B0604030504040204" pitchFamily="34" charset="0"/>
              <a:cs typeface="Tahoma" panose="020B0604030504040204" pitchFamily="34" charset="0"/>
            </a:endParaRPr>
          </a:p>
          <a:p>
            <a:r>
              <a:rPr lang="en-US" dirty="0"/>
              <a:t> </a:t>
            </a:r>
          </a:p>
          <a:p>
            <a:r>
              <a:rPr lang="en-US" dirty="0"/>
              <a:t> </a:t>
            </a:r>
            <a:r>
              <a:rPr lang="en-US" sz="1800" dirty="0">
                <a:solidFill>
                  <a:srgbClr val="FF0000"/>
                </a:solidFill>
                <a:latin typeface="Tahoma" panose="020B0604030504040204" pitchFamily="34" charset="0"/>
                <a:cs typeface="Tahoma" panose="020B0604030504040204" pitchFamily="34" charset="0"/>
              </a:rPr>
              <a:t>           74.0 g </a:t>
            </a:r>
            <a:r>
              <a:rPr lang="en-US" sz="1800" dirty="0" err="1">
                <a:solidFill>
                  <a:srgbClr val="FF0000"/>
                </a:solidFill>
                <a:latin typeface="Tahoma" panose="020B0604030504040204" pitchFamily="34" charset="0"/>
                <a:cs typeface="Tahoma" panose="020B0604030504040204" pitchFamily="34" charset="0"/>
              </a:rPr>
              <a:t>KCl</a:t>
            </a:r>
            <a:r>
              <a:rPr lang="en-US" sz="1800" dirty="0">
                <a:solidFill>
                  <a:srgbClr val="FF0000"/>
                </a:solidFill>
                <a:latin typeface="Tahoma" panose="020B0604030504040204" pitchFamily="34" charset="0"/>
                <a:cs typeface="Tahoma" panose="020B0604030504040204" pitchFamily="34" charset="0"/>
              </a:rPr>
              <a:t> = 1.00 moles </a:t>
            </a:r>
            <a:r>
              <a:rPr lang="en-US" sz="1800" dirty="0" err="1">
                <a:solidFill>
                  <a:srgbClr val="FF0000"/>
                </a:solidFill>
                <a:latin typeface="Tahoma" panose="020B0604030504040204" pitchFamily="34" charset="0"/>
                <a:cs typeface="Tahoma" panose="020B0604030504040204" pitchFamily="34" charset="0"/>
              </a:rPr>
              <a:t>KCl</a:t>
            </a:r>
            <a:r>
              <a:rPr lang="en-US" sz="1800" dirty="0">
                <a:solidFill>
                  <a:srgbClr val="FF0000"/>
                </a:solidFill>
                <a:latin typeface="Tahoma" panose="020B0604030504040204" pitchFamily="34" charset="0"/>
                <a:cs typeface="Tahoma" panose="020B0604030504040204" pitchFamily="34" charset="0"/>
              </a:rPr>
              <a:t>                   1600. mL = 1.600 Liters </a:t>
            </a:r>
            <a:endParaRPr lang="en-US" dirty="0"/>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
        <p:nvSpPr>
          <p:cNvPr id="3" name="Text Box 3">
            <a:extLst>
              <a:ext uri="{FF2B5EF4-FFF2-40B4-BE49-F238E27FC236}">
                <a16:creationId xmlns:a16="http://schemas.microsoft.com/office/drawing/2014/main" id="{153F125D-6214-4B66-A675-55B626B57CA3}"/>
              </a:ext>
            </a:extLst>
          </p:cNvPr>
          <p:cNvSpPr txBox="1">
            <a:spLocks noChangeArrowheads="1"/>
          </p:cNvSpPr>
          <p:nvPr/>
        </p:nvSpPr>
        <p:spPr bwMode="auto">
          <a:xfrm>
            <a:off x="286456" y="2593314"/>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4" name="Text Box 4">
            <a:extLst>
              <a:ext uri="{FF2B5EF4-FFF2-40B4-BE49-F238E27FC236}">
                <a16:creationId xmlns:a16="http://schemas.microsoft.com/office/drawing/2014/main" id="{72306FFC-717E-4E9C-8400-3090ECDC6140}"/>
              </a:ext>
            </a:extLst>
          </p:cNvPr>
          <p:cNvSpPr txBox="1">
            <a:spLocks noChangeArrowheads="1"/>
          </p:cNvSpPr>
          <p:nvPr/>
        </p:nvSpPr>
        <p:spPr bwMode="auto">
          <a:xfrm>
            <a:off x="1524000" y="2593314"/>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
        <p:nvSpPr>
          <p:cNvPr id="5" name="Text Box 5">
            <a:extLst>
              <a:ext uri="{FF2B5EF4-FFF2-40B4-BE49-F238E27FC236}">
                <a16:creationId xmlns:a16="http://schemas.microsoft.com/office/drawing/2014/main" id="{5F2A3486-FF3C-48F8-9AAA-5B52DF052C68}"/>
              </a:ext>
            </a:extLst>
          </p:cNvPr>
          <p:cNvSpPr txBox="1">
            <a:spLocks noChangeArrowheads="1"/>
          </p:cNvSpPr>
          <p:nvPr/>
        </p:nvSpPr>
        <p:spPr bwMode="auto">
          <a:xfrm>
            <a:off x="4267200" y="2593314"/>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a:t>
            </a:r>
          </a:p>
        </p:txBody>
      </p:sp>
      <p:sp>
        <p:nvSpPr>
          <p:cNvPr id="11" name="Text Box 6">
            <a:extLst>
              <a:ext uri="{FF2B5EF4-FFF2-40B4-BE49-F238E27FC236}">
                <a16:creationId xmlns:a16="http://schemas.microsoft.com/office/drawing/2014/main" id="{E06127F5-A4FF-4699-A9ED-ED61190CDDD4}"/>
              </a:ext>
            </a:extLst>
          </p:cNvPr>
          <p:cNvSpPr txBox="1">
            <a:spLocks noChangeArrowheads="1"/>
          </p:cNvSpPr>
          <p:nvPr/>
        </p:nvSpPr>
        <p:spPr bwMode="auto">
          <a:xfrm>
            <a:off x="4706361" y="2593314"/>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1.00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1.600 Liters solution</a:t>
            </a:r>
          </a:p>
        </p:txBody>
      </p:sp>
      <p:sp>
        <p:nvSpPr>
          <p:cNvPr id="12" name="Text Box 5">
            <a:extLst>
              <a:ext uri="{FF2B5EF4-FFF2-40B4-BE49-F238E27FC236}">
                <a16:creationId xmlns:a16="http://schemas.microsoft.com/office/drawing/2014/main" id="{8E4BD9DB-0097-4FF7-8F7B-E9EEDF3CE408}"/>
              </a:ext>
            </a:extLst>
          </p:cNvPr>
          <p:cNvSpPr txBox="1">
            <a:spLocks noChangeArrowheads="1"/>
          </p:cNvSpPr>
          <p:nvPr/>
        </p:nvSpPr>
        <p:spPr bwMode="auto">
          <a:xfrm>
            <a:off x="8087382" y="2589758"/>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a:t>
            </a:r>
          </a:p>
        </p:txBody>
      </p:sp>
    </p:spTree>
    <p:extLst>
      <p:ext uri="{BB962C8B-B14F-4D97-AF65-F5344CB8AC3E}">
        <p14:creationId xmlns:p14="http://schemas.microsoft.com/office/powerpoint/2010/main" val="2517265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339650"/>
          </a:xfrm>
          <a:prstGeom prst="rect">
            <a:avLst/>
          </a:prstGeom>
          <a:noFill/>
        </p:spPr>
        <p:txBody>
          <a:bodyPr wrap="square" rtlCol="0">
            <a:spAutoFit/>
          </a:bodyPr>
          <a:lstStyle/>
          <a:p>
            <a:r>
              <a:rPr lang="en-US" sz="3200" dirty="0">
                <a:latin typeface="Tahoma" panose="020B0604030504040204" pitchFamily="34" charset="0"/>
                <a:cs typeface="Tahoma" panose="020B0604030504040204" pitchFamily="34" charset="0"/>
              </a:rPr>
              <a:t>31.  You put 74.0 g KCl solid into a flask.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You fill the flask to 1600. mL, what is the </a:t>
            </a:r>
            <a:br>
              <a:rPr lang="en-US" sz="3200" dirty="0">
                <a:latin typeface="Tahoma" panose="020B0604030504040204" pitchFamily="34" charset="0"/>
                <a:cs typeface="Tahoma" panose="020B0604030504040204" pitchFamily="34" charset="0"/>
              </a:rPr>
            </a:br>
            <a:r>
              <a:rPr lang="en-US" sz="3200" dirty="0">
                <a:latin typeface="Tahoma" panose="020B0604030504040204" pitchFamily="34" charset="0"/>
                <a:cs typeface="Tahoma" panose="020B0604030504040204" pitchFamily="34" charset="0"/>
              </a:rPr>
              <a:t>       molarity of this solution?   </a:t>
            </a:r>
            <a:endParaRPr lang="en-US" sz="3200" dirty="0">
              <a:solidFill>
                <a:srgbClr val="FF0000"/>
              </a:solidFill>
              <a:latin typeface="Tahoma" panose="020B0604030504040204" pitchFamily="34" charset="0"/>
              <a:cs typeface="Tahoma" panose="020B0604030504040204" pitchFamily="34" charset="0"/>
            </a:endParaRPr>
          </a:p>
          <a:p>
            <a:r>
              <a:rPr lang="en-US" dirty="0"/>
              <a:t> </a:t>
            </a:r>
          </a:p>
          <a:p>
            <a:r>
              <a:rPr lang="en-US" dirty="0"/>
              <a:t> </a:t>
            </a:r>
            <a:r>
              <a:rPr lang="en-US" sz="1800" dirty="0">
                <a:solidFill>
                  <a:srgbClr val="FF0000"/>
                </a:solidFill>
                <a:latin typeface="Tahoma" panose="020B0604030504040204" pitchFamily="34" charset="0"/>
                <a:cs typeface="Tahoma" panose="020B0604030504040204" pitchFamily="34" charset="0"/>
              </a:rPr>
              <a:t>           74.0 g </a:t>
            </a:r>
            <a:r>
              <a:rPr lang="en-US" sz="1800" dirty="0" err="1">
                <a:solidFill>
                  <a:srgbClr val="FF0000"/>
                </a:solidFill>
                <a:latin typeface="Tahoma" panose="020B0604030504040204" pitchFamily="34" charset="0"/>
                <a:cs typeface="Tahoma" panose="020B0604030504040204" pitchFamily="34" charset="0"/>
              </a:rPr>
              <a:t>KCl</a:t>
            </a:r>
            <a:r>
              <a:rPr lang="en-US" sz="1800" dirty="0">
                <a:solidFill>
                  <a:srgbClr val="FF0000"/>
                </a:solidFill>
                <a:latin typeface="Tahoma" panose="020B0604030504040204" pitchFamily="34" charset="0"/>
                <a:cs typeface="Tahoma" panose="020B0604030504040204" pitchFamily="34" charset="0"/>
              </a:rPr>
              <a:t> = 1.00 moles </a:t>
            </a:r>
            <a:r>
              <a:rPr lang="en-US" sz="1800" dirty="0" err="1">
                <a:solidFill>
                  <a:srgbClr val="FF0000"/>
                </a:solidFill>
                <a:latin typeface="Tahoma" panose="020B0604030504040204" pitchFamily="34" charset="0"/>
                <a:cs typeface="Tahoma" panose="020B0604030504040204" pitchFamily="34" charset="0"/>
              </a:rPr>
              <a:t>KCl</a:t>
            </a:r>
            <a:r>
              <a:rPr lang="en-US" sz="1800" dirty="0">
                <a:solidFill>
                  <a:srgbClr val="FF0000"/>
                </a:solidFill>
                <a:latin typeface="Tahoma" panose="020B0604030504040204" pitchFamily="34" charset="0"/>
                <a:cs typeface="Tahoma" panose="020B0604030504040204" pitchFamily="34" charset="0"/>
              </a:rPr>
              <a:t>                   1600. mL = 1.600 Liters </a:t>
            </a:r>
            <a:endParaRPr lang="en-US" dirty="0"/>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
        <p:nvSpPr>
          <p:cNvPr id="3" name="Text Box 3">
            <a:extLst>
              <a:ext uri="{FF2B5EF4-FFF2-40B4-BE49-F238E27FC236}">
                <a16:creationId xmlns:a16="http://schemas.microsoft.com/office/drawing/2014/main" id="{153F125D-6214-4B66-A675-55B626B57CA3}"/>
              </a:ext>
            </a:extLst>
          </p:cNvPr>
          <p:cNvSpPr txBox="1">
            <a:spLocks noChangeArrowheads="1"/>
          </p:cNvSpPr>
          <p:nvPr/>
        </p:nvSpPr>
        <p:spPr bwMode="auto">
          <a:xfrm>
            <a:off x="286456" y="2593314"/>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4" name="Text Box 4">
            <a:extLst>
              <a:ext uri="{FF2B5EF4-FFF2-40B4-BE49-F238E27FC236}">
                <a16:creationId xmlns:a16="http://schemas.microsoft.com/office/drawing/2014/main" id="{72306FFC-717E-4E9C-8400-3090ECDC6140}"/>
              </a:ext>
            </a:extLst>
          </p:cNvPr>
          <p:cNvSpPr txBox="1">
            <a:spLocks noChangeArrowheads="1"/>
          </p:cNvSpPr>
          <p:nvPr/>
        </p:nvSpPr>
        <p:spPr bwMode="auto">
          <a:xfrm>
            <a:off x="1524000" y="2593314"/>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
        <p:nvSpPr>
          <p:cNvPr id="5" name="Text Box 5">
            <a:extLst>
              <a:ext uri="{FF2B5EF4-FFF2-40B4-BE49-F238E27FC236}">
                <a16:creationId xmlns:a16="http://schemas.microsoft.com/office/drawing/2014/main" id="{5F2A3486-FF3C-48F8-9AAA-5B52DF052C68}"/>
              </a:ext>
            </a:extLst>
          </p:cNvPr>
          <p:cNvSpPr txBox="1">
            <a:spLocks noChangeArrowheads="1"/>
          </p:cNvSpPr>
          <p:nvPr/>
        </p:nvSpPr>
        <p:spPr bwMode="auto">
          <a:xfrm>
            <a:off x="4267200" y="2593314"/>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a:t>
            </a:r>
          </a:p>
        </p:txBody>
      </p:sp>
      <p:sp>
        <p:nvSpPr>
          <p:cNvPr id="11" name="Text Box 6">
            <a:extLst>
              <a:ext uri="{FF2B5EF4-FFF2-40B4-BE49-F238E27FC236}">
                <a16:creationId xmlns:a16="http://schemas.microsoft.com/office/drawing/2014/main" id="{E06127F5-A4FF-4699-A9ED-ED61190CDDD4}"/>
              </a:ext>
            </a:extLst>
          </p:cNvPr>
          <p:cNvSpPr txBox="1">
            <a:spLocks noChangeArrowheads="1"/>
          </p:cNvSpPr>
          <p:nvPr/>
        </p:nvSpPr>
        <p:spPr bwMode="auto">
          <a:xfrm>
            <a:off x="4706361" y="2593314"/>
            <a:ext cx="350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1.00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1.600 Liters solution</a:t>
            </a:r>
          </a:p>
        </p:txBody>
      </p:sp>
      <p:sp>
        <p:nvSpPr>
          <p:cNvPr id="12" name="Text Box 5">
            <a:extLst>
              <a:ext uri="{FF2B5EF4-FFF2-40B4-BE49-F238E27FC236}">
                <a16:creationId xmlns:a16="http://schemas.microsoft.com/office/drawing/2014/main" id="{8E4BD9DB-0097-4FF7-8F7B-E9EEDF3CE408}"/>
              </a:ext>
            </a:extLst>
          </p:cNvPr>
          <p:cNvSpPr txBox="1">
            <a:spLocks noChangeArrowheads="1"/>
          </p:cNvSpPr>
          <p:nvPr/>
        </p:nvSpPr>
        <p:spPr bwMode="auto">
          <a:xfrm>
            <a:off x="8087382" y="2589758"/>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a:t>
            </a:r>
          </a:p>
        </p:txBody>
      </p:sp>
      <p:sp>
        <p:nvSpPr>
          <p:cNvPr id="8" name="TextBox 7">
            <a:extLst>
              <a:ext uri="{FF2B5EF4-FFF2-40B4-BE49-F238E27FC236}">
                <a16:creationId xmlns:a16="http://schemas.microsoft.com/office/drawing/2014/main" id="{77CB0732-1398-48B6-98A7-168D2169B7C9}"/>
              </a:ext>
            </a:extLst>
          </p:cNvPr>
          <p:cNvSpPr txBox="1"/>
          <p:nvPr/>
        </p:nvSpPr>
        <p:spPr>
          <a:xfrm>
            <a:off x="0" y="3626346"/>
            <a:ext cx="9086144" cy="3231654"/>
          </a:xfrm>
          <a:prstGeom prst="rect">
            <a:avLst/>
          </a:prstGeom>
          <a:noFill/>
        </p:spPr>
        <p:txBody>
          <a:bodyPr wrap="square">
            <a:spAutoFit/>
          </a:bodyPr>
          <a:lstStyle/>
          <a:p>
            <a:r>
              <a:rPr lang="en-US" sz="4400" dirty="0">
                <a:solidFill>
                  <a:srgbClr val="0000FF"/>
                </a:solidFill>
                <a:latin typeface="Times New Roman" panose="02020603050405020304" pitchFamily="18" charset="0"/>
                <a:cs typeface="Times New Roman" panose="02020603050405020304" pitchFamily="18" charset="0"/>
              </a:rPr>
              <a:t>SAY:  This is a 0.625 Molar </a:t>
            </a:r>
            <a:r>
              <a:rPr lang="en-US" sz="4400" dirty="0" err="1">
                <a:solidFill>
                  <a:srgbClr val="0000FF"/>
                </a:solidFill>
                <a:latin typeface="Times New Roman" panose="02020603050405020304" pitchFamily="18" charset="0"/>
                <a:cs typeface="Times New Roman" panose="02020603050405020304" pitchFamily="18" charset="0"/>
              </a:rPr>
              <a:t>KCl</a:t>
            </a:r>
            <a:r>
              <a:rPr lang="en-US" sz="4400" baseline="-25000" dirty="0">
                <a:solidFill>
                  <a:srgbClr val="0000FF"/>
                </a:solidFill>
                <a:latin typeface="Times New Roman" panose="02020603050405020304" pitchFamily="18" charset="0"/>
                <a:cs typeface="Times New Roman" panose="02020603050405020304" pitchFamily="18" charset="0"/>
              </a:rPr>
              <a:t>(AQ)</a:t>
            </a:r>
            <a:br>
              <a:rPr lang="en-US" sz="4400" dirty="0">
                <a:solidFill>
                  <a:srgbClr val="0000FF"/>
                </a:solidFill>
                <a:latin typeface="Times New Roman" panose="02020603050405020304" pitchFamily="18" charset="0"/>
                <a:cs typeface="Times New Roman" panose="02020603050405020304" pitchFamily="18" charset="0"/>
              </a:rPr>
            </a:br>
            <a:r>
              <a:rPr lang="en-US" sz="4400" dirty="0">
                <a:solidFill>
                  <a:srgbClr val="0000FF"/>
                </a:solidFill>
                <a:latin typeface="Times New Roman" panose="02020603050405020304" pitchFamily="18" charset="0"/>
                <a:cs typeface="Times New Roman" panose="02020603050405020304" pitchFamily="18" charset="0"/>
              </a:rPr>
              <a:t>      </a:t>
            </a:r>
            <a:br>
              <a:rPr lang="en-US" sz="4400" dirty="0">
                <a:solidFill>
                  <a:srgbClr val="0000FF"/>
                </a:solidFill>
                <a:latin typeface="Times New Roman" panose="02020603050405020304" pitchFamily="18" charset="0"/>
                <a:cs typeface="Times New Roman" panose="02020603050405020304" pitchFamily="18" charset="0"/>
              </a:rPr>
            </a:br>
            <a:r>
              <a:rPr lang="en-US" sz="4400" dirty="0">
                <a:solidFill>
                  <a:srgbClr val="006600"/>
                </a:solidFill>
                <a:latin typeface="Times New Roman" panose="02020603050405020304" pitchFamily="18" charset="0"/>
                <a:cs typeface="Times New Roman" panose="02020603050405020304" pitchFamily="18" charset="0"/>
              </a:rPr>
              <a:t>       WRITE  0.625 M </a:t>
            </a:r>
            <a:r>
              <a:rPr lang="en-US" sz="4400" dirty="0" err="1">
                <a:solidFill>
                  <a:srgbClr val="006600"/>
                </a:solidFill>
                <a:latin typeface="Times New Roman" panose="02020603050405020304" pitchFamily="18" charset="0"/>
                <a:cs typeface="Times New Roman" panose="02020603050405020304" pitchFamily="18" charset="0"/>
              </a:rPr>
              <a:t>KCl</a:t>
            </a:r>
            <a:r>
              <a:rPr lang="en-US" sz="4400" baseline="-25000" dirty="0">
                <a:solidFill>
                  <a:srgbClr val="006600"/>
                </a:solidFill>
                <a:latin typeface="Times New Roman" panose="02020603050405020304" pitchFamily="18" charset="0"/>
                <a:cs typeface="Times New Roman" panose="02020603050405020304" pitchFamily="18" charset="0"/>
              </a:rPr>
              <a:t>(AQ)</a:t>
            </a:r>
            <a:endParaRPr lang="en-US" sz="4400" dirty="0">
              <a:solidFill>
                <a:srgbClr val="006600"/>
              </a:solidFill>
              <a:latin typeface="Times New Roman" panose="02020603050405020304" pitchFamily="18" charset="0"/>
              <a:cs typeface="Times New Roman" panose="02020603050405020304" pitchFamily="18" charset="0"/>
            </a:endParaRPr>
          </a:p>
          <a:p>
            <a:br>
              <a:rPr lang="en-US" sz="4400" dirty="0">
                <a:solidFill>
                  <a:srgbClr val="0000FF"/>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THINK:  </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The solution contains 0.625 moles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KCl</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/Liter</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391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78"/>
            <a:ext cx="9144000" cy="1538883"/>
          </a:xfrm>
          <a:prstGeom prst="rect">
            <a:avLst/>
          </a:prstGeom>
          <a:noFill/>
        </p:spPr>
        <p:txBody>
          <a:bodyPr wrap="square" rtlCol="0">
            <a:spAutoFit/>
          </a:bodyPr>
          <a:lstStyle/>
          <a:p>
            <a:r>
              <a:rPr lang="en-US" sz="2800" dirty="0">
                <a:latin typeface="Tahoma" panose="020B0604030504040204" pitchFamily="34" charset="0"/>
                <a:cs typeface="Tahoma" panose="020B0604030504040204" pitchFamily="34" charset="0"/>
              </a:rPr>
              <a:t>32.  Calculate the molarity of 750. mL </a:t>
            </a:r>
            <a:r>
              <a:rPr lang="en-US" sz="2800" dirty="0" err="1">
                <a:latin typeface="Tahoma" panose="020B0604030504040204" pitchFamily="34" charset="0"/>
                <a:cs typeface="Tahoma" panose="020B0604030504040204" pitchFamily="34" charset="0"/>
              </a:rPr>
              <a:t>LiBr</a:t>
            </a:r>
            <a:r>
              <a:rPr lang="en-US" sz="2800" baseline="-25000" dirty="0">
                <a:latin typeface="Tahoma" panose="020B0604030504040204" pitchFamily="34" charset="0"/>
                <a:cs typeface="Tahoma" panose="020B0604030504040204" pitchFamily="34" charset="0"/>
              </a:rPr>
              <a:t>(AQ) </a:t>
            </a:r>
            <a:r>
              <a:rPr lang="en-US" sz="2800" dirty="0">
                <a:latin typeface="Tahoma" panose="020B0604030504040204" pitchFamily="34" charset="0"/>
                <a:cs typeface="Tahoma" panose="020B0604030504040204" pitchFamily="34" charset="0"/>
              </a:rPr>
              <a:t>that has</a:t>
            </a:r>
            <a:br>
              <a:rPr lang="en-US" sz="2800" dirty="0">
                <a:latin typeface="Tahoma" panose="020B0604030504040204" pitchFamily="34" charset="0"/>
                <a:cs typeface="Tahoma" panose="020B0604030504040204" pitchFamily="34" charset="0"/>
              </a:rPr>
            </a:br>
            <a:r>
              <a:rPr lang="en-US" sz="2800" dirty="0">
                <a:latin typeface="Tahoma" panose="020B0604030504040204" pitchFamily="34" charset="0"/>
                <a:cs typeface="Tahoma" panose="020B0604030504040204" pitchFamily="34" charset="0"/>
              </a:rPr>
              <a:t>       215 g </a:t>
            </a:r>
            <a:r>
              <a:rPr lang="en-US" sz="2800" dirty="0" err="1">
                <a:latin typeface="Tahoma" panose="020B0604030504040204" pitchFamily="34" charset="0"/>
                <a:cs typeface="Tahoma" panose="020B0604030504040204" pitchFamily="34" charset="0"/>
              </a:rPr>
              <a:t>LiBr</a:t>
            </a:r>
            <a:r>
              <a:rPr lang="en-US" sz="2800" dirty="0">
                <a:latin typeface="Tahoma" panose="020B0604030504040204" pitchFamily="34" charset="0"/>
                <a:cs typeface="Tahoma" panose="020B0604030504040204" pitchFamily="34" charset="0"/>
              </a:rPr>
              <a:t> solute.</a:t>
            </a:r>
            <a:br>
              <a:rPr lang="en-US" sz="2800" dirty="0">
                <a:latin typeface="Tahoma" panose="020B0604030504040204" pitchFamily="34" charset="0"/>
                <a:cs typeface="Tahoma" panose="020B0604030504040204" pitchFamily="34" charset="0"/>
              </a:rPr>
            </a:br>
            <a:r>
              <a:rPr lang="en-US" sz="2000" dirty="0">
                <a:latin typeface="Tahoma" panose="020B0604030504040204" pitchFamily="34" charset="0"/>
                <a:cs typeface="Tahoma" panose="020B0604030504040204" pitchFamily="34" charset="0"/>
              </a:rPr>
              <a:t>           </a:t>
            </a:r>
            <a:r>
              <a:rPr lang="en-US" dirty="0">
                <a:solidFill>
                  <a:srgbClr val="FF0000"/>
                </a:solidFill>
                <a:latin typeface="Tahoma" panose="020B0604030504040204" pitchFamily="34" charset="0"/>
                <a:cs typeface="Tahoma" panose="020B0604030504040204" pitchFamily="34" charset="0"/>
              </a:rPr>
              <a:t> </a:t>
            </a:r>
            <a:endParaRPr lang="en-US" sz="2000" dirty="0">
              <a:latin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609343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78"/>
            <a:ext cx="9144000" cy="1538883"/>
          </a:xfrm>
          <a:prstGeom prst="rect">
            <a:avLst/>
          </a:prstGeom>
          <a:noFill/>
        </p:spPr>
        <p:txBody>
          <a:bodyPr wrap="square" rtlCol="0">
            <a:spAutoFit/>
          </a:bodyPr>
          <a:lstStyle/>
          <a:p>
            <a:r>
              <a:rPr lang="en-US" sz="2800" dirty="0">
                <a:latin typeface="Tahoma" panose="020B0604030504040204" pitchFamily="34" charset="0"/>
                <a:cs typeface="Tahoma" panose="020B0604030504040204" pitchFamily="34" charset="0"/>
              </a:rPr>
              <a:t>32.  Calculate the molarity of 750. mL </a:t>
            </a:r>
            <a:r>
              <a:rPr lang="en-US" sz="2800" dirty="0" err="1">
                <a:latin typeface="Tahoma" panose="020B0604030504040204" pitchFamily="34" charset="0"/>
                <a:cs typeface="Tahoma" panose="020B0604030504040204" pitchFamily="34" charset="0"/>
              </a:rPr>
              <a:t>LiBr</a:t>
            </a:r>
            <a:r>
              <a:rPr lang="en-US" sz="2800" baseline="-25000" dirty="0">
                <a:latin typeface="Tahoma" panose="020B0604030504040204" pitchFamily="34" charset="0"/>
                <a:cs typeface="Tahoma" panose="020B0604030504040204" pitchFamily="34" charset="0"/>
              </a:rPr>
              <a:t>(AQ) </a:t>
            </a:r>
            <a:r>
              <a:rPr lang="en-US" sz="2800" dirty="0">
                <a:latin typeface="Tahoma" panose="020B0604030504040204" pitchFamily="34" charset="0"/>
                <a:cs typeface="Tahoma" panose="020B0604030504040204" pitchFamily="34" charset="0"/>
              </a:rPr>
              <a:t>that has</a:t>
            </a:r>
            <a:br>
              <a:rPr lang="en-US" sz="2800" dirty="0">
                <a:latin typeface="Tahoma" panose="020B0604030504040204" pitchFamily="34" charset="0"/>
                <a:cs typeface="Tahoma" panose="020B0604030504040204" pitchFamily="34" charset="0"/>
              </a:rPr>
            </a:br>
            <a:r>
              <a:rPr lang="en-US" sz="2800">
                <a:latin typeface="Tahoma" panose="020B0604030504040204" pitchFamily="34" charset="0"/>
                <a:cs typeface="Tahoma" panose="020B0604030504040204" pitchFamily="34" charset="0"/>
              </a:rPr>
              <a:t>       215 </a:t>
            </a:r>
            <a:r>
              <a:rPr lang="en-US" sz="2800" dirty="0">
                <a:latin typeface="Tahoma" panose="020B0604030504040204" pitchFamily="34" charset="0"/>
                <a:cs typeface="Tahoma" panose="020B0604030504040204" pitchFamily="34" charset="0"/>
              </a:rPr>
              <a:t>g </a:t>
            </a:r>
            <a:r>
              <a:rPr lang="en-US" sz="2800" dirty="0" err="1">
                <a:latin typeface="Tahoma" panose="020B0604030504040204" pitchFamily="34" charset="0"/>
                <a:cs typeface="Tahoma" panose="020B0604030504040204" pitchFamily="34" charset="0"/>
              </a:rPr>
              <a:t>LiBr</a:t>
            </a:r>
            <a:r>
              <a:rPr lang="en-US" sz="2800" dirty="0">
                <a:latin typeface="Tahoma" panose="020B0604030504040204" pitchFamily="34" charset="0"/>
                <a:cs typeface="Tahoma" panose="020B0604030504040204" pitchFamily="34" charset="0"/>
              </a:rPr>
              <a:t> solute.</a:t>
            </a:r>
            <a:br>
              <a:rPr lang="en-US" sz="2800" dirty="0">
                <a:latin typeface="Tahoma" panose="020B0604030504040204" pitchFamily="34" charset="0"/>
                <a:cs typeface="Tahoma" panose="020B0604030504040204" pitchFamily="34" charset="0"/>
              </a:rPr>
            </a:br>
            <a:r>
              <a:rPr lang="en-US" sz="2000" dirty="0">
                <a:latin typeface="Tahoma" panose="020B0604030504040204" pitchFamily="34" charset="0"/>
                <a:cs typeface="Tahoma" panose="020B0604030504040204" pitchFamily="34" charset="0"/>
              </a:rPr>
              <a:t>           </a:t>
            </a:r>
            <a:r>
              <a:rPr lang="en-US" dirty="0">
                <a:solidFill>
                  <a:srgbClr val="FF0000"/>
                </a:solidFill>
                <a:latin typeface="Tahoma" panose="020B0604030504040204" pitchFamily="34" charset="0"/>
                <a:cs typeface="Tahoma" panose="020B0604030504040204" pitchFamily="34" charset="0"/>
              </a:rPr>
              <a:t> </a:t>
            </a:r>
            <a:endParaRPr lang="en-US" sz="2000" dirty="0">
              <a:latin typeface="Tahoma" panose="020B0604030504040204" pitchFamily="34" charset="0"/>
              <a:cs typeface="Tahoma" panose="020B0604030504040204" pitchFamily="34" charset="0"/>
            </a:endParaRPr>
          </a:p>
          <a:p>
            <a:endParaRPr lang="en-US" dirty="0"/>
          </a:p>
        </p:txBody>
      </p:sp>
      <p:graphicFrame>
        <p:nvGraphicFramePr>
          <p:cNvPr id="8" name="Table 8">
            <a:extLst>
              <a:ext uri="{FF2B5EF4-FFF2-40B4-BE49-F238E27FC236}">
                <a16:creationId xmlns:a16="http://schemas.microsoft.com/office/drawing/2014/main" id="{E8CFA40B-F434-654C-2B14-3900F38753A2}"/>
              </a:ext>
            </a:extLst>
          </p:cNvPr>
          <p:cNvGraphicFramePr>
            <a:graphicFrameLocks noGrp="1"/>
          </p:cNvGraphicFramePr>
          <p:nvPr>
            <p:extLst>
              <p:ext uri="{D42A27DB-BD31-4B8C-83A1-F6EECF244321}">
                <p14:modId xmlns:p14="http://schemas.microsoft.com/office/powerpoint/2010/main" val="1973931597"/>
              </p:ext>
            </p:extLst>
          </p:nvPr>
        </p:nvGraphicFramePr>
        <p:xfrm>
          <a:off x="0" y="1263304"/>
          <a:ext cx="9144000" cy="2714336"/>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803673543"/>
                    </a:ext>
                  </a:extLst>
                </a:gridCol>
                <a:gridCol w="5867400">
                  <a:extLst>
                    <a:ext uri="{9D8B030D-6E8A-4147-A177-3AD203B41FA5}">
                      <a16:colId xmlns:a16="http://schemas.microsoft.com/office/drawing/2014/main" val="2936571542"/>
                    </a:ext>
                  </a:extLst>
                </a:gridCol>
              </a:tblGrid>
              <a:tr h="641696">
                <a:tc>
                  <a:txBody>
                    <a:bodyPr/>
                    <a:lstStyle/>
                    <a:p>
                      <a:r>
                        <a:rPr lang="en-US" dirty="0">
                          <a:solidFill>
                            <a:srgbClr val="0000FF"/>
                          </a:solidFill>
                        </a:rPr>
                        <a:t>MOLAR MASS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FF0000"/>
                          </a:solidFill>
                        </a:rPr>
                        <a:t>          and then convert gram to moles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85577"/>
                  </a:ext>
                </a:extLst>
              </a:tr>
              <a:tr h="1349548">
                <a:tc>
                  <a:txBody>
                    <a:bodyPr/>
                    <a:lstStyle/>
                    <a:p>
                      <a:r>
                        <a:rPr lang="en-US" sz="2800" u="sng" dirty="0" err="1"/>
                        <a:t>LiBr</a:t>
                      </a:r>
                      <a:endParaRPr lang="en-US" u="sng" dirty="0"/>
                    </a:p>
                    <a:p>
                      <a:r>
                        <a:rPr lang="en-US" sz="700" dirty="0"/>
                        <a:t> </a:t>
                      </a:r>
                      <a:br>
                        <a:rPr lang="en-US" dirty="0"/>
                      </a:br>
                      <a:r>
                        <a:rPr lang="en-US" dirty="0"/>
                        <a:t>Li    1 x  7g  =   7 g</a:t>
                      </a:r>
                    </a:p>
                    <a:p>
                      <a:r>
                        <a:rPr lang="en-US" dirty="0"/>
                        <a:t>Br   1 x 80 g </a:t>
                      </a:r>
                      <a:r>
                        <a:rPr lang="en-US" u="sng" dirty="0"/>
                        <a:t>= 80 g</a:t>
                      </a:r>
                    </a:p>
                    <a:p>
                      <a:endParaRPr lang="en-US" sz="500" dirty="0"/>
                    </a:p>
                    <a:p>
                      <a:r>
                        <a:rPr lang="en-US" dirty="0"/>
                        <a:t>                       </a:t>
                      </a:r>
                      <a:r>
                        <a:rPr lang="en-US" dirty="0">
                          <a:solidFill>
                            <a:srgbClr val="0000FF"/>
                          </a:solidFill>
                        </a:rPr>
                        <a:t>87 g/mole</a:t>
                      </a:r>
                    </a:p>
                    <a:p>
                      <a:endParaRPr lang="en-US" dirty="0"/>
                    </a:p>
                    <a:p>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620519"/>
                  </a:ext>
                </a:extLst>
              </a:tr>
            </a:tbl>
          </a:graphicData>
        </a:graphic>
      </p:graphicFrame>
    </p:spTree>
    <p:extLst>
      <p:ext uri="{BB962C8B-B14F-4D97-AF65-F5344CB8AC3E}">
        <p14:creationId xmlns:p14="http://schemas.microsoft.com/office/powerpoint/2010/main" val="466631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78"/>
            <a:ext cx="9144000" cy="1538883"/>
          </a:xfrm>
          <a:prstGeom prst="rect">
            <a:avLst/>
          </a:prstGeom>
          <a:noFill/>
        </p:spPr>
        <p:txBody>
          <a:bodyPr wrap="square" rtlCol="0">
            <a:spAutoFit/>
          </a:bodyPr>
          <a:lstStyle/>
          <a:p>
            <a:r>
              <a:rPr lang="en-US" sz="2800" dirty="0">
                <a:latin typeface="Tahoma" panose="020B0604030504040204" pitchFamily="34" charset="0"/>
                <a:cs typeface="Tahoma" panose="020B0604030504040204" pitchFamily="34" charset="0"/>
              </a:rPr>
              <a:t>32.  Calculate the molarity of 750. mL </a:t>
            </a:r>
            <a:r>
              <a:rPr lang="en-US" sz="2800" dirty="0" err="1">
                <a:latin typeface="Tahoma" panose="020B0604030504040204" pitchFamily="34" charset="0"/>
                <a:cs typeface="Tahoma" panose="020B0604030504040204" pitchFamily="34" charset="0"/>
              </a:rPr>
              <a:t>LiBr</a:t>
            </a:r>
            <a:r>
              <a:rPr lang="en-US" sz="2800" baseline="-25000" dirty="0">
                <a:latin typeface="Tahoma" panose="020B0604030504040204" pitchFamily="34" charset="0"/>
                <a:cs typeface="Tahoma" panose="020B0604030504040204" pitchFamily="34" charset="0"/>
              </a:rPr>
              <a:t>(AQ) </a:t>
            </a:r>
            <a:r>
              <a:rPr lang="en-US" sz="2800" dirty="0">
                <a:latin typeface="Tahoma" panose="020B0604030504040204" pitchFamily="34" charset="0"/>
                <a:cs typeface="Tahoma" panose="020B0604030504040204" pitchFamily="34" charset="0"/>
              </a:rPr>
              <a:t>that has</a:t>
            </a:r>
            <a:br>
              <a:rPr lang="en-US" sz="2800" dirty="0">
                <a:latin typeface="Tahoma" panose="020B0604030504040204" pitchFamily="34" charset="0"/>
                <a:cs typeface="Tahoma" panose="020B0604030504040204" pitchFamily="34" charset="0"/>
              </a:rPr>
            </a:br>
            <a:r>
              <a:rPr lang="en-US" sz="2800">
                <a:latin typeface="Tahoma" panose="020B0604030504040204" pitchFamily="34" charset="0"/>
                <a:cs typeface="Tahoma" panose="020B0604030504040204" pitchFamily="34" charset="0"/>
              </a:rPr>
              <a:t>       215 </a:t>
            </a:r>
            <a:r>
              <a:rPr lang="en-US" sz="2800" dirty="0">
                <a:latin typeface="Tahoma" panose="020B0604030504040204" pitchFamily="34" charset="0"/>
                <a:cs typeface="Tahoma" panose="020B0604030504040204" pitchFamily="34" charset="0"/>
              </a:rPr>
              <a:t>g </a:t>
            </a:r>
            <a:r>
              <a:rPr lang="en-US" sz="2800" dirty="0" err="1">
                <a:latin typeface="Tahoma" panose="020B0604030504040204" pitchFamily="34" charset="0"/>
                <a:cs typeface="Tahoma" panose="020B0604030504040204" pitchFamily="34" charset="0"/>
              </a:rPr>
              <a:t>LiBr</a:t>
            </a:r>
            <a:r>
              <a:rPr lang="en-US" sz="2800" dirty="0">
                <a:latin typeface="Tahoma" panose="020B0604030504040204" pitchFamily="34" charset="0"/>
                <a:cs typeface="Tahoma" panose="020B0604030504040204" pitchFamily="34" charset="0"/>
              </a:rPr>
              <a:t> solute.</a:t>
            </a:r>
            <a:br>
              <a:rPr lang="en-US" sz="2800" dirty="0">
                <a:latin typeface="Tahoma" panose="020B0604030504040204" pitchFamily="34" charset="0"/>
                <a:cs typeface="Tahoma" panose="020B0604030504040204" pitchFamily="34" charset="0"/>
              </a:rPr>
            </a:br>
            <a:r>
              <a:rPr lang="en-US" sz="2000" dirty="0">
                <a:latin typeface="Tahoma" panose="020B0604030504040204" pitchFamily="34" charset="0"/>
                <a:cs typeface="Tahoma" panose="020B0604030504040204" pitchFamily="34" charset="0"/>
              </a:rPr>
              <a:t>           </a:t>
            </a:r>
            <a:r>
              <a:rPr lang="en-US" dirty="0">
                <a:solidFill>
                  <a:srgbClr val="FF0000"/>
                </a:solidFill>
                <a:latin typeface="Tahoma" panose="020B0604030504040204" pitchFamily="34" charset="0"/>
                <a:cs typeface="Tahoma" panose="020B0604030504040204" pitchFamily="34" charset="0"/>
              </a:rPr>
              <a:t> </a:t>
            </a:r>
            <a:endParaRPr lang="en-US" sz="2000" dirty="0">
              <a:latin typeface="Tahoma" panose="020B0604030504040204" pitchFamily="34" charset="0"/>
              <a:cs typeface="Tahoma" panose="020B0604030504040204" pitchFamily="34" charset="0"/>
            </a:endParaRPr>
          </a:p>
          <a:p>
            <a:endParaRPr lang="en-US" dirty="0"/>
          </a:p>
        </p:txBody>
      </p:sp>
      <p:graphicFrame>
        <p:nvGraphicFramePr>
          <p:cNvPr id="8" name="Table 8">
            <a:extLst>
              <a:ext uri="{FF2B5EF4-FFF2-40B4-BE49-F238E27FC236}">
                <a16:creationId xmlns:a16="http://schemas.microsoft.com/office/drawing/2014/main" id="{E8CFA40B-F434-654C-2B14-3900F38753A2}"/>
              </a:ext>
            </a:extLst>
          </p:cNvPr>
          <p:cNvGraphicFramePr>
            <a:graphicFrameLocks noGrp="1"/>
          </p:cNvGraphicFramePr>
          <p:nvPr/>
        </p:nvGraphicFramePr>
        <p:xfrm>
          <a:off x="0" y="1263304"/>
          <a:ext cx="9144000" cy="2714336"/>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803673543"/>
                    </a:ext>
                  </a:extLst>
                </a:gridCol>
                <a:gridCol w="5867400">
                  <a:extLst>
                    <a:ext uri="{9D8B030D-6E8A-4147-A177-3AD203B41FA5}">
                      <a16:colId xmlns:a16="http://schemas.microsoft.com/office/drawing/2014/main" val="2936571542"/>
                    </a:ext>
                  </a:extLst>
                </a:gridCol>
              </a:tblGrid>
              <a:tr h="641696">
                <a:tc>
                  <a:txBody>
                    <a:bodyPr/>
                    <a:lstStyle/>
                    <a:p>
                      <a:r>
                        <a:rPr lang="en-US" dirty="0">
                          <a:solidFill>
                            <a:srgbClr val="0000FF"/>
                          </a:solidFill>
                        </a:rPr>
                        <a:t>MOLAR MASS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FF0000"/>
                          </a:solidFill>
                        </a:rPr>
                        <a:t>          and </a:t>
                      </a:r>
                      <a:r>
                        <a:rPr lang="en-US">
                          <a:solidFill>
                            <a:srgbClr val="FF0000"/>
                          </a:solidFill>
                        </a:rPr>
                        <a:t>then convert </a:t>
                      </a:r>
                      <a:r>
                        <a:rPr lang="en-US" dirty="0">
                          <a:solidFill>
                            <a:srgbClr val="FF0000"/>
                          </a:solidFill>
                        </a:rPr>
                        <a:t>gram to moles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85577"/>
                  </a:ext>
                </a:extLst>
              </a:tr>
              <a:tr h="1349548">
                <a:tc>
                  <a:txBody>
                    <a:bodyPr/>
                    <a:lstStyle/>
                    <a:p>
                      <a:r>
                        <a:rPr lang="en-US" sz="2800" u="sng" dirty="0" err="1"/>
                        <a:t>LiBr</a:t>
                      </a:r>
                      <a:endParaRPr lang="en-US" u="sng" dirty="0"/>
                    </a:p>
                    <a:p>
                      <a:r>
                        <a:rPr lang="en-US" sz="700" dirty="0"/>
                        <a:t> </a:t>
                      </a:r>
                      <a:br>
                        <a:rPr lang="en-US" dirty="0"/>
                      </a:br>
                      <a:r>
                        <a:rPr lang="en-US" dirty="0"/>
                        <a:t>Li    1 x  7g  =   7 g</a:t>
                      </a:r>
                    </a:p>
                    <a:p>
                      <a:r>
                        <a:rPr lang="en-US" dirty="0"/>
                        <a:t>Br   1 x 80 g </a:t>
                      </a:r>
                      <a:r>
                        <a:rPr lang="en-US" u="sng" dirty="0"/>
                        <a:t>= 80 g</a:t>
                      </a:r>
                    </a:p>
                    <a:p>
                      <a:endParaRPr lang="en-US" sz="500" dirty="0"/>
                    </a:p>
                    <a:p>
                      <a:r>
                        <a:rPr lang="en-US" dirty="0"/>
                        <a:t>                       </a:t>
                      </a:r>
                      <a:r>
                        <a:rPr lang="en-US" dirty="0">
                          <a:solidFill>
                            <a:srgbClr val="0000FF"/>
                          </a:solidFill>
                        </a:rPr>
                        <a:t>87 g/mole</a:t>
                      </a:r>
                    </a:p>
                    <a:p>
                      <a:endParaRPr lang="en-US" dirty="0"/>
                    </a:p>
                    <a:p>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620519"/>
                  </a:ext>
                </a:extLst>
              </a:tr>
            </a:tbl>
          </a:graphicData>
        </a:graphic>
      </p:graphicFrame>
      <p:graphicFrame>
        <p:nvGraphicFramePr>
          <p:cNvPr id="3" name="Table 3">
            <a:extLst>
              <a:ext uri="{FF2B5EF4-FFF2-40B4-BE49-F238E27FC236}">
                <a16:creationId xmlns:a16="http://schemas.microsoft.com/office/drawing/2014/main" id="{0FFCD521-50D1-7B7D-D7C6-C329DAE2BB7A}"/>
              </a:ext>
            </a:extLst>
          </p:cNvPr>
          <p:cNvGraphicFramePr>
            <a:graphicFrameLocks noGrp="1"/>
          </p:cNvGraphicFramePr>
          <p:nvPr>
            <p:extLst>
              <p:ext uri="{D42A27DB-BD31-4B8C-83A1-F6EECF244321}">
                <p14:modId xmlns:p14="http://schemas.microsoft.com/office/powerpoint/2010/main" val="3548697733"/>
              </p:ext>
            </p:extLst>
          </p:nvPr>
        </p:nvGraphicFramePr>
        <p:xfrm>
          <a:off x="2819400" y="2021271"/>
          <a:ext cx="6324599" cy="87432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10900517"/>
                    </a:ext>
                  </a:extLst>
                </a:gridCol>
                <a:gridCol w="457200">
                  <a:extLst>
                    <a:ext uri="{9D8B030D-6E8A-4147-A177-3AD203B41FA5}">
                      <a16:colId xmlns:a16="http://schemas.microsoft.com/office/drawing/2014/main" val="2913059031"/>
                    </a:ext>
                  </a:extLst>
                </a:gridCol>
                <a:gridCol w="1905000">
                  <a:extLst>
                    <a:ext uri="{9D8B030D-6E8A-4147-A177-3AD203B41FA5}">
                      <a16:colId xmlns:a16="http://schemas.microsoft.com/office/drawing/2014/main" val="4112871954"/>
                    </a:ext>
                  </a:extLst>
                </a:gridCol>
                <a:gridCol w="457200">
                  <a:extLst>
                    <a:ext uri="{9D8B030D-6E8A-4147-A177-3AD203B41FA5}">
                      <a16:colId xmlns:a16="http://schemas.microsoft.com/office/drawing/2014/main" val="322531863"/>
                    </a:ext>
                  </a:extLst>
                </a:gridCol>
                <a:gridCol w="2133599">
                  <a:extLst>
                    <a:ext uri="{9D8B030D-6E8A-4147-A177-3AD203B41FA5}">
                      <a16:colId xmlns:a16="http://schemas.microsoft.com/office/drawing/2014/main" val="49631284"/>
                    </a:ext>
                  </a:extLst>
                </a:gridCol>
              </a:tblGrid>
              <a:tr h="874329">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215 grams</a:t>
                      </a:r>
                    </a:p>
                    <a:p>
                      <a:pPr algn="ctr"/>
                      <a:r>
                        <a:rPr lang="en-US" sz="2000" b="0" dirty="0">
                          <a:solidFill>
                            <a:srgbClr val="FF0000"/>
                          </a:solidFill>
                          <a:latin typeface="Times New Roman" panose="02020603050405020304" pitchFamily="18" charset="0"/>
                          <a:cs typeface="Times New Roman" panose="02020603050405020304" pitchFamily="18" charset="0"/>
                        </a:rPr>
                        <a:t>1</a:t>
                      </a:r>
                      <a:endParaRPr lang="en-US" sz="2000" b="0" u="sng"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1 mole </a:t>
                      </a:r>
                      <a:r>
                        <a:rPr lang="en-US" sz="2000" b="0" u="sng" dirty="0" err="1">
                          <a:solidFill>
                            <a:srgbClr val="FF0000"/>
                          </a:solidFill>
                          <a:latin typeface="Times New Roman" panose="02020603050405020304" pitchFamily="18" charset="0"/>
                          <a:cs typeface="Times New Roman" panose="02020603050405020304" pitchFamily="18" charset="0"/>
                        </a:rPr>
                        <a:t>LiBr</a:t>
                      </a:r>
                    </a:p>
                    <a:p>
                      <a:pPr algn="l"/>
                      <a:r>
                        <a:rPr lang="en-US" sz="2000" b="0" dirty="0">
                          <a:solidFill>
                            <a:srgbClr val="FF0000"/>
                          </a:solidFill>
                          <a:latin typeface="Times New Roman" panose="02020603050405020304" pitchFamily="18" charset="0"/>
                          <a:cs typeface="Times New Roman" panose="02020603050405020304" pitchFamily="18" charset="0"/>
                        </a:rPr>
                        <a:t>   87 grams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2.47 moles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05420"/>
                  </a:ext>
                </a:extLst>
              </a:tr>
            </a:tbl>
          </a:graphicData>
        </a:graphic>
      </p:graphicFrame>
    </p:spTree>
    <p:extLst>
      <p:ext uri="{BB962C8B-B14F-4D97-AF65-F5344CB8AC3E}">
        <p14:creationId xmlns:p14="http://schemas.microsoft.com/office/powerpoint/2010/main" val="237201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78"/>
            <a:ext cx="9144000" cy="1538883"/>
          </a:xfrm>
          <a:prstGeom prst="rect">
            <a:avLst/>
          </a:prstGeom>
          <a:noFill/>
        </p:spPr>
        <p:txBody>
          <a:bodyPr wrap="square" rtlCol="0">
            <a:spAutoFit/>
          </a:bodyPr>
          <a:lstStyle/>
          <a:p>
            <a:r>
              <a:rPr lang="en-US" sz="2800" dirty="0">
                <a:latin typeface="Tahoma" panose="020B0604030504040204" pitchFamily="34" charset="0"/>
                <a:cs typeface="Tahoma" panose="020B0604030504040204" pitchFamily="34" charset="0"/>
              </a:rPr>
              <a:t>32.  Calculate the molarity of 750. mL </a:t>
            </a:r>
            <a:r>
              <a:rPr lang="en-US" sz="2800" dirty="0" err="1">
                <a:latin typeface="Tahoma" panose="020B0604030504040204" pitchFamily="34" charset="0"/>
                <a:cs typeface="Tahoma" panose="020B0604030504040204" pitchFamily="34" charset="0"/>
              </a:rPr>
              <a:t>LiBr</a:t>
            </a:r>
            <a:r>
              <a:rPr lang="en-US" sz="2800" baseline="-25000" dirty="0">
                <a:latin typeface="Tahoma" panose="020B0604030504040204" pitchFamily="34" charset="0"/>
                <a:cs typeface="Tahoma" panose="020B0604030504040204" pitchFamily="34" charset="0"/>
              </a:rPr>
              <a:t>(AQ) </a:t>
            </a:r>
            <a:r>
              <a:rPr lang="en-US" sz="2800" dirty="0">
                <a:latin typeface="Tahoma" panose="020B0604030504040204" pitchFamily="34" charset="0"/>
                <a:cs typeface="Tahoma" panose="020B0604030504040204" pitchFamily="34" charset="0"/>
              </a:rPr>
              <a:t>that has</a:t>
            </a:r>
            <a:br>
              <a:rPr lang="en-US" sz="2800" dirty="0">
                <a:latin typeface="Tahoma" panose="020B0604030504040204" pitchFamily="34" charset="0"/>
                <a:cs typeface="Tahoma" panose="020B0604030504040204" pitchFamily="34" charset="0"/>
              </a:rPr>
            </a:br>
            <a:r>
              <a:rPr lang="en-US" sz="2800">
                <a:latin typeface="Tahoma" panose="020B0604030504040204" pitchFamily="34" charset="0"/>
                <a:cs typeface="Tahoma" panose="020B0604030504040204" pitchFamily="34" charset="0"/>
              </a:rPr>
              <a:t>       215 </a:t>
            </a:r>
            <a:r>
              <a:rPr lang="en-US" sz="2800" dirty="0">
                <a:latin typeface="Tahoma" panose="020B0604030504040204" pitchFamily="34" charset="0"/>
                <a:cs typeface="Tahoma" panose="020B0604030504040204" pitchFamily="34" charset="0"/>
              </a:rPr>
              <a:t>g </a:t>
            </a:r>
            <a:r>
              <a:rPr lang="en-US" sz="2800" dirty="0" err="1">
                <a:latin typeface="Tahoma" panose="020B0604030504040204" pitchFamily="34" charset="0"/>
                <a:cs typeface="Tahoma" panose="020B0604030504040204" pitchFamily="34" charset="0"/>
              </a:rPr>
              <a:t>LiBr</a:t>
            </a:r>
            <a:r>
              <a:rPr lang="en-US" sz="2800" dirty="0">
                <a:latin typeface="Tahoma" panose="020B0604030504040204" pitchFamily="34" charset="0"/>
                <a:cs typeface="Tahoma" panose="020B0604030504040204" pitchFamily="34" charset="0"/>
              </a:rPr>
              <a:t> solute.</a:t>
            </a:r>
            <a:br>
              <a:rPr lang="en-US" sz="2800" dirty="0">
                <a:latin typeface="Tahoma" panose="020B0604030504040204" pitchFamily="34" charset="0"/>
                <a:cs typeface="Tahoma" panose="020B0604030504040204" pitchFamily="34" charset="0"/>
              </a:rPr>
            </a:br>
            <a:r>
              <a:rPr lang="en-US" sz="2000" dirty="0">
                <a:latin typeface="Tahoma" panose="020B0604030504040204" pitchFamily="34" charset="0"/>
                <a:cs typeface="Tahoma" panose="020B0604030504040204" pitchFamily="34" charset="0"/>
              </a:rPr>
              <a:t>           </a:t>
            </a:r>
            <a:r>
              <a:rPr lang="en-US" dirty="0">
                <a:solidFill>
                  <a:srgbClr val="FF0000"/>
                </a:solidFill>
                <a:latin typeface="Tahoma" panose="020B0604030504040204" pitchFamily="34" charset="0"/>
                <a:cs typeface="Tahoma" panose="020B0604030504040204" pitchFamily="34" charset="0"/>
              </a:rPr>
              <a:t> </a:t>
            </a:r>
            <a:endParaRPr lang="en-US" sz="2000" dirty="0">
              <a:latin typeface="Tahoma" panose="020B0604030504040204" pitchFamily="34" charset="0"/>
              <a:cs typeface="Tahoma" panose="020B0604030504040204" pitchFamily="34" charset="0"/>
            </a:endParaRPr>
          </a:p>
          <a:p>
            <a:endParaRPr lang="en-US" dirty="0"/>
          </a:p>
        </p:txBody>
      </p:sp>
      <p:graphicFrame>
        <p:nvGraphicFramePr>
          <p:cNvPr id="8" name="Table 8">
            <a:extLst>
              <a:ext uri="{FF2B5EF4-FFF2-40B4-BE49-F238E27FC236}">
                <a16:creationId xmlns:a16="http://schemas.microsoft.com/office/drawing/2014/main" id="{E8CFA40B-F434-654C-2B14-3900F38753A2}"/>
              </a:ext>
            </a:extLst>
          </p:cNvPr>
          <p:cNvGraphicFramePr>
            <a:graphicFrameLocks noGrp="1"/>
          </p:cNvGraphicFramePr>
          <p:nvPr>
            <p:extLst>
              <p:ext uri="{D42A27DB-BD31-4B8C-83A1-F6EECF244321}">
                <p14:modId xmlns:p14="http://schemas.microsoft.com/office/powerpoint/2010/main" val="1586380351"/>
              </p:ext>
            </p:extLst>
          </p:nvPr>
        </p:nvGraphicFramePr>
        <p:xfrm>
          <a:off x="0" y="1263304"/>
          <a:ext cx="9144000" cy="4063884"/>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803673543"/>
                    </a:ext>
                  </a:extLst>
                </a:gridCol>
                <a:gridCol w="5867400">
                  <a:extLst>
                    <a:ext uri="{9D8B030D-6E8A-4147-A177-3AD203B41FA5}">
                      <a16:colId xmlns:a16="http://schemas.microsoft.com/office/drawing/2014/main" val="2936571542"/>
                    </a:ext>
                  </a:extLst>
                </a:gridCol>
              </a:tblGrid>
              <a:tr h="641696">
                <a:tc>
                  <a:txBody>
                    <a:bodyPr/>
                    <a:lstStyle/>
                    <a:p>
                      <a:r>
                        <a:rPr lang="en-US" dirty="0">
                          <a:solidFill>
                            <a:srgbClr val="0000FF"/>
                          </a:solidFill>
                        </a:rPr>
                        <a:t>MOLAR MASS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FF0000"/>
                          </a:solidFill>
                        </a:rPr>
                        <a:t>          and </a:t>
                      </a:r>
                      <a:r>
                        <a:rPr lang="en-US">
                          <a:solidFill>
                            <a:srgbClr val="FF0000"/>
                          </a:solidFill>
                        </a:rPr>
                        <a:t>then convert </a:t>
                      </a:r>
                      <a:r>
                        <a:rPr lang="en-US" dirty="0">
                          <a:solidFill>
                            <a:srgbClr val="FF0000"/>
                          </a:solidFill>
                        </a:rPr>
                        <a:t>gram to moles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85577"/>
                  </a:ext>
                </a:extLst>
              </a:tr>
              <a:tr h="1349548">
                <a:tc>
                  <a:txBody>
                    <a:bodyPr/>
                    <a:lstStyle/>
                    <a:p>
                      <a:r>
                        <a:rPr lang="en-US" sz="2800" u="sng" dirty="0" err="1"/>
                        <a:t>LiBr</a:t>
                      </a:r>
                      <a:endParaRPr lang="en-US" u="sng" dirty="0"/>
                    </a:p>
                    <a:p>
                      <a:r>
                        <a:rPr lang="en-US" sz="700" dirty="0"/>
                        <a:t> </a:t>
                      </a:r>
                      <a:br>
                        <a:rPr lang="en-US" dirty="0"/>
                      </a:br>
                      <a:r>
                        <a:rPr lang="en-US" dirty="0"/>
                        <a:t>Li    1 x  7g  =   7 g</a:t>
                      </a:r>
                    </a:p>
                    <a:p>
                      <a:r>
                        <a:rPr lang="en-US" dirty="0"/>
                        <a:t>Br   1 x 80 g </a:t>
                      </a:r>
                      <a:r>
                        <a:rPr lang="en-US" u="sng" dirty="0"/>
                        <a:t>= 80 g</a:t>
                      </a:r>
                    </a:p>
                    <a:p>
                      <a:endParaRPr lang="en-US" sz="500" dirty="0"/>
                    </a:p>
                    <a:p>
                      <a:r>
                        <a:rPr lang="en-US" dirty="0"/>
                        <a:t>                       </a:t>
                      </a:r>
                      <a:r>
                        <a:rPr lang="en-US" dirty="0">
                          <a:solidFill>
                            <a:srgbClr val="0000FF"/>
                          </a:solidFill>
                        </a:rPr>
                        <a:t>87 g/mole</a:t>
                      </a:r>
                    </a:p>
                    <a:p>
                      <a:endParaRPr lang="en-US" dirty="0"/>
                    </a:p>
                    <a:p>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620519"/>
                  </a:ext>
                </a:extLst>
              </a:tr>
              <a:tr h="1349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lumOff val="5000"/>
                            </a:schemeClr>
                          </a:solidFill>
                        </a:rPr>
                        <a:t>Then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370180"/>
                  </a:ext>
                </a:extLst>
              </a:tr>
            </a:tbl>
          </a:graphicData>
        </a:graphic>
      </p:graphicFrame>
      <p:graphicFrame>
        <p:nvGraphicFramePr>
          <p:cNvPr id="3" name="Table 3">
            <a:extLst>
              <a:ext uri="{FF2B5EF4-FFF2-40B4-BE49-F238E27FC236}">
                <a16:creationId xmlns:a16="http://schemas.microsoft.com/office/drawing/2014/main" id="{0FFCD521-50D1-7B7D-D7C6-C329DAE2BB7A}"/>
              </a:ext>
            </a:extLst>
          </p:cNvPr>
          <p:cNvGraphicFramePr>
            <a:graphicFrameLocks noGrp="1"/>
          </p:cNvGraphicFramePr>
          <p:nvPr/>
        </p:nvGraphicFramePr>
        <p:xfrm>
          <a:off x="2819400" y="2021271"/>
          <a:ext cx="6324599" cy="87432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10900517"/>
                    </a:ext>
                  </a:extLst>
                </a:gridCol>
                <a:gridCol w="457200">
                  <a:extLst>
                    <a:ext uri="{9D8B030D-6E8A-4147-A177-3AD203B41FA5}">
                      <a16:colId xmlns:a16="http://schemas.microsoft.com/office/drawing/2014/main" val="2913059031"/>
                    </a:ext>
                  </a:extLst>
                </a:gridCol>
                <a:gridCol w="1905000">
                  <a:extLst>
                    <a:ext uri="{9D8B030D-6E8A-4147-A177-3AD203B41FA5}">
                      <a16:colId xmlns:a16="http://schemas.microsoft.com/office/drawing/2014/main" val="4112871954"/>
                    </a:ext>
                  </a:extLst>
                </a:gridCol>
                <a:gridCol w="457200">
                  <a:extLst>
                    <a:ext uri="{9D8B030D-6E8A-4147-A177-3AD203B41FA5}">
                      <a16:colId xmlns:a16="http://schemas.microsoft.com/office/drawing/2014/main" val="322531863"/>
                    </a:ext>
                  </a:extLst>
                </a:gridCol>
                <a:gridCol w="2133599">
                  <a:extLst>
                    <a:ext uri="{9D8B030D-6E8A-4147-A177-3AD203B41FA5}">
                      <a16:colId xmlns:a16="http://schemas.microsoft.com/office/drawing/2014/main" val="49631284"/>
                    </a:ext>
                  </a:extLst>
                </a:gridCol>
              </a:tblGrid>
              <a:tr h="874329">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215 grams</a:t>
                      </a:r>
                    </a:p>
                    <a:p>
                      <a:pPr algn="ctr"/>
                      <a:r>
                        <a:rPr lang="en-US" sz="2000" b="0" dirty="0">
                          <a:solidFill>
                            <a:srgbClr val="FF0000"/>
                          </a:solidFill>
                          <a:latin typeface="Times New Roman" panose="02020603050405020304" pitchFamily="18" charset="0"/>
                          <a:cs typeface="Times New Roman" panose="02020603050405020304" pitchFamily="18" charset="0"/>
                        </a:rPr>
                        <a:t>1</a:t>
                      </a:r>
                      <a:endParaRPr lang="en-US" sz="2000" b="0" u="sng"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1 mole </a:t>
                      </a:r>
                      <a:r>
                        <a:rPr lang="en-US" sz="2000" b="0" u="sng" dirty="0" err="1">
                          <a:solidFill>
                            <a:srgbClr val="FF0000"/>
                          </a:solidFill>
                          <a:latin typeface="Times New Roman" panose="02020603050405020304" pitchFamily="18" charset="0"/>
                          <a:cs typeface="Times New Roman" panose="02020603050405020304" pitchFamily="18" charset="0"/>
                        </a:rPr>
                        <a:t>LiBr</a:t>
                      </a:r>
                    </a:p>
                    <a:p>
                      <a:pPr algn="l"/>
                      <a:r>
                        <a:rPr lang="en-US" sz="2000" b="0" dirty="0">
                          <a:solidFill>
                            <a:srgbClr val="FF0000"/>
                          </a:solidFill>
                          <a:latin typeface="Times New Roman" panose="02020603050405020304" pitchFamily="18" charset="0"/>
                          <a:cs typeface="Times New Roman" panose="02020603050405020304" pitchFamily="18" charset="0"/>
                        </a:rPr>
                        <a:t>   87 grams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2.47 moles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05420"/>
                  </a:ext>
                </a:extLst>
              </a:tr>
            </a:tbl>
          </a:graphicData>
        </a:graphic>
      </p:graphicFrame>
    </p:spTree>
    <p:extLst>
      <p:ext uri="{BB962C8B-B14F-4D97-AF65-F5344CB8AC3E}">
        <p14:creationId xmlns:p14="http://schemas.microsoft.com/office/powerpoint/2010/main" val="258736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78"/>
            <a:ext cx="9144000" cy="1538883"/>
          </a:xfrm>
          <a:prstGeom prst="rect">
            <a:avLst/>
          </a:prstGeom>
          <a:noFill/>
        </p:spPr>
        <p:txBody>
          <a:bodyPr wrap="square" rtlCol="0">
            <a:spAutoFit/>
          </a:bodyPr>
          <a:lstStyle/>
          <a:p>
            <a:r>
              <a:rPr lang="en-US" sz="2800" dirty="0">
                <a:latin typeface="Tahoma" panose="020B0604030504040204" pitchFamily="34" charset="0"/>
                <a:cs typeface="Tahoma" panose="020B0604030504040204" pitchFamily="34" charset="0"/>
              </a:rPr>
              <a:t>32.  Calculate the molarity of 750. mL </a:t>
            </a:r>
            <a:r>
              <a:rPr lang="en-US" sz="2800" dirty="0" err="1">
                <a:latin typeface="Tahoma" panose="020B0604030504040204" pitchFamily="34" charset="0"/>
                <a:cs typeface="Tahoma" panose="020B0604030504040204" pitchFamily="34" charset="0"/>
              </a:rPr>
              <a:t>LiBr</a:t>
            </a:r>
            <a:r>
              <a:rPr lang="en-US" sz="2800" baseline="-25000" dirty="0">
                <a:latin typeface="Tahoma" panose="020B0604030504040204" pitchFamily="34" charset="0"/>
                <a:cs typeface="Tahoma" panose="020B0604030504040204" pitchFamily="34" charset="0"/>
              </a:rPr>
              <a:t>(AQ) </a:t>
            </a:r>
            <a:r>
              <a:rPr lang="en-US" sz="2800" dirty="0">
                <a:latin typeface="Tahoma" panose="020B0604030504040204" pitchFamily="34" charset="0"/>
                <a:cs typeface="Tahoma" panose="020B0604030504040204" pitchFamily="34" charset="0"/>
              </a:rPr>
              <a:t>that has</a:t>
            </a:r>
            <a:br>
              <a:rPr lang="en-US" sz="2800" dirty="0">
                <a:latin typeface="Tahoma" panose="020B0604030504040204" pitchFamily="34" charset="0"/>
                <a:cs typeface="Tahoma" panose="020B0604030504040204" pitchFamily="34" charset="0"/>
              </a:rPr>
            </a:br>
            <a:r>
              <a:rPr lang="en-US" sz="2800">
                <a:latin typeface="Tahoma" panose="020B0604030504040204" pitchFamily="34" charset="0"/>
                <a:cs typeface="Tahoma" panose="020B0604030504040204" pitchFamily="34" charset="0"/>
              </a:rPr>
              <a:t>       215 </a:t>
            </a:r>
            <a:r>
              <a:rPr lang="en-US" sz="2800" dirty="0">
                <a:latin typeface="Tahoma" panose="020B0604030504040204" pitchFamily="34" charset="0"/>
                <a:cs typeface="Tahoma" panose="020B0604030504040204" pitchFamily="34" charset="0"/>
              </a:rPr>
              <a:t>g </a:t>
            </a:r>
            <a:r>
              <a:rPr lang="en-US" sz="2800" dirty="0" err="1">
                <a:latin typeface="Tahoma" panose="020B0604030504040204" pitchFamily="34" charset="0"/>
                <a:cs typeface="Tahoma" panose="020B0604030504040204" pitchFamily="34" charset="0"/>
              </a:rPr>
              <a:t>LiBr</a:t>
            </a:r>
            <a:r>
              <a:rPr lang="en-US" sz="2800" dirty="0">
                <a:latin typeface="Tahoma" panose="020B0604030504040204" pitchFamily="34" charset="0"/>
                <a:cs typeface="Tahoma" panose="020B0604030504040204" pitchFamily="34" charset="0"/>
              </a:rPr>
              <a:t> solute.</a:t>
            </a:r>
            <a:br>
              <a:rPr lang="en-US" sz="2800" dirty="0">
                <a:latin typeface="Tahoma" panose="020B0604030504040204" pitchFamily="34" charset="0"/>
                <a:cs typeface="Tahoma" panose="020B0604030504040204" pitchFamily="34" charset="0"/>
              </a:rPr>
            </a:br>
            <a:r>
              <a:rPr lang="en-US" sz="2000" dirty="0">
                <a:latin typeface="Tahoma" panose="020B0604030504040204" pitchFamily="34" charset="0"/>
                <a:cs typeface="Tahoma" panose="020B0604030504040204" pitchFamily="34" charset="0"/>
              </a:rPr>
              <a:t>           </a:t>
            </a:r>
            <a:r>
              <a:rPr lang="en-US" dirty="0">
                <a:solidFill>
                  <a:srgbClr val="FF0000"/>
                </a:solidFill>
                <a:latin typeface="Tahoma" panose="020B0604030504040204" pitchFamily="34" charset="0"/>
                <a:cs typeface="Tahoma" panose="020B0604030504040204" pitchFamily="34" charset="0"/>
              </a:rPr>
              <a:t> </a:t>
            </a:r>
            <a:endParaRPr lang="en-US" sz="2000" dirty="0">
              <a:latin typeface="Tahoma" panose="020B0604030504040204" pitchFamily="34" charset="0"/>
              <a:cs typeface="Tahoma" panose="020B0604030504040204" pitchFamily="34" charset="0"/>
            </a:endParaRPr>
          </a:p>
          <a:p>
            <a:endParaRPr lang="en-US" dirty="0"/>
          </a:p>
        </p:txBody>
      </p:sp>
      <p:graphicFrame>
        <p:nvGraphicFramePr>
          <p:cNvPr id="8" name="Table 8">
            <a:extLst>
              <a:ext uri="{FF2B5EF4-FFF2-40B4-BE49-F238E27FC236}">
                <a16:creationId xmlns:a16="http://schemas.microsoft.com/office/drawing/2014/main" id="{E8CFA40B-F434-654C-2B14-3900F38753A2}"/>
              </a:ext>
            </a:extLst>
          </p:cNvPr>
          <p:cNvGraphicFramePr>
            <a:graphicFrameLocks noGrp="1"/>
          </p:cNvGraphicFramePr>
          <p:nvPr>
            <p:extLst>
              <p:ext uri="{D42A27DB-BD31-4B8C-83A1-F6EECF244321}">
                <p14:modId xmlns:p14="http://schemas.microsoft.com/office/powerpoint/2010/main" val="2152385734"/>
              </p:ext>
            </p:extLst>
          </p:nvPr>
        </p:nvGraphicFramePr>
        <p:xfrm>
          <a:off x="0" y="1263304"/>
          <a:ext cx="9144000" cy="406388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803673543"/>
                    </a:ext>
                  </a:extLst>
                </a:gridCol>
                <a:gridCol w="6248400">
                  <a:extLst>
                    <a:ext uri="{9D8B030D-6E8A-4147-A177-3AD203B41FA5}">
                      <a16:colId xmlns:a16="http://schemas.microsoft.com/office/drawing/2014/main" val="2936571542"/>
                    </a:ext>
                  </a:extLst>
                </a:gridCol>
              </a:tblGrid>
              <a:tr h="641696">
                <a:tc>
                  <a:txBody>
                    <a:bodyPr/>
                    <a:lstStyle/>
                    <a:p>
                      <a:r>
                        <a:rPr lang="en-US" dirty="0">
                          <a:solidFill>
                            <a:srgbClr val="0000FF"/>
                          </a:solidFill>
                        </a:rPr>
                        <a:t>MOLAR MASS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solidFill>
                            <a:srgbClr val="FF0000"/>
                          </a:solidFill>
                        </a:rPr>
                        <a:t>          Convert </a:t>
                      </a:r>
                      <a:r>
                        <a:rPr lang="en-US" dirty="0">
                          <a:solidFill>
                            <a:srgbClr val="FF0000"/>
                          </a:solidFill>
                        </a:rPr>
                        <a:t>gram to moles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85577"/>
                  </a:ext>
                </a:extLst>
              </a:tr>
              <a:tr h="1349548">
                <a:tc>
                  <a:txBody>
                    <a:bodyPr/>
                    <a:lstStyle/>
                    <a:p>
                      <a:r>
                        <a:rPr lang="en-US" sz="2800" u="sng" dirty="0" err="1"/>
                        <a:t>LiBr</a:t>
                      </a:r>
                      <a:endParaRPr lang="en-US" u="sng" dirty="0"/>
                    </a:p>
                    <a:p>
                      <a:r>
                        <a:rPr lang="en-US" sz="700" dirty="0"/>
                        <a:t> </a:t>
                      </a:r>
                      <a:br>
                        <a:rPr lang="en-US" dirty="0"/>
                      </a:br>
                      <a:r>
                        <a:rPr lang="en-US" dirty="0"/>
                        <a:t>Li    1 x  7g  =   7 g</a:t>
                      </a:r>
                    </a:p>
                    <a:p>
                      <a:r>
                        <a:rPr lang="en-US" dirty="0"/>
                        <a:t>Br   1 x 80 g </a:t>
                      </a:r>
                      <a:r>
                        <a:rPr lang="en-US" u="sng" dirty="0"/>
                        <a:t>= 80 g</a:t>
                      </a:r>
                    </a:p>
                    <a:p>
                      <a:endParaRPr lang="en-US" sz="500" dirty="0"/>
                    </a:p>
                    <a:p>
                      <a:r>
                        <a:rPr lang="en-US" dirty="0"/>
                        <a:t>                       </a:t>
                      </a:r>
                      <a:r>
                        <a:rPr lang="en-US" dirty="0">
                          <a:solidFill>
                            <a:srgbClr val="0000FF"/>
                          </a:solidFill>
                        </a:rPr>
                        <a:t>87 g/mole</a:t>
                      </a:r>
                    </a:p>
                    <a:p>
                      <a:endParaRPr lang="en-US" dirty="0"/>
                    </a:p>
                    <a:p>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620519"/>
                  </a:ext>
                </a:extLst>
              </a:tr>
              <a:tr h="1349548">
                <a:tc>
                  <a:txBody>
                    <a:bodyPr/>
                    <a:lstStyle/>
                    <a:p>
                      <a:r>
                        <a:rPr lang="en-US" dirty="0">
                          <a:solidFill>
                            <a:schemeClr val="tx1">
                              <a:lumMod val="95000"/>
                              <a:lumOff val="5000"/>
                            </a:schemeClr>
                          </a:solidFill>
                        </a:rPr>
                        <a:t>Then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837419"/>
                  </a:ext>
                </a:extLst>
              </a:tr>
            </a:tbl>
          </a:graphicData>
        </a:graphic>
      </p:graphicFrame>
      <p:graphicFrame>
        <p:nvGraphicFramePr>
          <p:cNvPr id="3" name="Table 3">
            <a:extLst>
              <a:ext uri="{FF2B5EF4-FFF2-40B4-BE49-F238E27FC236}">
                <a16:creationId xmlns:a16="http://schemas.microsoft.com/office/drawing/2014/main" id="{1F000A11-71CC-058D-7028-801BB9F4ACD5}"/>
              </a:ext>
            </a:extLst>
          </p:cNvPr>
          <p:cNvGraphicFramePr>
            <a:graphicFrameLocks noGrp="1"/>
          </p:cNvGraphicFramePr>
          <p:nvPr/>
        </p:nvGraphicFramePr>
        <p:xfrm>
          <a:off x="2819400" y="2021271"/>
          <a:ext cx="6324599" cy="87432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10900517"/>
                    </a:ext>
                  </a:extLst>
                </a:gridCol>
                <a:gridCol w="457200">
                  <a:extLst>
                    <a:ext uri="{9D8B030D-6E8A-4147-A177-3AD203B41FA5}">
                      <a16:colId xmlns:a16="http://schemas.microsoft.com/office/drawing/2014/main" val="2913059031"/>
                    </a:ext>
                  </a:extLst>
                </a:gridCol>
                <a:gridCol w="1905000">
                  <a:extLst>
                    <a:ext uri="{9D8B030D-6E8A-4147-A177-3AD203B41FA5}">
                      <a16:colId xmlns:a16="http://schemas.microsoft.com/office/drawing/2014/main" val="4112871954"/>
                    </a:ext>
                  </a:extLst>
                </a:gridCol>
                <a:gridCol w="457200">
                  <a:extLst>
                    <a:ext uri="{9D8B030D-6E8A-4147-A177-3AD203B41FA5}">
                      <a16:colId xmlns:a16="http://schemas.microsoft.com/office/drawing/2014/main" val="322531863"/>
                    </a:ext>
                  </a:extLst>
                </a:gridCol>
                <a:gridCol w="2133599">
                  <a:extLst>
                    <a:ext uri="{9D8B030D-6E8A-4147-A177-3AD203B41FA5}">
                      <a16:colId xmlns:a16="http://schemas.microsoft.com/office/drawing/2014/main" val="49631284"/>
                    </a:ext>
                  </a:extLst>
                </a:gridCol>
              </a:tblGrid>
              <a:tr h="874329">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215 grams</a:t>
                      </a:r>
                    </a:p>
                    <a:p>
                      <a:pPr algn="ctr"/>
                      <a:r>
                        <a:rPr lang="en-US" sz="2000" b="0" dirty="0">
                          <a:solidFill>
                            <a:srgbClr val="FF0000"/>
                          </a:solidFill>
                          <a:latin typeface="Times New Roman" panose="02020603050405020304" pitchFamily="18" charset="0"/>
                          <a:cs typeface="Times New Roman" panose="02020603050405020304" pitchFamily="18" charset="0"/>
                        </a:rPr>
                        <a:t>1</a:t>
                      </a:r>
                      <a:endParaRPr lang="en-US" sz="2000" b="0" u="sng"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1 mole </a:t>
                      </a:r>
                      <a:r>
                        <a:rPr lang="en-US" sz="2000" b="0" u="sng" dirty="0" err="1">
                          <a:solidFill>
                            <a:srgbClr val="FF0000"/>
                          </a:solidFill>
                          <a:latin typeface="Times New Roman" panose="02020603050405020304" pitchFamily="18" charset="0"/>
                          <a:cs typeface="Times New Roman" panose="02020603050405020304" pitchFamily="18" charset="0"/>
                        </a:rPr>
                        <a:t>LiBr</a:t>
                      </a:r>
                    </a:p>
                    <a:p>
                      <a:pPr algn="l"/>
                      <a:r>
                        <a:rPr lang="en-US" sz="2000" b="0" dirty="0">
                          <a:solidFill>
                            <a:srgbClr val="FF0000"/>
                          </a:solidFill>
                          <a:latin typeface="Times New Roman" panose="02020603050405020304" pitchFamily="18" charset="0"/>
                          <a:cs typeface="Times New Roman" panose="02020603050405020304" pitchFamily="18" charset="0"/>
                        </a:rPr>
                        <a:t>   87 grams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2.47 moles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05420"/>
                  </a:ext>
                </a:extLst>
              </a:tr>
            </a:tbl>
          </a:graphicData>
        </a:graphic>
      </p:graphicFrame>
      <p:sp>
        <p:nvSpPr>
          <p:cNvPr id="4" name="TextBox 3">
            <a:extLst>
              <a:ext uri="{FF2B5EF4-FFF2-40B4-BE49-F238E27FC236}">
                <a16:creationId xmlns:a16="http://schemas.microsoft.com/office/drawing/2014/main" id="{26C98187-95FB-DCDD-668B-D7954A4A9B7F}"/>
              </a:ext>
            </a:extLst>
          </p:cNvPr>
          <p:cNvSpPr txBox="1"/>
          <p:nvPr/>
        </p:nvSpPr>
        <p:spPr>
          <a:xfrm>
            <a:off x="2895600" y="4343400"/>
            <a:ext cx="2590800" cy="830997"/>
          </a:xfrm>
          <a:prstGeom prst="rect">
            <a:avLst/>
          </a:prstGeom>
          <a:noFill/>
        </p:spPr>
        <p:txBody>
          <a:bodyPr wrap="square" rtlCol="0">
            <a:spAutoFit/>
          </a:bodyPr>
          <a:lstStyle/>
          <a:p>
            <a:pPr algn="ct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750. mL solution</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5" name="TextBox 4">
            <a:extLst>
              <a:ext uri="{FF2B5EF4-FFF2-40B4-BE49-F238E27FC236}">
                <a16:creationId xmlns:a16="http://schemas.microsoft.com/office/drawing/2014/main" id="{B7E04EC5-B10E-055B-DDDB-06E82E0C07B9}"/>
              </a:ext>
            </a:extLst>
          </p:cNvPr>
          <p:cNvSpPr txBox="1"/>
          <p:nvPr/>
        </p:nvSpPr>
        <p:spPr>
          <a:xfrm>
            <a:off x="5269208" y="4447638"/>
            <a:ext cx="457200" cy="523220"/>
          </a:xfrm>
          <a:prstGeom prst="rect">
            <a:avLst/>
          </a:prstGeom>
          <a:noFill/>
        </p:spPr>
        <p:txBody>
          <a:bodyPr wrap="square" rtlCol="0">
            <a:spAutoFit/>
          </a:bodyPr>
          <a:lstStyle/>
          <a:p>
            <a:r>
              <a:rPr lang="en-US" sz="2800" dirty="0">
                <a:solidFill>
                  <a:schemeClr val="tx1">
                    <a:lumMod val="95000"/>
                    <a:lumOff val="5000"/>
                  </a:schemeClr>
                </a:solidFill>
              </a:rPr>
              <a:t>X</a:t>
            </a:r>
          </a:p>
        </p:txBody>
      </p:sp>
      <p:sp>
        <p:nvSpPr>
          <p:cNvPr id="6" name="TextBox 5">
            <a:extLst>
              <a:ext uri="{FF2B5EF4-FFF2-40B4-BE49-F238E27FC236}">
                <a16:creationId xmlns:a16="http://schemas.microsoft.com/office/drawing/2014/main" id="{CA35BE47-41F0-AEF2-9628-06804BBB38DA}"/>
              </a:ext>
            </a:extLst>
          </p:cNvPr>
          <p:cNvSpPr txBox="1"/>
          <p:nvPr/>
        </p:nvSpPr>
        <p:spPr>
          <a:xfrm>
            <a:off x="5269208" y="4293749"/>
            <a:ext cx="1676400" cy="830997"/>
          </a:xfrm>
          <a:prstGeom prst="rect">
            <a:avLst/>
          </a:prstGeom>
          <a:noFill/>
        </p:spPr>
        <p:txBody>
          <a:bodyPr wrap="square" rtlCol="0">
            <a:spAutoFit/>
          </a:bodyPr>
          <a:lstStyle/>
          <a:p>
            <a:pPr algn="ct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1 Liter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1000 mL</a:t>
            </a:r>
          </a:p>
        </p:txBody>
      </p:sp>
      <p:sp>
        <p:nvSpPr>
          <p:cNvPr id="7" name="TextBox 6">
            <a:extLst>
              <a:ext uri="{FF2B5EF4-FFF2-40B4-BE49-F238E27FC236}">
                <a16:creationId xmlns:a16="http://schemas.microsoft.com/office/drawing/2014/main" id="{BA168EF2-FD4F-D9D7-A442-419AE52E2BEC}"/>
              </a:ext>
            </a:extLst>
          </p:cNvPr>
          <p:cNvSpPr txBox="1"/>
          <p:nvPr/>
        </p:nvSpPr>
        <p:spPr>
          <a:xfrm>
            <a:off x="6722772" y="4430929"/>
            <a:ext cx="2116428" cy="461665"/>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0.750 Liters</a:t>
            </a:r>
          </a:p>
        </p:txBody>
      </p:sp>
    </p:spTree>
    <p:extLst>
      <p:ext uri="{BB962C8B-B14F-4D97-AF65-F5344CB8AC3E}">
        <p14:creationId xmlns:p14="http://schemas.microsoft.com/office/powerpoint/2010/main" val="525629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78"/>
            <a:ext cx="9144000" cy="1538883"/>
          </a:xfrm>
          <a:prstGeom prst="rect">
            <a:avLst/>
          </a:prstGeom>
          <a:noFill/>
        </p:spPr>
        <p:txBody>
          <a:bodyPr wrap="square" rtlCol="0">
            <a:spAutoFit/>
          </a:bodyPr>
          <a:lstStyle/>
          <a:p>
            <a:r>
              <a:rPr lang="en-US" sz="2800" dirty="0">
                <a:latin typeface="Tahoma" panose="020B0604030504040204" pitchFamily="34" charset="0"/>
                <a:cs typeface="Tahoma" panose="020B0604030504040204" pitchFamily="34" charset="0"/>
              </a:rPr>
              <a:t>32.  Calculate the molarity of 750. mL </a:t>
            </a:r>
            <a:r>
              <a:rPr lang="en-US" sz="2800" dirty="0" err="1">
                <a:latin typeface="Tahoma" panose="020B0604030504040204" pitchFamily="34" charset="0"/>
                <a:cs typeface="Tahoma" panose="020B0604030504040204" pitchFamily="34" charset="0"/>
              </a:rPr>
              <a:t>LiBr</a:t>
            </a:r>
            <a:r>
              <a:rPr lang="en-US" sz="2800" baseline="-25000" dirty="0">
                <a:latin typeface="Tahoma" panose="020B0604030504040204" pitchFamily="34" charset="0"/>
                <a:cs typeface="Tahoma" panose="020B0604030504040204" pitchFamily="34" charset="0"/>
              </a:rPr>
              <a:t>(AQ) </a:t>
            </a:r>
            <a:r>
              <a:rPr lang="en-US" sz="2800" dirty="0">
                <a:latin typeface="Tahoma" panose="020B0604030504040204" pitchFamily="34" charset="0"/>
                <a:cs typeface="Tahoma" panose="020B0604030504040204" pitchFamily="34" charset="0"/>
              </a:rPr>
              <a:t>that has</a:t>
            </a:r>
            <a:br>
              <a:rPr lang="en-US" sz="2800" dirty="0">
                <a:latin typeface="Tahoma" panose="020B0604030504040204" pitchFamily="34" charset="0"/>
                <a:cs typeface="Tahoma" panose="020B0604030504040204" pitchFamily="34" charset="0"/>
              </a:rPr>
            </a:br>
            <a:r>
              <a:rPr lang="en-US" sz="2800">
                <a:latin typeface="Tahoma" panose="020B0604030504040204" pitchFamily="34" charset="0"/>
                <a:cs typeface="Tahoma" panose="020B0604030504040204" pitchFamily="34" charset="0"/>
              </a:rPr>
              <a:t>       215 </a:t>
            </a:r>
            <a:r>
              <a:rPr lang="en-US" sz="2800" dirty="0">
                <a:latin typeface="Tahoma" panose="020B0604030504040204" pitchFamily="34" charset="0"/>
                <a:cs typeface="Tahoma" panose="020B0604030504040204" pitchFamily="34" charset="0"/>
              </a:rPr>
              <a:t>g </a:t>
            </a:r>
            <a:r>
              <a:rPr lang="en-US" sz="2800" dirty="0" err="1">
                <a:latin typeface="Tahoma" panose="020B0604030504040204" pitchFamily="34" charset="0"/>
                <a:cs typeface="Tahoma" panose="020B0604030504040204" pitchFamily="34" charset="0"/>
              </a:rPr>
              <a:t>LiBr</a:t>
            </a:r>
            <a:r>
              <a:rPr lang="en-US" sz="2800" dirty="0">
                <a:latin typeface="Tahoma" panose="020B0604030504040204" pitchFamily="34" charset="0"/>
                <a:cs typeface="Tahoma" panose="020B0604030504040204" pitchFamily="34" charset="0"/>
              </a:rPr>
              <a:t> solute.</a:t>
            </a:r>
            <a:br>
              <a:rPr lang="en-US" sz="2800" dirty="0">
                <a:latin typeface="Tahoma" panose="020B0604030504040204" pitchFamily="34" charset="0"/>
                <a:cs typeface="Tahoma" panose="020B0604030504040204" pitchFamily="34" charset="0"/>
              </a:rPr>
            </a:br>
            <a:r>
              <a:rPr lang="en-US" sz="2000" dirty="0">
                <a:latin typeface="Tahoma" panose="020B0604030504040204" pitchFamily="34" charset="0"/>
                <a:cs typeface="Tahoma" panose="020B0604030504040204" pitchFamily="34" charset="0"/>
              </a:rPr>
              <a:t>           </a:t>
            </a:r>
            <a:r>
              <a:rPr lang="en-US" dirty="0">
                <a:solidFill>
                  <a:srgbClr val="FF0000"/>
                </a:solidFill>
                <a:latin typeface="Tahoma" panose="020B0604030504040204" pitchFamily="34" charset="0"/>
                <a:cs typeface="Tahoma" panose="020B0604030504040204" pitchFamily="34" charset="0"/>
              </a:rPr>
              <a:t> </a:t>
            </a:r>
            <a:endParaRPr lang="en-US" sz="2000" dirty="0">
              <a:latin typeface="Tahoma" panose="020B0604030504040204" pitchFamily="34" charset="0"/>
              <a:cs typeface="Tahoma" panose="020B0604030504040204" pitchFamily="34" charset="0"/>
            </a:endParaRPr>
          </a:p>
          <a:p>
            <a:endParaRPr lang="en-US" dirty="0"/>
          </a:p>
        </p:txBody>
      </p:sp>
      <p:graphicFrame>
        <p:nvGraphicFramePr>
          <p:cNvPr id="8" name="Table 8">
            <a:extLst>
              <a:ext uri="{FF2B5EF4-FFF2-40B4-BE49-F238E27FC236}">
                <a16:creationId xmlns:a16="http://schemas.microsoft.com/office/drawing/2014/main" id="{E8CFA40B-F434-654C-2B14-3900F38753A2}"/>
              </a:ext>
            </a:extLst>
          </p:cNvPr>
          <p:cNvGraphicFramePr>
            <a:graphicFrameLocks noGrp="1"/>
          </p:cNvGraphicFramePr>
          <p:nvPr>
            <p:extLst>
              <p:ext uri="{D42A27DB-BD31-4B8C-83A1-F6EECF244321}">
                <p14:modId xmlns:p14="http://schemas.microsoft.com/office/powerpoint/2010/main" val="1127421101"/>
              </p:ext>
            </p:extLst>
          </p:nvPr>
        </p:nvGraphicFramePr>
        <p:xfrm>
          <a:off x="0" y="1263304"/>
          <a:ext cx="9144000" cy="541343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803673543"/>
                    </a:ext>
                  </a:extLst>
                </a:gridCol>
                <a:gridCol w="6248400">
                  <a:extLst>
                    <a:ext uri="{9D8B030D-6E8A-4147-A177-3AD203B41FA5}">
                      <a16:colId xmlns:a16="http://schemas.microsoft.com/office/drawing/2014/main" val="2936571542"/>
                    </a:ext>
                  </a:extLst>
                </a:gridCol>
              </a:tblGrid>
              <a:tr h="641696">
                <a:tc>
                  <a:txBody>
                    <a:bodyPr/>
                    <a:lstStyle/>
                    <a:p>
                      <a:r>
                        <a:rPr lang="en-US" dirty="0">
                          <a:solidFill>
                            <a:srgbClr val="0000FF"/>
                          </a:solidFill>
                        </a:rPr>
                        <a:t>MOLAR MASS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solidFill>
                            <a:srgbClr val="FF0000"/>
                          </a:solidFill>
                        </a:rPr>
                        <a:t>          Convert </a:t>
                      </a:r>
                      <a:r>
                        <a:rPr lang="en-US" dirty="0">
                          <a:solidFill>
                            <a:srgbClr val="FF0000"/>
                          </a:solidFill>
                        </a:rPr>
                        <a:t>gram to moles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85577"/>
                  </a:ext>
                </a:extLst>
              </a:tr>
              <a:tr h="1349548">
                <a:tc>
                  <a:txBody>
                    <a:bodyPr/>
                    <a:lstStyle/>
                    <a:p>
                      <a:r>
                        <a:rPr lang="en-US" sz="2800" u="sng" dirty="0" err="1"/>
                        <a:t>LiBr</a:t>
                      </a:r>
                      <a:endParaRPr lang="en-US" u="sng" dirty="0"/>
                    </a:p>
                    <a:p>
                      <a:r>
                        <a:rPr lang="en-US" sz="700" dirty="0"/>
                        <a:t> </a:t>
                      </a:r>
                      <a:br>
                        <a:rPr lang="en-US" dirty="0"/>
                      </a:br>
                      <a:r>
                        <a:rPr lang="en-US" dirty="0"/>
                        <a:t>Li    1 x  7g  =   7 g</a:t>
                      </a:r>
                    </a:p>
                    <a:p>
                      <a:r>
                        <a:rPr lang="en-US" dirty="0"/>
                        <a:t>Br   1 x 80 g </a:t>
                      </a:r>
                      <a:r>
                        <a:rPr lang="en-US" u="sng" dirty="0"/>
                        <a:t>= 80 g</a:t>
                      </a:r>
                    </a:p>
                    <a:p>
                      <a:endParaRPr lang="en-US" sz="500" dirty="0"/>
                    </a:p>
                    <a:p>
                      <a:r>
                        <a:rPr lang="en-US" dirty="0"/>
                        <a:t>                       </a:t>
                      </a:r>
                      <a:r>
                        <a:rPr lang="en-US" dirty="0">
                          <a:solidFill>
                            <a:srgbClr val="0000FF"/>
                          </a:solidFill>
                        </a:rPr>
                        <a:t>87 g/mole</a:t>
                      </a:r>
                    </a:p>
                    <a:p>
                      <a:endParaRPr lang="en-US" dirty="0"/>
                    </a:p>
                    <a:p>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620519"/>
                  </a:ext>
                </a:extLst>
              </a:tr>
              <a:tr h="1349548">
                <a:tc>
                  <a:txBody>
                    <a:bodyPr/>
                    <a:lstStyle/>
                    <a:p>
                      <a:r>
                        <a:rPr lang="en-US" dirty="0">
                          <a:solidFill>
                            <a:schemeClr val="tx1">
                              <a:lumMod val="95000"/>
                              <a:lumOff val="5000"/>
                            </a:schemeClr>
                          </a:solidFill>
                        </a:rPr>
                        <a:t>Then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837419"/>
                  </a:ext>
                </a:extLst>
              </a:tr>
              <a:tr h="1349548">
                <a:tc>
                  <a:txBody>
                    <a:bodyPr/>
                    <a:lstStyle/>
                    <a:p>
                      <a:r>
                        <a:rPr lang="en-US" dirty="0">
                          <a:solidFill>
                            <a:srgbClr val="FF0000"/>
                          </a:solidFill>
                        </a:rPr>
                        <a:t>Now 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8956226"/>
                  </a:ext>
                </a:extLst>
              </a:tr>
            </a:tbl>
          </a:graphicData>
        </a:graphic>
      </p:graphicFrame>
      <p:graphicFrame>
        <p:nvGraphicFramePr>
          <p:cNvPr id="3" name="Table 3">
            <a:extLst>
              <a:ext uri="{FF2B5EF4-FFF2-40B4-BE49-F238E27FC236}">
                <a16:creationId xmlns:a16="http://schemas.microsoft.com/office/drawing/2014/main" id="{1F000A11-71CC-058D-7028-801BB9F4ACD5}"/>
              </a:ext>
            </a:extLst>
          </p:cNvPr>
          <p:cNvGraphicFramePr>
            <a:graphicFrameLocks noGrp="1"/>
          </p:cNvGraphicFramePr>
          <p:nvPr/>
        </p:nvGraphicFramePr>
        <p:xfrm>
          <a:off x="2819400" y="2021271"/>
          <a:ext cx="6324599" cy="87432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10900517"/>
                    </a:ext>
                  </a:extLst>
                </a:gridCol>
                <a:gridCol w="457200">
                  <a:extLst>
                    <a:ext uri="{9D8B030D-6E8A-4147-A177-3AD203B41FA5}">
                      <a16:colId xmlns:a16="http://schemas.microsoft.com/office/drawing/2014/main" val="2913059031"/>
                    </a:ext>
                  </a:extLst>
                </a:gridCol>
                <a:gridCol w="1905000">
                  <a:extLst>
                    <a:ext uri="{9D8B030D-6E8A-4147-A177-3AD203B41FA5}">
                      <a16:colId xmlns:a16="http://schemas.microsoft.com/office/drawing/2014/main" val="4112871954"/>
                    </a:ext>
                  </a:extLst>
                </a:gridCol>
                <a:gridCol w="457200">
                  <a:extLst>
                    <a:ext uri="{9D8B030D-6E8A-4147-A177-3AD203B41FA5}">
                      <a16:colId xmlns:a16="http://schemas.microsoft.com/office/drawing/2014/main" val="322531863"/>
                    </a:ext>
                  </a:extLst>
                </a:gridCol>
                <a:gridCol w="2133599">
                  <a:extLst>
                    <a:ext uri="{9D8B030D-6E8A-4147-A177-3AD203B41FA5}">
                      <a16:colId xmlns:a16="http://schemas.microsoft.com/office/drawing/2014/main" val="49631284"/>
                    </a:ext>
                  </a:extLst>
                </a:gridCol>
              </a:tblGrid>
              <a:tr h="874329">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215 grams</a:t>
                      </a:r>
                    </a:p>
                    <a:p>
                      <a:pPr algn="ctr"/>
                      <a:r>
                        <a:rPr lang="en-US" sz="2000" b="0" dirty="0">
                          <a:solidFill>
                            <a:srgbClr val="FF0000"/>
                          </a:solidFill>
                          <a:latin typeface="Times New Roman" panose="02020603050405020304" pitchFamily="18" charset="0"/>
                          <a:cs typeface="Times New Roman" panose="02020603050405020304" pitchFamily="18" charset="0"/>
                        </a:rPr>
                        <a:t>1</a:t>
                      </a:r>
                      <a:endParaRPr lang="en-US" sz="2000" b="0" u="sng"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1 mole </a:t>
                      </a:r>
                      <a:r>
                        <a:rPr lang="en-US" sz="2000" b="0" u="sng" dirty="0" err="1">
                          <a:solidFill>
                            <a:srgbClr val="FF0000"/>
                          </a:solidFill>
                          <a:latin typeface="Times New Roman" panose="02020603050405020304" pitchFamily="18" charset="0"/>
                          <a:cs typeface="Times New Roman" panose="02020603050405020304" pitchFamily="18" charset="0"/>
                        </a:rPr>
                        <a:t>LiBr</a:t>
                      </a:r>
                    </a:p>
                    <a:p>
                      <a:pPr algn="l"/>
                      <a:r>
                        <a:rPr lang="en-US" sz="2000" b="0" dirty="0">
                          <a:solidFill>
                            <a:srgbClr val="FF0000"/>
                          </a:solidFill>
                          <a:latin typeface="Times New Roman" panose="02020603050405020304" pitchFamily="18" charset="0"/>
                          <a:cs typeface="Times New Roman" panose="02020603050405020304" pitchFamily="18" charset="0"/>
                        </a:rPr>
                        <a:t>   87 grams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2.47 moles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05420"/>
                  </a:ext>
                </a:extLst>
              </a:tr>
            </a:tbl>
          </a:graphicData>
        </a:graphic>
      </p:graphicFrame>
      <p:sp>
        <p:nvSpPr>
          <p:cNvPr id="4" name="TextBox 3">
            <a:extLst>
              <a:ext uri="{FF2B5EF4-FFF2-40B4-BE49-F238E27FC236}">
                <a16:creationId xmlns:a16="http://schemas.microsoft.com/office/drawing/2014/main" id="{26C98187-95FB-DCDD-668B-D7954A4A9B7F}"/>
              </a:ext>
            </a:extLst>
          </p:cNvPr>
          <p:cNvSpPr txBox="1"/>
          <p:nvPr/>
        </p:nvSpPr>
        <p:spPr>
          <a:xfrm>
            <a:off x="2895600" y="4343400"/>
            <a:ext cx="2590800" cy="830997"/>
          </a:xfrm>
          <a:prstGeom prst="rect">
            <a:avLst/>
          </a:prstGeom>
          <a:noFill/>
        </p:spPr>
        <p:txBody>
          <a:bodyPr wrap="square" rtlCol="0">
            <a:spAutoFit/>
          </a:bodyPr>
          <a:lstStyle/>
          <a:p>
            <a:pPr algn="ct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750. mL solution</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5" name="TextBox 4">
            <a:extLst>
              <a:ext uri="{FF2B5EF4-FFF2-40B4-BE49-F238E27FC236}">
                <a16:creationId xmlns:a16="http://schemas.microsoft.com/office/drawing/2014/main" id="{B7E04EC5-B10E-055B-DDDB-06E82E0C07B9}"/>
              </a:ext>
            </a:extLst>
          </p:cNvPr>
          <p:cNvSpPr txBox="1"/>
          <p:nvPr/>
        </p:nvSpPr>
        <p:spPr>
          <a:xfrm>
            <a:off x="5269208" y="4447638"/>
            <a:ext cx="457200" cy="523220"/>
          </a:xfrm>
          <a:prstGeom prst="rect">
            <a:avLst/>
          </a:prstGeom>
          <a:noFill/>
        </p:spPr>
        <p:txBody>
          <a:bodyPr wrap="square" rtlCol="0">
            <a:spAutoFit/>
          </a:bodyPr>
          <a:lstStyle/>
          <a:p>
            <a:r>
              <a:rPr lang="en-US" sz="2800" dirty="0">
                <a:solidFill>
                  <a:schemeClr val="tx1">
                    <a:lumMod val="95000"/>
                    <a:lumOff val="5000"/>
                  </a:schemeClr>
                </a:solidFill>
              </a:rPr>
              <a:t>X</a:t>
            </a:r>
          </a:p>
        </p:txBody>
      </p:sp>
      <p:sp>
        <p:nvSpPr>
          <p:cNvPr id="6" name="TextBox 5">
            <a:extLst>
              <a:ext uri="{FF2B5EF4-FFF2-40B4-BE49-F238E27FC236}">
                <a16:creationId xmlns:a16="http://schemas.microsoft.com/office/drawing/2014/main" id="{CA35BE47-41F0-AEF2-9628-06804BBB38DA}"/>
              </a:ext>
            </a:extLst>
          </p:cNvPr>
          <p:cNvSpPr txBox="1"/>
          <p:nvPr/>
        </p:nvSpPr>
        <p:spPr>
          <a:xfrm>
            <a:off x="5269208" y="4293749"/>
            <a:ext cx="1676400" cy="830997"/>
          </a:xfrm>
          <a:prstGeom prst="rect">
            <a:avLst/>
          </a:prstGeom>
          <a:noFill/>
        </p:spPr>
        <p:txBody>
          <a:bodyPr wrap="square" rtlCol="0">
            <a:spAutoFit/>
          </a:bodyPr>
          <a:lstStyle/>
          <a:p>
            <a:pPr algn="ct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1 Liter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1000 mL</a:t>
            </a:r>
          </a:p>
        </p:txBody>
      </p:sp>
      <p:sp>
        <p:nvSpPr>
          <p:cNvPr id="7" name="TextBox 6">
            <a:extLst>
              <a:ext uri="{FF2B5EF4-FFF2-40B4-BE49-F238E27FC236}">
                <a16:creationId xmlns:a16="http://schemas.microsoft.com/office/drawing/2014/main" id="{BA168EF2-FD4F-D9D7-A442-419AE52E2BEC}"/>
              </a:ext>
            </a:extLst>
          </p:cNvPr>
          <p:cNvSpPr txBox="1"/>
          <p:nvPr/>
        </p:nvSpPr>
        <p:spPr>
          <a:xfrm>
            <a:off x="6722772" y="4430929"/>
            <a:ext cx="2116428" cy="461665"/>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0.750 Liters</a:t>
            </a:r>
          </a:p>
        </p:txBody>
      </p:sp>
    </p:spTree>
    <p:extLst>
      <p:ext uri="{BB962C8B-B14F-4D97-AF65-F5344CB8AC3E}">
        <p14:creationId xmlns:p14="http://schemas.microsoft.com/office/powerpoint/2010/main" val="934841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78"/>
            <a:ext cx="9144000" cy="1538883"/>
          </a:xfrm>
          <a:prstGeom prst="rect">
            <a:avLst/>
          </a:prstGeom>
          <a:noFill/>
        </p:spPr>
        <p:txBody>
          <a:bodyPr wrap="square" rtlCol="0">
            <a:spAutoFit/>
          </a:bodyPr>
          <a:lstStyle/>
          <a:p>
            <a:r>
              <a:rPr lang="en-US" sz="2800" dirty="0">
                <a:latin typeface="Tahoma" panose="020B0604030504040204" pitchFamily="34" charset="0"/>
                <a:cs typeface="Tahoma" panose="020B0604030504040204" pitchFamily="34" charset="0"/>
              </a:rPr>
              <a:t>32.  Calculate the molarity of 750. mL </a:t>
            </a:r>
            <a:r>
              <a:rPr lang="en-US" sz="2800" dirty="0" err="1">
                <a:latin typeface="Tahoma" panose="020B0604030504040204" pitchFamily="34" charset="0"/>
                <a:cs typeface="Tahoma" panose="020B0604030504040204" pitchFamily="34" charset="0"/>
              </a:rPr>
              <a:t>LiBr</a:t>
            </a:r>
            <a:r>
              <a:rPr lang="en-US" sz="2800" baseline="-25000" dirty="0">
                <a:latin typeface="Tahoma" panose="020B0604030504040204" pitchFamily="34" charset="0"/>
                <a:cs typeface="Tahoma" panose="020B0604030504040204" pitchFamily="34" charset="0"/>
              </a:rPr>
              <a:t>(AQ) </a:t>
            </a:r>
            <a:r>
              <a:rPr lang="en-US" sz="2800" dirty="0">
                <a:latin typeface="Tahoma" panose="020B0604030504040204" pitchFamily="34" charset="0"/>
                <a:cs typeface="Tahoma" panose="020B0604030504040204" pitchFamily="34" charset="0"/>
              </a:rPr>
              <a:t>that has</a:t>
            </a:r>
            <a:br>
              <a:rPr lang="en-US" sz="2800" dirty="0">
                <a:latin typeface="Tahoma" panose="020B0604030504040204" pitchFamily="34" charset="0"/>
                <a:cs typeface="Tahoma" panose="020B0604030504040204" pitchFamily="34" charset="0"/>
              </a:rPr>
            </a:br>
            <a:r>
              <a:rPr lang="en-US" sz="2800">
                <a:latin typeface="Tahoma" panose="020B0604030504040204" pitchFamily="34" charset="0"/>
                <a:cs typeface="Tahoma" panose="020B0604030504040204" pitchFamily="34" charset="0"/>
              </a:rPr>
              <a:t>       215 </a:t>
            </a:r>
            <a:r>
              <a:rPr lang="en-US" sz="2800" dirty="0">
                <a:latin typeface="Tahoma" panose="020B0604030504040204" pitchFamily="34" charset="0"/>
                <a:cs typeface="Tahoma" panose="020B0604030504040204" pitchFamily="34" charset="0"/>
              </a:rPr>
              <a:t>g </a:t>
            </a:r>
            <a:r>
              <a:rPr lang="en-US" sz="2800" dirty="0" err="1">
                <a:latin typeface="Tahoma" panose="020B0604030504040204" pitchFamily="34" charset="0"/>
                <a:cs typeface="Tahoma" panose="020B0604030504040204" pitchFamily="34" charset="0"/>
              </a:rPr>
              <a:t>LiBr</a:t>
            </a:r>
            <a:r>
              <a:rPr lang="en-US" sz="2800" dirty="0">
                <a:latin typeface="Tahoma" panose="020B0604030504040204" pitchFamily="34" charset="0"/>
                <a:cs typeface="Tahoma" panose="020B0604030504040204" pitchFamily="34" charset="0"/>
              </a:rPr>
              <a:t> solute.</a:t>
            </a:r>
            <a:br>
              <a:rPr lang="en-US" sz="2800" dirty="0">
                <a:latin typeface="Tahoma" panose="020B0604030504040204" pitchFamily="34" charset="0"/>
                <a:cs typeface="Tahoma" panose="020B0604030504040204" pitchFamily="34" charset="0"/>
              </a:rPr>
            </a:br>
            <a:r>
              <a:rPr lang="en-US" sz="2000" dirty="0">
                <a:latin typeface="Tahoma" panose="020B0604030504040204" pitchFamily="34" charset="0"/>
                <a:cs typeface="Tahoma" panose="020B0604030504040204" pitchFamily="34" charset="0"/>
              </a:rPr>
              <a:t>           </a:t>
            </a:r>
            <a:r>
              <a:rPr lang="en-US" dirty="0">
                <a:solidFill>
                  <a:srgbClr val="FF0000"/>
                </a:solidFill>
                <a:latin typeface="Tahoma" panose="020B0604030504040204" pitchFamily="34" charset="0"/>
                <a:cs typeface="Tahoma" panose="020B0604030504040204" pitchFamily="34" charset="0"/>
              </a:rPr>
              <a:t> </a:t>
            </a:r>
            <a:endParaRPr lang="en-US" sz="2000" dirty="0">
              <a:latin typeface="Tahoma" panose="020B0604030504040204" pitchFamily="34" charset="0"/>
              <a:cs typeface="Tahoma" panose="020B0604030504040204" pitchFamily="34" charset="0"/>
            </a:endParaRPr>
          </a:p>
          <a:p>
            <a:endParaRPr lang="en-US" dirty="0"/>
          </a:p>
        </p:txBody>
      </p:sp>
      <p:graphicFrame>
        <p:nvGraphicFramePr>
          <p:cNvPr id="8" name="Table 8">
            <a:extLst>
              <a:ext uri="{FF2B5EF4-FFF2-40B4-BE49-F238E27FC236}">
                <a16:creationId xmlns:a16="http://schemas.microsoft.com/office/drawing/2014/main" id="{E8CFA40B-F434-654C-2B14-3900F38753A2}"/>
              </a:ext>
            </a:extLst>
          </p:cNvPr>
          <p:cNvGraphicFramePr>
            <a:graphicFrameLocks noGrp="1"/>
          </p:cNvGraphicFramePr>
          <p:nvPr>
            <p:extLst>
              <p:ext uri="{D42A27DB-BD31-4B8C-83A1-F6EECF244321}">
                <p14:modId xmlns:p14="http://schemas.microsoft.com/office/powerpoint/2010/main" val="3430238488"/>
              </p:ext>
            </p:extLst>
          </p:nvPr>
        </p:nvGraphicFramePr>
        <p:xfrm>
          <a:off x="0" y="1263304"/>
          <a:ext cx="9144000" cy="541343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803673543"/>
                    </a:ext>
                  </a:extLst>
                </a:gridCol>
                <a:gridCol w="6248400">
                  <a:extLst>
                    <a:ext uri="{9D8B030D-6E8A-4147-A177-3AD203B41FA5}">
                      <a16:colId xmlns:a16="http://schemas.microsoft.com/office/drawing/2014/main" val="2936571542"/>
                    </a:ext>
                  </a:extLst>
                </a:gridCol>
              </a:tblGrid>
              <a:tr h="641696">
                <a:tc>
                  <a:txBody>
                    <a:bodyPr/>
                    <a:lstStyle/>
                    <a:p>
                      <a:r>
                        <a:rPr lang="en-US" dirty="0">
                          <a:solidFill>
                            <a:srgbClr val="0000FF"/>
                          </a:solidFill>
                        </a:rPr>
                        <a:t>MOLAR MASS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solidFill>
                            <a:srgbClr val="FF0000"/>
                          </a:solidFill>
                        </a:rPr>
                        <a:t>          Convert </a:t>
                      </a:r>
                      <a:r>
                        <a:rPr lang="en-US" dirty="0">
                          <a:solidFill>
                            <a:srgbClr val="FF0000"/>
                          </a:solidFill>
                        </a:rPr>
                        <a:t>gram to moles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85577"/>
                  </a:ext>
                </a:extLst>
              </a:tr>
              <a:tr h="1349548">
                <a:tc>
                  <a:txBody>
                    <a:bodyPr/>
                    <a:lstStyle/>
                    <a:p>
                      <a:r>
                        <a:rPr lang="en-US" sz="2800" u="sng" dirty="0" err="1"/>
                        <a:t>LiBr</a:t>
                      </a:r>
                      <a:endParaRPr lang="en-US" u="sng" dirty="0"/>
                    </a:p>
                    <a:p>
                      <a:r>
                        <a:rPr lang="en-US" sz="700" dirty="0"/>
                        <a:t> </a:t>
                      </a:r>
                      <a:br>
                        <a:rPr lang="en-US" dirty="0"/>
                      </a:br>
                      <a:r>
                        <a:rPr lang="en-US" dirty="0"/>
                        <a:t>Li    1 x  7g  =   7 g</a:t>
                      </a:r>
                    </a:p>
                    <a:p>
                      <a:r>
                        <a:rPr lang="en-US" dirty="0"/>
                        <a:t>Br   1 x 80 g </a:t>
                      </a:r>
                      <a:r>
                        <a:rPr lang="en-US" u="sng" dirty="0"/>
                        <a:t>= 80 g</a:t>
                      </a:r>
                    </a:p>
                    <a:p>
                      <a:endParaRPr lang="en-US" sz="500" dirty="0"/>
                    </a:p>
                    <a:p>
                      <a:r>
                        <a:rPr lang="en-US" dirty="0"/>
                        <a:t>                       </a:t>
                      </a:r>
                      <a:r>
                        <a:rPr lang="en-US" dirty="0">
                          <a:solidFill>
                            <a:srgbClr val="0000FF"/>
                          </a:solidFill>
                        </a:rPr>
                        <a:t>87 g/mole</a:t>
                      </a:r>
                    </a:p>
                    <a:p>
                      <a:endParaRPr lang="en-US" dirty="0"/>
                    </a:p>
                    <a:p>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620519"/>
                  </a:ext>
                </a:extLst>
              </a:tr>
              <a:tr h="1349548">
                <a:tc>
                  <a:txBody>
                    <a:bodyPr/>
                    <a:lstStyle/>
                    <a:p>
                      <a:r>
                        <a:rPr lang="en-US" dirty="0">
                          <a:solidFill>
                            <a:schemeClr val="tx1">
                              <a:lumMod val="95000"/>
                              <a:lumOff val="5000"/>
                            </a:schemeClr>
                          </a:solidFill>
                        </a:rPr>
                        <a:t>Then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837419"/>
                  </a:ext>
                </a:extLst>
              </a:tr>
              <a:tr h="1349548">
                <a:tc>
                  <a:txBody>
                    <a:bodyPr/>
                    <a:lstStyle/>
                    <a:p>
                      <a:r>
                        <a:rPr lang="en-US" dirty="0">
                          <a:solidFill>
                            <a:srgbClr val="FF0000"/>
                          </a:solidFill>
                        </a:rPr>
                        <a:t>Now molarity…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8956226"/>
                  </a:ext>
                </a:extLst>
              </a:tr>
            </a:tbl>
          </a:graphicData>
        </a:graphic>
      </p:graphicFrame>
      <p:graphicFrame>
        <p:nvGraphicFramePr>
          <p:cNvPr id="3" name="Table 3">
            <a:extLst>
              <a:ext uri="{FF2B5EF4-FFF2-40B4-BE49-F238E27FC236}">
                <a16:creationId xmlns:a16="http://schemas.microsoft.com/office/drawing/2014/main" id="{1F000A11-71CC-058D-7028-801BB9F4ACD5}"/>
              </a:ext>
            </a:extLst>
          </p:cNvPr>
          <p:cNvGraphicFramePr>
            <a:graphicFrameLocks noGrp="1"/>
          </p:cNvGraphicFramePr>
          <p:nvPr/>
        </p:nvGraphicFramePr>
        <p:xfrm>
          <a:off x="2819400" y="2021271"/>
          <a:ext cx="6324599" cy="87432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10900517"/>
                    </a:ext>
                  </a:extLst>
                </a:gridCol>
                <a:gridCol w="457200">
                  <a:extLst>
                    <a:ext uri="{9D8B030D-6E8A-4147-A177-3AD203B41FA5}">
                      <a16:colId xmlns:a16="http://schemas.microsoft.com/office/drawing/2014/main" val="2913059031"/>
                    </a:ext>
                  </a:extLst>
                </a:gridCol>
                <a:gridCol w="1905000">
                  <a:extLst>
                    <a:ext uri="{9D8B030D-6E8A-4147-A177-3AD203B41FA5}">
                      <a16:colId xmlns:a16="http://schemas.microsoft.com/office/drawing/2014/main" val="4112871954"/>
                    </a:ext>
                  </a:extLst>
                </a:gridCol>
                <a:gridCol w="457200">
                  <a:extLst>
                    <a:ext uri="{9D8B030D-6E8A-4147-A177-3AD203B41FA5}">
                      <a16:colId xmlns:a16="http://schemas.microsoft.com/office/drawing/2014/main" val="322531863"/>
                    </a:ext>
                  </a:extLst>
                </a:gridCol>
                <a:gridCol w="2133599">
                  <a:extLst>
                    <a:ext uri="{9D8B030D-6E8A-4147-A177-3AD203B41FA5}">
                      <a16:colId xmlns:a16="http://schemas.microsoft.com/office/drawing/2014/main" val="49631284"/>
                    </a:ext>
                  </a:extLst>
                </a:gridCol>
              </a:tblGrid>
              <a:tr h="874329">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215 grams</a:t>
                      </a:r>
                    </a:p>
                    <a:p>
                      <a:pPr algn="ctr"/>
                      <a:r>
                        <a:rPr lang="en-US" sz="2000" b="0" dirty="0">
                          <a:solidFill>
                            <a:srgbClr val="FF0000"/>
                          </a:solidFill>
                          <a:latin typeface="Times New Roman" panose="02020603050405020304" pitchFamily="18" charset="0"/>
                          <a:cs typeface="Times New Roman" panose="02020603050405020304" pitchFamily="18" charset="0"/>
                        </a:rPr>
                        <a:t>1</a:t>
                      </a:r>
                      <a:endParaRPr lang="en-US" sz="2000" b="0" u="sng"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rgbClr val="FF0000"/>
                          </a:solidFill>
                          <a:latin typeface="Times New Roman" panose="02020603050405020304" pitchFamily="18" charset="0"/>
                          <a:cs typeface="Times New Roman" panose="02020603050405020304" pitchFamily="18" charset="0"/>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sng" dirty="0">
                          <a:solidFill>
                            <a:srgbClr val="FF0000"/>
                          </a:solidFill>
                          <a:latin typeface="Times New Roman" panose="02020603050405020304" pitchFamily="18" charset="0"/>
                          <a:cs typeface="Times New Roman" panose="02020603050405020304" pitchFamily="18" charset="0"/>
                        </a:rPr>
                        <a:t>1 mole </a:t>
                      </a:r>
                      <a:r>
                        <a:rPr lang="en-US" sz="2000" b="0" u="sng" dirty="0" err="1">
                          <a:solidFill>
                            <a:srgbClr val="FF0000"/>
                          </a:solidFill>
                          <a:latin typeface="Times New Roman" panose="02020603050405020304" pitchFamily="18" charset="0"/>
                          <a:cs typeface="Times New Roman" panose="02020603050405020304" pitchFamily="18" charset="0"/>
                        </a:rPr>
                        <a:t>LiBr</a:t>
                      </a:r>
                    </a:p>
                    <a:p>
                      <a:pPr algn="l"/>
                      <a:r>
                        <a:rPr lang="en-US" sz="2000" b="0" dirty="0">
                          <a:solidFill>
                            <a:srgbClr val="FF0000"/>
                          </a:solidFill>
                          <a:latin typeface="Times New Roman" panose="02020603050405020304" pitchFamily="18" charset="0"/>
                          <a:cs typeface="Times New Roman" panose="02020603050405020304" pitchFamily="18" charset="0"/>
                        </a:rPr>
                        <a:t>   87 grams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2.47 moles </a:t>
                      </a:r>
                      <a:r>
                        <a:rPr lang="en-US" sz="2000" b="0" dirty="0" err="1">
                          <a:solidFill>
                            <a:srgbClr val="FF0000"/>
                          </a:solidFill>
                          <a:latin typeface="Times New Roman" panose="02020603050405020304" pitchFamily="18" charset="0"/>
                          <a:cs typeface="Times New Roman" panose="02020603050405020304" pitchFamily="18" charset="0"/>
                        </a:rPr>
                        <a:t>LiBr</a:t>
                      </a:r>
                      <a:endParaRPr lang="en-US" sz="20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05420"/>
                  </a:ext>
                </a:extLst>
              </a:tr>
            </a:tbl>
          </a:graphicData>
        </a:graphic>
      </p:graphicFrame>
      <p:sp>
        <p:nvSpPr>
          <p:cNvPr id="4" name="TextBox 3">
            <a:extLst>
              <a:ext uri="{FF2B5EF4-FFF2-40B4-BE49-F238E27FC236}">
                <a16:creationId xmlns:a16="http://schemas.microsoft.com/office/drawing/2014/main" id="{26C98187-95FB-DCDD-668B-D7954A4A9B7F}"/>
              </a:ext>
            </a:extLst>
          </p:cNvPr>
          <p:cNvSpPr txBox="1"/>
          <p:nvPr/>
        </p:nvSpPr>
        <p:spPr>
          <a:xfrm>
            <a:off x="2895600" y="4343400"/>
            <a:ext cx="2590800" cy="830997"/>
          </a:xfrm>
          <a:prstGeom prst="rect">
            <a:avLst/>
          </a:prstGeom>
          <a:noFill/>
        </p:spPr>
        <p:txBody>
          <a:bodyPr wrap="square" rtlCol="0">
            <a:spAutoFit/>
          </a:bodyPr>
          <a:lstStyle/>
          <a:p>
            <a:pPr algn="ct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750. mL solution</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5" name="TextBox 4">
            <a:extLst>
              <a:ext uri="{FF2B5EF4-FFF2-40B4-BE49-F238E27FC236}">
                <a16:creationId xmlns:a16="http://schemas.microsoft.com/office/drawing/2014/main" id="{B7E04EC5-B10E-055B-DDDB-06E82E0C07B9}"/>
              </a:ext>
            </a:extLst>
          </p:cNvPr>
          <p:cNvSpPr txBox="1"/>
          <p:nvPr/>
        </p:nvSpPr>
        <p:spPr>
          <a:xfrm>
            <a:off x="5269208" y="4447638"/>
            <a:ext cx="457200" cy="523220"/>
          </a:xfrm>
          <a:prstGeom prst="rect">
            <a:avLst/>
          </a:prstGeom>
          <a:noFill/>
        </p:spPr>
        <p:txBody>
          <a:bodyPr wrap="square" rtlCol="0">
            <a:spAutoFit/>
          </a:bodyPr>
          <a:lstStyle/>
          <a:p>
            <a:r>
              <a:rPr lang="en-US" sz="2800" dirty="0">
                <a:solidFill>
                  <a:schemeClr val="tx1">
                    <a:lumMod val="95000"/>
                    <a:lumOff val="5000"/>
                  </a:schemeClr>
                </a:solidFill>
              </a:rPr>
              <a:t>X</a:t>
            </a:r>
          </a:p>
        </p:txBody>
      </p:sp>
      <p:sp>
        <p:nvSpPr>
          <p:cNvPr id="6" name="TextBox 5">
            <a:extLst>
              <a:ext uri="{FF2B5EF4-FFF2-40B4-BE49-F238E27FC236}">
                <a16:creationId xmlns:a16="http://schemas.microsoft.com/office/drawing/2014/main" id="{CA35BE47-41F0-AEF2-9628-06804BBB38DA}"/>
              </a:ext>
            </a:extLst>
          </p:cNvPr>
          <p:cNvSpPr txBox="1"/>
          <p:nvPr/>
        </p:nvSpPr>
        <p:spPr>
          <a:xfrm>
            <a:off x="5269208" y="4293749"/>
            <a:ext cx="1676400" cy="830997"/>
          </a:xfrm>
          <a:prstGeom prst="rect">
            <a:avLst/>
          </a:prstGeom>
          <a:noFill/>
        </p:spPr>
        <p:txBody>
          <a:bodyPr wrap="square" rtlCol="0">
            <a:spAutoFit/>
          </a:bodyPr>
          <a:lstStyle/>
          <a:p>
            <a:pPr algn="ctr"/>
            <a:r>
              <a:rPr lang="en-US" sz="2400" u="sng" dirty="0">
                <a:solidFill>
                  <a:schemeClr val="tx1">
                    <a:lumMod val="95000"/>
                    <a:lumOff val="5000"/>
                  </a:schemeClr>
                </a:solidFill>
                <a:latin typeface="Times New Roman" panose="02020603050405020304" pitchFamily="18" charset="0"/>
                <a:cs typeface="Times New Roman" panose="02020603050405020304" pitchFamily="18" charset="0"/>
              </a:rPr>
              <a:t>1 Liter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1000 mL</a:t>
            </a:r>
          </a:p>
        </p:txBody>
      </p:sp>
      <p:sp>
        <p:nvSpPr>
          <p:cNvPr id="7" name="TextBox 6">
            <a:extLst>
              <a:ext uri="{FF2B5EF4-FFF2-40B4-BE49-F238E27FC236}">
                <a16:creationId xmlns:a16="http://schemas.microsoft.com/office/drawing/2014/main" id="{BA168EF2-FD4F-D9D7-A442-419AE52E2BEC}"/>
              </a:ext>
            </a:extLst>
          </p:cNvPr>
          <p:cNvSpPr txBox="1"/>
          <p:nvPr/>
        </p:nvSpPr>
        <p:spPr>
          <a:xfrm>
            <a:off x="6722772" y="4430929"/>
            <a:ext cx="2116428" cy="461665"/>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0.750 Liters</a:t>
            </a:r>
          </a:p>
        </p:txBody>
      </p:sp>
      <p:graphicFrame>
        <p:nvGraphicFramePr>
          <p:cNvPr id="9" name="Table 9">
            <a:extLst>
              <a:ext uri="{FF2B5EF4-FFF2-40B4-BE49-F238E27FC236}">
                <a16:creationId xmlns:a16="http://schemas.microsoft.com/office/drawing/2014/main" id="{D8787B69-4190-D662-EFC3-63577C112490}"/>
              </a:ext>
            </a:extLst>
          </p:cNvPr>
          <p:cNvGraphicFramePr>
            <a:graphicFrameLocks noGrp="1"/>
          </p:cNvGraphicFramePr>
          <p:nvPr>
            <p:extLst>
              <p:ext uri="{D42A27DB-BD31-4B8C-83A1-F6EECF244321}">
                <p14:modId xmlns:p14="http://schemas.microsoft.com/office/powerpoint/2010/main" val="3030104360"/>
              </p:ext>
            </p:extLst>
          </p:nvPr>
        </p:nvGraphicFramePr>
        <p:xfrm>
          <a:off x="2221208" y="5650223"/>
          <a:ext cx="6096000" cy="82296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003655537"/>
                    </a:ext>
                  </a:extLst>
                </a:gridCol>
                <a:gridCol w="1905000">
                  <a:extLst>
                    <a:ext uri="{9D8B030D-6E8A-4147-A177-3AD203B41FA5}">
                      <a16:colId xmlns:a16="http://schemas.microsoft.com/office/drawing/2014/main" val="1083985617"/>
                    </a:ext>
                  </a:extLst>
                </a:gridCol>
                <a:gridCol w="3429000">
                  <a:extLst>
                    <a:ext uri="{9D8B030D-6E8A-4147-A177-3AD203B41FA5}">
                      <a16:colId xmlns:a16="http://schemas.microsoft.com/office/drawing/2014/main" val="1492543169"/>
                    </a:ext>
                  </a:extLst>
                </a:gridCol>
              </a:tblGrid>
              <a:tr h="370840">
                <a:tc>
                  <a:txBody>
                    <a:bodyPr/>
                    <a:lstStyle/>
                    <a:p>
                      <a:pPr algn="ctr"/>
                      <a:r>
                        <a:rPr lang="en-US" sz="2400" dirty="0">
                          <a:solidFill>
                            <a:srgbClr val="FF0000"/>
                          </a:solidFill>
                        </a:rPr>
                        <a:t>M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u="sng" dirty="0">
                          <a:solidFill>
                            <a:srgbClr val="FF0000"/>
                          </a:solidFill>
                        </a:rPr>
                        <a:t>2.47 moles</a:t>
                      </a:r>
                      <a:br>
                        <a:rPr lang="en-US" sz="2400" dirty="0">
                          <a:solidFill>
                            <a:srgbClr val="FF0000"/>
                          </a:solidFill>
                        </a:rPr>
                      </a:br>
                      <a:r>
                        <a:rPr lang="en-US" sz="2400" dirty="0">
                          <a:solidFill>
                            <a:srgbClr val="FF0000"/>
                          </a:solidFill>
                        </a:rPr>
                        <a:t>0.750 Liters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dirty="0">
                          <a:solidFill>
                            <a:srgbClr val="FF0000"/>
                          </a:solidFill>
                        </a:rPr>
                        <a:t>= 3.29 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93609"/>
                  </a:ext>
                </a:extLst>
              </a:tr>
            </a:tbl>
          </a:graphicData>
        </a:graphic>
      </p:graphicFrame>
    </p:spTree>
    <p:extLst>
      <p:ext uri="{BB962C8B-B14F-4D97-AF65-F5344CB8AC3E}">
        <p14:creationId xmlns:p14="http://schemas.microsoft.com/office/powerpoint/2010/main" val="42448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455E60-9B17-BD9C-40A5-7E90CD827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3" r="7286"/>
          <a:stretch/>
        </p:blipFill>
        <p:spPr bwMode="auto">
          <a:xfrm>
            <a:off x="-9525" y="28575"/>
            <a:ext cx="47053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30C269-5DD8-D561-BDE9-A23750742842}"/>
              </a:ext>
            </a:extLst>
          </p:cNvPr>
          <p:cNvSpPr txBox="1"/>
          <p:nvPr/>
        </p:nvSpPr>
        <p:spPr>
          <a:xfrm>
            <a:off x="4438650" y="1133475"/>
            <a:ext cx="4705350" cy="563231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Hot solvents usually hold more solute than cold.  </a:t>
            </a:r>
          </a:p>
          <a:p>
            <a:pPr algn="ct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This graph shows data for 100 mL solutions</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6.  Compare a 10°C sugar solution to</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 90°C sugar solution…</a:t>
            </a:r>
          </a:p>
          <a:p>
            <a:pPr algn="ctr"/>
            <a:endParaRPr lang="en-US" dirty="0">
              <a:latin typeface="Times New Roman" panose="02020603050405020304" pitchFamily="18" charset="0"/>
              <a:cs typeface="Times New Roman" panose="02020603050405020304" pitchFamily="18" charset="0"/>
            </a:endParaRPr>
          </a:p>
          <a:p>
            <a:pPr algn="ctr"/>
            <a:r>
              <a:rPr lang="en-US" dirty="0">
                <a:solidFill>
                  <a:srgbClr val="0000FF"/>
                </a:solidFill>
                <a:latin typeface="Times New Roman" panose="02020603050405020304" pitchFamily="18" charset="0"/>
                <a:cs typeface="Times New Roman" panose="02020603050405020304" pitchFamily="18" charset="0"/>
              </a:rPr>
              <a:t>At 10°C you can fit </a:t>
            </a:r>
            <a:r>
              <a:rPr lang="en-US" b="1" dirty="0">
                <a:solidFill>
                  <a:srgbClr val="0000FF"/>
                </a:solidFill>
                <a:latin typeface="Times New Roman" panose="02020603050405020304" pitchFamily="18" charset="0"/>
                <a:cs typeface="Times New Roman" panose="02020603050405020304" pitchFamily="18" charset="0"/>
              </a:rPr>
              <a:t>175</a:t>
            </a:r>
            <a:r>
              <a:rPr lang="en-US" dirty="0">
                <a:solidFill>
                  <a:srgbClr val="0000FF"/>
                </a:solidFill>
                <a:latin typeface="Times New Roman" panose="02020603050405020304" pitchFamily="18" charset="0"/>
                <a:cs typeface="Times New Roman" panose="02020603050405020304" pitchFamily="18" charset="0"/>
              </a:rPr>
              <a:t> g sugar into solution.</a:t>
            </a:r>
          </a:p>
          <a:p>
            <a:pPr algn="ctr"/>
            <a:endParaRPr lang="en-US" dirty="0">
              <a:latin typeface="Times New Roman" panose="02020603050405020304" pitchFamily="18" charset="0"/>
              <a:cs typeface="Times New Roman" panose="02020603050405020304" pitchFamily="18" charset="0"/>
            </a:endParaRPr>
          </a:p>
          <a:p>
            <a:pPr algn="ctr"/>
            <a:r>
              <a:rPr lang="en-US" dirty="0">
                <a:solidFill>
                  <a:srgbClr val="FF0000"/>
                </a:solidFill>
                <a:latin typeface="Times New Roman" panose="02020603050405020304" pitchFamily="18" charset="0"/>
                <a:cs typeface="Times New Roman" panose="02020603050405020304" pitchFamily="18" charset="0"/>
              </a:rPr>
              <a:t>At 90°C you can fit </a:t>
            </a:r>
            <a:r>
              <a:rPr lang="en-US" b="1" dirty="0">
                <a:solidFill>
                  <a:srgbClr val="FF0000"/>
                </a:solidFill>
                <a:latin typeface="Times New Roman" panose="02020603050405020304" pitchFamily="18" charset="0"/>
                <a:cs typeface="Times New Roman" panose="02020603050405020304" pitchFamily="18" charset="0"/>
              </a:rPr>
              <a:t>425</a:t>
            </a:r>
            <a:r>
              <a:rPr lang="en-US" dirty="0">
                <a:solidFill>
                  <a:srgbClr val="FF0000"/>
                </a:solidFill>
                <a:latin typeface="Times New Roman" panose="02020603050405020304" pitchFamily="18" charset="0"/>
                <a:cs typeface="Times New Roman" panose="02020603050405020304" pitchFamily="18" charset="0"/>
              </a:rPr>
              <a:t> g sugar into solution. </a:t>
            </a:r>
            <a:br>
              <a:rPr lang="en-US"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Hotter solutions “juggle” molecules or ions faster.  The hotter solutions can hold more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solute than colder solutions.  </a:t>
            </a:r>
          </a:p>
          <a:p>
            <a:br>
              <a:rPr lang="en-US"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7.  It’s hard to see here, but the NaCl solubility</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     increases just a tiny bit (</a:t>
            </a:r>
            <a:r>
              <a:rPr lang="en-US" u="sng" dirty="0">
                <a:solidFill>
                  <a:schemeClr val="tx1">
                    <a:lumMod val="95000"/>
                    <a:lumOff val="5000"/>
                  </a:schemeClr>
                </a:solidFill>
                <a:latin typeface="Times New Roman" panose="02020603050405020304" pitchFamily="18" charset="0"/>
                <a:cs typeface="Times New Roman" panose="02020603050405020304" pitchFamily="18" charset="0"/>
              </a:rPr>
              <a:t>38 g → 40 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     in a100 mL solution, a small increase.  </a:t>
            </a:r>
          </a:p>
          <a:p>
            <a:endParaRPr lang="en-US" dirty="0"/>
          </a:p>
        </p:txBody>
      </p:sp>
    </p:spTree>
    <p:extLst>
      <p:ext uri="{BB962C8B-B14F-4D97-AF65-F5344CB8AC3E}">
        <p14:creationId xmlns:p14="http://schemas.microsoft.com/office/powerpoint/2010/main" val="3677652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78"/>
            <a:ext cx="9144000" cy="1538883"/>
          </a:xfrm>
          <a:prstGeom prst="rect">
            <a:avLst/>
          </a:prstGeom>
          <a:noFill/>
        </p:spPr>
        <p:txBody>
          <a:bodyPr wrap="square" rtlCol="0">
            <a:spAutoFit/>
          </a:bodyPr>
          <a:lstStyle/>
          <a:p>
            <a:r>
              <a:rPr lang="en-US" sz="2800" dirty="0">
                <a:latin typeface="Tahoma" panose="020B0604030504040204" pitchFamily="34" charset="0"/>
                <a:cs typeface="Tahoma" panose="020B0604030504040204" pitchFamily="34" charset="0"/>
              </a:rPr>
              <a:t>32.  Calculate the molarity of 750. mL </a:t>
            </a:r>
            <a:r>
              <a:rPr lang="en-US" sz="2800" dirty="0" err="1">
                <a:latin typeface="Tahoma" panose="020B0604030504040204" pitchFamily="34" charset="0"/>
                <a:cs typeface="Tahoma" panose="020B0604030504040204" pitchFamily="34" charset="0"/>
              </a:rPr>
              <a:t>LiBr</a:t>
            </a:r>
            <a:r>
              <a:rPr lang="en-US" sz="2800" baseline="-25000" dirty="0">
                <a:latin typeface="Tahoma" panose="020B0604030504040204" pitchFamily="34" charset="0"/>
                <a:cs typeface="Tahoma" panose="020B0604030504040204" pitchFamily="34" charset="0"/>
              </a:rPr>
              <a:t>(AQ) </a:t>
            </a:r>
            <a:r>
              <a:rPr lang="en-US" sz="2800" dirty="0">
                <a:latin typeface="Tahoma" panose="020B0604030504040204" pitchFamily="34" charset="0"/>
                <a:cs typeface="Tahoma" panose="020B0604030504040204" pitchFamily="34" charset="0"/>
              </a:rPr>
              <a:t>that has</a:t>
            </a:r>
            <a:br>
              <a:rPr lang="en-US" sz="2800" dirty="0">
                <a:latin typeface="Tahoma" panose="020B0604030504040204" pitchFamily="34" charset="0"/>
                <a:cs typeface="Tahoma" panose="020B0604030504040204" pitchFamily="34" charset="0"/>
              </a:rPr>
            </a:br>
            <a:r>
              <a:rPr lang="en-US" sz="2800">
                <a:latin typeface="Tahoma" panose="020B0604030504040204" pitchFamily="34" charset="0"/>
                <a:cs typeface="Tahoma" panose="020B0604030504040204" pitchFamily="34" charset="0"/>
              </a:rPr>
              <a:t>       215 </a:t>
            </a:r>
            <a:r>
              <a:rPr lang="en-US" sz="2800" dirty="0">
                <a:latin typeface="Tahoma" panose="020B0604030504040204" pitchFamily="34" charset="0"/>
                <a:cs typeface="Tahoma" panose="020B0604030504040204" pitchFamily="34" charset="0"/>
              </a:rPr>
              <a:t>g </a:t>
            </a:r>
            <a:r>
              <a:rPr lang="en-US" sz="2800" dirty="0" err="1">
                <a:latin typeface="Tahoma" panose="020B0604030504040204" pitchFamily="34" charset="0"/>
                <a:cs typeface="Tahoma" panose="020B0604030504040204" pitchFamily="34" charset="0"/>
              </a:rPr>
              <a:t>LiBr</a:t>
            </a:r>
            <a:r>
              <a:rPr lang="en-US" sz="2800" dirty="0">
                <a:latin typeface="Tahoma" panose="020B0604030504040204" pitchFamily="34" charset="0"/>
                <a:cs typeface="Tahoma" panose="020B0604030504040204" pitchFamily="34" charset="0"/>
              </a:rPr>
              <a:t> solute.</a:t>
            </a:r>
            <a:br>
              <a:rPr lang="en-US" sz="2800" dirty="0">
                <a:latin typeface="Tahoma" panose="020B0604030504040204" pitchFamily="34" charset="0"/>
                <a:cs typeface="Tahoma" panose="020B0604030504040204" pitchFamily="34" charset="0"/>
              </a:rPr>
            </a:br>
            <a:r>
              <a:rPr lang="en-US" sz="2000" dirty="0">
                <a:latin typeface="Tahoma" panose="020B0604030504040204" pitchFamily="34" charset="0"/>
                <a:cs typeface="Tahoma" panose="020B0604030504040204" pitchFamily="34" charset="0"/>
              </a:rPr>
              <a:t>           </a:t>
            </a:r>
            <a:r>
              <a:rPr lang="en-US" dirty="0">
                <a:solidFill>
                  <a:srgbClr val="FF0000"/>
                </a:solidFill>
                <a:latin typeface="Tahoma" panose="020B0604030504040204" pitchFamily="34" charset="0"/>
                <a:cs typeface="Tahoma" panose="020B0604030504040204" pitchFamily="34" charset="0"/>
              </a:rPr>
              <a:t> </a:t>
            </a:r>
            <a:endParaRPr lang="en-US" sz="2000" dirty="0">
              <a:latin typeface="Tahoma" panose="020B0604030504040204" pitchFamily="34" charset="0"/>
              <a:cs typeface="Tahoma" panose="020B0604030504040204" pitchFamily="34" charset="0"/>
            </a:endParaRPr>
          </a:p>
          <a:p>
            <a:endParaRPr lang="en-US" dirty="0"/>
          </a:p>
        </p:txBody>
      </p:sp>
      <p:graphicFrame>
        <p:nvGraphicFramePr>
          <p:cNvPr id="8" name="Table 8">
            <a:extLst>
              <a:ext uri="{FF2B5EF4-FFF2-40B4-BE49-F238E27FC236}">
                <a16:creationId xmlns:a16="http://schemas.microsoft.com/office/drawing/2014/main" id="{E8CFA40B-F434-654C-2B14-3900F38753A2}"/>
              </a:ext>
            </a:extLst>
          </p:cNvPr>
          <p:cNvGraphicFramePr>
            <a:graphicFrameLocks noGrp="1"/>
          </p:cNvGraphicFramePr>
          <p:nvPr>
            <p:extLst>
              <p:ext uri="{D42A27DB-BD31-4B8C-83A1-F6EECF244321}">
                <p14:modId xmlns:p14="http://schemas.microsoft.com/office/powerpoint/2010/main" val="2014244541"/>
              </p:ext>
            </p:extLst>
          </p:nvPr>
        </p:nvGraphicFramePr>
        <p:xfrm>
          <a:off x="0" y="1263304"/>
          <a:ext cx="9144000" cy="3789564"/>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803673543"/>
                    </a:ext>
                  </a:extLst>
                </a:gridCol>
                <a:gridCol w="5867400">
                  <a:extLst>
                    <a:ext uri="{9D8B030D-6E8A-4147-A177-3AD203B41FA5}">
                      <a16:colId xmlns:a16="http://schemas.microsoft.com/office/drawing/2014/main" val="2936571542"/>
                    </a:ext>
                  </a:extLst>
                </a:gridCol>
              </a:tblGrid>
              <a:tr h="641696">
                <a:tc>
                  <a:txBody>
                    <a:bodyPr/>
                    <a:lstStyle/>
                    <a:p>
                      <a:r>
                        <a:rPr lang="en-US" dirty="0">
                          <a:solidFill>
                            <a:srgbClr val="0000FF"/>
                          </a:solidFill>
                        </a:rPr>
                        <a:t>MOLAR MASS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85577"/>
                  </a:ext>
                </a:extLst>
              </a:tr>
              <a:tr h="1349548">
                <a:tc>
                  <a:txBody>
                    <a:bodyPr/>
                    <a:lstStyle/>
                    <a:p>
                      <a:r>
                        <a:rPr lang="en-US" sz="2800" u="sng" dirty="0" err="1"/>
                        <a:t>LiBr</a:t>
                      </a:r>
                      <a:endParaRPr lang="en-US" u="sng" dirty="0"/>
                    </a:p>
                    <a:p>
                      <a:r>
                        <a:rPr lang="en-US" sz="700" dirty="0"/>
                        <a:t> </a:t>
                      </a:r>
                      <a:br>
                        <a:rPr lang="en-US" dirty="0"/>
                      </a:br>
                      <a:r>
                        <a:rPr lang="en-US" dirty="0"/>
                        <a:t>Li    1 x  7g  =   7 g</a:t>
                      </a:r>
                    </a:p>
                    <a:p>
                      <a:r>
                        <a:rPr lang="en-US" dirty="0"/>
                        <a:t>Br   1 x 80 g </a:t>
                      </a:r>
                      <a:r>
                        <a:rPr lang="en-US" u="sng" dirty="0"/>
                        <a:t>= 80 g</a:t>
                      </a:r>
                    </a:p>
                    <a:p>
                      <a:endParaRPr lang="en-US" sz="500" dirty="0"/>
                    </a:p>
                    <a:p>
                      <a:r>
                        <a:rPr lang="en-US" dirty="0"/>
                        <a:t>                       </a:t>
                      </a:r>
                      <a:r>
                        <a:rPr lang="en-US" dirty="0">
                          <a:solidFill>
                            <a:srgbClr val="0000FF"/>
                          </a:solidFill>
                        </a:rPr>
                        <a:t>87 g/mole</a:t>
                      </a:r>
                    </a:p>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620519"/>
                  </a:ext>
                </a:extLst>
              </a:tr>
              <a:tr h="1349548">
                <a:tc>
                  <a:txBody>
                    <a:bodyPr/>
                    <a:lstStyle/>
                    <a:p>
                      <a:r>
                        <a:rPr lang="en-US" sz="2800" dirty="0"/>
                        <a:t>Now molarity       </a:t>
                      </a:r>
                      <a:r>
                        <a:rPr lang="en-US" sz="2800" dirty="0">
                          <a:solidFill>
                            <a:srgbClr val="FF0000"/>
                          </a:solidFill>
                        </a:rPr>
                        <a:t>M = </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u="sng" dirty="0">
                          <a:solidFill>
                            <a:srgbClr val="FF0000"/>
                          </a:solidFill>
                        </a:rPr>
                        <a:t># moles solute</a:t>
                      </a:r>
                      <a:br>
                        <a:rPr lang="en-US" dirty="0">
                          <a:solidFill>
                            <a:srgbClr val="FF0000"/>
                          </a:solidFill>
                        </a:rPr>
                      </a:br>
                      <a:r>
                        <a:rPr lang="en-US" dirty="0">
                          <a:solidFill>
                            <a:srgbClr val="FF0000"/>
                          </a:solidFill>
                        </a:rPr>
                        <a:t> Liters solution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2225524"/>
                  </a:ext>
                </a:extLst>
              </a:tr>
            </a:tbl>
          </a:graphicData>
        </a:graphic>
      </p:graphicFrame>
    </p:spTree>
    <p:extLst>
      <p:ext uri="{BB962C8B-B14F-4D97-AF65-F5344CB8AC3E}">
        <p14:creationId xmlns:p14="http://schemas.microsoft.com/office/powerpoint/2010/main" val="3307667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24096"/>
          </a:xfrm>
          <a:prstGeom prst="rect">
            <a:avLst/>
          </a:prstGeom>
          <a:noFill/>
        </p:spPr>
        <p:txBody>
          <a:bodyPr wrap="square" rtlCol="0">
            <a:spAutoFit/>
          </a:bodyPr>
          <a:lstStyle/>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Let’s totally change gears now.  Take out Table G </a:t>
            </a:r>
          </a:p>
          <a:p>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4800" b="1" dirty="0">
                <a:solidFill>
                  <a:srgbClr val="FF0000"/>
                </a:solidFill>
                <a:latin typeface="Times New Roman" panose="02020603050405020304" pitchFamily="18" charset="0"/>
                <a:cs typeface="Times New Roman" panose="02020603050405020304" pitchFamily="18" charset="0"/>
              </a:rPr>
              <a:t>SOLUBILITY CURVES at Standard Pressure</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309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None/>
            </a:pPr>
            <a:r>
              <a:rPr lang="en-US" altLang="en-US" sz="2800" dirty="0">
                <a:solidFill>
                  <a:srgbClr val="000000"/>
                </a:solidFill>
                <a:latin typeface="Times New Roman" panose="02020603050405020304" pitchFamily="18" charset="0"/>
                <a:cs typeface="Times New Roman" panose="02020603050405020304" pitchFamily="18" charset="0"/>
              </a:rPr>
              <a:t>33.  How many grams of sodium nitrate are in a 100 mL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aqueous solution that is saturated at 10°C?</a:t>
            </a:r>
          </a:p>
          <a:p>
            <a:pPr marL="514350" indent="-514350" eaLnBrk="1" fontAlgn="base" hangingPunct="1">
              <a:spcBef>
                <a:spcPct val="50000"/>
              </a:spcBef>
              <a:spcAft>
                <a:spcPct val="0"/>
              </a:spcAft>
              <a:buFontTx/>
              <a:buAutoNum type="arabicPeriod" startAt="25"/>
            </a:pPr>
            <a:endParaRPr lang="en-US" altLang="en-US" sz="2800" dirty="0">
              <a:solidFill>
                <a:srgbClr val="000000"/>
              </a:solidFill>
              <a:latin typeface="Comic Sans MS" pitchFamily="66" charset="0"/>
            </a:endParaRPr>
          </a:p>
          <a:p>
            <a:pPr eaLnBrk="1" fontAlgn="base" hangingPunct="1">
              <a:spcBef>
                <a:spcPct val="50000"/>
              </a:spcBef>
              <a:spcAft>
                <a:spcPct val="0"/>
              </a:spcAft>
              <a:buNone/>
            </a:pPr>
            <a:r>
              <a:rPr lang="en-US" altLang="en-US" sz="2800" dirty="0">
                <a:solidFill>
                  <a:srgbClr val="000000"/>
                </a:solidFill>
                <a:latin typeface="Comic Sans MS" pitchFamily="66" charset="0"/>
              </a:rPr>
              <a:t>Find </a:t>
            </a:r>
            <a:r>
              <a:rPr lang="en-US" altLang="en-US" sz="2800" b="1" dirty="0">
                <a:solidFill>
                  <a:srgbClr val="006600"/>
                </a:solidFill>
                <a:latin typeface="Comic Sans MS" pitchFamily="66" charset="0"/>
              </a:rPr>
              <a:t>NaNO</a:t>
            </a:r>
            <a:r>
              <a:rPr lang="en-US" altLang="en-US" sz="2800" b="1" baseline="-25000" dirty="0">
                <a:solidFill>
                  <a:srgbClr val="006600"/>
                </a:solidFill>
                <a:latin typeface="Comic Sans MS" pitchFamily="66" charset="0"/>
              </a:rPr>
              <a:t>3</a:t>
            </a:r>
            <a:r>
              <a:rPr lang="en-US" altLang="en-US" sz="2800" dirty="0">
                <a:solidFill>
                  <a:srgbClr val="000000"/>
                </a:solidFill>
                <a:latin typeface="Comic Sans MS" pitchFamily="66" charset="0"/>
              </a:rPr>
              <a:t> curve.  </a:t>
            </a:r>
            <a:br>
              <a:rPr lang="en-US" altLang="en-US" sz="2800" dirty="0">
                <a:solidFill>
                  <a:srgbClr val="000000"/>
                </a:solidFill>
                <a:latin typeface="Comic Sans MS" pitchFamily="66" charset="0"/>
              </a:rPr>
            </a:br>
            <a:r>
              <a:rPr lang="en-US" altLang="en-US" sz="2800" dirty="0">
                <a:solidFill>
                  <a:srgbClr val="000000"/>
                </a:solidFill>
                <a:latin typeface="Comic Sans MS" pitchFamily="66" charset="0"/>
              </a:rPr>
              <a:t>Find </a:t>
            </a:r>
            <a:r>
              <a:rPr lang="en-US" altLang="en-US" sz="2800" b="1" dirty="0">
                <a:solidFill>
                  <a:srgbClr val="006600"/>
                </a:solidFill>
                <a:latin typeface="Comic Sans MS" pitchFamily="66" charset="0"/>
              </a:rPr>
              <a:t>10°C.  </a:t>
            </a:r>
            <a:br>
              <a:rPr lang="en-US" altLang="en-US" sz="2800" dirty="0">
                <a:solidFill>
                  <a:srgbClr val="000000"/>
                </a:solidFill>
                <a:latin typeface="Comic Sans MS" pitchFamily="66" charset="0"/>
              </a:rPr>
            </a:br>
            <a:endParaRPr lang="en-US" altLang="en-US" sz="2800" dirty="0">
              <a:solidFill>
                <a:srgbClr val="000000"/>
              </a:solidFill>
              <a:latin typeface="Comic Sans MS" pitchFamily="66" charset="0"/>
            </a:endParaRPr>
          </a:p>
          <a:p>
            <a:pPr eaLnBrk="1" fontAlgn="base" hangingPunct="1">
              <a:spcBef>
                <a:spcPct val="50000"/>
              </a:spcBef>
              <a:spcAft>
                <a:spcPct val="0"/>
              </a:spcAft>
              <a:buNone/>
            </a:pPr>
            <a:r>
              <a:rPr lang="en-US" altLang="en-US" sz="2800" b="1" dirty="0">
                <a:solidFill>
                  <a:srgbClr val="006600"/>
                </a:solidFill>
                <a:latin typeface="Comic Sans MS" pitchFamily="66" charset="0"/>
              </a:rPr>
              <a:t>Slide Upwards until you </a:t>
            </a:r>
            <a:br>
              <a:rPr lang="en-US" altLang="en-US" sz="2800" b="1" dirty="0">
                <a:solidFill>
                  <a:srgbClr val="006600"/>
                </a:solidFill>
                <a:latin typeface="Comic Sans MS" pitchFamily="66" charset="0"/>
              </a:rPr>
            </a:br>
            <a:r>
              <a:rPr lang="en-US" altLang="en-US" sz="2800" b="1" dirty="0">
                <a:solidFill>
                  <a:srgbClr val="006600"/>
                </a:solidFill>
                <a:latin typeface="Comic Sans MS" pitchFamily="66" charset="0"/>
              </a:rPr>
              <a:t>find their meeting point.  </a:t>
            </a:r>
          </a:p>
          <a:p>
            <a:pPr eaLnBrk="1" fontAlgn="base" hangingPunct="1">
              <a:spcBef>
                <a:spcPct val="50000"/>
              </a:spcBef>
              <a:spcAft>
                <a:spcPct val="0"/>
              </a:spcAft>
              <a:buNone/>
            </a:pPr>
            <a:endParaRPr lang="en-US" altLang="en-US" sz="2800" b="1" dirty="0">
              <a:solidFill>
                <a:srgbClr val="FF0000"/>
              </a:solidFill>
              <a:latin typeface="Comic Sans MS" pitchFamily="66" charset="0"/>
            </a:endParaRPr>
          </a:p>
          <a:p>
            <a:pPr eaLnBrk="1" fontAlgn="base" hangingPunct="1">
              <a:spcBef>
                <a:spcPct val="50000"/>
              </a:spcBef>
              <a:spcAft>
                <a:spcPct val="0"/>
              </a:spcAft>
              <a:buNone/>
            </a:pPr>
            <a:r>
              <a:rPr lang="en-US" altLang="en-US" sz="2800" b="1" dirty="0">
                <a:solidFill>
                  <a:srgbClr val="FF0000"/>
                </a:solidFill>
                <a:latin typeface="Comic Sans MS" pitchFamily="66" charset="0"/>
              </a:rPr>
              <a:t>(80 grams)</a:t>
            </a:r>
            <a:endParaRPr lang="en-US" altLang="en-US" sz="2800" dirty="0">
              <a:solidFill>
                <a:srgbClr val="000000"/>
              </a:solidFill>
              <a:latin typeface="Comic Sans MS" pitchFamily="66" charset="0"/>
            </a:endParaRPr>
          </a:p>
        </p:txBody>
      </p:sp>
      <p:pic>
        <p:nvPicPr>
          <p:cNvPr id="2050" name="Picture 2" descr="Solubility Curves (Table G)">
            <a:extLst>
              <a:ext uri="{FF2B5EF4-FFF2-40B4-BE49-F238E27FC236}">
                <a16:creationId xmlns:a16="http://schemas.microsoft.com/office/drawing/2014/main" id="{9C34A31B-4924-476E-B774-B8CBAC2B3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256" y="990600"/>
            <a:ext cx="4821744" cy="58380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3A449BE-4ED6-4398-BFAA-9B8252559699}"/>
              </a:ext>
            </a:extLst>
          </p:cNvPr>
          <p:cNvSpPr/>
          <p:nvPr/>
        </p:nvSpPr>
        <p:spPr>
          <a:xfrm>
            <a:off x="7848600" y="1219200"/>
            <a:ext cx="762000" cy="533400"/>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6EB8D9F-2D9A-454E-B646-8B80092CDC31}"/>
              </a:ext>
            </a:extLst>
          </p:cNvPr>
          <p:cNvSpPr/>
          <p:nvPr/>
        </p:nvSpPr>
        <p:spPr>
          <a:xfrm>
            <a:off x="5486400" y="6275364"/>
            <a:ext cx="381000" cy="354036"/>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7FDF05C-252B-47E2-A657-BE57E9CA3BCF}"/>
              </a:ext>
            </a:extLst>
          </p:cNvPr>
          <p:cNvSpPr/>
          <p:nvPr/>
        </p:nvSpPr>
        <p:spPr>
          <a:xfrm>
            <a:off x="5576886" y="3581400"/>
            <a:ext cx="138113" cy="1524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AFAD5EE-2AC4-489F-B54A-5880C4EDDF9F}"/>
              </a:ext>
            </a:extLst>
          </p:cNvPr>
          <p:cNvSpPr/>
          <p:nvPr/>
        </p:nvSpPr>
        <p:spPr>
          <a:xfrm>
            <a:off x="4953000" y="3480582"/>
            <a:ext cx="381000" cy="354036"/>
          </a:xfrm>
          <a:prstGeom prst="ellips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227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None/>
            </a:pPr>
            <a:r>
              <a:rPr lang="en-US" altLang="en-US" b="1" dirty="0">
                <a:solidFill>
                  <a:srgbClr val="FF0000"/>
                </a:solidFill>
                <a:latin typeface="Comic Sans MS" pitchFamily="66" charset="0"/>
              </a:rPr>
              <a:t>34.  How many grams of NaNO</a:t>
            </a:r>
            <a:r>
              <a:rPr lang="en-US" altLang="en-US" b="1" baseline="-25000" dirty="0">
                <a:solidFill>
                  <a:srgbClr val="FF0000"/>
                </a:solidFill>
                <a:latin typeface="Comic Sans MS" pitchFamily="66" charset="0"/>
              </a:rPr>
              <a:t>3</a:t>
            </a:r>
            <a:r>
              <a:rPr lang="en-US" altLang="en-US" b="1" dirty="0">
                <a:solidFill>
                  <a:srgbClr val="FF0000"/>
                </a:solidFill>
                <a:latin typeface="Comic Sans MS" pitchFamily="66" charset="0"/>
              </a:rPr>
              <a:t> fit into</a:t>
            </a:r>
            <a:br>
              <a:rPr lang="en-US" altLang="en-US" b="1" dirty="0">
                <a:solidFill>
                  <a:srgbClr val="FF0000"/>
                </a:solidFill>
                <a:latin typeface="Comic Sans MS" pitchFamily="66" charset="0"/>
              </a:rPr>
            </a:br>
            <a:r>
              <a:rPr lang="en-US" altLang="en-US" b="1" dirty="0">
                <a:solidFill>
                  <a:srgbClr val="FF0000"/>
                </a:solidFill>
                <a:latin typeface="Comic Sans MS" pitchFamily="66" charset="0"/>
              </a:rPr>
              <a:t>      325 mL of water at 10</a:t>
            </a:r>
            <a:r>
              <a:rPr lang="en-US" altLang="en-US" b="1" dirty="0">
                <a:solidFill>
                  <a:srgbClr val="FF0000"/>
                </a:solidFill>
                <a:latin typeface="Calibri"/>
                <a:cs typeface="Calibri"/>
              </a:rPr>
              <a:t>°</a:t>
            </a:r>
            <a:r>
              <a:rPr lang="en-US" altLang="en-US" b="1" dirty="0">
                <a:solidFill>
                  <a:srgbClr val="FF0000"/>
                </a:solidFill>
                <a:latin typeface="Comic Sans MS" pitchFamily="66" charset="0"/>
              </a:rPr>
              <a:t>C?   </a:t>
            </a:r>
            <a:r>
              <a:rPr lang="en-US" altLang="en-US" sz="1800" dirty="0">
                <a:solidFill>
                  <a:srgbClr val="0000FF"/>
                </a:solidFill>
                <a:latin typeface="Comic Sans MS" pitchFamily="66" charset="0"/>
              </a:rPr>
              <a:t>80 g in 100 mL</a:t>
            </a:r>
            <a:endParaRPr lang="en-US" altLang="en-US" dirty="0">
              <a:solidFill>
                <a:srgbClr val="0000FF"/>
              </a:solidFill>
              <a:latin typeface="Comic Sans MS" pitchFamily="66" charset="0"/>
            </a:endParaRPr>
          </a:p>
          <a:p>
            <a:pPr eaLnBrk="1" fontAlgn="base" hangingPunct="1">
              <a:spcBef>
                <a:spcPct val="50000"/>
              </a:spcBef>
              <a:spcAft>
                <a:spcPct val="0"/>
              </a:spcAft>
              <a:buNone/>
            </a:pPr>
            <a:r>
              <a:rPr lang="en-US" altLang="en-US" sz="2800" b="1" dirty="0">
                <a:solidFill>
                  <a:srgbClr val="FF0000"/>
                </a:solidFill>
                <a:latin typeface="Comic Sans MS" pitchFamily="66" charset="0"/>
              </a:rPr>
              <a:t>               </a:t>
            </a:r>
          </a:p>
        </p:txBody>
      </p:sp>
    </p:spTree>
    <p:extLst>
      <p:ext uri="{BB962C8B-B14F-4D97-AF65-F5344CB8AC3E}">
        <p14:creationId xmlns:p14="http://schemas.microsoft.com/office/powerpoint/2010/main" val="2923924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None/>
            </a:pPr>
            <a:r>
              <a:rPr lang="en-US" altLang="en-US" b="1" dirty="0">
                <a:solidFill>
                  <a:srgbClr val="FF0000"/>
                </a:solidFill>
                <a:latin typeface="Comic Sans MS" pitchFamily="66" charset="0"/>
              </a:rPr>
              <a:t>34.  How many grams of NaNO</a:t>
            </a:r>
            <a:r>
              <a:rPr lang="en-US" altLang="en-US" b="1" baseline="-25000" dirty="0">
                <a:solidFill>
                  <a:srgbClr val="FF0000"/>
                </a:solidFill>
                <a:latin typeface="Comic Sans MS" pitchFamily="66" charset="0"/>
              </a:rPr>
              <a:t>3</a:t>
            </a:r>
            <a:r>
              <a:rPr lang="en-US" altLang="en-US" b="1" dirty="0">
                <a:solidFill>
                  <a:srgbClr val="FF0000"/>
                </a:solidFill>
                <a:latin typeface="Comic Sans MS" pitchFamily="66" charset="0"/>
              </a:rPr>
              <a:t> fit into</a:t>
            </a:r>
            <a:br>
              <a:rPr lang="en-US" altLang="en-US" b="1" dirty="0">
                <a:solidFill>
                  <a:srgbClr val="FF0000"/>
                </a:solidFill>
                <a:latin typeface="Comic Sans MS" pitchFamily="66" charset="0"/>
              </a:rPr>
            </a:br>
            <a:r>
              <a:rPr lang="en-US" altLang="en-US" b="1" dirty="0">
                <a:solidFill>
                  <a:srgbClr val="FF0000"/>
                </a:solidFill>
                <a:latin typeface="Comic Sans MS" pitchFamily="66" charset="0"/>
              </a:rPr>
              <a:t>      325 mL of water at 10</a:t>
            </a:r>
            <a:r>
              <a:rPr lang="en-US" altLang="en-US" b="1" dirty="0">
                <a:solidFill>
                  <a:srgbClr val="FF0000"/>
                </a:solidFill>
                <a:latin typeface="Calibri"/>
                <a:cs typeface="Calibri"/>
              </a:rPr>
              <a:t>°</a:t>
            </a:r>
            <a:r>
              <a:rPr lang="en-US" altLang="en-US" b="1" dirty="0">
                <a:solidFill>
                  <a:srgbClr val="FF0000"/>
                </a:solidFill>
                <a:latin typeface="Comic Sans MS" pitchFamily="66" charset="0"/>
              </a:rPr>
              <a:t>C? </a:t>
            </a:r>
            <a:br>
              <a:rPr lang="en-US" altLang="en-US" b="1" dirty="0">
                <a:solidFill>
                  <a:srgbClr val="FF0000"/>
                </a:solidFill>
                <a:latin typeface="Comic Sans MS" pitchFamily="66" charset="0"/>
              </a:rPr>
            </a:br>
            <a:r>
              <a:rPr lang="en-US" altLang="en-US" b="1" dirty="0">
                <a:solidFill>
                  <a:srgbClr val="FF0000"/>
                </a:solidFill>
                <a:latin typeface="Comic Sans MS" pitchFamily="66" charset="0"/>
              </a:rPr>
              <a:t>      </a:t>
            </a:r>
            <a:r>
              <a:rPr lang="en-US" altLang="en-US" sz="1800" b="1" dirty="0">
                <a:solidFill>
                  <a:srgbClr val="006600"/>
                </a:solidFill>
                <a:latin typeface="Comic Sans MS" pitchFamily="66" charset="0"/>
              </a:rPr>
              <a:t>80 g in 100 mL from TABLE G              </a:t>
            </a:r>
          </a:p>
        </p:txBody>
      </p:sp>
      <p:sp>
        <p:nvSpPr>
          <p:cNvPr id="3" name="Text Box 3">
            <a:extLst>
              <a:ext uri="{FF2B5EF4-FFF2-40B4-BE49-F238E27FC236}">
                <a16:creationId xmlns:a16="http://schemas.microsoft.com/office/drawing/2014/main" id="{9248387C-1B04-4AE1-8B23-E6BA542C2818}"/>
              </a:ext>
            </a:extLst>
          </p:cNvPr>
          <p:cNvSpPr txBox="1">
            <a:spLocks noChangeArrowheads="1"/>
          </p:cNvSpPr>
          <p:nvPr/>
        </p:nvSpPr>
        <p:spPr bwMode="auto">
          <a:xfrm>
            <a:off x="533400" y="1993854"/>
            <a:ext cx="1600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6600"/>
                </a:solidFill>
                <a:latin typeface="Times New Roman" panose="02020603050405020304" pitchFamily="18" charset="0"/>
                <a:cs typeface="Times New Roman" panose="02020603050405020304" pitchFamily="18" charset="0"/>
              </a:rPr>
              <a:t>10°C</a:t>
            </a:r>
          </a:p>
        </p:txBody>
      </p:sp>
      <p:sp>
        <p:nvSpPr>
          <p:cNvPr id="4" name="Text Box 4">
            <a:extLst>
              <a:ext uri="{FF2B5EF4-FFF2-40B4-BE49-F238E27FC236}">
                <a16:creationId xmlns:a16="http://schemas.microsoft.com/office/drawing/2014/main" id="{F86788D2-F6A0-4741-8258-FA2831E2CE50}"/>
              </a:ext>
            </a:extLst>
          </p:cNvPr>
          <p:cNvSpPr txBox="1">
            <a:spLocks noChangeArrowheads="1"/>
          </p:cNvSpPr>
          <p:nvPr/>
        </p:nvSpPr>
        <p:spPr bwMode="auto">
          <a:xfrm>
            <a:off x="1905000" y="1778411"/>
            <a:ext cx="198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006600"/>
                </a:solidFill>
                <a:latin typeface="Times New Roman" panose="02020603050405020304" pitchFamily="18" charset="0"/>
                <a:cs typeface="Times New Roman" panose="02020603050405020304" pitchFamily="18" charset="0"/>
              </a:rPr>
              <a:t>NaNO</a:t>
            </a:r>
            <a:r>
              <a:rPr lang="en-US" altLang="en-US" sz="3600" u="sng" baseline="-25000" dirty="0">
                <a:solidFill>
                  <a:srgbClr val="006600"/>
                </a:solidFill>
                <a:latin typeface="Times New Roman" panose="02020603050405020304" pitchFamily="18" charset="0"/>
                <a:cs typeface="Times New Roman" panose="02020603050405020304" pitchFamily="18" charset="0"/>
              </a:rPr>
              <a:t>3</a:t>
            </a:r>
            <a:br>
              <a:rPr lang="en-US" altLang="en-US" sz="3600" dirty="0">
                <a:solidFill>
                  <a:srgbClr val="006600"/>
                </a:solidFill>
                <a:latin typeface="Times New Roman" panose="02020603050405020304" pitchFamily="18" charset="0"/>
                <a:cs typeface="Times New Roman" panose="02020603050405020304" pitchFamily="18" charset="0"/>
              </a:rPr>
            </a:br>
            <a:r>
              <a:rPr lang="en-US" altLang="en-US" sz="3600" dirty="0">
                <a:solidFill>
                  <a:srgbClr val="006600"/>
                </a:solidFill>
                <a:latin typeface="Times New Roman" panose="02020603050405020304" pitchFamily="18" charset="0"/>
                <a:cs typeface="Times New Roman" panose="02020603050405020304" pitchFamily="18" charset="0"/>
              </a:rPr>
              <a:t>water</a:t>
            </a:r>
          </a:p>
        </p:txBody>
      </p:sp>
      <p:sp>
        <p:nvSpPr>
          <p:cNvPr id="5" name="Text Box 5">
            <a:extLst>
              <a:ext uri="{FF2B5EF4-FFF2-40B4-BE49-F238E27FC236}">
                <a16:creationId xmlns:a16="http://schemas.microsoft.com/office/drawing/2014/main" id="{82305756-53B4-4C5F-B5E9-8741EE402E2A}"/>
              </a:ext>
            </a:extLst>
          </p:cNvPr>
          <p:cNvSpPr txBox="1">
            <a:spLocks noChangeArrowheads="1"/>
          </p:cNvSpPr>
          <p:nvPr/>
        </p:nvSpPr>
        <p:spPr bwMode="auto">
          <a:xfrm>
            <a:off x="3810000" y="1778411"/>
            <a:ext cx="1828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006600"/>
                </a:solidFill>
                <a:latin typeface="Times New Roman" panose="02020603050405020304" pitchFamily="18" charset="0"/>
                <a:cs typeface="Times New Roman" panose="02020603050405020304" pitchFamily="18" charset="0"/>
              </a:rPr>
              <a:t>80 g</a:t>
            </a:r>
            <a:br>
              <a:rPr lang="en-US" altLang="en-US" sz="3600" u="sng" dirty="0">
                <a:solidFill>
                  <a:srgbClr val="006600"/>
                </a:solidFill>
                <a:latin typeface="Times New Roman" panose="02020603050405020304" pitchFamily="18" charset="0"/>
                <a:cs typeface="Times New Roman" panose="02020603050405020304" pitchFamily="18" charset="0"/>
              </a:rPr>
            </a:br>
            <a:r>
              <a:rPr lang="en-US" altLang="en-US" sz="3600" dirty="0">
                <a:solidFill>
                  <a:srgbClr val="006600"/>
                </a:solidFill>
                <a:latin typeface="Times New Roman" panose="02020603050405020304" pitchFamily="18" charset="0"/>
                <a:cs typeface="Times New Roman" panose="02020603050405020304" pitchFamily="18" charset="0"/>
              </a:rPr>
              <a:t>100 mL</a:t>
            </a:r>
          </a:p>
        </p:txBody>
      </p:sp>
    </p:spTree>
    <p:extLst>
      <p:ext uri="{BB962C8B-B14F-4D97-AF65-F5344CB8AC3E}">
        <p14:creationId xmlns:p14="http://schemas.microsoft.com/office/powerpoint/2010/main" val="3943978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None/>
            </a:pPr>
            <a:r>
              <a:rPr lang="en-US" altLang="en-US" b="1" dirty="0">
                <a:solidFill>
                  <a:srgbClr val="FF0000"/>
                </a:solidFill>
                <a:latin typeface="Comic Sans MS" pitchFamily="66" charset="0"/>
              </a:rPr>
              <a:t>34.  How many grams of NaNO</a:t>
            </a:r>
            <a:r>
              <a:rPr lang="en-US" altLang="en-US" b="1" baseline="-25000" dirty="0">
                <a:solidFill>
                  <a:srgbClr val="FF0000"/>
                </a:solidFill>
                <a:latin typeface="Comic Sans MS" pitchFamily="66" charset="0"/>
              </a:rPr>
              <a:t>3</a:t>
            </a:r>
            <a:r>
              <a:rPr lang="en-US" altLang="en-US" b="1" dirty="0">
                <a:solidFill>
                  <a:srgbClr val="FF0000"/>
                </a:solidFill>
                <a:latin typeface="Comic Sans MS" pitchFamily="66" charset="0"/>
              </a:rPr>
              <a:t> fit into</a:t>
            </a:r>
            <a:br>
              <a:rPr lang="en-US" altLang="en-US" b="1" dirty="0">
                <a:solidFill>
                  <a:srgbClr val="FF0000"/>
                </a:solidFill>
                <a:latin typeface="Comic Sans MS" pitchFamily="66" charset="0"/>
              </a:rPr>
            </a:br>
            <a:r>
              <a:rPr lang="en-US" altLang="en-US" b="1" dirty="0">
                <a:solidFill>
                  <a:srgbClr val="FF0000"/>
                </a:solidFill>
                <a:latin typeface="Comic Sans MS" pitchFamily="66" charset="0"/>
              </a:rPr>
              <a:t>      325 mL of water at 10</a:t>
            </a:r>
            <a:r>
              <a:rPr lang="en-US" altLang="en-US" b="1" dirty="0">
                <a:solidFill>
                  <a:srgbClr val="FF0000"/>
                </a:solidFill>
                <a:latin typeface="Calibri"/>
                <a:cs typeface="Calibri"/>
              </a:rPr>
              <a:t>°</a:t>
            </a:r>
            <a:r>
              <a:rPr lang="en-US" altLang="en-US" b="1" dirty="0">
                <a:solidFill>
                  <a:srgbClr val="FF0000"/>
                </a:solidFill>
                <a:latin typeface="Comic Sans MS" pitchFamily="66" charset="0"/>
              </a:rPr>
              <a:t>C? </a:t>
            </a:r>
            <a:br>
              <a:rPr lang="en-US" altLang="en-US" b="1" dirty="0">
                <a:solidFill>
                  <a:srgbClr val="FF0000"/>
                </a:solidFill>
                <a:latin typeface="Comic Sans MS" pitchFamily="66" charset="0"/>
              </a:rPr>
            </a:br>
            <a:r>
              <a:rPr lang="en-US" altLang="en-US" b="1" dirty="0">
                <a:solidFill>
                  <a:srgbClr val="FF0000"/>
                </a:solidFill>
                <a:latin typeface="Comic Sans MS" pitchFamily="66" charset="0"/>
              </a:rPr>
              <a:t>      </a:t>
            </a:r>
            <a:r>
              <a:rPr lang="en-US" altLang="en-US" sz="1800" b="1" dirty="0">
                <a:solidFill>
                  <a:srgbClr val="006600"/>
                </a:solidFill>
                <a:latin typeface="Comic Sans MS" pitchFamily="66" charset="0"/>
              </a:rPr>
              <a:t>80 g in 100 mL from TABLE G              </a:t>
            </a:r>
          </a:p>
        </p:txBody>
      </p:sp>
      <p:sp>
        <p:nvSpPr>
          <p:cNvPr id="3" name="Text Box 3">
            <a:extLst>
              <a:ext uri="{FF2B5EF4-FFF2-40B4-BE49-F238E27FC236}">
                <a16:creationId xmlns:a16="http://schemas.microsoft.com/office/drawing/2014/main" id="{9248387C-1B04-4AE1-8B23-E6BA542C2818}"/>
              </a:ext>
            </a:extLst>
          </p:cNvPr>
          <p:cNvSpPr txBox="1">
            <a:spLocks noChangeArrowheads="1"/>
          </p:cNvSpPr>
          <p:nvPr/>
        </p:nvSpPr>
        <p:spPr bwMode="auto">
          <a:xfrm>
            <a:off x="533400" y="1993854"/>
            <a:ext cx="1600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6600"/>
                </a:solidFill>
                <a:latin typeface="Times New Roman" panose="02020603050405020304" pitchFamily="18" charset="0"/>
                <a:cs typeface="Times New Roman" panose="02020603050405020304" pitchFamily="18" charset="0"/>
              </a:rPr>
              <a:t>10°C</a:t>
            </a:r>
          </a:p>
        </p:txBody>
      </p:sp>
      <p:sp>
        <p:nvSpPr>
          <p:cNvPr id="4" name="Text Box 4">
            <a:extLst>
              <a:ext uri="{FF2B5EF4-FFF2-40B4-BE49-F238E27FC236}">
                <a16:creationId xmlns:a16="http://schemas.microsoft.com/office/drawing/2014/main" id="{F86788D2-F6A0-4741-8258-FA2831E2CE50}"/>
              </a:ext>
            </a:extLst>
          </p:cNvPr>
          <p:cNvSpPr txBox="1">
            <a:spLocks noChangeArrowheads="1"/>
          </p:cNvSpPr>
          <p:nvPr/>
        </p:nvSpPr>
        <p:spPr bwMode="auto">
          <a:xfrm>
            <a:off x="1905000" y="1778411"/>
            <a:ext cx="198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006600"/>
                </a:solidFill>
                <a:latin typeface="Times New Roman" panose="02020603050405020304" pitchFamily="18" charset="0"/>
                <a:cs typeface="Times New Roman" panose="02020603050405020304" pitchFamily="18" charset="0"/>
              </a:rPr>
              <a:t>NaNO</a:t>
            </a:r>
            <a:r>
              <a:rPr lang="en-US" altLang="en-US" sz="3600" u="sng" baseline="-25000" dirty="0">
                <a:solidFill>
                  <a:srgbClr val="006600"/>
                </a:solidFill>
                <a:latin typeface="Times New Roman" panose="02020603050405020304" pitchFamily="18" charset="0"/>
                <a:cs typeface="Times New Roman" panose="02020603050405020304" pitchFamily="18" charset="0"/>
              </a:rPr>
              <a:t>3</a:t>
            </a:r>
            <a:br>
              <a:rPr lang="en-US" altLang="en-US" sz="3600" dirty="0">
                <a:solidFill>
                  <a:srgbClr val="006600"/>
                </a:solidFill>
                <a:latin typeface="Times New Roman" panose="02020603050405020304" pitchFamily="18" charset="0"/>
                <a:cs typeface="Times New Roman" panose="02020603050405020304" pitchFamily="18" charset="0"/>
              </a:rPr>
            </a:br>
            <a:r>
              <a:rPr lang="en-US" altLang="en-US" sz="3600" dirty="0">
                <a:solidFill>
                  <a:srgbClr val="006600"/>
                </a:solidFill>
                <a:latin typeface="Times New Roman" panose="02020603050405020304" pitchFamily="18" charset="0"/>
                <a:cs typeface="Times New Roman" panose="02020603050405020304" pitchFamily="18" charset="0"/>
              </a:rPr>
              <a:t>water</a:t>
            </a:r>
          </a:p>
        </p:txBody>
      </p:sp>
      <p:sp>
        <p:nvSpPr>
          <p:cNvPr id="5" name="Text Box 5">
            <a:extLst>
              <a:ext uri="{FF2B5EF4-FFF2-40B4-BE49-F238E27FC236}">
                <a16:creationId xmlns:a16="http://schemas.microsoft.com/office/drawing/2014/main" id="{82305756-53B4-4C5F-B5E9-8741EE402E2A}"/>
              </a:ext>
            </a:extLst>
          </p:cNvPr>
          <p:cNvSpPr txBox="1">
            <a:spLocks noChangeArrowheads="1"/>
          </p:cNvSpPr>
          <p:nvPr/>
        </p:nvSpPr>
        <p:spPr bwMode="auto">
          <a:xfrm>
            <a:off x="3810000" y="1778411"/>
            <a:ext cx="1828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006600"/>
                </a:solidFill>
                <a:latin typeface="Times New Roman" panose="02020603050405020304" pitchFamily="18" charset="0"/>
                <a:cs typeface="Times New Roman" panose="02020603050405020304" pitchFamily="18" charset="0"/>
              </a:rPr>
              <a:t>80 g</a:t>
            </a:r>
            <a:br>
              <a:rPr lang="en-US" altLang="en-US" sz="3600" u="sng" dirty="0">
                <a:solidFill>
                  <a:srgbClr val="006600"/>
                </a:solidFill>
                <a:latin typeface="Times New Roman" panose="02020603050405020304" pitchFamily="18" charset="0"/>
                <a:cs typeface="Times New Roman" panose="02020603050405020304" pitchFamily="18" charset="0"/>
              </a:rPr>
            </a:br>
            <a:r>
              <a:rPr lang="en-US" altLang="en-US" sz="3600" dirty="0">
                <a:solidFill>
                  <a:srgbClr val="006600"/>
                </a:solidFill>
                <a:latin typeface="Times New Roman" panose="02020603050405020304" pitchFamily="18" charset="0"/>
                <a:cs typeface="Times New Roman" panose="02020603050405020304" pitchFamily="18" charset="0"/>
              </a:rPr>
              <a:t>100 mL</a:t>
            </a:r>
          </a:p>
        </p:txBody>
      </p:sp>
      <p:sp>
        <p:nvSpPr>
          <p:cNvPr id="6" name="Text Box 6">
            <a:extLst>
              <a:ext uri="{FF2B5EF4-FFF2-40B4-BE49-F238E27FC236}">
                <a16:creationId xmlns:a16="http://schemas.microsoft.com/office/drawing/2014/main" id="{E4E4920E-3FA1-41B7-BD7B-AF9445A0DFA0}"/>
              </a:ext>
            </a:extLst>
          </p:cNvPr>
          <p:cNvSpPr txBox="1">
            <a:spLocks noChangeArrowheads="1"/>
          </p:cNvSpPr>
          <p:nvPr/>
        </p:nvSpPr>
        <p:spPr bwMode="auto">
          <a:xfrm>
            <a:off x="5867400" y="1778411"/>
            <a:ext cx="274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FF0000"/>
                </a:solidFill>
                <a:latin typeface="Times New Roman" panose="02020603050405020304" pitchFamily="18" charset="0"/>
                <a:cs typeface="Times New Roman" panose="02020603050405020304" pitchFamily="18" charset="0"/>
              </a:rPr>
              <a:t>X g</a:t>
            </a:r>
            <a:br>
              <a:rPr lang="en-US" altLang="en-US" sz="3600" u="sng"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325 mL</a:t>
            </a:r>
          </a:p>
        </p:txBody>
      </p:sp>
      <p:sp>
        <p:nvSpPr>
          <p:cNvPr id="7" name="TextBox 6">
            <a:extLst>
              <a:ext uri="{FF2B5EF4-FFF2-40B4-BE49-F238E27FC236}">
                <a16:creationId xmlns:a16="http://schemas.microsoft.com/office/drawing/2014/main" id="{391A0DD2-4841-4976-946B-6BF59C8FAD44}"/>
              </a:ext>
            </a:extLst>
          </p:cNvPr>
          <p:cNvSpPr txBox="1"/>
          <p:nvPr/>
        </p:nvSpPr>
        <p:spPr>
          <a:xfrm>
            <a:off x="5825067" y="1993854"/>
            <a:ext cx="609600" cy="646331"/>
          </a:xfrm>
          <a:prstGeom prst="rect">
            <a:avLst/>
          </a:prstGeom>
          <a:noFill/>
        </p:spPr>
        <p:txBody>
          <a:bodyPr wrap="square" rtlCol="0">
            <a:spAutoFit/>
          </a:bodyPr>
          <a:lstStyle/>
          <a:p>
            <a:r>
              <a:rPr lang="en-US" sz="3600" dirty="0">
                <a:solidFill>
                  <a:srgbClr val="FF0000"/>
                </a:solidFill>
              </a:rPr>
              <a:t>=</a:t>
            </a:r>
          </a:p>
        </p:txBody>
      </p:sp>
      <p:sp>
        <p:nvSpPr>
          <p:cNvPr id="2" name="TextBox 1">
            <a:extLst>
              <a:ext uri="{FF2B5EF4-FFF2-40B4-BE49-F238E27FC236}">
                <a16:creationId xmlns:a16="http://schemas.microsoft.com/office/drawing/2014/main" id="{667577FF-A283-4A33-8CEF-459E8787E85B}"/>
              </a:ext>
            </a:extLst>
          </p:cNvPr>
          <p:cNvSpPr txBox="1"/>
          <p:nvPr/>
        </p:nvSpPr>
        <p:spPr>
          <a:xfrm>
            <a:off x="1371600" y="4419600"/>
            <a:ext cx="7543800" cy="2246769"/>
          </a:xfrm>
          <a:prstGeom prst="rect">
            <a:avLst/>
          </a:prstGeom>
          <a:noFill/>
        </p:spPr>
        <p:txBody>
          <a:bodyPr wrap="square" rtlCol="0">
            <a:spAutoFit/>
          </a:bodyPr>
          <a:lstStyle/>
          <a:p>
            <a:r>
              <a:rPr lang="en-US" sz="2800" dirty="0">
                <a:solidFill>
                  <a:srgbClr val="006600"/>
                </a:solidFill>
              </a:rPr>
              <a:t>That proportion is set by how well this stuff dissolves into solution.  We can use the proportion to figure out how much fits into this bigger solution by cross multiplying and solving for X grams.</a:t>
            </a:r>
          </a:p>
        </p:txBody>
      </p:sp>
    </p:spTree>
    <p:extLst>
      <p:ext uri="{BB962C8B-B14F-4D97-AF65-F5344CB8AC3E}">
        <p14:creationId xmlns:p14="http://schemas.microsoft.com/office/powerpoint/2010/main" val="673186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None/>
            </a:pPr>
            <a:r>
              <a:rPr lang="en-US" altLang="en-US" b="1" dirty="0">
                <a:solidFill>
                  <a:srgbClr val="FF0000"/>
                </a:solidFill>
                <a:latin typeface="Comic Sans MS" pitchFamily="66" charset="0"/>
              </a:rPr>
              <a:t>34.  How many grams of NaNO</a:t>
            </a:r>
            <a:r>
              <a:rPr lang="en-US" altLang="en-US" b="1" baseline="-25000" dirty="0">
                <a:solidFill>
                  <a:srgbClr val="FF0000"/>
                </a:solidFill>
                <a:latin typeface="Comic Sans MS" pitchFamily="66" charset="0"/>
              </a:rPr>
              <a:t>3</a:t>
            </a:r>
            <a:r>
              <a:rPr lang="en-US" altLang="en-US" b="1" dirty="0">
                <a:solidFill>
                  <a:srgbClr val="FF0000"/>
                </a:solidFill>
                <a:latin typeface="Comic Sans MS" pitchFamily="66" charset="0"/>
              </a:rPr>
              <a:t> fit into</a:t>
            </a:r>
            <a:br>
              <a:rPr lang="en-US" altLang="en-US" b="1" dirty="0">
                <a:solidFill>
                  <a:srgbClr val="FF0000"/>
                </a:solidFill>
                <a:latin typeface="Comic Sans MS" pitchFamily="66" charset="0"/>
              </a:rPr>
            </a:br>
            <a:r>
              <a:rPr lang="en-US" altLang="en-US" b="1" dirty="0">
                <a:solidFill>
                  <a:srgbClr val="FF0000"/>
                </a:solidFill>
                <a:latin typeface="Comic Sans MS" pitchFamily="66" charset="0"/>
              </a:rPr>
              <a:t>      325 mL of water at 10</a:t>
            </a:r>
            <a:r>
              <a:rPr lang="en-US" altLang="en-US" b="1" dirty="0">
                <a:solidFill>
                  <a:srgbClr val="FF0000"/>
                </a:solidFill>
                <a:latin typeface="Calibri"/>
                <a:cs typeface="Calibri"/>
              </a:rPr>
              <a:t>°</a:t>
            </a:r>
            <a:r>
              <a:rPr lang="en-US" altLang="en-US" b="1" dirty="0">
                <a:solidFill>
                  <a:srgbClr val="FF0000"/>
                </a:solidFill>
                <a:latin typeface="Comic Sans MS" pitchFamily="66" charset="0"/>
              </a:rPr>
              <a:t>C? </a:t>
            </a:r>
            <a:br>
              <a:rPr lang="en-US" altLang="en-US" b="1" dirty="0">
                <a:solidFill>
                  <a:srgbClr val="FF0000"/>
                </a:solidFill>
                <a:latin typeface="Comic Sans MS" pitchFamily="66" charset="0"/>
              </a:rPr>
            </a:br>
            <a:r>
              <a:rPr lang="en-US" altLang="en-US" b="1" dirty="0">
                <a:solidFill>
                  <a:srgbClr val="FF0000"/>
                </a:solidFill>
                <a:latin typeface="Comic Sans MS" pitchFamily="66" charset="0"/>
              </a:rPr>
              <a:t>      </a:t>
            </a:r>
            <a:r>
              <a:rPr lang="en-US" altLang="en-US" sz="1800" b="1" dirty="0">
                <a:solidFill>
                  <a:srgbClr val="006600"/>
                </a:solidFill>
                <a:latin typeface="Comic Sans MS" pitchFamily="66" charset="0"/>
              </a:rPr>
              <a:t>80 g in 100 mL from TABLE G              </a:t>
            </a:r>
          </a:p>
        </p:txBody>
      </p:sp>
      <p:sp>
        <p:nvSpPr>
          <p:cNvPr id="3" name="Text Box 3">
            <a:extLst>
              <a:ext uri="{FF2B5EF4-FFF2-40B4-BE49-F238E27FC236}">
                <a16:creationId xmlns:a16="http://schemas.microsoft.com/office/drawing/2014/main" id="{9248387C-1B04-4AE1-8B23-E6BA542C2818}"/>
              </a:ext>
            </a:extLst>
          </p:cNvPr>
          <p:cNvSpPr txBox="1">
            <a:spLocks noChangeArrowheads="1"/>
          </p:cNvSpPr>
          <p:nvPr/>
        </p:nvSpPr>
        <p:spPr bwMode="auto">
          <a:xfrm>
            <a:off x="533400" y="1993854"/>
            <a:ext cx="1600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6600"/>
                </a:solidFill>
                <a:latin typeface="Times New Roman" panose="02020603050405020304" pitchFamily="18" charset="0"/>
                <a:cs typeface="Times New Roman" panose="02020603050405020304" pitchFamily="18" charset="0"/>
              </a:rPr>
              <a:t>10°C</a:t>
            </a:r>
          </a:p>
        </p:txBody>
      </p:sp>
      <p:sp>
        <p:nvSpPr>
          <p:cNvPr id="4" name="Text Box 4">
            <a:extLst>
              <a:ext uri="{FF2B5EF4-FFF2-40B4-BE49-F238E27FC236}">
                <a16:creationId xmlns:a16="http://schemas.microsoft.com/office/drawing/2014/main" id="{F86788D2-F6A0-4741-8258-FA2831E2CE50}"/>
              </a:ext>
            </a:extLst>
          </p:cNvPr>
          <p:cNvSpPr txBox="1">
            <a:spLocks noChangeArrowheads="1"/>
          </p:cNvSpPr>
          <p:nvPr/>
        </p:nvSpPr>
        <p:spPr bwMode="auto">
          <a:xfrm>
            <a:off x="1905000" y="1778411"/>
            <a:ext cx="198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006600"/>
                </a:solidFill>
                <a:latin typeface="Times New Roman" panose="02020603050405020304" pitchFamily="18" charset="0"/>
                <a:cs typeface="Times New Roman" panose="02020603050405020304" pitchFamily="18" charset="0"/>
              </a:rPr>
              <a:t>NaNO</a:t>
            </a:r>
            <a:r>
              <a:rPr lang="en-US" altLang="en-US" sz="3600" u="sng" baseline="-25000" dirty="0">
                <a:solidFill>
                  <a:srgbClr val="006600"/>
                </a:solidFill>
                <a:latin typeface="Times New Roman" panose="02020603050405020304" pitchFamily="18" charset="0"/>
                <a:cs typeface="Times New Roman" panose="02020603050405020304" pitchFamily="18" charset="0"/>
              </a:rPr>
              <a:t>3</a:t>
            </a:r>
            <a:br>
              <a:rPr lang="en-US" altLang="en-US" sz="3600" dirty="0">
                <a:solidFill>
                  <a:srgbClr val="006600"/>
                </a:solidFill>
                <a:latin typeface="Times New Roman" panose="02020603050405020304" pitchFamily="18" charset="0"/>
                <a:cs typeface="Times New Roman" panose="02020603050405020304" pitchFamily="18" charset="0"/>
              </a:rPr>
            </a:br>
            <a:r>
              <a:rPr lang="en-US" altLang="en-US" sz="3600" dirty="0">
                <a:solidFill>
                  <a:srgbClr val="006600"/>
                </a:solidFill>
                <a:latin typeface="Times New Roman" panose="02020603050405020304" pitchFamily="18" charset="0"/>
                <a:cs typeface="Times New Roman" panose="02020603050405020304" pitchFamily="18" charset="0"/>
              </a:rPr>
              <a:t>water</a:t>
            </a:r>
          </a:p>
        </p:txBody>
      </p:sp>
      <p:sp>
        <p:nvSpPr>
          <p:cNvPr id="5" name="Text Box 5">
            <a:extLst>
              <a:ext uri="{FF2B5EF4-FFF2-40B4-BE49-F238E27FC236}">
                <a16:creationId xmlns:a16="http://schemas.microsoft.com/office/drawing/2014/main" id="{82305756-53B4-4C5F-B5E9-8741EE402E2A}"/>
              </a:ext>
            </a:extLst>
          </p:cNvPr>
          <p:cNvSpPr txBox="1">
            <a:spLocks noChangeArrowheads="1"/>
          </p:cNvSpPr>
          <p:nvPr/>
        </p:nvSpPr>
        <p:spPr bwMode="auto">
          <a:xfrm>
            <a:off x="3810000" y="1778411"/>
            <a:ext cx="1828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006600"/>
                </a:solidFill>
                <a:latin typeface="Times New Roman" panose="02020603050405020304" pitchFamily="18" charset="0"/>
                <a:cs typeface="Times New Roman" panose="02020603050405020304" pitchFamily="18" charset="0"/>
              </a:rPr>
              <a:t>80 g</a:t>
            </a:r>
            <a:br>
              <a:rPr lang="en-US" altLang="en-US" sz="3600" u="sng" dirty="0">
                <a:solidFill>
                  <a:srgbClr val="006600"/>
                </a:solidFill>
                <a:latin typeface="Times New Roman" panose="02020603050405020304" pitchFamily="18" charset="0"/>
                <a:cs typeface="Times New Roman" panose="02020603050405020304" pitchFamily="18" charset="0"/>
              </a:rPr>
            </a:br>
            <a:r>
              <a:rPr lang="en-US" altLang="en-US" sz="3600" dirty="0">
                <a:solidFill>
                  <a:srgbClr val="006600"/>
                </a:solidFill>
                <a:latin typeface="Times New Roman" panose="02020603050405020304" pitchFamily="18" charset="0"/>
                <a:cs typeface="Times New Roman" panose="02020603050405020304" pitchFamily="18" charset="0"/>
              </a:rPr>
              <a:t>100 mL</a:t>
            </a:r>
          </a:p>
        </p:txBody>
      </p:sp>
      <p:sp>
        <p:nvSpPr>
          <p:cNvPr id="6" name="Text Box 6">
            <a:extLst>
              <a:ext uri="{FF2B5EF4-FFF2-40B4-BE49-F238E27FC236}">
                <a16:creationId xmlns:a16="http://schemas.microsoft.com/office/drawing/2014/main" id="{E4E4920E-3FA1-41B7-BD7B-AF9445A0DFA0}"/>
              </a:ext>
            </a:extLst>
          </p:cNvPr>
          <p:cNvSpPr txBox="1">
            <a:spLocks noChangeArrowheads="1"/>
          </p:cNvSpPr>
          <p:nvPr/>
        </p:nvSpPr>
        <p:spPr bwMode="auto">
          <a:xfrm>
            <a:off x="5867400" y="1778411"/>
            <a:ext cx="274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u="sng" dirty="0">
                <a:solidFill>
                  <a:srgbClr val="FF0000"/>
                </a:solidFill>
                <a:latin typeface="Times New Roman" panose="02020603050405020304" pitchFamily="18" charset="0"/>
                <a:cs typeface="Times New Roman" panose="02020603050405020304" pitchFamily="18" charset="0"/>
              </a:rPr>
              <a:t>X g</a:t>
            </a:r>
            <a:br>
              <a:rPr lang="en-US" altLang="en-US" sz="3600" u="sng"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325 mL</a:t>
            </a:r>
          </a:p>
        </p:txBody>
      </p:sp>
      <p:sp>
        <p:nvSpPr>
          <p:cNvPr id="7" name="TextBox 6">
            <a:extLst>
              <a:ext uri="{FF2B5EF4-FFF2-40B4-BE49-F238E27FC236}">
                <a16:creationId xmlns:a16="http://schemas.microsoft.com/office/drawing/2014/main" id="{391A0DD2-4841-4976-946B-6BF59C8FAD44}"/>
              </a:ext>
            </a:extLst>
          </p:cNvPr>
          <p:cNvSpPr txBox="1"/>
          <p:nvPr/>
        </p:nvSpPr>
        <p:spPr>
          <a:xfrm>
            <a:off x="5825067" y="1993854"/>
            <a:ext cx="609600" cy="646331"/>
          </a:xfrm>
          <a:prstGeom prst="rect">
            <a:avLst/>
          </a:prstGeom>
          <a:noFill/>
        </p:spPr>
        <p:txBody>
          <a:bodyPr wrap="square" rtlCol="0">
            <a:spAutoFit/>
          </a:bodyPr>
          <a:lstStyle/>
          <a:p>
            <a:r>
              <a:rPr lang="en-US" sz="3600" dirty="0">
                <a:solidFill>
                  <a:srgbClr val="FF0000"/>
                </a:solidFill>
              </a:rPr>
              <a:t>=</a:t>
            </a:r>
          </a:p>
        </p:txBody>
      </p:sp>
      <p:sp>
        <p:nvSpPr>
          <p:cNvPr id="9" name="Text Box 7">
            <a:extLst>
              <a:ext uri="{FF2B5EF4-FFF2-40B4-BE49-F238E27FC236}">
                <a16:creationId xmlns:a16="http://schemas.microsoft.com/office/drawing/2014/main" id="{4DAEFA98-C143-4DDD-83FB-243753B0E008}"/>
              </a:ext>
            </a:extLst>
          </p:cNvPr>
          <p:cNvSpPr txBox="1">
            <a:spLocks noChangeArrowheads="1"/>
          </p:cNvSpPr>
          <p:nvPr/>
        </p:nvSpPr>
        <p:spPr bwMode="auto">
          <a:xfrm>
            <a:off x="0" y="3481849"/>
            <a:ext cx="9144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4400" dirty="0">
                <a:solidFill>
                  <a:srgbClr val="FF0000"/>
                </a:solidFill>
                <a:latin typeface="Comic Sans MS" pitchFamily="66" charset="0"/>
              </a:rPr>
              <a:t>100 X = 26,000 </a:t>
            </a:r>
          </a:p>
          <a:p>
            <a:pPr algn="ctr" eaLnBrk="1" fontAlgn="base" hangingPunct="1">
              <a:spcBef>
                <a:spcPct val="50000"/>
              </a:spcBef>
              <a:spcAft>
                <a:spcPct val="0"/>
              </a:spcAft>
              <a:buFontTx/>
              <a:buNone/>
            </a:pPr>
            <a:r>
              <a:rPr lang="en-US" altLang="en-US" sz="4400" dirty="0">
                <a:solidFill>
                  <a:srgbClr val="FF0000"/>
                </a:solidFill>
                <a:latin typeface="Comic Sans MS" pitchFamily="66" charset="0"/>
              </a:rPr>
              <a:t>X = 260.       </a:t>
            </a:r>
          </a:p>
          <a:p>
            <a:pPr algn="ctr" eaLnBrk="1" fontAlgn="base" hangingPunct="1">
              <a:spcBef>
                <a:spcPct val="50000"/>
              </a:spcBef>
              <a:spcAft>
                <a:spcPct val="0"/>
              </a:spcAft>
              <a:buFontTx/>
              <a:buNone/>
            </a:pPr>
            <a:r>
              <a:rPr lang="en-US" altLang="en-US" sz="4400" b="1" dirty="0">
                <a:solidFill>
                  <a:srgbClr val="0000FF"/>
                </a:solidFill>
                <a:latin typeface="Comic Sans MS" pitchFamily="66" charset="0"/>
              </a:rPr>
              <a:t>X = 260. grams NaNO</a:t>
            </a:r>
            <a:r>
              <a:rPr lang="en-US" altLang="en-US" sz="4400" b="1" baseline="-25000" dirty="0">
                <a:solidFill>
                  <a:srgbClr val="0000FF"/>
                </a:solidFill>
                <a:latin typeface="Comic Sans MS" pitchFamily="66" charset="0"/>
              </a:rPr>
              <a:t>3</a:t>
            </a:r>
          </a:p>
        </p:txBody>
      </p:sp>
    </p:spTree>
    <p:extLst>
      <p:ext uri="{BB962C8B-B14F-4D97-AF65-F5344CB8AC3E}">
        <p14:creationId xmlns:p14="http://schemas.microsoft.com/office/powerpoint/2010/main" val="4283245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1C5"/>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9144000"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0" eaLnBrk="1" hangingPunct="1">
              <a:spcBef>
                <a:spcPts val="0"/>
              </a:spcBef>
              <a:buNone/>
            </a:pPr>
            <a:r>
              <a:rPr lang="en-US" sz="4000" b="1" dirty="0">
                <a:solidFill>
                  <a:srgbClr val="FF0000"/>
                </a:solidFill>
                <a:latin typeface="Arial"/>
              </a:rPr>
              <a:t>35.</a:t>
            </a:r>
            <a:r>
              <a:rPr lang="en-US" sz="4000" b="1" dirty="0">
                <a:solidFill>
                  <a:srgbClr val="000000"/>
                </a:solidFill>
                <a:latin typeface="Arial"/>
              </a:rPr>
              <a:t>  What is the MOLARITY</a:t>
            </a:r>
            <a:br>
              <a:rPr lang="en-US" sz="4000" b="1" dirty="0">
                <a:solidFill>
                  <a:srgbClr val="000000"/>
                </a:solidFill>
                <a:latin typeface="Arial"/>
              </a:rPr>
            </a:br>
            <a:r>
              <a:rPr lang="en-US" sz="4000" b="1" dirty="0">
                <a:solidFill>
                  <a:srgbClr val="000000"/>
                </a:solidFill>
                <a:latin typeface="Arial"/>
              </a:rPr>
              <a:t>       of this solution of 260. g NaNO</a:t>
            </a:r>
            <a:r>
              <a:rPr lang="en-US" sz="4000" b="1" baseline="-25000" dirty="0">
                <a:solidFill>
                  <a:srgbClr val="000000"/>
                </a:solidFill>
                <a:latin typeface="Arial"/>
              </a:rPr>
              <a:t>3</a:t>
            </a:r>
            <a:r>
              <a:rPr lang="en-US" sz="4000" b="1" dirty="0">
                <a:solidFill>
                  <a:srgbClr val="000000"/>
                </a:solidFill>
                <a:latin typeface="Arial"/>
              </a:rPr>
              <a:t> </a:t>
            </a:r>
            <a:br>
              <a:rPr lang="en-US" sz="4000" b="1" dirty="0">
                <a:solidFill>
                  <a:srgbClr val="000000"/>
                </a:solidFill>
                <a:latin typeface="Arial"/>
              </a:rPr>
            </a:br>
            <a:r>
              <a:rPr lang="en-US" sz="4000" b="1" dirty="0">
                <a:solidFill>
                  <a:srgbClr val="000000"/>
                </a:solidFill>
                <a:latin typeface="Arial"/>
              </a:rPr>
              <a:t>       in 325 mL?  </a:t>
            </a:r>
            <a:r>
              <a:rPr lang="en-US" sz="2400" i="1" dirty="0">
                <a:solidFill>
                  <a:srgbClr val="FF0000"/>
                </a:solidFill>
                <a:latin typeface="Arial"/>
              </a:rPr>
              <a:t>Start with a formula</a:t>
            </a:r>
            <a:endParaRPr lang="en-US" sz="4000" i="1" dirty="0">
              <a:solidFill>
                <a:srgbClr val="FF0000"/>
              </a:solidFill>
              <a:latin typeface="Arial"/>
            </a:endParaRPr>
          </a:p>
          <a:p>
            <a:pPr eaLnBrk="1" fontAlgn="base" hangingPunct="1">
              <a:spcBef>
                <a:spcPct val="50000"/>
              </a:spcBef>
              <a:spcAft>
                <a:spcPct val="0"/>
              </a:spcAft>
              <a:buFontTx/>
              <a:buNone/>
            </a:pPr>
            <a:r>
              <a:rPr lang="en-US" altLang="en-US" sz="1800" dirty="0">
                <a:solidFill>
                  <a:srgbClr val="000000"/>
                </a:solidFill>
              </a:rPr>
              <a:t> </a:t>
            </a:r>
          </a:p>
        </p:txBody>
      </p:sp>
      <p:sp>
        <p:nvSpPr>
          <p:cNvPr id="3" name="Text Box 3">
            <a:extLst>
              <a:ext uri="{FF2B5EF4-FFF2-40B4-BE49-F238E27FC236}">
                <a16:creationId xmlns:a16="http://schemas.microsoft.com/office/drawing/2014/main" id="{2DBD6538-0D6E-465F-94E8-C8A2299C566D}"/>
              </a:ext>
            </a:extLst>
          </p:cNvPr>
          <p:cNvSpPr txBox="1">
            <a:spLocks noChangeArrowheads="1"/>
          </p:cNvSpPr>
          <p:nvPr/>
        </p:nvSpPr>
        <p:spPr bwMode="auto">
          <a:xfrm>
            <a:off x="914400" y="21336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4" name="Text Box 4">
            <a:extLst>
              <a:ext uri="{FF2B5EF4-FFF2-40B4-BE49-F238E27FC236}">
                <a16:creationId xmlns:a16="http://schemas.microsoft.com/office/drawing/2014/main" id="{83650334-3F0B-4934-80FC-77E35AC905AD}"/>
              </a:ext>
            </a:extLst>
          </p:cNvPr>
          <p:cNvSpPr txBox="1">
            <a:spLocks noChangeArrowheads="1"/>
          </p:cNvSpPr>
          <p:nvPr/>
        </p:nvSpPr>
        <p:spPr bwMode="auto">
          <a:xfrm>
            <a:off x="2151944" y="2133600"/>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anose="030F0702030302020204" pitchFamily="66" charset="0"/>
              </a:rPr>
              <a:t># moles </a:t>
            </a:r>
            <a:r>
              <a:rPr lang="en-US" sz="2400" b="1" u="sng" dirty="0">
                <a:solidFill>
                  <a:srgbClr val="000000"/>
                </a:solidFill>
                <a:latin typeface="Comic Sans MS" panose="030F0702030302020204" pitchFamily="66" charset="0"/>
              </a:rPr>
              <a:t>NaNO</a:t>
            </a:r>
            <a:r>
              <a:rPr lang="en-US" sz="2400" b="1" u="sng" baseline="-25000" dirty="0">
                <a:solidFill>
                  <a:srgbClr val="000000"/>
                </a:solidFill>
                <a:latin typeface="Comic Sans MS" panose="030F0702030302020204" pitchFamily="66" charset="0"/>
              </a:rPr>
              <a:t>3</a:t>
            </a:r>
            <a:r>
              <a:rPr lang="en-US" sz="2400" b="1" u="sng" dirty="0">
                <a:solidFill>
                  <a:srgbClr val="000000"/>
                </a:solidFill>
                <a:latin typeface="Comic Sans MS" panose="030F0702030302020204" pitchFamily="66" charset="0"/>
              </a:rPr>
              <a:t> </a:t>
            </a:r>
            <a:br>
              <a:rPr lang="en-US" altLang="en-US" sz="2400" u="sng" dirty="0">
                <a:solidFill>
                  <a:srgbClr val="000000"/>
                </a:solidFill>
                <a:latin typeface="Comic Sans MS" panose="030F0702030302020204" pitchFamily="66" charset="0"/>
              </a:rPr>
            </a:br>
            <a:r>
              <a:rPr lang="en-US" altLang="en-US" sz="2400" dirty="0">
                <a:solidFill>
                  <a:srgbClr val="000000"/>
                </a:solidFill>
                <a:latin typeface="Comic Sans MS" panose="030F0702030302020204" pitchFamily="66" charset="0"/>
              </a:rPr>
              <a:t>Liters of solution</a:t>
            </a:r>
          </a:p>
        </p:txBody>
      </p:sp>
    </p:spTree>
    <p:extLst>
      <p:ext uri="{BB962C8B-B14F-4D97-AF65-F5344CB8AC3E}">
        <p14:creationId xmlns:p14="http://schemas.microsoft.com/office/powerpoint/2010/main" val="3635311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1C5"/>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9144000"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None/>
            </a:pPr>
            <a:r>
              <a:rPr lang="en-US" sz="4000" b="1" dirty="0">
                <a:solidFill>
                  <a:srgbClr val="FF0000"/>
                </a:solidFill>
                <a:latin typeface="Arial"/>
              </a:rPr>
              <a:t>35.</a:t>
            </a:r>
            <a:r>
              <a:rPr lang="en-US" sz="4000" b="1" dirty="0">
                <a:solidFill>
                  <a:srgbClr val="000000"/>
                </a:solidFill>
                <a:latin typeface="Arial"/>
              </a:rPr>
              <a:t> What is the MOLARITY</a:t>
            </a:r>
            <a:br>
              <a:rPr lang="en-US" sz="4000" b="1" dirty="0">
                <a:solidFill>
                  <a:srgbClr val="000000"/>
                </a:solidFill>
                <a:latin typeface="Arial"/>
              </a:rPr>
            </a:br>
            <a:r>
              <a:rPr lang="en-US" sz="4000" b="1" dirty="0">
                <a:solidFill>
                  <a:srgbClr val="000000"/>
                </a:solidFill>
                <a:latin typeface="Arial"/>
              </a:rPr>
              <a:t>       of this solution of 260. g NaNO</a:t>
            </a:r>
            <a:r>
              <a:rPr lang="en-US" sz="4000" b="1" baseline="-25000" dirty="0">
                <a:solidFill>
                  <a:srgbClr val="000000"/>
                </a:solidFill>
                <a:latin typeface="Arial"/>
              </a:rPr>
              <a:t>3</a:t>
            </a:r>
            <a:r>
              <a:rPr lang="en-US" sz="4000" b="1" dirty="0">
                <a:solidFill>
                  <a:srgbClr val="000000"/>
                </a:solidFill>
                <a:latin typeface="Arial"/>
              </a:rPr>
              <a:t> </a:t>
            </a:r>
            <a:br>
              <a:rPr lang="en-US" sz="4000" b="1" dirty="0">
                <a:solidFill>
                  <a:srgbClr val="000000"/>
                </a:solidFill>
                <a:latin typeface="Arial"/>
              </a:rPr>
            </a:br>
            <a:r>
              <a:rPr lang="en-US" sz="4000" b="1" dirty="0">
                <a:solidFill>
                  <a:srgbClr val="000000"/>
                </a:solidFill>
                <a:latin typeface="Arial"/>
              </a:rPr>
              <a:t>       in 325 mL?  </a:t>
            </a:r>
            <a:r>
              <a:rPr lang="en-US" sz="2400" i="1" dirty="0">
                <a:solidFill>
                  <a:srgbClr val="FF0000"/>
                </a:solidFill>
                <a:latin typeface="Arial"/>
              </a:rPr>
              <a:t>Do the conversions you need… </a:t>
            </a:r>
            <a:endParaRPr lang="en-US" sz="4000" i="1" dirty="0">
              <a:solidFill>
                <a:srgbClr val="FF0000"/>
              </a:solidFill>
              <a:latin typeface="Arial"/>
            </a:endParaRPr>
          </a:p>
          <a:p>
            <a:pPr lvl="0" eaLnBrk="1" hangingPunct="1">
              <a:spcBef>
                <a:spcPts val="0"/>
              </a:spcBef>
              <a:buNone/>
            </a:pPr>
            <a:endParaRPr lang="en-US" sz="4000" i="1" dirty="0">
              <a:solidFill>
                <a:srgbClr val="FF0000"/>
              </a:solidFill>
              <a:latin typeface="Arial"/>
            </a:endParaRPr>
          </a:p>
          <a:p>
            <a:pPr eaLnBrk="1" fontAlgn="base" hangingPunct="1">
              <a:spcBef>
                <a:spcPct val="50000"/>
              </a:spcBef>
              <a:spcAft>
                <a:spcPct val="0"/>
              </a:spcAft>
              <a:buFontTx/>
              <a:buNone/>
            </a:pPr>
            <a:r>
              <a:rPr lang="en-US" altLang="en-US" sz="1800" dirty="0">
                <a:solidFill>
                  <a:srgbClr val="000000"/>
                </a:solidFill>
              </a:rPr>
              <a:t> </a:t>
            </a:r>
          </a:p>
        </p:txBody>
      </p:sp>
      <p:sp>
        <p:nvSpPr>
          <p:cNvPr id="3" name="Text Box 3">
            <a:extLst>
              <a:ext uri="{FF2B5EF4-FFF2-40B4-BE49-F238E27FC236}">
                <a16:creationId xmlns:a16="http://schemas.microsoft.com/office/drawing/2014/main" id="{2DBD6538-0D6E-465F-94E8-C8A2299C566D}"/>
              </a:ext>
            </a:extLst>
          </p:cNvPr>
          <p:cNvSpPr txBox="1">
            <a:spLocks noChangeArrowheads="1"/>
          </p:cNvSpPr>
          <p:nvPr/>
        </p:nvSpPr>
        <p:spPr bwMode="auto">
          <a:xfrm>
            <a:off x="914400" y="21336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13" name="Text Box 5">
            <a:extLst>
              <a:ext uri="{FF2B5EF4-FFF2-40B4-BE49-F238E27FC236}">
                <a16:creationId xmlns:a16="http://schemas.microsoft.com/office/drawing/2014/main" id="{3AC2EA9C-4DD3-42DB-A195-964743EB2395}"/>
              </a:ext>
            </a:extLst>
          </p:cNvPr>
          <p:cNvSpPr txBox="1">
            <a:spLocks noChangeArrowheads="1"/>
          </p:cNvSpPr>
          <p:nvPr/>
        </p:nvSpPr>
        <p:spPr bwMode="auto">
          <a:xfrm>
            <a:off x="-152400" y="38100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u="sng" dirty="0">
                <a:solidFill>
                  <a:srgbClr val="000000"/>
                </a:solidFill>
              </a:rPr>
              <a:t>260. g NaNO</a:t>
            </a:r>
            <a:r>
              <a:rPr lang="en-US" altLang="en-US" u="sng" baseline="-25000" dirty="0">
                <a:solidFill>
                  <a:srgbClr val="000000"/>
                </a:solidFill>
              </a:rPr>
              <a:t>3</a:t>
            </a:r>
            <a:br>
              <a:rPr lang="en-US" altLang="en-US" u="sng" baseline="-25000" dirty="0">
                <a:solidFill>
                  <a:srgbClr val="000000"/>
                </a:solidFill>
              </a:rPr>
            </a:br>
            <a:r>
              <a:rPr lang="en-US" altLang="en-US" dirty="0">
                <a:solidFill>
                  <a:srgbClr val="000000"/>
                </a:solidFill>
              </a:rPr>
              <a:t>1</a:t>
            </a:r>
          </a:p>
        </p:txBody>
      </p:sp>
      <p:sp>
        <p:nvSpPr>
          <p:cNvPr id="14" name="Text Box 6">
            <a:extLst>
              <a:ext uri="{FF2B5EF4-FFF2-40B4-BE49-F238E27FC236}">
                <a16:creationId xmlns:a16="http://schemas.microsoft.com/office/drawing/2014/main" id="{980E749D-62FF-446A-9B9F-9C874155B8E7}"/>
              </a:ext>
            </a:extLst>
          </p:cNvPr>
          <p:cNvSpPr txBox="1">
            <a:spLocks noChangeArrowheads="1"/>
          </p:cNvSpPr>
          <p:nvPr/>
        </p:nvSpPr>
        <p:spPr bwMode="auto">
          <a:xfrm>
            <a:off x="2971800" y="38862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rPr>
              <a:t>x</a:t>
            </a:r>
          </a:p>
        </p:txBody>
      </p:sp>
      <p:sp>
        <p:nvSpPr>
          <p:cNvPr id="15" name="Text Box 7">
            <a:extLst>
              <a:ext uri="{FF2B5EF4-FFF2-40B4-BE49-F238E27FC236}">
                <a16:creationId xmlns:a16="http://schemas.microsoft.com/office/drawing/2014/main" id="{7B9783F9-CE77-4F5D-8B3B-98598155993C}"/>
              </a:ext>
            </a:extLst>
          </p:cNvPr>
          <p:cNvSpPr txBox="1">
            <a:spLocks noChangeArrowheads="1"/>
          </p:cNvSpPr>
          <p:nvPr/>
        </p:nvSpPr>
        <p:spPr bwMode="auto">
          <a:xfrm>
            <a:off x="3048000" y="3810000"/>
            <a:ext cx="335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u="sng" dirty="0">
                <a:solidFill>
                  <a:srgbClr val="000000"/>
                </a:solidFill>
              </a:rPr>
              <a:t>1 mole NaNO</a:t>
            </a:r>
            <a:r>
              <a:rPr lang="en-US" altLang="en-US" u="sng" baseline="-25000" dirty="0">
                <a:solidFill>
                  <a:srgbClr val="000000"/>
                </a:solidFill>
              </a:rPr>
              <a:t>3</a:t>
            </a:r>
            <a:br>
              <a:rPr lang="en-US" altLang="en-US" u="sng" dirty="0">
                <a:solidFill>
                  <a:srgbClr val="000000"/>
                </a:solidFill>
              </a:rPr>
            </a:br>
            <a:r>
              <a:rPr lang="en-US" altLang="en-US" dirty="0">
                <a:solidFill>
                  <a:srgbClr val="000000"/>
                </a:solidFill>
              </a:rPr>
              <a:t>85 g NaNO</a:t>
            </a:r>
            <a:r>
              <a:rPr lang="en-US" altLang="en-US" baseline="-25000" dirty="0">
                <a:solidFill>
                  <a:srgbClr val="000000"/>
                </a:solidFill>
              </a:rPr>
              <a:t>3</a:t>
            </a:r>
          </a:p>
        </p:txBody>
      </p:sp>
      <p:sp>
        <p:nvSpPr>
          <p:cNvPr id="17" name="Text Box 5">
            <a:extLst>
              <a:ext uri="{FF2B5EF4-FFF2-40B4-BE49-F238E27FC236}">
                <a16:creationId xmlns:a16="http://schemas.microsoft.com/office/drawing/2014/main" id="{F224C591-D32F-4143-956F-53968C7C64FD}"/>
              </a:ext>
            </a:extLst>
          </p:cNvPr>
          <p:cNvSpPr txBox="1">
            <a:spLocks noChangeArrowheads="1"/>
          </p:cNvSpPr>
          <p:nvPr/>
        </p:nvSpPr>
        <p:spPr bwMode="auto">
          <a:xfrm>
            <a:off x="0" y="5702588"/>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u="sng" dirty="0">
                <a:solidFill>
                  <a:srgbClr val="000000"/>
                </a:solidFill>
              </a:rPr>
              <a:t>325 mL</a:t>
            </a:r>
            <a:br>
              <a:rPr lang="en-US" altLang="en-US" u="sng" baseline="-25000" dirty="0">
                <a:solidFill>
                  <a:srgbClr val="000000"/>
                </a:solidFill>
              </a:rPr>
            </a:br>
            <a:r>
              <a:rPr lang="en-US" altLang="en-US" dirty="0">
                <a:solidFill>
                  <a:srgbClr val="000000"/>
                </a:solidFill>
              </a:rPr>
              <a:t>1</a:t>
            </a:r>
          </a:p>
        </p:txBody>
      </p:sp>
      <p:sp>
        <p:nvSpPr>
          <p:cNvPr id="18" name="Text Box 6">
            <a:extLst>
              <a:ext uri="{FF2B5EF4-FFF2-40B4-BE49-F238E27FC236}">
                <a16:creationId xmlns:a16="http://schemas.microsoft.com/office/drawing/2014/main" id="{E3C11939-33F4-45BC-99BE-80C77A6074C7}"/>
              </a:ext>
            </a:extLst>
          </p:cNvPr>
          <p:cNvSpPr txBox="1">
            <a:spLocks noChangeArrowheads="1"/>
          </p:cNvSpPr>
          <p:nvPr/>
        </p:nvSpPr>
        <p:spPr bwMode="auto">
          <a:xfrm>
            <a:off x="1866900" y="5778788"/>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rPr>
              <a:t>x</a:t>
            </a:r>
          </a:p>
        </p:txBody>
      </p:sp>
      <p:sp>
        <p:nvSpPr>
          <p:cNvPr id="19" name="Text Box 7">
            <a:extLst>
              <a:ext uri="{FF2B5EF4-FFF2-40B4-BE49-F238E27FC236}">
                <a16:creationId xmlns:a16="http://schemas.microsoft.com/office/drawing/2014/main" id="{07556FD0-9965-494B-A3E5-5B8458DF40BA}"/>
              </a:ext>
            </a:extLst>
          </p:cNvPr>
          <p:cNvSpPr txBox="1">
            <a:spLocks noChangeArrowheads="1"/>
          </p:cNvSpPr>
          <p:nvPr/>
        </p:nvSpPr>
        <p:spPr bwMode="auto">
          <a:xfrm>
            <a:off x="2438400" y="5702588"/>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u="sng" dirty="0">
                <a:solidFill>
                  <a:srgbClr val="000000"/>
                </a:solidFill>
              </a:rPr>
              <a:t>1 Liter</a:t>
            </a:r>
            <a:br>
              <a:rPr lang="en-US" altLang="en-US" u="sng" dirty="0">
                <a:solidFill>
                  <a:srgbClr val="000000"/>
                </a:solidFill>
              </a:rPr>
            </a:br>
            <a:r>
              <a:rPr lang="en-US" altLang="en-US" dirty="0">
                <a:solidFill>
                  <a:srgbClr val="000000"/>
                </a:solidFill>
              </a:rPr>
              <a:t>1000 mL</a:t>
            </a:r>
            <a:endParaRPr lang="en-US" altLang="en-US" baseline="-25000" dirty="0">
              <a:solidFill>
                <a:srgbClr val="000000"/>
              </a:solidFill>
            </a:endParaRPr>
          </a:p>
        </p:txBody>
      </p:sp>
      <p:sp>
        <p:nvSpPr>
          <p:cNvPr id="2" name="Text Box 4">
            <a:extLst>
              <a:ext uri="{FF2B5EF4-FFF2-40B4-BE49-F238E27FC236}">
                <a16:creationId xmlns:a16="http://schemas.microsoft.com/office/drawing/2014/main" id="{EBEFF97C-FF87-6367-EB2C-837DAE69F689}"/>
              </a:ext>
            </a:extLst>
          </p:cNvPr>
          <p:cNvSpPr txBox="1">
            <a:spLocks noChangeArrowheads="1"/>
          </p:cNvSpPr>
          <p:nvPr/>
        </p:nvSpPr>
        <p:spPr bwMode="auto">
          <a:xfrm>
            <a:off x="2151944" y="2133600"/>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anose="030F0702030302020204" pitchFamily="66" charset="0"/>
              </a:rPr>
              <a:t># moles </a:t>
            </a:r>
            <a:r>
              <a:rPr lang="en-US" sz="2400" b="1" u="sng" dirty="0">
                <a:solidFill>
                  <a:srgbClr val="000000"/>
                </a:solidFill>
                <a:latin typeface="Comic Sans MS" panose="030F0702030302020204" pitchFamily="66" charset="0"/>
              </a:rPr>
              <a:t>NaNO</a:t>
            </a:r>
            <a:r>
              <a:rPr lang="en-US" sz="2400" b="1" u="sng" baseline="-25000" dirty="0">
                <a:solidFill>
                  <a:srgbClr val="000000"/>
                </a:solidFill>
                <a:latin typeface="Comic Sans MS" panose="030F0702030302020204" pitchFamily="66" charset="0"/>
              </a:rPr>
              <a:t>3</a:t>
            </a:r>
            <a:r>
              <a:rPr lang="en-US" sz="2400" b="1" u="sng" dirty="0">
                <a:solidFill>
                  <a:srgbClr val="000000"/>
                </a:solidFill>
                <a:latin typeface="Comic Sans MS" panose="030F0702030302020204" pitchFamily="66" charset="0"/>
              </a:rPr>
              <a:t> </a:t>
            </a:r>
            <a:br>
              <a:rPr lang="en-US" altLang="en-US" sz="2400" u="sng" dirty="0">
                <a:solidFill>
                  <a:srgbClr val="000000"/>
                </a:solidFill>
                <a:latin typeface="Comic Sans MS" panose="030F0702030302020204" pitchFamily="66" charset="0"/>
              </a:rPr>
            </a:br>
            <a:r>
              <a:rPr lang="en-US" altLang="en-US" sz="2400" dirty="0">
                <a:solidFill>
                  <a:srgbClr val="000000"/>
                </a:solidFill>
                <a:latin typeface="Comic Sans MS" panose="030F0702030302020204" pitchFamily="66" charset="0"/>
              </a:rPr>
              <a:t>Liters of solution</a:t>
            </a:r>
          </a:p>
        </p:txBody>
      </p:sp>
    </p:spTree>
    <p:extLst>
      <p:ext uri="{BB962C8B-B14F-4D97-AF65-F5344CB8AC3E}">
        <p14:creationId xmlns:p14="http://schemas.microsoft.com/office/powerpoint/2010/main" val="2848200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1C5"/>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9144000"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None/>
            </a:pPr>
            <a:r>
              <a:rPr lang="en-US" sz="4000" b="1" dirty="0">
                <a:solidFill>
                  <a:srgbClr val="FF0000"/>
                </a:solidFill>
                <a:latin typeface="Arial"/>
              </a:rPr>
              <a:t>35.</a:t>
            </a:r>
            <a:r>
              <a:rPr lang="en-US" sz="4000" b="1" dirty="0">
                <a:solidFill>
                  <a:srgbClr val="000000"/>
                </a:solidFill>
                <a:latin typeface="Arial"/>
              </a:rPr>
              <a:t> What is the MOLARITY</a:t>
            </a:r>
            <a:br>
              <a:rPr lang="en-US" sz="4000" b="1" dirty="0">
                <a:solidFill>
                  <a:srgbClr val="000000"/>
                </a:solidFill>
                <a:latin typeface="Arial"/>
              </a:rPr>
            </a:br>
            <a:r>
              <a:rPr lang="en-US" sz="4000" b="1" dirty="0">
                <a:solidFill>
                  <a:srgbClr val="000000"/>
                </a:solidFill>
                <a:latin typeface="Arial"/>
              </a:rPr>
              <a:t>       of this solution of 260. g NaNO</a:t>
            </a:r>
            <a:r>
              <a:rPr lang="en-US" sz="4000" b="1" baseline="-25000" dirty="0">
                <a:solidFill>
                  <a:srgbClr val="000000"/>
                </a:solidFill>
                <a:latin typeface="Arial"/>
              </a:rPr>
              <a:t>3</a:t>
            </a:r>
            <a:r>
              <a:rPr lang="en-US" sz="4000" b="1" dirty="0">
                <a:solidFill>
                  <a:srgbClr val="000000"/>
                </a:solidFill>
                <a:latin typeface="Arial"/>
              </a:rPr>
              <a:t> </a:t>
            </a:r>
            <a:br>
              <a:rPr lang="en-US" sz="4000" b="1" dirty="0">
                <a:solidFill>
                  <a:srgbClr val="000000"/>
                </a:solidFill>
                <a:latin typeface="Arial"/>
              </a:rPr>
            </a:br>
            <a:r>
              <a:rPr lang="en-US" sz="4000" b="1" dirty="0">
                <a:solidFill>
                  <a:srgbClr val="000000"/>
                </a:solidFill>
                <a:latin typeface="Arial"/>
              </a:rPr>
              <a:t>       in 325 mL?  </a:t>
            </a:r>
            <a:r>
              <a:rPr lang="en-US" sz="2400" i="1" dirty="0">
                <a:solidFill>
                  <a:srgbClr val="FF0000"/>
                </a:solidFill>
                <a:latin typeface="Arial"/>
              </a:rPr>
              <a:t> </a:t>
            </a:r>
            <a:endParaRPr lang="en-US" sz="4000" i="1" dirty="0">
              <a:solidFill>
                <a:srgbClr val="FF0000"/>
              </a:solidFill>
              <a:latin typeface="Arial"/>
            </a:endParaRPr>
          </a:p>
          <a:p>
            <a:pPr lvl="0" eaLnBrk="1" hangingPunct="1">
              <a:spcBef>
                <a:spcPts val="0"/>
              </a:spcBef>
              <a:buNone/>
            </a:pPr>
            <a:endParaRPr lang="en-US" sz="4000" i="1" dirty="0">
              <a:solidFill>
                <a:srgbClr val="FF0000"/>
              </a:solidFill>
              <a:latin typeface="Arial"/>
            </a:endParaRPr>
          </a:p>
          <a:p>
            <a:pPr eaLnBrk="1" fontAlgn="base" hangingPunct="1">
              <a:spcBef>
                <a:spcPct val="50000"/>
              </a:spcBef>
              <a:spcAft>
                <a:spcPct val="0"/>
              </a:spcAft>
              <a:buFontTx/>
              <a:buNone/>
            </a:pPr>
            <a:r>
              <a:rPr lang="en-US" altLang="en-US" sz="1800" dirty="0">
                <a:solidFill>
                  <a:srgbClr val="000000"/>
                </a:solidFill>
              </a:rPr>
              <a:t> </a:t>
            </a:r>
          </a:p>
        </p:txBody>
      </p:sp>
      <p:sp>
        <p:nvSpPr>
          <p:cNvPr id="3" name="Text Box 3">
            <a:extLst>
              <a:ext uri="{FF2B5EF4-FFF2-40B4-BE49-F238E27FC236}">
                <a16:creationId xmlns:a16="http://schemas.microsoft.com/office/drawing/2014/main" id="{2DBD6538-0D6E-465F-94E8-C8A2299C566D}"/>
              </a:ext>
            </a:extLst>
          </p:cNvPr>
          <p:cNvSpPr txBox="1">
            <a:spLocks noChangeArrowheads="1"/>
          </p:cNvSpPr>
          <p:nvPr/>
        </p:nvSpPr>
        <p:spPr bwMode="auto">
          <a:xfrm>
            <a:off x="914400" y="21336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4" name="Text Box 4">
            <a:extLst>
              <a:ext uri="{FF2B5EF4-FFF2-40B4-BE49-F238E27FC236}">
                <a16:creationId xmlns:a16="http://schemas.microsoft.com/office/drawing/2014/main" id="{83650334-3F0B-4934-80FC-77E35AC905AD}"/>
              </a:ext>
            </a:extLst>
          </p:cNvPr>
          <p:cNvSpPr txBox="1">
            <a:spLocks noChangeArrowheads="1"/>
          </p:cNvSpPr>
          <p:nvPr/>
        </p:nvSpPr>
        <p:spPr bwMode="auto">
          <a:xfrm>
            <a:off x="2151944" y="2133600"/>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
        <p:nvSpPr>
          <p:cNvPr id="13" name="Text Box 5">
            <a:extLst>
              <a:ext uri="{FF2B5EF4-FFF2-40B4-BE49-F238E27FC236}">
                <a16:creationId xmlns:a16="http://schemas.microsoft.com/office/drawing/2014/main" id="{3AC2EA9C-4DD3-42DB-A195-964743EB2395}"/>
              </a:ext>
            </a:extLst>
          </p:cNvPr>
          <p:cNvSpPr txBox="1">
            <a:spLocks noChangeArrowheads="1"/>
          </p:cNvSpPr>
          <p:nvPr/>
        </p:nvSpPr>
        <p:spPr bwMode="auto">
          <a:xfrm>
            <a:off x="-152400" y="38100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u="sng" dirty="0">
                <a:solidFill>
                  <a:srgbClr val="000000"/>
                </a:solidFill>
              </a:rPr>
              <a:t>260. g NaNO</a:t>
            </a:r>
            <a:r>
              <a:rPr lang="en-US" altLang="en-US" u="sng" baseline="-25000" dirty="0">
                <a:solidFill>
                  <a:srgbClr val="000000"/>
                </a:solidFill>
              </a:rPr>
              <a:t>3</a:t>
            </a:r>
            <a:br>
              <a:rPr lang="en-US" altLang="en-US" u="sng" baseline="-25000" dirty="0">
                <a:solidFill>
                  <a:srgbClr val="000000"/>
                </a:solidFill>
              </a:rPr>
            </a:br>
            <a:r>
              <a:rPr lang="en-US" altLang="en-US" dirty="0">
                <a:solidFill>
                  <a:srgbClr val="000000"/>
                </a:solidFill>
              </a:rPr>
              <a:t>1</a:t>
            </a:r>
          </a:p>
        </p:txBody>
      </p:sp>
      <p:sp>
        <p:nvSpPr>
          <p:cNvPr id="14" name="Text Box 6">
            <a:extLst>
              <a:ext uri="{FF2B5EF4-FFF2-40B4-BE49-F238E27FC236}">
                <a16:creationId xmlns:a16="http://schemas.microsoft.com/office/drawing/2014/main" id="{980E749D-62FF-446A-9B9F-9C874155B8E7}"/>
              </a:ext>
            </a:extLst>
          </p:cNvPr>
          <p:cNvSpPr txBox="1">
            <a:spLocks noChangeArrowheads="1"/>
          </p:cNvSpPr>
          <p:nvPr/>
        </p:nvSpPr>
        <p:spPr bwMode="auto">
          <a:xfrm>
            <a:off x="2971800" y="38862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rPr>
              <a:t>x</a:t>
            </a:r>
          </a:p>
        </p:txBody>
      </p:sp>
      <p:sp>
        <p:nvSpPr>
          <p:cNvPr id="15" name="Text Box 7">
            <a:extLst>
              <a:ext uri="{FF2B5EF4-FFF2-40B4-BE49-F238E27FC236}">
                <a16:creationId xmlns:a16="http://schemas.microsoft.com/office/drawing/2014/main" id="{7B9783F9-CE77-4F5D-8B3B-98598155993C}"/>
              </a:ext>
            </a:extLst>
          </p:cNvPr>
          <p:cNvSpPr txBox="1">
            <a:spLocks noChangeArrowheads="1"/>
          </p:cNvSpPr>
          <p:nvPr/>
        </p:nvSpPr>
        <p:spPr bwMode="auto">
          <a:xfrm>
            <a:off x="3048000" y="3810000"/>
            <a:ext cx="335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u="sng" dirty="0">
                <a:solidFill>
                  <a:srgbClr val="000000"/>
                </a:solidFill>
              </a:rPr>
              <a:t>1 mole NaNO</a:t>
            </a:r>
            <a:r>
              <a:rPr lang="en-US" altLang="en-US" u="sng" baseline="-25000" dirty="0">
                <a:solidFill>
                  <a:srgbClr val="000000"/>
                </a:solidFill>
              </a:rPr>
              <a:t>3</a:t>
            </a:r>
            <a:br>
              <a:rPr lang="en-US" altLang="en-US" u="sng" dirty="0">
                <a:solidFill>
                  <a:srgbClr val="000000"/>
                </a:solidFill>
              </a:rPr>
            </a:br>
            <a:r>
              <a:rPr lang="en-US" altLang="en-US" dirty="0">
                <a:solidFill>
                  <a:srgbClr val="000000"/>
                </a:solidFill>
              </a:rPr>
              <a:t>85 g NaNO</a:t>
            </a:r>
            <a:r>
              <a:rPr lang="en-US" altLang="en-US" baseline="-25000" dirty="0">
                <a:solidFill>
                  <a:srgbClr val="000000"/>
                </a:solidFill>
              </a:rPr>
              <a:t>3</a:t>
            </a:r>
          </a:p>
        </p:txBody>
      </p:sp>
      <p:sp>
        <p:nvSpPr>
          <p:cNvPr id="17" name="Text Box 5">
            <a:extLst>
              <a:ext uri="{FF2B5EF4-FFF2-40B4-BE49-F238E27FC236}">
                <a16:creationId xmlns:a16="http://schemas.microsoft.com/office/drawing/2014/main" id="{F224C591-D32F-4143-956F-53968C7C64FD}"/>
              </a:ext>
            </a:extLst>
          </p:cNvPr>
          <p:cNvSpPr txBox="1">
            <a:spLocks noChangeArrowheads="1"/>
          </p:cNvSpPr>
          <p:nvPr/>
        </p:nvSpPr>
        <p:spPr bwMode="auto">
          <a:xfrm>
            <a:off x="0" y="5702588"/>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u="sng" dirty="0">
                <a:solidFill>
                  <a:srgbClr val="000000"/>
                </a:solidFill>
              </a:rPr>
              <a:t>325 mL</a:t>
            </a:r>
            <a:br>
              <a:rPr lang="en-US" altLang="en-US" u="sng" baseline="-25000" dirty="0">
                <a:solidFill>
                  <a:srgbClr val="000000"/>
                </a:solidFill>
              </a:rPr>
            </a:br>
            <a:r>
              <a:rPr lang="en-US" altLang="en-US" dirty="0">
                <a:solidFill>
                  <a:srgbClr val="000000"/>
                </a:solidFill>
              </a:rPr>
              <a:t>1</a:t>
            </a:r>
          </a:p>
        </p:txBody>
      </p:sp>
      <p:sp>
        <p:nvSpPr>
          <p:cNvPr id="18" name="Text Box 6">
            <a:extLst>
              <a:ext uri="{FF2B5EF4-FFF2-40B4-BE49-F238E27FC236}">
                <a16:creationId xmlns:a16="http://schemas.microsoft.com/office/drawing/2014/main" id="{E3C11939-33F4-45BC-99BE-80C77A6074C7}"/>
              </a:ext>
            </a:extLst>
          </p:cNvPr>
          <p:cNvSpPr txBox="1">
            <a:spLocks noChangeArrowheads="1"/>
          </p:cNvSpPr>
          <p:nvPr/>
        </p:nvSpPr>
        <p:spPr bwMode="auto">
          <a:xfrm>
            <a:off x="1866900" y="5778788"/>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rPr>
              <a:t>x</a:t>
            </a:r>
          </a:p>
        </p:txBody>
      </p:sp>
      <p:sp>
        <p:nvSpPr>
          <p:cNvPr id="19" name="Text Box 7">
            <a:extLst>
              <a:ext uri="{FF2B5EF4-FFF2-40B4-BE49-F238E27FC236}">
                <a16:creationId xmlns:a16="http://schemas.microsoft.com/office/drawing/2014/main" id="{07556FD0-9965-494B-A3E5-5B8458DF40BA}"/>
              </a:ext>
            </a:extLst>
          </p:cNvPr>
          <p:cNvSpPr txBox="1">
            <a:spLocks noChangeArrowheads="1"/>
          </p:cNvSpPr>
          <p:nvPr/>
        </p:nvSpPr>
        <p:spPr bwMode="auto">
          <a:xfrm>
            <a:off x="2438400" y="5702588"/>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u="sng" dirty="0">
                <a:solidFill>
                  <a:srgbClr val="000000"/>
                </a:solidFill>
              </a:rPr>
              <a:t>1 Liter</a:t>
            </a:r>
            <a:br>
              <a:rPr lang="en-US" altLang="en-US" u="sng" dirty="0">
                <a:solidFill>
                  <a:srgbClr val="000000"/>
                </a:solidFill>
              </a:rPr>
            </a:br>
            <a:r>
              <a:rPr lang="en-US" altLang="en-US" dirty="0">
                <a:solidFill>
                  <a:srgbClr val="000000"/>
                </a:solidFill>
              </a:rPr>
              <a:t>1000 mL</a:t>
            </a:r>
            <a:endParaRPr lang="en-US" altLang="en-US" baseline="-25000" dirty="0">
              <a:solidFill>
                <a:srgbClr val="000000"/>
              </a:solidFill>
            </a:endParaRPr>
          </a:p>
        </p:txBody>
      </p:sp>
      <p:sp>
        <p:nvSpPr>
          <p:cNvPr id="2" name="Text Box 6">
            <a:extLst>
              <a:ext uri="{FF2B5EF4-FFF2-40B4-BE49-F238E27FC236}">
                <a16:creationId xmlns:a16="http://schemas.microsoft.com/office/drawing/2014/main" id="{93AD1BBB-E80D-CF5D-D7BC-A164669FDF50}"/>
              </a:ext>
            </a:extLst>
          </p:cNvPr>
          <p:cNvSpPr txBox="1">
            <a:spLocks noChangeArrowheads="1"/>
          </p:cNvSpPr>
          <p:nvPr/>
        </p:nvSpPr>
        <p:spPr bwMode="auto">
          <a:xfrm>
            <a:off x="6248400" y="4020234"/>
            <a:ext cx="297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3600" dirty="0">
                <a:solidFill>
                  <a:srgbClr val="FF0000"/>
                </a:solidFill>
              </a:rPr>
              <a:t>= 3.06 moles</a:t>
            </a:r>
          </a:p>
        </p:txBody>
      </p:sp>
      <p:sp>
        <p:nvSpPr>
          <p:cNvPr id="5" name="Text Box 6">
            <a:extLst>
              <a:ext uri="{FF2B5EF4-FFF2-40B4-BE49-F238E27FC236}">
                <a16:creationId xmlns:a16="http://schemas.microsoft.com/office/drawing/2014/main" id="{FA2F166D-0801-8EC7-102D-A5FD3B44F2BE}"/>
              </a:ext>
            </a:extLst>
          </p:cNvPr>
          <p:cNvSpPr txBox="1">
            <a:spLocks noChangeArrowheads="1"/>
          </p:cNvSpPr>
          <p:nvPr/>
        </p:nvSpPr>
        <p:spPr bwMode="auto">
          <a:xfrm>
            <a:off x="4818944" y="5771347"/>
            <a:ext cx="41726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FF0000"/>
                </a:solidFill>
              </a:rPr>
              <a:t>= 0.325 Liters</a:t>
            </a:r>
          </a:p>
        </p:txBody>
      </p:sp>
    </p:spTree>
    <p:extLst>
      <p:ext uri="{BB962C8B-B14F-4D97-AF65-F5344CB8AC3E}">
        <p14:creationId xmlns:p14="http://schemas.microsoft.com/office/powerpoint/2010/main" val="204995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91" y="0"/>
            <a:ext cx="9144000" cy="49552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  Most solutions you think about will be aqueous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which means dissolved in </a:t>
            </a:r>
            <a:r>
              <a:rPr lang="en-US" sz="3200" b="1" dirty="0">
                <a:solidFill>
                  <a:srgbClr val="0000FF"/>
                </a:solidFill>
                <a:latin typeface="Times New Roman" panose="02020603050405020304" pitchFamily="18" charset="0"/>
                <a:cs typeface="Times New Roman" panose="02020603050405020304" pitchFamily="18" charset="0"/>
              </a:rPr>
              <a:t>_______</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9.  But they can also be gases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like</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____</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or even solids </a:t>
            </a:r>
            <a:r>
              <a:rPr lang="en-US" sz="3200" b="1" dirty="0">
                <a:solidFill>
                  <a:srgbClr val="0000FF"/>
                </a:solidFill>
                <a:latin typeface="Times New Roman" panose="02020603050405020304" pitchFamily="18" charset="0"/>
                <a:cs typeface="Times New Roman" panose="02020603050405020304" pitchFamily="18" charset="0"/>
              </a:rPr>
              <a:t>_________</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 such as</a:t>
            </a:r>
            <a:r>
              <a:rPr lang="en-US" sz="3200" dirty="0">
                <a:latin typeface="Times New Roman" panose="02020603050405020304" pitchFamily="18" charset="0"/>
                <a:cs typeface="Times New Roman" panose="02020603050405020304" pitchFamily="18" charset="0"/>
              </a:rPr>
              <a:t> </a:t>
            </a:r>
            <a:r>
              <a:rPr lang="en-US" sz="3200" b="1" u="sng" dirty="0">
                <a:solidFill>
                  <a:schemeClr val="bg1"/>
                </a:solidFill>
                <a:latin typeface="Times New Roman" panose="02020603050405020304" pitchFamily="18" charset="0"/>
                <a:cs typeface="Times New Roman" panose="02020603050405020304" pitchFamily="18" charset="0"/>
              </a:rPr>
              <a:t>BRASS</a:t>
            </a:r>
            <a:r>
              <a:rPr lang="en-US" sz="3200" b="1" dirty="0">
                <a:solidFill>
                  <a:srgbClr val="FF0000"/>
                </a:solidFill>
                <a:latin typeface="Times New Roman" panose="02020603050405020304" pitchFamily="18" charset="0"/>
                <a:cs typeface="Times New Roman" panose="02020603050405020304" pitchFamily="18" charset="0"/>
              </a:rPr>
              <a:t> or </a:t>
            </a:r>
            <a:r>
              <a:rPr lang="en-US" sz="3200" b="1" u="sng" dirty="0">
                <a:solidFill>
                  <a:schemeClr val="bg1"/>
                </a:solidFill>
                <a:latin typeface="Times New Roman" panose="02020603050405020304" pitchFamily="18" charset="0"/>
                <a:cs typeface="Times New Roman" panose="02020603050405020304" pitchFamily="18" charset="0"/>
              </a:rPr>
              <a:t>CAST IRON</a:t>
            </a:r>
            <a:r>
              <a:rPr lang="en-US" sz="3200" dirty="0">
                <a:solidFill>
                  <a:schemeClr val="bg1"/>
                </a:solidFill>
                <a:latin typeface="Times New Roman" panose="02020603050405020304" pitchFamily="18" charset="0"/>
                <a:cs typeface="Times New Roman" panose="02020603050405020304" pitchFamily="18" charset="0"/>
              </a:rPr>
              <a:t>.</a:t>
            </a:r>
          </a:p>
          <a:p>
            <a:r>
              <a:rPr lang="en-US" sz="2000" dirty="0">
                <a:latin typeface="Tahoma" panose="020B0604030504040204" pitchFamily="34" charset="0"/>
                <a:cs typeface="Tahoma" panose="020B0604030504040204" pitchFamily="34" charset="0"/>
              </a:rPr>
              <a:t> </a:t>
            </a:r>
          </a:p>
          <a:p>
            <a:endParaRPr lang="en-US" sz="2000" dirty="0">
              <a:latin typeface="Tahoma" panose="020B0604030504040204" pitchFamily="34" charset="0"/>
              <a:cs typeface="Tahoma" panose="020B0604030504040204" pitchFamily="34" charset="0"/>
            </a:endParaRPr>
          </a:p>
          <a:p>
            <a:endParaRPr lang="en-US"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3767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1C5"/>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9144000"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None/>
            </a:pPr>
            <a:r>
              <a:rPr lang="en-US" sz="4000" b="1" dirty="0">
                <a:solidFill>
                  <a:srgbClr val="FF0000"/>
                </a:solidFill>
                <a:latin typeface="Arial"/>
              </a:rPr>
              <a:t>35.</a:t>
            </a:r>
            <a:r>
              <a:rPr lang="en-US" sz="4000" b="1" dirty="0">
                <a:solidFill>
                  <a:srgbClr val="000000"/>
                </a:solidFill>
                <a:latin typeface="Arial"/>
              </a:rPr>
              <a:t> What is the MOLARITY</a:t>
            </a:r>
            <a:br>
              <a:rPr lang="en-US" sz="4000" b="1" dirty="0">
                <a:solidFill>
                  <a:srgbClr val="000000"/>
                </a:solidFill>
                <a:latin typeface="Arial"/>
              </a:rPr>
            </a:br>
            <a:r>
              <a:rPr lang="en-US" sz="4000" b="1" dirty="0">
                <a:solidFill>
                  <a:srgbClr val="000000"/>
                </a:solidFill>
                <a:latin typeface="Arial"/>
              </a:rPr>
              <a:t>       of this solution of 260. g NaNO</a:t>
            </a:r>
            <a:r>
              <a:rPr lang="en-US" sz="4000" b="1" baseline="-25000" dirty="0">
                <a:solidFill>
                  <a:srgbClr val="000000"/>
                </a:solidFill>
                <a:latin typeface="Arial"/>
              </a:rPr>
              <a:t>3</a:t>
            </a:r>
            <a:r>
              <a:rPr lang="en-US" sz="4000" b="1" dirty="0">
                <a:solidFill>
                  <a:srgbClr val="000000"/>
                </a:solidFill>
                <a:latin typeface="Arial"/>
              </a:rPr>
              <a:t> </a:t>
            </a:r>
            <a:br>
              <a:rPr lang="en-US" sz="4000" b="1" dirty="0">
                <a:solidFill>
                  <a:srgbClr val="000000"/>
                </a:solidFill>
                <a:latin typeface="Arial"/>
              </a:rPr>
            </a:br>
            <a:r>
              <a:rPr lang="en-US" sz="4000" b="1" dirty="0">
                <a:solidFill>
                  <a:srgbClr val="000000"/>
                </a:solidFill>
                <a:latin typeface="Arial"/>
              </a:rPr>
              <a:t>       in 325 mL?  </a:t>
            </a:r>
            <a:r>
              <a:rPr lang="en-US" sz="2400" i="1" dirty="0">
                <a:solidFill>
                  <a:srgbClr val="FF0000"/>
                </a:solidFill>
                <a:latin typeface="Arial"/>
              </a:rPr>
              <a:t> Plug in the conversions, do the math</a:t>
            </a:r>
            <a:endParaRPr lang="en-US" sz="4000" i="1" dirty="0">
              <a:solidFill>
                <a:srgbClr val="FF0000"/>
              </a:solidFill>
              <a:latin typeface="Arial"/>
            </a:endParaRPr>
          </a:p>
          <a:p>
            <a:pPr lvl="0" eaLnBrk="1" hangingPunct="1">
              <a:spcBef>
                <a:spcPts val="0"/>
              </a:spcBef>
              <a:buNone/>
            </a:pPr>
            <a:endParaRPr lang="en-US" sz="4000" i="1" dirty="0">
              <a:solidFill>
                <a:srgbClr val="FF0000"/>
              </a:solidFill>
              <a:latin typeface="Arial"/>
            </a:endParaRPr>
          </a:p>
          <a:p>
            <a:pPr eaLnBrk="1" fontAlgn="base" hangingPunct="1">
              <a:spcBef>
                <a:spcPct val="50000"/>
              </a:spcBef>
              <a:spcAft>
                <a:spcPct val="0"/>
              </a:spcAft>
              <a:buFontTx/>
              <a:buNone/>
            </a:pPr>
            <a:r>
              <a:rPr lang="en-US" altLang="en-US" sz="1800" dirty="0">
                <a:solidFill>
                  <a:srgbClr val="000000"/>
                </a:solidFill>
              </a:rPr>
              <a:t> </a:t>
            </a:r>
          </a:p>
        </p:txBody>
      </p:sp>
      <p:sp>
        <p:nvSpPr>
          <p:cNvPr id="3" name="Text Box 3">
            <a:extLst>
              <a:ext uri="{FF2B5EF4-FFF2-40B4-BE49-F238E27FC236}">
                <a16:creationId xmlns:a16="http://schemas.microsoft.com/office/drawing/2014/main" id="{2DBD6538-0D6E-465F-94E8-C8A2299C566D}"/>
              </a:ext>
            </a:extLst>
          </p:cNvPr>
          <p:cNvSpPr txBox="1">
            <a:spLocks noChangeArrowheads="1"/>
          </p:cNvSpPr>
          <p:nvPr/>
        </p:nvSpPr>
        <p:spPr bwMode="auto">
          <a:xfrm>
            <a:off x="914400" y="21336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4" name="Text Box 4">
            <a:extLst>
              <a:ext uri="{FF2B5EF4-FFF2-40B4-BE49-F238E27FC236}">
                <a16:creationId xmlns:a16="http://schemas.microsoft.com/office/drawing/2014/main" id="{83650334-3F0B-4934-80FC-77E35AC905AD}"/>
              </a:ext>
            </a:extLst>
          </p:cNvPr>
          <p:cNvSpPr txBox="1">
            <a:spLocks noChangeArrowheads="1"/>
          </p:cNvSpPr>
          <p:nvPr/>
        </p:nvSpPr>
        <p:spPr bwMode="auto">
          <a:xfrm>
            <a:off x="2151944" y="2133600"/>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
        <p:nvSpPr>
          <p:cNvPr id="6" name="Text Box 3">
            <a:extLst>
              <a:ext uri="{FF2B5EF4-FFF2-40B4-BE49-F238E27FC236}">
                <a16:creationId xmlns:a16="http://schemas.microsoft.com/office/drawing/2014/main" id="{AF88884A-FF39-4627-3C81-B71F30AD97D5}"/>
              </a:ext>
            </a:extLst>
          </p:cNvPr>
          <p:cNvSpPr txBox="1">
            <a:spLocks noChangeArrowheads="1"/>
          </p:cNvSpPr>
          <p:nvPr/>
        </p:nvSpPr>
        <p:spPr bwMode="auto">
          <a:xfrm>
            <a:off x="914400" y="37338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7" name="Text Box 4">
            <a:extLst>
              <a:ext uri="{FF2B5EF4-FFF2-40B4-BE49-F238E27FC236}">
                <a16:creationId xmlns:a16="http://schemas.microsoft.com/office/drawing/2014/main" id="{1D7070E1-C3C8-EAC1-E013-E03A7A016EE4}"/>
              </a:ext>
            </a:extLst>
          </p:cNvPr>
          <p:cNvSpPr txBox="1">
            <a:spLocks noChangeArrowheads="1"/>
          </p:cNvSpPr>
          <p:nvPr/>
        </p:nvSpPr>
        <p:spPr bwMode="auto">
          <a:xfrm>
            <a:off x="2151944" y="3733800"/>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3.06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0.325  Liters</a:t>
            </a:r>
          </a:p>
        </p:txBody>
      </p:sp>
    </p:spTree>
    <p:extLst>
      <p:ext uri="{BB962C8B-B14F-4D97-AF65-F5344CB8AC3E}">
        <p14:creationId xmlns:p14="http://schemas.microsoft.com/office/powerpoint/2010/main" val="103724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1C5"/>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0"/>
            <a:ext cx="9144000"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None/>
            </a:pPr>
            <a:r>
              <a:rPr lang="en-US" sz="4000" b="1" dirty="0">
                <a:solidFill>
                  <a:srgbClr val="FF0000"/>
                </a:solidFill>
                <a:latin typeface="Arial"/>
              </a:rPr>
              <a:t>35.</a:t>
            </a:r>
            <a:r>
              <a:rPr lang="en-US" sz="4000" b="1" dirty="0">
                <a:solidFill>
                  <a:srgbClr val="000000"/>
                </a:solidFill>
                <a:latin typeface="Arial"/>
              </a:rPr>
              <a:t> What is the MOLARITY</a:t>
            </a:r>
            <a:br>
              <a:rPr lang="en-US" sz="4000" b="1" dirty="0">
                <a:solidFill>
                  <a:srgbClr val="000000"/>
                </a:solidFill>
                <a:latin typeface="Arial"/>
              </a:rPr>
            </a:br>
            <a:r>
              <a:rPr lang="en-US" sz="4000" b="1" dirty="0">
                <a:solidFill>
                  <a:srgbClr val="000000"/>
                </a:solidFill>
                <a:latin typeface="Arial"/>
              </a:rPr>
              <a:t>       of this solution of 260. g NaNO</a:t>
            </a:r>
            <a:r>
              <a:rPr lang="en-US" sz="4000" b="1" baseline="-25000" dirty="0">
                <a:solidFill>
                  <a:srgbClr val="000000"/>
                </a:solidFill>
                <a:latin typeface="Arial"/>
              </a:rPr>
              <a:t>3</a:t>
            </a:r>
            <a:r>
              <a:rPr lang="en-US" sz="4000" b="1" dirty="0">
                <a:solidFill>
                  <a:srgbClr val="000000"/>
                </a:solidFill>
                <a:latin typeface="Arial"/>
              </a:rPr>
              <a:t> </a:t>
            </a:r>
            <a:br>
              <a:rPr lang="en-US" sz="4000" b="1" dirty="0">
                <a:solidFill>
                  <a:srgbClr val="000000"/>
                </a:solidFill>
                <a:latin typeface="Arial"/>
              </a:rPr>
            </a:br>
            <a:r>
              <a:rPr lang="en-US" sz="4000" b="1" dirty="0">
                <a:solidFill>
                  <a:srgbClr val="000000"/>
                </a:solidFill>
                <a:latin typeface="Arial"/>
              </a:rPr>
              <a:t>       in 325 mL?  </a:t>
            </a:r>
            <a:r>
              <a:rPr lang="en-US" sz="2400" i="1" dirty="0">
                <a:solidFill>
                  <a:srgbClr val="FF0000"/>
                </a:solidFill>
                <a:latin typeface="Arial"/>
              </a:rPr>
              <a:t> Plug in the conversions, do the math</a:t>
            </a:r>
            <a:endParaRPr lang="en-US" sz="4000" i="1" dirty="0">
              <a:solidFill>
                <a:srgbClr val="FF0000"/>
              </a:solidFill>
              <a:latin typeface="Arial"/>
            </a:endParaRPr>
          </a:p>
          <a:p>
            <a:pPr lvl="0" eaLnBrk="1" hangingPunct="1">
              <a:spcBef>
                <a:spcPts val="0"/>
              </a:spcBef>
              <a:buNone/>
            </a:pPr>
            <a:endParaRPr lang="en-US" sz="4000" i="1" dirty="0">
              <a:solidFill>
                <a:srgbClr val="FF0000"/>
              </a:solidFill>
              <a:latin typeface="Arial"/>
            </a:endParaRPr>
          </a:p>
          <a:p>
            <a:pPr eaLnBrk="1" fontAlgn="base" hangingPunct="1">
              <a:spcBef>
                <a:spcPct val="50000"/>
              </a:spcBef>
              <a:spcAft>
                <a:spcPct val="0"/>
              </a:spcAft>
              <a:buFontTx/>
              <a:buNone/>
            </a:pPr>
            <a:r>
              <a:rPr lang="en-US" altLang="en-US" sz="1800" dirty="0">
                <a:solidFill>
                  <a:srgbClr val="000000"/>
                </a:solidFill>
              </a:rPr>
              <a:t> </a:t>
            </a:r>
          </a:p>
        </p:txBody>
      </p:sp>
      <p:sp>
        <p:nvSpPr>
          <p:cNvPr id="3" name="Text Box 3">
            <a:extLst>
              <a:ext uri="{FF2B5EF4-FFF2-40B4-BE49-F238E27FC236}">
                <a16:creationId xmlns:a16="http://schemas.microsoft.com/office/drawing/2014/main" id="{2DBD6538-0D6E-465F-94E8-C8A2299C566D}"/>
              </a:ext>
            </a:extLst>
          </p:cNvPr>
          <p:cNvSpPr txBox="1">
            <a:spLocks noChangeArrowheads="1"/>
          </p:cNvSpPr>
          <p:nvPr/>
        </p:nvSpPr>
        <p:spPr bwMode="auto">
          <a:xfrm>
            <a:off x="914400" y="21336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4" name="Text Box 4">
            <a:extLst>
              <a:ext uri="{FF2B5EF4-FFF2-40B4-BE49-F238E27FC236}">
                <a16:creationId xmlns:a16="http://schemas.microsoft.com/office/drawing/2014/main" id="{83650334-3F0B-4934-80FC-77E35AC905AD}"/>
              </a:ext>
            </a:extLst>
          </p:cNvPr>
          <p:cNvSpPr txBox="1">
            <a:spLocks noChangeArrowheads="1"/>
          </p:cNvSpPr>
          <p:nvPr/>
        </p:nvSpPr>
        <p:spPr bwMode="auto">
          <a:xfrm>
            <a:off x="2151944" y="2133600"/>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Liters of solution</a:t>
            </a:r>
          </a:p>
        </p:txBody>
      </p:sp>
      <p:sp>
        <p:nvSpPr>
          <p:cNvPr id="6" name="Text Box 3">
            <a:extLst>
              <a:ext uri="{FF2B5EF4-FFF2-40B4-BE49-F238E27FC236}">
                <a16:creationId xmlns:a16="http://schemas.microsoft.com/office/drawing/2014/main" id="{AF88884A-FF39-4627-3C81-B71F30AD97D5}"/>
              </a:ext>
            </a:extLst>
          </p:cNvPr>
          <p:cNvSpPr txBox="1">
            <a:spLocks noChangeArrowheads="1"/>
          </p:cNvSpPr>
          <p:nvPr/>
        </p:nvSpPr>
        <p:spPr bwMode="auto">
          <a:xfrm>
            <a:off x="914400" y="37338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dirty="0">
                <a:solidFill>
                  <a:srgbClr val="000000"/>
                </a:solidFill>
                <a:latin typeface="Comic Sans MS" pitchFamily="66" charset="0"/>
              </a:rPr>
              <a:t>M =</a:t>
            </a:r>
          </a:p>
        </p:txBody>
      </p:sp>
      <p:sp>
        <p:nvSpPr>
          <p:cNvPr id="7" name="Text Box 4">
            <a:extLst>
              <a:ext uri="{FF2B5EF4-FFF2-40B4-BE49-F238E27FC236}">
                <a16:creationId xmlns:a16="http://schemas.microsoft.com/office/drawing/2014/main" id="{1D7070E1-C3C8-EAC1-E013-E03A7A016EE4}"/>
              </a:ext>
            </a:extLst>
          </p:cNvPr>
          <p:cNvSpPr txBox="1">
            <a:spLocks noChangeArrowheads="1"/>
          </p:cNvSpPr>
          <p:nvPr/>
        </p:nvSpPr>
        <p:spPr bwMode="auto">
          <a:xfrm>
            <a:off x="2151944" y="3733800"/>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2400" u="sng" dirty="0">
                <a:solidFill>
                  <a:srgbClr val="000000"/>
                </a:solidFill>
                <a:latin typeface="Comic Sans MS" pitchFamily="66" charset="0"/>
              </a:rPr>
              <a:t>3.06 moles </a:t>
            </a:r>
            <a:r>
              <a:rPr lang="en-US" altLang="en-US" sz="2400" u="sng" dirty="0" err="1">
                <a:solidFill>
                  <a:srgbClr val="000000"/>
                </a:solidFill>
                <a:latin typeface="Comic Sans MS" pitchFamily="66" charset="0"/>
              </a:rPr>
              <a:t>KCl</a:t>
            </a:r>
            <a:br>
              <a:rPr lang="en-US" altLang="en-US" sz="2400" u="sng" dirty="0">
                <a:solidFill>
                  <a:srgbClr val="000000"/>
                </a:solidFill>
                <a:latin typeface="Comic Sans MS" pitchFamily="66" charset="0"/>
              </a:rPr>
            </a:br>
            <a:r>
              <a:rPr lang="en-US" altLang="en-US" sz="2400" dirty="0">
                <a:solidFill>
                  <a:srgbClr val="000000"/>
                </a:solidFill>
                <a:latin typeface="Comic Sans MS" pitchFamily="66" charset="0"/>
              </a:rPr>
              <a:t>0.325  Liters</a:t>
            </a:r>
          </a:p>
        </p:txBody>
      </p:sp>
      <p:sp>
        <p:nvSpPr>
          <p:cNvPr id="2" name="TextBox 2">
            <a:extLst>
              <a:ext uri="{FF2B5EF4-FFF2-40B4-BE49-F238E27FC236}">
                <a16:creationId xmlns:a16="http://schemas.microsoft.com/office/drawing/2014/main" id="{1206AB29-95B7-36EC-0526-04F7509A5E7A}"/>
              </a:ext>
            </a:extLst>
          </p:cNvPr>
          <p:cNvSpPr txBox="1">
            <a:spLocks noChangeArrowheads="1"/>
          </p:cNvSpPr>
          <p:nvPr/>
        </p:nvSpPr>
        <p:spPr bwMode="auto">
          <a:xfrm>
            <a:off x="4724400" y="3595260"/>
            <a:ext cx="4343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6600" dirty="0">
                <a:solidFill>
                  <a:schemeClr val="tx1">
                    <a:lumMod val="95000"/>
                    <a:lumOff val="5000"/>
                  </a:schemeClr>
                </a:solidFill>
              </a:rPr>
              <a:t>= 9.42 M</a:t>
            </a:r>
          </a:p>
        </p:txBody>
      </p:sp>
    </p:spTree>
    <p:extLst>
      <p:ext uri="{BB962C8B-B14F-4D97-AF65-F5344CB8AC3E}">
        <p14:creationId xmlns:p14="http://schemas.microsoft.com/office/powerpoint/2010/main" val="3565497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0780" cy="5109091"/>
          </a:xfrm>
          <a:prstGeom prst="rect">
            <a:avLst/>
          </a:prstGeom>
          <a:noFill/>
        </p:spPr>
        <p:txBody>
          <a:bodyPr wrap="square" rtlCol="0">
            <a:spAutoFit/>
          </a:bodyPr>
          <a:lstStyle/>
          <a:p>
            <a:r>
              <a:rPr lang="en-US" sz="2000" b="1" u="sng" dirty="0">
                <a:solidFill>
                  <a:srgbClr val="FF0000"/>
                </a:solidFill>
              </a:rPr>
              <a:t>36.  Solutions Vocabulary to Memorize by Tomorrow</a:t>
            </a:r>
            <a:br>
              <a:rPr lang="en-US" u="sng" dirty="0"/>
            </a:br>
            <a:endParaRPr lang="en-US" dirty="0"/>
          </a:p>
          <a:p>
            <a:r>
              <a:rPr lang="en-US" b="1" u="sng" dirty="0"/>
              <a:t>Solute</a:t>
            </a:r>
            <a:r>
              <a:rPr lang="en-US" b="1" dirty="0"/>
              <a:t> </a:t>
            </a:r>
            <a:r>
              <a:rPr lang="en-US" dirty="0"/>
              <a:t>– the stuff dissolved into the solvent of a solution (the salt of salty water)</a:t>
            </a:r>
          </a:p>
          <a:p>
            <a:r>
              <a:rPr lang="en-US" b="1" u="sng" dirty="0"/>
              <a:t>Solvent</a:t>
            </a:r>
            <a:r>
              <a:rPr lang="en-US" b="1" dirty="0"/>
              <a:t> </a:t>
            </a:r>
            <a:r>
              <a:rPr lang="en-US" dirty="0"/>
              <a:t>– the part of the solution that the solute is dissolved into, the water of salty water.   </a:t>
            </a:r>
            <a:br>
              <a:rPr lang="en-US" dirty="0"/>
            </a:br>
            <a:endParaRPr lang="en-US" dirty="0"/>
          </a:p>
          <a:p>
            <a:r>
              <a:rPr lang="en-US" b="1" u="sng" dirty="0"/>
              <a:t>Saturated</a:t>
            </a:r>
            <a:r>
              <a:rPr lang="en-US" b="1" dirty="0"/>
              <a:t> </a:t>
            </a:r>
            <a:r>
              <a:rPr lang="en-US" dirty="0"/>
              <a:t>– when a solution is holding the maximum solute at that temperature.   </a:t>
            </a:r>
            <a:br>
              <a:rPr lang="en-US" dirty="0"/>
            </a:br>
            <a:endParaRPr lang="en-US" dirty="0"/>
          </a:p>
          <a:p>
            <a:r>
              <a:rPr lang="en-US" b="1" u="sng" dirty="0"/>
              <a:t>Unsaturated</a:t>
            </a:r>
            <a:r>
              <a:rPr lang="en-US" b="1" dirty="0"/>
              <a:t> </a:t>
            </a:r>
            <a:r>
              <a:rPr lang="en-US" dirty="0"/>
              <a:t>– when a solution is holding LESS THAN the maximum solute for that temp.</a:t>
            </a:r>
            <a:br>
              <a:rPr lang="en-US" dirty="0"/>
            </a:br>
            <a:endParaRPr lang="en-US" dirty="0"/>
          </a:p>
          <a:p>
            <a:r>
              <a:rPr lang="en-US" b="1" u="sng" dirty="0"/>
              <a:t>Table G</a:t>
            </a:r>
            <a:r>
              <a:rPr lang="en-US" b="1" dirty="0"/>
              <a:t> </a:t>
            </a:r>
            <a:r>
              <a:rPr lang="en-US" dirty="0"/>
              <a:t>– the solubility guidelines for 10 compounds over all liquid water temps.</a:t>
            </a:r>
            <a:br>
              <a:rPr lang="en-US" dirty="0"/>
            </a:br>
            <a:endParaRPr lang="en-US" dirty="0"/>
          </a:p>
          <a:p>
            <a:r>
              <a:rPr lang="en-US" b="1" u="sng" dirty="0"/>
              <a:t>Molarity</a:t>
            </a:r>
            <a:r>
              <a:rPr lang="en-US" b="1" dirty="0"/>
              <a:t> </a:t>
            </a:r>
            <a:r>
              <a:rPr lang="en-US" dirty="0"/>
              <a:t>– the measured concentration of a solution in moles/Liter units.</a:t>
            </a:r>
          </a:p>
          <a:p>
            <a:r>
              <a:rPr lang="en-US" dirty="0"/>
              <a:t> </a:t>
            </a:r>
          </a:p>
          <a:p>
            <a:r>
              <a:rPr lang="en-US" b="1" u="sng" dirty="0"/>
              <a:t>Molarity Formula</a:t>
            </a:r>
            <a:r>
              <a:rPr lang="en-US" dirty="0"/>
              <a:t>:      M = </a:t>
            </a:r>
          </a:p>
          <a:p>
            <a:br>
              <a:rPr lang="en-US" dirty="0"/>
            </a:br>
            <a:endParaRPr lang="en-US" dirty="0"/>
          </a:p>
          <a:p>
            <a:r>
              <a:rPr lang="en-US" b="1" u="sng" dirty="0"/>
              <a:t>What units go into this formula (only)</a:t>
            </a:r>
            <a:r>
              <a:rPr lang="en-US" b="1" dirty="0"/>
              <a:t> </a:t>
            </a:r>
            <a:r>
              <a:rPr lang="en-US" dirty="0"/>
              <a:t>– MOLES of solute and LITERS - not grams or mL!</a:t>
            </a:r>
          </a:p>
          <a:p>
            <a:r>
              <a:rPr lang="en-US" dirty="0"/>
              <a:t> </a:t>
            </a:r>
          </a:p>
        </p:txBody>
      </p:sp>
      <p:sp>
        <p:nvSpPr>
          <p:cNvPr id="6" name="TextBox 5"/>
          <p:cNvSpPr txBox="1"/>
          <p:nvPr/>
        </p:nvSpPr>
        <p:spPr>
          <a:xfrm>
            <a:off x="2589190" y="3505200"/>
            <a:ext cx="1981200" cy="646331"/>
          </a:xfrm>
          <a:prstGeom prst="rect">
            <a:avLst/>
          </a:prstGeom>
          <a:noFill/>
        </p:spPr>
        <p:txBody>
          <a:bodyPr wrap="square" rtlCol="0">
            <a:spAutoFit/>
          </a:bodyPr>
          <a:lstStyle/>
          <a:p>
            <a:r>
              <a:rPr lang="en-US" u="sng" dirty="0"/>
              <a:t>moles of solute</a:t>
            </a:r>
            <a:br>
              <a:rPr lang="en-US" dirty="0"/>
            </a:br>
            <a:r>
              <a:rPr lang="en-US" dirty="0"/>
              <a:t>Liters of solution</a:t>
            </a:r>
          </a:p>
        </p:txBody>
      </p:sp>
    </p:spTree>
    <p:extLst>
      <p:ext uri="{BB962C8B-B14F-4D97-AF65-F5344CB8AC3E}">
        <p14:creationId xmlns:p14="http://schemas.microsoft.com/office/powerpoint/2010/main" val="2590074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32743"/>
          </a:xfrm>
          <a:prstGeom prst="rect">
            <a:avLst/>
          </a:prstGeom>
          <a:noFill/>
        </p:spPr>
        <p:txBody>
          <a:bodyPr wrap="square" rtlCol="0">
            <a:spAutoFit/>
          </a:bodyPr>
          <a:lstStyle/>
          <a:p>
            <a:pPr>
              <a:lnSpc>
                <a:spcPct val="119000"/>
              </a:lnSpc>
              <a:spcAft>
                <a:spcPts val="600"/>
              </a:spcAft>
            </a:pPr>
            <a:r>
              <a:rPr lang="en-US" sz="4800" kern="1400" dirty="0">
                <a:solidFill>
                  <a:srgbClr val="FF0000"/>
                </a:solidFill>
                <a:latin typeface="Tahoma" panose="020B0604030504040204" pitchFamily="34" charset="0"/>
                <a:cs typeface="Tahoma" panose="020B0604030504040204" pitchFamily="34" charset="0"/>
              </a:rPr>
              <a:t>Solutions Class #3</a:t>
            </a:r>
          </a:p>
          <a:p>
            <a:pPr>
              <a:lnSpc>
                <a:spcPct val="119000"/>
              </a:lnSpc>
              <a:spcAft>
                <a:spcPts val="600"/>
              </a:spcAft>
            </a:pPr>
            <a:r>
              <a:rPr lang="en-US" sz="2800" kern="1400" dirty="0">
                <a:solidFill>
                  <a:srgbClr val="000000"/>
                </a:solidFill>
                <a:latin typeface="Tahoma" panose="020B0604030504040204" pitchFamily="34" charset="0"/>
                <a:cs typeface="Tahoma" panose="020B0604030504040204" pitchFamily="34" charset="0"/>
              </a:rPr>
              <a:t>Objective:  More practice with molarity problems, and</a:t>
            </a:r>
            <a:br>
              <a:rPr lang="en-US" sz="2800" kern="1400" dirty="0">
                <a:solidFill>
                  <a:srgbClr val="000000"/>
                </a:solidFill>
                <a:latin typeface="Tahoma" panose="020B0604030504040204" pitchFamily="34" charset="0"/>
                <a:cs typeface="Tahoma" panose="020B0604030504040204" pitchFamily="34" charset="0"/>
              </a:rPr>
            </a:br>
            <a:r>
              <a:rPr lang="en-US" sz="2800" kern="1400" dirty="0">
                <a:solidFill>
                  <a:srgbClr val="000000"/>
                </a:solidFill>
                <a:latin typeface="Tahoma" panose="020B0604030504040204" pitchFamily="34" charset="0"/>
                <a:cs typeface="Tahoma" panose="020B0604030504040204" pitchFamily="34" charset="0"/>
              </a:rPr>
              <a:t>                how to make a solution properly </a:t>
            </a:r>
            <a:r>
              <a:rPr lang="en-US" sz="2400" i="1" kern="1400" dirty="0">
                <a:solidFill>
                  <a:srgbClr val="FF0000"/>
                </a:solidFill>
                <a:latin typeface="Tahoma" panose="020B0604030504040204" pitchFamily="34" charset="0"/>
                <a:cs typeface="Tahoma" panose="020B0604030504040204" pitchFamily="34" charset="0"/>
              </a:rPr>
              <a:t>(and wrong!), </a:t>
            </a:r>
            <a:endParaRPr lang="en-US" sz="2800" i="1" kern="1400" dirty="0">
              <a:solidFill>
                <a:srgbClr val="FF0000"/>
              </a:solidFill>
              <a:latin typeface="Tahoma" panose="020B0604030504040204" pitchFamily="34" charset="0"/>
              <a:cs typeface="Tahoma" panose="020B0604030504040204" pitchFamily="34" charset="0"/>
            </a:endParaRPr>
          </a:p>
          <a:p>
            <a:pPr>
              <a:lnSpc>
                <a:spcPct val="119000"/>
              </a:lnSpc>
              <a:spcAft>
                <a:spcPts val="600"/>
              </a:spcAft>
            </a:pPr>
            <a:endParaRPr lang="en-US" sz="2800" i="1" kern="1400" dirty="0">
              <a:solidFill>
                <a:srgbClr val="FF0000"/>
              </a:solidFill>
              <a:latin typeface="Tahoma" panose="020B0604030504040204" pitchFamily="34" charset="0"/>
              <a:cs typeface="Tahoma" panose="020B0604030504040204" pitchFamily="34" charset="0"/>
            </a:endParaRPr>
          </a:p>
          <a:p>
            <a:pPr>
              <a:lnSpc>
                <a:spcPct val="119000"/>
              </a:lnSpc>
              <a:spcAft>
                <a:spcPts val="600"/>
              </a:spcAft>
            </a:pPr>
            <a:r>
              <a:rPr lang="en-US" sz="2800" i="1" kern="1400" dirty="0">
                <a:solidFill>
                  <a:srgbClr val="FF0000"/>
                </a:solidFill>
                <a:latin typeface="Tahoma" panose="020B0604030504040204" pitchFamily="34" charset="0"/>
                <a:cs typeface="Tahoma" panose="020B0604030504040204" pitchFamily="34" charset="0"/>
              </a:rPr>
              <a:t>                </a:t>
            </a:r>
            <a:r>
              <a:rPr lang="en-US" sz="2800" kern="1400" dirty="0">
                <a:solidFill>
                  <a:srgbClr val="000000"/>
                </a:solidFill>
                <a:latin typeface="Tahoma" panose="020B0604030504040204" pitchFamily="34" charset="0"/>
                <a:cs typeface="Tahoma" panose="020B0604030504040204" pitchFamily="34" charset="0"/>
              </a:rPr>
              <a:t>and then –</a:t>
            </a:r>
            <a:br>
              <a:rPr lang="en-US" sz="2800" kern="1400" dirty="0">
                <a:solidFill>
                  <a:srgbClr val="000000"/>
                </a:solidFill>
                <a:latin typeface="Tahoma" panose="020B0604030504040204" pitchFamily="34" charset="0"/>
                <a:cs typeface="Tahoma" panose="020B0604030504040204" pitchFamily="34" charset="0"/>
              </a:rPr>
            </a:br>
            <a:r>
              <a:rPr lang="en-US" sz="2800" kern="1400" dirty="0">
                <a:solidFill>
                  <a:srgbClr val="000000"/>
                </a:solidFill>
                <a:latin typeface="Tahoma" panose="020B0604030504040204" pitchFamily="34" charset="0"/>
                <a:cs typeface="Tahoma" panose="020B0604030504040204" pitchFamily="34" charset="0"/>
              </a:rPr>
              <a:t>                how to make a new solution from a solution </a:t>
            </a:r>
            <a:br>
              <a:rPr lang="en-US" sz="2800" kern="1400" dirty="0">
                <a:solidFill>
                  <a:srgbClr val="000000"/>
                </a:solidFill>
                <a:latin typeface="Tahoma" panose="020B0604030504040204" pitchFamily="34" charset="0"/>
                <a:cs typeface="Tahoma" panose="020B0604030504040204" pitchFamily="34" charset="0"/>
              </a:rPr>
            </a:br>
            <a:r>
              <a:rPr lang="en-US" sz="2800" kern="1400" dirty="0">
                <a:solidFill>
                  <a:srgbClr val="000000"/>
                </a:solidFill>
                <a:latin typeface="Tahoma" panose="020B0604030504040204" pitchFamily="34" charset="0"/>
                <a:cs typeface="Tahoma" panose="020B0604030504040204" pitchFamily="34" charset="0"/>
              </a:rPr>
              <a:t>                that you have in the stock room on a shelf.</a:t>
            </a:r>
          </a:p>
          <a:p>
            <a:endParaRPr lang="en-US" dirty="0"/>
          </a:p>
        </p:txBody>
      </p:sp>
    </p:spTree>
    <p:extLst>
      <p:ext uri="{BB962C8B-B14F-4D97-AF65-F5344CB8AC3E}">
        <p14:creationId xmlns:p14="http://schemas.microsoft.com/office/powerpoint/2010/main" val="22119054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5443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37.  Calculate the molarity of a solution containing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259 g KBr</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with total volume of 750. mL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(the molar mass KBr = 119 g/mole)</a:t>
            </a:r>
          </a:p>
          <a:p>
            <a:r>
              <a:rPr lang="en-US" sz="2000" dirty="0">
                <a:latin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3742534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5443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37.  Calculate the molarity of a solution containing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259 g KBr</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with total volume of 750. mL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(the molar mass KBr = 119 g/mole)</a:t>
            </a:r>
          </a:p>
          <a:p>
            <a:r>
              <a:rPr lang="en-US" sz="2000" dirty="0">
                <a:latin typeface="Tahoma" panose="020B0604030504040204" pitchFamily="34" charset="0"/>
                <a:cs typeface="Tahoma" panose="020B0604030504040204" pitchFamily="34" charset="0"/>
              </a:rPr>
              <a:t> </a:t>
            </a:r>
          </a:p>
          <a:p>
            <a:endParaRPr lang="en-US" dirty="0"/>
          </a:p>
        </p:txBody>
      </p:sp>
      <p:sp>
        <p:nvSpPr>
          <p:cNvPr id="3" name="Text Box 5">
            <a:extLst>
              <a:ext uri="{FF2B5EF4-FFF2-40B4-BE49-F238E27FC236}">
                <a16:creationId xmlns:a16="http://schemas.microsoft.com/office/drawing/2014/main" id="{ACF8A0A9-E731-4597-AE8E-CAAACEC17A1D}"/>
              </a:ext>
            </a:extLst>
          </p:cNvPr>
          <p:cNvSpPr txBox="1">
            <a:spLocks noChangeArrowheads="1"/>
          </p:cNvSpPr>
          <p:nvPr/>
        </p:nvSpPr>
        <p:spPr bwMode="auto">
          <a:xfrm>
            <a:off x="228600" y="2135679"/>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6">
            <a:extLst>
              <a:ext uri="{FF2B5EF4-FFF2-40B4-BE49-F238E27FC236}">
                <a16:creationId xmlns:a16="http://schemas.microsoft.com/office/drawing/2014/main" id="{2BBB3FEA-A3EE-493F-9BD9-00804A521B12}"/>
              </a:ext>
            </a:extLst>
          </p:cNvPr>
          <p:cNvSpPr txBox="1">
            <a:spLocks noChangeArrowheads="1"/>
          </p:cNvSpPr>
          <p:nvPr/>
        </p:nvSpPr>
        <p:spPr bwMode="auto">
          <a:xfrm>
            <a:off x="1371600" y="2211879"/>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 moles </a:t>
            </a:r>
            <a:r>
              <a:rPr lang="en-US" altLang="en-US" sz="2400" u="sng" dirty="0" err="1">
                <a:solidFill>
                  <a:prstClr val="black"/>
                </a:solidFill>
                <a:latin typeface="Comic Sans MS" pitchFamily="66" charset="0"/>
              </a:rPr>
              <a:t>KBr</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
        <p:nvSpPr>
          <p:cNvPr id="5" name="Text Box 7">
            <a:extLst>
              <a:ext uri="{FF2B5EF4-FFF2-40B4-BE49-F238E27FC236}">
                <a16:creationId xmlns:a16="http://schemas.microsoft.com/office/drawing/2014/main" id="{2718E546-C86B-4D35-A1B8-899AA5E8AFDA}"/>
              </a:ext>
            </a:extLst>
          </p:cNvPr>
          <p:cNvSpPr txBox="1">
            <a:spLocks noChangeArrowheads="1"/>
          </p:cNvSpPr>
          <p:nvPr/>
        </p:nvSpPr>
        <p:spPr bwMode="auto">
          <a:xfrm>
            <a:off x="4038600" y="2211879"/>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a:t>
            </a:r>
          </a:p>
        </p:txBody>
      </p:sp>
      <p:sp>
        <p:nvSpPr>
          <p:cNvPr id="6" name="Text Box 8">
            <a:extLst>
              <a:ext uri="{FF2B5EF4-FFF2-40B4-BE49-F238E27FC236}">
                <a16:creationId xmlns:a16="http://schemas.microsoft.com/office/drawing/2014/main" id="{44941B8A-976F-43B0-83D7-17909099CA91}"/>
              </a:ext>
            </a:extLst>
          </p:cNvPr>
          <p:cNvSpPr txBox="1">
            <a:spLocks noChangeArrowheads="1"/>
          </p:cNvSpPr>
          <p:nvPr/>
        </p:nvSpPr>
        <p:spPr bwMode="auto">
          <a:xfrm>
            <a:off x="4419600" y="2211879"/>
            <a:ext cx="3733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2.18 Moles </a:t>
            </a:r>
            <a:r>
              <a:rPr lang="en-US" altLang="en-US" sz="2400" u="sng" dirty="0" err="1">
                <a:solidFill>
                  <a:prstClr val="black"/>
                </a:solidFill>
                <a:latin typeface="Comic Sans MS" pitchFamily="66" charset="0"/>
              </a:rPr>
              <a:t>KBr</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0.750 Liters solution</a:t>
            </a:r>
          </a:p>
        </p:txBody>
      </p:sp>
      <p:sp>
        <p:nvSpPr>
          <p:cNvPr id="7" name="TextBox 6">
            <a:extLst>
              <a:ext uri="{FF2B5EF4-FFF2-40B4-BE49-F238E27FC236}">
                <a16:creationId xmlns:a16="http://schemas.microsoft.com/office/drawing/2014/main" id="{8742DF77-F228-4EB7-95C6-68FC73594A82}"/>
              </a:ext>
            </a:extLst>
          </p:cNvPr>
          <p:cNvSpPr txBox="1"/>
          <p:nvPr/>
        </p:nvSpPr>
        <p:spPr>
          <a:xfrm>
            <a:off x="0" y="5105400"/>
            <a:ext cx="9144000"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To get here you had to remember to convert the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grams → moles with the molar mass.  </a:t>
            </a:r>
          </a:p>
        </p:txBody>
      </p:sp>
    </p:spTree>
    <p:extLst>
      <p:ext uri="{BB962C8B-B14F-4D97-AF65-F5344CB8AC3E}">
        <p14:creationId xmlns:p14="http://schemas.microsoft.com/office/powerpoint/2010/main" val="2140843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5443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37.  Calculate the molarity of a solution containing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259 g KBr</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with total volume of 750. mL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(the molar mass KBr = 119 g/mole)</a:t>
            </a:r>
          </a:p>
          <a:p>
            <a:r>
              <a:rPr lang="en-US" sz="2000" dirty="0">
                <a:latin typeface="Tahoma" panose="020B0604030504040204" pitchFamily="34" charset="0"/>
                <a:cs typeface="Tahoma" panose="020B0604030504040204" pitchFamily="34" charset="0"/>
              </a:rPr>
              <a:t> </a:t>
            </a:r>
          </a:p>
          <a:p>
            <a:endParaRPr lang="en-US" dirty="0"/>
          </a:p>
        </p:txBody>
      </p:sp>
      <p:sp>
        <p:nvSpPr>
          <p:cNvPr id="3" name="Text Box 5">
            <a:extLst>
              <a:ext uri="{FF2B5EF4-FFF2-40B4-BE49-F238E27FC236}">
                <a16:creationId xmlns:a16="http://schemas.microsoft.com/office/drawing/2014/main" id="{ACF8A0A9-E731-4597-AE8E-CAAACEC17A1D}"/>
              </a:ext>
            </a:extLst>
          </p:cNvPr>
          <p:cNvSpPr txBox="1">
            <a:spLocks noChangeArrowheads="1"/>
          </p:cNvSpPr>
          <p:nvPr/>
        </p:nvSpPr>
        <p:spPr bwMode="auto">
          <a:xfrm>
            <a:off x="228600" y="2135679"/>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6">
            <a:extLst>
              <a:ext uri="{FF2B5EF4-FFF2-40B4-BE49-F238E27FC236}">
                <a16:creationId xmlns:a16="http://schemas.microsoft.com/office/drawing/2014/main" id="{2BBB3FEA-A3EE-493F-9BD9-00804A521B12}"/>
              </a:ext>
            </a:extLst>
          </p:cNvPr>
          <p:cNvSpPr txBox="1">
            <a:spLocks noChangeArrowheads="1"/>
          </p:cNvSpPr>
          <p:nvPr/>
        </p:nvSpPr>
        <p:spPr bwMode="auto">
          <a:xfrm>
            <a:off x="1371600" y="2211879"/>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 moles </a:t>
            </a:r>
            <a:r>
              <a:rPr lang="en-US" altLang="en-US" sz="2400" u="sng" dirty="0" err="1">
                <a:solidFill>
                  <a:prstClr val="black"/>
                </a:solidFill>
                <a:latin typeface="Comic Sans MS" pitchFamily="66" charset="0"/>
              </a:rPr>
              <a:t>KBr</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
        <p:nvSpPr>
          <p:cNvPr id="5" name="Text Box 7">
            <a:extLst>
              <a:ext uri="{FF2B5EF4-FFF2-40B4-BE49-F238E27FC236}">
                <a16:creationId xmlns:a16="http://schemas.microsoft.com/office/drawing/2014/main" id="{2718E546-C86B-4D35-A1B8-899AA5E8AFDA}"/>
              </a:ext>
            </a:extLst>
          </p:cNvPr>
          <p:cNvSpPr txBox="1">
            <a:spLocks noChangeArrowheads="1"/>
          </p:cNvSpPr>
          <p:nvPr/>
        </p:nvSpPr>
        <p:spPr bwMode="auto">
          <a:xfrm>
            <a:off x="4038600" y="2211879"/>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a:t>
            </a:r>
          </a:p>
        </p:txBody>
      </p:sp>
      <p:sp>
        <p:nvSpPr>
          <p:cNvPr id="6" name="Text Box 8">
            <a:extLst>
              <a:ext uri="{FF2B5EF4-FFF2-40B4-BE49-F238E27FC236}">
                <a16:creationId xmlns:a16="http://schemas.microsoft.com/office/drawing/2014/main" id="{44941B8A-976F-43B0-83D7-17909099CA91}"/>
              </a:ext>
            </a:extLst>
          </p:cNvPr>
          <p:cNvSpPr txBox="1">
            <a:spLocks noChangeArrowheads="1"/>
          </p:cNvSpPr>
          <p:nvPr/>
        </p:nvSpPr>
        <p:spPr bwMode="auto">
          <a:xfrm>
            <a:off x="4419600" y="2211879"/>
            <a:ext cx="3733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2.18 Moles </a:t>
            </a:r>
            <a:r>
              <a:rPr lang="en-US" altLang="en-US" sz="2400" u="sng" dirty="0" err="1">
                <a:solidFill>
                  <a:prstClr val="black"/>
                </a:solidFill>
                <a:latin typeface="Comic Sans MS" pitchFamily="66" charset="0"/>
              </a:rPr>
              <a:t>KBr</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0.750 Liters solution</a:t>
            </a:r>
          </a:p>
        </p:txBody>
      </p:sp>
      <p:sp>
        <p:nvSpPr>
          <p:cNvPr id="7" name="TextBox 6">
            <a:extLst>
              <a:ext uri="{FF2B5EF4-FFF2-40B4-BE49-F238E27FC236}">
                <a16:creationId xmlns:a16="http://schemas.microsoft.com/office/drawing/2014/main" id="{8742DF77-F228-4EB7-95C6-68FC73594A82}"/>
              </a:ext>
            </a:extLst>
          </p:cNvPr>
          <p:cNvSpPr txBox="1"/>
          <p:nvPr/>
        </p:nvSpPr>
        <p:spPr>
          <a:xfrm>
            <a:off x="1751428" y="3960322"/>
            <a:ext cx="6400800" cy="1323439"/>
          </a:xfrm>
          <a:prstGeom prst="rect">
            <a:avLst/>
          </a:prstGeom>
          <a:noFill/>
        </p:spPr>
        <p:txBody>
          <a:bodyPr wrap="square" rtlCol="0">
            <a:spAutoFit/>
          </a:bodyPr>
          <a:lstStyle/>
          <a:p>
            <a:pPr eaLnBrk="1" fontAlgn="base" hangingPunct="1">
              <a:spcBef>
                <a:spcPct val="50000"/>
              </a:spcBef>
              <a:spcAft>
                <a:spcPct val="0"/>
              </a:spcAft>
              <a:buNone/>
            </a:pPr>
            <a:r>
              <a:rPr lang="en-US" altLang="en-US" sz="3200" dirty="0">
                <a:solidFill>
                  <a:srgbClr val="FF0000"/>
                </a:solidFill>
                <a:latin typeface="Arial" charset="0"/>
              </a:rPr>
              <a:t>This is a 2.91 M KBr</a:t>
            </a:r>
            <a:r>
              <a:rPr lang="en-US" altLang="en-US" sz="3200" baseline="-25000" dirty="0">
                <a:solidFill>
                  <a:srgbClr val="FF0000"/>
                </a:solidFill>
                <a:latin typeface="Arial" charset="0"/>
              </a:rPr>
              <a:t>(AQ) </a:t>
            </a:r>
            <a:r>
              <a:rPr lang="en-US" altLang="en-US" sz="3200" dirty="0">
                <a:solidFill>
                  <a:srgbClr val="FF0000"/>
                </a:solidFill>
                <a:latin typeface="Arial" charset="0"/>
              </a:rPr>
              <a:t>solution </a:t>
            </a:r>
          </a:p>
          <a:p>
            <a:pPr eaLnBrk="1" fontAlgn="base" hangingPunct="1">
              <a:spcBef>
                <a:spcPct val="50000"/>
              </a:spcBef>
              <a:spcAft>
                <a:spcPct val="0"/>
              </a:spcAft>
              <a:buNone/>
            </a:pPr>
            <a:r>
              <a:rPr lang="en-US" altLang="en-US" sz="3200" dirty="0">
                <a:solidFill>
                  <a:srgbClr val="FF0000"/>
                </a:solidFill>
                <a:latin typeface="Arial" charset="0"/>
              </a:rPr>
              <a:t>It has a Molarity of 2.91</a:t>
            </a:r>
            <a:endParaRPr lang="en-US" altLang="en-US" sz="3200" baseline="-25000" dirty="0">
              <a:solidFill>
                <a:srgbClr val="FF0000"/>
              </a:solidFill>
              <a:latin typeface="Arial" charset="0"/>
            </a:endParaRPr>
          </a:p>
        </p:txBody>
      </p:sp>
    </p:spTree>
    <p:extLst>
      <p:ext uri="{BB962C8B-B14F-4D97-AF65-F5344CB8AC3E}">
        <p14:creationId xmlns:p14="http://schemas.microsoft.com/office/powerpoint/2010/main" val="4285778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38883"/>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38.  </a:t>
            </a:r>
            <a:r>
              <a:rPr lang="en-US" sz="2800" dirty="0">
                <a:solidFill>
                  <a:srgbClr val="0000FF"/>
                </a:solidFill>
                <a:latin typeface="Times New Roman" panose="02020603050405020304" pitchFamily="18" charset="0"/>
                <a:cs typeface="Times New Roman" panose="02020603050405020304" pitchFamily="18" charset="0"/>
              </a:rPr>
              <a:t>How many grams of sodium chloride are in a 100 mL</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aqueous solution that is saturated at 90°C?</a:t>
            </a:r>
          </a:p>
          <a:p>
            <a:r>
              <a:rPr lang="en-US" sz="2000" dirty="0">
                <a:latin typeface="Tahoma" panose="020B0604030504040204" pitchFamily="34" charset="0"/>
                <a:cs typeface="Tahoma" panose="020B0604030504040204" pitchFamily="34" charset="0"/>
              </a:rPr>
              <a:t> </a:t>
            </a:r>
          </a:p>
          <a:p>
            <a:r>
              <a:rPr lang="en-US" dirty="0"/>
              <a:t> </a:t>
            </a:r>
          </a:p>
        </p:txBody>
      </p:sp>
      <p:pic>
        <p:nvPicPr>
          <p:cNvPr id="3" name="Picture 2" descr="Solubility Curves (Table G)">
            <a:extLst>
              <a:ext uri="{FF2B5EF4-FFF2-40B4-BE49-F238E27FC236}">
                <a16:creationId xmlns:a16="http://schemas.microsoft.com/office/drawing/2014/main" id="{1A1A17CA-AD11-47F1-8DD7-09823D810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256" y="990600"/>
            <a:ext cx="4821744" cy="583809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4E170D6-B55C-466D-928B-FC7610803446}"/>
              </a:ext>
            </a:extLst>
          </p:cNvPr>
          <p:cNvSpPr/>
          <p:nvPr/>
        </p:nvSpPr>
        <p:spPr>
          <a:xfrm>
            <a:off x="8153400" y="4876800"/>
            <a:ext cx="152400" cy="1524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943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38883"/>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38.  </a:t>
            </a:r>
            <a:r>
              <a:rPr lang="en-US" sz="2800" dirty="0">
                <a:solidFill>
                  <a:srgbClr val="0000FF"/>
                </a:solidFill>
                <a:latin typeface="Times New Roman" panose="02020603050405020304" pitchFamily="18" charset="0"/>
                <a:cs typeface="Times New Roman" panose="02020603050405020304" pitchFamily="18" charset="0"/>
              </a:rPr>
              <a:t>How many grams of sodium chloride are in a 100 mL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aqueous solution that is saturated at 90°C?</a:t>
            </a:r>
          </a:p>
          <a:p>
            <a:r>
              <a:rPr lang="en-US" sz="2000" dirty="0">
                <a:latin typeface="Tahoma" panose="020B0604030504040204" pitchFamily="34" charset="0"/>
                <a:cs typeface="Tahoma" panose="020B0604030504040204" pitchFamily="34" charset="0"/>
              </a:rPr>
              <a:t> </a:t>
            </a:r>
          </a:p>
          <a:p>
            <a:r>
              <a:rPr lang="en-US" dirty="0"/>
              <a:t> </a:t>
            </a:r>
          </a:p>
        </p:txBody>
      </p:sp>
      <p:pic>
        <p:nvPicPr>
          <p:cNvPr id="3" name="Picture 2" descr="Solubility Curves (Table G)">
            <a:extLst>
              <a:ext uri="{FF2B5EF4-FFF2-40B4-BE49-F238E27FC236}">
                <a16:creationId xmlns:a16="http://schemas.microsoft.com/office/drawing/2014/main" id="{1A1A17CA-AD11-47F1-8DD7-09823D810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256" y="990600"/>
            <a:ext cx="4821744" cy="583809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4E170D6-B55C-466D-928B-FC7610803446}"/>
              </a:ext>
            </a:extLst>
          </p:cNvPr>
          <p:cNvSpPr/>
          <p:nvPr/>
        </p:nvSpPr>
        <p:spPr>
          <a:xfrm>
            <a:off x="8153400" y="4876800"/>
            <a:ext cx="152400" cy="1524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6EF382-7CEC-48FF-B365-C027B069BC21}"/>
              </a:ext>
            </a:extLst>
          </p:cNvPr>
          <p:cNvSpPr txBox="1"/>
          <p:nvPr/>
        </p:nvSpPr>
        <p:spPr>
          <a:xfrm>
            <a:off x="228600" y="3628816"/>
            <a:ext cx="4093655" cy="1446550"/>
          </a:xfrm>
          <a:prstGeom prst="rect">
            <a:avLst/>
          </a:prstGeom>
          <a:noFill/>
        </p:spPr>
        <p:txBody>
          <a:bodyPr wrap="square" rtlCol="0">
            <a:spAutoFit/>
          </a:bodyPr>
          <a:lstStyle/>
          <a:p>
            <a:r>
              <a:rPr lang="en-US" sz="4400" dirty="0">
                <a:solidFill>
                  <a:srgbClr val="0000FF"/>
                </a:solidFill>
                <a:latin typeface="Times New Roman" panose="02020603050405020304" pitchFamily="18" charset="0"/>
                <a:cs typeface="Times New Roman" panose="02020603050405020304" pitchFamily="18" charset="0"/>
              </a:rPr>
              <a:t>Exactly 40 grams fits into 100 </a:t>
            </a:r>
            <a:r>
              <a:rPr lang="en-US" sz="4400" dirty="0" err="1">
                <a:solidFill>
                  <a:srgbClr val="0000FF"/>
                </a:solidFill>
                <a:latin typeface="Times New Roman" panose="02020603050405020304" pitchFamily="18" charset="0"/>
                <a:cs typeface="Times New Roman" panose="02020603050405020304" pitchFamily="18" charset="0"/>
              </a:rPr>
              <a:t>mL.</a:t>
            </a:r>
            <a:endParaRPr lang="en-US" sz="4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254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00712"/>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39.  </a:t>
            </a:r>
            <a:r>
              <a:rPr lang="en-US" sz="3100" dirty="0">
                <a:latin typeface="Times New Roman" panose="02020603050405020304" pitchFamily="18" charset="0"/>
                <a:cs typeface="Times New Roman" panose="02020603050405020304" pitchFamily="18" charset="0"/>
              </a:rPr>
              <a:t>How many grams of sodium chloride are in an</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885 mL aqueous solution that is saturated at 90°C?</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en-US" sz="3100" dirty="0">
                <a:solidFill>
                  <a:srgbClr val="0000FF"/>
                </a:solidFill>
                <a:latin typeface="Times New Roman" panose="02020603050405020304" pitchFamily="18" charset="0"/>
                <a:cs typeface="Times New Roman" panose="02020603050405020304" pitchFamily="18" charset="0"/>
              </a:rPr>
              <a:t>Do this as shown, no variations allowed. </a:t>
            </a:r>
          </a:p>
          <a:p>
            <a:r>
              <a:rPr lang="en-US" sz="2000" dirty="0">
                <a:latin typeface="Tahoma" panose="020B0604030504040204" pitchFamily="34" charset="0"/>
                <a:cs typeface="Tahoma" panose="020B0604030504040204" pitchFamily="34" charset="0"/>
              </a:rPr>
              <a:t> </a:t>
            </a:r>
          </a:p>
          <a:p>
            <a:r>
              <a:rPr lang="en-US" dirty="0"/>
              <a:t> </a:t>
            </a:r>
          </a:p>
        </p:txBody>
      </p:sp>
    </p:spTree>
    <p:extLst>
      <p:ext uri="{BB962C8B-B14F-4D97-AF65-F5344CB8AC3E}">
        <p14:creationId xmlns:p14="http://schemas.microsoft.com/office/powerpoint/2010/main" val="200204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91" y="0"/>
            <a:ext cx="9144000" cy="49552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  Most solutions you think about will be aqueous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which means dissolved in </a:t>
            </a:r>
            <a:r>
              <a:rPr lang="en-US" sz="3200" b="1" u="sng" dirty="0">
                <a:solidFill>
                  <a:srgbClr val="0000FF"/>
                </a:solidFill>
                <a:latin typeface="Times New Roman" panose="02020603050405020304" pitchFamily="18" charset="0"/>
                <a:cs typeface="Times New Roman" panose="02020603050405020304" pitchFamily="18" charset="0"/>
              </a:rPr>
              <a:t>WATER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9.  But they can also be gases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like</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u="sng" dirty="0">
                <a:solidFill>
                  <a:srgbClr val="0000FF"/>
                </a:solidFill>
                <a:latin typeface="Times New Roman" panose="02020603050405020304" pitchFamily="18" charset="0"/>
                <a:cs typeface="Times New Roman" panose="02020603050405020304" pitchFamily="18" charset="0"/>
              </a:rPr>
              <a:t>AIR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or even solids </a:t>
            </a:r>
            <a:r>
              <a:rPr lang="en-US" sz="3200" b="1" u="sng" dirty="0">
                <a:solidFill>
                  <a:srgbClr val="0000FF"/>
                </a:solidFill>
                <a:latin typeface="Times New Roman" panose="02020603050405020304" pitchFamily="18" charset="0"/>
                <a:cs typeface="Times New Roman" panose="02020603050405020304" pitchFamily="18" charset="0"/>
              </a:rPr>
              <a:t>ALLOYS</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 such as</a:t>
            </a:r>
            <a:r>
              <a:rPr lang="en-US" sz="3200" dirty="0">
                <a:latin typeface="Times New Roman" panose="02020603050405020304" pitchFamily="18" charset="0"/>
                <a:cs typeface="Times New Roman" panose="02020603050405020304" pitchFamily="18" charset="0"/>
              </a:rPr>
              <a:t> </a:t>
            </a:r>
            <a:r>
              <a:rPr lang="en-US" sz="3200" b="1" u="sng" dirty="0">
                <a:solidFill>
                  <a:srgbClr val="FF0000"/>
                </a:solidFill>
                <a:latin typeface="Times New Roman" panose="02020603050405020304" pitchFamily="18" charset="0"/>
                <a:cs typeface="Times New Roman" panose="02020603050405020304" pitchFamily="18" charset="0"/>
              </a:rPr>
              <a:t>BRASS</a:t>
            </a:r>
            <a:r>
              <a:rPr lang="en-US" sz="3200" b="1" dirty="0">
                <a:solidFill>
                  <a:srgbClr val="FF0000"/>
                </a:solidFill>
                <a:latin typeface="Times New Roman" panose="02020603050405020304" pitchFamily="18" charset="0"/>
                <a:cs typeface="Times New Roman" panose="02020603050405020304" pitchFamily="18" charset="0"/>
              </a:rPr>
              <a:t> or </a:t>
            </a:r>
            <a:r>
              <a:rPr lang="en-US" sz="3200" b="1" u="sng" dirty="0">
                <a:solidFill>
                  <a:srgbClr val="FF0000"/>
                </a:solidFill>
                <a:latin typeface="Times New Roman" panose="02020603050405020304" pitchFamily="18" charset="0"/>
                <a:cs typeface="Times New Roman" panose="02020603050405020304" pitchFamily="18" charset="0"/>
              </a:rPr>
              <a:t>CAST IRON</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a:t>
            </a:r>
          </a:p>
          <a:p>
            <a:r>
              <a:rPr lang="en-US" sz="2000" dirty="0">
                <a:latin typeface="Tahoma" panose="020B0604030504040204" pitchFamily="34" charset="0"/>
                <a:cs typeface="Tahoma" panose="020B0604030504040204" pitchFamily="34" charset="0"/>
              </a:rPr>
              <a:t> </a:t>
            </a:r>
          </a:p>
          <a:p>
            <a:endParaRPr lang="en-US" sz="2000" dirty="0">
              <a:latin typeface="Tahoma" panose="020B0604030504040204" pitchFamily="34" charset="0"/>
              <a:cs typeface="Tahoma" panose="020B0604030504040204" pitchFamily="34" charset="0"/>
            </a:endParaRPr>
          </a:p>
          <a:p>
            <a:endParaRPr lang="en-US"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7203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4660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39.  </a:t>
            </a:r>
            <a:r>
              <a:rPr lang="en-US" sz="3100" dirty="0">
                <a:latin typeface="Times New Roman" panose="02020603050405020304" pitchFamily="18" charset="0"/>
                <a:cs typeface="Times New Roman" panose="02020603050405020304" pitchFamily="18" charset="0"/>
              </a:rPr>
              <a:t>How many grams of sodium chloride are in an</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885 mL aqueous solution that is saturated at 90°C?</a:t>
            </a:r>
          </a:p>
          <a:p>
            <a:r>
              <a:rPr lang="en-US" sz="2000" dirty="0">
                <a:latin typeface="Tahoma" panose="020B0604030504040204" pitchFamily="34" charset="0"/>
                <a:cs typeface="Tahoma" panose="020B0604030504040204" pitchFamily="34" charset="0"/>
              </a:rPr>
              <a:t> </a:t>
            </a:r>
          </a:p>
          <a:p>
            <a:r>
              <a:rPr lang="en-US" dirty="0"/>
              <a:t> </a:t>
            </a:r>
          </a:p>
        </p:txBody>
      </p:sp>
      <p:sp>
        <p:nvSpPr>
          <p:cNvPr id="3" name="Text Box 5">
            <a:extLst>
              <a:ext uri="{FF2B5EF4-FFF2-40B4-BE49-F238E27FC236}">
                <a16:creationId xmlns:a16="http://schemas.microsoft.com/office/drawing/2014/main" id="{5E31525C-2A0D-404E-851D-21060704F3DC}"/>
              </a:ext>
            </a:extLst>
          </p:cNvPr>
          <p:cNvSpPr txBox="1">
            <a:spLocks noChangeArrowheads="1"/>
          </p:cNvSpPr>
          <p:nvPr/>
        </p:nvSpPr>
        <p:spPr bwMode="auto">
          <a:xfrm>
            <a:off x="609600" y="2345321"/>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800" dirty="0">
                <a:solidFill>
                  <a:prstClr val="black"/>
                </a:solidFill>
                <a:latin typeface="Times New Roman" panose="02020603050405020304" pitchFamily="18" charset="0"/>
                <a:cs typeface="Times New Roman" panose="02020603050405020304" pitchFamily="18" charset="0"/>
              </a:rPr>
              <a:t>90°C</a:t>
            </a:r>
          </a:p>
        </p:txBody>
      </p:sp>
      <p:sp>
        <p:nvSpPr>
          <p:cNvPr id="4" name="Text Box 6">
            <a:extLst>
              <a:ext uri="{FF2B5EF4-FFF2-40B4-BE49-F238E27FC236}">
                <a16:creationId xmlns:a16="http://schemas.microsoft.com/office/drawing/2014/main" id="{E81F7EB8-F85A-496D-88F0-9500FEEC18CD}"/>
              </a:ext>
            </a:extLst>
          </p:cNvPr>
          <p:cNvSpPr txBox="1">
            <a:spLocks noChangeArrowheads="1"/>
          </p:cNvSpPr>
          <p:nvPr/>
        </p:nvSpPr>
        <p:spPr bwMode="auto">
          <a:xfrm>
            <a:off x="1866900" y="2099101"/>
            <a:ext cx="198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4000" u="sng" dirty="0">
                <a:solidFill>
                  <a:prstClr val="black"/>
                </a:solidFill>
                <a:latin typeface="Times New Roman" panose="02020603050405020304" pitchFamily="18" charset="0"/>
                <a:cs typeface="Times New Roman" panose="02020603050405020304" pitchFamily="18" charset="0"/>
              </a:rPr>
              <a:t>NaCl</a:t>
            </a:r>
            <a:br>
              <a:rPr lang="en-US" altLang="en-US" sz="4000" dirty="0">
                <a:solidFill>
                  <a:prstClr val="black"/>
                </a:solidFill>
                <a:latin typeface="Times New Roman" panose="02020603050405020304" pitchFamily="18" charset="0"/>
                <a:cs typeface="Times New Roman" panose="02020603050405020304" pitchFamily="18" charset="0"/>
              </a:rPr>
            </a:br>
            <a:r>
              <a:rPr lang="en-US" altLang="en-US" sz="4000" dirty="0">
                <a:solidFill>
                  <a:prstClr val="black"/>
                </a:solidFill>
                <a:latin typeface="Times New Roman" panose="02020603050405020304" pitchFamily="18" charset="0"/>
                <a:cs typeface="Times New Roman" panose="02020603050405020304" pitchFamily="18" charset="0"/>
              </a:rPr>
              <a:t>water</a:t>
            </a:r>
          </a:p>
        </p:txBody>
      </p:sp>
      <p:sp>
        <p:nvSpPr>
          <p:cNvPr id="5" name="Text Box 7">
            <a:extLst>
              <a:ext uri="{FF2B5EF4-FFF2-40B4-BE49-F238E27FC236}">
                <a16:creationId xmlns:a16="http://schemas.microsoft.com/office/drawing/2014/main" id="{D90660FA-1115-458B-8989-F159CF7F643D}"/>
              </a:ext>
            </a:extLst>
          </p:cNvPr>
          <p:cNvSpPr txBox="1">
            <a:spLocks noChangeArrowheads="1"/>
          </p:cNvSpPr>
          <p:nvPr/>
        </p:nvSpPr>
        <p:spPr bwMode="auto">
          <a:xfrm>
            <a:off x="3771900" y="2099101"/>
            <a:ext cx="1828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4000" u="sng" dirty="0">
                <a:solidFill>
                  <a:prstClr val="black"/>
                </a:solidFill>
                <a:latin typeface="Times New Roman" panose="02020603050405020304" pitchFamily="18" charset="0"/>
                <a:cs typeface="Times New Roman" panose="02020603050405020304" pitchFamily="18" charset="0"/>
              </a:rPr>
              <a:t>40 g</a:t>
            </a:r>
            <a:br>
              <a:rPr lang="en-US" altLang="en-US" sz="4000" u="sng" dirty="0">
                <a:solidFill>
                  <a:prstClr val="black"/>
                </a:solidFill>
                <a:latin typeface="Times New Roman" panose="02020603050405020304" pitchFamily="18" charset="0"/>
                <a:cs typeface="Times New Roman" panose="02020603050405020304" pitchFamily="18" charset="0"/>
              </a:rPr>
            </a:br>
            <a:r>
              <a:rPr lang="en-US" altLang="en-US" sz="4000" dirty="0">
                <a:solidFill>
                  <a:prstClr val="black"/>
                </a:solidFill>
                <a:latin typeface="Times New Roman" panose="02020603050405020304" pitchFamily="18" charset="0"/>
                <a:cs typeface="Times New Roman" panose="02020603050405020304" pitchFamily="18" charset="0"/>
              </a:rPr>
              <a:t>100 mL</a:t>
            </a:r>
          </a:p>
        </p:txBody>
      </p:sp>
    </p:spTree>
    <p:extLst>
      <p:ext uri="{BB962C8B-B14F-4D97-AF65-F5344CB8AC3E}">
        <p14:creationId xmlns:p14="http://schemas.microsoft.com/office/powerpoint/2010/main" val="1521309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4660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39.  </a:t>
            </a:r>
            <a:r>
              <a:rPr lang="en-US" sz="3100" dirty="0">
                <a:latin typeface="Times New Roman" panose="02020603050405020304" pitchFamily="18" charset="0"/>
                <a:cs typeface="Times New Roman" panose="02020603050405020304" pitchFamily="18" charset="0"/>
              </a:rPr>
              <a:t>How many grams of sodium chloride are in an</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885 mL aqueous solution that is saturated at 90°C?</a:t>
            </a:r>
          </a:p>
          <a:p>
            <a:r>
              <a:rPr lang="en-US" sz="2000" dirty="0">
                <a:latin typeface="Tahoma" panose="020B0604030504040204" pitchFamily="34" charset="0"/>
                <a:cs typeface="Tahoma" panose="020B0604030504040204" pitchFamily="34" charset="0"/>
              </a:rPr>
              <a:t> </a:t>
            </a:r>
          </a:p>
          <a:p>
            <a:r>
              <a:rPr lang="en-US" dirty="0"/>
              <a:t> </a:t>
            </a:r>
          </a:p>
        </p:txBody>
      </p:sp>
      <p:sp>
        <p:nvSpPr>
          <p:cNvPr id="3" name="Text Box 5">
            <a:extLst>
              <a:ext uri="{FF2B5EF4-FFF2-40B4-BE49-F238E27FC236}">
                <a16:creationId xmlns:a16="http://schemas.microsoft.com/office/drawing/2014/main" id="{5E31525C-2A0D-404E-851D-21060704F3DC}"/>
              </a:ext>
            </a:extLst>
          </p:cNvPr>
          <p:cNvSpPr txBox="1">
            <a:spLocks noChangeArrowheads="1"/>
          </p:cNvSpPr>
          <p:nvPr/>
        </p:nvSpPr>
        <p:spPr bwMode="auto">
          <a:xfrm>
            <a:off x="609600" y="2345321"/>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800" dirty="0">
                <a:solidFill>
                  <a:prstClr val="black"/>
                </a:solidFill>
                <a:latin typeface="Times New Roman" panose="02020603050405020304" pitchFamily="18" charset="0"/>
                <a:cs typeface="Times New Roman" panose="02020603050405020304" pitchFamily="18" charset="0"/>
              </a:rPr>
              <a:t>90°C</a:t>
            </a:r>
          </a:p>
        </p:txBody>
      </p:sp>
      <p:sp>
        <p:nvSpPr>
          <p:cNvPr id="4" name="Text Box 6">
            <a:extLst>
              <a:ext uri="{FF2B5EF4-FFF2-40B4-BE49-F238E27FC236}">
                <a16:creationId xmlns:a16="http://schemas.microsoft.com/office/drawing/2014/main" id="{E81F7EB8-F85A-496D-88F0-9500FEEC18CD}"/>
              </a:ext>
            </a:extLst>
          </p:cNvPr>
          <p:cNvSpPr txBox="1">
            <a:spLocks noChangeArrowheads="1"/>
          </p:cNvSpPr>
          <p:nvPr/>
        </p:nvSpPr>
        <p:spPr bwMode="auto">
          <a:xfrm>
            <a:off x="1866900" y="2099101"/>
            <a:ext cx="198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4000" u="sng" dirty="0">
                <a:solidFill>
                  <a:prstClr val="black"/>
                </a:solidFill>
                <a:latin typeface="Times New Roman" panose="02020603050405020304" pitchFamily="18" charset="0"/>
                <a:cs typeface="Times New Roman" panose="02020603050405020304" pitchFamily="18" charset="0"/>
              </a:rPr>
              <a:t>NaCl</a:t>
            </a:r>
            <a:br>
              <a:rPr lang="en-US" altLang="en-US" sz="4000" dirty="0">
                <a:solidFill>
                  <a:prstClr val="black"/>
                </a:solidFill>
                <a:latin typeface="Times New Roman" panose="02020603050405020304" pitchFamily="18" charset="0"/>
                <a:cs typeface="Times New Roman" panose="02020603050405020304" pitchFamily="18" charset="0"/>
              </a:rPr>
            </a:br>
            <a:r>
              <a:rPr lang="en-US" altLang="en-US" sz="4000" dirty="0">
                <a:solidFill>
                  <a:prstClr val="black"/>
                </a:solidFill>
                <a:latin typeface="Times New Roman" panose="02020603050405020304" pitchFamily="18" charset="0"/>
                <a:cs typeface="Times New Roman" panose="02020603050405020304" pitchFamily="18" charset="0"/>
              </a:rPr>
              <a:t>water</a:t>
            </a:r>
          </a:p>
        </p:txBody>
      </p:sp>
      <p:sp>
        <p:nvSpPr>
          <p:cNvPr id="5" name="Text Box 7">
            <a:extLst>
              <a:ext uri="{FF2B5EF4-FFF2-40B4-BE49-F238E27FC236}">
                <a16:creationId xmlns:a16="http://schemas.microsoft.com/office/drawing/2014/main" id="{D90660FA-1115-458B-8989-F159CF7F643D}"/>
              </a:ext>
            </a:extLst>
          </p:cNvPr>
          <p:cNvSpPr txBox="1">
            <a:spLocks noChangeArrowheads="1"/>
          </p:cNvSpPr>
          <p:nvPr/>
        </p:nvSpPr>
        <p:spPr bwMode="auto">
          <a:xfrm>
            <a:off x="3771900" y="2099101"/>
            <a:ext cx="1828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4000" u="sng" dirty="0">
                <a:solidFill>
                  <a:prstClr val="black"/>
                </a:solidFill>
                <a:latin typeface="Times New Roman" panose="02020603050405020304" pitchFamily="18" charset="0"/>
                <a:cs typeface="Times New Roman" panose="02020603050405020304" pitchFamily="18" charset="0"/>
              </a:rPr>
              <a:t>40 g</a:t>
            </a:r>
            <a:br>
              <a:rPr lang="en-US" altLang="en-US" sz="4000" u="sng" dirty="0">
                <a:solidFill>
                  <a:prstClr val="black"/>
                </a:solidFill>
                <a:latin typeface="Times New Roman" panose="02020603050405020304" pitchFamily="18" charset="0"/>
                <a:cs typeface="Times New Roman" panose="02020603050405020304" pitchFamily="18" charset="0"/>
              </a:rPr>
            </a:br>
            <a:r>
              <a:rPr lang="en-US" altLang="en-US" sz="4000" dirty="0">
                <a:solidFill>
                  <a:prstClr val="black"/>
                </a:solidFill>
                <a:latin typeface="Times New Roman" panose="02020603050405020304" pitchFamily="18" charset="0"/>
                <a:cs typeface="Times New Roman" panose="02020603050405020304" pitchFamily="18" charset="0"/>
              </a:rPr>
              <a:t>100 mL</a:t>
            </a:r>
          </a:p>
        </p:txBody>
      </p:sp>
      <p:sp>
        <p:nvSpPr>
          <p:cNvPr id="6" name="Text Box 8">
            <a:extLst>
              <a:ext uri="{FF2B5EF4-FFF2-40B4-BE49-F238E27FC236}">
                <a16:creationId xmlns:a16="http://schemas.microsoft.com/office/drawing/2014/main" id="{373B438F-38BA-47A9-BCCD-DC3D42783DAC}"/>
              </a:ext>
            </a:extLst>
          </p:cNvPr>
          <p:cNvSpPr txBox="1">
            <a:spLocks noChangeArrowheads="1"/>
          </p:cNvSpPr>
          <p:nvPr/>
        </p:nvSpPr>
        <p:spPr bwMode="auto">
          <a:xfrm>
            <a:off x="5981700" y="2097892"/>
            <a:ext cx="2743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4000" u="sng" dirty="0">
                <a:solidFill>
                  <a:prstClr val="black"/>
                </a:solidFill>
                <a:latin typeface="Times New Roman" panose="02020603050405020304" pitchFamily="18" charset="0"/>
                <a:cs typeface="Times New Roman" panose="02020603050405020304" pitchFamily="18" charset="0"/>
              </a:rPr>
              <a:t>X g</a:t>
            </a:r>
            <a:br>
              <a:rPr lang="en-US" altLang="en-US" sz="4000" u="sng" dirty="0">
                <a:solidFill>
                  <a:prstClr val="black"/>
                </a:solidFill>
                <a:latin typeface="Times New Roman" panose="02020603050405020304" pitchFamily="18" charset="0"/>
                <a:cs typeface="Times New Roman" panose="02020603050405020304" pitchFamily="18" charset="0"/>
              </a:rPr>
            </a:br>
            <a:r>
              <a:rPr lang="en-US" altLang="en-US" sz="4000" dirty="0">
                <a:solidFill>
                  <a:prstClr val="black"/>
                </a:solidFill>
                <a:latin typeface="Times New Roman" panose="02020603050405020304" pitchFamily="18" charset="0"/>
                <a:cs typeface="Times New Roman" panose="02020603050405020304" pitchFamily="18" charset="0"/>
              </a:rPr>
              <a:t>885 mL</a:t>
            </a:r>
          </a:p>
        </p:txBody>
      </p:sp>
      <p:sp>
        <p:nvSpPr>
          <p:cNvPr id="7" name="TextBox 6">
            <a:extLst>
              <a:ext uri="{FF2B5EF4-FFF2-40B4-BE49-F238E27FC236}">
                <a16:creationId xmlns:a16="http://schemas.microsoft.com/office/drawing/2014/main" id="{9CCB74D1-98CA-43F0-8B3B-CD75B633CC64}"/>
              </a:ext>
            </a:extLst>
          </p:cNvPr>
          <p:cNvSpPr txBox="1"/>
          <p:nvPr/>
        </p:nvSpPr>
        <p:spPr>
          <a:xfrm>
            <a:off x="5829300" y="2438400"/>
            <a:ext cx="495300" cy="646331"/>
          </a:xfrm>
          <a:prstGeom prst="rect">
            <a:avLst/>
          </a:prstGeom>
          <a:noFill/>
        </p:spPr>
        <p:txBody>
          <a:bodyPr wrap="square" rtlCol="0">
            <a:spAutoFit/>
          </a:bodyPr>
          <a:lstStyle/>
          <a:p>
            <a:r>
              <a:rPr lang="en-US" sz="3600" dirty="0"/>
              <a:t>=</a:t>
            </a:r>
          </a:p>
        </p:txBody>
      </p:sp>
    </p:spTree>
    <p:extLst>
      <p:ext uri="{BB962C8B-B14F-4D97-AF65-F5344CB8AC3E}">
        <p14:creationId xmlns:p14="http://schemas.microsoft.com/office/powerpoint/2010/main" val="2657140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4660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39.  </a:t>
            </a:r>
            <a:r>
              <a:rPr lang="en-US" sz="3100" dirty="0">
                <a:latin typeface="Times New Roman" panose="02020603050405020304" pitchFamily="18" charset="0"/>
                <a:cs typeface="Times New Roman" panose="02020603050405020304" pitchFamily="18" charset="0"/>
              </a:rPr>
              <a:t>How many grams of sodium chloride are in an</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885 mL aqueous solution that is saturated at 90°C?</a:t>
            </a:r>
          </a:p>
          <a:p>
            <a:r>
              <a:rPr lang="en-US" sz="2000" dirty="0">
                <a:latin typeface="Tahoma" panose="020B0604030504040204" pitchFamily="34" charset="0"/>
                <a:cs typeface="Tahoma" panose="020B0604030504040204" pitchFamily="34" charset="0"/>
              </a:rPr>
              <a:t> </a:t>
            </a:r>
          </a:p>
          <a:p>
            <a:r>
              <a:rPr lang="en-US" dirty="0"/>
              <a:t> </a:t>
            </a:r>
          </a:p>
        </p:txBody>
      </p:sp>
      <p:sp>
        <p:nvSpPr>
          <p:cNvPr id="3" name="Text Box 5">
            <a:extLst>
              <a:ext uri="{FF2B5EF4-FFF2-40B4-BE49-F238E27FC236}">
                <a16:creationId xmlns:a16="http://schemas.microsoft.com/office/drawing/2014/main" id="{5E31525C-2A0D-404E-851D-21060704F3DC}"/>
              </a:ext>
            </a:extLst>
          </p:cNvPr>
          <p:cNvSpPr txBox="1">
            <a:spLocks noChangeArrowheads="1"/>
          </p:cNvSpPr>
          <p:nvPr/>
        </p:nvSpPr>
        <p:spPr bwMode="auto">
          <a:xfrm>
            <a:off x="609600" y="2345321"/>
            <a:ext cx="160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800" dirty="0">
                <a:solidFill>
                  <a:prstClr val="black"/>
                </a:solidFill>
                <a:latin typeface="Times New Roman" panose="02020603050405020304" pitchFamily="18" charset="0"/>
                <a:cs typeface="Times New Roman" panose="02020603050405020304" pitchFamily="18" charset="0"/>
              </a:rPr>
              <a:t>90°C</a:t>
            </a:r>
          </a:p>
        </p:txBody>
      </p:sp>
      <p:sp>
        <p:nvSpPr>
          <p:cNvPr id="4" name="Text Box 6">
            <a:extLst>
              <a:ext uri="{FF2B5EF4-FFF2-40B4-BE49-F238E27FC236}">
                <a16:creationId xmlns:a16="http://schemas.microsoft.com/office/drawing/2014/main" id="{E81F7EB8-F85A-496D-88F0-9500FEEC18CD}"/>
              </a:ext>
            </a:extLst>
          </p:cNvPr>
          <p:cNvSpPr txBox="1">
            <a:spLocks noChangeArrowheads="1"/>
          </p:cNvSpPr>
          <p:nvPr/>
        </p:nvSpPr>
        <p:spPr bwMode="auto">
          <a:xfrm>
            <a:off x="1866900" y="2099101"/>
            <a:ext cx="198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4000" u="sng" dirty="0">
                <a:solidFill>
                  <a:prstClr val="black"/>
                </a:solidFill>
                <a:latin typeface="Times New Roman" panose="02020603050405020304" pitchFamily="18" charset="0"/>
                <a:cs typeface="Times New Roman" panose="02020603050405020304" pitchFamily="18" charset="0"/>
              </a:rPr>
              <a:t>NaCl</a:t>
            </a:r>
            <a:br>
              <a:rPr lang="en-US" altLang="en-US" sz="4000" dirty="0">
                <a:solidFill>
                  <a:prstClr val="black"/>
                </a:solidFill>
                <a:latin typeface="Times New Roman" panose="02020603050405020304" pitchFamily="18" charset="0"/>
                <a:cs typeface="Times New Roman" panose="02020603050405020304" pitchFamily="18" charset="0"/>
              </a:rPr>
            </a:br>
            <a:r>
              <a:rPr lang="en-US" altLang="en-US" sz="4000" dirty="0">
                <a:solidFill>
                  <a:prstClr val="black"/>
                </a:solidFill>
                <a:latin typeface="Times New Roman" panose="02020603050405020304" pitchFamily="18" charset="0"/>
                <a:cs typeface="Times New Roman" panose="02020603050405020304" pitchFamily="18" charset="0"/>
              </a:rPr>
              <a:t>water</a:t>
            </a:r>
          </a:p>
        </p:txBody>
      </p:sp>
      <p:sp>
        <p:nvSpPr>
          <p:cNvPr id="5" name="Text Box 7">
            <a:extLst>
              <a:ext uri="{FF2B5EF4-FFF2-40B4-BE49-F238E27FC236}">
                <a16:creationId xmlns:a16="http://schemas.microsoft.com/office/drawing/2014/main" id="{D90660FA-1115-458B-8989-F159CF7F643D}"/>
              </a:ext>
            </a:extLst>
          </p:cNvPr>
          <p:cNvSpPr txBox="1">
            <a:spLocks noChangeArrowheads="1"/>
          </p:cNvSpPr>
          <p:nvPr/>
        </p:nvSpPr>
        <p:spPr bwMode="auto">
          <a:xfrm>
            <a:off x="3771900" y="2099101"/>
            <a:ext cx="1828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4000" u="sng" dirty="0">
                <a:solidFill>
                  <a:prstClr val="black"/>
                </a:solidFill>
                <a:latin typeface="Times New Roman" panose="02020603050405020304" pitchFamily="18" charset="0"/>
                <a:cs typeface="Times New Roman" panose="02020603050405020304" pitchFamily="18" charset="0"/>
              </a:rPr>
              <a:t>40 g</a:t>
            </a:r>
            <a:br>
              <a:rPr lang="en-US" altLang="en-US" sz="4000" u="sng" dirty="0">
                <a:solidFill>
                  <a:prstClr val="black"/>
                </a:solidFill>
                <a:latin typeface="Times New Roman" panose="02020603050405020304" pitchFamily="18" charset="0"/>
                <a:cs typeface="Times New Roman" panose="02020603050405020304" pitchFamily="18" charset="0"/>
              </a:rPr>
            </a:br>
            <a:r>
              <a:rPr lang="en-US" altLang="en-US" sz="4000" dirty="0">
                <a:solidFill>
                  <a:prstClr val="black"/>
                </a:solidFill>
                <a:latin typeface="Times New Roman" panose="02020603050405020304" pitchFamily="18" charset="0"/>
                <a:cs typeface="Times New Roman" panose="02020603050405020304" pitchFamily="18" charset="0"/>
              </a:rPr>
              <a:t>100 mL</a:t>
            </a:r>
          </a:p>
        </p:txBody>
      </p:sp>
      <p:sp>
        <p:nvSpPr>
          <p:cNvPr id="6" name="Text Box 8">
            <a:extLst>
              <a:ext uri="{FF2B5EF4-FFF2-40B4-BE49-F238E27FC236}">
                <a16:creationId xmlns:a16="http://schemas.microsoft.com/office/drawing/2014/main" id="{373B438F-38BA-47A9-BCCD-DC3D42783DAC}"/>
              </a:ext>
            </a:extLst>
          </p:cNvPr>
          <p:cNvSpPr txBox="1">
            <a:spLocks noChangeArrowheads="1"/>
          </p:cNvSpPr>
          <p:nvPr/>
        </p:nvSpPr>
        <p:spPr bwMode="auto">
          <a:xfrm>
            <a:off x="5981700" y="2097892"/>
            <a:ext cx="2743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4000" u="sng" dirty="0">
                <a:solidFill>
                  <a:prstClr val="black"/>
                </a:solidFill>
                <a:latin typeface="Times New Roman" panose="02020603050405020304" pitchFamily="18" charset="0"/>
                <a:cs typeface="Times New Roman" panose="02020603050405020304" pitchFamily="18" charset="0"/>
              </a:rPr>
              <a:t>X g</a:t>
            </a:r>
            <a:br>
              <a:rPr lang="en-US" altLang="en-US" sz="4000" u="sng" dirty="0">
                <a:solidFill>
                  <a:prstClr val="black"/>
                </a:solidFill>
                <a:latin typeface="Times New Roman" panose="02020603050405020304" pitchFamily="18" charset="0"/>
                <a:cs typeface="Times New Roman" panose="02020603050405020304" pitchFamily="18" charset="0"/>
              </a:rPr>
            </a:br>
            <a:r>
              <a:rPr lang="en-US" altLang="en-US" sz="4000" dirty="0">
                <a:solidFill>
                  <a:prstClr val="black"/>
                </a:solidFill>
                <a:latin typeface="Times New Roman" panose="02020603050405020304" pitchFamily="18" charset="0"/>
                <a:cs typeface="Times New Roman" panose="02020603050405020304" pitchFamily="18" charset="0"/>
              </a:rPr>
              <a:t>885 mL</a:t>
            </a:r>
          </a:p>
        </p:txBody>
      </p:sp>
      <p:sp>
        <p:nvSpPr>
          <p:cNvPr id="7" name="TextBox 6">
            <a:extLst>
              <a:ext uri="{FF2B5EF4-FFF2-40B4-BE49-F238E27FC236}">
                <a16:creationId xmlns:a16="http://schemas.microsoft.com/office/drawing/2014/main" id="{9CCB74D1-98CA-43F0-8B3B-CD75B633CC64}"/>
              </a:ext>
            </a:extLst>
          </p:cNvPr>
          <p:cNvSpPr txBox="1"/>
          <p:nvPr/>
        </p:nvSpPr>
        <p:spPr>
          <a:xfrm>
            <a:off x="5829300" y="2438400"/>
            <a:ext cx="495300" cy="646331"/>
          </a:xfrm>
          <a:prstGeom prst="rect">
            <a:avLst/>
          </a:prstGeom>
          <a:noFill/>
        </p:spPr>
        <p:txBody>
          <a:bodyPr wrap="square" rtlCol="0">
            <a:spAutoFit/>
          </a:bodyPr>
          <a:lstStyle/>
          <a:p>
            <a:r>
              <a:rPr lang="en-US" sz="3600" dirty="0"/>
              <a:t>=</a:t>
            </a:r>
          </a:p>
        </p:txBody>
      </p:sp>
      <p:sp>
        <p:nvSpPr>
          <p:cNvPr id="8" name="Text Box 9">
            <a:extLst>
              <a:ext uri="{FF2B5EF4-FFF2-40B4-BE49-F238E27FC236}">
                <a16:creationId xmlns:a16="http://schemas.microsoft.com/office/drawing/2014/main" id="{E3526612-D578-4ACE-A4C1-5643256D95AA}"/>
              </a:ext>
            </a:extLst>
          </p:cNvPr>
          <p:cNvSpPr txBox="1">
            <a:spLocks noChangeArrowheads="1"/>
          </p:cNvSpPr>
          <p:nvPr/>
        </p:nvSpPr>
        <p:spPr bwMode="auto">
          <a:xfrm>
            <a:off x="0" y="4126974"/>
            <a:ext cx="91440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3600" dirty="0">
                <a:solidFill>
                  <a:srgbClr val="FF0000"/>
                </a:solidFill>
                <a:latin typeface="Comic Sans MS" pitchFamily="66" charset="0"/>
              </a:rPr>
              <a:t>100 x = 35,400         </a:t>
            </a:r>
          </a:p>
          <a:p>
            <a:pPr algn="ctr" eaLnBrk="1" fontAlgn="base" hangingPunct="1">
              <a:spcBef>
                <a:spcPct val="50000"/>
              </a:spcBef>
              <a:spcAft>
                <a:spcPct val="0"/>
              </a:spcAft>
              <a:buFontTx/>
              <a:buNone/>
            </a:pPr>
            <a:endParaRPr lang="en-US" altLang="en-US" sz="1800" dirty="0">
              <a:solidFill>
                <a:srgbClr val="FF0000"/>
              </a:solidFill>
              <a:latin typeface="Comic Sans MS" pitchFamily="66" charset="0"/>
            </a:endParaRPr>
          </a:p>
          <a:p>
            <a:pPr algn="ctr" eaLnBrk="1" fontAlgn="base" hangingPunct="1">
              <a:spcBef>
                <a:spcPct val="50000"/>
              </a:spcBef>
              <a:spcAft>
                <a:spcPct val="0"/>
              </a:spcAft>
              <a:buFontTx/>
              <a:buNone/>
            </a:pPr>
            <a:r>
              <a:rPr lang="en-US" altLang="en-US" sz="3600" dirty="0">
                <a:solidFill>
                  <a:srgbClr val="FF0000"/>
                </a:solidFill>
                <a:latin typeface="Comic Sans MS" pitchFamily="66" charset="0"/>
              </a:rPr>
              <a:t>X = 354 grams NaCl</a:t>
            </a:r>
            <a:endParaRPr lang="en-US" altLang="en-US" sz="3600" baseline="-25000" dirty="0">
              <a:solidFill>
                <a:srgbClr val="FF0000"/>
              </a:solidFill>
              <a:latin typeface="Comic Sans MS" pitchFamily="66" charset="0"/>
            </a:endParaRPr>
          </a:p>
        </p:txBody>
      </p:sp>
    </p:spTree>
    <p:extLst>
      <p:ext uri="{BB962C8B-B14F-4D97-AF65-F5344CB8AC3E}">
        <p14:creationId xmlns:p14="http://schemas.microsoft.com/office/powerpoint/2010/main" val="3174311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40.  What’s the molarity of this saturated solution of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(First convert these 354 grams of NaCl into moles)</a:t>
            </a:r>
          </a:p>
          <a:p>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514394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40.  What’s the molarity of this saturated solution of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(First convert these 354 grams of NaCl into moles)</a:t>
            </a:r>
          </a:p>
          <a:p>
            <a:r>
              <a:rPr lang="en-US" sz="2800" dirty="0">
                <a:latin typeface="Times New Roman" panose="02020603050405020304" pitchFamily="18" charset="0"/>
                <a:cs typeface="Times New Roman" panose="02020603050405020304" pitchFamily="18" charset="0"/>
              </a:rPr>
              <a:t> </a:t>
            </a:r>
          </a:p>
          <a:p>
            <a:endParaRPr lang="en-US" dirty="0"/>
          </a:p>
        </p:txBody>
      </p:sp>
      <p:sp>
        <p:nvSpPr>
          <p:cNvPr id="3" name="TextBox 2">
            <a:extLst>
              <a:ext uri="{FF2B5EF4-FFF2-40B4-BE49-F238E27FC236}">
                <a16:creationId xmlns:a16="http://schemas.microsoft.com/office/drawing/2014/main" id="{4A604345-62EF-4183-9066-00D6B03A310D}"/>
              </a:ext>
            </a:extLst>
          </p:cNvPr>
          <p:cNvSpPr txBox="1"/>
          <p:nvPr/>
        </p:nvSpPr>
        <p:spPr>
          <a:xfrm>
            <a:off x="36342" y="1653788"/>
            <a:ext cx="2590800" cy="954107"/>
          </a:xfrm>
          <a:prstGeom prst="rect">
            <a:avLst/>
          </a:prstGeom>
          <a:noFill/>
        </p:spPr>
        <p:txBody>
          <a:bodyPr wrap="square" rtlCol="0">
            <a:spAutoFit/>
          </a:bodyPr>
          <a:lstStyle/>
          <a:p>
            <a:pPr algn="ctr"/>
            <a:r>
              <a:rPr lang="en-US" sz="2800" u="sng" dirty="0"/>
              <a:t>354 g NaCl</a:t>
            </a:r>
            <a:br>
              <a:rPr lang="en-US" sz="2800" dirty="0"/>
            </a:br>
            <a:r>
              <a:rPr lang="en-US" sz="2800" dirty="0"/>
              <a:t>1</a:t>
            </a:r>
          </a:p>
        </p:txBody>
      </p:sp>
      <p:sp>
        <p:nvSpPr>
          <p:cNvPr id="4" name="TextBox 3">
            <a:extLst>
              <a:ext uri="{FF2B5EF4-FFF2-40B4-BE49-F238E27FC236}">
                <a16:creationId xmlns:a16="http://schemas.microsoft.com/office/drawing/2014/main" id="{A1873B8E-55D5-4FB7-B119-80E289215BE5}"/>
              </a:ext>
            </a:extLst>
          </p:cNvPr>
          <p:cNvSpPr txBox="1"/>
          <p:nvPr/>
        </p:nvSpPr>
        <p:spPr>
          <a:xfrm>
            <a:off x="2246142" y="1653788"/>
            <a:ext cx="762000" cy="830997"/>
          </a:xfrm>
          <a:prstGeom prst="rect">
            <a:avLst/>
          </a:prstGeom>
          <a:noFill/>
        </p:spPr>
        <p:txBody>
          <a:bodyPr wrap="square" rtlCol="0">
            <a:spAutoFit/>
          </a:bodyPr>
          <a:lstStyle/>
          <a:p>
            <a:r>
              <a:rPr lang="en-US" sz="4800" dirty="0"/>
              <a:t>X</a:t>
            </a:r>
          </a:p>
        </p:txBody>
      </p:sp>
      <p:sp>
        <p:nvSpPr>
          <p:cNvPr id="5" name="TextBox 4">
            <a:extLst>
              <a:ext uri="{FF2B5EF4-FFF2-40B4-BE49-F238E27FC236}">
                <a16:creationId xmlns:a16="http://schemas.microsoft.com/office/drawing/2014/main" id="{9C1FDF9F-AFDF-4EF3-B110-A17D9A0BB8C3}"/>
              </a:ext>
            </a:extLst>
          </p:cNvPr>
          <p:cNvSpPr txBox="1"/>
          <p:nvPr/>
        </p:nvSpPr>
        <p:spPr>
          <a:xfrm>
            <a:off x="2600311" y="1653788"/>
            <a:ext cx="2590800" cy="954107"/>
          </a:xfrm>
          <a:prstGeom prst="rect">
            <a:avLst/>
          </a:prstGeom>
          <a:noFill/>
        </p:spPr>
        <p:txBody>
          <a:bodyPr wrap="square" rtlCol="0">
            <a:spAutoFit/>
          </a:bodyPr>
          <a:lstStyle/>
          <a:p>
            <a:pPr algn="ctr"/>
            <a:r>
              <a:rPr lang="en-US" sz="2800" u="sng" dirty="0"/>
              <a:t>1 mole NaCl</a:t>
            </a:r>
            <a:br>
              <a:rPr lang="en-US" sz="2800" dirty="0"/>
            </a:br>
            <a:r>
              <a:rPr lang="en-US" sz="2800" dirty="0"/>
              <a:t>58 g NaCl</a:t>
            </a:r>
          </a:p>
        </p:txBody>
      </p:sp>
      <p:sp>
        <p:nvSpPr>
          <p:cNvPr id="6" name="TextBox 5">
            <a:extLst>
              <a:ext uri="{FF2B5EF4-FFF2-40B4-BE49-F238E27FC236}">
                <a16:creationId xmlns:a16="http://schemas.microsoft.com/office/drawing/2014/main" id="{7596160A-975A-474D-8084-503624A84A92}"/>
              </a:ext>
            </a:extLst>
          </p:cNvPr>
          <p:cNvSpPr txBox="1"/>
          <p:nvPr/>
        </p:nvSpPr>
        <p:spPr>
          <a:xfrm>
            <a:off x="4913142" y="1653787"/>
            <a:ext cx="3657600" cy="830997"/>
          </a:xfrm>
          <a:prstGeom prst="rect">
            <a:avLst/>
          </a:prstGeom>
          <a:noFill/>
        </p:spPr>
        <p:txBody>
          <a:bodyPr wrap="square" rtlCol="0">
            <a:spAutoFit/>
          </a:bodyPr>
          <a:lstStyle/>
          <a:p>
            <a:r>
              <a:rPr lang="en-US" sz="4800" dirty="0"/>
              <a:t>= </a:t>
            </a:r>
            <a:r>
              <a:rPr lang="en-US" sz="3600" dirty="0"/>
              <a:t>6.10 moles NaCl</a:t>
            </a:r>
          </a:p>
        </p:txBody>
      </p:sp>
      <p:sp>
        <p:nvSpPr>
          <p:cNvPr id="7" name="TextBox 6">
            <a:extLst>
              <a:ext uri="{FF2B5EF4-FFF2-40B4-BE49-F238E27FC236}">
                <a16:creationId xmlns:a16="http://schemas.microsoft.com/office/drawing/2014/main" id="{4585B543-6B82-454F-8D87-9AACA1D6E699}"/>
              </a:ext>
            </a:extLst>
          </p:cNvPr>
          <p:cNvSpPr txBox="1"/>
          <p:nvPr/>
        </p:nvSpPr>
        <p:spPr>
          <a:xfrm>
            <a:off x="182451" y="4347120"/>
            <a:ext cx="1570149" cy="769441"/>
          </a:xfrm>
          <a:prstGeom prst="rect">
            <a:avLst/>
          </a:prstGeom>
          <a:noFill/>
        </p:spPr>
        <p:txBody>
          <a:bodyPr wrap="square" rtlCol="0">
            <a:spAutoFit/>
          </a:bodyPr>
          <a:lstStyle/>
          <a:p>
            <a:pPr algn="r"/>
            <a:r>
              <a:rPr lang="en-US" sz="4400" dirty="0"/>
              <a:t>M = </a:t>
            </a:r>
          </a:p>
        </p:txBody>
      </p:sp>
      <p:sp>
        <p:nvSpPr>
          <p:cNvPr id="8" name="TextBox 7">
            <a:extLst>
              <a:ext uri="{FF2B5EF4-FFF2-40B4-BE49-F238E27FC236}">
                <a16:creationId xmlns:a16="http://schemas.microsoft.com/office/drawing/2014/main" id="{31426418-9F7D-4794-B594-B7099F9E1787}"/>
              </a:ext>
            </a:extLst>
          </p:cNvPr>
          <p:cNvSpPr txBox="1"/>
          <p:nvPr/>
        </p:nvSpPr>
        <p:spPr>
          <a:xfrm>
            <a:off x="1752600" y="4070120"/>
            <a:ext cx="1828800" cy="1323439"/>
          </a:xfrm>
          <a:prstGeom prst="rect">
            <a:avLst/>
          </a:prstGeom>
          <a:noFill/>
        </p:spPr>
        <p:txBody>
          <a:bodyPr wrap="square" rtlCol="0">
            <a:spAutoFit/>
          </a:bodyPr>
          <a:lstStyle/>
          <a:p>
            <a:pPr algn="ctr"/>
            <a:r>
              <a:rPr lang="en-US" sz="4000" u="sng" dirty="0"/>
              <a:t>moles</a:t>
            </a:r>
            <a:br>
              <a:rPr lang="en-US" sz="4000" dirty="0"/>
            </a:br>
            <a:r>
              <a:rPr lang="en-US" sz="4000" dirty="0"/>
              <a:t>Liters</a:t>
            </a:r>
          </a:p>
        </p:txBody>
      </p:sp>
      <p:cxnSp>
        <p:nvCxnSpPr>
          <p:cNvPr id="10" name="Straight Arrow Connector 9">
            <a:extLst>
              <a:ext uri="{FF2B5EF4-FFF2-40B4-BE49-F238E27FC236}">
                <a16:creationId xmlns:a16="http://schemas.microsoft.com/office/drawing/2014/main" id="{27EC08C8-079E-4A9D-9ABF-A0C1E4F54C09}"/>
              </a:ext>
            </a:extLst>
          </p:cNvPr>
          <p:cNvCxnSpPr/>
          <p:nvPr/>
        </p:nvCxnSpPr>
        <p:spPr>
          <a:xfrm flipH="1">
            <a:off x="3581400" y="2484784"/>
            <a:ext cx="2667000" cy="1585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353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40.  What’s the molarity of this saturated solution of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(First convert these 354 grams of NaCl into moles)</a:t>
            </a:r>
          </a:p>
          <a:p>
            <a:r>
              <a:rPr lang="en-US" sz="2800" dirty="0">
                <a:latin typeface="Times New Roman" panose="02020603050405020304" pitchFamily="18" charset="0"/>
                <a:cs typeface="Times New Roman" panose="02020603050405020304" pitchFamily="18" charset="0"/>
              </a:rPr>
              <a:t> </a:t>
            </a:r>
          </a:p>
          <a:p>
            <a:endParaRPr lang="en-US" dirty="0"/>
          </a:p>
        </p:txBody>
      </p:sp>
      <p:sp>
        <p:nvSpPr>
          <p:cNvPr id="3" name="TextBox 2">
            <a:extLst>
              <a:ext uri="{FF2B5EF4-FFF2-40B4-BE49-F238E27FC236}">
                <a16:creationId xmlns:a16="http://schemas.microsoft.com/office/drawing/2014/main" id="{4A604345-62EF-4183-9066-00D6B03A310D}"/>
              </a:ext>
            </a:extLst>
          </p:cNvPr>
          <p:cNvSpPr txBox="1"/>
          <p:nvPr/>
        </p:nvSpPr>
        <p:spPr>
          <a:xfrm>
            <a:off x="36342" y="1653788"/>
            <a:ext cx="2590800" cy="954107"/>
          </a:xfrm>
          <a:prstGeom prst="rect">
            <a:avLst/>
          </a:prstGeom>
          <a:noFill/>
        </p:spPr>
        <p:txBody>
          <a:bodyPr wrap="square" rtlCol="0">
            <a:spAutoFit/>
          </a:bodyPr>
          <a:lstStyle/>
          <a:p>
            <a:pPr algn="ctr"/>
            <a:r>
              <a:rPr lang="en-US" sz="2800" u="sng" dirty="0"/>
              <a:t>354 g NaCl</a:t>
            </a:r>
            <a:br>
              <a:rPr lang="en-US" sz="2800" dirty="0"/>
            </a:br>
            <a:r>
              <a:rPr lang="en-US" sz="2800" dirty="0"/>
              <a:t>1</a:t>
            </a:r>
          </a:p>
        </p:txBody>
      </p:sp>
      <p:sp>
        <p:nvSpPr>
          <p:cNvPr id="4" name="TextBox 3">
            <a:extLst>
              <a:ext uri="{FF2B5EF4-FFF2-40B4-BE49-F238E27FC236}">
                <a16:creationId xmlns:a16="http://schemas.microsoft.com/office/drawing/2014/main" id="{A1873B8E-55D5-4FB7-B119-80E289215BE5}"/>
              </a:ext>
            </a:extLst>
          </p:cNvPr>
          <p:cNvSpPr txBox="1"/>
          <p:nvPr/>
        </p:nvSpPr>
        <p:spPr>
          <a:xfrm>
            <a:off x="2246142" y="1653788"/>
            <a:ext cx="762000" cy="830997"/>
          </a:xfrm>
          <a:prstGeom prst="rect">
            <a:avLst/>
          </a:prstGeom>
          <a:noFill/>
        </p:spPr>
        <p:txBody>
          <a:bodyPr wrap="square" rtlCol="0">
            <a:spAutoFit/>
          </a:bodyPr>
          <a:lstStyle/>
          <a:p>
            <a:r>
              <a:rPr lang="en-US" sz="4800" dirty="0"/>
              <a:t>X</a:t>
            </a:r>
          </a:p>
        </p:txBody>
      </p:sp>
      <p:sp>
        <p:nvSpPr>
          <p:cNvPr id="5" name="TextBox 4">
            <a:extLst>
              <a:ext uri="{FF2B5EF4-FFF2-40B4-BE49-F238E27FC236}">
                <a16:creationId xmlns:a16="http://schemas.microsoft.com/office/drawing/2014/main" id="{9C1FDF9F-AFDF-4EF3-B110-A17D9A0BB8C3}"/>
              </a:ext>
            </a:extLst>
          </p:cNvPr>
          <p:cNvSpPr txBox="1"/>
          <p:nvPr/>
        </p:nvSpPr>
        <p:spPr>
          <a:xfrm>
            <a:off x="2600311" y="1653788"/>
            <a:ext cx="2590800" cy="954107"/>
          </a:xfrm>
          <a:prstGeom prst="rect">
            <a:avLst/>
          </a:prstGeom>
          <a:noFill/>
        </p:spPr>
        <p:txBody>
          <a:bodyPr wrap="square" rtlCol="0">
            <a:spAutoFit/>
          </a:bodyPr>
          <a:lstStyle/>
          <a:p>
            <a:pPr algn="ctr"/>
            <a:r>
              <a:rPr lang="en-US" sz="2800" u="sng" dirty="0"/>
              <a:t>1 mole NaCl</a:t>
            </a:r>
            <a:br>
              <a:rPr lang="en-US" sz="2800" dirty="0"/>
            </a:br>
            <a:r>
              <a:rPr lang="en-US" sz="2800" dirty="0"/>
              <a:t>58 g NaCl</a:t>
            </a:r>
          </a:p>
        </p:txBody>
      </p:sp>
      <p:sp>
        <p:nvSpPr>
          <p:cNvPr id="6" name="TextBox 5">
            <a:extLst>
              <a:ext uri="{FF2B5EF4-FFF2-40B4-BE49-F238E27FC236}">
                <a16:creationId xmlns:a16="http://schemas.microsoft.com/office/drawing/2014/main" id="{7596160A-975A-474D-8084-503624A84A92}"/>
              </a:ext>
            </a:extLst>
          </p:cNvPr>
          <p:cNvSpPr txBox="1"/>
          <p:nvPr/>
        </p:nvSpPr>
        <p:spPr>
          <a:xfrm>
            <a:off x="4913142" y="1653787"/>
            <a:ext cx="3657600" cy="830997"/>
          </a:xfrm>
          <a:prstGeom prst="rect">
            <a:avLst/>
          </a:prstGeom>
          <a:noFill/>
        </p:spPr>
        <p:txBody>
          <a:bodyPr wrap="square" rtlCol="0">
            <a:spAutoFit/>
          </a:bodyPr>
          <a:lstStyle/>
          <a:p>
            <a:r>
              <a:rPr lang="en-US" sz="4800" dirty="0"/>
              <a:t>= </a:t>
            </a:r>
            <a:r>
              <a:rPr lang="en-US" sz="3600" dirty="0"/>
              <a:t>6.10 moles NaCl</a:t>
            </a:r>
          </a:p>
        </p:txBody>
      </p:sp>
      <p:sp>
        <p:nvSpPr>
          <p:cNvPr id="7" name="TextBox 6">
            <a:extLst>
              <a:ext uri="{FF2B5EF4-FFF2-40B4-BE49-F238E27FC236}">
                <a16:creationId xmlns:a16="http://schemas.microsoft.com/office/drawing/2014/main" id="{4585B543-6B82-454F-8D87-9AACA1D6E699}"/>
              </a:ext>
            </a:extLst>
          </p:cNvPr>
          <p:cNvSpPr txBox="1"/>
          <p:nvPr/>
        </p:nvSpPr>
        <p:spPr>
          <a:xfrm>
            <a:off x="182451" y="4347120"/>
            <a:ext cx="1570149" cy="769441"/>
          </a:xfrm>
          <a:prstGeom prst="rect">
            <a:avLst/>
          </a:prstGeom>
          <a:noFill/>
        </p:spPr>
        <p:txBody>
          <a:bodyPr wrap="square" rtlCol="0">
            <a:spAutoFit/>
          </a:bodyPr>
          <a:lstStyle/>
          <a:p>
            <a:pPr algn="r"/>
            <a:r>
              <a:rPr lang="en-US" sz="4400" dirty="0"/>
              <a:t>M = </a:t>
            </a:r>
          </a:p>
        </p:txBody>
      </p:sp>
      <p:sp>
        <p:nvSpPr>
          <p:cNvPr id="8" name="TextBox 7">
            <a:extLst>
              <a:ext uri="{FF2B5EF4-FFF2-40B4-BE49-F238E27FC236}">
                <a16:creationId xmlns:a16="http://schemas.microsoft.com/office/drawing/2014/main" id="{31426418-9F7D-4794-B594-B7099F9E1787}"/>
              </a:ext>
            </a:extLst>
          </p:cNvPr>
          <p:cNvSpPr txBox="1"/>
          <p:nvPr/>
        </p:nvSpPr>
        <p:spPr>
          <a:xfrm>
            <a:off x="1712742" y="4138573"/>
            <a:ext cx="2590800" cy="1323439"/>
          </a:xfrm>
          <a:prstGeom prst="rect">
            <a:avLst/>
          </a:prstGeom>
          <a:noFill/>
        </p:spPr>
        <p:txBody>
          <a:bodyPr wrap="square" rtlCol="0">
            <a:spAutoFit/>
          </a:bodyPr>
          <a:lstStyle/>
          <a:p>
            <a:pPr algn="ctr"/>
            <a:r>
              <a:rPr lang="en-US" sz="4000" u="sng" dirty="0"/>
              <a:t>6.10 moles</a:t>
            </a:r>
            <a:br>
              <a:rPr lang="en-US" sz="4000" dirty="0"/>
            </a:br>
            <a:r>
              <a:rPr lang="en-US" sz="4000" dirty="0"/>
              <a:t>0.885 Liters</a:t>
            </a:r>
          </a:p>
        </p:txBody>
      </p:sp>
      <p:cxnSp>
        <p:nvCxnSpPr>
          <p:cNvPr id="10" name="Straight Arrow Connector 9">
            <a:extLst>
              <a:ext uri="{FF2B5EF4-FFF2-40B4-BE49-F238E27FC236}">
                <a16:creationId xmlns:a16="http://schemas.microsoft.com/office/drawing/2014/main" id="{27EC08C8-079E-4A9D-9ABF-A0C1E4F54C09}"/>
              </a:ext>
            </a:extLst>
          </p:cNvPr>
          <p:cNvCxnSpPr/>
          <p:nvPr/>
        </p:nvCxnSpPr>
        <p:spPr>
          <a:xfrm flipH="1">
            <a:off x="3581400" y="2484784"/>
            <a:ext cx="2667000" cy="1585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69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40.  What’s the molarity of this saturated solution of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(First convert these 354 grams of NaCl into moles)</a:t>
            </a:r>
          </a:p>
          <a:p>
            <a:r>
              <a:rPr lang="en-US" sz="2800" dirty="0">
                <a:latin typeface="Times New Roman" panose="02020603050405020304" pitchFamily="18" charset="0"/>
                <a:cs typeface="Times New Roman" panose="02020603050405020304" pitchFamily="18" charset="0"/>
              </a:rPr>
              <a:t> </a:t>
            </a:r>
          </a:p>
          <a:p>
            <a:endParaRPr lang="en-US" dirty="0"/>
          </a:p>
        </p:txBody>
      </p:sp>
      <p:sp>
        <p:nvSpPr>
          <p:cNvPr id="3" name="TextBox 2">
            <a:extLst>
              <a:ext uri="{FF2B5EF4-FFF2-40B4-BE49-F238E27FC236}">
                <a16:creationId xmlns:a16="http://schemas.microsoft.com/office/drawing/2014/main" id="{4A604345-62EF-4183-9066-00D6B03A310D}"/>
              </a:ext>
            </a:extLst>
          </p:cNvPr>
          <p:cNvSpPr txBox="1"/>
          <p:nvPr/>
        </p:nvSpPr>
        <p:spPr>
          <a:xfrm>
            <a:off x="36342" y="1653788"/>
            <a:ext cx="2590800" cy="954107"/>
          </a:xfrm>
          <a:prstGeom prst="rect">
            <a:avLst/>
          </a:prstGeom>
          <a:noFill/>
        </p:spPr>
        <p:txBody>
          <a:bodyPr wrap="square" rtlCol="0">
            <a:spAutoFit/>
          </a:bodyPr>
          <a:lstStyle/>
          <a:p>
            <a:pPr algn="ctr"/>
            <a:r>
              <a:rPr lang="en-US" sz="2800" u="sng" dirty="0"/>
              <a:t>354 g NaCl</a:t>
            </a:r>
            <a:br>
              <a:rPr lang="en-US" sz="2800" dirty="0"/>
            </a:br>
            <a:r>
              <a:rPr lang="en-US" sz="2800" dirty="0"/>
              <a:t>1</a:t>
            </a:r>
          </a:p>
        </p:txBody>
      </p:sp>
      <p:sp>
        <p:nvSpPr>
          <p:cNvPr id="4" name="TextBox 3">
            <a:extLst>
              <a:ext uri="{FF2B5EF4-FFF2-40B4-BE49-F238E27FC236}">
                <a16:creationId xmlns:a16="http://schemas.microsoft.com/office/drawing/2014/main" id="{A1873B8E-55D5-4FB7-B119-80E289215BE5}"/>
              </a:ext>
            </a:extLst>
          </p:cNvPr>
          <p:cNvSpPr txBox="1"/>
          <p:nvPr/>
        </p:nvSpPr>
        <p:spPr>
          <a:xfrm>
            <a:off x="2246142" y="1653788"/>
            <a:ext cx="762000" cy="830997"/>
          </a:xfrm>
          <a:prstGeom prst="rect">
            <a:avLst/>
          </a:prstGeom>
          <a:noFill/>
        </p:spPr>
        <p:txBody>
          <a:bodyPr wrap="square" rtlCol="0">
            <a:spAutoFit/>
          </a:bodyPr>
          <a:lstStyle/>
          <a:p>
            <a:r>
              <a:rPr lang="en-US" sz="4800" dirty="0"/>
              <a:t>X</a:t>
            </a:r>
          </a:p>
        </p:txBody>
      </p:sp>
      <p:sp>
        <p:nvSpPr>
          <p:cNvPr id="5" name="TextBox 4">
            <a:extLst>
              <a:ext uri="{FF2B5EF4-FFF2-40B4-BE49-F238E27FC236}">
                <a16:creationId xmlns:a16="http://schemas.microsoft.com/office/drawing/2014/main" id="{9C1FDF9F-AFDF-4EF3-B110-A17D9A0BB8C3}"/>
              </a:ext>
            </a:extLst>
          </p:cNvPr>
          <p:cNvSpPr txBox="1"/>
          <p:nvPr/>
        </p:nvSpPr>
        <p:spPr>
          <a:xfrm>
            <a:off x="2600311" y="1653788"/>
            <a:ext cx="2590800" cy="954107"/>
          </a:xfrm>
          <a:prstGeom prst="rect">
            <a:avLst/>
          </a:prstGeom>
          <a:noFill/>
        </p:spPr>
        <p:txBody>
          <a:bodyPr wrap="square" rtlCol="0">
            <a:spAutoFit/>
          </a:bodyPr>
          <a:lstStyle/>
          <a:p>
            <a:pPr algn="ctr"/>
            <a:r>
              <a:rPr lang="en-US" sz="2800" u="sng" dirty="0"/>
              <a:t>1 mole NaCl</a:t>
            </a:r>
            <a:br>
              <a:rPr lang="en-US" sz="2800" dirty="0"/>
            </a:br>
            <a:r>
              <a:rPr lang="en-US" sz="2800" dirty="0"/>
              <a:t>58 g NaCl</a:t>
            </a:r>
          </a:p>
        </p:txBody>
      </p:sp>
      <p:sp>
        <p:nvSpPr>
          <p:cNvPr id="6" name="TextBox 5">
            <a:extLst>
              <a:ext uri="{FF2B5EF4-FFF2-40B4-BE49-F238E27FC236}">
                <a16:creationId xmlns:a16="http://schemas.microsoft.com/office/drawing/2014/main" id="{7596160A-975A-474D-8084-503624A84A92}"/>
              </a:ext>
            </a:extLst>
          </p:cNvPr>
          <p:cNvSpPr txBox="1"/>
          <p:nvPr/>
        </p:nvSpPr>
        <p:spPr>
          <a:xfrm>
            <a:off x="4913142" y="1653787"/>
            <a:ext cx="3657600" cy="830997"/>
          </a:xfrm>
          <a:prstGeom prst="rect">
            <a:avLst/>
          </a:prstGeom>
          <a:noFill/>
        </p:spPr>
        <p:txBody>
          <a:bodyPr wrap="square" rtlCol="0">
            <a:spAutoFit/>
          </a:bodyPr>
          <a:lstStyle/>
          <a:p>
            <a:r>
              <a:rPr lang="en-US" sz="4800" dirty="0"/>
              <a:t>= </a:t>
            </a:r>
            <a:r>
              <a:rPr lang="en-US" sz="3600" dirty="0"/>
              <a:t>6.10 moles NaCl</a:t>
            </a:r>
          </a:p>
        </p:txBody>
      </p:sp>
      <p:sp>
        <p:nvSpPr>
          <p:cNvPr id="7" name="TextBox 6">
            <a:extLst>
              <a:ext uri="{FF2B5EF4-FFF2-40B4-BE49-F238E27FC236}">
                <a16:creationId xmlns:a16="http://schemas.microsoft.com/office/drawing/2014/main" id="{4585B543-6B82-454F-8D87-9AACA1D6E699}"/>
              </a:ext>
            </a:extLst>
          </p:cNvPr>
          <p:cNvSpPr txBox="1"/>
          <p:nvPr/>
        </p:nvSpPr>
        <p:spPr>
          <a:xfrm>
            <a:off x="182451" y="4347120"/>
            <a:ext cx="1570149" cy="769441"/>
          </a:xfrm>
          <a:prstGeom prst="rect">
            <a:avLst/>
          </a:prstGeom>
          <a:noFill/>
        </p:spPr>
        <p:txBody>
          <a:bodyPr wrap="square" rtlCol="0">
            <a:spAutoFit/>
          </a:bodyPr>
          <a:lstStyle/>
          <a:p>
            <a:pPr algn="r"/>
            <a:r>
              <a:rPr lang="en-US" sz="4400" dirty="0"/>
              <a:t>M = </a:t>
            </a:r>
          </a:p>
        </p:txBody>
      </p:sp>
      <p:sp>
        <p:nvSpPr>
          <p:cNvPr id="8" name="TextBox 7">
            <a:extLst>
              <a:ext uri="{FF2B5EF4-FFF2-40B4-BE49-F238E27FC236}">
                <a16:creationId xmlns:a16="http://schemas.microsoft.com/office/drawing/2014/main" id="{31426418-9F7D-4794-B594-B7099F9E1787}"/>
              </a:ext>
            </a:extLst>
          </p:cNvPr>
          <p:cNvSpPr txBox="1"/>
          <p:nvPr/>
        </p:nvSpPr>
        <p:spPr>
          <a:xfrm>
            <a:off x="1712742" y="4138573"/>
            <a:ext cx="2590800" cy="1323439"/>
          </a:xfrm>
          <a:prstGeom prst="rect">
            <a:avLst/>
          </a:prstGeom>
          <a:noFill/>
        </p:spPr>
        <p:txBody>
          <a:bodyPr wrap="square" rtlCol="0">
            <a:spAutoFit/>
          </a:bodyPr>
          <a:lstStyle/>
          <a:p>
            <a:pPr algn="ctr"/>
            <a:r>
              <a:rPr lang="en-US" sz="4000" u="sng" dirty="0"/>
              <a:t>6.10 moles</a:t>
            </a:r>
            <a:br>
              <a:rPr lang="en-US" sz="4000"/>
            </a:br>
            <a:r>
              <a:rPr lang="en-US" sz="4000"/>
              <a:t>0.885 Liters</a:t>
            </a:r>
            <a:endParaRPr lang="en-US" sz="4000" dirty="0"/>
          </a:p>
        </p:txBody>
      </p:sp>
      <p:cxnSp>
        <p:nvCxnSpPr>
          <p:cNvPr id="10" name="Straight Arrow Connector 9">
            <a:extLst>
              <a:ext uri="{FF2B5EF4-FFF2-40B4-BE49-F238E27FC236}">
                <a16:creationId xmlns:a16="http://schemas.microsoft.com/office/drawing/2014/main" id="{27EC08C8-079E-4A9D-9ABF-A0C1E4F54C09}"/>
              </a:ext>
            </a:extLst>
          </p:cNvPr>
          <p:cNvCxnSpPr/>
          <p:nvPr/>
        </p:nvCxnSpPr>
        <p:spPr>
          <a:xfrm flipH="1">
            <a:off x="3581400" y="2484784"/>
            <a:ext cx="2667000" cy="1585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379204-043F-49B0-B3D1-353FF0BFC0B3}"/>
              </a:ext>
            </a:extLst>
          </p:cNvPr>
          <p:cNvSpPr txBox="1"/>
          <p:nvPr/>
        </p:nvSpPr>
        <p:spPr>
          <a:xfrm>
            <a:off x="4572000" y="4261683"/>
            <a:ext cx="4572000" cy="830997"/>
          </a:xfrm>
          <a:prstGeom prst="rect">
            <a:avLst/>
          </a:prstGeom>
          <a:noFill/>
        </p:spPr>
        <p:txBody>
          <a:bodyPr wrap="square" rtlCol="0">
            <a:spAutoFit/>
          </a:bodyPr>
          <a:lstStyle/>
          <a:p>
            <a:r>
              <a:rPr lang="en-US" sz="4800" b="1" dirty="0">
                <a:solidFill>
                  <a:srgbClr val="FF0000"/>
                </a:solidFill>
              </a:rPr>
              <a:t>= 6.89 M NaCl</a:t>
            </a:r>
            <a:r>
              <a:rPr lang="en-US" sz="4800" b="1" baseline="-25000" dirty="0">
                <a:solidFill>
                  <a:srgbClr val="FF0000"/>
                </a:solidFill>
              </a:rPr>
              <a:t>(AQ)</a:t>
            </a:r>
          </a:p>
        </p:txBody>
      </p:sp>
    </p:spTree>
    <p:extLst>
      <p:ext uri="{BB962C8B-B14F-4D97-AF65-F5344CB8AC3E}">
        <p14:creationId xmlns:p14="http://schemas.microsoft.com/office/powerpoint/2010/main" val="3774021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39106"/>
          </a:xfrm>
          <a:prstGeom prst="rect">
            <a:avLst/>
          </a:prstGeom>
          <a:noFill/>
        </p:spPr>
        <p:txBody>
          <a:bodyPr wrap="square" rtlCol="0">
            <a:spAutoFit/>
          </a:bodyPr>
          <a:lstStyle/>
          <a:p>
            <a:pPr marR="0" algn="l">
              <a:lnSpc>
                <a:spcPct val="119000"/>
              </a:lnSpc>
              <a:spcBef>
                <a:spcPts val="0"/>
              </a:spcBef>
              <a:spcAft>
                <a:spcPts val="600"/>
              </a:spcAft>
            </a:pPr>
            <a:r>
              <a:rPr lang="en-US" sz="3600" kern="1200" dirty="0">
                <a:ln>
                  <a:noFill/>
                </a:ln>
                <a:solidFill>
                  <a:srgbClr val="000000"/>
                </a:solidFill>
                <a:effectLst/>
                <a:latin typeface="Times New Roman" panose="02020603050405020304" pitchFamily="18" charset="0"/>
                <a:cs typeface="Times New Roman" panose="02020603050405020304" pitchFamily="18" charset="0"/>
              </a:rPr>
              <a:t>41.  If you had two SATURATED NaCl</a:t>
            </a:r>
            <a:r>
              <a:rPr lang="en-US" sz="3600" kern="1200" baseline="-25000" dirty="0">
                <a:ln>
                  <a:noFill/>
                </a:ln>
                <a:solidFill>
                  <a:srgbClr val="000000"/>
                </a:solidFill>
                <a:effectLst/>
                <a:latin typeface="Times New Roman" panose="02020603050405020304" pitchFamily="18" charset="0"/>
                <a:cs typeface="Times New Roman" panose="02020603050405020304" pitchFamily="18" charset="0"/>
              </a:rPr>
              <a:t>(AQ)</a:t>
            </a:r>
            <a:br>
              <a:rPr lang="en-US" sz="3600" baseline="-25000" dirty="0">
                <a:solidFill>
                  <a:srgbClr val="000000"/>
                </a:solidFill>
                <a:latin typeface="Times New Roman" panose="02020603050405020304" pitchFamily="18" charset="0"/>
                <a:cs typeface="Times New Roman" panose="02020603050405020304" pitchFamily="18" charset="0"/>
              </a:rPr>
            </a:br>
            <a:r>
              <a:rPr lang="en-US" sz="3600" baseline="-25000" dirty="0">
                <a:solidFill>
                  <a:srgbClr val="000000"/>
                </a:solidFill>
                <a:latin typeface="Times New Roman" panose="02020603050405020304" pitchFamily="18" charset="0"/>
                <a:cs typeface="Times New Roman" panose="02020603050405020304" pitchFamily="18" charset="0"/>
              </a:rPr>
              <a:t>          </a:t>
            </a:r>
            <a:r>
              <a:rPr lang="en-US" sz="3600" kern="1200" dirty="0">
                <a:ln>
                  <a:noFill/>
                </a:ln>
                <a:solidFill>
                  <a:srgbClr val="000000"/>
                </a:solidFill>
                <a:effectLst/>
                <a:latin typeface="Times New Roman" panose="02020603050405020304" pitchFamily="18" charset="0"/>
                <a:cs typeface="Times New Roman" panose="02020603050405020304" pitchFamily="18" charset="0"/>
              </a:rPr>
              <a:t>One 25 mL, and another of 1275 mL…  </a:t>
            </a: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r>
              <a:rPr lang="en-US" sz="3600" kern="1200" dirty="0">
                <a:ln>
                  <a:noFill/>
                </a:ln>
                <a:solidFill>
                  <a:srgbClr val="000000"/>
                </a:solidFill>
                <a:effectLst/>
                <a:latin typeface="Times New Roman" panose="02020603050405020304" pitchFamily="18" charset="0"/>
                <a:cs typeface="Times New Roman" panose="02020603050405020304" pitchFamily="18" charset="0"/>
              </a:rPr>
              <a:t> </a:t>
            </a: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r>
              <a:rPr lang="en-US" sz="3600" kern="1200" dirty="0">
                <a:ln>
                  <a:noFill/>
                </a:ln>
                <a:solidFill>
                  <a:srgbClr val="000000"/>
                </a:solidFill>
                <a:effectLst/>
                <a:latin typeface="Times New Roman" panose="02020603050405020304" pitchFamily="18" charset="0"/>
                <a:cs typeface="Times New Roman" panose="02020603050405020304" pitchFamily="18" charset="0"/>
              </a:rPr>
              <a:t> </a:t>
            </a:r>
            <a:r>
              <a:rPr lang="en-US" sz="3600" kern="1200" dirty="0">
                <a:ln>
                  <a:noFill/>
                </a:ln>
                <a:solidFill>
                  <a:srgbClr val="0000FF"/>
                </a:solidFill>
                <a:effectLst/>
                <a:latin typeface="Times New Roman" panose="02020603050405020304" pitchFamily="18" charset="0"/>
                <a:cs typeface="Times New Roman" panose="02020603050405020304" pitchFamily="18" charset="0"/>
              </a:rPr>
              <a:t>Would they both taste exactly the same?   </a:t>
            </a:r>
            <a:br>
              <a:rPr lang="en-US" sz="3600" kern="1200" dirty="0">
                <a:ln>
                  <a:noFill/>
                </a:ln>
                <a:solidFill>
                  <a:srgbClr val="0000FF"/>
                </a:solidFill>
                <a:effectLst/>
                <a:latin typeface="Times New Roman" panose="02020603050405020304" pitchFamily="18" charset="0"/>
                <a:cs typeface="Times New Roman" panose="02020603050405020304" pitchFamily="18" charset="0"/>
              </a:rPr>
            </a:br>
            <a:r>
              <a:rPr lang="en-US" sz="3600" kern="1200" dirty="0">
                <a:ln>
                  <a:noFill/>
                </a:ln>
                <a:solidFill>
                  <a:srgbClr val="0000FF"/>
                </a:solidFill>
                <a:effectLst/>
                <a:latin typeface="Times New Roman" panose="02020603050405020304" pitchFamily="18" charset="0"/>
                <a:cs typeface="Times New Roman" panose="02020603050405020304" pitchFamily="18" charset="0"/>
              </a:rPr>
              <a:t> Would they both conduct electricity?   </a:t>
            </a:r>
            <a:br>
              <a:rPr lang="en-US" sz="3600" kern="1200" dirty="0">
                <a:ln>
                  <a:noFill/>
                </a:ln>
                <a:solidFill>
                  <a:srgbClr val="0000FF"/>
                </a:solidFill>
                <a:effectLst/>
                <a:latin typeface="Times New Roman" panose="02020603050405020304" pitchFamily="18" charset="0"/>
                <a:cs typeface="Times New Roman" panose="02020603050405020304" pitchFamily="18" charset="0"/>
              </a:rPr>
            </a:br>
            <a:r>
              <a:rPr lang="en-US" sz="3600" kern="1200" dirty="0">
                <a:ln>
                  <a:noFill/>
                </a:ln>
                <a:solidFill>
                  <a:srgbClr val="0000FF"/>
                </a:solidFill>
                <a:effectLst/>
                <a:latin typeface="Times New Roman" panose="02020603050405020304" pitchFamily="18" charset="0"/>
                <a:cs typeface="Times New Roman" panose="02020603050405020304" pitchFamily="18" charset="0"/>
              </a:rPr>
              <a:t> Would they be “the same”?</a:t>
            </a:r>
            <a:endParaRPr lang="en-US" sz="3600" kern="1400" dirty="0">
              <a:ln>
                <a:noFill/>
              </a:ln>
              <a:solidFill>
                <a:srgbClr val="0000FF"/>
              </a:solidFill>
              <a:effectLst/>
              <a:latin typeface="Times New Roman" panose="02020603050405020304" pitchFamily="18" charset="0"/>
              <a:cs typeface="Times New Roman" panose="02020603050405020304" pitchFamily="18" charset="0"/>
            </a:endParaRPr>
          </a:p>
          <a:p>
            <a:endParaRPr lang="en-US" dirty="0"/>
          </a:p>
        </p:txBody>
      </p:sp>
      <p:pic>
        <p:nvPicPr>
          <p:cNvPr id="3076" name="Picture 4" descr="Clipart of flask free image download">
            <a:extLst>
              <a:ext uri="{FF2B5EF4-FFF2-40B4-BE49-F238E27FC236}">
                <a16:creationId xmlns:a16="http://schemas.microsoft.com/office/drawing/2014/main" id="{F44B9092-7306-42ED-841F-D0F53C97E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698" y="1399541"/>
            <a:ext cx="2312502" cy="3020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lipart of flask free image download">
            <a:extLst>
              <a:ext uri="{FF2B5EF4-FFF2-40B4-BE49-F238E27FC236}">
                <a16:creationId xmlns:a16="http://schemas.microsoft.com/office/drawing/2014/main" id="{B91D7924-DC94-4605-8E41-38CBE1D400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669" y="1660818"/>
            <a:ext cx="678774" cy="886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A9C1D3-7492-40BE-AA28-C653268FFA74}"/>
              </a:ext>
            </a:extLst>
          </p:cNvPr>
          <p:cNvSpPr txBox="1"/>
          <p:nvPr/>
        </p:nvSpPr>
        <p:spPr>
          <a:xfrm>
            <a:off x="2982492" y="3048000"/>
            <a:ext cx="2708613" cy="1077218"/>
          </a:xfrm>
          <a:prstGeom prst="rect">
            <a:avLst/>
          </a:prstGeom>
          <a:noFill/>
        </p:spPr>
        <p:txBody>
          <a:bodyPr wrap="square" rtlCol="0">
            <a:spAutoFit/>
          </a:bodyPr>
          <a:lstStyle/>
          <a:p>
            <a:pPr algn="ctr"/>
            <a:r>
              <a:rPr lang="en-US" sz="3200" kern="1200" dirty="0">
                <a:ln>
                  <a:noFill/>
                </a:ln>
                <a:solidFill>
                  <a:srgbClr val="000000"/>
                </a:solidFill>
                <a:effectLst/>
                <a:latin typeface="Times New Roman" panose="02020603050405020304" pitchFamily="18" charset="0"/>
                <a:cs typeface="Times New Roman" panose="02020603050405020304" pitchFamily="18" charset="0"/>
              </a:rPr>
              <a:t>Saturated</a:t>
            </a:r>
            <a:br>
              <a:rPr lang="en-US" sz="3200" kern="1200" dirty="0">
                <a:ln>
                  <a:noFill/>
                </a:ln>
                <a:solidFill>
                  <a:srgbClr val="000000"/>
                </a:solidFill>
                <a:effectLst/>
                <a:latin typeface="Times New Roman" panose="02020603050405020304" pitchFamily="18" charset="0"/>
                <a:cs typeface="Times New Roman" panose="02020603050405020304" pitchFamily="18" charset="0"/>
              </a:rPr>
            </a:br>
            <a:r>
              <a:rPr lang="en-US" sz="3200" kern="1200" dirty="0">
                <a:ln>
                  <a:noFill/>
                </a:ln>
                <a:solidFill>
                  <a:srgbClr val="000000"/>
                </a:solidFill>
                <a:effectLst/>
                <a:latin typeface="Times New Roman" panose="02020603050405020304" pitchFamily="18" charset="0"/>
                <a:cs typeface="Times New Roman" panose="02020603050405020304" pitchFamily="18" charset="0"/>
              </a:rPr>
              <a:t>NaCl</a:t>
            </a:r>
            <a:r>
              <a:rPr lang="en-US" sz="3200" kern="1200" baseline="-25000" dirty="0">
                <a:ln>
                  <a:noFill/>
                </a:ln>
                <a:solidFill>
                  <a:srgbClr val="000000"/>
                </a:solidFill>
                <a:effectLst/>
                <a:latin typeface="Times New Roman" panose="02020603050405020304" pitchFamily="18" charset="0"/>
                <a:cs typeface="Times New Roman" panose="02020603050405020304" pitchFamily="18" charset="0"/>
              </a:rPr>
              <a:t>(AQ)</a:t>
            </a:r>
            <a:endParaRPr lang="en-US" sz="3200" dirty="0"/>
          </a:p>
        </p:txBody>
      </p:sp>
      <p:cxnSp>
        <p:nvCxnSpPr>
          <p:cNvPr id="7" name="Straight Arrow Connector 6">
            <a:extLst>
              <a:ext uri="{FF2B5EF4-FFF2-40B4-BE49-F238E27FC236}">
                <a16:creationId xmlns:a16="http://schemas.microsoft.com/office/drawing/2014/main" id="{E40AD702-A7C1-4C6E-9B48-E06944FE2179}"/>
              </a:ext>
            </a:extLst>
          </p:cNvPr>
          <p:cNvCxnSpPr>
            <a:cxnSpLocks/>
          </p:cNvCxnSpPr>
          <p:nvPr/>
        </p:nvCxnSpPr>
        <p:spPr>
          <a:xfrm flipH="1" flipV="1">
            <a:off x="3008056" y="2368551"/>
            <a:ext cx="427167" cy="7556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5CCC336-E3DC-4EE9-A126-7377B781EEFF}"/>
              </a:ext>
            </a:extLst>
          </p:cNvPr>
          <p:cNvCxnSpPr>
            <a:cxnSpLocks/>
          </p:cNvCxnSpPr>
          <p:nvPr/>
        </p:nvCxnSpPr>
        <p:spPr>
          <a:xfrm flipV="1">
            <a:off x="5022048" y="3586609"/>
            <a:ext cx="1924156" cy="84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0196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39318"/>
          </a:xfrm>
          <a:prstGeom prst="rect">
            <a:avLst/>
          </a:prstGeom>
          <a:noFill/>
        </p:spPr>
        <p:txBody>
          <a:bodyPr wrap="square" rtlCol="0">
            <a:spAutoFit/>
          </a:bodyPr>
          <a:lstStyle/>
          <a:p>
            <a:pPr marR="0" algn="l">
              <a:lnSpc>
                <a:spcPct val="119000"/>
              </a:lnSpc>
              <a:spcBef>
                <a:spcPts val="0"/>
              </a:spcBef>
              <a:spcAft>
                <a:spcPts val="600"/>
              </a:spcAft>
            </a:pPr>
            <a:r>
              <a:rPr lang="en-US" sz="3600" kern="1200" dirty="0">
                <a:ln>
                  <a:noFill/>
                </a:ln>
                <a:solidFill>
                  <a:srgbClr val="000000"/>
                </a:solidFill>
                <a:effectLst/>
                <a:latin typeface="Times New Roman" panose="02020603050405020304" pitchFamily="18" charset="0"/>
                <a:cs typeface="Times New Roman" panose="02020603050405020304" pitchFamily="18" charset="0"/>
              </a:rPr>
              <a:t>41.  If you had two SATURATED NaCl</a:t>
            </a:r>
            <a:r>
              <a:rPr lang="en-US" sz="3600" kern="1200" baseline="-25000" dirty="0">
                <a:ln>
                  <a:noFill/>
                </a:ln>
                <a:solidFill>
                  <a:srgbClr val="000000"/>
                </a:solidFill>
                <a:effectLst/>
                <a:latin typeface="Times New Roman" panose="02020603050405020304" pitchFamily="18" charset="0"/>
                <a:cs typeface="Times New Roman" panose="02020603050405020304" pitchFamily="18" charset="0"/>
              </a:rPr>
              <a:t>(AQ)</a:t>
            </a:r>
            <a:br>
              <a:rPr lang="en-US" sz="3600" baseline="-25000" dirty="0">
                <a:solidFill>
                  <a:srgbClr val="000000"/>
                </a:solidFill>
                <a:latin typeface="Times New Roman" panose="02020603050405020304" pitchFamily="18" charset="0"/>
                <a:cs typeface="Times New Roman" panose="02020603050405020304" pitchFamily="18" charset="0"/>
              </a:rPr>
            </a:br>
            <a:r>
              <a:rPr lang="en-US" sz="3600" baseline="-25000" dirty="0">
                <a:solidFill>
                  <a:srgbClr val="000000"/>
                </a:solidFill>
                <a:latin typeface="Times New Roman" panose="02020603050405020304" pitchFamily="18" charset="0"/>
                <a:cs typeface="Times New Roman" panose="02020603050405020304" pitchFamily="18" charset="0"/>
              </a:rPr>
              <a:t>          </a:t>
            </a:r>
            <a:r>
              <a:rPr lang="en-US" sz="3600" kern="1200" dirty="0">
                <a:ln>
                  <a:noFill/>
                </a:ln>
                <a:solidFill>
                  <a:srgbClr val="000000"/>
                </a:solidFill>
                <a:effectLst/>
                <a:latin typeface="Times New Roman" panose="02020603050405020304" pitchFamily="18" charset="0"/>
                <a:cs typeface="Times New Roman" panose="02020603050405020304" pitchFamily="18" charset="0"/>
              </a:rPr>
              <a:t>One 25 mL, and another of 1275 mL…  </a:t>
            </a: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r>
              <a:rPr lang="en-US" sz="3600" kern="1200" dirty="0">
                <a:ln>
                  <a:noFill/>
                </a:ln>
                <a:solidFill>
                  <a:srgbClr val="000000"/>
                </a:solidFill>
                <a:effectLst/>
                <a:latin typeface="Times New Roman" panose="02020603050405020304" pitchFamily="18" charset="0"/>
                <a:cs typeface="Times New Roman" panose="02020603050405020304" pitchFamily="18" charset="0"/>
              </a:rPr>
              <a:t> </a:t>
            </a: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r>
              <a:rPr lang="en-US" sz="3600" kern="1200" dirty="0">
                <a:ln>
                  <a:noFill/>
                </a:ln>
                <a:solidFill>
                  <a:srgbClr val="000000"/>
                </a:solidFill>
                <a:effectLst/>
                <a:latin typeface="Times New Roman" panose="02020603050405020304" pitchFamily="18" charset="0"/>
                <a:cs typeface="Times New Roman" panose="02020603050405020304" pitchFamily="18" charset="0"/>
              </a:rPr>
              <a:t> </a:t>
            </a:r>
            <a:r>
              <a:rPr lang="en-US" sz="3600" kern="1200" dirty="0">
                <a:ln>
                  <a:noFill/>
                </a:ln>
                <a:solidFill>
                  <a:srgbClr val="0000FF"/>
                </a:solidFill>
                <a:effectLst/>
                <a:latin typeface="Times New Roman" panose="02020603050405020304" pitchFamily="18" charset="0"/>
                <a:cs typeface="Times New Roman" panose="02020603050405020304" pitchFamily="18" charset="0"/>
              </a:rPr>
              <a:t>Would they both taste exactly the same?  </a:t>
            </a:r>
            <a:r>
              <a:rPr lang="en-US" sz="3600" kern="1200" dirty="0">
                <a:ln>
                  <a:noFill/>
                </a:ln>
                <a:solidFill>
                  <a:srgbClr val="FF0000"/>
                </a:solidFill>
                <a:effectLst/>
                <a:latin typeface="Times New Roman" panose="02020603050405020304" pitchFamily="18" charset="0"/>
                <a:cs typeface="Times New Roman" panose="02020603050405020304" pitchFamily="18" charset="0"/>
              </a:rPr>
              <a:t>YES</a:t>
            </a:r>
            <a:r>
              <a:rPr lang="en-US" sz="3600" kern="1200" dirty="0">
                <a:ln>
                  <a:noFill/>
                </a:ln>
                <a:solidFill>
                  <a:srgbClr val="0000FF"/>
                </a:solidFill>
                <a:effectLst/>
                <a:latin typeface="Times New Roman" panose="02020603050405020304" pitchFamily="18" charset="0"/>
                <a:cs typeface="Times New Roman" panose="02020603050405020304" pitchFamily="18" charset="0"/>
              </a:rPr>
              <a:t> </a:t>
            </a:r>
            <a:br>
              <a:rPr lang="en-US" sz="3600" kern="1200" dirty="0">
                <a:ln>
                  <a:noFill/>
                </a:ln>
                <a:solidFill>
                  <a:srgbClr val="0000FF"/>
                </a:solidFill>
                <a:effectLst/>
                <a:latin typeface="Times New Roman" panose="02020603050405020304" pitchFamily="18" charset="0"/>
                <a:cs typeface="Times New Roman" panose="02020603050405020304" pitchFamily="18" charset="0"/>
              </a:rPr>
            </a:br>
            <a:r>
              <a:rPr lang="en-US" sz="3600" kern="1200" dirty="0">
                <a:ln>
                  <a:noFill/>
                </a:ln>
                <a:solidFill>
                  <a:srgbClr val="0000FF"/>
                </a:solidFill>
                <a:effectLst/>
                <a:latin typeface="Times New Roman" panose="02020603050405020304" pitchFamily="18" charset="0"/>
                <a:cs typeface="Times New Roman" panose="02020603050405020304" pitchFamily="18" charset="0"/>
              </a:rPr>
              <a:t> Would they both conduct electricity?   </a:t>
            </a:r>
            <a:r>
              <a:rPr lang="en-US" sz="3600" kern="1200" dirty="0">
                <a:ln>
                  <a:noFill/>
                </a:ln>
                <a:solidFill>
                  <a:srgbClr val="FF0000"/>
                </a:solidFill>
                <a:effectLst/>
                <a:latin typeface="Times New Roman" panose="02020603050405020304" pitchFamily="18" charset="0"/>
                <a:cs typeface="Times New Roman" panose="02020603050405020304" pitchFamily="18" charset="0"/>
              </a:rPr>
              <a:t>YES</a:t>
            </a:r>
            <a:br>
              <a:rPr lang="en-US" sz="3600" kern="1200" dirty="0">
                <a:ln>
                  <a:noFill/>
                </a:ln>
                <a:solidFill>
                  <a:srgbClr val="0000FF"/>
                </a:solidFill>
                <a:effectLst/>
                <a:latin typeface="Times New Roman" panose="02020603050405020304" pitchFamily="18" charset="0"/>
                <a:cs typeface="Times New Roman" panose="02020603050405020304" pitchFamily="18" charset="0"/>
              </a:rPr>
            </a:br>
            <a:r>
              <a:rPr lang="en-US" sz="3600" kern="1200" dirty="0">
                <a:ln>
                  <a:noFill/>
                </a:ln>
                <a:solidFill>
                  <a:srgbClr val="0000FF"/>
                </a:solidFill>
                <a:effectLst/>
                <a:latin typeface="Times New Roman" panose="02020603050405020304" pitchFamily="18" charset="0"/>
                <a:cs typeface="Times New Roman" panose="02020603050405020304" pitchFamily="18" charset="0"/>
              </a:rPr>
              <a:t> Would they be “the same”?   </a:t>
            </a:r>
            <a:r>
              <a:rPr lang="en-US" sz="3600" dirty="0">
                <a:solidFill>
                  <a:srgbClr val="FF0000"/>
                </a:solidFill>
                <a:latin typeface="Times New Roman" panose="02020603050405020304" pitchFamily="18" charset="0"/>
                <a:cs typeface="Times New Roman" panose="02020603050405020304" pitchFamily="18" charset="0"/>
              </a:rPr>
              <a:t>EXACTLY</a:t>
            </a:r>
            <a:endParaRPr lang="en-US" dirty="0">
              <a:solidFill>
                <a:srgbClr val="FF0000"/>
              </a:solidFill>
            </a:endParaRPr>
          </a:p>
        </p:txBody>
      </p:sp>
      <p:pic>
        <p:nvPicPr>
          <p:cNvPr id="3076" name="Picture 4" descr="Clipart of flask free image download">
            <a:extLst>
              <a:ext uri="{FF2B5EF4-FFF2-40B4-BE49-F238E27FC236}">
                <a16:creationId xmlns:a16="http://schemas.microsoft.com/office/drawing/2014/main" id="{F44B9092-7306-42ED-841F-D0F53C97E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698" y="1399541"/>
            <a:ext cx="2312502" cy="3020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lipart of flask free image download">
            <a:extLst>
              <a:ext uri="{FF2B5EF4-FFF2-40B4-BE49-F238E27FC236}">
                <a16:creationId xmlns:a16="http://schemas.microsoft.com/office/drawing/2014/main" id="{B91D7924-DC94-4605-8E41-38CBE1D400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669" y="1660818"/>
            <a:ext cx="678774" cy="8864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E40AD702-A7C1-4C6E-9B48-E06944FE2179}"/>
              </a:ext>
            </a:extLst>
          </p:cNvPr>
          <p:cNvCxnSpPr>
            <a:cxnSpLocks/>
          </p:cNvCxnSpPr>
          <p:nvPr/>
        </p:nvCxnSpPr>
        <p:spPr>
          <a:xfrm flipH="1" flipV="1">
            <a:off x="3008056" y="2368551"/>
            <a:ext cx="497144" cy="924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5CCC336-E3DC-4EE9-A126-7377B781EEFF}"/>
              </a:ext>
            </a:extLst>
          </p:cNvPr>
          <p:cNvCxnSpPr>
            <a:cxnSpLocks/>
            <a:stCxn id="3" idx="3"/>
          </p:cNvCxnSpPr>
          <p:nvPr/>
        </p:nvCxnSpPr>
        <p:spPr>
          <a:xfrm flipV="1">
            <a:off x="5147013" y="3586609"/>
            <a:ext cx="1799191" cy="245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90329070-C15E-CFF9-1FFF-17DD6473BDCB}"/>
              </a:ext>
            </a:extLst>
          </p:cNvPr>
          <p:cNvSpPr txBox="1"/>
          <p:nvPr/>
        </p:nvSpPr>
        <p:spPr>
          <a:xfrm>
            <a:off x="2438400" y="3293324"/>
            <a:ext cx="2708613" cy="1077218"/>
          </a:xfrm>
          <a:prstGeom prst="rect">
            <a:avLst/>
          </a:prstGeom>
          <a:noFill/>
          <a:ln>
            <a:solidFill>
              <a:srgbClr val="FF0000"/>
            </a:solidFill>
          </a:ln>
        </p:spPr>
        <p:txBody>
          <a:bodyPr wrap="square" rtlCol="0">
            <a:spAutoFit/>
          </a:bodyPr>
          <a:lstStyle/>
          <a:p>
            <a:pPr algn="ctr"/>
            <a:r>
              <a:rPr lang="en-US" sz="3200" kern="1200" dirty="0">
                <a:ln>
                  <a:noFill/>
                </a:ln>
                <a:solidFill>
                  <a:srgbClr val="FF0000"/>
                </a:solidFill>
                <a:effectLst/>
                <a:latin typeface="Times New Roman" panose="02020603050405020304" pitchFamily="18" charset="0"/>
                <a:cs typeface="Times New Roman" panose="02020603050405020304" pitchFamily="18" charset="0"/>
              </a:rPr>
              <a:t>IDENTICAL</a:t>
            </a:r>
          </a:p>
          <a:p>
            <a:pPr algn="ctr"/>
            <a:r>
              <a:rPr lang="en-US" sz="3200" dirty="0">
                <a:solidFill>
                  <a:srgbClr val="FF0000"/>
                </a:solidFill>
                <a:latin typeface="Times New Roman" panose="02020603050405020304" pitchFamily="18" charset="0"/>
                <a:cs typeface="Times New Roman" panose="02020603050405020304" pitchFamily="18" charset="0"/>
              </a:rPr>
              <a:t>Except for size</a:t>
            </a:r>
            <a:endParaRPr lang="en-US" sz="3200" dirty="0">
              <a:solidFill>
                <a:srgbClr val="FF0000"/>
              </a:solidFill>
            </a:endParaRPr>
          </a:p>
        </p:txBody>
      </p:sp>
    </p:spTree>
    <p:extLst>
      <p:ext uri="{BB962C8B-B14F-4D97-AF65-F5344CB8AC3E}">
        <p14:creationId xmlns:p14="http://schemas.microsoft.com/office/powerpoint/2010/main" val="3160165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42691"/>
          </a:xfrm>
          <a:prstGeom prst="rect">
            <a:avLst/>
          </a:prstGeom>
          <a:noFill/>
        </p:spPr>
        <p:txBody>
          <a:bodyPr wrap="square" rtlCol="0">
            <a:spAutoFit/>
          </a:bodyPr>
          <a:lstStyle/>
          <a:p>
            <a:pPr marL="742950" marR="0" indent="-742950" algn="l">
              <a:lnSpc>
                <a:spcPct val="119000"/>
              </a:lnSpc>
              <a:spcBef>
                <a:spcPts val="0"/>
              </a:spcBef>
              <a:spcAft>
                <a:spcPts val="600"/>
              </a:spcAft>
              <a:buAutoNum type="arabicPeriod" startAt="39"/>
            </a:pPr>
            <a:r>
              <a:rPr lang="en-US" sz="3600" kern="1200" dirty="0">
                <a:ln>
                  <a:noFill/>
                </a:ln>
                <a:solidFill>
                  <a:srgbClr val="000000"/>
                </a:solidFill>
                <a:effectLst/>
                <a:latin typeface="Times New Roman" panose="02020603050405020304" pitchFamily="18" charset="0"/>
                <a:cs typeface="Times New Roman" panose="02020603050405020304" pitchFamily="18" charset="0"/>
              </a:rPr>
              <a:t>If you had two SATURATED NaCl</a:t>
            </a:r>
            <a:r>
              <a:rPr lang="en-US" sz="3600" kern="1200" baseline="-25000" dirty="0">
                <a:ln>
                  <a:noFill/>
                </a:ln>
                <a:solidFill>
                  <a:srgbClr val="000000"/>
                </a:solidFill>
                <a:effectLst/>
                <a:latin typeface="Times New Roman" panose="02020603050405020304" pitchFamily="18" charset="0"/>
                <a:cs typeface="Times New Roman" panose="02020603050405020304" pitchFamily="18" charset="0"/>
              </a:rPr>
              <a:t>(AQ)</a:t>
            </a:r>
            <a:br>
              <a:rPr lang="en-US" sz="3600" baseline="-25000" dirty="0">
                <a:solidFill>
                  <a:srgbClr val="000000"/>
                </a:solidFill>
                <a:latin typeface="Times New Roman" panose="02020603050405020304" pitchFamily="18" charset="0"/>
                <a:cs typeface="Times New Roman" panose="02020603050405020304" pitchFamily="18" charset="0"/>
              </a:rPr>
            </a:br>
            <a:r>
              <a:rPr lang="en-US" sz="3600" kern="1200" dirty="0">
                <a:ln>
                  <a:noFill/>
                </a:ln>
                <a:solidFill>
                  <a:srgbClr val="000000"/>
                </a:solidFill>
                <a:effectLst/>
                <a:latin typeface="Times New Roman" panose="02020603050405020304" pitchFamily="18" charset="0"/>
                <a:cs typeface="Times New Roman" panose="02020603050405020304" pitchFamily="18" charset="0"/>
              </a:rPr>
              <a:t>One 25 mL, and another of 1275 mL,  </a:t>
            </a:r>
            <a:br>
              <a:rPr lang="en-US" sz="3600" kern="1200" dirty="0">
                <a:ln>
                  <a:noFill/>
                </a:ln>
                <a:solidFill>
                  <a:srgbClr val="000000"/>
                </a:solidFill>
                <a:effectLst/>
                <a:latin typeface="Times New Roman" panose="02020603050405020304" pitchFamily="18" charset="0"/>
                <a:cs typeface="Times New Roman" panose="02020603050405020304" pitchFamily="18" charset="0"/>
              </a:rPr>
            </a:br>
            <a:r>
              <a:rPr lang="en-US" sz="3600" kern="1200" dirty="0">
                <a:ln>
                  <a:noFill/>
                </a:ln>
                <a:solidFill>
                  <a:srgbClr val="000000"/>
                </a:solidFill>
                <a:effectLst/>
                <a:latin typeface="Times New Roman" panose="02020603050405020304" pitchFamily="18" charset="0"/>
                <a:cs typeface="Times New Roman" panose="02020603050405020304" pitchFamily="18" charset="0"/>
              </a:rPr>
              <a:t> </a:t>
            </a:r>
            <a:r>
              <a:rPr lang="en-US" sz="3600" kern="1200" dirty="0">
                <a:ln>
                  <a:noFill/>
                </a:ln>
                <a:solidFill>
                  <a:srgbClr val="006600"/>
                </a:solidFill>
                <a:effectLst/>
                <a:latin typeface="Times New Roman" panose="02020603050405020304" pitchFamily="18" charset="0"/>
                <a:cs typeface="Times New Roman" panose="02020603050405020304" pitchFamily="18" charset="0"/>
              </a:rPr>
              <a:t>How would they both taste?   </a:t>
            </a:r>
            <a:br>
              <a:rPr lang="en-US" sz="3600" kern="1200" dirty="0">
                <a:ln>
                  <a:noFill/>
                </a:ln>
                <a:solidFill>
                  <a:srgbClr val="006600"/>
                </a:solidFill>
                <a:effectLst/>
                <a:latin typeface="Times New Roman" panose="02020603050405020304" pitchFamily="18" charset="0"/>
                <a:cs typeface="Times New Roman" panose="02020603050405020304" pitchFamily="18" charset="0"/>
              </a:rPr>
            </a:br>
            <a:r>
              <a:rPr lang="en-US" sz="3600" kern="1200" dirty="0">
                <a:ln>
                  <a:noFill/>
                </a:ln>
                <a:solidFill>
                  <a:srgbClr val="006600"/>
                </a:solidFill>
                <a:effectLst/>
                <a:latin typeface="Times New Roman" panose="02020603050405020304" pitchFamily="18" charset="0"/>
                <a:cs typeface="Times New Roman" panose="02020603050405020304" pitchFamily="18" charset="0"/>
              </a:rPr>
              <a:t> How would they both conduct electricity?   </a:t>
            </a:r>
            <a:br>
              <a:rPr lang="en-US" sz="3600" kern="1200" dirty="0">
                <a:ln>
                  <a:noFill/>
                </a:ln>
                <a:solidFill>
                  <a:srgbClr val="006600"/>
                </a:solidFill>
                <a:effectLst/>
                <a:latin typeface="Times New Roman" panose="02020603050405020304" pitchFamily="18" charset="0"/>
                <a:cs typeface="Times New Roman" panose="02020603050405020304" pitchFamily="18" charset="0"/>
              </a:rPr>
            </a:br>
            <a:r>
              <a:rPr lang="en-US" sz="3600" kern="1200" dirty="0">
                <a:ln>
                  <a:noFill/>
                </a:ln>
                <a:solidFill>
                  <a:srgbClr val="006600"/>
                </a:solidFill>
                <a:effectLst/>
                <a:latin typeface="Times New Roman" panose="02020603050405020304" pitchFamily="18" charset="0"/>
                <a:cs typeface="Times New Roman" panose="02020603050405020304" pitchFamily="18" charset="0"/>
              </a:rPr>
              <a:t> Would they be “the same”?</a:t>
            </a:r>
            <a:endParaRPr lang="en-US" sz="3600" kern="1400" dirty="0">
              <a:ln>
                <a:noFill/>
              </a:ln>
              <a:solidFill>
                <a:srgbClr val="006600"/>
              </a:solidFill>
              <a:effectLst/>
              <a:latin typeface="Times New Roman" panose="02020603050405020304" pitchFamily="18" charset="0"/>
              <a:cs typeface="Times New Roman" panose="02020603050405020304" pitchFamily="18" charset="0"/>
            </a:endParaRPr>
          </a:p>
          <a:p>
            <a:endParaRPr lang="en-US" dirty="0"/>
          </a:p>
        </p:txBody>
      </p:sp>
      <p:pic>
        <p:nvPicPr>
          <p:cNvPr id="3076" name="Picture 4" descr="Clipart of flask free image download">
            <a:extLst>
              <a:ext uri="{FF2B5EF4-FFF2-40B4-BE49-F238E27FC236}">
                <a16:creationId xmlns:a16="http://schemas.microsoft.com/office/drawing/2014/main" id="{F44B9092-7306-42ED-841F-D0F53C97E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977" y="3429000"/>
            <a:ext cx="2312502" cy="3020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lipart of flask free image download">
            <a:extLst>
              <a:ext uri="{FF2B5EF4-FFF2-40B4-BE49-F238E27FC236}">
                <a16:creationId xmlns:a16="http://schemas.microsoft.com/office/drawing/2014/main" id="{B91D7924-DC94-4605-8E41-38CBE1D400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446" y="3794418"/>
            <a:ext cx="678774" cy="886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A9C1D3-7492-40BE-AA28-C653268FFA74}"/>
              </a:ext>
            </a:extLst>
          </p:cNvPr>
          <p:cNvSpPr txBox="1"/>
          <p:nvPr/>
        </p:nvSpPr>
        <p:spPr>
          <a:xfrm>
            <a:off x="1921548" y="5266562"/>
            <a:ext cx="2708613" cy="1077218"/>
          </a:xfrm>
          <a:prstGeom prst="rect">
            <a:avLst/>
          </a:prstGeom>
          <a:noFill/>
        </p:spPr>
        <p:txBody>
          <a:bodyPr wrap="square" rtlCol="0">
            <a:spAutoFit/>
          </a:bodyPr>
          <a:lstStyle/>
          <a:p>
            <a:pPr algn="ctr"/>
            <a:r>
              <a:rPr lang="en-US" sz="3200" kern="1200" dirty="0">
                <a:ln>
                  <a:noFill/>
                </a:ln>
                <a:solidFill>
                  <a:srgbClr val="0000FF"/>
                </a:solidFill>
                <a:effectLst/>
                <a:latin typeface="Times New Roman" panose="02020603050405020304" pitchFamily="18" charset="0"/>
                <a:cs typeface="Times New Roman" panose="02020603050405020304" pitchFamily="18" charset="0"/>
              </a:rPr>
              <a:t>IDENTICAL</a:t>
            </a:r>
          </a:p>
          <a:p>
            <a:pPr algn="ctr"/>
            <a:r>
              <a:rPr lang="en-US" sz="3200" dirty="0">
                <a:solidFill>
                  <a:srgbClr val="FF0000"/>
                </a:solidFill>
                <a:latin typeface="Times New Roman" panose="02020603050405020304" pitchFamily="18" charset="0"/>
                <a:cs typeface="Times New Roman" panose="02020603050405020304" pitchFamily="18" charset="0"/>
              </a:rPr>
              <a:t>Except for size</a:t>
            </a:r>
            <a:endParaRPr lang="en-US" sz="3200" dirty="0">
              <a:solidFill>
                <a:srgbClr val="FF0000"/>
              </a:solidFill>
            </a:endParaRPr>
          </a:p>
        </p:txBody>
      </p:sp>
      <p:cxnSp>
        <p:nvCxnSpPr>
          <p:cNvPr id="7" name="Straight Arrow Connector 6">
            <a:extLst>
              <a:ext uri="{FF2B5EF4-FFF2-40B4-BE49-F238E27FC236}">
                <a16:creationId xmlns:a16="http://schemas.microsoft.com/office/drawing/2014/main" id="{E40AD702-A7C1-4C6E-9B48-E06944FE2179}"/>
              </a:ext>
            </a:extLst>
          </p:cNvPr>
          <p:cNvCxnSpPr>
            <a:cxnSpLocks/>
          </p:cNvCxnSpPr>
          <p:nvPr/>
        </p:nvCxnSpPr>
        <p:spPr>
          <a:xfrm flipH="1" flipV="1">
            <a:off x="2239833" y="4502151"/>
            <a:ext cx="427167" cy="7556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5CCC336-E3DC-4EE9-A126-7377B781EEFF}"/>
              </a:ext>
            </a:extLst>
          </p:cNvPr>
          <p:cNvCxnSpPr>
            <a:cxnSpLocks/>
          </p:cNvCxnSpPr>
          <p:nvPr/>
        </p:nvCxnSpPr>
        <p:spPr>
          <a:xfrm flipV="1">
            <a:off x="4253825" y="5720209"/>
            <a:ext cx="1924156" cy="84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58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62870"/>
          </a:xfrm>
          <a:prstGeom prst="rect">
            <a:avLst/>
          </a:prstGeom>
          <a:noFill/>
        </p:spPr>
        <p:txBody>
          <a:bodyPr wrap="square" rtlCol="0">
            <a:spAutoFit/>
          </a:bodyPr>
          <a:lstStyle/>
          <a:p>
            <a:r>
              <a:rPr lang="en-US" dirty="0"/>
              <a:t>When you try to dissolve stuff into solution, there are 3 factors that will affect this rate</a:t>
            </a:r>
            <a:br>
              <a:rPr lang="en-US" dirty="0"/>
            </a:br>
            <a:r>
              <a:rPr lang="en-US" dirty="0"/>
              <a:t>(either making it faster or slower.  </a:t>
            </a:r>
          </a:p>
          <a:p>
            <a:r>
              <a:rPr lang="en-US" sz="6000" b="1" dirty="0"/>
              <a:t>DEMONSTRATION one</a:t>
            </a:r>
          </a:p>
          <a:p>
            <a:br>
              <a:rPr lang="en-US" dirty="0"/>
            </a:br>
            <a:r>
              <a:rPr lang="en-US" sz="2800" dirty="0">
                <a:solidFill>
                  <a:srgbClr val="0000FF"/>
                </a:solidFill>
                <a:latin typeface="Times New Roman" panose="02020603050405020304" pitchFamily="18" charset="0"/>
                <a:cs typeface="Times New Roman" panose="02020603050405020304" pitchFamily="18" charset="0"/>
              </a:rPr>
              <a:t>Let’s watch </a:t>
            </a:r>
            <a:r>
              <a:rPr lang="en-US" sz="2800" u="sng" dirty="0">
                <a:solidFill>
                  <a:srgbClr val="0000FF"/>
                </a:solidFill>
                <a:latin typeface="Times New Roman" panose="02020603050405020304" pitchFamily="18" charset="0"/>
                <a:cs typeface="Times New Roman" panose="02020603050405020304" pitchFamily="18" charset="0"/>
              </a:rPr>
              <a:t>2 forms of the same compound</a:t>
            </a:r>
            <a:r>
              <a:rPr lang="en-US" sz="2800" dirty="0">
                <a:solidFill>
                  <a:srgbClr val="0000FF"/>
                </a:solidFill>
                <a:latin typeface="Times New Roman" panose="02020603050405020304" pitchFamily="18" charset="0"/>
                <a:cs typeface="Times New Roman" panose="02020603050405020304" pitchFamily="18" charset="0"/>
              </a:rPr>
              <a:t> Copper (II) sulfate </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First, CHUNKS of CuSO</a:t>
            </a:r>
            <a:r>
              <a:rPr lang="en-US" sz="2800" baseline="-25000" dirty="0">
                <a:solidFill>
                  <a:srgbClr val="0000FF"/>
                </a:solidFill>
                <a:latin typeface="Times New Roman" panose="02020603050405020304" pitchFamily="18" charset="0"/>
                <a:cs typeface="Times New Roman" panose="02020603050405020304" pitchFamily="18" charset="0"/>
              </a:rPr>
              <a:t>4</a:t>
            </a:r>
            <a:r>
              <a:rPr lang="en-US" sz="2800" dirty="0">
                <a:solidFill>
                  <a:srgbClr val="0000FF"/>
                </a:solidFill>
                <a:latin typeface="Times New Roman" panose="02020603050405020304" pitchFamily="18" charset="0"/>
                <a:cs typeface="Times New Roman" panose="02020603050405020304" pitchFamily="18" charset="0"/>
              </a:rPr>
              <a:t>  into room temperature water </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Next, POWDERED CuSO</a:t>
            </a:r>
            <a:r>
              <a:rPr lang="en-US" sz="2800" baseline="-25000" dirty="0">
                <a:solidFill>
                  <a:srgbClr val="0000FF"/>
                </a:solidFill>
                <a:latin typeface="Times New Roman" panose="02020603050405020304" pitchFamily="18" charset="0"/>
                <a:cs typeface="Times New Roman" panose="02020603050405020304" pitchFamily="18" charset="0"/>
              </a:rPr>
              <a:t>4</a:t>
            </a:r>
            <a:r>
              <a:rPr lang="en-US" sz="2800" dirty="0">
                <a:solidFill>
                  <a:srgbClr val="0000FF"/>
                </a:solidFill>
                <a:latin typeface="Times New Roman" panose="02020603050405020304" pitchFamily="18" charset="0"/>
                <a:cs typeface="Times New Roman" panose="02020603050405020304" pitchFamily="18" charset="0"/>
              </a:rPr>
              <a:t> into room temperature water </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150 mL of water - and stir them.</a:t>
            </a:r>
            <a:endParaRPr lang="en-US" sz="1100" dirty="0"/>
          </a:p>
        </p:txBody>
      </p:sp>
    </p:spTree>
    <p:extLst>
      <p:ext uri="{BB962C8B-B14F-4D97-AF65-F5344CB8AC3E}">
        <p14:creationId xmlns:p14="http://schemas.microsoft.com/office/powerpoint/2010/main" val="3685677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2" y="0"/>
            <a:ext cx="9160412" cy="15081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42.  How many grams of NaCl are required to form a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2.50 L of 0.900 M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(a formula will guide you)</a:t>
            </a:r>
            <a:endParaRPr lang="en-US" sz="2800" i="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842306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2" y="0"/>
            <a:ext cx="9160412" cy="15081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42.  How many grams of NaCl are required to form a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2.50 L of 0.900 M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(a formula will guide you)</a:t>
            </a:r>
            <a:endParaRPr lang="en-US" sz="2800" i="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endParaRPr lang="en-US" dirty="0"/>
          </a:p>
        </p:txBody>
      </p:sp>
      <p:sp>
        <p:nvSpPr>
          <p:cNvPr id="3" name="Text Box 3">
            <a:extLst>
              <a:ext uri="{FF2B5EF4-FFF2-40B4-BE49-F238E27FC236}">
                <a16:creationId xmlns:a16="http://schemas.microsoft.com/office/drawing/2014/main" id="{FF9E103B-B39A-472C-B76F-2BC1E291F3E9}"/>
              </a:ext>
            </a:extLst>
          </p:cNvPr>
          <p:cNvSpPr txBox="1">
            <a:spLocks noChangeArrowheads="1"/>
          </p:cNvSpPr>
          <p:nvPr/>
        </p:nvSpPr>
        <p:spPr bwMode="auto">
          <a:xfrm>
            <a:off x="152400" y="1476453"/>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F1EF1A70-D0C2-4087-9E57-0E71CECF8BD0}"/>
              </a:ext>
            </a:extLst>
          </p:cNvPr>
          <p:cNvSpPr txBox="1">
            <a:spLocks noChangeArrowheads="1"/>
          </p:cNvSpPr>
          <p:nvPr/>
        </p:nvSpPr>
        <p:spPr bwMode="auto">
          <a:xfrm>
            <a:off x="1295400" y="1456976"/>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X moles </a:t>
            </a:r>
            <a:r>
              <a:rPr lang="en-US" altLang="en-US" sz="2400" u="sng" dirty="0" err="1">
                <a:solidFill>
                  <a:prstClr val="black"/>
                </a:solidFill>
                <a:latin typeface="Comic Sans MS" pitchFamily="66" charset="0"/>
              </a:rPr>
              <a:t>NaCl</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Tree>
    <p:extLst>
      <p:ext uri="{BB962C8B-B14F-4D97-AF65-F5344CB8AC3E}">
        <p14:creationId xmlns:p14="http://schemas.microsoft.com/office/powerpoint/2010/main" val="2154992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2" y="0"/>
            <a:ext cx="9160412" cy="15081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42.  How many grams of NaCl are required to form a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2.50 L of 0.900 M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(a formula will guide you)</a:t>
            </a:r>
            <a:endParaRPr lang="en-US" sz="2800" i="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endParaRPr lang="en-US" dirty="0"/>
          </a:p>
        </p:txBody>
      </p:sp>
      <p:sp>
        <p:nvSpPr>
          <p:cNvPr id="3" name="Text Box 3">
            <a:extLst>
              <a:ext uri="{FF2B5EF4-FFF2-40B4-BE49-F238E27FC236}">
                <a16:creationId xmlns:a16="http://schemas.microsoft.com/office/drawing/2014/main" id="{FF9E103B-B39A-472C-B76F-2BC1E291F3E9}"/>
              </a:ext>
            </a:extLst>
          </p:cNvPr>
          <p:cNvSpPr txBox="1">
            <a:spLocks noChangeArrowheads="1"/>
          </p:cNvSpPr>
          <p:nvPr/>
        </p:nvSpPr>
        <p:spPr bwMode="auto">
          <a:xfrm>
            <a:off x="152400" y="1476453"/>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F1EF1A70-D0C2-4087-9E57-0E71CECF8BD0}"/>
              </a:ext>
            </a:extLst>
          </p:cNvPr>
          <p:cNvSpPr txBox="1">
            <a:spLocks noChangeArrowheads="1"/>
          </p:cNvSpPr>
          <p:nvPr/>
        </p:nvSpPr>
        <p:spPr bwMode="auto">
          <a:xfrm>
            <a:off x="1295400" y="1456976"/>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X moles </a:t>
            </a:r>
            <a:r>
              <a:rPr lang="en-US" altLang="en-US" sz="2400" u="sng" dirty="0" err="1">
                <a:solidFill>
                  <a:prstClr val="black"/>
                </a:solidFill>
                <a:latin typeface="Comic Sans MS" pitchFamily="66" charset="0"/>
              </a:rPr>
              <a:t>NaCl</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
        <p:nvSpPr>
          <p:cNvPr id="5" name="Text Box 3">
            <a:extLst>
              <a:ext uri="{FF2B5EF4-FFF2-40B4-BE49-F238E27FC236}">
                <a16:creationId xmlns:a16="http://schemas.microsoft.com/office/drawing/2014/main" id="{EC2C9983-4553-454F-8C0E-FEBC4D631343}"/>
              </a:ext>
            </a:extLst>
          </p:cNvPr>
          <p:cNvSpPr txBox="1">
            <a:spLocks noChangeArrowheads="1"/>
          </p:cNvSpPr>
          <p:nvPr/>
        </p:nvSpPr>
        <p:spPr bwMode="auto">
          <a:xfrm>
            <a:off x="0" y="2713037"/>
            <a:ext cx="3429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u="sng">
                <a:solidFill>
                  <a:prstClr val="black"/>
                </a:solidFill>
                <a:latin typeface="Comic Sans MS" pitchFamily="66" charset="0"/>
              </a:rPr>
              <a:t>0.900M</a:t>
            </a:r>
            <a:r>
              <a:rPr lang="en-US" altLang="en-US" sz="4400">
                <a:solidFill>
                  <a:prstClr val="black"/>
                </a:solidFill>
                <a:latin typeface="Comic Sans MS" pitchFamily="66" charset="0"/>
              </a:rPr>
              <a:t> =</a:t>
            </a:r>
            <a:br>
              <a:rPr lang="en-US" altLang="en-US" sz="4400">
                <a:solidFill>
                  <a:prstClr val="black"/>
                </a:solidFill>
                <a:latin typeface="Comic Sans MS" pitchFamily="66" charset="0"/>
              </a:rPr>
            </a:br>
            <a:r>
              <a:rPr lang="en-US" altLang="en-US" sz="4400">
                <a:solidFill>
                  <a:prstClr val="black"/>
                </a:solidFill>
                <a:latin typeface="Comic Sans MS" pitchFamily="66" charset="0"/>
              </a:rPr>
              <a:t>    1 </a:t>
            </a:r>
          </a:p>
        </p:txBody>
      </p:sp>
      <p:sp>
        <p:nvSpPr>
          <p:cNvPr id="6" name="Text Box 4">
            <a:extLst>
              <a:ext uri="{FF2B5EF4-FFF2-40B4-BE49-F238E27FC236}">
                <a16:creationId xmlns:a16="http://schemas.microsoft.com/office/drawing/2014/main" id="{927FF5DA-C8A9-497C-A203-3F93F74FE898}"/>
              </a:ext>
            </a:extLst>
          </p:cNvPr>
          <p:cNvSpPr txBox="1">
            <a:spLocks noChangeArrowheads="1"/>
          </p:cNvSpPr>
          <p:nvPr/>
        </p:nvSpPr>
        <p:spPr bwMode="auto">
          <a:xfrm>
            <a:off x="2667000" y="2789237"/>
            <a:ext cx="297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u="sng" dirty="0">
                <a:solidFill>
                  <a:prstClr val="black"/>
                </a:solidFill>
                <a:latin typeface="Comic Sans MS" pitchFamily="66" charset="0"/>
              </a:rPr>
              <a:t>X moles </a:t>
            </a:r>
            <a:r>
              <a:rPr lang="en-US" altLang="en-US" u="sng" dirty="0" err="1">
                <a:solidFill>
                  <a:prstClr val="black"/>
                </a:solidFill>
                <a:latin typeface="Comic Sans MS" pitchFamily="66" charset="0"/>
              </a:rPr>
              <a:t>NaCl</a:t>
            </a:r>
            <a:br>
              <a:rPr lang="en-US" altLang="en-US" u="sng" dirty="0">
                <a:solidFill>
                  <a:prstClr val="black"/>
                </a:solidFill>
                <a:latin typeface="Comic Sans MS" pitchFamily="66" charset="0"/>
              </a:rPr>
            </a:br>
            <a:r>
              <a:rPr lang="en-US" altLang="en-US" dirty="0">
                <a:solidFill>
                  <a:prstClr val="black"/>
                </a:solidFill>
                <a:latin typeface="Comic Sans MS" pitchFamily="66" charset="0"/>
              </a:rPr>
              <a:t>2.50 Liters</a:t>
            </a:r>
            <a:r>
              <a:rPr lang="en-US" altLang="en-US" sz="2400" dirty="0">
                <a:solidFill>
                  <a:prstClr val="black"/>
                </a:solidFill>
                <a:latin typeface="Comic Sans MS" pitchFamily="66" charset="0"/>
              </a:rPr>
              <a:t>  </a:t>
            </a:r>
          </a:p>
        </p:txBody>
      </p:sp>
      <p:sp>
        <p:nvSpPr>
          <p:cNvPr id="7" name="TextBox 7">
            <a:extLst>
              <a:ext uri="{FF2B5EF4-FFF2-40B4-BE49-F238E27FC236}">
                <a16:creationId xmlns:a16="http://schemas.microsoft.com/office/drawing/2014/main" id="{646AC368-3239-4FD4-8BB4-CFFF83553F2F}"/>
              </a:ext>
            </a:extLst>
          </p:cNvPr>
          <p:cNvSpPr txBox="1">
            <a:spLocks noChangeArrowheads="1"/>
          </p:cNvSpPr>
          <p:nvPr/>
        </p:nvSpPr>
        <p:spPr bwMode="auto">
          <a:xfrm>
            <a:off x="6096000" y="2820889"/>
            <a:ext cx="2971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000" dirty="0">
                <a:solidFill>
                  <a:srgbClr val="0000FF"/>
                </a:solidFill>
              </a:rPr>
              <a:t>Solve for # moles, hint: </a:t>
            </a:r>
            <a:br>
              <a:rPr lang="en-US" altLang="en-US" sz="2000" dirty="0">
                <a:solidFill>
                  <a:srgbClr val="0000FF"/>
                </a:solidFill>
              </a:rPr>
            </a:br>
            <a:r>
              <a:rPr lang="en-US" altLang="en-US" sz="2000" dirty="0">
                <a:solidFill>
                  <a:srgbClr val="0000FF"/>
                </a:solidFill>
              </a:rPr>
              <a:t>put Molarity over 1, </a:t>
            </a:r>
            <a:br>
              <a:rPr lang="en-US" altLang="en-US" sz="2000" dirty="0">
                <a:solidFill>
                  <a:srgbClr val="0000FF"/>
                </a:solidFill>
              </a:rPr>
            </a:br>
            <a:r>
              <a:rPr lang="en-US" altLang="en-US" sz="2000" dirty="0">
                <a:solidFill>
                  <a:srgbClr val="0000FF"/>
                </a:solidFill>
              </a:rPr>
              <a:t>then cross multiply</a:t>
            </a:r>
          </a:p>
        </p:txBody>
      </p:sp>
    </p:spTree>
    <p:extLst>
      <p:ext uri="{BB962C8B-B14F-4D97-AF65-F5344CB8AC3E}">
        <p14:creationId xmlns:p14="http://schemas.microsoft.com/office/powerpoint/2010/main" val="4720451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2" y="0"/>
            <a:ext cx="9160412" cy="150810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40.  How many grams of NaCl are required to form a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2.50 L of 0.900 M NaCl</a:t>
            </a:r>
            <a:r>
              <a:rPr lang="en-US" sz="2800" baseline="-25000" dirty="0">
                <a:latin typeface="Times New Roman" panose="02020603050405020304" pitchFamily="18" charset="0"/>
                <a:cs typeface="Times New Roman" panose="02020603050405020304" pitchFamily="18" charset="0"/>
              </a:rPr>
              <a:t>(AQ)</a:t>
            </a:r>
            <a:r>
              <a:rPr lang="en-US" sz="2800" dirty="0">
                <a:latin typeface="Times New Roman" panose="02020603050405020304" pitchFamily="18" charset="0"/>
                <a:cs typeface="Times New Roman" panose="02020603050405020304" pitchFamily="18" charset="0"/>
              </a:rPr>
              <a:t>?  </a:t>
            </a:r>
            <a:r>
              <a:rPr lang="en-US" sz="2400" i="1" dirty="0">
                <a:solidFill>
                  <a:srgbClr val="FF0000"/>
                </a:solidFill>
                <a:latin typeface="Times New Roman" panose="02020603050405020304" pitchFamily="18" charset="0"/>
                <a:cs typeface="Times New Roman" panose="02020603050405020304" pitchFamily="18" charset="0"/>
              </a:rPr>
              <a:t>(a formula will guide you)</a:t>
            </a:r>
            <a:endParaRPr lang="en-US" sz="2800" i="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endParaRPr lang="en-US" dirty="0"/>
          </a:p>
        </p:txBody>
      </p:sp>
      <p:sp>
        <p:nvSpPr>
          <p:cNvPr id="3" name="Text Box 3">
            <a:extLst>
              <a:ext uri="{FF2B5EF4-FFF2-40B4-BE49-F238E27FC236}">
                <a16:creationId xmlns:a16="http://schemas.microsoft.com/office/drawing/2014/main" id="{FF9E103B-B39A-472C-B76F-2BC1E291F3E9}"/>
              </a:ext>
            </a:extLst>
          </p:cNvPr>
          <p:cNvSpPr txBox="1">
            <a:spLocks noChangeArrowheads="1"/>
          </p:cNvSpPr>
          <p:nvPr/>
        </p:nvSpPr>
        <p:spPr bwMode="auto">
          <a:xfrm>
            <a:off x="152400" y="1476453"/>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F1EF1A70-D0C2-4087-9E57-0E71CECF8BD0}"/>
              </a:ext>
            </a:extLst>
          </p:cNvPr>
          <p:cNvSpPr txBox="1">
            <a:spLocks noChangeArrowheads="1"/>
          </p:cNvSpPr>
          <p:nvPr/>
        </p:nvSpPr>
        <p:spPr bwMode="auto">
          <a:xfrm>
            <a:off x="1295400" y="1456976"/>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X moles </a:t>
            </a:r>
            <a:r>
              <a:rPr lang="en-US" altLang="en-US" sz="2400" u="sng" dirty="0" err="1">
                <a:solidFill>
                  <a:prstClr val="black"/>
                </a:solidFill>
                <a:latin typeface="Comic Sans MS" pitchFamily="66" charset="0"/>
              </a:rPr>
              <a:t>NaCl</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
        <p:nvSpPr>
          <p:cNvPr id="5" name="Text Box 3">
            <a:extLst>
              <a:ext uri="{FF2B5EF4-FFF2-40B4-BE49-F238E27FC236}">
                <a16:creationId xmlns:a16="http://schemas.microsoft.com/office/drawing/2014/main" id="{EC2C9983-4553-454F-8C0E-FEBC4D631343}"/>
              </a:ext>
            </a:extLst>
          </p:cNvPr>
          <p:cNvSpPr txBox="1">
            <a:spLocks noChangeArrowheads="1"/>
          </p:cNvSpPr>
          <p:nvPr/>
        </p:nvSpPr>
        <p:spPr bwMode="auto">
          <a:xfrm>
            <a:off x="0" y="2713037"/>
            <a:ext cx="3429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u="sng">
                <a:solidFill>
                  <a:prstClr val="black"/>
                </a:solidFill>
                <a:latin typeface="Comic Sans MS" pitchFamily="66" charset="0"/>
              </a:rPr>
              <a:t>0.900M</a:t>
            </a:r>
            <a:r>
              <a:rPr lang="en-US" altLang="en-US" sz="4400">
                <a:solidFill>
                  <a:prstClr val="black"/>
                </a:solidFill>
                <a:latin typeface="Comic Sans MS" pitchFamily="66" charset="0"/>
              </a:rPr>
              <a:t> =</a:t>
            </a:r>
            <a:br>
              <a:rPr lang="en-US" altLang="en-US" sz="4400">
                <a:solidFill>
                  <a:prstClr val="black"/>
                </a:solidFill>
                <a:latin typeface="Comic Sans MS" pitchFamily="66" charset="0"/>
              </a:rPr>
            </a:br>
            <a:r>
              <a:rPr lang="en-US" altLang="en-US" sz="4400">
                <a:solidFill>
                  <a:prstClr val="black"/>
                </a:solidFill>
                <a:latin typeface="Comic Sans MS" pitchFamily="66" charset="0"/>
              </a:rPr>
              <a:t>    1 </a:t>
            </a:r>
          </a:p>
        </p:txBody>
      </p:sp>
      <p:sp>
        <p:nvSpPr>
          <p:cNvPr id="6" name="Text Box 4">
            <a:extLst>
              <a:ext uri="{FF2B5EF4-FFF2-40B4-BE49-F238E27FC236}">
                <a16:creationId xmlns:a16="http://schemas.microsoft.com/office/drawing/2014/main" id="{927FF5DA-C8A9-497C-A203-3F93F74FE898}"/>
              </a:ext>
            </a:extLst>
          </p:cNvPr>
          <p:cNvSpPr txBox="1">
            <a:spLocks noChangeArrowheads="1"/>
          </p:cNvSpPr>
          <p:nvPr/>
        </p:nvSpPr>
        <p:spPr bwMode="auto">
          <a:xfrm>
            <a:off x="2667000" y="2789237"/>
            <a:ext cx="297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u="sng" dirty="0">
                <a:solidFill>
                  <a:prstClr val="black"/>
                </a:solidFill>
                <a:latin typeface="Comic Sans MS" pitchFamily="66" charset="0"/>
              </a:rPr>
              <a:t>X moles </a:t>
            </a:r>
            <a:r>
              <a:rPr lang="en-US" altLang="en-US" u="sng" dirty="0" err="1">
                <a:solidFill>
                  <a:prstClr val="black"/>
                </a:solidFill>
                <a:latin typeface="Comic Sans MS" pitchFamily="66" charset="0"/>
              </a:rPr>
              <a:t>NaCl</a:t>
            </a:r>
            <a:br>
              <a:rPr lang="en-US" altLang="en-US" u="sng" dirty="0">
                <a:solidFill>
                  <a:prstClr val="black"/>
                </a:solidFill>
                <a:latin typeface="Comic Sans MS" pitchFamily="66" charset="0"/>
              </a:rPr>
            </a:br>
            <a:r>
              <a:rPr lang="en-US" altLang="en-US" dirty="0">
                <a:solidFill>
                  <a:prstClr val="black"/>
                </a:solidFill>
                <a:latin typeface="Comic Sans MS" pitchFamily="66" charset="0"/>
              </a:rPr>
              <a:t>2.50 Liters</a:t>
            </a:r>
            <a:r>
              <a:rPr lang="en-US" altLang="en-US" sz="2400" dirty="0">
                <a:solidFill>
                  <a:prstClr val="black"/>
                </a:solidFill>
                <a:latin typeface="Comic Sans MS" pitchFamily="66" charset="0"/>
              </a:rPr>
              <a:t>  </a:t>
            </a:r>
          </a:p>
        </p:txBody>
      </p:sp>
      <p:sp>
        <p:nvSpPr>
          <p:cNvPr id="8" name="TextBox 8">
            <a:extLst>
              <a:ext uri="{FF2B5EF4-FFF2-40B4-BE49-F238E27FC236}">
                <a16:creationId xmlns:a16="http://schemas.microsoft.com/office/drawing/2014/main" id="{8D0927CB-5C18-43D3-B760-E1EC7E6755F6}"/>
              </a:ext>
            </a:extLst>
          </p:cNvPr>
          <p:cNvSpPr txBox="1">
            <a:spLocks noChangeArrowheads="1"/>
          </p:cNvSpPr>
          <p:nvPr/>
        </p:nvSpPr>
        <p:spPr bwMode="auto">
          <a:xfrm>
            <a:off x="-16412" y="4646960"/>
            <a:ext cx="916041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dirty="0">
                <a:solidFill>
                  <a:srgbClr val="0000FF"/>
                </a:solidFill>
              </a:rPr>
              <a:t>X moles =  2.25 moles</a:t>
            </a:r>
            <a:r>
              <a:rPr lang="en-US" altLang="en-US" sz="2400" dirty="0">
                <a:solidFill>
                  <a:prstClr val="black"/>
                </a:solidFill>
              </a:rPr>
              <a:t>                          NaCl is 58 g/mole, so…    </a:t>
            </a:r>
            <a:br>
              <a:rPr lang="en-US" altLang="en-US" sz="1800" dirty="0">
                <a:solidFill>
                  <a:prstClr val="black"/>
                </a:solidFill>
              </a:rPr>
            </a:br>
            <a:br>
              <a:rPr lang="en-US" altLang="en-US" sz="1800" dirty="0">
                <a:solidFill>
                  <a:prstClr val="black"/>
                </a:solidFill>
              </a:rPr>
            </a:br>
            <a:r>
              <a:rPr lang="en-US" altLang="en-US" sz="1800" dirty="0">
                <a:solidFill>
                  <a:prstClr val="black"/>
                </a:solidFill>
              </a:rPr>
              <a:t>              </a:t>
            </a:r>
            <a:r>
              <a:rPr lang="en-US" altLang="en-US" sz="3600" u="sng" dirty="0">
                <a:solidFill>
                  <a:srgbClr val="FF0000"/>
                </a:solidFill>
              </a:rPr>
              <a:t>2.25 moles</a:t>
            </a:r>
            <a:r>
              <a:rPr lang="en-US" altLang="en-US" sz="3600" dirty="0">
                <a:solidFill>
                  <a:srgbClr val="FF0000"/>
                </a:solidFill>
              </a:rPr>
              <a:t>    x   </a:t>
            </a:r>
            <a:r>
              <a:rPr lang="en-US" altLang="en-US" sz="3600" u="sng" dirty="0">
                <a:solidFill>
                  <a:srgbClr val="FF0000"/>
                </a:solidFill>
              </a:rPr>
              <a:t>58 g</a:t>
            </a:r>
            <a:r>
              <a:rPr lang="en-US" altLang="en-US" sz="3600" dirty="0">
                <a:solidFill>
                  <a:srgbClr val="FF0000"/>
                </a:solidFill>
              </a:rPr>
              <a:t>   =   131 g NaCl  </a:t>
            </a:r>
            <a:r>
              <a:rPr lang="en-US" altLang="en-US" sz="2800" dirty="0">
                <a:solidFill>
                  <a:srgbClr val="0000FF"/>
                </a:solidFill>
              </a:rPr>
              <a:t>(3 SF)</a:t>
            </a:r>
            <a:br>
              <a:rPr lang="en-US" altLang="en-US" sz="2800" dirty="0">
                <a:solidFill>
                  <a:srgbClr val="0000FF"/>
                </a:solidFill>
              </a:rPr>
            </a:br>
            <a:r>
              <a:rPr lang="en-US" altLang="en-US" sz="2800" dirty="0">
                <a:solidFill>
                  <a:srgbClr val="FF0000"/>
                </a:solidFill>
              </a:rPr>
              <a:t>                    1                      1 mole</a:t>
            </a:r>
          </a:p>
        </p:txBody>
      </p:sp>
    </p:spTree>
    <p:extLst>
      <p:ext uri="{BB962C8B-B14F-4D97-AF65-F5344CB8AC3E}">
        <p14:creationId xmlns:p14="http://schemas.microsoft.com/office/powerpoint/2010/main" val="6550054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43.  Calculate the grams of KOH required to make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3.20 Liter solution of KOH</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with 1.20 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concentration.    </a:t>
            </a:r>
            <a:r>
              <a:rPr lang="en-US" sz="3200" dirty="0">
                <a:solidFill>
                  <a:srgbClr val="FF0000"/>
                </a:solidFill>
                <a:latin typeface="Times New Roman" panose="02020603050405020304" pitchFamily="18" charset="0"/>
                <a:cs typeface="Times New Roman" panose="02020603050405020304" pitchFamily="18" charset="0"/>
              </a:rPr>
              <a:t>(always write a formula)</a:t>
            </a:r>
          </a:p>
          <a:p>
            <a:r>
              <a:rPr lang="en-US" dirty="0"/>
              <a:t> </a:t>
            </a:r>
          </a:p>
          <a:p>
            <a:endParaRPr lang="en-US" dirty="0"/>
          </a:p>
        </p:txBody>
      </p:sp>
    </p:spTree>
    <p:extLst>
      <p:ext uri="{BB962C8B-B14F-4D97-AF65-F5344CB8AC3E}">
        <p14:creationId xmlns:p14="http://schemas.microsoft.com/office/powerpoint/2010/main" val="6866271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43.  Calculate the grams of KOH required to make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3.20 Liter solution of KOH</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with 1.20 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concentration.    </a:t>
            </a:r>
            <a:r>
              <a:rPr lang="en-US" sz="3200" dirty="0">
                <a:solidFill>
                  <a:srgbClr val="FF0000"/>
                </a:solidFill>
                <a:latin typeface="Times New Roman" panose="02020603050405020304" pitchFamily="18" charset="0"/>
                <a:cs typeface="Times New Roman" panose="02020603050405020304" pitchFamily="18" charset="0"/>
              </a:rPr>
              <a:t>(always write a formula)</a:t>
            </a:r>
          </a:p>
          <a:p>
            <a:r>
              <a:rPr lang="en-US" dirty="0"/>
              <a:t> </a:t>
            </a:r>
          </a:p>
          <a:p>
            <a:endParaRPr lang="en-US" dirty="0"/>
          </a:p>
        </p:txBody>
      </p:sp>
      <p:sp>
        <p:nvSpPr>
          <p:cNvPr id="3" name="Text Box 3">
            <a:extLst>
              <a:ext uri="{FF2B5EF4-FFF2-40B4-BE49-F238E27FC236}">
                <a16:creationId xmlns:a16="http://schemas.microsoft.com/office/drawing/2014/main" id="{C75BEE53-333B-469E-8515-2FF2D3851406}"/>
              </a:ext>
            </a:extLst>
          </p:cNvPr>
          <p:cNvSpPr txBox="1">
            <a:spLocks noChangeArrowheads="1"/>
          </p:cNvSpPr>
          <p:nvPr/>
        </p:nvSpPr>
        <p:spPr bwMode="auto">
          <a:xfrm>
            <a:off x="152400" y="19050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06804ADF-4397-4188-A15E-F1055164B76A}"/>
              </a:ext>
            </a:extLst>
          </p:cNvPr>
          <p:cNvSpPr txBox="1">
            <a:spLocks noChangeArrowheads="1"/>
          </p:cNvSpPr>
          <p:nvPr/>
        </p:nvSpPr>
        <p:spPr bwMode="auto">
          <a:xfrm>
            <a:off x="1143000" y="19050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a:solidFill>
                  <a:prstClr val="black"/>
                </a:solidFill>
                <a:latin typeface="Comic Sans MS" pitchFamily="66" charset="0"/>
              </a:rPr>
              <a:t># moles KOH</a:t>
            </a:r>
            <a:r>
              <a:rPr lang="en-US" altLang="en-US" sz="2400" u="sng" baseline="-25000">
                <a:solidFill>
                  <a:prstClr val="black"/>
                </a:solidFill>
                <a:latin typeface="Comic Sans MS" pitchFamily="66" charset="0"/>
              </a:rPr>
              <a:t> </a:t>
            </a:r>
            <a:br>
              <a:rPr lang="en-US" altLang="en-US" sz="2400" u="sng">
                <a:solidFill>
                  <a:prstClr val="black"/>
                </a:solidFill>
                <a:latin typeface="Comic Sans MS" pitchFamily="66" charset="0"/>
              </a:rPr>
            </a:br>
            <a:r>
              <a:rPr lang="en-US" altLang="en-US" sz="2400">
                <a:solidFill>
                  <a:prstClr val="black"/>
                </a:solidFill>
                <a:latin typeface="Comic Sans MS" pitchFamily="66" charset="0"/>
              </a:rPr>
              <a:t>Liters of solution</a:t>
            </a:r>
          </a:p>
        </p:txBody>
      </p:sp>
    </p:spTree>
    <p:extLst>
      <p:ext uri="{BB962C8B-B14F-4D97-AF65-F5344CB8AC3E}">
        <p14:creationId xmlns:p14="http://schemas.microsoft.com/office/powerpoint/2010/main" val="1293143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43.  Calculate the grams of KOH required to make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3.20 Liter solution of KOH</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with 1.20 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concentration.    </a:t>
            </a:r>
            <a:r>
              <a:rPr lang="en-US" sz="3200" dirty="0">
                <a:solidFill>
                  <a:srgbClr val="FF0000"/>
                </a:solidFill>
                <a:latin typeface="Times New Roman" panose="02020603050405020304" pitchFamily="18" charset="0"/>
                <a:cs typeface="Times New Roman" panose="02020603050405020304" pitchFamily="18" charset="0"/>
              </a:rPr>
              <a:t>(always write a formula)</a:t>
            </a:r>
          </a:p>
          <a:p>
            <a:r>
              <a:rPr lang="en-US" dirty="0"/>
              <a:t> </a:t>
            </a:r>
          </a:p>
          <a:p>
            <a:endParaRPr lang="en-US" dirty="0"/>
          </a:p>
        </p:txBody>
      </p:sp>
      <p:sp>
        <p:nvSpPr>
          <p:cNvPr id="3" name="Text Box 3">
            <a:extLst>
              <a:ext uri="{FF2B5EF4-FFF2-40B4-BE49-F238E27FC236}">
                <a16:creationId xmlns:a16="http://schemas.microsoft.com/office/drawing/2014/main" id="{C75BEE53-333B-469E-8515-2FF2D3851406}"/>
              </a:ext>
            </a:extLst>
          </p:cNvPr>
          <p:cNvSpPr txBox="1">
            <a:spLocks noChangeArrowheads="1"/>
          </p:cNvSpPr>
          <p:nvPr/>
        </p:nvSpPr>
        <p:spPr bwMode="auto">
          <a:xfrm>
            <a:off x="152400" y="19050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06804ADF-4397-4188-A15E-F1055164B76A}"/>
              </a:ext>
            </a:extLst>
          </p:cNvPr>
          <p:cNvSpPr txBox="1">
            <a:spLocks noChangeArrowheads="1"/>
          </p:cNvSpPr>
          <p:nvPr/>
        </p:nvSpPr>
        <p:spPr bwMode="auto">
          <a:xfrm>
            <a:off x="1143000" y="19050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a:solidFill>
                  <a:prstClr val="black"/>
                </a:solidFill>
                <a:latin typeface="Comic Sans MS" pitchFamily="66" charset="0"/>
              </a:rPr>
              <a:t># moles KOH</a:t>
            </a:r>
            <a:r>
              <a:rPr lang="en-US" altLang="en-US" sz="2400" u="sng" baseline="-25000">
                <a:solidFill>
                  <a:prstClr val="black"/>
                </a:solidFill>
                <a:latin typeface="Comic Sans MS" pitchFamily="66" charset="0"/>
              </a:rPr>
              <a:t> </a:t>
            </a:r>
            <a:br>
              <a:rPr lang="en-US" altLang="en-US" sz="2400" u="sng">
                <a:solidFill>
                  <a:prstClr val="black"/>
                </a:solidFill>
                <a:latin typeface="Comic Sans MS" pitchFamily="66" charset="0"/>
              </a:rPr>
            </a:br>
            <a:r>
              <a:rPr lang="en-US" altLang="en-US" sz="2400">
                <a:solidFill>
                  <a:prstClr val="black"/>
                </a:solidFill>
                <a:latin typeface="Comic Sans MS" pitchFamily="66" charset="0"/>
              </a:rPr>
              <a:t>Liters of solution</a:t>
            </a:r>
          </a:p>
        </p:txBody>
      </p:sp>
      <p:sp>
        <p:nvSpPr>
          <p:cNvPr id="5" name="TextBox 5">
            <a:extLst>
              <a:ext uri="{FF2B5EF4-FFF2-40B4-BE49-F238E27FC236}">
                <a16:creationId xmlns:a16="http://schemas.microsoft.com/office/drawing/2014/main" id="{B7E51860-803C-4348-953D-4FAD9B3057CB}"/>
              </a:ext>
            </a:extLst>
          </p:cNvPr>
          <p:cNvSpPr txBox="1">
            <a:spLocks noChangeArrowheads="1"/>
          </p:cNvSpPr>
          <p:nvPr/>
        </p:nvSpPr>
        <p:spPr bwMode="auto">
          <a:xfrm>
            <a:off x="24618" y="3244851"/>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u="sng">
                <a:solidFill>
                  <a:prstClr val="black"/>
                </a:solidFill>
                <a:latin typeface="Comic Sans MS" pitchFamily="66" charset="0"/>
              </a:rPr>
              <a:t>1.20 M</a:t>
            </a:r>
            <a:r>
              <a:rPr lang="en-US" altLang="en-US" sz="2800">
                <a:solidFill>
                  <a:prstClr val="black"/>
                </a:solidFill>
                <a:latin typeface="Comic Sans MS" pitchFamily="66" charset="0"/>
              </a:rPr>
              <a:t>  =  </a:t>
            </a:r>
            <a:br>
              <a:rPr lang="en-US" altLang="en-US" sz="2800">
                <a:solidFill>
                  <a:prstClr val="black"/>
                </a:solidFill>
                <a:latin typeface="Comic Sans MS" pitchFamily="66" charset="0"/>
              </a:rPr>
            </a:br>
            <a:r>
              <a:rPr lang="en-US" altLang="en-US" sz="2800">
                <a:solidFill>
                  <a:prstClr val="black"/>
                </a:solidFill>
                <a:latin typeface="Comic Sans MS" pitchFamily="66" charset="0"/>
              </a:rPr>
              <a:t>   1</a:t>
            </a:r>
          </a:p>
        </p:txBody>
      </p:sp>
      <p:sp>
        <p:nvSpPr>
          <p:cNvPr id="6" name="TextBox 6">
            <a:extLst>
              <a:ext uri="{FF2B5EF4-FFF2-40B4-BE49-F238E27FC236}">
                <a16:creationId xmlns:a16="http://schemas.microsoft.com/office/drawing/2014/main" id="{CDB6BFD5-567A-46ED-AD12-89837940DBD6}"/>
              </a:ext>
            </a:extLst>
          </p:cNvPr>
          <p:cNvSpPr txBox="1">
            <a:spLocks noChangeArrowheads="1"/>
          </p:cNvSpPr>
          <p:nvPr/>
        </p:nvSpPr>
        <p:spPr bwMode="auto">
          <a:xfrm>
            <a:off x="1701018" y="3244851"/>
            <a:ext cx="259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u="sng">
                <a:solidFill>
                  <a:prstClr val="black"/>
                </a:solidFill>
                <a:latin typeface="Comic Sans MS" pitchFamily="66" charset="0"/>
              </a:rPr>
              <a:t># moles KOH</a:t>
            </a:r>
            <a:br>
              <a:rPr lang="en-US" altLang="en-US" sz="2800">
                <a:solidFill>
                  <a:prstClr val="black"/>
                </a:solidFill>
                <a:latin typeface="Comic Sans MS" pitchFamily="66" charset="0"/>
              </a:rPr>
            </a:br>
            <a:r>
              <a:rPr lang="en-US" altLang="en-US" sz="2800">
                <a:solidFill>
                  <a:prstClr val="black"/>
                </a:solidFill>
                <a:latin typeface="Comic Sans MS" pitchFamily="66" charset="0"/>
              </a:rPr>
              <a:t>3.20 Liters</a:t>
            </a:r>
          </a:p>
        </p:txBody>
      </p:sp>
    </p:spTree>
    <p:extLst>
      <p:ext uri="{BB962C8B-B14F-4D97-AF65-F5344CB8AC3E}">
        <p14:creationId xmlns:p14="http://schemas.microsoft.com/office/powerpoint/2010/main" val="1128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43.  Calculate the grams of KOH required to make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3.20 Liter solution of KOH</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with 1.20 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concentration.    </a:t>
            </a:r>
            <a:r>
              <a:rPr lang="en-US" sz="3200" dirty="0">
                <a:solidFill>
                  <a:srgbClr val="FF0000"/>
                </a:solidFill>
                <a:latin typeface="Times New Roman" panose="02020603050405020304" pitchFamily="18" charset="0"/>
                <a:cs typeface="Times New Roman" panose="02020603050405020304" pitchFamily="18" charset="0"/>
              </a:rPr>
              <a:t>(always write a formula)</a:t>
            </a:r>
          </a:p>
          <a:p>
            <a:r>
              <a:rPr lang="en-US" dirty="0"/>
              <a:t> </a:t>
            </a:r>
          </a:p>
          <a:p>
            <a:endParaRPr lang="en-US" dirty="0"/>
          </a:p>
        </p:txBody>
      </p:sp>
      <p:sp>
        <p:nvSpPr>
          <p:cNvPr id="3" name="Text Box 3">
            <a:extLst>
              <a:ext uri="{FF2B5EF4-FFF2-40B4-BE49-F238E27FC236}">
                <a16:creationId xmlns:a16="http://schemas.microsoft.com/office/drawing/2014/main" id="{C75BEE53-333B-469E-8515-2FF2D3851406}"/>
              </a:ext>
            </a:extLst>
          </p:cNvPr>
          <p:cNvSpPr txBox="1">
            <a:spLocks noChangeArrowheads="1"/>
          </p:cNvSpPr>
          <p:nvPr/>
        </p:nvSpPr>
        <p:spPr bwMode="auto">
          <a:xfrm>
            <a:off x="152400" y="19050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06804ADF-4397-4188-A15E-F1055164B76A}"/>
              </a:ext>
            </a:extLst>
          </p:cNvPr>
          <p:cNvSpPr txBox="1">
            <a:spLocks noChangeArrowheads="1"/>
          </p:cNvSpPr>
          <p:nvPr/>
        </p:nvSpPr>
        <p:spPr bwMode="auto">
          <a:xfrm>
            <a:off x="1143000" y="19050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a:solidFill>
                  <a:prstClr val="black"/>
                </a:solidFill>
                <a:latin typeface="Comic Sans MS" pitchFamily="66" charset="0"/>
              </a:rPr>
              <a:t># moles KOH</a:t>
            </a:r>
            <a:r>
              <a:rPr lang="en-US" altLang="en-US" sz="2400" u="sng" baseline="-25000">
                <a:solidFill>
                  <a:prstClr val="black"/>
                </a:solidFill>
                <a:latin typeface="Comic Sans MS" pitchFamily="66" charset="0"/>
              </a:rPr>
              <a:t> </a:t>
            </a:r>
            <a:br>
              <a:rPr lang="en-US" altLang="en-US" sz="2400" u="sng">
                <a:solidFill>
                  <a:prstClr val="black"/>
                </a:solidFill>
                <a:latin typeface="Comic Sans MS" pitchFamily="66" charset="0"/>
              </a:rPr>
            </a:br>
            <a:r>
              <a:rPr lang="en-US" altLang="en-US" sz="2400">
                <a:solidFill>
                  <a:prstClr val="black"/>
                </a:solidFill>
                <a:latin typeface="Comic Sans MS" pitchFamily="66" charset="0"/>
              </a:rPr>
              <a:t>Liters of solution</a:t>
            </a:r>
          </a:p>
        </p:txBody>
      </p:sp>
      <p:sp>
        <p:nvSpPr>
          <p:cNvPr id="5" name="TextBox 5">
            <a:extLst>
              <a:ext uri="{FF2B5EF4-FFF2-40B4-BE49-F238E27FC236}">
                <a16:creationId xmlns:a16="http://schemas.microsoft.com/office/drawing/2014/main" id="{B7E51860-803C-4348-953D-4FAD9B3057CB}"/>
              </a:ext>
            </a:extLst>
          </p:cNvPr>
          <p:cNvSpPr txBox="1">
            <a:spLocks noChangeArrowheads="1"/>
          </p:cNvSpPr>
          <p:nvPr/>
        </p:nvSpPr>
        <p:spPr bwMode="auto">
          <a:xfrm>
            <a:off x="24618" y="3244851"/>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u="sng">
                <a:solidFill>
                  <a:prstClr val="black"/>
                </a:solidFill>
                <a:latin typeface="Comic Sans MS" pitchFamily="66" charset="0"/>
              </a:rPr>
              <a:t>1.20 M</a:t>
            </a:r>
            <a:r>
              <a:rPr lang="en-US" altLang="en-US" sz="2800">
                <a:solidFill>
                  <a:prstClr val="black"/>
                </a:solidFill>
                <a:latin typeface="Comic Sans MS" pitchFamily="66" charset="0"/>
              </a:rPr>
              <a:t>  =  </a:t>
            </a:r>
            <a:br>
              <a:rPr lang="en-US" altLang="en-US" sz="2800">
                <a:solidFill>
                  <a:prstClr val="black"/>
                </a:solidFill>
                <a:latin typeface="Comic Sans MS" pitchFamily="66" charset="0"/>
              </a:rPr>
            </a:br>
            <a:r>
              <a:rPr lang="en-US" altLang="en-US" sz="2800">
                <a:solidFill>
                  <a:prstClr val="black"/>
                </a:solidFill>
                <a:latin typeface="Comic Sans MS" pitchFamily="66" charset="0"/>
              </a:rPr>
              <a:t>   1</a:t>
            </a:r>
          </a:p>
        </p:txBody>
      </p:sp>
      <p:sp>
        <p:nvSpPr>
          <p:cNvPr id="6" name="TextBox 6">
            <a:extLst>
              <a:ext uri="{FF2B5EF4-FFF2-40B4-BE49-F238E27FC236}">
                <a16:creationId xmlns:a16="http://schemas.microsoft.com/office/drawing/2014/main" id="{CDB6BFD5-567A-46ED-AD12-89837940DBD6}"/>
              </a:ext>
            </a:extLst>
          </p:cNvPr>
          <p:cNvSpPr txBox="1">
            <a:spLocks noChangeArrowheads="1"/>
          </p:cNvSpPr>
          <p:nvPr/>
        </p:nvSpPr>
        <p:spPr bwMode="auto">
          <a:xfrm>
            <a:off x="1701018" y="3244851"/>
            <a:ext cx="259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u="sng">
                <a:solidFill>
                  <a:prstClr val="black"/>
                </a:solidFill>
                <a:latin typeface="Comic Sans MS" pitchFamily="66" charset="0"/>
              </a:rPr>
              <a:t># moles KOH</a:t>
            </a:r>
            <a:br>
              <a:rPr lang="en-US" altLang="en-US" sz="2800">
                <a:solidFill>
                  <a:prstClr val="black"/>
                </a:solidFill>
                <a:latin typeface="Comic Sans MS" pitchFamily="66" charset="0"/>
              </a:rPr>
            </a:br>
            <a:r>
              <a:rPr lang="en-US" altLang="en-US" sz="2800">
                <a:solidFill>
                  <a:prstClr val="black"/>
                </a:solidFill>
                <a:latin typeface="Comic Sans MS" pitchFamily="66" charset="0"/>
              </a:rPr>
              <a:t>3.20 Liters</a:t>
            </a:r>
          </a:p>
        </p:txBody>
      </p:sp>
      <p:sp>
        <p:nvSpPr>
          <p:cNvPr id="7" name="TextBox 7">
            <a:extLst>
              <a:ext uri="{FF2B5EF4-FFF2-40B4-BE49-F238E27FC236}">
                <a16:creationId xmlns:a16="http://schemas.microsoft.com/office/drawing/2014/main" id="{28296F22-6B4F-4ED1-91A2-193698BF98E5}"/>
              </a:ext>
            </a:extLst>
          </p:cNvPr>
          <p:cNvSpPr txBox="1">
            <a:spLocks noChangeArrowheads="1"/>
          </p:cNvSpPr>
          <p:nvPr/>
        </p:nvSpPr>
        <p:spPr bwMode="auto">
          <a:xfrm>
            <a:off x="4724400" y="3244851"/>
            <a:ext cx="4394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dirty="0">
                <a:solidFill>
                  <a:srgbClr val="0000FF"/>
                </a:solidFill>
              </a:rPr>
              <a:t># moles = 3.84 moles KOH                </a:t>
            </a:r>
          </a:p>
        </p:txBody>
      </p:sp>
    </p:spTree>
    <p:extLst>
      <p:ext uri="{BB962C8B-B14F-4D97-AF65-F5344CB8AC3E}">
        <p14:creationId xmlns:p14="http://schemas.microsoft.com/office/powerpoint/2010/main" val="27382594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1236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43.  Calculate the grams of KOH required to make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3.20 Liter solution of KOH</a:t>
            </a:r>
            <a:r>
              <a:rPr lang="en-US" sz="3200" baseline="-25000" dirty="0">
                <a:latin typeface="Times New Roman" panose="02020603050405020304" pitchFamily="18" charset="0"/>
                <a:cs typeface="Times New Roman" panose="02020603050405020304" pitchFamily="18" charset="0"/>
              </a:rPr>
              <a:t>(AQ)  </a:t>
            </a:r>
            <a:r>
              <a:rPr lang="en-US" sz="3200" dirty="0">
                <a:latin typeface="Times New Roman" panose="02020603050405020304" pitchFamily="18" charset="0"/>
                <a:cs typeface="Times New Roman" panose="02020603050405020304" pitchFamily="18" charset="0"/>
              </a:rPr>
              <a:t>with 1.20 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concentration.    </a:t>
            </a:r>
            <a:r>
              <a:rPr lang="en-US" sz="3200" dirty="0">
                <a:solidFill>
                  <a:srgbClr val="FF0000"/>
                </a:solidFill>
                <a:latin typeface="Times New Roman" panose="02020603050405020304" pitchFamily="18" charset="0"/>
                <a:cs typeface="Times New Roman" panose="02020603050405020304" pitchFamily="18" charset="0"/>
              </a:rPr>
              <a:t>(always write a formula)</a:t>
            </a:r>
          </a:p>
          <a:p>
            <a:r>
              <a:rPr lang="en-US" dirty="0"/>
              <a:t> </a:t>
            </a:r>
          </a:p>
          <a:p>
            <a:endParaRPr lang="en-US" dirty="0"/>
          </a:p>
        </p:txBody>
      </p:sp>
      <p:sp>
        <p:nvSpPr>
          <p:cNvPr id="3" name="Text Box 3">
            <a:extLst>
              <a:ext uri="{FF2B5EF4-FFF2-40B4-BE49-F238E27FC236}">
                <a16:creationId xmlns:a16="http://schemas.microsoft.com/office/drawing/2014/main" id="{C75BEE53-333B-469E-8515-2FF2D3851406}"/>
              </a:ext>
            </a:extLst>
          </p:cNvPr>
          <p:cNvSpPr txBox="1">
            <a:spLocks noChangeArrowheads="1"/>
          </p:cNvSpPr>
          <p:nvPr/>
        </p:nvSpPr>
        <p:spPr bwMode="auto">
          <a:xfrm>
            <a:off x="152400" y="19050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06804ADF-4397-4188-A15E-F1055164B76A}"/>
              </a:ext>
            </a:extLst>
          </p:cNvPr>
          <p:cNvSpPr txBox="1">
            <a:spLocks noChangeArrowheads="1"/>
          </p:cNvSpPr>
          <p:nvPr/>
        </p:nvSpPr>
        <p:spPr bwMode="auto">
          <a:xfrm>
            <a:off x="1143000" y="19050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a:solidFill>
                  <a:prstClr val="black"/>
                </a:solidFill>
                <a:latin typeface="Comic Sans MS" pitchFamily="66" charset="0"/>
              </a:rPr>
              <a:t># moles KOH</a:t>
            </a:r>
            <a:r>
              <a:rPr lang="en-US" altLang="en-US" sz="2400" u="sng" baseline="-25000">
                <a:solidFill>
                  <a:prstClr val="black"/>
                </a:solidFill>
                <a:latin typeface="Comic Sans MS" pitchFamily="66" charset="0"/>
              </a:rPr>
              <a:t> </a:t>
            </a:r>
            <a:br>
              <a:rPr lang="en-US" altLang="en-US" sz="2400" u="sng">
                <a:solidFill>
                  <a:prstClr val="black"/>
                </a:solidFill>
                <a:latin typeface="Comic Sans MS" pitchFamily="66" charset="0"/>
              </a:rPr>
            </a:br>
            <a:r>
              <a:rPr lang="en-US" altLang="en-US" sz="2400">
                <a:solidFill>
                  <a:prstClr val="black"/>
                </a:solidFill>
                <a:latin typeface="Comic Sans MS" pitchFamily="66" charset="0"/>
              </a:rPr>
              <a:t>Liters of solution</a:t>
            </a:r>
          </a:p>
        </p:txBody>
      </p:sp>
      <p:sp>
        <p:nvSpPr>
          <p:cNvPr id="5" name="TextBox 5">
            <a:extLst>
              <a:ext uri="{FF2B5EF4-FFF2-40B4-BE49-F238E27FC236}">
                <a16:creationId xmlns:a16="http://schemas.microsoft.com/office/drawing/2014/main" id="{B7E51860-803C-4348-953D-4FAD9B3057CB}"/>
              </a:ext>
            </a:extLst>
          </p:cNvPr>
          <p:cNvSpPr txBox="1">
            <a:spLocks noChangeArrowheads="1"/>
          </p:cNvSpPr>
          <p:nvPr/>
        </p:nvSpPr>
        <p:spPr bwMode="auto">
          <a:xfrm>
            <a:off x="24618" y="3244851"/>
            <a:ext cx="251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u="sng">
                <a:solidFill>
                  <a:prstClr val="black"/>
                </a:solidFill>
                <a:latin typeface="Comic Sans MS" pitchFamily="66" charset="0"/>
              </a:rPr>
              <a:t>1.20 M</a:t>
            </a:r>
            <a:r>
              <a:rPr lang="en-US" altLang="en-US" sz="2800">
                <a:solidFill>
                  <a:prstClr val="black"/>
                </a:solidFill>
                <a:latin typeface="Comic Sans MS" pitchFamily="66" charset="0"/>
              </a:rPr>
              <a:t>  =  </a:t>
            </a:r>
            <a:br>
              <a:rPr lang="en-US" altLang="en-US" sz="2800">
                <a:solidFill>
                  <a:prstClr val="black"/>
                </a:solidFill>
                <a:latin typeface="Comic Sans MS" pitchFamily="66" charset="0"/>
              </a:rPr>
            </a:br>
            <a:r>
              <a:rPr lang="en-US" altLang="en-US" sz="2800">
                <a:solidFill>
                  <a:prstClr val="black"/>
                </a:solidFill>
                <a:latin typeface="Comic Sans MS" pitchFamily="66" charset="0"/>
              </a:rPr>
              <a:t>   1</a:t>
            </a:r>
          </a:p>
        </p:txBody>
      </p:sp>
      <p:sp>
        <p:nvSpPr>
          <p:cNvPr id="6" name="TextBox 6">
            <a:extLst>
              <a:ext uri="{FF2B5EF4-FFF2-40B4-BE49-F238E27FC236}">
                <a16:creationId xmlns:a16="http://schemas.microsoft.com/office/drawing/2014/main" id="{CDB6BFD5-567A-46ED-AD12-89837940DBD6}"/>
              </a:ext>
            </a:extLst>
          </p:cNvPr>
          <p:cNvSpPr txBox="1">
            <a:spLocks noChangeArrowheads="1"/>
          </p:cNvSpPr>
          <p:nvPr/>
        </p:nvSpPr>
        <p:spPr bwMode="auto">
          <a:xfrm>
            <a:off x="1701018" y="3244851"/>
            <a:ext cx="259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u="sng">
                <a:solidFill>
                  <a:prstClr val="black"/>
                </a:solidFill>
                <a:latin typeface="Comic Sans MS" pitchFamily="66" charset="0"/>
              </a:rPr>
              <a:t># moles KOH</a:t>
            </a:r>
            <a:br>
              <a:rPr lang="en-US" altLang="en-US" sz="2800">
                <a:solidFill>
                  <a:prstClr val="black"/>
                </a:solidFill>
                <a:latin typeface="Comic Sans MS" pitchFamily="66" charset="0"/>
              </a:rPr>
            </a:br>
            <a:r>
              <a:rPr lang="en-US" altLang="en-US" sz="2800">
                <a:solidFill>
                  <a:prstClr val="black"/>
                </a:solidFill>
                <a:latin typeface="Comic Sans MS" pitchFamily="66" charset="0"/>
              </a:rPr>
              <a:t>3.20 Liters</a:t>
            </a:r>
          </a:p>
        </p:txBody>
      </p:sp>
      <p:sp>
        <p:nvSpPr>
          <p:cNvPr id="7" name="TextBox 7">
            <a:extLst>
              <a:ext uri="{FF2B5EF4-FFF2-40B4-BE49-F238E27FC236}">
                <a16:creationId xmlns:a16="http://schemas.microsoft.com/office/drawing/2014/main" id="{28296F22-6B4F-4ED1-91A2-193698BF98E5}"/>
              </a:ext>
            </a:extLst>
          </p:cNvPr>
          <p:cNvSpPr txBox="1">
            <a:spLocks noChangeArrowheads="1"/>
          </p:cNvSpPr>
          <p:nvPr/>
        </p:nvSpPr>
        <p:spPr bwMode="auto">
          <a:xfrm>
            <a:off x="4724400" y="3244851"/>
            <a:ext cx="4394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800" dirty="0">
                <a:solidFill>
                  <a:srgbClr val="0000FF"/>
                </a:solidFill>
              </a:rPr>
              <a:t># moles = 3.84 moles KOH                </a:t>
            </a:r>
          </a:p>
        </p:txBody>
      </p:sp>
      <p:sp>
        <p:nvSpPr>
          <p:cNvPr id="8" name="TextBox 8">
            <a:extLst>
              <a:ext uri="{FF2B5EF4-FFF2-40B4-BE49-F238E27FC236}">
                <a16:creationId xmlns:a16="http://schemas.microsoft.com/office/drawing/2014/main" id="{BFAC8663-29B3-4EC3-8568-DBF85E2683E8}"/>
              </a:ext>
            </a:extLst>
          </p:cNvPr>
          <p:cNvSpPr txBox="1">
            <a:spLocks noChangeArrowheads="1"/>
          </p:cNvSpPr>
          <p:nvPr/>
        </p:nvSpPr>
        <p:spPr bwMode="auto">
          <a:xfrm>
            <a:off x="291318" y="5329510"/>
            <a:ext cx="281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u="sng">
                <a:solidFill>
                  <a:srgbClr val="FF0000"/>
                </a:solidFill>
              </a:rPr>
              <a:t>3.84 moles KOH</a:t>
            </a:r>
            <a:br>
              <a:rPr lang="en-US" altLang="en-US" sz="2800">
                <a:solidFill>
                  <a:srgbClr val="FF0000"/>
                </a:solidFill>
              </a:rPr>
            </a:br>
            <a:r>
              <a:rPr lang="en-US" altLang="en-US" sz="2800">
                <a:solidFill>
                  <a:srgbClr val="FF0000"/>
                </a:solidFill>
              </a:rPr>
              <a:t>1</a:t>
            </a:r>
          </a:p>
        </p:txBody>
      </p:sp>
      <p:sp>
        <p:nvSpPr>
          <p:cNvPr id="9" name="TextBox 9">
            <a:extLst>
              <a:ext uri="{FF2B5EF4-FFF2-40B4-BE49-F238E27FC236}">
                <a16:creationId xmlns:a16="http://schemas.microsoft.com/office/drawing/2014/main" id="{C8D70BD9-3710-448F-94C4-588FD5C09978}"/>
              </a:ext>
            </a:extLst>
          </p:cNvPr>
          <p:cNvSpPr txBox="1">
            <a:spLocks noChangeArrowheads="1"/>
          </p:cNvSpPr>
          <p:nvPr/>
        </p:nvSpPr>
        <p:spPr bwMode="auto">
          <a:xfrm>
            <a:off x="2882118" y="5329510"/>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000">
                <a:solidFill>
                  <a:srgbClr val="FF0000"/>
                </a:solidFill>
              </a:rPr>
              <a:t>x</a:t>
            </a:r>
          </a:p>
        </p:txBody>
      </p:sp>
      <p:sp>
        <p:nvSpPr>
          <p:cNvPr id="10" name="TextBox 10">
            <a:extLst>
              <a:ext uri="{FF2B5EF4-FFF2-40B4-BE49-F238E27FC236}">
                <a16:creationId xmlns:a16="http://schemas.microsoft.com/office/drawing/2014/main" id="{86944748-E381-445B-B7C4-314A88EF6DF1}"/>
              </a:ext>
            </a:extLst>
          </p:cNvPr>
          <p:cNvSpPr txBox="1">
            <a:spLocks noChangeArrowheads="1"/>
          </p:cNvSpPr>
          <p:nvPr/>
        </p:nvSpPr>
        <p:spPr bwMode="auto">
          <a:xfrm>
            <a:off x="3110718" y="5329510"/>
            <a:ext cx="251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u="sng">
                <a:solidFill>
                  <a:srgbClr val="FF0000"/>
                </a:solidFill>
              </a:rPr>
              <a:t>56 g KOH</a:t>
            </a:r>
            <a:br>
              <a:rPr lang="en-US" altLang="en-US" sz="2800" u="sng">
                <a:solidFill>
                  <a:srgbClr val="FF0000"/>
                </a:solidFill>
              </a:rPr>
            </a:br>
            <a:r>
              <a:rPr lang="en-US" altLang="en-US" sz="2800">
                <a:solidFill>
                  <a:srgbClr val="FF0000"/>
                </a:solidFill>
              </a:rPr>
              <a:t>1 mole KOH</a:t>
            </a:r>
          </a:p>
        </p:txBody>
      </p:sp>
      <p:sp>
        <p:nvSpPr>
          <p:cNvPr id="11" name="TextBox 11">
            <a:extLst>
              <a:ext uri="{FF2B5EF4-FFF2-40B4-BE49-F238E27FC236}">
                <a16:creationId xmlns:a16="http://schemas.microsoft.com/office/drawing/2014/main" id="{C50A6FC2-B519-4F4C-BEB8-DF95C4272D8E}"/>
              </a:ext>
            </a:extLst>
          </p:cNvPr>
          <p:cNvSpPr txBox="1">
            <a:spLocks noChangeArrowheads="1"/>
          </p:cNvSpPr>
          <p:nvPr/>
        </p:nvSpPr>
        <p:spPr bwMode="auto">
          <a:xfrm>
            <a:off x="5472918" y="5335636"/>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4000" dirty="0">
                <a:solidFill>
                  <a:srgbClr val="FF0000"/>
                </a:solidFill>
              </a:rPr>
              <a:t>=  215 g KOH</a:t>
            </a:r>
          </a:p>
        </p:txBody>
      </p:sp>
    </p:spTree>
    <p:extLst>
      <p:ext uri="{BB962C8B-B14F-4D97-AF65-F5344CB8AC3E}">
        <p14:creationId xmlns:p14="http://schemas.microsoft.com/office/powerpoint/2010/main" val="7518514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DE1FF"/>
        </a:solidFill>
        <a:effectLst/>
      </p:bgPr>
    </p:bg>
    <p:spTree>
      <p:nvGrpSpPr>
        <p:cNvPr id="1" name=""/>
        <p:cNvGrpSpPr/>
        <p:nvPr/>
      </p:nvGrpSpPr>
      <p:grpSpPr>
        <a:xfrm>
          <a:off x="0" y="0"/>
          <a:ext cx="0" cy="0"/>
          <a:chOff x="0" y="0"/>
          <a:chExt cx="0" cy="0"/>
        </a:xfrm>
      </p:grpSpPr>
      <p:sp>
        <p:nvSpPr>
          <p:cNvPr id="2" name="TextBox 1"/>
          <p:cNvSpPr txBox="1"/>
          <p:nvPr/>
        </p:nvSpPr>
        <p:spPr>
          <a:xfrm>
            <a:off x="12016" y="9379"/>
            <a:ext cx="9151034" cy="415498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44.  How can we prepare this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3.20 Liter solution of KOH</a:t>
            </a:r>
            <a:r>
              <a:rPr lang="en-US" sz="3600" baseline="-25000" dirty="0">
                <a:latin typeface="Times New Roman" panose="02020603050405020304" pitchFamily="18" charset="0"/>
                <a:cs typeface="Times New Roman" panose="02020603050405020304" pitchFamily="18" charset="0"/>
              </a:rPr>
              <a:t>(AQ)  </a:t>
            </a:r>
            <a:br>
              <a:rPr lang="en-US" sz="3600" baseline="-25000" dirty="0">
                <a:latin typeface="Times New Roman" panose="02020603050405020304" pitchFamily="18" charset="0"/>
                <a:cs typeface="Times New Roman" panose="02020603050405020304" pitchFamily="18" charset="0"/>
              </a:rPr>
            </a:br>
            <a:r>
              <a:rPr lang="en-US" sz="3600" baseline="-25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with 1.20 M  concentration?</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The wrong way is the way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will seem right, at first!</a:t>
            </a:r>
            <a:br>
              <a:rPr lang="en-US" sz="2400" b="1"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Cartoon of Businessman with Light Bulb Above Head Stock Vector Image by  ©ursus@zdeneksasek.com #184612200">
            <a:extLst>
              <a:ext uri="{FF2B5EF4-FFF2-40B4-BE49-F238E27FC236}">
                <a16:creationId xmlns:a16="http://schemas.microsoft.com/office/drawing/2014/main" id="{F7EA58BC-0A6C-47C1-8F86-CD3674CE014F}"/>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7563"/>
          <a:stretch/>
        </p:blipFill>
        <p:spPr bwMode="auto">
          <a:xfrm>
            <a:off x="5791200" y="1899138"/>
            <a:ext cx="3352800" cy="494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2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86418"/>
          </a:xfrm>
          <a:prstGeom prst="rect">
            <a:avLst/>
          </a:prstGeom>
          <a:noFill/>
        </p:spPr>
        <p:txBody>
          <a:bodyPr wrap="square" rtlCol="0">
            <a:spAutoFit/>
          </a:bodyPr>
          <a:lstStyle/>
          <a:p>
            <a:r>
              <a:rPr lang="en-US" dirty="0"/>
              <a:t>When you try to dissolve stuff into solution, there are 3 factors that will affect this rate</a:t>
            </a:r>
            <a:br>
              <a:rPr lang="en-US" dirty="0"/>
            </a:br>
            <a:r>
              <a:rPr lang="en-US" dirty="0"/>
              <a:t>(either making it faster or slower.  </a:t>
            </a:r>
          </a:p>
          <a:p>
            <a:r>
              <a:rPr lang="en-US" sz="6000" b="1" dirty="0"/>
              <a:t>DEMONSTRATION one</a:t>
            </a:r>
          </a:p>
          <a:p>
            <a:br>
              <a:rPr lang="en-US" dirty="0"/>
            </a:br>
            <a:r>
              <a:rPr lang="en-US" sz="2800" dirty="0">
                <a:solidFill>
                  <a:srgbClr val="0000FF"/>
                </a:solidFill>
                <a:latin typeface="Times New Roman" panose="02020603050405020304" pitchFamily="18" charset="0"/>
                <a:cs typeface="Times New Roman" panose="02020603050405020304" pitchFamily="18" charset="0"/>
              </a:rPr>
              <a:t>Let’s watch </a:t>
            </a:r>
            <a:r>
              <a:rPr lang="en-US" sz="2800" u="sng" dirty="0">
                <a:solidFill>
                  <a:srgbClr val="0000FF"/>
                </a:solidFill>
                <a:latin typeface="Times New Roman" panose="02020603050405020304" pitchFamily="18" charset="0"/>
                <a:cs typeface="Times New Roman" panose="02020603050405020304" pitchFamily="18" charset="0"/>
              </a:rPr>
              <a:t>2 forms of the same compound</a:t>
            </a:r>
            <a:r>
              <a:rPr lang="en-US" sz="2800" dirty="0">
                <a:solidFill>
                  <a:srgbClr val="0000FF"/>
                </a:solidFill>
                <a:latin typeface="Times New Roman" panose="02020603050405020304" pitchFamily="18" charset="0"/>
                <a:cs typeface="Times New Roman" panose="02020603050405020304" pitchFamily="18" charset="0"/>
              </a:rPr>
              <a:t> Copper (II) sulfate </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First, CHUNKS of CuSO</a:t>
            </a:r>
            <a:r>
              <a:rPr lang="en-US" sz="2800" baseline="-25000" dirty="0">
                <a:solidFill>
                  <a:srgbClr val="0000FF"/>
                </a:solidFill>
                <a:latin typeface="Times New Roman" panose="02020603050405020304" pitchFamily="18" charset="0"/>
                <a:cs typeface="Times New Roman" panose="02020603050405020304" pitchFamily="18" charset="0"/>
              </a:rPr>
              <a:t>4</a:t>
            </a:r>
            <a:r>
              <a:rPr lang="en-US" sz="2800" dirty="0">
                <a:solidFill>
                  <a:srgbClr val="0000FF"/>
                </a:solidFill>
                <a:latin typeface="Times New Roman" panose="02020603050405020304" pitchFamily="18" charset="0"/>
                <a:cs typeface="Times New Roman" panose="02020603050405020304" pitchFamily="18" charset="0"/>
              </a:rPr>
              <a:t>  into room temperature water </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Next, POWDERED CuSO</a:t>
            </a:r>
            <a:r>
              <a:rPr lang="en-US" sz="2800" baseline="-25000" dirty="0">
                <a:solidFill>
                  <a:srgbClr val="0000FF"/>
                </a:solidFill>
                <a:latin typeface="Times New Roman" panose="02020603050405020304" pitchFamily="18" charset="0"/>
                <a:cs typeface="Times New Roman" panose="02020603050405020304" pitchFamily="18" charset="0"/>
              </a:rPr>
              <a:t>4</a:t>
            </a:r>
            <a:r>
              <a:rPr lang="en-US" sz="2800" dirty="0">
                <a:solidFill>
                  <a:srgbClr val="0000FF"/>
                </a:solidFill>
                <a:latin typeface="Times New Roman" panose="02020603050405020304" pitchFamily="18" charset="0"/>
                <a:cs typeface="Times New Roman" panose="02020603050405020304" pitchFamily="18" charset="0"/>
              </a:rPr>
              <a:t> into room temperature water </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150 mL of water - and stir them.</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Powdered dissolves faster:  greater surface area means more water touches more solute, MORE COLLISIONS BETWEEN particles, so faster dissolving.  </a:t>
            </a:r>
            <a:endParaRPr lang="en-US" sz="1100" dirty="0">
              <a:solidFill>
                <a:srgbClr val="FF0000"/>
              </a:solidFill>
            </a:endParaRPr>
          </a:p>
        </p:txBody>
      </p:sp>
    </p:spTree>
    <p:extLst>
      <p:ext uri="{BB962C8B-B14F-4D97-AF65-F5344CB8AC3E}">
        <p14:creationId xmlns:p14="http://schemas.microsoft.com/office/powerpoint/2010/main" val="40063747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DE1FF"/>
        </a:solidFill>
        <a:effectLst/>
      </p:bgPr>
    </p:bg>
    <p:spTree>
      <p:nvGrpSpPr>
        <p:cNvPr id="1" name=""/>
        <p:cNvGrpSpPr/>
        <p:nvPr/>
      </p:nvGrpSpPr>
      <p:grpSpPr>
        <a:xfrm>
          <a:off x="0" y="0"/>
          <a:ext cx="0" cy="0"/>
          <a:chOff x="0" y="0"/>
          <a:chExt cx="0" cy="0"/>
        </a:xfrm>
      </p:grpSpPr>
      <p:sp>
        <p:nvSpPr>
          <p:cNvPr id="2" name="TextBox 1"/>
          <p:cNvSpPr txBox="1"/>
          <p:nvPr/>
        </p:nvSpPr>
        <p:spPr>
          <a:xfrm>
            <a:off x="12016" y="9379"/>
            <a:ext cx="9151034" cy="538609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44.  How can we prepare this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3.20 Liter solution of KOH</a:t>
            </a:r>
            <a:r>
              <a:rPr lang="en-US" sz="3600" baseline="-25000" dirty="0">
                <a:latin typeface="Times New Roman" panose="02020603050405020304" pitchFamily="18" charset="0"/>
                <a:cs typeface="Times New Roman" panose="02020603050405020304" pitchFamily="18" charset="0"/>
              </a:rPr>
              <a:t>(AQ)  </a:t>
            </a:r>
            <a:br>
              <a:rPr lang="en-US" sz="3600" baseline="-25000" dirty="0">
                <a:latin typeface="Times New Roman" panose="02020603050405020304" pitchFamily="18" charset="0"/>
                <a:cs typeface="Times New Roman" panose="02020603050405020304" pitchFamily="18" charset="0"/>
              </a:rPr>
            </a:br>
            <a:r>
              <a:rPr lang="en-US" sz="3600" baseline="-25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with 1.20 M  concentration?</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wrong way is to get 3.20 Liters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and add 215 g of KOH into it.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If you do that, the KOH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SLIGHTLY increase the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volume over 3.20 liters. </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Cartoon of Businessman with Light Bulb Above Head Stock Vector Image by  ©ursus@zdeneksasek.com #184612200">
            <a:extLst>
              <a:ext uri="{FF2B5EF4-FFF2-40B4-BE49-F238E27FC236}">
                <a16:creationId xmlns:a16="http://schemas.microsoft.com/office/drawing/2014/main" id="{F7EA58BC-0A6C-47C1-8F86-CD3674CE014F}"/>
              </a:ext>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7563"/>
          <a:stretch/>
        </p:blipFill>
        <p:spPr bwMode="auto">
          <a:xfrm>
            <a:off x="5791200" y="1899138"/>
            <a:ext cx="3352800" cy="494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4425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034" y="3517"/>
            <a:ext cx="9151034" cy="23083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45.  The right way is to put the KOH</a:t>
            </a:r>
            <a:r>
              <a:rPr lang="en-US" sz="3600" baseline="-25000" dirty="0">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 in the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beaker, then FILL IT UP to the exact mark</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of 3.20 Liters.  Now the solute is part of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the total volume, and your are good. </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146" name="Picture 2" descr="Blank Erlenmeyer Flask Clip Art at Clker.com - vector clip art online,  royalty free &amp; public domain">
            <a:extLst>
              <a:ext uri="{FF2B5EF4-FFF2-40B4-BE49-F238E27FC236}">
                <a16:creationId xmlns:a16="http://schemas.microsoft.com/office/drawing/2014/main" id="{E6ABFE43-44A8-431E-8034-FDAD3C3C9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33418"/>
            <a:ext cx="2628900" cy="40210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1EEA04-42F5-4888-A5FA-79DCE448ECBA}"/>
              </a:ext>
            </a:extLst>
          </p:cNvPr>
          <p:cNvSpPr txBox="1"/>
          <p:nvPr/>
        </p:nvSpPr>
        <p:spPr>
          <a:xfrm>
            <a:off x="2419350" y="5725695"/>
            <a:ext cx="2057400" cy="830997"/>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215 grams of KOH</a:t>
            </a:r>
            <a:r>
              <a:rPr lang="en-US" sz="2400" b="1" baseline="-25000" dirty="0">
                <a:solidFill>
                  <a:srgbClr val="FF0000"/>
                </a:solidFill>
                <a:latin typeface="Times New Roman" panose="02020603050405020304" pitchFamily="18" charset="0"/>
                <a:cs typeface="Times New Roman" panose="02020603050405020304" pitchFamily="18" charset="0"/>
              </a:rPr>
              <a:t>(S)</a:t>
            </a:r>
            <a:r>
              <a:rPr lang="en-US" sz="2400" b="1" dirty="0">
                <a:solidFill>
                  <a:srgbClr val="FF0000"/>
                </a:solidFill>
                <a:latin typeface="Times New Roman" panose="02020603050405020304" pitchFamily="18" charset="0"/>
                <a:cs typeface="Times New Roman" panose="02020603050405020304" pitchFamily="18" charset="0"/>
              </a:rPr>
              <a:t> first</a:t>
            </a:r>
          </a:p>
        </p:txBody>
      </p:sp>
      <p:cxnSp>
        <p:nvCxnSpPr>
          <p:cNvPr id="5" name="Straight Connector 4">
            <a:extLst>
              <a:ext uri="{FF2B5EF4-FFF2-40B4-BE49-F238E27FC236}">
                <a16:creationId xmlns:a16="http://schemas.microsoft.com/office/drawing/2014/main" id="{1EFCCB9D-DF7E-4742-9D30-3A727CC54A71}"/>
              </a:ext>
            </a:extLst>
          </p:cNvPr>
          <p:cNvCxnSpPr>
            <a:cxnSpLocks/>
          </p:cNvCxnSpPr>
          <p:nvPr/>
        </p:nvCxnSpPr>
        <p:spPr>
          <a:xfrm>
            <a:off x="1219200" y="3366818"/>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A58E52B-9D0E-4061-92E4-189C718776AA}"/>
              </a:ext>
            </a:extLst>
          </p:cNvPr>
          <p:cNvSpPr txBox="1"/>
          <p:nvPr/>
        </p:nvSpPr>
        <p:spPr>
          <a:xfrm>
            <a:off x="228600" y="2897894"/>
            <a:ext cx="35052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3.20 Liter mark</a:t>
            </a:r>
          </a:p>
        </p:txBody>
      </p:sp>
      <p:sp>
        <p:nvSpPr>
          <p:cNvPr id="8" name="TextBox 7">
            <a:extLst>
              <a:ext uri="{FF2B5EF4-FFF2-40B4-BE49-F238E27FC236}">
                <a16:creationId xmlns:a16="http://schemas.microsoft.com/office/drawing/2014/main" id="{C39D839A-811D-4909-9226-A67BFD28ED50}"/>
              </a:ext>
            </a:extLst>
          </p:cNvPr>
          <p:cNvSpPr txBox="1"/>
          <p:nvPr/>
        </p:nvSpPr>
        <p:spPr>
          <a:xfrm>
            <a:off x="4800600" y="2833418"/>
            <a:ext cx="3124200" cy="1384995"/>
          </a:xfrm>
          <a:prstGeom prst="rect">
            <a:avLst/>
          </a:prstGeom>
          <a:solidFill>
            <a:schemeClr val="bg1"/>
          </a:solid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2.</a:t>
            </a:r>
            <a:r>
              <a:rPr lang="en-US" sz="2800" dirty="0">
                <a:solidFill>
                  <a:srgbClr val="0000FF"/>
                </a:solidFill>
                <a:latin typeface="Times New Roman" panose="02020603050405020304" pitchFamily="18" charset="0"/>
                <a:cs typeface="Times New Roman" panose="02020603050405020304" pitchFamily="18" charset="0"/>
              </a:rPr>
              <a:t>  Fill with water,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UP TO the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measured mark</a:t>
            </a:r>
          </a:p>
        </p:txBody>
      </p:sp>
      <p:cxnSp>
        <p:nvCxnSpPr>
          <p:cNvPr id="10" name="Straight Arrow Connector 9">
            <a:extLst>
              <a:ext uri="{FF2B5EF4-FFF2-40B4-BE49-F238E27FC236}">
                <a16:creationId xmlns:a16="http://schemas.microsoft.com/office/drawing/2014/main" id="{02214120-23CF-4E59-8BA9-6A87507C7D25}"/>
              </a:ext>
            </a:extLst>
          </p:cNvPr>
          <p:cNvCxnSpPr>
            <a:cxnSpLocks/>
          </p:cNvCxnSpPr>
          <p:nvPr/>
        </p:nvCxnSpPr>
        <p:spPr>
          <a:xfrm flipH="1" flipV="1">
            <a:off x="3352800" y="3366818"/>
            <a:ext cx="228600" cy="230458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3926C2-F2DB-E729-23F9-21F92148C403}"/>
              </a:ext>
            </a:extLst>
          </p:cNvPr>
          <p:cNvSpPr txBox="1"/>
          <p:nvPr/>
        </p:nvSpPr>
        <p:spPr>
          <a:xfrm>
            <a:off x="4800600" y="5257800"/>
            <a:ext cx="3562350" cy="1200329"/>
          </a:xfrm>
          <a:prstGeom prst="rect">
            <a:avLst/>
          </a:prstGeom>
          <a:noFill/>
        </p:spPr>
        <p:txBody>
          <a:bodyPr wrap="square" rtlCol="0">
            <a:spAutoFit/>
          </a:bodyPr>
          <a:lstStyle/>
          <a:p>
            <a:r>
              <a:rPr lang="en-US" sz="7200" dirty="0">
                <a:latin typeface="Times New Roman" panose="02020603050405020304" pitchFamily="18" charset="0"/>
                <a:cs typeface="Times New Roman" panose="02020603050405020304" pitchFamily="18" charset="0"/>
              </a:rPr>
              <a:t>← </a:t>
            </a:r>
            <a:r>
              <a:rPr lang="en-US" sz="7200" dirty="0"/>
              <a:t>FIRST</a:t>
            </a:r>
          </a:p>
        </p:txBody>
      </p:sp>
    </p:spTree>
    <p:extLst>
      <p:ext uri="{BB962C8B-B14F-4D97-AF65-F5344CB8AC3E}">
        <p14:creationId xmlns:p14="http://schemas.microsoft.com/office/powerpoint/2010/main" val="37634271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46.  How would you mix up 2.65 liters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2.50 M KNO</a:t>
            </a:r>
            <a:r>
              <a:rPr lang="en-US" sz="3200" baseline="-25000" dirty="0">
                <a:latin typeface="Times New Roman" panose="02020603050405020304" pitchFamily="18" charset="0"/>
                <a:cs typeface="Times New Roman" panose="02020603050405020304" pitchFamily="18" charset="0"/>
              </a:rPr>
              <a:t>3(AQ)  </a:t>
            </a:r>
            <a:r>
              <a:rPr lang="en-US" sz="3200" dirty="0">
                <a:latin typeface="Times New Roman" panose="02020603050405020304" pitchFamily="18" charset="0"/>
                <a:cs typeface="Times New Roman" panose="02020603050405020304" pitchFamily="18" charset="0"/>
              </a:rPr>
              <a:t>from scratch?   </a:t>
            </a:r>
          </a:p>
          <a:p>
            <a:endParaRPr lang="en-US" dirty="0"/>
          </a:p>
        </p:txBody>
      </p:sp>
    </p:spTree>
    <p:extLst>
      <p:ext uri="{BB962C8B-B14F-4D97-AF65-F5344CB8AC3E}">
        <p14:creationId xmlns:p14="http://schemas.microsoft.com/office/powerpoint/2010/main" val="27236802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46.  How would you mix up 2.65 liters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2.50 M KNO</a:t>
            </a:r>
            <a:r>
              <a:rPr lang="en-US" sz="3200" baseline="-25000" dirty="0">
                <a:latin typeface="Times New Roman" panose="02020603050405020304" pitchFamily="18" charset="0"/>
                <a:cs typeface="Times New Roman" panose="02020603050405020304" pitchFamily="18" charset="0"/>
              </a:rPr>
              <a:t>3(AQ)  </a:t>
            </a:r>
            <a:r>
              <a:rPr lang="en-US" sz="3200" dirty="0">
                <a:latin typeface="Times New Roman" panose="02020603050405020304" pitchFamily="18" charset="0"/>
                <a:cs typeface="Times New Roman" panose="02020603050405020304" pitchFamily="18" charset="0"/>
              </a:rPr>
              <a:t>from scratch?  </a:t>
            </a:r>
            <a:r>
              <a:rPr lang="en-US" sz="2000" i="1" dirty="0">
                <a:solidFill>
                  <a:srgbClr val="FF0000"/>
                </a:solidFill>
                <a:latin typeface="Times New Roman" panose="02020603050405020304" pitchFamily="18" charset="0"/>
                <a:cs typeface="Times New Roman" panose="02020603050405020304" pitchFamily="18" charset="0"/>
              </a:rPr>
              <a:t>Scratch uses the M formula</a:t>
            </a:r>
            <a:r>
              <a:rPr lang="en-US" sz="3200" dirty="0">
                <a:latin typeface="Times New Roman" panose="02020603050405020304" pitchFamily="18" charset="0"/>
                <a:cs typeface="Times New Roman" panose="02020603050405020304" pitchFamily="18" charset="0"/>
              </a:rPr>
              <a:t>  </a:t>
            </a:r>
          </a:p>
          <a:p>
            <a:endParaRPr lang="en-US" dirty="0"/>
          </a:p>
        </p:txBody>
      </p:sp>
      <p:sp>
        <p:nvSpPr>
          <p:cNvPr id="3" name="Text Box 3">
            <a:extLst>
              <a:ext uri="{FF2B5EF4-FFF2-40B4-BE49-F238E27FC236}">
                <a16:creationId xmlns:a16="http://schemas.microsoft.com/office/drawing/2014/main" id="{37E3794D-9CE4-4021-8499-699DCD50D36D}"/>
              </a:ext>
            </a:extLst>
          </p:cNvPr>
          <p:cNvSpPr txBox="1">
            <a:spLocks noChangeArrowheads="1"/>
          </p:cNvSpPr>
          <p:nvPr/>
        </p:nvSpPr>
        <p:spPr bwMode="auto">
          <a:xfrm>
            <a:off x="457200" y="1354217"/>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45C9B587-6244-4149-984F-B55941D3D493}"/>
              </a:ext>
            </a:extLst>
          </p:cNvPr>
          <p:cNvSpPr txBox="1">
            <a:spLocks noChangeArrowheads="1"/>
          </p:cNvSpPr>
          <p:nvPr/>
        </p:nvSpPr>
        <p:spPr bwMode="auto">
          <a:xfrm>
            <a:off x="1600200" y="1430417"/>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 moles KNO</a:t>
            </a:r>
            <a:r>
              <a:rPr lang="en-US" altLang="en-US" sz="2400" u="sng" baseline="-25000" dirty="0">
                <a:solidFill>
                  <a:prstClr val="black"/>
                </a:solidFill>
                <a:latin typeface="Comic Sans MS" pitchFamily="66" charset="0"/>
              </a:rPr>
              <a:t>3</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Tree>
    <p:extLst>
      <p:ext uri="{BB962C8B-B14F-4D97-AF65-F5344CB8AC3E}">
        <p14:creationId xmlns:p14="http://schemas.microsoft.com/office/powerpoint/2010/main" val="32278549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46.  How would you mix up 2.65 liters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2.50 M KNO</a:t>
            </a:r>
            <a:r>
              <a:rPr lang="en-US" sz="3200" baseline="-25000" dirty="0">
                <a:latin typeface="Times New Roman" panose="02020603050405020304" pitchFamily="18" charset="0"/>
                <a:cs typeface="Times New Roman" panose="02020603050405020304" pitchFamily="18" charset="0"/>
              </a:rPr>
              <a:t>3(AQ)  </a:t>
            </a:r>
            <a:r>
              <a:rPr lang="en-US" sz="3200" dirty="0">
                <a:latin typeface="Times New Roman" panose="02020603050405020304" pitchFamily="18" charset="0"/>
                <a:cs typeface="Times New Roman" panose="02020603050405020304" pitchFamily="18" charset="0"/>
              </a:rPr>
              <a:t>from scratch?  </a:t>
            </a:r>
            <a:r>
              <a:rPr lang="en-US" sz="2000" i="1" dirty="0">
                <a:solidFill>
                  <a:srgbClr val="FF0000"/>
                </a:solidFill>
                <a:latin typeface="Times New Roman" panose="02020603050405020304" pitchFamily="18" charset="0"/>
                <a:cs typeface="Times New Roman" panose="02020603050405020304" pitchFamily="18" charset="0"/>
              </a:rPr>
              <a:t>Scratch uses the M formula</a:t>
            </a:r>
            <a:r>
              <a:rPr lang="en-US" sz="3200" dirty="0">
                <a:latin typeface="Times New Roman" panose="02020603050405020304" pitchFamily="18" charset="0"/>
                <a:cs typeface="Times New Roman" panose="02020603050405020304" pitchFamily="18" charset="0"/>
              </a:rPr>
              <a:t>  </a:t>
            </a:r>
          </a:p>
          <a:p>
            <a:endParaRPr lang="en-US" dirty="0"/>
          </a:p>
        </p:txBody>
      </p:sp>
      <p:sp>
        <p:nvSpPr>
          <p:cNvPr id="3" name="Text Box 3">
            <a:extLst>
              <a:ext uri="{FF2B5EF4-FFF2-40B4-BE49-F238E27FC236}">
                <a16:creationId xmlns:a16="http://schemas.microsoft.com/office/drawing/2014/main" id="{37E3794D-9CE4-4021-8499-699DCD50D36D}"/>
              </a:ext>
            </a:extLst>
          </p:cNvPr>
          <p:cNvSpPr txBox="1">
            <a:spLocks noChangeArrowheads="1"/>
          </p:cNvSpPr>
          <p:nvPr/>
        </p:nvSpPr>
        <p:spPr bwMode="auto">
          <a:xfrm>
            <a:off x="457200" y="1354217"/>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45C9B587-6244-4149-984F-B55941D3D493}"/>
              </a:ext>
            </a:extLst>
          </p:cNvPr>
          <p:cNvSpPr txBox="1">
            <a:spLocks noChangeArrowheads="1"/>
          </p:cNvSpPr>
          <p:nvPr/>
        </p:nvSpPr>
        <p:spPr bwMode="auto">
          <a:xfrm>
            <a:off x="1600200" y="1430417"/>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 moles KNO</a:t>
            </a:r>
            <a:r>
              <a:rPr lang="en-US" altLang="en-US" sz="2400" u="sng" baseline="-25000" dirty="0">
                <a:solidFill>
                  <a:prstClr val="black"/>
                </a:solidFill>
                <a:latin typeface="Comic Sans MS" pitchFamily="66" charset="0"/>
              </a:rPr>
              <a:t>3</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
        <p:nvSpPr>
          <p:cNvPr id="5" name="Text Box 3">
            <a:extLst>
              <a:ext uri="{FF2B5EF4-FFF2-40B4-BE49-F238E27FC236}">
                <a16:creationId xmlns:a16="http://schemas.microsoft.com/office/drawing/2014/main" id="{C5025B87-066E-4644-A35C-5325930C0B90}"/>
              </a:ext>
            </a:extLst>
          </p:cNvPr>
          <p:cNvSpPr txBox="1">
            <a:spLocks noChangeArrowheads="1"/>
          </p:cNvSpPr>
          <p:nvPr/>
        </p:nvSpPr>
        <p:spPr bwMode="auto">
          <a:xfrm>
            <a:off x="228600" y="2514600"/>
            <a:ext cx="3429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u="sng" dirty="0">
                <a:solidFill>
                  <a:prstClr val="black"/>
                </a:solidFill>
                <a:latin typeface="Comic Sans MS" pitchFamily="66" charset="0"/>
              </a:rPr>
              <a:t>2.50M</a:t>
            </a:r>
            <a:r>
              <a:rPr lang="en-US" altLang="en-US" sz="4400" dirty="0">
                <a:solidFill>
                  <a:prstClr val="black"/>
                </a:solidFill>
                <a:latin typeface="Comic Sans MS" pitchFamily="66" charset="0"/>
              </a:rPr>
              <a:t> =</a:t>
            </a:r>
            <a:br>
              <a:rPr lang="en-US" altLang="en-US" sz="4400" dirty="0">
                <a:solidFill>
                  <a:prstClr val="black"/>
                </a:solidFill>
                <a:latin typeface="Comic Sans MS" pitchFamily="66" charset="0"/>
              </a:rPr>
            </a:br>
            <a:r>
              <a:rPr lang="en-US" altLang="en-US" sz="4400" dirty="0">
                <a:solidFill>
                  <a:prstClr val="black"/>
                </a:solidFill>
                <a:latin typeface="Comic Sans MS" pitchFamily="66" charset="0"/>
              </a:rPr>
              <a:t>    1 </a:t>
            </a:r>
          </a:p>
        </p:txBody>
      </p:sp>
      <p:sp>
        <p:nvSpPr>
          <p:cNvPr id="6" name="Text Box 4">
            <a:extLst>
              <a:ext uri="{FF2B5EF4-FFF2-40B4-BE49-F238E27FC236}">
                <a16:creationId xmlns:a16="http://schemas.microsoft.com/office/drawing/2014/main" id="{3E9D9E08-AA5B-43EF-8324-B77FDE3E5730}"/>
              </a:ext>
            </a:extLst>
          </p:cNvPr>
          <p:cNvSpPr txBox="1">
            <a:spLocks noChangeArrowheads="1"/>
          </p:cNvSpPr>
          <p:nvPr/>
        </p:nvSpPr>
        <p:spPr bwMode="auto">
          <a:xfrm>
            <a:off x="2895600" y="2590800"/>
            <a:ext cx="297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u="sng" dirty="0">
                <a:solidFill>
                  <a:prstClr val="black"/>
                </a:solidFill>
                <a:latin typeface="Comic Sans MS" pitchFamily="66" charset="0"/>
              </a:rPr>
              <a:t># moles KNO</a:t>
            </a:r>
            <a:r>
              <a:rPr lang="en-US" altLang="en-US" u="sng" baseline="-25000" dirty="0">
                <a:solidFill>
                  <a:prstClr val="black"/>
                </a:solidFill>
                <a:latin typeface="Comic Sans MS" pitchFamily="66" charset="0"/>
              </a:rPr>
              <a:t>3</a:t>
            </a:r>
            <a:br>
              <a:rPr lang="en-US" altLang="en-US" u="sng" dirty="0">
                <a:solidFill>
                  <a:prstClr val="black"/>
                </a:solidFill>
                <a:latin typeface="Comic Sans MS" pitchFamily="66" charset="0"/>
              </a:rPr>
            </a:br>
            <a:r>
              <a:rPr lang="en-US" altLang="en-US" dirty="0">
                <a:solidFill>
                  <a:prstClr val="black"/>
                </a:solidFill>
                <a:latin typeface="Comic Sans MS" pitchFamily="66" charset="0"/>
              </a:rPr>
              <a:t>2.65 Liters</a:t>
            </a:r>
            <a:r>
              <a:rPr lang="en-US" altLang="en-US" sz="2400" dirty="0">
                <a:solidFill>
                  <a:prstClr val="black"/>
                </a:solidFill>
                <a:latin typeface="Comic Sans MS" pitchFamily="66" charset="0"/>
              </a:rPr>
              <a:t>  </a:t>
            </a:r>
          </a:p>
        </p:txBody>
      </p:sp>
    </p:spTree>
    <p:extLst>
      <p:ext uri="{BB962C8B-B14F-4D97-AF65-F5344CB8AC3E}">
        <p14:creationId xmlns:p14="http://schemas.microsoft.com/office/powerpoint/2010/main" val="27388305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46.  How would you mix up 2.65 liters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2.50 M KNO</a:t>
            </a:r>
            <a:r>
              <a:rPr lang="en-US" sz="3200" baseline="-25000" dirty="0">
                <a:latin typeface="Times New Roman" panose="02020603050405020304" pitchFamily="18" charset="0"/>
                <a:cs typeface="Times New Roman" panose="02020603050405020304" pitchFamily="18" charset="0"/>
              </a:rPr>
              <a:t>3(AQ)  </a:t>
            </a:r>
            <a:r>
              <a:rPr lang="en-US" sz="3200" dirty="0">
                <a:latin typeface="Times New Roman" panose="02020603050405020304" pitchFamily="18" charset="0"/>
                <a:cs typeface="Times New Roman" panose="02020603050405020304" pitchFamily="18" charset="0"/>
              </a:rPr>
              <a:t>from scratch?  </a:t>
            </a:r>
            <a:r>
              <a:rPr lang="en-US" sz="2000" i="1" dirty="0">
                <a:solidFill>
                  <a:srgbClr val="FF0000"/>
                </a:solidFill>
                <a:latin typeface="Times New Roman" panose="02020603050405020304" pitchFamily="18" charset="0"/>
                <a:cs typeface="Times New Roman" panose="02020603050405020304" pitchFamily="18" charset="0"/>
              </a:rPr>
              <a:t>Scratch uses the M formula</a:t>
            </a:r>
            <a:r>
              <a:rPr lang="en-US" sz="3200" dirty="0">
                <a:latin typeface="Times New Roman" panose="02020603050405020304" pitchFamily="18" charset="0"/>
                <a:cs typeface="Times New Roman" panose="02020603050405020304" pitchFamily="18" charset="0"/>
              </a:rPr>
              <a:t>  </a:t>
            </a:r>
          </a:p>
          <a:p>
            <a:endParaRPr lang="en-US" dirty="0"/>
          </a:p>
        </p:txBody>
      </p:sp>
      <p:sp>
        <p:nvSpPr>
          <p:cNvPr id="3" name="Text Box 3">
            <a:extLst>
              <a:ext uri="{FF2B5EF4-FFF2-40B4-BE49-F238E27FC236}">
                <a16:creationId xmlns:a16="http://schemas.microsoft.com/office/drawing/2014/main" id="{37E3794D-9CE4-4021-8499-699DCD50D36D}"/>
              </a:ext>
            </a:extLst>
          </p:cNvPr>
          <p:cNvSpPr txBox="1">
            <a:spLocks noChangeArrowheads="1"/>
          </p:cNvSpPr>
          <p:nvPr/>
        </p:nvSpPr>
        <p:spPr bwMode="auto">
          <a:xfrm>
            <a:off x="457200" y="1354217"/>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45C9B587-6244-4149-984F-B55941D3D493}"/>
              </a:ext>
            </a:extLst>
          </p:cNvPr>
          <p:cNvSpPr txBox="1">
            <a:spLocks noChangeArrowheads="1"/>
          </p:cNvSpPr>
          <p:nvPr/>
        </p:nvSpPr>
        <p:spPr bwMode="auto">
          <a:xfrm>
            <a:off x="1600200" y="1430417"/>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 moles KNO</a:t>
            </a:r>
            <a:r>
              <a:rPr lang="en-US" altLang="en-US" sz="2400" u="sng" baseline="-25000" dirty="0">
                <a:solidFill>
                  <a:prstClr val="black"/>
                </a:solidFill>
                <a:latin typeface="Comic Sans MS" pitchFamily="66" charset="0"/>
              </a:rPr>
              <a:t>3</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
        <p:nvSpPr>
          <p:cNvPr id="5" name="Text Box 3">
            <a:extLst>
              <a:ext uri="{FF2B5EF4-FFF2-40B4-BE49-F238E27FC236}">
                <a16:creationId xmlns:a16="http://schemas.microsoft.com/office/drawing/2014/main" id="{C5025B87-066E-4644-A35C-5325930C0B90}"/>
              </a:ext>
            </a:extLst>
          </p:cNvPr>
          <p:cNvSpPr txBox="1">
            <a:spLocks noChangeArrowheads="1"/>
          </p:cNvSpPr>
          <p:nvPr/>
        </p:nvSpPr>
        <p:spPr bwMode="auto">
          <a:xfrm>
            <a:off x="228600" y="2514600"/>
            <a:ext cx="3429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u="sng" dirty="0">
                <a:solidFill>
                  <a:prstClr val="black"/>
                </a:solidFill>
                <a:latin typeface="Comic Sans MS" pitchFamily="66" charset="0"/>
              </a:rPr>
              <a:t>2.50M</a:t>
            </a:r>
            <a:r>
              <a:rPr lang="en-US" altLang="en-US" sz="4400" dirty="0">
                <a:solidFill>
                  <a:prstClr val="black"/>
                </a:solidFill>
                <a:latin typeface="Comic Sans MS" pitchFamily="66" charset="0"/>
              </a:rPr>
              <a:t> =</a:t>
            </a:r>
            <a:br>
              <a:rPr lang="en-US" altLang="en-US" sz="4400" dirty="0">
                <a:solidFill>
                  <a:prstClr val="black"/>
                </a:solidFill>
                <a:latin typeface="Comic Sans MS" pitchFamily="66" charset="0"/>
              </a:rPr>
            </a:br>
            <a:r>
              <a:rPr lang="en-US" altLang="en-US" sz="4400" dirty="0">
                <a:solidFill>
                  <a:prstClr val="black"/>
                </a:solidFill>
                <a:latin typeface="Comic Sans MS" pitchFamily="66" charset="0"/>
              </a:rPr>
              <a:t>    1 </a:t>
            </a:r>
          </a:p>
        </p:txBody>
      </p:sp>
      <p:sp>
        <p:nvSpPr>
          <p:cNvPr id="6" name="Text Box 4">
            <a:extLst>
              <a:ext uri="{FF2B5EF4-FFF2-40B4-BE49-F238E27FC236}">
                <a16:creationId xmlns:a16="http://schemas.microsoft.com/office/drawing/2014/main" id="{3E9D9E08-AA5B-43EF-8324-B77FDE3E5730}"/>
              </a:ext>
            </a:extLst>
          </p:cNvPr>
          <p:cNvSpPr txBox="1">
            <a:spLocks noChangeArrowheads="1"/>
          </p:cNvSpPr>
          <p:nvPr/>
        </p:nvSpPr>
        <p:spPr bwMode="auto">
          <a:xfrm>
            <a:off x="2895600" y="2590800"/>
            <a:ext cx="297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u="sng" dirty="0">
                <a:solidFill>
                  <a:prstClr val="black"/>
                </a:solidFill>
                <a:latin typeface="Comic Sans MS" pitchFamily="66" charset="0"/>
              </a:rPr>
              <a:t># moles KNO</a:t>
            </a:r>
            <a:r>
              <a:rPr lang="en-US" altLang="en-US" u="sng" baseline="-25000" dirty="0">
                <a:solidFill>
                  <a:prstClr val="black"/>
                </a:solidFill>
                <a:latin typeface="Comic Sans MS" pitchFamily="66" charset="0"/>
              </a:rPr>
              <a:t>3</a:t>
            </a:r>
            <a:br>
              <a:rPr lang="en-US" altLang="en-US" u="sng" dirty="0">
                <a:solidFill>
                  <a:prstClr val="black"/>
                </a:solidFill>
                <a:latin typeface="Comic Sans MS" pitchFamily="66" charset="0"/>
              </a:rPr>
            </a:br>
            <a:r>
              <a:rPr lang="en-US" altLang="en-US" dirty="0">
                <a:solidFill>
                  <a:prstClr val="black"/>
                </a:solidFill>
                <a:latin typeface="Comic Sans MS" pitchFamily="66" charset="0"/>
              </a:rPr>
              <a:t>2.65 Liters</a:t>
            </a:r>
            <a:r>
              <a:rPr lang="en-US" altLang="en-US" sz="2400" dirty="0">
                <a:solidFill>
                  <a:prstClr val="black"/>
                </a:solidFill>
                <a:latin typeface="Comic Sans MS" pitchFamily="66" charset="0"/>
              </a:rPr>
              <a:t>  </a:t>
            </a:r>
          </a:p>
        </p:txBody>
      </p:sp>
      <p:sp>
        <p:nvSpPr>
          <p:cNvPr id="7" name="TextBox 6">
            <a:extLst>
              <a:ext uri="{FF2B5EF4-FFF2-40B4-BE49-F238E27FC236}">
                <a16:creationId xmlns:a16="http://schemas.microsoft.com/office/drawing/2014/main" id="{232A0E2D-F98E-4021-8691-DF469B7DA274}"/>
              </a:ext>
            </a:extLst>
          </p:cNvPr>
          <p:cNvSpPr txBox="1"/>
          <p:nvPr/>
        </p:nvSpPr>
        <p:spPr>
          <a:xfrm>
            <a:off x="2870982" y="4060437"/>
            <a:ext cx="6273018" cy="461665"/>
          </a:xfrm>
          <a:prstGeom prst="rect">
            <a:avLst/>
          </a:prstGeom>
          <a:noFill/>
        </p:spPr>
        <p:txBody>
          <a:bodyPr wrap="square" rtlCol="0">
            <a:spAutoFit/>
          </a:bodyPr>
          <a:lstStyle/>
          <a:p>
            <a:r>
              <a:rPr lang="en-US" altLang="en-US" sz="2400" dirty="0">
                <a:solidFill>
                  <a:srgbClr val="FF0000"/>
                </a:solidFill>
                <a:latin typeface="Comic Sans MS" pitchFamily="66" charset="0"/>
              </a:rPr>
              <a:t>moles KNO</a:t>
            </a:r>
            <a:r>
              <a:rPr lang="en-US" altLang="en-US" sz="2400" baseline="-25000" dirty="0">
                <a:solidFill>
                  <a:srgbClr val="FF0000"/>
                </a:solidFill>
                <a:latin typeface="Comic Sans MS" pitchFamily="66" charset="0"/>
              </a:rPr>
              <a:t>3 </a:t>
            </a:r>
            <a:r>
              <a:rPr lang="en-US" altLang="en-US" sz="2400" dirty="0">
                <a:solidFill>
                  <a:srgbClr val="FF0000"/>
                </a:solidFill>
                <a:latin typeface="Comic Sans MS" pitchFamily="66" charset="0"/>
              </a:rPr>
              <a:t>= 6.63 moles KNO</a:t>
            </a:r>
            <a:r>
              <a:rPr lang="en-US" altLang="en-US" sz="2400" baseline="-25000" dirty="0">
                <a:solidFill>
                  <a:srgbClr val="FF0000"/>
                </a:solidFill>
                <a:latin typeface="Comic Sans MS" pitchFamily="66" charset="0"/>
              </a:rPr>
              <a:t>3</a:t>
            </a:r>
            <a:r>
              <a:rPr lang="en-US" altLang="en-US" sz="2400" dirty="0">
                <a:solidFill>
                  <a:srgbClr val="FF0000"/>
                </a:solidFill>
                <a:latin typeface="Comic Sans MS" pitchFamily="66" charset="0"/>
              </a:rPr>
              <a:t> needed.  </a:t>
            </a:r>
            <a:endParaRPr lang="en-US" sz="2400" dirty="0">
              <a:solidFill>
                <a:srgbClr val="FF0000"/>
              </a:solidFill>
            </a:endParaRPr>
          </a:p>
        </p:txBody>
      </p:sp>
    </p:spTree>
    <p:extLst>
      <p:ext uri="{BB962C8B-B14F-4D97-AF65-F5344CB8AC3E}">
        <p14:creationId xmlns:p14="http://schemas.microsoft.com/office/powerpoint/2010/main" val="38295983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46.  How would you mix up 2.65 liters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2.50 M KNO</a:t>
            </a:r>
            <a:r>
              <a:rPr lang="en-US" sz="3200" baseline="-25000" dirty="0">
                <a:latin typeface="Times New Roman" panose="02020603050405020304" pitchFamily="18" charset="0"/>
                <a:cs typeface="Times New Roman" panose="02020603050405020304" pitchFamily="18" charset="0"/>
              </a:rPr>
              <a:t>3(AQ)  </a:t>
            </a:r>
            <a:r>
              <a:rPr lang="en-US" sz="3200" dirty="0">
                <a:latin typeface="Times New Roman" panose="02020603050405020304" pitchFamily="18" charset="0"/>
                <a:cs typeface="Times New Roman" panose="02020603050405020304" pitchFamily="18" charset="0"/>
              </a:rPr>
              <a:t>from scratch?  </a:t>
            </a:r>
            <a:r>
              <a:rPr lang="en-US" sz="2000" i="1" dirty="0">
                <a:solidFill>
                  <a:srgbClr val="FF0000"/>
                </a:solidFill>
                <a:latin typeface="Times New Roman" panose="02020603050405020304" pitchFamily="18" charset="0"/>
                <a:cs typeface="Times New Roman" panose="02020603050405020304" pitchFamily="18" charset="0"/>
              </a:rPr>
              <a:t>Scratch uses the M formula</a:t>
            </a:r>
            <a:r>
              <a:rPr lang="en-US" sz="3200" dirty="0">
                <a:latin typeface="Times New Roman" panose="02020603050405020304" pitchFamily="18" charset="0"/>
                <a:cs typeface="Times New Roman" panose="02020603050405020304" pitchFamily="18" charset="0"/>
              </a:rPr>
              <a:t>  </a:t>
            </a:r>
          </a:p>
          <a:p>
            <a:endParaRPr lang="en-US" dirty="0"/>
          </a:p>
        </p:txBody>
      </p:sp>
      <p:sp>
        <p:nvSpPr>
          <p:cNvPr id="3" name="Text Box 3">
            <a:extLst>
              <a:ext uri="{FF2B5EF4-FFF2-40B4-BE49-F238E27FC236}">
                <a16:creationId xmlns:a16="http://schemas.microsoft.com/office/drawing/2014/main" id="{37E3794D-9CE4-4021-8499-699DCD50D36D}"/>
              </a:ext>
            </a:extLst>
          </p:cNvPr>
          <p:cNvSpPr txBox="1">
            <a:spLocks noChangeArrowheads="1"/>
          </p:cNvSpPr>
          <p:nvPr/>
        </p:nvSpPr>
        <p:spPr bwMode="auto">
          <a:xfrm>
            <a:off x="457200" y="1354217"/>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dirty="0">
                <a:solidFill>
                  <a:prstClr val="black"/>
                </a:solidFill>
                <a:latin typeface="Comic Sans MS" pitchFamily="66" charset="0"/>
              </a:rPr>
              <a:t>M =</a:t>
            </a:r>
          </a:p>
        </p:txBody>
      </p:sp>
      <p:sp>
        <p:nvSpPr>
          <p:cNvPr id="4" name="Text Box 4">
            <a:extLst>
              <a:ext uri="{FF2B5EF4-FFF2-40B4-BE49-F238E27FC236}">
                <a16:creationId xmlns:a16="http://schemas.microsoft.com/office/drawing/2014/main" id="{45C9B587-6244-4149-984F-B55941D3D493}"/>
              </a:ext>
            </a:extLst>
          </p:cNvPr>
          <p:cNvSpPr txBox="1">
            <a:spLocks noChangeArrowheads="1"/>
          </p:cNvSpPr>
          <p:nvPr/>
        </p:nvSpPr>
        <p:spPr bwMode="auto">
          <a:xfrm>
            <a:off x="1600200" y="1430417"/>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400" u="sng" dirty="0">
                <a:solidFill>
                  <a:prstClr val="black"/>
                </a:solidFill>
                <a:latin typeface="Comic Sans MS" pitchFamily="66" charset="0"/>
              </a:rPr>
              <a:t># moles KNO</a:t>
            </a:r>
            <a:r>
              <a:rPr lang="en-US" altLang="en-US" sz="2400" u="sng" baseline="-25000" dirty="0">
                <a:solidFill>
                  <a:prstClr val="black"/>
                </a:solidFill>
                <a:latin typeface="Comic Sans MS" pitchFamily="66" charset="0"/>
              </a:rPr>
              <a:t>3</a:t>
            </a:r>
            <a:br>
              <a:rPr lang="en-US" altLang="en-US" sz="2400" u="sng" dirty="0">
                <a:solidFill>
                  <a:prstClr val="black"/>
                </a:solidFill>
                <a:latin typeface="Comic Sans MS" pitchFamily="66" charset="0"/>
              </a:rPr>
            </a:br>
            <a:r>
              <a:rPr lang="en-US" altLang="en-US" sz="2400" dirty="0">
                <a:solidFill>
                  <a:prstClr val="black"/>
                </a:solidFill>
                <a:latin typeface="Comic Sans MS" pitchFamily="66" charset="0"/>
              </a:rPr>
              <a:t>Liters of solution</a:t>
            </a:r>
          </a:p>
        </p:txBody>
      </p:sp>
      <p:sp>
        <p:nvSpPr>
          <p:cNvPr id="5" name="Text Box 3">
            <a:extLst>
              <a:ext uri="{FF2B5EF4-FFF2-40B4-BE49-F238E27FC236}">
                <a16:creationId xmlns:a16="http://schemas.microsoft.com/office/drawing/2014/main" id="{C5025B87-066E-4644-A35C-5325930C0B90}"/>
              </a:ext>
            </a:extLst>
          </p:cNvPr>
          <p:cNvSpPr txBox="1">
            <a:spLocks noChangeArrowheads="1"/>
          </p:cNvSpPr>
          <p:nvPr/>
        </p:nvSpPr>
        <p:spPr bwMode="auto">
          <a:xfrm>
            <a:off x="228600" y="2514600"/>
            <a:ext cx="3429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US" altLang="en-US" sz="4400" u="sng" dirty="0">
                <a:solidFill>
                  <a:prstClr val="black"/>
                </a:solidFill>
                <a:latin typeface="Comic Sans MS" pitchFamily="66" charset="0"/>
              </a:rPr>
              <a:t>2.50M</a:t>
            </a:r>
            <a:r>
              <a:rPr lang="en-US" altLang="en-US" sz="4400" dirty="0">
                <a:solidFill>
                  <a:prstClr val="black"/>
                </a:solidFill>
                <a:latin typeface="Comic Sans MS" pitchFamily="66" charset="0"/>
              </a:rPr>
              <a:t> =</a:t>
            </a:r>
            <a:br>
              <a:rPr lang="en-US" altLang="en-US" sz="4400" dirty="0">
                <a:solidFill>
                  <a:prstClr val="black"/>
                </a:solidFill>
                <a:latin typeface="Comic Sans MS" pitchFamily="66" charset="0"/>
              </a:rPr>
            </a:br>
            <a:r>
              <a:rPr lang="en-US" altLang="en-US" sz="4400" dirty="0">
                <a:solidFill>
                  <a:prstClr val="black"/>
                </a:solidFill>
                <a:latin typeface="Comic Sans MS" pitchFamily="66" charset="0"/>
              </a:rPr>
              <a:t>    1 </a:t>
            </a:r>
          </a:p>
        </p:txBody>
      </p:sp>
      <p:sp>
        <p:nvSpPr>
          <p:cNvPr id="6" name="Text Box 4">
            <a:extLst>
              <a:ext uri="{FF2B5EF4-FFF2-40B4-BE49-F238E27FC236}">
                <a16:creationId xmlns:a16="http://schemas.microsoft.com/office/drawing/2014/main" id="{3E9D9E08-AA5B-43EF-8324-B77FDE3E5730}"/>
              </a:ext>
            </a:extLst>
          </p:cNvPr>
          <p:cNvSpPr txBox="1">
            <a:spLocks noChangeArrowheads="1"/>
          </p:cNvSpPr>
          <p:nvPr/>
        </p:nvSpPr>
        <p:spPr bwMode="auto">
          <a:xfrm>
            <a:off x="2895600" y="2590800"/>
            <a:ext cx="297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u="sng" dirty="0">
                <a:solidFill>
                  <a:prstClr val="black"/>
                </a:solidFill>
                <a:latin typeface="Comic Sans MS" pitchFamily="66" charset="0"/>
              </a:rPr>
              <a:t># moles KNO</a:t>
            </a:r>
            <a:r>
              <a:rPr lang="en-US" altLang="en-US" u="sng" baseline="-25000" dirty="0">
                <a:solidFill>
                  <a:prstClr val="black"/>
                </a:solidFill>
                <a:latin typeface="Comic Sans MS" pitchFamily="66" charset="0"/>
              </a:rPr>
              <a:t>3</a:t>
            </a:r>
            <a:br>
              <a:rPr lang="en-US" altLang="en-US" u="sng" dirty="0">
                <a:solidFill>
                  <a:prstClr val="black"/>
                </a:solidFill>
                <a:latin typeface="Comic Sans MS" pitchFamily="66" charset="0"/>
              </a:rPr>
            </a:br>
            <a:r>
              <a:rPr lang="en-US" altLang="en-US" dirty="0">
                <a:solidFill>
                  <a:prstClr val="black"/>
                </a:solidFill>
                <a:latin typeface="Comic Sans MS" pitchFamily="66" charset="0"/>
              </a:rPr>
              <a:t>2.65 Liters</a:t>
            </a:r>
            <a:r>
              <a:rPr lang="en-US" altLang="en-US" sz="2400" dirty="0">
                <a:solidFill>
                  <a:prstClr val="black"/>
                </a:solidFill>
                <a:latin typeface="Comic Sans MS" pitchFamily="66" charset="0"/>
              </a:rPr>
              <a:t>  </a:t>
            </a:r>
          </a:p>
        </p:txBody>
      </p:sp>
      <p:sp>
        <p:nvSpPr>
          <p:cNvPr id="7" name="TextBox 6">
            <a:extLst>
              <a:ext uri="{FF2B5EF4-FFF2-40B4-BE49-F238E27FC236}">
                <a16:creationId xmlns:a16="http://schemas.microsoft.com/office/drawing/2014/main" id="{232A0E2D-F98E-4021-8691-DF469B7DA274}"/>
              </a:ext>
            </a:extLst>
          </p:cNvPr>
          <p:cNvSpPr txBox="1"/>
          <p:nvPr/>
        </p:nvSpPr>
        <p:spPr>
          <a:xfrm>
            <a:off x="2870982" y="4060437"/>
            <a:ext cx="6273018" cy="461665"/>
          </a:xfrm>
          <a:prstGeom prst="rect">
            <a:avLst/>
          </a:prstGeom>
          <a:noFill/>
        </p:spPr>
        <p:txBody>
          <a:bodyPr wrap="square" rtlCol="0">
            <a:spAutoFit/>
          </a:bodyPr>
          <a:lstStyle/>
          <a:p>
            <a:r>
              <a:rPr lang="en-US" altLang="en-US" sz="2400" dirty="0">
                <a:solidFill>
                  <a:srgbClr val="FF0000"/>
                </a:solidFill>
                <a:latin typeface="Comic Sans MS" pitchFamily="66" charset="0"/>
              </a:rPr>
              <a:t>moles KNO</a:t>
            </a:r>
            <a:r>
              <a:rPr lang="en-US" altLang="en-US" sz="2400" baseline="-25000" dirty="0">
                <a:solidFill>
                  <a:srgbClr val="FF0000"/>
                </a:solidFill>
                <a:latin typeface="Comic Sans MS" pitchFamily="66" charset="0"/>
              </a:rPr>
              <a:t>3 </a:t>
            </a:r>
            <a:r>
              <a:rPr lang="en-US" altLang="en-US" sz="2400" dirty="0">
                <a:solidFill>
                  <a:srgbClr val="FF0000"/>
                </a:solidFill>
                <a:latin typeface="Comic Sans MS" pitchFamily="66" charset="0"/>
              </a:rPr>
              <a:t>= 6.63 moles KNO</a:t>
            </a:r>
            <a:r>
              <a:rPr lang="en-US" altLang="en-US" sz="2400" baseline="-25000" dirty="0">
                <a:solidFill>
                  <a:srgbClr val="FF0000"/>
                </a:solidFill>
                <a:latin typeface="Comic Sans MS" pitchFamily="66" charset="0"/>
              </a:rPr>
              <a:t>3</a:t>
            </a:r>
            <a:r>
              <a:rPr lang="en-US" altLang="en-US" sz="2400" dirty="0">
                <a:solidFill>
                  <a:srgbClr val="FF0000"/>
                </a:solidFill>
                <a:latin typeface="Comic Sans MS" pitchFamily="66" charset="0"/>
              </a:rPr>
              <a:t> needed.  </a:t>
            </a:r>
            <a:endParaRPr lang="en-US" sz="2400" dirty="0">
              <a:solidFill>
                <a:srgbClr val="FF0000"/>
              </a:solidFill>
            </a:endParaRPr>
          </a:p>
        </p:txBody>
      </p:sp>
      <p:sp>
        <p:nvSpPr>
          <p:cNvPr id="8" name="Text Box 4">
            <a:extLst>
              <a:ext uri="{FF2B5EF4-FFF2-40B4-BE49-F238E27FC236}">
                <a16:creationId xmlns:a16="http://schemas.microsoft.com/office/drawing/2014/main" id="{0ABB29A6-9D50-4880-B2CF-CF6CD29EB2CD}"/>
              </a:ext>
            </a:extLst>
          </p:cNvPr>
          <p:cNvSpPr txBox="1">
            <a:spLocks noChangeArrowheads="1"/>
          </p:cNvSpPr>
          <p:nvPr/>
        </p:nvSpPr>
        <p:spPr bwMode="auto">
          <a:xfrm>
            <a:off x="0" y="5210628"/>
            <a:ext cx="312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800" u="sng" dirty="0">
                <a:solidFill>
                  <a:prstClr val="black"/>
                </a:solidFill>
                <a:latin typeface="Times New Roman" panose="02020603050405020304" pitchFamily="18" charset="0"/>
                <a:cs typeface="Times New Roman" panose="02020603050405020304" pitchFamily="18" charset="0"/>
              </a:rPr>
              <a:t>6.63 moles KNO</a:t>
            </a:r>
            <a:r>
              <a:rPr lang="en-US" altLang="en-US" sz="2800" u="sng" baseline="-25000" dirty="0">
                <a:solidFill>
                  <a:prstClr val="black"/>
                </a:solidFill>
                <a:latin typeface="Times New Roman" panose="02020603050405020304" pitchFamily="18" charset="0"/>
                <a:cs typeface="Times New Roman" panose="02020603050405020304" pitchFamily="18" charset="0"/>
              </a:rPr>
              <a:t>3</a:t>
            </a:r>
            <a:br>
              <a:rPr lang="en-US" altLang="en-US" sz="2800" u="sng"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1</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9" name="Text Box 4">
            <a:extLst>
              <a:ext uri="{FF2B5EF4-FFF2-40B4-BE49-F238E27FC236}">
                <a16:creationId xmlns:a16="http://schemas.microsoft.com/office/drawing/2014/main" id="{87A7C1B2-8538-46F6-93F0-C9D7AEF098AD}"/>
              </a:ext>
            </a:extLst>
          </p:cNvPr>
          <p:cNvSpPr txBox="1">
            <a:spLocks noChangeArrowheads="1"/>
          </p:cNvSpPr>
          <p:nvPr/>
        </p:nvSpPr>
        <p:spPr bwMode="auto">
          <a:xfrm>
            <a:off x="3124200" y="5210628"/>
            <a:ext cx="29952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800" u="sng" dirty="0">
                <a:solidFill>
                  <a:prstClr val="black"/>
                </a:solidFill>
                <a:latin typeface="Times New Roman" panose="02020603050405020304" pitchFamily="18" charset="0"/>
                <a:cs typeface="Times New Roman" panose="02020603050405020304" pitchFamily="18" charset="0"/>
              </a:rPr>
              <a:t>101 grams KNO</a:t>
            </a:r>
            <a:r>
              <a:rPr lang="en-US" altLang="en-US" sz="2800" u="sng" baseline="-25000" dirty="0">
                <a:solidFill>
                  <a:prstClr val="black"/>
                </a:solidFill>
                <a:latin typeface="Times New Roman" panose="02020603050405020304" pitchFamily="18" charset="0"/>
                <a:cs typeface="Times New Roman" panose="02020603050405020304" pitchFamily="18" charset="0"/>
              </a:rPr>
              <a:t>3</a:t>
            </a:r>
            <a:br>
              <a:rPr lang="en-US" altLang="en-US" sz="2800" u="sng"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1 mole KNO</a:t>
            </a:r>
            <a:r>
              <a:rPr lang="en-US" altLang="en-US" sz="2800" baseline="-25000" dirty="0">
                <a:solidFill>
                  <a:prstClr val="black"/>
                </a:solidFill>
                <a:latin typeface="Times New Roman" panose="02020603050405020304" pitchFamily="18" charset="0"/>
                <a:cs typeface="Times New Roman" panose="02020603050405020304" pitchFamily="18" charset="0"/>
              </a:rPr>
              <a:t>3</a:t>
            </a:r>
            <a:r>
              <a:rPr lang="en-US" altLang="en-US" sz="2800" dirty="0">
                <a:solidFill>
                  <a:prstClr val="black"/>
                </a:solidFill>
                <a:latin typeface="Times New Roman" panose="02020603050405020304" pitchFamily="18" charset="0"/>
                <a:cs typeface="Times New Roman" panose="02020603050405020304" pitchFamily="18" charset="0"/>
              </a:rPr>
              <a:t> </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1F1F695-05C6-4DC9-92EE-A40C77901059}"/>
              </a:ext>
            </a:extLst>
          </p:cNvPr>
          <p:cNvSpPr txBox="1"/>
          <p:nvPr/>
        </p:nvSpPr>
        <p:spPr>
          <a:xfrm>
            <a:off x="2834054" y="5285410"/>
            <a:ext cx="838200" cy="707886"/>
          </a:xfrm>
          <a:prstGeom prst="rect">
            <a:avLst/>
          </a:prstGeom>
          <a:noFill/>
        </p:spPr>
        <p:txBody>
          <a:bodyPr wrap="square" rtlCol="0">
            <a:spAutoFit/>
          </a:bodyPr>
          <a:lstStyle/>
          <a:p>
            <a:r>
              <a:rPr lang="en-US" sz="4000" dirty="0"/>
              <a:t>X</a:t>
            </a:r>
          </a:p>
        </p:txBody>
      </p:sp>
      <p:sp>
        <p:nvSpPr>
          <p:cNvPr id="11" name="TextBox 10">
            <a:extLst>
              <a:ext uri="{FF2B5EF4-FFF2-40B4-BE49-F238E27FC236}">
                <a16:creationId xmlns:a16="http://schemas.microsoft.com/office/drawing/2014/main" id="{34DCC31B-98F4-4FC7-8E59-16D6043EF36B}"/>
              </a:ext>
            </a:extLst>
          </p:cNvPr>
          <p:cNvSpPr txBox="1"/>
          <p:nvPr/>
        </p:nvSpPr>
        <p:spPr>
          <a:xfrm>
            <a:off x="5958254" y="5330553"/>
            <a:ext cx="31242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670. grams KNO</a:t>
            </a:r>
            <a:r>
              <a:rPr lang="en-US" sz="2800" baseline="-25000" dirty="0">
                <a:solidFill>
                  <a:srgbClr val="FF0000"/>
                </a:solidFill>
                <a:latin typeface="Times New Roman" panose="02020603050405020304" pitchFamily="18" charset="0"/>
                <a:cs typeface="Times New Roman" panose="02020603050405020304" pitchFamily="18" charset="0"/>
              </a:rPr>
              <a:t>3</a:t>
            </a:r>
            <a:r>
              <a:rPr 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340994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46.  How would you mix up 2.65 liters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2.50 M KNO</a:t>
            </a:r>
            <a:r>
              <a:rPr lang="en-US" sz="3200" baseline="-25000" dirty="0">
                <a:latin typeface="Times New Roman" panose="02020603050405020304" pitchFamily="18" charset="0"/>
                <a:cs typeface="Times New Roman" panose="02020603050405020304" pitchFamily="18" charset="0"/>
              </a:rPr>
              <a:t>3(AQ)  </a:t>
            </a:r>
            <a:r>
              <a:rPr lang="en-US" sz="3200" dirty="0">
                <a:latin typeface="Times New Roman" panose="02020603050405020304" pitchFamily="18" charset="0"/>
                <a:cs typeface="Times New Roman" panose="02020603050405020304" pitchFamily="18" charset="0"/>
              </a:rPr>
              <a:t>from scratch?  </a:t>
            </a:r>
            <a:r>
              <a:rPr lang="en-US" sz="2000" i="1" dirty="0">
                <a:solidFill>
                  <a:srgbClr val="FF0000"/>
                </a:solidFill>
                <a:latin typeface="Times New Roman" panose="02020603050405020304" pitchFamily="18" charset="0"/>
                <a:cs typeface="Times New Roman" panose="02020603050405020304" pitchFamily="18" charset="0"/>
              </a:rPr>
              <a:t>Scratch uses the M formula</a:t>
            </a:r>
            <a:r>
              <a:rPr lang="en-US" sz="3200" dirty="0">
                <a:latin typeface="Times New Roman" panose="02020603050405020304" pitchFamily="18" charset="0"/>
                <a:cs typeface="Times New Roman" panose="02020603050405020304" pitchFamily="18" charset="0"/>
              </a:rPr>
              <a:t>  </a:t>
            </a:r>
          </a:p>
          <a:p>
            <a:endParaRPr lang="en-US" dirty="0"/>
          </a:p>
        </p:txBody>
      </p:sp>
      <p:sp>
        <p:nvSpPr>
          <p:cNvPr id="8" name="Text Box 4">
            <a:extLst>
              <a:ext uri="{FF2B5EF4-FFF2-40B4-BE49-F238E27FC236}">
                <a16:creationId xmlns:a16="http://schemas.microsoft.com/office/drawing/2014/main" id="{0ABB29A6-9D50-4880-B2CF-CF6CD29EB2CD}"/>
              </a:ext>
            </a:extLst>
          </p:cNvPr>
          <p:cNvSpPr txBox="1">
            <a:spLocks noChangeArrowheads="1"/>
          </p:cNvSpPr>
          <p:nvPr/>
        </p:nvSpPr>
        <p:spPr bwMode="auto">
          <a:xfrm>
            <a:off x="-90854" y="1234292"/>
            <a:ext cx="312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800" u="sng" dirty="0">
                <a:solidFill>
                  <a:prstClr val="black"/>
                </a:solidFill>
                <a:latin typeface="Times New Roman" panose="02020603050405020304" pitchFamily="18" charset="0"/>
                <a:cs typeface="Times New Roman" panose="02020603050405020304" pitchFamily="18" charset="0"/>
              </a:rPr>
              <a:t>6.63 moles KNO</a:t>
            </a:r>
            <a:r>
              <a:rPr lang="en-US" altLang="en-US" sz="2800" u="sng" baseline="-25000" dirty="0">
                <a:solidFill>
                  <a:prstClr val="black"/>
                </a:solidFill>
                <a:latin typeface="Times New Roman" panose="02020603050405020304" pitchFamily="18" charset="0"/>
                <a:cs typeface="Times New Roman" panose="02020603050405020304" pitchFamily="18" charset="0"/>
              </a:rPr>
              <a:t>3</a:t>
            </a:r>
            <a:br>
              <a:rPr lang="en-US" altLang="en-US" sz="2800" u="sng"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1</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9" name="Text Box 4">
            <a:extLst>
              <a:ext uri="{FF2B5EF4-FFF2-40B4-BE49-F238E27FC236}">
                <a16:creationId xmlns:a16="http://schemas.microsoft.com/office/drawing/2014/main" id="{87A7C1B2-8538-46F6-93F0-C9D7AEF098AD}"/>
              </a:ext>
            </a:extLst>
          </p:cNvPr>
          <p:cNvSpPr txBox="1">
            <a:spLocks noChangeArrowheads="1"/>
          </p:cNvSpPr>
          <p:nvPr/>
        </p:nvSpPr>
        <p:spPr bwMode="auto">
          <a:xfrm>
            <a:off x="3033346" y="1234292"/>
            <a:ext cx="29952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50000"/>
              </a:spcBef>
              <a:spcAft>
                <a:spcPct val="0"/>
              </a:spcAft>
              <a:buFontTx/>
              <a:buNone/>
            </a:pPr>
            <a:r>
              <a:rPr lang="en-US" altLang="en-US" sz="2800" u="sng" dirty="0">
                <a:solidFill>
                  <a:prstClr val="black"/>
                </a:solidFill>
                <a:latin typeface="Times New Roman" panose="02020603050405020304" pitchFamily="18" charset="0"/>
                <a:cs typeface="Times New Roman" panose="02020603050405020304" pitchFamily="18" charset="0"/>
              </a:rPr>
              <a:t>101 grams KNO</a:t>
            </a:r>
            <a:r>
              <a:rPr lang="en-US" altLang="en-US" sz="2800" u="sng" baseline="-25000" dirty="0">
                <a:solidFill>
                  <a:prstClr val="black"/>
                </a:solidFill>
                <a:latin typeface="Times New Roman" panose="02020603050405020304" pitchFamily="18" charset="0"/>
                <a:cs typeface="Times New Roman" panose="02020603050405020304" pitchFamily="18" charset="0"/>
              </a:rPr>
              <a:t>3</a:t>
            </a:r>
            <a:br>
              <a:rPr lang="en-US" altLang="en-US" sz="2800" u="sng"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1 mole KNO</a:t>
            </a:r>
            <a:r>
              <a:rPr lang="en-US" altLang="en-US" sz="2800" baseline="-25000" dirty="0">
                <a:solidFill>
                  <a:prstClr val="black"/>
                </a:solidFill>
                <a:latin typeface="Times New Roman" panose="02020603050405020304" pitchFamily="18" charset="0"/>
                <a:cs typeface="Times New Roman" panose="02020603050405020304" pitchFamily="18" charset="0"/>
              </a:rPr>
              <a:t>3</a:t>
            </a:r>
            <a:r>
              <a:rPr lang="en-US" altLang="en-US" sz="2800" dirty="0">
                <a:solidFill>
                  <a:prstClr val="black"/>
                </a:solidFill>
                <a:latin typeface="Times New Roman" panose="02020603050405020304" pitchFamily="18" charset="0"/>
                <a:cs typeface="Times New Roman" panose="02020603050405020304" pitchFamily="18" charset="0"/>
              </a:rPr>
              <a:t> </a:t>
            </a:r>
            <a:endParaRPr lang="en-US" altLang="en-US" sz="200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1F1F695-05C6-4DC9-92EE-A40C77901059}"/>
              </a:ext>
            </a:extLst>
          </p:cNvPr>
          <p:cNvSpPr txBox="1"/>
          <p:nvPr/>
        </p:nvSpPr>
        <p:spPr>
          <a:xfrm>
            <a:off x="2743200" y="1309074"/>
            <a:ext cx="838200" cy="707886"/>
          </a:xfrm>
          <a:prstGeom prst="rect">
            <a:avLst/>
          </a:prstGeom>
          <a:noFill/>
        </p:spPr>
        <p:txBody>
          <a:bodyPr wrap="square" rtlCol="0">
            <a:spAutoFit/>
          </a:bodyPr>
          <a:lstStyle/>
          <a:p>
            <a:r>
              <a:rPr lang="en-US" sz="4000" dirty="0"/>
              <a:t>X</a:t>
            </a:r>
          </a:p>
        </p:txBody>
      </p:sp>
      <p:sp>
        <p:nvSpPr>
          <p:cNvPr id="11" name="TextBox 10">
            <a:extLst>
              <a:ext uri="{FF2B5EF4-FFF2-40B4-BE49-F238E27FC236}">
                <a16:creationId xmlns:a16="http://schemas.microsoft.com/office/drawing/2014/main" id="{34DCC31B-98F4-4FC7-8E59-16D6043EF36B}"/>
              </a:ext>
            </a:extLst>
          </p:cNvPr>
          <p:cNvSpPr txBox="1"/>
          <p:nvPr/>
        </p:nvSpPr>
        <p:spPr>
          <a:xfrm>
            <a:off x="5867400" y="1354217"/>
            <a:ext cx="31242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670. grams KNO</a:t>
            </a:r>
            <a:r>
              <a:rPr lang="en-US" sz="2800" baseline="-25000" dirty="0">
                <a:solidFill>
                  <a:srgbClr val="FF0000"/>
                </a:solidFill>
                <a:latin typeface="Times New Roman" panose="02020603050405020304" pitchFamily="18" charset="0"/>
                <a:cs typeface="Times New Roman" panose="02020603050405020304" pitchFamily="18" charset="0"/>
              </a:rPr>
              <a:t>3</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 name="Picture 2" descr="Blank Erlenmeyer Flask Clip Art at Clker.com - vector clip art online,  royalty free &amp; public domain">
            <a:extLst>
              <a:ext uri="{FF2B5EF4-FFF2-40B4-BE49-F238E27FC236}">
                <a16:creationId xmlns:a16="http://schemas.microsoft.com/office/drawing/2014/main" id="{F7CACC8B-01C8-45A1-B673-BBA4FB9D7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276600"/>
            <a:ext cx="2628900" cy="34254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CF27701-B37E-4D0F-A69C-0B9B1883986F}"/>
              </a:ext>
            </a:extLst>
          </p:cNvPr>
          <p:cNvSpPr txBox="1"/>
          <p:nvPr/>
        </p:nvSpPr>
        <p:spPr>
          <a:xfrm>
            <a:off x="6457950" y="5700983"/>
            <a:ext cx="2057400" cy="830997"/>
          </a:xfrm>
          <a:prstGeom prst="rect">
            <a:avLst/>
          </a:prstGeom>
          <a:noFill/>
        </p:spPr>
        <p:txBody>
          <a:bodyPr wrap="square" rtlCol="0">
            <a:spAutoFit/>
          </a:bodyPr>
          <a:lstStyle/>
          <a:p>
            <a:pPr algn="ctr"/>
            <a:r>
              <a:rPr lang="en-US" sz="2400" b="1" dirty="0">
                <a:solidFill>
                  <a:srgbClr val="006600"/>
                </a:solidFill>
                <a:latin typeface="Times New Roman" panose="02020603050405020304" pitchFamily="18" charset="0"/>
                <a:cs typeface="Times New Roman" panose="02020603050405020304" pitchFamily="18" charset="0"/>
              </a:rPr>
              <a:t>670. grams of KNO</a:t>
            </a:r>
            <a:r>
              <a:rPr lang="en-US" sz="2400" b="1" baseline="-25000" dirty="0">
                <a:solidFill>
                  <a:srgbClr val="006600"/>
                </a:solidFill>
                <a:latin typeface="Times New Roman" panose="02020603050405020304" pitchFamily="18" charset="0"/>
                <a:cs typeface="Times New Roman" panose="02020603050405020304" pitchFamily="18" charset="0"/>
              </a:rPr>
              <a:t>3(S)</a:t>
            </a:r>
            <a:r>
              <a:rPr lang="en-US" sz="2400" b="1" dirty="0">
                <a:solidFill>
                  <a:srgbClr val="006600"/>
                </a:solidFill>
                <a:latin typeface="Times New Roman" panose="02020603050405020304" pitchFamily="18" charset="0"/>
                <a:cs typeface="Times New Roman" panose="02020603050405020304" pitchFamily="18" charset="0"/>
              </a:rPr>
              <a:t> first</a:t>
            </a:r>
          </a:p>
        </p:txBody>
      </p:sp>
      <p:cxnSp>
        <p:nvCxnSpPr>
          <p:cNvPr id="14" name="Straight Connector 13">
            <a:extLst>
              <a:ext uri="{FF2B5EF4-FFF2-40B4-BE49-F238E27FC236}">
                <a16:creationId xmlns:a16="http://schemas.microsoft.com/office/drawing/2014/main" id="{403B2602-F29B-444A-8111-28A390F1DA6B}"/>
              </a:ext>
            </a:extLst>
          </p:cNvPr>
          <p:cNvCxnSpPr>
            <a:cxnSpLocks/>
          </p:cNvCxnSpPr>
          <p:nvPr/>
        </p:nvCxnSpPr>
        <p:spPr>
          <a:xfrm>
            <a:off x="5257800" y="3810000"/>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915E3DC-568A-4E38-9399-D1ADB06E3078}"/>
              </a:ext>
            </a:extLst>
          </p:cNvPr>
          <p:cNvSpPr txBox="1"/>
          <p:nvPr/>
        </p:nvSpPr>
        <p:spPr>
          <a:xfrm>
            <a:off x="4267200" y="3341076"/>
            <a:ext cx="3505200"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2.65 Liters exactly</a:t>
            </a:r>
          </a:p>
        </p:txBody>
      </p:sp>
      <p:cxnSp>
        <p:nvCxnSpPr>
          <p:cNvPr id="16" name="Straight Arrow Connector 15">
            <a:extLst>
              <a:ext uri="{FF2B5EF4-FFF2-40B4-BE49-F238E27FC236}">
                <a16:creationId xmlns:a16="http://schemas.microsoft.com/office/drawing/2014/main" id="{12C664C5-A6C1-402A-A2D6-8FD35A3F1280}"/>
              </a:ext>
            </a:extLst>
          </p:cNvPr>
          <p:cNvCxnSpPr>
            <a:cxnSpLocks/>
          </p:cNvCxnSpPr>
          <p:nvPr/>
        </p:nvCxnSpPr>
        <p:spPr>
          <a:xfrm flipH="1" flipV="1">
            <a:off x="7391400" y="3810000"/>
            <a:ext cx="304800" cy="2057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110700B-C3D2-4FF1-8799-8865B295824C}"/>
              </a:ext>
            </a:extLst>
          </p:cNvPr>
          <p:cNvSpPr txBox="1"/>
          <p:nvPr/>
        </p:nvSpPr>
        <p:spPr>
          <a:xfrm>
            <a:off x="7181850" y="4643317"/>
            <a:ext cx="304800"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a:t>
            </a:r>
          </a:p>
        </p:txBody>
      </p:sp>
      <p:sp>
        <p:nvSpPr>
          <p:cNvPr id="18" name="TextBox 17">
            <a:extLst>
              <a:ext uri="{FF2B5EF4-FFF2-40B4-BE49-F238E27FC236}">
                <a16:creationId xmlns:a16="http://schemas.microsoft.com/office/drawing/2014/main" id="{0A317139-DA18-4E6D-B79F-4B01A6A211BD}"/>
              </a:ext>
            </a:extLst>
          </p:cNvPr>
          <p:cNvSpPr txBox="1"/>
          <p:nvPr/>
        </p:nvSpPr>
        <p:spPr>
          <a:xfrm>
            <a:off x="0" y="3429000"/>
            <a:ext cx="4514850" cy="3108543"/>
          </a:xfrm>
          <a:prstGeom prst="rect">
            <a:avLst/>
          </a:prstGeom>
          <a:noFill/>
        </p:spPr>
        <p:txBody>
          <a:bodyPr wrap="square" rtlCol="0">
            <a:spAutoFit/>
          </a:bodyPr>
          <a:lstStyle/>
          <a:p>
            <a:r>
              <a:rPr lang="en-US" sz="2800" dirty="0">
                <a:solidFill>
                  <a:srgbClr val="006600"/>
                </a:solidFill>
              </a:rPr>
              <a:t>First… </a:t>
            </a:r>
          </a:p>
          <a:p>
            <a:endParaRPr lang="en-US" sz="2800" dirty="0">
              <a:solidFill>
                <a:srgbClr val="006600"/>
              </a:solidFill>
            </a:endParaRPr>
          </a:p>
          <a:p>
            <a:r>
              <a:rPr lang="en-US" sz="2800" dirty="0">
                <a:solidFill>
                  <a:srgbClr val="006600"/>
                </a:solidFill>
              </a:rPr>
              <a:t>670. grams of KNO</a:t>
            </a:r>
            <a:r>
              <a:rPr lang="en-US" sz="2800" baseline="-25000" dirty="0">
                <a:solidFill>
                  <a:srgbClr val="006600"/>
                </a:solidFill>
              </a:rPr>
              <a:t>3(S)</a:t>
            </a:r>
            <a:br>
              <a:rPr lang="en-US" sz="2800" baseline="-25000" dirty="0">
                <a:solidFill>
                  <a:srgbClr val="006600"/>
                </a:solidFill>
              </a:rPr>
            </a:br>
            <a:r>
              <a:rPr lang="en-US" sz="2800" dirty="0">
                <a:solidFill>
                  <a:srgbClr val="006600"/>
                </a:solidFill>
              </a:rPr>
              <a:t>into the beaker, </a:t>
            </a:r>
          </a:p>
          <a:p>
            <a:endParaRPr lang="en-US" sz="2800" dirty="0">
              <a:solidFill>
                <a:srgbClr val="006600"/>
              </a:solidFill>
            </a:endParaRPr>
          </a:p>
          <a:p>
            <a:r>
              <a:rPr lang="en-US" sz="2800" dirty="0">
                <a:solidFill>
                  <a:srgbClr val="0000FF"/>
                </a:solidFill>
              </a:rPr>
              <a:t>Then, fill with the water, </a:t>
            </a:r>
            <a:br>
              <a:rPr lang="en-US" sz="2800" dirty="0">
                <a:solidFill>
                  <a:srgbClr val="0000FF"/>
                </a:solidFill>
              </a:rPr>
            </a:br>
            <a:r>
              <a:rPr lang="en-US" sz="2800" dirty="0">
                <a:solidFill>
                  <a:srgbClr val="0000FF"/>
                </a:solidFill>
              </a:rPr>
              <a:t>UP TO THE 2.65 LITER MARK.   </a:t>
            </a:r>
          </a:p>
        </p:txBody>
      </p:sp>
    </p:spTree>
    <p:extLst>
      <p:ext uri="{BB962C8B-B14F-4D97-AF65-F5344CB8AC3E}">
        <p14:creationId xmlns:p14="http://schemas.microsoft.com/office/powerpoint/2010/main" val="26854132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4709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Using a 2.50M KNO</a:t>
            </a:r>
            <a:r>
              <a:rPr lang="en-US" sz="2800" b="1" baseline="-25000" dirty="0">
                <a:latin typeface="Times New Roman" panose="02020603050405020304" pitchFamily="18" charset="0"/>
                <a:cs typeface="Times New Roman" panose="02020603050405020304" pitchFamily="18" charset="0"/>
              </a:rPr>
              <a:t>3(AQ) </a:t>
            </a:r>
            <a:r>
              <a:rPr lang="en-US" sz="2800" b="1" dirty="0">
                <a:latin typeface="Times New Roman" panose="02020603050405020304" pitchFamily="18" charset="0"/>
                <a:cs typeface="Times New Roman" panose="02020603050405020304" pitchFamily="18" charset="0"/>
              </a:rPr>
              <a:t>how would you make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1.64 Liters of 1.15 M KNO</a:t>
            </a:r>
            <a:r>
              <a:rPr lang="en-US" sz="2800" b="1" baseline="-25000" dirty="0">
                <a:latin typeface="Times New Roman" panose="02020603050405020304" pitchFamily="18" charset="0"/>
                <a:cs typeface="Times New Roman" panose="02020603050405020304" pitchFamily="18" charset="0"/>
              </a:rPr>
              <a:t>3(AQ) </a:t>
            </a:r>
            <a:r>
              <a:rPr lang="en-US" sz="28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endParaRPr lang="en-US" sz="2400" dirty="0">
              <a:latin typeface="Tahoma" panose="020B0604030504040204" pitchFamily="34" charset="0"/>
              <a:cs typeface="Tahoma" panose="020B0604030504040204" pitchFamily="34" charset="0"/>
            </a:endParaRPr>
          </a:p>
          <a:p>
            <a:r>
              <a:rPr lang="en-US" sz="2400" dirty="0">
                <a:solidFill>
                  <a:srgbClr val="FF0000"/>
                </a:solidFill>
                <a:latin typeface="Tahoma" panose="020B0604030504040204" pitchFamily="34" charset="0"/>
                <a:cs typeface="Tahoma" panose="020B0604030504040204" pitchFamily="34" charset="0"/>
              </a:rPr>
              <a:t>To do this kind of a problem we’ll need a new formula, that’s not </a:t>
            </a:r>
            <a:br>
              <a:rPr lang="en-US" sz="2400" dirty="0">
                <a:solidFill>
                  <a:srgbClr val="FF0000"/>
                </a:solidFill>
                <a:latin typeface="Tahoma" panose="020B0604030504040204" pitchFamily="34" charset="0"/>
                <a:cs typeface="Tahoma" panose="020B0604030504040204" pitchFamily="34" charset="0"/>
              </a:rPr>
            </a:br>
            <a:r>
              <a:rPr lang="en-US" sz="2400" dirty="0">
                <a:solidFill>
                  <a:srgbClr val="FF0000"/>
                </a:solidFill>
                <a:latin typeface="Tahoma" panose="020B0604030504040204" pitchFamily="34" charset="0"/>
                <a:cs typeface="Tahoma" panose="020B0604030504040204" pitchFamily="34" charset="0"/>
              </a:rPr>
              <a:t>on our reference tables.  </a:t>
            </a:r>
          </a:p>
          <a:p>
            <a:endParaRPr lang="en-US" sz="2400" dirty="0">
              <a:solidFill>
                <a:srgbClr val="FF0000"/>
              </a:solidFill>
              <a:latin typeface="Tahoma" panose="020B0604030504040204" pitchFamily="34" charset="0"/>
              <a:cs typeface="Tahoma" panose="020B0604030504040204" pitchFamily="34" charset="0"/>
            </a:endParaRPr>
          </a:p>
          <a:p>
            <a:r>
              <a:rPr lang="en-US" sz="2400" dirty="0">
                <a:solidFill>
                  <a:srgbClr val="FF0000"/>
                </a:solidFill>
                <a:latin typeface="Tahoma" panose="020B0604030504040204" pitchFamily="34" charset="0"/>
                <a:cs typeface="Tahoma" panose="020B0604030504040204" pitchFamily="34" charset="0"/>
              </a:rPr>
              <a:t>Let’s add it to the reference tables and come back to this question in a few minutes.  </a:t>
            </a:r>
            <a:br>
              <a:rPr lang="en-US" sz="2400" dirty="0">
                <a:latin typeface="Tahoma" panose="020B0604030504040204" pitchFamily="34" charset="0"/>
                <a:cs typeface="Tahoma" panose="020B0604030504040204" pitchFamily="34" charset="0"/>
              </a:rPr>
            </a:br>
            <a:endParaRPr lang="en-US" dirty="0"/>
          </a:p>
        </p:txBody>
      </p:sp>
    </p:spTree>
    <p:extLst>
      <p:ext uri="{BB962C8B-B14F-4D97-AF65-F5344CB8AC3E}">
        <p14:creationId xmlns:p14="http://schemas.microsoft.com/office/powerpoint/2010/main" val="22437918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31106"/>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Take out your reference table, back page, and add this dilution formula to the concentration box, with </a:t>
            </a:r>
            <a:r>
              <a:rPr lang="en-US" sz="2800" dirty="0">
                <a:solidFill>
                  <a:srgbClr val="FF0000"/>
                </a:solidFill>
                <a:latin typeface="Times New Roman" panose="02020603050405020304" pitchFamily="18" charset="0"/>
                <a:cs typeface="Times New Roman" panose="02020603050405020304" pitchFamily="18" charset="0"/>
              </a:rPr>
              <a:t>red notes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26773307"/>
              </p:ext>
            </p:extLst>
          </p:nvPr>
        </p:nvGraphicFramePr>
        <p:xfrm>
          <a:off x="0" y="2045773"/>
          <a:ext cx="9144000" cy="2373827"/>
        </p:xfrm>
        <a:graphic>
          <a:graphicData uri="http://schemas.openxmlformats.org/drawingml/2006/table">
            <a:tbl>
              <a:tblPr/>
              <a:tblGrid>
                <a:gridCol w="1588118">
                  <a:extLst>
                    <a:ext uri="{9D8B030D-6E8A-4147-A177-3AD203B41FA5}">
                      <a16:colId xmlns:a16="http://schemas.microsoft.com/office/drawing/2014/main" val="20000"/>
                    </a:ext>
                  </a:extLst>
                </a:gridCol>
                <a:gridCol w="7555882">
                  <a:extLst>
                    <a:ext uri="{9D8B030D-6E8A-4147-A177-3AD203B41FA5}">
                      <a16:colId xmlns:a16="http://schemas.microsoft.com/office/drawing/2014/main" val="20001"/>
                    </a:ext>
                  </a:extLst>
                </a:gridCol>
              </a:tblGrid>
              <a:tr h="2373827">
                <a:tc>
                  <a:txBody>
                    <a:bodyPr/>
                    <a:lstStyle/>
                    <a:p>
                      <a:pPr marR="0" indent="0" algn="ctr" rtl="0">
                        <a:lnSpc>
                          <a:spcPct val="119000"/>
                        </a:lnSpc>
                        <a:spcBef>
                          <a:spcPts val="0"/>
                        </a:spcBef>
                        <a:spcAft>
                          <a:spcPts val="600"/>
                        </a:spcAft>
                      </a:pPr>
                      <a:r>
                        <a:rPr lang="en-US" sz="1600" b="1" kern="1400" dirty="0">
                          <a:solidFill>
                            <a:srgbClr val="000000"/>
                          </a:solidFill>
                          <a:effectLst/>
                          <a:latin typeface="Times New Roman"/>
                        </a:rPr>
                        <a:t>Concentration</a:t>
                      </a:r>
                      <a:endParaRPr lang="en-US" sz="1100" kern="1400" dirty="0">
                        <a:solidFill>
                          <a:srgbClr val="000000"/>
                        </a:solidFill>
                        <a:effectLst/>
                        <a:latin typeface="Calibri"/>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200" kern="1400" dirty="0">
                          <a:solidFill>
                            <a:srgbClr val="000000"/>
                          </a:solidFill>
                          <a:effectLst/>
                          <a:latin typeface="Times New Roman"/>
                        </a:rPr>
                        <a:t> </a:t>
                      </a:r>
                      <a:endParaRPr lang="en-US" sz="1000" kern="1400" dirty="0">
                        <a:solidFill>
                          <a:srgbClr val="000000"/>
                        </a:solidFill>
                        <a:effectLst/>
                        <a:latin typeface="Calibri"/>
                      </a:endParaRPr>
                    </a:p>
                    <a:p>
                      <a:pPr marR="0" indent="0" algn="ctr" rtl="0">
                        <a:lnSpc>
                          <a:spcPct val="119000"/>
                        </a:lnSpc>
                        <a:spcBef>
                          <a:spcPts val="0"/>
                        </a:spcBef>
                        <a:spcAft>
                          <a:spcPts val="600"/>
                        </a:spcAft>
                      </a:pPr>
                      <a:r>
                        <a:rPr lang="en-US" sz="1200" kern="1400" dirty="0">
                          <a:solidFill>
                            <a:srgbClr val="000000"/>
                          </a:solidFill>
                          <a:effectLst/>
                          <a:latin typeface="Times New Roman"/>
                        </a:rPr>
                        <a:t> </a:t>
                      </a:r>
                      <a:endParaRPr lang="en-US" sz="1000" kern="1400" dirty="0">
                        <a:solidFill>
                          <a:srgbClr val="000000"/>
                        </a:solidFill>
                        <a:effectLst/>
                        <a:latin typeface="Calibri"/>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Text Box 2"/>
          <p:cNvSpPr txBox="1">
            <a:spLocks noChangeArrowheads="1"/>
          </p:cNvSpPr>
          <p:nvPr/>
        </p:nvSpPr>
        <p:spPr bwMode="auto">
          <a:xfrm>
            <a:off x="1524001" y="3341173"/>
            <a:ext cx="1277316"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Molarity  =</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 Box 3"/>
          <p:cNvSpPr txBox="1">
            <a:spLocks noChangeArrowheads="1"/>
          </p:cNvSpPr>
          <p:nvPr/>
        </p:nvSpPr>
        <p:spPr bwMode="auto">
          <a:xfrm>
            <a:off x="2915616" y="3242517"/>
            <a:ext cx="1905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Moles of solute</a:t>
            </a:r>
            <a:br>
              <a:rPr kumimoji="0" lang="en-US" altLang="en-US" b="1"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Liters of solution</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Text Box 4"/>
          <p:cNvSpPr txBox="1">
            <a:spLocks noChangeArrowheads="1"/>
          </p:cNvSpPr>
          <p:nvPr/>
        </p:nvSpPr>
        <p:spPr bwMode="auto">
          <a:xfrm>
            <a:off x="1606550" y="2057400"/>
            <a:ext cx="3356685" cy="990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For mixing solutions from scratch, or measuring </a:t>
            </a:r>
            <a:br>
              <a:rPr kumimoji="0" lang="en-US" altLang="en-US" sz="200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r>
              <a:rPr kumimoji="0" lang="en-US" altLang="en-US" sz="200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solution concentration.</a:t>
            </a:r>
            <a:endParaRPr kumimoji="0" lang="en-US" altLang="en-US" sz="360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cxnSp>
        <p:nvCxnSpPr>
          <p:cNvPr id="2053" name="AutoShape 5"/>
          <p:cNvCxnSpPr>
            <a:cxnSpLocks noChangeShapeType="1"/>
          </p:cNvCxnSpPr>
          <p:nvPr/>
        </p:nvCxnSpPr>
        <p:spPr bwMode="auto">
          <a:xfrm>
            <a:off x="4963236" y="2045773"/>
            <a:ext cx="0" cy="2373827"/>
          </a:xfrm>
          <a:prstGeom prst="straightConnector1">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6"/>
          <p:cNvSpPr txBox="1">
            <a:spLocks noChangeArrowheads="1"/>
          </p:cNvSpPr>
          <p:nvPr/>
        </p:nvSpPr>
        <p:spPr bwMode="auto">
          <a:xfrm>
            <a:off x="5105855" y="2107920"/>
            <a:ext cx="3837861" cy="1680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For mixing up a new solution from</a:t>
            </a:r>
            <a:br>
              <a:rPr kumimoji="0" lang="en-US" altLang="en-US" sz="2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 stock solution you have on-hand</a:t>
            </a:r>
            <a:br>
              <a:rPr kumimoji="0" lang="en-US" altLang="en-US" b="0" i="0" u="none" strike="noStrike" cap="none" normalizeH="0" baseline="0" dirty="0">
                <a:ln>
                  <a:noFill/>
                </a:ln>
                <a:solidFill>
                  <a:srgbClr val="FF0000"/>
                </a:solidFill>
                <a:effectLst/>
                <a:latin typeface="Comic Sans MS" pitchFamily="66" charset="0"/>
              </a:rPr>
            </a:br>
            <a:endParaRPr kumimoji="0" lang="en-US" altLang="en-US" b="0" i="0" u="none" strike="noStrike" cap="none" normalizeH="0" baseline="0" dirty="0">
              <a:ln>
                <a:noFill/>
              </a:ln>
              <a:solidFill>
                <a:srgbClr val="FF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FF0000"/>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FF0000"/>
                </a:solidFill>
                <a:effectLst/>
                <a:latin typeface="Comic Sans MS" pitchFamily="66" charset="0"/>
              </a:rPr>
              <a:t>M</a:t>
            </a:r>
            <a:r>
              <a:rPr kumimoji="0" lang="en-US" altLang="en-US" sz="3600" b="0" i="0" u="none" strike="noStrike" cap="none" normalizeH="0" baseline="-25000" dirty="0">
                <a:ln>
                  <a:noFill/>
                </a:ln>
                <a:solidFill>
                  <a:srgbClr val="FF0000"/>
                </a:solidFill>
                <a:effectLst/>
                <a:latin typeface="Comic Sans MS" pitchFamily="66" charset="0"/>
              </a:rPr>
              <a:t>1</a:t>
            </a:r>
            <a:r>
              <a:rPr kumimoji="0" lang="en-US" altLang="en-US" sz="3600" b="0" i="0" u="none" strike="noStrike" cap="none" normalizeH="0" baseline="0" dirty="0">
                <a:ln>
                  <a:noFill/>
                </a:ln>
                <a:solidFill>
                  <a:srgbClr val="FF0000"/>
                </a:solidFill>
                <a:effectLst/>
                <a:latin typeface="Comic Sans MS" pitchFamily="66" charset="0"/>
              </a:rPr>
              <a:t>V</a:t>
            </a:r>
            <a:r>
              <a:rPr kumimoji="0" lang="en-US" altLang="en-US" sz="3600" b="0" i="0" u="none" strike="noStrike" cap="none" normalizeH="0" baseline="-25000" dirty="0">
                <a:ln>
                  <a:noFill/>
                </a:ln>
                <a:solidFill>
                  <a:srgbClr val="FF0000"/>
                </a:solidFill>
                <a:effectLst/>
                <a:latin typeface="Comic Sans MS" pitchFamily="66" charset="0"/>
              </a:rPr>
              <a:t>1</a:t>
            </a:r>
            <a:r>
              <a:rPr kumimoji="0" lang="en-US" altLang="en-US" sz="3600" b="0" i="0" u="none" strike="noStrike" cap="none" normalizeH="0" baseline="0" dirty="0">
                <a:ln>
                  <a:noFill/>
                </a:ln>
                <a:solidFill>
                  <a:srgbClr val="FF0000"/>
                </a:solidFill>
                <a:effectLst/>
                <a:latin typeface="Comic Sans MS" pitchFamily="66" charset="0"/>
              </a:rPr>
              <a:t> = M</a:t>
            </a:r>
            <a:r>
              <a:rPr kumimoji="0" lang="en-US" altLang="en-US" sz="3600" b="0" i="0" u="none" strike="noStrike" cap="none" normalizeH="0" baseline="-25000" dirty="0">
                <a:ln>
                  <a:noFill/>
                </a:ln>
                <a:solidFill>
                  <a:srgbClr val="FF0000"/>
                </a:solidFill>
                <a:effectLst/>
                <a:latin typeface="Comic Sans MS" pitchFamily="66" charset="0"/>
              </a:rPr>
              <a:t>2</a:t>
            </a:r>
            <a:r>
              <a:rPr kumimoji="0" lang="en-US" altLang="en-US" sz="3600" b="0" i="0" u="none" strike="noStrike" cap="none" normalizeH="0" baseline="0" dirty="0">
                <a:ln>
                  <a:noFill/>
                </a:ln>
                <a:solidFill>
                  <a:srgbClr val="FF0000"/>
                </a:solidFill>
                <a:effectLst/>
                <a:latin typeface="Comic Sans MS" pitchFamily="66" charset="0"/>
              </a:rPr>
              <a:t>V</a:t>
            </a:r>
            <a:r>
              <a:rPr kumimoji="0" lang="en-US" altLang="en-US" sz="3600" b="0" i="0" u="none" strike="noStrike" cap="none" normalizeH="0" baseline="-25000" dirty="0">
                <a:ln>
                  <a:noFill/>
                </a:ln>
                <a:solidFill>
                  <a:srgbClr val="FF0000"/>
                </a:solidFill>
                <a:effectLst/>
                <a:latin typeface="Comic Sans MS" pitchFamily="66" charset="0"/>
              </a:rPr>
              <a:t>2</a:t>
            </a:r>
            <a:endParaRPr kumimoji="0" lang="en-US" altLang="en-US" sz="4000" b="0"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3251239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4066</TotalTime>
  <Words>12645</Words>
  <Application>Microsoft Office PowerPoint</Application>
  <PresentationFormat>On-screen Show (4:3)</PresentationFormat>
  <Paragraphs>1525</Paragraphs>
  <Slides>193</Slides>
  <Notes>0</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193</vt:i4>
      </vt:variant>
    </vt:vector>
  </HeadingPairs>
  <TitlesOfParts>
    <vt:vector size="216" baseType="lpstr">
      <vt:lpstr>Amasis MT Pro Medium</vt:lpstr>
      <vt:lpstr>Arial</vt:lpstr>
      <vt:lpstr>Calibri</vt:lpstr>
      <vt:lpstr>Comic Sans MS</vt:lpstr>
      <vt:lpstr>Consolas</vt:lpstr>
      <vt:lpstr>Tahoma</vt:lpstr>
      <vt:lpstr>Times New Roman</vt:lpstr>
      <vt:lpstr>Wingdings</vt:lpstr>
      <vt:lpstr>Office Theme</vt:lpstr>
      <vt:lpstr>1_Default Design</vt:lpstr>
      <vt:lpstr>2_Default Design</vt:lpstr>
      <vt:lpstr>4_Default Design</vt:lpstr>
      <vt:lpstr>6_Default Design</vt:lpstr>
      <vt:lpstr>7_Default Design</vt:lpstr>
      <vt:lpstr>8_Default Design</vt:lpstr>
      <vt:lpstr>1_Office Theme</vt:lpstr>
      <vt:lpstr>3_Office Theme</vt:lpstr>
      <vt:lpstr>10_Default Design</vt:lpstr>
      <vt:lpstr>12_Default Design</vt:lpstr>
      <vt:lpstr>13_Default Design</vt:lpstr>
      <vt:lpstr>16_Default Design</vt:lpstr>
      <vt:lpstr>8_Office Theme</vt:lpstr>
      <vt:lpstr>20_Default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ARBUISO, CHARLES B</dc:creator>
  <cp:lastModifiedBy>ARBUISO, CHARLES B</cp:lastModifiedBy>
  <cp:revision>438</cp:revision>
  <dcterms:created xsi:type="dcterms:W3CDTF">2012-11-04T18:37:25Z</dcterms:created>
  <dcterms:modified xsi:type="dcterms:W3CDTF">2024-04-23T03:39:35Z</dcterms:modified>
</cp:coreProperties>
</file>